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3" r:id="rId2"/>
    <p:sldMasterId id="2147483739" r:id="rId3"/>
  </p:sldMasterIdLst>
  <p:notesMasterIdLst>
    <p:notesMasterId r:id="rId106"/>
  </p:notesMasterIdLst>
  <p:handoutMasterIdLst>
    <p:handoutMasterId r:id="rId107"/>
  </p:handoutMasterIdLst>
  <p:sldIdLst>
    <p:sldId id="1925" r:id="rId4"/>
    <p:sldId id="1844" r:id="rId5"/>
    <p:sldId id="1917" r:id="rId6"/>
    <p:sldId id="2001" r:id="rId7"/>
    <p:sldId id="2089" r:id="rId8"/>
    <p:sldId id="2090" r:id="rId9"/>
    <p:sldId id="2088" r:id="rId10"/>
    <p:sldId id="1988" r:id="rId11"/>
    <p:sldId id="2091" r:id="rId12"/>
    <p:sldId id="2092" r:id="rId13"/>
    <p:sldId id="2093" r:id="rId14"/>
    <p:sldId id="2005" r:id="rId15"/>
    <p:sldId id="2039" r:id="rId16"/>
    <p:sldId id="1989" r:id="rId17"/>
    <p:sldId id="1990" r:id="rId18"/>
    <p:sldId id="1991" r:id="rId19"/>
    <p:sldId id="1992" r:id="rId20"/>
    <p:sldId id="2094" r:id="rId21"/>
    <p:sldId id="1993" r:id="rId22"/>
    <p:sldId id="2095" r:id="rId23"/>
    <p:sldId id="1994" r:id="rId24"/>
    <p:sldId id="1995" r:id="rId25"/>
    <p:sldId id="1996" r:id="rId26"/>
    <p:sldId id="1997" r:id="rId27"/>
    <p:sldId id="2096" r:id="rId28"/>
    <p:sldId id="1998" r:id="rId29"/>
    <p:sldId id="1999" r:id="rId30"/>
    <p:sldId id="2000" r:id="rId31"/>
    <p:sldId id="2002" r:id="rId32"/>
    <p:sldId id="2003" r:id="rId33"/>
    <p:sldId id="2006" r:id="rId34"/>
    <p:sldId id="2004" r:id="rId35"/>
    <p:sldId id="2007" r:id="rId36"/>
    <p:sldId id="2008" r:id="rId37"/>
    <p:sldId id="2009" r:id="rId38"/>
    <p:sldId id="2010" r:id="rId39"/>
    <p:sldId id="2011" r:id="rId40"/>
    <p:sldId id="2012" r:id="rId41"/>
    <p:sldId id="2014" r:id="rId42"/>
    <p:sldId id="2040" r:id="rId43"/>
    <p:sldId id="2016" r:id="rId44"/>
    <p:sldId id="2017" r:id="rId45"/>
    <p:sldId id="2018" r:id="rId46"/>
    <p:sldId id="2019" r:id="rId47"/>
    <p:sldId id="2021" r:id="rId48"/>
    <p:sldId id="2022" r:id="rId49"/>
    <p:sldId id="2023" r:id="rId50"/>
    <p:sldId id="2024" r:id="rId51"/>
    <p:sldId id="2025" r:id="rId52"/>
    <p:sldId id="2026" r:id="rId53"/>
    <p:sldId id="2027" r:id="rId54"/>
    <p:sldId id="2028" r:id="rId55"/>
    <p:sldId id="2029" r:id="rId56"/>
    <p:sldId id="2030" r:id="rId57"/>
    <p:sldId id="2041" r:id="rId58"/>
    <p:sldId id="2031" r:id="rId59"/>
    <p:sldId id="2032" r:id="rId60"/>
    <p:sldId id="2033" r:id="rId61"/>
    <p:sldId id="2034" r:id="rId62"/>
    <p:sldId id="2035" r:id="rId63"/>
    <p:sldId id="2036" r:id="rId64"/>
    <p:sldId id="2037" r:id="rId65"/>
    <p:sldId id="2038" r:id="rId66"/>
    <p:sldId id="2045" r:id="rId67"/>
    <p:sldId id="2046" r:id="rId68"/>
    <p:sldId id="2047" r:id="rId69"/>
    <p:sldId id="2042" r:id="rId70"/>
    <p:sldId id="2048" r:id="rId71"/>
    <p:sldId id="2049" r:id="rId72"/>
    <p:sldId id="2050" r:id="rId73"/>
    <p:sldId id="2051" r:id="rId74"/>
    <p:sldId id="2053" r:id="rId75"/>
    <p:sldId id="2054" r:id="rId76"/>
    <p:sldId id="2055" r:id="rId77"/>
    <p:sldId id="2056" r:id="rId78"/>
    <p:sldId id="2057" r:id="rId79"/>
    <p:sldId id="2060" r:id="rId80"/>
    <p:sldId id="2061" r:id="rId81"/>
    <p:sldId id="2062" r:id="rId82"/>
    <p:sldId id="2063" r:id="rId83"/>
    <p:sldId id="2064" r:id="rId84"/>
    <p:sldId id="2065" r:id="rId85"/>
    <p:sldId id="2067" r:id="rId86"/>
    <p:sldId id="2068" r:id="rId87"/>
    <p:sldId id="2043" r:id="rId88"/>
    <p:sldId id="2070" r:id="rId89"/>
    <p:sldId id="2072" r:id="rId90"/>
    <p:sldId id="2073" r:id="rId91"/>
    <p:sldId id="2074" r:id="rId92"/>
    <p:sldId id="2075" r:id="rId93"/>
    <p:sldId id="2076" r:id="rId94"/>
    <p:sldId id="2078" r:id="rId95"/>
    <p:sldId id="2044" r:id="rId96"/>
    <p:sldId id="2079" r:id="rId97"/>
    <p:sldId id="2081" r:id="rId98"/>
    <p:sldId id="2082" r:id="rId99"/>
    <p:sldId id="2083" r:id="rId100"/>
    <p:sldId id="2084" r:id="rId101"/>
    <p:sldId id="2085" r:id="rId102"/>
    <p:sldId id="2086" r:id="rId103"/>
    <p:sldId id="2087" r:id="rId104"/>
    <p:sldId id="2020" r:id="rId105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925"/>
            <p14:sldId id="1844"/>
            <p14:sldId id="1917"/>
            <p14:sldId id="2001"/>
            <p14:sldId id="2089"/>
            <p14:sldId id="2090"/>
            <p14:sldId id="2088"/>
            <p14:sldId id="1988"/>
            <p14:sldId id="2091"/>
            <p14:sldId id="2092"/>
            <p14:sldId id="2093"/>
            <p14:sldId id="2005"/>
            <p14:sldId id="2039"/>
            <p14:sldId id="1989"/>
            <p14:sldId id="1990"/>
            <p14:sldId id="1991"/>
            <p14:sldId id="1992"/>
            <p14:sldId id="2094"/>
            <p14:sldId id="1993"/>
            <p14:sldId id="2095"/>
            <p14:sldId id="1994"/>
            <p14:sldId id="1995"/>
            <p14:sldId id="1996"/>
            <p14:sldId id="1997"/>
            <p14:sldId id="2096"/>
            <p14:sldId id="1998"/>
            <p14:sldId id="1999"/>
            <p14:sldId id="2000"/>
            <p14:sldId id="2002"/>
            <p14:sldId id="2003"/>
            <p14:sldId id="2006"/>
            <p14:sldId id="2004"/>
            <p14:sldId id="2007"/>
            <p14:sldId id="2008"/>
            <p14:sldId id="2009"/>
            <p14:sldId id="2010"/>
            <p14:sldId id="2011"/>
            <p14:sldId id="2012"/>
            <p14:sldId id="2014"/>
            <p14:sldId id="2040"/>
            <p14:sldId id="2016"/>
            <p14:sldId id="2017"/>
            <p14:sldId id="2018"/>
            <p14:sldId id="2019"/>
            <p14:sldId id="2021"/>
            <p14:sldId id="2022"/>
            <p14:sldId id="2023"/>
            <p14:sldId id="2024"/>
            <p14:sldId id="2025"/>
            <p14:sldId id="2026"/>
            <p14:sldId id="2027"/>
            <p14:sldId id="2028"/>
            <p14:sldId id="2029"/>
            <p14:sldId id="2030"/>
            <p14:sldId id="2041"/>
            <p14:sldId id="2031"/>
            <p14:sldId id="2032"/>
            <p14:sldId id="2033"/>
            <p14:sldId id="2034"/>
            <p14:sldId id="2035"/>
            <p14:sldId id="2036"/>
            <p14:sldId id="2037"/>
            <p14:sldId id="2038"/>
            <p14:sldId id="2045"/>
            <p14:sldId id="2046"/>
            <p14:sldId id="2047"/>
            <p14:sldId id="2042"/>
            <p14:sldId id="2048"/>
            <p14:sldId id="2049"/>
            <p14:sldId id="2050"/>
            <p14:sldId id="2051"/>
            <p14:sldId id="2053"/>
            <p14:sldId id="2054"/>
            <p14:sldId id="2055"/>
            <p14:sldId id="2056"/>
            <p14:sldId id="2057"/>
            <p14:sldId id="2060"/>
            <p14:sldId id="2061"/>
            <p14:sldId id="2062"/>
            <p14:sldId id="2063"/>
            <p14:sldId id="2064"/>
            <p14:sldId id="2065"/>
            <p14:sldId id="2067"/>
            <p14:sldId id="2068"/>
            <p14:sldId id="2043"/>
            <p14:sldId id="2070"/>
            <p14:sldId id="2072"/>
            <p14:sldId id="2073"/>
            <p14:sldId id="2074"/>
            <p14:sldId id="2075"/>
            <p14:sldId id="2076"/>
            <p14:sldId id="2078"/>
            <p14:sldId id="2044"/>
            <p14:sldId id="2079"/>
            <p14:sldId id="2081"/>
            <p14:sldId id="2082"/>
            <p14:sldId id="2083"/>
            <p14:sldId id="2084"/>
            <p14:sldId id="2085"/>
            <p14:sldId id="2086"/>
            <p14:sldId id="2087"/>
            <p14:sldId id="20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6BA"/>
    <a:srgbClr val="080808"/>
    <a:srgbClr val="339933"/>
    <a:srgbClr val="B5880B"/>
    <a:srgbClr val="E87071"/>
    <a:srgbClr val="00B3EE"/>
    <a:srgbClr val="93E5FF"/>
    <a:srgbClr val="F7FE98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6" autoAdjust="0"/>
    <p:restoredTop sz="92277" autoAdjust="0"/>
  </p:normalViewPr>
  <p:slideViewPr>
    <p:cSldViewPr>
      <p:cViewPr varScale="1">
        <p:scale>
          <a:sx n="83" d="100"/>
          <a:sy n="83" d="100"/>
        </p:scale>
        <p:origin x="788" y="52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presProps" Target="presProps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viewProps" Target="viewProps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theme" Target="theme/theme1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HBase </a:t>
            </a:r>
            <a:r>
              <a:rPr lang="zh-CN" altLang="en-US" dirty="0"/>
              <a:t>很难部署在</a:t>
            </a:r>
            <a:r>
              <a:rPr lang="en-US" altLang="zh-CN" dirty="0"/>
              <a:t>windows</a:t>
            </a:r>
            <a:r>
              <a:rPr lang="zh-CN" altLang="en-US" dirty="0"/>
              <a:t>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136024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34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983108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相对其他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Hash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算法而言，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Murmur Hash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的随机分布特性更好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RandomPartitioner：基于MD5Hash算法计算token。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ByteOrderedPartitioner：基于字节顺序分配token，保持数据有序。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OrderPreservingPartitioner：使用UTF-8按编码顺序分配token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919134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/>
              <a:t>其他选项诸如存储路径、节点token数量等均可根据集群规划与节点情况酌情配置。此外，如果在已经存在的Cassandra集群中加入新节点，则配置过程也是一样的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836617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修改键空间属性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其语法和建立键空间类似，将</a:t>
            </a:r>
            <a:r>
              <a:rPr lang="en-US" altLang="zh-CN" dirty="0"/>
              <a:t>CREATE</a:t>
            </a:r>
            <a:r>
              <a:rPr lang="zh-CN" altLang="en-US" dirty="0"/>
              <a:t>关键字改为</a:t>
            </a:r>
            <a:r>
              <a:rPr lang="en-US" altLang="zh-CN" dirty="0"/>
              <a:t>ALTER</a:t>
            </a:r>
            <a:r>
              <a:rPr lang="zh-CN" altLang="en-US" dirty="0"/>
              <a:t>即可，但键空间必须是已经存在的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323679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修改键空间属性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其语法和建立键空间类似，将</a:t>
            </a:r>
            <a:r>
              <a:rPr lang="en-US" altLang="zh-CN" dirty="0"/>
              <a:t>CREATE</a:t>
            </a:r>
            <a:r>
              <a:rPr lang="zh-CN" altLang="en-US" dirty="0"/>
              <a:t>关键字改为</a:t>
            </a:r>
            <a:r>
              <a:rPr lang="en-US" altLang="zh-CN" dirty="0"/>
              <a:t>ALTER</a:t>
            </a:r>
            <a:r>
              <a:rPr lang="zh-CN" altLang="en-US" dirty="0"/>
              <a:t>即可，但键空间必须是已经存在的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429911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具有相同分区键的数据将存储在同一个数据分区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查看表结构：</a:t>
            </a:r>
            <a:r>
              <a:rPr lang="en-US" altLang="zh-CN" dirty="0" err="1"/>
              <a:t>desctable</a:t>
            </a:r>
            <a:r>
              <a:rPr lang="en-US" altLang="zh-CN" dirty="0"/>
              <a:t> address;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081945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对比：</a:t>
            </a:r>
            <a:r>
              <a:rPr lang="en-US" altLang="zh-CN" dirty="0"/>
              <a:t>HBase</a:t>
            </a:r>
            <a:r>
              <a:rPr lang="zh-CN" altLang="en-US" dirty="0"/>
              <a:t>中没有数据类型的概念，可以理解</a:t>
            </a:r>
            <a:r>
              <a:rPr lang="en-US" altLang="zh-CN" dirty="0"/>
              <a:t>HBASE</a:t>
            </a:r>
            <a:r>
              <a:rPr lang="zh-CN" altLang="en-US" dirty="0"/>
              <a:t>存在数字（比如计数列）和字符串类型，外加时间戳类型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51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251852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注意教材</a:t>
            </a:r>
            <a:r>
              <a:rPr lang="en-US" altLang="zh-CN" dirty="0"/>
              <a:t>6.4.4</a:t>
            </a:r>
            <a:r>
              <a:rPr lang="zh-CN" altLang="en-US" dirty="0"/>
              <a:t>有误，</a:t>
            </a:r>
            <a:r>
              <a:rPr lang="en-US" altLang="zh-CN" sz="1200" dirty="0" err="1"/>
              <a:t>sc</a:t>
            </a:r>
            <a:r>
              <a:rPr lang="zh-CN" altLang="zh-CN" sz="1200" dirty="0"/>
              <a:t>列被定义为一个元组类型</a:t>
            </a:r>
            <a:r>
              <a:rPr lang="en-US" altLang="zh-CN" sz="1200" dirty="0"/>
              <a:t>-&gt;col3</a:t>
            </a:r>
            <a:r>
              <a:rPr lang="zh-CN" altLang="zh-CN" sz="1200" dirty="0"/>
              <a:t>列被定义为一个元组类型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56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560139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默认每次返回100行结果，不带参数运行PAGING指令时，会显示当前分页设置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59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32705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和</a:t>
            </a:r>
            <a:r>
              <a:rPr lang="en-US" altLang="zh-CN" dirty="0" err="1"/>
              <a:t>hbase</a:t>
            </a:r>
            <a:r>
              <a:rPr lang="zh-CN" altLang="en-US" dirty="0"/>
              <a:t>相比，</a:t>
            </a:r>
            <a:r>
              <a:rPr lang="en-US" altLang="zh-CN" dirty="0"/>
              <a:t>Cassandra</a:t>
            </a:r>
            <a:r>
              <a:rPr lang="zh-CN" altLang="en-US" dirty="0"/>
              <a:t>和</a:t>
            </a:r>
            <a:r>
              <a:rPr lang="en-US" altLang="zh-CN" dirty="0"/>
              <a:t>dynamo</a:t>
            </a:r>
            <a:r>
              <a:rPr lang="zh-CN" altLang="en-US" dirty="0"/>
              <a:t>对其技术细节披露的并不算多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853870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核心问题在于避免大规模扫描引起的性能问题，如果不按顺序进行条件过滤，则有可能必须遍历所有数据才能获得结果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60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528113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是分区键</a:t>
            </a:r>
            <a:endParaRPr lang="en-US" altLang="zh-CN" dirty="0"/>
          </a:p>
          <a:p>
            <a:r>
              <a:rPr lang="zh-CN" altLang="en-US" dirty="0"/>
              <a:t>其他是分簇键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61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686987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where切片查询：</a:t>
            </a:r>
          </a:p>
          <a:p>
            <a:pPr lvl="1"/>
            <a:r>
              <a:rPr lang="en-US" altLang="zh-CN" dirty="0"/>
              <a:t>SELECT * FROM test WHERE key = 100 AND col1 = 1 AND col2 = 1 AND (col3, col4) &gt;= (1, 2) AND (col3, col4) &lt; (2, 3);</a:t>
            </a:r>
            <a:endParaRPr lang="zh-CN" altLang="zh-CN" dirty="0"/>
          </a:p>
          <a:p>
            <a:r>
              <a:rPr lang="zh-CN" altLang="zh-CN" dirty="0"/>
              <a:t>该语句同时对col3到col4的范围进行限定，相当于在行键或行键的前n个字节上进行了切片。但下面语句是错误的：</a:t>
            </a:r>
          </a:p>
          <a:p>
            <a:pPr lvl="1"/>
            <a:r>
              <a:rPr lang="en-US" altLang="zh-CN" dirty="0"/>
              <a:t>SELECT * FROM </a:t>
            </a:r>
            <a:r>
              <a:rPr lang="en-US" altLang="zh-CN" dirty="0" err="1"/>
              <a:t>numbersWHERE</a:t>
            </a:r>
            <a:r>
              <a:rPr lang="en-US" altLang="zh-CN" dirty="0"/>
              <a:t> key = 100 AND col_1 = 1 AND </a:t>
            </a:r>
            <a:r>
              <a:rPr lang="en-US" altLang="zh-CN" dirty="0">
                <a:solidFill>
                  <a:srgbClr val="FF0000"/>
                </a:solidFill>
              </a:rPr>
              <a:t>(col_2, col_3, col_4) &gt;= (1, 1, 2) AND (col_3, col_4) &lt; (2, 3);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因为切片上下限所用的列是不一致的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63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441387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对比</a:t>
            </a:r>
            <a:r>
              <a:rPr lang="en-US" altLang="zh-CN" dirty="0"/>
              <a:t>HBASE</a:t>
            </a:r>
            <a:r>
              <a:rPr lang="zh-CN" altLang="en-US" dirty="0"/>
              <a:t>需要通过</a:t>
            </a:r>
            <a:r>
              <a:rPr lang="en-US" altLang="zh-CN" dirty="0"/>
              <a:t>co-processor</a:t>
            </a:r>
            <a:r>
              <a:rPr lang="zh-CN" altLang="en-US" dirty="0"/>
              <a:t>编程、外加插件等方式实现二级索引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64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182947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/>
              <a:t>因为时间戳对应键值对中的某个值（由行键、列族、列名确定的单元），而主键只构成行键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66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456136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该语句中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col3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不是主键，因此采用了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子句限定其值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70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976417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时间戳可以对批处理整体设置，也可以针对其中一个操作设置。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——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看这个可选项的两个可能位置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73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937440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早期</a:t>
            </a:r>
            <a:r>
              <a:rPr lang="en-US" altLang="zh-CN" dirty="0"/>
              <a:t>Cassandra</a:t>
            </a:r>
            <a:r>
              <a:rPr lang="zh-CN" altLang="en-US" dirty="0"/>
              <a:t>就是用“时间戳最新”策略，该策略相当于</a:t>
            </a:r>
            <a:r>
              <a:rPr lang="en-US" altLang="zh-CN" dirty="0"/>
              <a:t>dynamo</a:t>
            </a:r>
            <a:r>
              <a:rPr lang="zh-CN" altLang="en-US" dirty="0"/>
              <a:t>的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策略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74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341692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/>
              <a:t>4个节点，分属2个数据中心（DCx）的4个机架（rackx），如果集群中还存在其他节点，则默认位于DC1: rack1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87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4029935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执行后，可以通过：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nodetool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removenode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status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查看执行历史和状态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92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62308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Cassandra</a:t>
            </a:r>
            <a:r>
              <a:rPr lang="zh-CN" altLang="en-US" dirty="0"/>
              <a:t>开始不支持虚拟节点，之后支持，但在质疑该机制，认为维护起来存在很多细节问题，比较麻烦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1483048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可以看到获取数据需要根据列名和数据类型进行。这里假设查询者已知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name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两列的数据类型（可以通过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Definition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实例获取）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97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256395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一般在“写”的弱一致性设置下，数据版本的冲突概率大，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是指版本号，不是数据本身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（1）客户端写入一个新的对象D，节点Sx进行了处理，并为其建立一个矢量时钟键值对[(Sx，1)]，该版本记为D1。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（2）当客户端更新该对象时，如果仍由Sx节点处理，则序列号递增为2，此时得到新版的D2，由于该更新必然没有分支，因此并不会记录D2继承自D1的信息。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3）如果多个用户同时读取了D2版本的数据，并尝试更新该对象，Sy节点和Sz节点同时进行了处理，则此时产生了分支，产生了两个版本的数据，其矢量时钟为[(Sx，2)，(Sy，1)]和[(Sx，2)，(Sz，1)]，记作D3和D4。注意，这两个版本的矢量时钟都记录了其继承自D2版本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4）如果此时又有客户读取到D3和D4两个版本的数据，并尝试进行更新，则会发现分支，系统将分支数据返回给客户端，由客户端根据业务逻辑决定如何协调。假设协调结果的更新由Sx节点负责，则产生矢量时钟更新为D5，内容为[(Sx，3)，(Sy，1)，(Sz，1)]，表明该版本继承自分支内容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（5）为了防止向量时钟过长，占用过多存储空间，Dynamo还设计了相应的截断方案，当向量时钟中的键值对数目达到一个阈值（如10），就将最早的一对删除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55713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如果两个副本（树）的根哈希值相等，则对应的副本不需要同步，如果根哈希值和某树枝的哈希值不同，则意味着该分支下的一些副本的值是不同的，只要继续比较子节点的哈希值，就可以识别出不同步的键值对，由此缩减同步过程中需要传输的数据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555999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如果两个副本（树）的根哈希值相等，则对应的副本不需要同步，如果根哈希值和某树枝的哈希值不同，则意味着该分支下的一些副本的值是不同的，只要继续比较子节点的哈希值，就可以识别出不同步的键值对，由此缩减同步过程中需要传输的数据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20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09120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Cassandra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的数据模型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Key-Columns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，因为操作时的粒度是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Column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，每个列都要有自己的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Merkle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树，而且出现同一个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Key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的不同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Column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不一致的情况更加普遍，这种同步策略是否适应有待考验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23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271822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键空间的概念在</a:t>
            </a:r>
            <a:r>
              <a:rPr lang="en-US" altLang="zh-CN" dirty="0" err="1"/>
              <a:t>hbase</a:t>
            </a:r>
            <a:r>
              <a:rPr lang="zh-CN" altLang="en-US" dirty="0"/>
              <a:t>中也有，但并未作为关键技术介绍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列于超极列如何对应用户层面的表结构，并未有详细描述，可能用来记录集合类型的列等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243224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5459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A7292B3-0B11-47C5-88E2-9844D5075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C655026C-D8C1-4363-A171-84A90C9556A8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9D71AFEE-3217-4DF1-A05D-12A407F38565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F3744282-CBF6-4F73-8D13-2E9840FB670F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2970D77-4C66-4576-9AA6-73D80016D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3791676-F468-463F-BEC4-97872E7D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06E60E-9DCE-4873-8FA0-50CCC5EB395C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06476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923893-35F6-4EB2-91AD-1989F36BC1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2021/11/14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B0AC6FB-1EB7-4AAC-B1AE-37AE476384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B44D63D7-2EBE-4AF2-9EE8-826D31E6F8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EFB7F81-5786-408F-9F93-7F27EC3480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9106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15257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2021/11/14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819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2021/11/14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7760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93" y="704822"/>
            <a:ext cx="8840814" cy="4268290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2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2021/11/14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4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B454BC5-A891-44EE-A74B-A7E3CAEB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6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rgbClr val="FFFFFF"/>
              </a:solidFill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444676" y="2029612"/>
            <a:ext cx="4417396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0FFE4904-50E7-4ECC-BCC3-C67937E4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85410" y="2828926"/>
            <a:ext cx="2057400" cy="273844"/>
          </a:xfrm>
        </p:spPr>
        <p:txBody>
          <a:bodyPr/>
          <a:lstStyle>
            <a:lvl1pPr algn="r">
              <a:defRPr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FE4E08F-4887-4F4C-9762-6BCB4180551A}" type="datetimeFigureOut">
              <a:rPr lang="zh-CN" altLang="en-US"/>
              <a:pPr>
                <a:defRPr/>
              </a:pPr>
              <a:t>2021/11/14</a:t>
            </a:fld>
            <a:endParaRPr lang="zh-CN" altLang="en-US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45506A60-0D47-419A-A3D4-E389BBAD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D3D3452-65FF-4347-BD00-2B75098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054EA-A234-48FF-B1AB-A743A0A110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91394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44E8F8E-8ED2-41FE-955F-98DA3E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72326DD-CA6B-48E1-82EE-2C40342E91F0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243BA145-C75F-444E-8B74-1333C2CD3A06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DB7EB717-16D0-4F77-AECC-8FFB2A01D333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ECCD04C0-A21A-4A36-8E9E-C0AB9D08B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540B248-5114-4E4E-A771-6A386CA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D0C119-CD7B-49C6-A100-95BBB1F1B7F8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62882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A2299D-1619-4CD0-B6E8-2D56BA1F92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2021/11/14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BE7DB14-3FC9-4E7D-A156-27996A6595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016A806-F9C4-4CAD-B65B-F4F0BBFA5B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34354E6-6E20-407C-8836-B4EB47A9EC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5033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9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2021/11/14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82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F78DAC12-AD83-477B-97AF-3CA467AFD3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BA14CD66-C982-445D-AC32-8E48B232DE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9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15DEB0E-29B5-44A3-AEB0-C37DB8B35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2021/11/14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84E24152-3CEB-4698-881C-5331997BD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FDF74BA9-70AB-4381-81A6-FEB1018CA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F9760C03-729C-4D91-B6B1-5D1C7E6726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80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thingsdistributed.com/files/amazon-dynamo-sosp2007.pdf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lwengen@tongji.edu.c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4C0B7-7172-409E-BF39-E43417B8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大数据管理系统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60886-C9E6-4F11-BB7B-5D7B65A80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07834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b="1" dirty="0"/>
              <a:t>NoSQL</a:t>
            </a:r>
            <a:r>
              <a:rPr lang="zh-CN" altLang="en-US" b="1" dirty="0"/>
              <a:t>数据库技术</a:t>
            </a:r>
            <a:endParaRPr lang="en-US" altLang="zh-CN" b="1" dirty="0"/>
          </a:p>
          <a:p>
            <a:pPr lvl="1">
              <a:spcBef>
                <a:spcPts val="600"/>
              </a:spcBef>
            </a:pPr>
            <a:r>
              <a:rPr lang="en-US" altLang="zh-CN" sz="1800" b="1" dirty="0"/>
              <a:t>HDFS &amp; HBase</a:t>
            </a:r>
          </a:p>
          <a:p>
            <a:pPr lvl="2">
              <a:spcBef>
                <a:spcPts val="600"/>
              </a:spcBef>
            </a:pPr>
            <a:r>
              <a:rPr lang="en-US" altLang="zh-CN" dirty="0"/>
              <a:t>HDFS: </a:t>
            </a:r>
            <a:r>
              <a:rPr lang="zh-CN" altLang="en-US" dirty="0"/>
              <a:t>分布式文件系统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HBase: </a:t>
            </a:r>
            <a:r>
              <a:rPr lang="zh-CN" altLang="en-US" dirty="0"/>
              <a:t>分布式列数据库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sz="1800" b="1" dirty="0">
                <a:solidFill>
                  <a:srgbClr val="C00000"/>
                </a:solidFill>
              </a:rPr>
              <a:t>Cassandra</a:t>
            </a:r>
          </a:p>
          <a:p>
            <a:pPr lvl="2">
              <a:spcBef>
                <a:spcPts val="600"/>
              </a:spcBef>
            </a:pPr>
            <a:r>
              <a:rPr lang="zh-CN" altLang="en-US" dirty="0">
                <a:solidFill>
                  <a:srgbClr val="C00000"/>
                </a:solidFill>
              </a:rPr>
              <a:t>分布式</a:t>
            </a:r>
            <a:r>
              <a:rPr lang="en-US" altLang="zh-CN" dirty="0">
                <a:solidFill>
                  <a:srgbClr val="C00000"/>
                </a:solidFill>
              </a:rPr>
              <a:t>Key-Value</a:t>
            </a:r>
            <a:r>
              <a:rPr lang="zh-CN" altLang="en-US" dirty="0">
                <a:solidFill>
                  <a:srgbClr val="C00000"/>
                </a:solidFill>
              </a:rPr>
              <a:t>数据库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1800" b="1" dirty="0"/>
              <a:t>MongoDB</a:t>
            </a:r>
          </a:p>
          <a:p>
            <a:pPr lvl="2">
              <a:spcBef>
                <a:spcPts val="600"/>
              </a:spcBef>
            </a:pPr>
            <a:r>
              <a:rPr lang="zh-CN" altLang="en-US" dirty="0"/>
              <a:t>分布式文档数据库</a:t>
            </a:r>
            <a:endParaRPr lang="en-US" altLang="zh-CN" sz="2000" b="1" dirty="0"/>
          </a:p>
          <a:p>
            <a:pPr>
              <a:spcBef>
                <a:spcPts val="600"/>
              </a:spcBef>
            </a:pPr>
            <a:r>
              <a:rPr lang="en-US" altLang="zh-CN" b="1" dirty="0"/>
              <a:t>NewSQL</a:t>
            </a:r>
            <a:r>
              <a:rPr lang="zh-CN" altLang="en-US" b="1" dirty="0"/>
              <a:t>数据库技术</a:t>
            </a:r>
            <a:endParaRPr lang="en-US" altLang="zh-CN" b="1" dirty="0"/>
          </a:p>
          <a:p>
            <a:pPr lvl="1">
              <a:spcBef>
                <a:spcPts val="600"/>
              </a:spcBef>
            </a:pPr>
            <a:r>
              <a:rPr lang="en-US" altLang="zh-CN" sz="1800" dirty="0" err="1"/>
              <a:t>OpenGauss</a:t>
            </a:r>
            <a:r>
              <a:rPr lang="zh-CN" altLang="en-US" sz="1800" dirty="0"/>
              <a:t>或</a:t>
            </a:r>
            <a:r>
              <a:rPr lang="en-US" altLang="zh-CN" sz="1800" dirty="0" err="1"/>
              <a:t>OceanBase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b="1" dirty="0"/>
              <a:t>数据库系统体系结构</a:t>
            </a:r>
          </a:p>
        </p:txBody>
      </p:sp>
    </p:spTree>
    <p:extLst>
      <p:ext uri="{BB962C8B-B14F-4D97-AF65-F5344CB8AC3E}">
        <p14:creationId xmlns:p14="http://schemas.microsoft.com/office/powerpoint/2010/main" val="196401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CDF21-1660-46EE-8D0E-F30F0576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r>
              <a:rPr lang="zh-CN" altLang="en-US" dirty="0"/>
              <a:t>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FA1D7-D5BC-47EF-BC7F-BBE82AB14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/>
              <a:t>可处理大量数据集</a:t>
            </a:r>
            <a:endParaRPr lang="en-US" altLang="zh-CN" b="1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Netflix</a:t>
            </a:r>
            <a:r>
              <a:rPr lang="zh-CN" altLang="en-US" dirty="0"/>
              <a:t>，</a:t>
            </a:r>
            <a:r>
              <a:rPr lang="en-US" altLang="zh-CN" dirty="0"/>
              <a:t>Hulu</a:t>
            </a:r>
            <a:r>
              <a:rPr lang="zh-CN" altLang="en-US" dirty="0"/>
              <a:t>，</a:t>
            </a:r>
            <a:r>
              <a:rPr lang="en-US" altLang="zh-CN" dirty="0"/>
              <a:t>Instagram</a:t>
            </a:r>
            <a:r>
              <a:rPr lang="zh-CN" altLang="en-US" dirty="0"/>
              <a:t>，</a:t>
            </a:r>
            <a:r>
              <a:rPr lang="en-US" altLang="zh-CN" dirty="0"/>
              <a:t>eBay</a:t>
            </a:r>
            <a:r>
              <a:rPr lang="zh-CN" altLang="en-US" dirty="0"/>
              <a:t>，</a:t>
            </a:r>
            <a:r>
              <a:rPr lang="en-US" altLang="zh-CN" dirty="0"/>
              <a:t>Apple</a:t>
            </a:r>
            <a:r>
              <a:rPr lang="zh-CN" altLang="en-US" dirty="0"/>
              <a:t>和</a:t>
            </a:r>
            <a:r>
              <a:rPr lang="en-US" altLang="zh-CN" dirty="0"/>
              <a:t>Spotify</a:t>
            </a:r>
            <a:r>
              <a:rPr lang="zh-CN" altLang="en-US" dirty="0"/>
              <a:t>都在大规模使用</a:t>
            </a:r>
            <a:r>
              <a:rPr lang="en-US" altLang="zh-CN" dirty="0"/>
              <a:t>Cassandra</a:t>
            </a:r>
            <a:r>
              <a:rPr lang="zh-CN" altLang="en-US" dirty="0"/>
              <a:t>，作为产品后端的一部分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Instangram</a:t>
            </a:r>
            <a:r>
              <a:rPr lang="zh-CN" altLang="en-US" dirty="0"/>
              <a:t>每天用</a:t>
            </a:r>
            <a:r>
              <a:rPr lang="en-US" altLang="zh-CN" dirty="0" err="1"/>
              <a:t>cassandra</a:t>
            </a:r>
            <a:r>
              <a:rPr lang="zh-CN" altLang="en-US" dirty="0"/>
              <a:t>处理上亿图片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b="1" dirty="0"/>
              <a:t>一致化软硬件环境，易于大规模部署</a:t>
            </a:r>
            <a:endParaRPr lang="en-US" altLang="zh-CN" b="1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cassandra</a:t>
            </a:r>
            <a:r>
              <a:rPr lang="zh-CN" altLang="en-US" dirty="0"/>
              <a:t>不依赖外部组件，所有必须的操作都集成在</a:t>
            </a:r>
            <a:r>
              <a:rPr lang="en-US" altLang="zh-CN" dirty="0" err="1"/>
              <a:t>cassandra</a:t>
            </a:r>
            <a:r>
              <a:rPr lang="zh-CN" altLang="en-US" dirty="0"/>
              <a:t>内部</a:t>
            </a:r>
          </a:p>
        </p:txBody>
      </p:sp>
    </p:spTree>
    <p:extLst>
      <p:ext uri="{BB962C8B-B14F-4D97-AF65-F5344CB8AC3E}">
        <p14:creationId xmlns:p14="http://schemas.microsoft.com/office/powerpoint/2010/main" val="3286059485"/>
      </p:ext>
    </p:extLst>
  </p:cSld>
  <p:clrMapOvr>
    <a:masterClrMapping/>
  </p:clrMapOvr>
  <p:transition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11625-A10A-4738-A0F5-FE6DADD7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访问</a:t>
            </a:r>
            <a:r>
              <a:rPr lang="en-US" altLang="zh-CN" dirty="0"/>
              <a:t>Cassandra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A27AA-0C5D-4D9C-8BFB-8B1A1A7A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执行</a:t>
            </a:r>
            <a:r>
              <a:rPr lang="en-US" altLang="zh-CN" sz="2000" dirty="0"/>
              <a:t>CQL</a:t>
            </a:r>
            <a:r>
              <a:rPr lang="zh-CN" altLang="en-US" sz="2000" dirty="0"/>
              <a:t>语句：首先连接到某个键空间，有两种方法</a:t>
            </a:r>
          </a:p>
          <a:p>
            <a:pPr lvl="1"/>
            <a:r>
              <a:rPr lang="zh-CN" altLang="en-US" sz="1600" dirty="0"/>
              <a:t>	</a:t>
            </a:r>
            <a:r>
              <a:rPr lang="en-US" altLang="zh-CN" sz="1600" dirty="0"/>
              <a:t>session = </a:t>
            </a:r>
            <a:r>
              <a:rPr lang="en-US" altLang="zh-CN" sz="1600" dirty="0" err="1"/>
              <a:t>cluster.connect</a:t>
            </a:r>
            <a:r>
              <a:rPr lang="en-US" altLang="zh-CN" sz="1600" dirty="0"/>
              <a:t>('</a:t>
            </a:r>
            <a:r>
              <a:rPr lang="en-US" altLang="zh-CN" sz="1600" dirty="0" err="1"/>
              <a:t>test_cassandra</a:t>
            </a:r>
            <a:r>
              <a:rPr lang="en-US" altLang="zh-CN" sz="1600" dirty="0"/>
              <a:t>')		</a:t>
            </a:r>
          </a:p>
          <a:p>
            <a:pPr lvl="1"/>
            <a:r>
              <a:rPr lang="en-US" altLang="zh-CN" sz="1600" dirty="0"/>
              <a:t>	</a:t>
            </a:r>
            <a:r>
              <a:rPr lang="en-US" altLang="zh-CN" sz="1600" dirty="0" err="1"/>
              <a:t>session.execute</a:t>
            </a:r>
            <a:r>
              <a:rPr lang="en-US" altLang="zh-CN" sz="1600" dirty="0"/>
              <a:t>("use </a:t>
            </a:r>
            <a:r>
              <a:rPr lang="en-US" altLang="zh-CN" sz="1600" dirty="0" err="1"/>
              <a:t>test_cassandra</a:t>
            </a:r>
            <a:r>
              <a:rPr lang="en-US" altLang="zh-CN" sz="1600" dirty="0"/>
              <a:t>")</a:t>
            </a:r>
          </a:p>
          <a:p>
            <a:r>
              <a:rPr lang="zh-CN" altLang="en-US" sz="2000" dirty="0"/>
              <a:t>示例</a:t>
            </a:r>
            <a:r>
              <a:rPr lang="en-US" altLang="zh-CN" sz="2000" dirty="0"/>
              <a:t>CQL</a:t>
            </a:r>
            <a:r>
              <a:rPr lang="zh-CN" altLang="en-US" sz="2000" dirty="0"/>
              <a:t>语句</a:t>
            </a:r>
          </a:p>
          <a:p>
            <a:pPr marL="457200" lvl="1" indent="0">
              <a:buNone/>
            </a:pPr>
            <a:r>
              <a:rPr lang="en-US" altLang="zh-CN" sz="1600" dirty="0" err="1"/>
              <a:t>session.execute</a:t>
            </a:r>
            <a:r>
              <a:rPr lang="en-US" altLang="zh-CN" sz="1600" dirty="0"/>
              <a:t>("insert into users(id, name) values(1, 'Alice');")</a:t>
            </a:r>
          </a:p>
          <a:p>
            <a:pPr marL="457200" lvl="1" indent="0">
              <a:buNone/>
            </a:pPr>
            <a:r>
              <a:rPr lang="en-US" altLang="zh-CN" sz="1600" dirty="0" err="1"/>
              <a:t>session.execute</a:t>
            </a:r>
            <a:r>
              <a:rPr lang="en-US" altLang="zh-CN" sz="1600" dirty="0"/>
              <a:t>("insert into users(id, name) values(2, 'Bob');")</a:t>
            </a:r>
          </a:p>
          <a:p>
            <a:pPr marL="457200" lvl="1" indent="0">
              <a:buNone/>
            </a:pPr>
            <a:r>
              <a:rPr lang="en-US" altLang="zh-CN" sz="1600" dirty="0"/>
              <a:t>rows = </a:t>
            </a:r>
            <a:r>
              <a:rPr lang="en-US" altLang="zh-CN" sz="1600" dirty="0" err="1"/>
              <a:t>session.execute</a:t>
            </a:r>
            <a:r>
              <a:rPr lang="en-US" altLang="zh-CN" sz="1600" dirty="0"/>
              <a:t>('select * from users’)</a:t>
            </a:r>
          </a:p>
          <a:p>
            <a:pPr marL="457200" lvl="1" indent="0">
              <a:buNone/>
            </a:pPr>
            <a:r>
              <a:rPr lang="en-US" altLang="zh-CN" sz="1600" dirty="0"/>
              <a:t>    for r in rows:</a:t>
            </a:r>
          </a:p>
          <a:p>
            <a:pPr marL="457200" lvl="1" indent="0">
              <a:buNone/>
            </a:pPr>
            <a:r>
              <a:rPr lang="en-US" altLang="zh-CN" sz="1600" dirty="0"/>
              <a:t>        print(r)</a:t>
            </a:r>
          </a:p>
          <a:p>
            <a:pPr marL="457200" lvl="1" indent="0">
              <a:buNone/>
            </a:pPr>
            <a:r>
              <a:rPr lang="en-US" altLang="zh-CN" sz="1600" dirty="0" err="1"/>
              <a:t>session.execute</a:t>
            </a:r>
            <a:r>
              <a:rPr lang="en-US" altLang="zh-CN" sz="1600" dirty="0"/>
              <a:t>("delete from users where id=2")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62947899"/>
      </p:ext>
    </p:extLst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7D404-10BA-4F60-8701-6C2E9FF3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访问</a:t>
            </a:r>
            <a:r>
              <a:rPr lang="en-US" altLang="zh-CN" dirty="0"/>
              <a:t>Cassandra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2CDCD-22C9-49D1-BA79-547536C8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代码说明</a:t>
            </a:r>
          </a:p>
          <a:p>
            <a:pPr lvl="1"/>
            <a:r>
              <a:rPr lang="zh-CN" altLang="en-US" sz="1800" dirty="0"/>
              <a:t>如果执行的语句为</a:t>
            </a:r>
            <a:r>
              <a:rPr lang="en-US" altLang="zh-CN" sz="1800" dirty="0"/>
              <a:t>Insert</a:t>
            </a:r>
            <a:r>
              <a:rPr lang="zh-CN" altLang="en-US" sz="1800" dirty="0"/>
              <a:t>或</a:t>
            </a:r>
            <a:r>
              <a:rPr lang="en-US" altLang="zh-CN" sz="1800" dirty="0"/>
              <a:t>Delete</a:t>
            </a:r>
            <a:r>
              <a:rPr lang="zh-CN" altLang="en-US" sz="1800" dirty="0"/>
              <a:t>等，则正确执行或出现小错误时，不会有返回值。如果出现重大错误时（例如新建的表和已有表重名），会直接抛出异常。可以通过</a:t>
            </a:r>
            <a:r>
              <a:rPr lang="en-US" altLang="zh-CN" sz="1800" dirty="0"/>
              <a:t>try/except</a:t>
            </a:r>
            <a:r>
              <a:rPr lang="zh-CN" altLang="en-US" sz="1800" dirty="0"/>
              <a:t>结构进行保护和捕捉异常。</a:t>
            </a:r>
          </a:p>
          <a:p>
            <a:pPr lvl="1"/>
            <a:r>
              <a:rPr lang="zh-CN" altLang="en-US" sz="1800" dirty="0"/>
              <a:t>如果执行的语句是</a:t>
            </a:r>
            <a:r>
              <a:rPr lang="en-US" altLang="zh-CN" sz="1800" dirty="0"/>
              <a:t>select</a:t>
            </a:r>
            <a:r>
              <a:rPr lang="zh-CN" altLang="en-US" sz="1800" dirty="0"/>
              <a:t>，则返回值为二维数组，以上述代码为例，返回结果为：</a:t>
            </a:r>
          </a:p>
          <a:p>
            <a:pPr lvl="2"/>
            <a:r>
              <a:rPr lang="en-US" altLang="zh-CN" sz="1600" dirty="0"/>
              <a:t>Row(id=1, name='Alice')</a:t>
            </a:r>
          </a:p>
          <a:p>
            <a:pPr lvl="2"/>
            <a:r>
              <a:rPr lang="en-US" altLang="zh-CN" sz="1600" dirty="0"/>
              <a:t>Row(id=2, name='Bob')</a:t>
            </a:r>
          </a:p>
          <a:p>
            <a:pPr lvl="2"/>
            <a:r>
              <a:rPr lang="zh-CN" altLang="en-US" sz="1600" dirty="0"/>
              <a:t>结果可以用</a:t>
            </a:r>
            <a:r>
              <a:rPr lang="en-US" altLang="zh-CN" sz="1600" dirty="0"/>
              <a:t>rows[0].id</a:t>
            </a:r>
            <a:r>
              <a:rPr lang="zh-CN" altLang="en-US" sz="1600" dirty="0"/>
              <a:t>或</a:t>
            </a:r>
            <a:r>
              <a:rPr lang="en-US" altLang="zh-CN" sz="1600" dirty="0"/>
              <a:t>rows[0][0]</a:t>
            </a:r>
            <a:r>
              <a:rPr lang="zh-CN" altLang="en-US" sz="1600" dirty="0"/>
              <a:t>等方式使用或显示</a:t>
            </a:r>
          </a:p>
        </p:txBody>
      </p:sp>
    </p:spTree>
    <p:extLst>
      <p:ext uri="{BB962C8B-B14F-4D97-AF65-F5344CB8AC3E}">
        <p14:creationId xmlns:p14="http://schemas.microsoft.com/office/powerpoint/2010/main" val="296918397"/>
      </p:ext>
    </p:extLst>
  </p:cSld>
  <p:clrMapOvr>
    <a:masterClrMapping/>
  </p:clrMapOvr>
  <p:transition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A2412-CD8A-4B0B-B91E-AB335B40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D515D-C11C-4BB2-8AA2-136707D3C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85239"/>
            <a:ext cx="8352928" cy="377474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1800" b="1" dirty="0"/>
              <a:t>对比</a:t>
            </a:r>
            <a:r>
              <a:rPr lang="en-US" altLang="zh-CN" sz="1800" b="1" dirty="0"/>
              <a:t>HBase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Dynamo</a:t>
            </a:r>
            <a:r>
              <a:rPr lang="zh-CN" altLang="en-US" sz="1800" b="1" dirty="0"/>
              <a:t>和</a:t>
            </a:r>
            <a:r>
              <a:rPr lang="en-US" altLang="zh-CN" sz="1800" b="1" dirty="0"/>
              <a:t>Cassandra</a:t>
            </a:r>
            <a:r>
              <a:rPr lang="zh-CN" altLang="en-US" sz="1800" b="1" dirty="0"/>
              <a:t>在分布式架构、数据模型等方面的异同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环形结构、数据多副本模型、伸缩机制、容错机制、故障恢复机制、数据模型等</a:t>
            </a:r>
            <a:endParaRPr lang="en-US" altLang="zh-CN" sz="1600" dirty="0"/>
          </a:p>
          <a:p>
            <a:pPr>
              <a:spcBef>
                <a:spcPts val="600"/>
              </a:spcBef>
            </a:pPr>
            <a:r>
              <a:rPr lang="zh-CN" altLang="en-US" sz="1800" b="1" dirty="0"/>
              <a:t>理解</a:t>
            </a:r>
            <a:r>
              <a:rPr lang="en-US" altLang="zh-CN" sz="1800" b="1" dirty="0"/>
              <a:t>Cassandra</a:t>
            </a:r>
            <a:r>
              <a:rPr lang="zh-CN" altLang="en-US" sz="1800" b="1" dirty="0"/>
              <a:t>为了构造一种类似</a:t>
            </a:r>
            <a:r>
              <a:rPr lang="en-US" altLang="zh-CN" sz="1800" b="1" dirty="0"/>
              <a:t>SQL</a:t>
            </a:r>
            <a:r>
              <a:rPr lang="zh-CN" altLang="en-US" sz="1800" b="1" dirty="0"/>
              <a:t>语言的操作方式</a:t>
            </a:r>
            <a:r>
              <a:rPr lang="en-US" altLang="zh-CN" sz="1800" b="1" dirty="0"/>
              <a:t>(CQL</a:t>
            </a:r>
            <a:r>
              <a:rPr lang="zh-CN" altLang="en-US" sz="1800" b="1" dirty="0"/>
              <a:t>）所做的努力（妥协？）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理解</a:t>
            </a:r>
            <a:r>
              <a:rPr lang="en-US" altLang="zh-CN" sz="1600" dirty="0"/>
              <a:t>CQL</a:t>
            </a:r>
            <a:r>
              <a:rPr lang="zh-CN" altLang="en-US" sz="1600" dirty="0"/>
              <a:t>的限制，以及与底层存储模型的关系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理解</a:t>
            </a:r>
            <a:r>
              <a:rPr lang="en-US" altLang="zh-CN" sz="1600" dirty="0"/>
              <a:t>CQL</a:t>
            </a:r>
            <a:r>
              <a:rPr lang="zh-CN" altLang="en-US" sz="1600" dirty="0"/>
              <a:t>和</a:t>
            </a:r>
            <a:r>
              <a:rPr lang="en-US" altLang="zh-CN" sz="1600" dirty="0"/>
              <a:t>Cassandra</a:t>
            </a:r>
            <a:r>
              <a:rPr lang="zh-CN" altLang="en-US" sz="1600" dirty="0"/>
              <a:t>数据模型的灵活性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可以通过</a:t>
            </a:r>
            <a:r>
              <a:rPr lang="en-US" altLang="zh-CN" sz="1600" dirty="0"/>
              <a:t>CQL</a:t>
            </a:r>
            <a:r>
              <a:rPr lang="zh-CN" altLang="en-US" sz="1600" dirty="0"/>
              <a:t>语言中的插入、更新和对应的查询语句体会其灵活性和限制</a:t>
            </a:r>
          </a:p>
          <a:p>
            <a:pPr>
              <a:spcBef>
                <a:spcPts val="600"/>
              </a:spcBef>
            </a:pPr>
            <a:r>
              <a:rPr lang="zh-CN" altLang="en-US" sz="1800" b="1" dirty="0"/>
              <a:t>进一步讨论：为了实现分布式、多副本机制，以及在分布式环境下</a:t>
            </a:r>
            <a:r>
              <a:rPr lang="en-US" altLang="zh-CN" sz="1800" b="1" dirty="0"/>
              <a:t>CAP</a:t>
            </a:r>
            <a:r>
              <a:rPr lang="zh-CN" altLang="en-US" sz="1800" b="1" dirty="0"/>
              <a:t>性能平衡，</a:t>
            </a:r>
            <a:r>
              <a:rPr lang="en-US" altLang="zh-CN" sz="1800" b="1" dirty="0"/>
              <a:t>Cassandra</a:t>
            </a:r>
            <a:r>
              <a:rPr lang="zh-CN" altLang="en-US" sz="1800" b="1" dirty="0"/>
              <a:t>所作的各种努力</a:t>
            </a:r>
          </a:p>
          <a:p>
            <a:pPr>
              <a:spcBef>
                <a:spcPts val="600"/>
              </a:spcBef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8088584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CDF21-1660-46EE-8D0E-F30F0576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r>
              <a:rPr lang="zh-CN" altLang="en-US" dirty="0"/>
              <a:t>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FA1D7-D5BC-47EF-BC7F-BBE82AB14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31589"/>
            <a:ext cx="3312368" cy="3463033"/>
          </a:xfrm>
        </p:spPr>
        <p:txBody>
          <a:bodyPr/>
          <a:lstStyle/>
          <a:p>
            <a:r>
              <a:rPr lang="zh-CN" altLang="en-US" b="1" dirty="0"/>
              <a:t>高度容错</a:t>
            </a:r>
            <a:endParaRPr lang="en-US" altLang="zh-CN" b="1" dirty="0"/>
          </a:p>
          <a:p>
            <a:pPr lvl="1"/>
            <a:r>
              <a:rPr lang="en-US" altLang="zh-CN" dirty="0"/>
              <a:t>Cassandra</a:t>
            </a:r>
            <a:r>
              <a:rPr lang="zh-CN" altLang="en-US" dirty="0"/>
              <a:t>采用了许多容错机制，提供多地域容灾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6DA0BC-7CD2-474B-A678-202E1A0E7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789553"/>
            <a:ext cx="4147694" cy="417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6859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41223"/>
            <a:ext cx="8568952" cy="276663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6.1 Cassandra</a:t>
            </a:r>
            <a:r>
              <a:rPr lang="zh-CN" altLang="en-US" dirty="0"/>
              <a:t>概述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6.2 Cassandra</a:t>
            </a:r>
            <a:r>
              <a:rPr lang="zh-CN" altLang="en-US" b="1" dirty="0">
                <a:solidFill>
                  <a:srgbClr val="C00000"/>
                </a:solidFill>
              </a:rPr>
              <a:t>的技术原理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/>
              <a:t>6.3 Cassandra</a:t>
            </a:r>
            <a:r>
              <a:rPr lang="zh-CN" altLang="en-US" dirty="0"/>
              <a:t>的部署与配置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6.4 CQL</a:t>
            </a:r>
            <a:r>
              <a:rPr lang="zh-CN" altLang="en-US" dirty="0"/>
              <a:t>语言与</a:t>
            </a:r>
            <a:r>
              <a:rPr lang="en-US" altLang="zh-CN" dirty="0"/>
              <a:t>CQLSH</a:t>
            </a:r>
            <a:r>
              <a:rPr lang="zh-CN" altLang="en-US" dirty="0"/>
              <a:t>环境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6.5 CQL</a:t>
            </a:r>
            <a:r>
              <a:rPr lang="zh-CN" altLang="en-US" dirty="0"/>
              <a:t>数据查询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6.6 CQL</a:t>
            </a:r>
            <a:r>
              <a:rPr lang="zh-CN" altLang="en-US" dirty="0"/>
              <a:t>数据更新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6.7</a:t>
            </a:r>
            <a:r>
              <a:rPr lang="zh-CN" altLang="en-US" dirty="0"/>
              <a:t> 基本集群维护方法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6.8 </a:t>
            </a:r>
            <a:r>
              <a:rPr lang="zh-CN" altLang="en-US" dirty="0"/>
              <a:t>编程访问</a:t>
            </a:r>
            <a:r>
              <a:rPr lang="en-US" altLang="zh-CN" dirty="0"/>
              <a:t>Cassandra</a:t>
            </a:r>
          </a:p>
        </p:txBody>
      </p:sp>
    </p:spTree>
    <p:extLst>
      <p:ext uri="{BB962C8B-B14F-4D97-AF65-F5344CB8AC3E}">
        <p14:creationId xmlns:p14="http://schemas.microsoft.com/office/powerpoint/2010/main" val="167453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5FD95-7A5E-4322-BB85-F990DA8D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80BF7-3480-4B81-AEFA-11BEABB6B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7776864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dirty="0"/>
              <a:t>采用分布式对等网络结构（</a:t>
            </a:r>
            <a:r>
              <a:rPr lang="en-US" altLang="zh-CN" sz="2000" dirty="0"/>
              <a:t>Peer-to-Peer Networking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基于对等网络结构设计寻址、读写、多副本、一致性等分布式管理机制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借鉴了亚马逊的</a:t>
            </a:r>
            <a:r>
              <a:rPr lang="en-US" altLang="zh-CN" sz="1800" dirty="0"/>
              <a:t>Dynamo</a:t>
            </a:r>
            <a:r>
              <a:rPr lang="zh-CN" altLang="en-US" sz="1800" dirty="0"/>
              <a:t>存储系统，在一致性模型等技术上有自己的特点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Amazon</a:t>
            </a:r>
            <a:r>
              <a:rPr lang="zh-CN" altLang="en-US" sz="1800" dirty="0"/>
              <a:t>公司论文“</a:t>
            </a:r>
            <a:r>
              <a:rPr lang="en-US" altLang="zh-CN" sz="1800" dirty="0"/>
              <a:t>Dynamo: Amazon‘s Highly Available Key-value Store”</a:t>
            </a:r>
            <a:r>
              <a:rPr lang="zh-CN" altLang="en-US" sz="1800" dirty="0"/>
              <a:t>介绍了</a:t>
            </a:r>
            <a:r>
              <a:rPr lang="en-US" altLang="zh-CN" sz="1800" dirty="0"/>
              <a:t>Dynamo</a:t>
            </a:r>
            <a:r>
              <a:rPr lang="zh-CN" altLang="en-US" sz="1800" dirty="0"/>
              <a:t>分布式数据存储系统的一些关键技术</a:t>
            </a:r>
          </a:p>
          <a:p>
            <a:pPr lvl="1">
              <a:spcBef>
                <a:spcPts val="600"/>
              </a:spcBef>
            </a:pPr>
            <a:endParaRPr lang="zh-CN" altLang="en-US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D40CC2-7D93-4CC3-B14C-913BBB040E97}"/>
              </a:ext>
            </a:extLst>
          </p:cNvPr>
          <p:cNvSpPr txBox="1"/>
          <p:nvPr/>
        </p:nvSpPr>
        <p:spPr>
          <a:xfrm>
            <a:off x="251520" y="3855959"/>
            <a:ext cx="8640960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Giuseppe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DeCandia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Deniz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Hastorun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Madan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Jampani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Gunavardhan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Kakulapati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Avinash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Lakshman, Alex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Pilchin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Swaminathan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Sivasubramanian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Peter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Vosshall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Werner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Vogels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Dynamo: amazon's highly available key-value store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SOSP 2007: 205-220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https://www.allthingsdistributed.com/files/amazon-dynamo-sosp2007.pdf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18148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2BA1D-95D2-48BB-AD2F-F6AAA801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Amazon Dynamo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65D6D-1CFE-48C1-9A7F-6C1D4C2D3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424936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 dirty="0"/>
              <a:t>Dynamo</a:t>
            </a:r>
            <a:r>
              <a:rPr lang="zh-CN" altLang="en-US" sz="2000" b="1" dirty="0"/>
              <a:t>是一个基于点对点模式的分布式键值对存储系统</a:t>
            </a:r>
          </a:p>
          <a:p>
            <a:pPr lvl="1">
              <a:spcBef>
                <a:spcPts val="1200"/>
              </a:spcBef>
            </a:pPr>
            <a:r>
              <a:rPr lang="zh-CN" altLang="en-US" sz="1800" b="1" dirty="0"/>
              <a:t>节点对称：</a:t>
            </a:r>
            <a:r>
              <a:rPr lang="zh-CN" altLang="en-US" sz="1800" dirty="0"/>
              <a:t>各个节点的角色、权重相同，简化整个集群系统的配置和维护</a:t>
            </a:r>
          </a:p>
          <a:p>
            <a:pPr lvl="1">
              <a:spcBef>
                <a:spcPts val="1200"/>
              </a:spcBef>
            </a:pPr>
            <a:r>
              <a:rPr lang="zh-CN" altLang="en-US" sz="1800" b="1" dirty="0"/>
              <a:t>去中心化：</a:t>
            </a:r>
            <a:r>
              <a:rPr lang="zh-CN" altLang="en-US" sz="1800" dirty="0"/>
              <a:t>在对称的基础上，避免通过主节点对集群进行集中控制</a:t>
            </a:r>
          </a:p>
          <a:p>
            <a:pPr lvl="1">
              <a:spcBef>
                <a:spcPts val="1200"/>
              </a:spcBef>
            </a:pPr>
            <a:r>
              <a:rPr lang="zh-CN" altLang="en-US" sz="1800" b="1" dirty="0"/>
              <a:t>水平扩展性：</a:t>
            </a:r>
            <a:r>
              <a:rPr lang="zh-CN" altLang="en-US" sz="1800" dirty="0"/>
              <a:t>以主机为单位实现横向扩展，扩展方式较简单，对集群整体影响较小</a:t>
            </a:r>
          </a:p>
          <a:p>
            <a:pPr lvl="1">
              <a:spcBef>
                <a:spcPts val="1200"/>
              </a:spcBef>
            </a:pPr>
            <a:r>
              <a:rPr lang="zh-CN" altLang="en-US" sz="1800" b="1" dirty="0"/>
              <a:t>支持异构设备：</a:t>
            </a:r>
            <a:r>
              <a:rPr lang="zh-CN" altLang="en-US" sz="1800" dirty="0"/>
              <a:t>在扩展节点时，可以使用和原节点配置不同</a:t>
            </a:r>
            <a:r>
              <a:rPr lang="en-US" altLang="zh-CN" sz="1800" dirty="0"/>
              <a:t>(</a:t>
            </a:r>
            <a:r>
              <a:rPr lang="zh-CN" altLang="en-US" sz="1800" dirty="0"/>
              <a:t>如性能更高）的主机，即集群中可以存在多种配置的主机</a:t>
            </a:r>
          </a:p>
          <a:p>
            <a:pPr lvl="1">
              <a:spcBef>
                <a:spcPts val="1200"/>
              </a:spcBef>
            </a:pPr>
            <a:r>
              <a:rPr lang="zh-CN" altLang="en-US" sz="1800" b="1" dirty="0"/>
              <a:t>多副本机制：</a:t>
            </a:r>
            <a:r>
              <a:rPr lang="zh-CN" altLang="en-US" sz="1800" dirty="0"/>
              <a:t>采用多副本数据机制，但强调弱一致性和高可用性，即</a:t>
            </a:r>
            <a:r>
              <a:rPr lang="en-US" altLang="zh-CN" sz="1800" dirty="0"/>
              <a:t>CAP</a:t>
            </a:r>
            <a:r>
              <a:rPr lang="zh-CN" altLang="en-US" sz="1800" dirty="0"/>
              <a:t>理论中的</a:t>
            </a:r>
            <a:r>
              <a:rPr lang="en-US" altLang="zh-CN" sz="1800" dirty="0"/>
              <a:t>AP</a:t>
            </a:r>
            <a:r>
              <a:rPr lang="zh-CN" altLang="en-US" sz="1800" dirty="0"/>
              <a:t>。</a:t>
            </a:r>
            <a:r>
              <a:rPr lang="en-US" altLang="zh-CN" sz="1800" dirty="0"/>
              <a:t>Dynamo</a:t>
            </a:r>
            <a:r>
              <a:rPr lang="zh-CN" altLang="en-US" sz="1800" dirty="0"/>
              <a:t>和</a:t>
            </a:r>
            <a:r>
              <a:rPr lang="en-US" altLang="zh-CN" sz="1800" dirty="0"/>
              <a:t>Cassandra</a:t>
            </a:r>
            <a:r>
              <a:rPr lang="zh-CN" altLang="en-US" sz="1800" dirty="0"/>
              <a:t>中的一致性和可用性权重可以根据用户策略调整</a:t>
            </a:r>
          </a:p>
          <a:p>
            <a:pPr lvl="1">
              <a:spcBef>
                <a:spcPts val="1200"/>
              </a:spcBef>
            </a:pPr>
            <a:r>
              <a:rPr lang="zh-CN" altLang="en-US" sz="1800" b="1" dirty="0"/>
              <a:t>数据模式：</a:t>
            </a:r>
            <a:r>
              <a:rPr lang="zh-CN" altLang="en-US" sz="1800" dirty="0"/>
              <a:t>采用基于键值对和列族等概念的数据模式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450708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93DBC-4535-4EC4-BBEC-DCDD3AB3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Amazon Dynamo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B88B5-09E9-4DFE-990E-EEDD4B493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基于一致性哈希算法（或分布式哈希）的拓扑划分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用来规划拓扑、协调节点，并实现数据均匀存储到各个节点。</a:t>
            </a:r>
            <a:r>
              <a:rPr lang="en-US" altLang="zh-CN" sz="1600" dirty="0"/>
              <a:t>1997</a:t>
            </a:r>
            <a:r>
              <a:rPr lang="zh-CN" altLang="en-US" sz="1600" dirty="0"/>
              <a:t>年</a:t>
            </a:r>
            <a:r>
              <a:rPr lang="en-US" altLang="zh-CN" sz="1600" dirty="0"/>
              <a:t>MIT</a:t>
            </a:r>
            <a:r>
              <a:rPr lang="zh-CN" altLang="en-US" sz="1600" dirty="0"/>
              <a:t>提出，用以解决动态网络拓扑中分布式存储和路由等问题</a:t>
            </a:r>
            <a:endParaRPr lang="en-US" altLang="zh-CN" sz="1600" dirty="0"/>
          </a:p>
          <a:p>
            <a:pPr lvl="1">
              <a:spcBef>
                <a:spcPts val="600"/>
              </a:spcBef>
            </a:pPr>
            <a:r>
              <a:rPr lang="zh-CN" altLang="en-US" sz="1600" b="1" dirty="0"/>
              <a:t>地址</a:t>
            </a:r>
            <a:r>
              <a:rPr lang="en-US" altLang="zh-CN" sz="1600" b="1" dirty="0"/>
              <a:t>/Token</a:t>
            </a:r>
          </a:p>
          <a:p>
            <a:pPr lvl="2">
              <a:spcBef>
                <a:spcPts val="600"/>
              </a:spcBef>
            </a:pPr>
            <a:r>
              <a:rPr lang="zh-CN" altLang="en-US" sz="1400" dirty="0"/>
              <a:t>用</a:t>
            </a:r>
            <a:r>
              <a:rPr lang="en-US" altLang="zh-CN" sz="1400" dirty="0"/>
              <a:t>0~n</a:t>
            </a:r>
            <a:r>
              <a:rPr lang="zh-CN" altLang="en-US" sz="1400" dirty="0"/>
              <a:t>的数字形成一个环，每个数字是环上的一个“地址”。例如，</a:t>
            </a:r>
            <a:r>
              <a:rPr lang="en-US" altLang="zh-CN" sz="1400" dirty="0"/>
              <a:t>0~255</a:t>
            </a:r>
            <a:r>
              <a:rPr lang="zh-CN" altLang="en-US" sz="1400" dirty="0"/>
              <a:t>，包含</a:t>
            </a:r>
            <a:r>
              <a:rPr lang="en-US" altLang="zh-CN" sz="1400" dirty="0"/>
              <a:t>256</a:t>
            </a:r>
            <a:r>
              <a:rPr lang="zh-CN" altLang="en-US" sz="1400" dirty="0"/>
              <a:t>个地址空间。</a:t>
            </a:r>
            <a:r>
              <a:rPr lang="en-US" altLang="zh-CN" sz="1400" dirty="0"/>
              <a:t>Dynamo</a:t>
            </a:r>
            <a:r>
              <a:rPr lang="zh-CN" altLang="en-US" sz="1400" dirty="0"/>
              <a:t>实际地址空间为</a:t>
            </a:r>
            <a:r>
              <a:rPr lang="en-US" altLang="zh-CN" sz="1400" dirty="0"/>
              <a:t>2</a:t>
            </a:r>
            <a:r>
              <a:rPr lang="zh-CN" altLang="en-US" sz="1400" dirty="0"/>
              <a:t>的</a:t>
            </a:r>
            <a:r>
              <a:rPr lang="en-US" altLang="zh-CN" sz="1400" dirty="0"/>
              <a:t>128</a:t>
            </a:r>
            <a:r>
              <a:rPr lang="zh-CN" altLang="en-US" sz="1400" dirty="0"/>
              <a:t>次方</a:t>
            </a:r>
          </a:p>
          <a:p>
            <a:pPr lvl="2">
              <a:spcBef>
                <a:spcPts val="600"/>
              </a:spcBef>
            </a:pPr>
            <a:r>
              <a:rPr lang="zh-CN" altLang="en-US" sz="1400" dirty="0"/>
              <a:t>每个节点获取地址空间中的一个随机数作为地址，但并不是所有地址都对应有实际的节点</a:t>
            </a:r>
          </a:p>
          <a:p>
            <a:pPr lvl="2">
              <a:spcBef>
                <a:spcPts val="600"/>
              </a:spcBef>
            </a:pPr>
            <a:r>
              <a:rPr lang="zh-CN" altLang="en-US" sz="1400" dirty="0"/>
              <a:t>新节点加入、旧节点退出不影响其他节点的地址和分布</a:t>
            </a:r>
          </a:p>
          <a:p>
            <a:pPr lvl="1">
              <a:spcBef>
                <a:spcPts val="600"/>
              </a:spcBef>
            </a:pPr>
            <a:r>
              <a:rPr lang="zh-CN" altLang="en-US" sz="1600" b="1" dirty="0"/>
              <a:t>数据存储</a:t>
            </a:r>
            <a:endParaRPr lang="en-US" altLang="zh-CN" sz="1600" b="1" dirty="0"/>
          </a:p>
          <a:p>
            <a:pPr lvl="2">
              <a:spcBef>
                <a:spcPts val="600"/>
              </a:spcBef>
            </a:pPr>
            <a:r>
              <a:rPr lang="zh-CN" altLang="en-US" sz="1400" dirty="0"/>
              <a:t>数据（哈希后）也映射到</a:t>
            </a:r>
            <a:r>
              <a:rPr lang="en-US" altLang="zh-CN" sz="1400" dirty="0"/>
              <a:t>0~n</a:t>
            </a:r>
            <a:r>
              <a:rPr lang="zh-CN" altLang="en-US" sz="1400" dirty="0"/>
              <a:t>的数值上。每个节点负责一定的区域，根据数据映射的数值，对应到相应节点，并由节点负责该数据的写入和存储、查询和管理</a:t>
            </a:r>
          </a:p>
          <a:p>
            <a:pPr lvl="1">
              <a:spcBef>
                <a:spcPts val="600"/>
              </a:spcBef>
            </a:pPr>
            <a:r>
              <a:rPr lang="zh-CN" altLang="en-US" sz="1600" b="1" dirty="0"/>
              <a:t>虚拟节点的概念</a:t>
            </a:r>
          </a:p>
          <a:p>
            <a:pPr lvl="2">
              <a:spcBef>
                <a:spcPts val="600"/>
              </a:spcBef>
            </a:pPr>
            <a:r>
              <a:rPr lang="zh-CN" altLang="en-US" sz="1400" dirty="0"/>
              <a:t>每个节点根据能力不同，分为多个虚拟节点（即占用多个地址）</a:t>
            </a:r>
          </a:p>
          <a:p>
            <a:pPr lvl="2">
              <a:spcBef>
                <a:spcPts val="600"/>
              </a:spcBef>
            </a:pPr>
            <a:r>
              <a:rPr lang="zh-CN" altLang="en-US" sz="1400" dirty="0"/>
              <a:t>节点数量变多，更容易均匀分布</a:t>
            </a:r>
          </a:p>
          <a:p>
            <a:pPr lvl="2">
              <a:spcBef>
                <a:spcPts val="600"/>
              </a:spcBef>
            </a:pPr>
            <a:r>
              <a:rPr lang="zh-CN" altLang="en-US" sz="1400" dirty="0"/>
              <a:t>可以根据物理节点的能力不同，分成不同数量的虚拟节点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35525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742DD-FE61-416B-84B6-F82D82CF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Amazon Dynamo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B5D4E-CC93-49F8-A9B9-538059B0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5400600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数据多副本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每个节点处理存储映射到自身负责区域的数据，并将这些数据存储到</a:t>
            </a:r>
            <a:r>
              <a:rPr lang="en-US" altLang="zh-CN" sz="1800" dirty="0"/>
              <a:t>N-1</a:t>
            </a:r>
            <a:r>
              <a:rPr lang="zh-CN" altLang="en-US" sz="1800" dirty="0"/>
              <a:t>个后继节点中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通过</a:t>
            </a:r>
            <a:r>
              <a:rPr lang="zh-CN" altLang="en-US" sz="1800" b="1" dirty="0"/>
              <a:t>首选列表（</a:t>
            </a:r>
            <a:r>
              <a:rPr lang="en-US" altLang="zh-CN" sz="1800" b="1" dirty="0"/>
              <a:t>preference list</a:t>
            </a:r>
            <a:r>
              <a:rPr lang="zh-CN" altLang="en-US" sz="1800" b="1" dirty="0"/>
              <a:t>）</a:t>
            </a:r>
            <a:r>
              <a:rPr lang="zh-CN" altLang="en-US" sz="1800" dirty="0"/>
              <a:t>确保节点存储在不同</a:t>
            </a:r>
            <a:r>
              <a:rPr lang="zh-CN" altLang="en-US" sz="1800" b="1" dirty="0"/>
              <a:t>物理节点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节点增减时，会影响节点的存储范围，但只会影响相邻节点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数据读写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Dynamo</a:t>
            </a:r>
            <a:r>
              <a:rPr lang="zh-CN" altLang="en-US" sz="1800" dirty="0"/>
              <a:t>中的任何节点都可以接收客户端对</a:t>
            </a:r>
            <a:r>
              <a:rPr lang="en-US" altLang="zh-CN" sz="1800" dirty="0"/>
              <a:t>key</a:t>
            </a:r>
            <a:r>
              <a:rPr lang="zh-CN" altLang="en-US" sz="1800" dirty="0"/>
              <a:t>的任意读写操作，并将数据最终转发存储到</a:t>
            </a:r>
            <a:r>
              <a:rPr lang="zh-CN" altLang="en-US" sz="1800" b="1" dirty="0"/>
              <a:t>协调器节点</a:t>
            </a:r>
            <a:r>
              <a:rPr lang="zh-CN" altLang="en-US" sz="1800" dirty="0"/>
              <a:t>（第一个副本节点），读写请求通过</a:t>
            </a:r>
            <a:r>
              <a:rPr lang="en-US" altLang="zh-CN" sz="1800" dirty="0"/>
              <a:t>HTTP</a:t>
            </a:r>
            <a:r>
              <a:rPr lang="zh-CN" altLang="en-US" sz="1800" dirty="0"/>
              <a:t>实现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6604F9E-4955-45FD-A813-7C0815E64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131590"/>
            <a:ext cx="2952328" cy="277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064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3F1B3-0655-4425-B9D9-ADA5E55D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Amazon Dynamo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DBDA2-7081-4247-9E33-7A7EEFB0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58" y="669215"/>
            <a:ext cx="865532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1800" b="1" dirty="0"/>
              <a:t>数据一致性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用户可以在（读）写完部分副本（设为</a:t>
            </a:r>
            <a:r>
              <a:rPr lang="en-US" altLang="zh-CN" sz="1600" dirty="0"/>
              <a:t>R</a:t>
            </a:r>
            <a:r>
              <a:rPr lang="zh-CN" altLang="en-US" sz="1600" dirty="0"/>
              <a:t>或</a:t>
            </a:r>
            <a:r>
              <a:rPr lang="en-US" altLang="zh-CN" sz="1600" dirty="0"/>
              <a:t>W</a:t>
            </a:r>
            <a:r>
              <a:rPr lang="zh-CN" altLang="en-US" sz="1600" dirty="0"/>
              <a:t>）而非全部</a:t>
            </a:r>
            <a:r>
              <a:rPr lang="en-US" altLang="zh-CN" sz="1600" dirty="0"/>
              <a:t>N</a:t>
            </a:r>
            <a:r>
              <a:rPr lang="zh-CN" altLang="en-US" sz="1600" dirty="0"/>
              <a:t>个副本时，就返回写入成功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出现部分节点故障时，提高系统可用性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R</a:t>
            </a:r>
            <a:r>
              <a:rPr lang="zh-CN" altLang="en-US" sz="1600" dirty="0"/>
              <a:t>、</a:t>
            </a:r>
            <a:r>
              <a:rPr lang="en-US" altLang="zh-CN" sz="1600" dirty="0"/>
              <a:t>W</a:t>
            </a:r>
            <a:r>
              <a:rPr lang="zh-CN" altLang="en-US" sz="1600" dirty="0"/>
              <a:t>、</a:t>
            </a:r>
            <a:r>
              <a:rPr lang="en-US" altLang="zh-CN" sz="1600" dirty="0"/>
              <a:t>N</a:t>
            </a:r>
            <a:r>
              <a:rPr lang="zh-CN" altLang="en-US" sz="1600" dirty="0"/>
              <a:t>可由用户配置，</a:t>
            </a:r>
            <a:r>
              <a:rPr lang="en-US" altLang="zh-CN" sz="1600" dirty="0"/>
              <a:t>R</a:t>
            </a:r>
            <a:r>
              <a:rPr lang="zh-CN" altLang="en-US" sz="1600" dirty="0"/>
              <a:t>、</a:t>
            </a:r>
            <a:r>
              <a:rPr lang="en-US" altLang="zh-CN" sz="1600" dirty="0"/>
              <a:t>W</a:t>
            </a:r>
            <a:r>
              <a:rPr lang="zh-CN" altLang="en-US" sz="1600" dirty="0"/>
              <a:t>为</a:t>
            </a:r>
            <a:r>
              <a:rPr lang="en-US" altLang="zh-CN" sz="1600" dirty="0"/>
              <a:t>1</a:t>
            </a:r>
            <a:r>
              <a:rPr lang="zh-CN" altLang="en-US" sz="1600" dirty="0"/>
              <a:t>，可用性最强，一致性最差；</a:t>
            </a:r>
            <a:r>
              <a:rPr lang="en-US" altLang="zh-CN" sz="1600" dirty="0"/>
              <a:t>R</a:t>
            </a:r>
            <a:r>
              <a:rPr lang="zh-CN" altLang="en-US" sz="1600" dirty="0"/>
              <a:t>、</a:t>
            </a:r>
            <a:r>
              <a:rPr lang="en-US" altLang="zh-CN" sz="1600" dirty="0"/>
              <a:t>W</a:t>
            </a:r>
            <a:r>
              <a:rPr lang="zh-CN" altLang="en-US" sz="1600" dirty="0"/>
              <a:t>为</a:t>
            </a:r>
            <a:r>
              <a:rPr lang="en-US" altLang="zh-CN" sz="1600" dirty="0"/>
              <a:t>N</a:t>
            </a:r>
            <a:r>
              <a:rPr lang="zh-CN" altLang="en-US" sz="1600" dirty="0"/>
              <a:t>，可用性最差，一致性最强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在一致性要求高时，推荐</a:t>
            </a:r>
            <a:r>
              <a:rPr lang="en-US" altLang="zh-CN" sz="1600" dirty="0"/>
              <a:t>R+W&gt;N</a:t>
            </a:r>
            <a:r>
              <a:rPr lang="zh-CN" altLang="en-US" sz="1600" dirty="0"/>
              <a:t>，而实时性要求高时，则</a:t>
            </a:r>
            <a:r>
              <a:rPr lang="en-US" altLang="zh-CN" sz="1600" dirty="0"/>
              <a:t>R+W&lt;N</a:t>
            </a:r>
            <a:r>
              <a:rPr lang="zh-CN" altLang="en-US" sz="1600" dirty="0"/>
              <a:t>。在实际应用中，经常设置为</a:t>
            </a: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3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Dynamo</a:t>
            </a:r>
            <a:r>
              <a:rPr lang="zh-CN" altLang="en-US" sz="1600" dirty="0"/>
              <a:t>使用</a:t>
            </a:r>
            <a:r>
              <a:rPr lang="zh-CN" altLang="en-US" sz="1600" b="1" dirty="0"/>
              <a:t>矢量时钟</a:t>
            </a:r>
            <a:r>
              <a:rPr lang="zh-CN" altLang="en-US" sz="1600" dirty="0"/>
              <a:t>机制来记录数据对象更新的时序关系</a:t>
            </a:r>
            <a:endParaRPr lang="zh-CN" altLang="en-US" sz="1400" dirty="0"/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矢量时钟：一个键值对列表，结构为（</a:t>
            </a:r>
            <a:r>
              <a:rPr lang="en-US" altLang="zh-CN" sz="1600" dirty="0"/>
              <a:t>node, counter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当</a:t>
            </a:r>
            <a:r>
              <a:rPr lang="en-US" altLang="zh-CN" sz="1600" dirty="0"/>
              <a:t>Dynamo</a:t>
            </a:r>
            <a:r>
              <a:rPr lang="zh-CN" altLang="en-US" sz="1600" dirty="0"/>
              <a:t>更新一个数据时，必须记录更新自哪个版本</a:t>
            </a:r>
            <a:endParaRPr lang="en-US" altLang="zh-CN" sz="1600" dirty="0"/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如果发现新旧两个版本的数据，则可以进行语法协调，并且一般会选择较新版本的数据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如果发现多个不能语法协调的分支，将返回分支处的所有数据对象，其包含与上下文相应的版本信息。客户端决定如何协调</a:t>
            </a:r>
          </a:p>
        </p:txBody>
      </p:sp>
    </p:spTree>
    <p:extLst>
      <p:ext uri="{BB962C8B-B14F-4D97-AF65-F5344CB8AC3E}">
        <p14:creationId xmlns:p14="http://schemas.microsoft.com/office/powerpoint/2010/main" val="7217852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64F4F-027B-47D3-84D2-09B958847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矢量时钟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EDA3B0F-2D33-4CEA-8096-5B502CE05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15566"/>
            <a:ext cx="3688535" cy="398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979B7E2-01A8-4EB3-8D84-87A1B4A701EF}"/>
              </a:ext>
            </a:extLst>
          </p:cNvPr>
          <p:cNvSpPr txBox="1"/>
          <p:nvPr/>
        </p:nvSpPr>
        <p:spPr>
          <a:xfrm>
            <a:off x="4572000" y="336383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D4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899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80076-FD18-4427-AEFD-6B48B820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Amazon Dynamo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74B19-46E6-464A-841F-95E6E666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4464496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/>
              <a:t>故障处理</a:t>
            </a:r>
          </a:p>
          <a:p>
            <a:pPr lvl="1">
              <a:spcBef>
                <a:spcPts val="1200"/>
              </a:spcBef>
            </a:pPr>
            <a:r>
              <a:rPr lang="zh-CN" altLang="en-US" b="1" dirty="0"/>
              <a:t>暗示移交（</a:t>
            </a:r>
            <a:r>
              <a:rPr lang="en-US" altLang="zh-CN" b="1" dirty="0"/>
              <a:t>Hinted Handoff</a:t>
            </a:r>
            <a:r>
              <a:rPr lang="zh-CN" altLang="en-US" b="1" dirty="0"/>
              <a:t>）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节点暂时不可用，则该数据副本会被暂时存储到其他节点中，如</a:t>
            </a:r>
            <a:r>
              <a:rPr lang="en-US" altLang="zh-CN" dirty="0"/>
              <a:t>D</a:t>
            </a:r>
            <a:r>
              <a:rPr lang="zh-CN" altLang="en-US" dirty="0"/>
              <a:t>节点</a:t>
            </a:r>
            <a:endParaRPr lang="en-US" altLang="zh-CN" dirty="0"/>
          </a:p>
          <a:p>
            <a:pPr lvl="2">
              <a:spcBef>
                <a:spcPts val="1200"/>
              </a:spcBef>
            </a:pPr>
            <a:r>
              <a:rPr lang="en-US" altLang="zh-CN" dirty="0"/>
              <a:t>D</a:t>
            </a:r>
            <a:r>
              <a:rPr lang="zh-CN" altLang="en-US" dirty="0"/>
              <a:t>节点存储一个暗示移交信息，标明数据副本原本预期存放的位置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定期扫描时如果</a:t>
            </a:r>
            <a:r>
              <a:rPr lang="en-US" altLang="zh-CN" dirty="0"/>
              <a:t>D</a:t>
            </a:r>
            <a:r>
              <a:rPr lang="zh-CN" altLang="en-US" dirty="0"/>
              <a:t>发现有暗示移交信息，以及节点</a:t>
            </a:r>
            <a:r>
              <a:rPr lang="en-US" altLang="zh-CN" dirty="0"/>
              <a:t>A</a:t>
            </a:r>
            <a:r>
              <a:rPr lang="zh-CN" altLang="en-US" dirty="0"/>
              <a:t>已经恢复，则将数据发送到节点</a:t>
            </a:r>
            <a:r>
              <a:rPr lang="en-US" altLang="zh-CN" dirty="0"/>
              <a:t>A</a:t>
            </a:r>
            <a:r>
              <a:rPr lang="zh-CN" altLang="en-US" dirty="0"/>
              <a:t>，并删除自身存储的临时副本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8384669-0772-4C8C-AF0E-E882CC54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023578"/>
            <a:ext cx="3600400" cy="3387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4134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1995686"/>
            <a:ext cx="9156340" cy="1299018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3600" b="1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Cassandra</a:t>
            </a:r>
            <a:r>
              <a:rPr lang="zh-CN" altLang="en-US" sz="3600" b="1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的原理和使用</a:t>
            </a:r>
          </a:p>
          <a:p>
            <a:pPr algn="ctr">
              <a:spcBef>
                <a:spcPts val="60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《NoSQL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数据库系统原理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第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6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章）</a:t>
            </a:r>
            <a:endParaRPr lang="en-US" altLang="zh-CN" dirty="0">
              <a:solidFill>
                <a:prstClr val="black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3291830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李文根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lwengen@tongji.edu.cn</a:t>
            </a:r>
            <a:endParaRPr lang="en-GB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计算机科学与技术系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同济大学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endParaRPr lang="de-CH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6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80076-FD18-4427-AEFD-6B48B820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Amazon Dynamo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74B19-46E6-464A-841F-95E6E666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37" y="699542"/>
            <a:ext cx="4114815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/>
              <a:t>故障处理</a:t>
            </a:r>
          </a:p>
          <a:p>
            <a:pPr lvl="1">
              <a:spcBef>
                <a:spcPts val="1200"/>
              </a:spcBef>
            </a:pPr>
            <a:r>
              <a:rPr lang="en-US" altLang="zh-CN" b="1" dirty="0" err="1"/>
              <a:t>MerkleTree</a:t>
            </a:r>
            <a:r>
              <a:rPr lang="zh-CN" altLang="en-US" b="1" dirty="0"/>
              <a:t>机制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用于副本一致性检测</a:t>
            </a:r>
            <a:endParaRPr lang="en-US" altLang="zh-CN" dirty="0"/>
          </a:p>
          <a:p>
            <a:pPr lvl="2">
              <a:spcBef>
                <a:spcPts val="1200"/>
              </a:spcBef>
            </a:pPr>
            <a:r>
              <a:rPr lang="zh-CN" altLang="en-US" dirty="0"/>
              <a:t>叶子是各个键的哈希值。树中较高的父节点存储各自子节点信息哈希值的汇总哈希值</a:t>
            </a:r>
            <a:endParaRPr lang="en-US" altLang="zh-CN" dirty="0"/>
          </a:p>
          <a:p>
            <a:pPr lvl="2">
              <a:spcBef>
                <a:spcPts val="1200"/>
              </a:spcBef>
            </a:pPr>
            <a:r>
              <a:rPr lang="en-US" altLang="zh-CN" dirty="0" err="1"/>
              <a:t>MerkleTree</a:t>
            </a:r>
            <a:r>
              <a:rPr lang="zh-CN" altLang="en-US" dirty="0"/>
              <a:t>的主要优点是树的每个分支可以独立地检查，只有某些分支不一致时，不需要传输整个数据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5853D5-619C-409C-A0DC-97F0A3457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190" y="1347614"/>
            <a:ext cx="4856673" cy="3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68493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7D1A4-2FE1-48BD-B699-C297159F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Amazon Dynamo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34EF9-7475-4A28-BA7B-07D095291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136904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/>
              <a:t>集群成员管理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成员（节点）加入或退出的信息通过</a:t>
            </a:r>
            <a:r>
              <a:rPr lang="en-US" altLang="zh-CN" dirty="0"/>
              <a:t>Gossip</a:t>
            </a:r>
            <a:r>
              <a:rPr lang="zh-CN" altLang="en-US" dirty="0"/>
              <a:t>协议传播到各个成员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Gossip</a:t>
            </a:r>
            <a:r>
              <a:rPr lang="zh-CN" altLang="en-US" dirty="0"/>
              <a:t>协议（闲话协议）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在一个有界网络中，每个节点随机地与其他节点交换信息，经过多轮无序的信息交换，最终所有节点的信息状态都会达成一致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每隔一秒随机寻找节点发起一次信息交换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可能产生逻辑分裂</a:t>
            </a:r>
          </a:p>
          <a:p>
            <a:pPr lvl="3">
              <a:spcBef>
                <a:spcPts val="1200"/>
              </a:spcBef>
            </a:pPr>
            <a:r>
              <a:rPr lang="zh-CN" altLang="en-US" dirty="0"/>
              <a:t>例如，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四个节点同时启动，此时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交换信息，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交换信息，之后各个节点都认为信息已经同步，不再进行信息交换，此时集群出现了两个孤岛</a:t>
            </a:r>
          </a:p>
          <a:p>
            <a:pPr lvl="3">
              <a:spcBef>
                <a:spcPts val="1200"/>
              </a:spcBef>
            </a:pPr>
            <a:r>
              <a:rPr lang="zh-CN" altLang="en-US" dirty="0"/>
              <a:t>引入</a:t>
            </a:r>
            <a:r>
              <a:rPr lang="zh-CN" altLang="en-US" b="1" dirty="0"/>
              <a:t>种子节点机制</a:t>
            </a:r>
            <a:r>
              <a:rPr lang="zh-CN" altLang="en-US" dirty="0"/>
              <a:t>（</a:t>
            </a:r>
            <a:r>
              <a:rPr lang="en-US" altLang="zh-CN" dirty="0" err="1"/>
              <a:t>SeedNode</a:t>
            </a:r>
            <a:r>
              <a:rPr lang="zh-CN" altLang="en-US" dirty="0"/>
              <a:t>）</a:t>
            </a:r>
          </a:p>
          <a:p>
            <a:pPr marL="0" indent="0">
              <a:spcBef>
                <a:spcPts val="120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74299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7D1A4-2FE1-48BD-B699-C297159F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Amazon Dynamo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34EF9-7475-4A28-BA7B-07D095291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280920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/>
              <a:t>集群成员管理</a:t>
            </a:r>
          </a:p>
          <a:p>
            <a:pPr lvl="1">
              <a:spcBef>
                <a:spcPts val="1200"/>
              </a:spcBef>
            </a:pPr>
            <a:r>
              <a:rPr lang="zh-CN" altLang="en-US" b="1" dirty="0"/>
              <a:t>种子节点机制（</a:t>
            </a:r>
            <a:r>
              <a:rPr lang="en-US" altLang="zh-CN" b="1" dirty="0" err="1"/>
              <a:t>SeedNode</a:t>
            </a:r>
            <a:r>
              <a:rPr lang="zh-CN" altLang="en-US" b="1" dirty="0"/>
              <a:t>）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用户指定一些节点扮演种子节点角色，并告知集群所有节点</a:t>
            </a:r>
            <a:endParaRPr lang="en-US" altLang="zh-CN" dirty="0"/>
          </a:p>
          <a:p>
            <a:pPr lvl="2">
              <a:spcBef>
                <a:spcPts val="1200"/>
              </a:spcBef>
            </a:pPr>
            <a:r>
              <a:rPr lang="zh-CN" altLang="en-US" dirty="0"/>
              <a:t>首先，节点随机选取一个当前活着的节点，并向它发送同步请求，进行双向信息交换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然后，节点随机向一台不可达的机器发送同步请求，观察该节点是否已从故障中恢复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最后，如果第一步中所选择的节点不是种子节点，或者当前活着的节点数少于种子节点数，则向任意另外一台种子节点发送同步请求</a:t>
            </a:r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52544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DC0E8-AD04-4A3F-BDDC-9D6CE4A5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r>
              <a:rPr lang="zh-CN" altLang="en-US" dirty="0"/>
              <a:t>和</a:t>
            </a:r>
            <a:r>
              <a:rPr lang="en-US" altLang="zh-CN" dirty="0"/>
              <a:t>Dynamo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3B92A-AA49-41E1-92D2-59EA6C854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/>
              <a:t>Cassandra is the daughter of Amazon </a:t>
            </a:r>
            <a:r>
              <a:rPr lang="en-US" altLang="zh-CN" sz="2000" b="1" dirty="0"/>
              <a:t>Dynamo DB </a:t>
            </a:r>
            <a:r>
              <a:rPr lang="en-US" altLang="zh-CN" sz="2000" dirty="0"/>
              <a:t>and Google </a:t>
            </a:r>
            <a:r>
              <a:rPr lang="en-US" altLang="zh-CN" sz="2000" b="1" dirty="0"/>
              <a:t>Bigtable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Cassandra</a:t>
            </a:r>
            <a:r>
              <a:rPr lang="zh-CN" altLang="en-US" sz="1800" dirty="0"/>
              <a:t>在分布式结构设计上充分借鉴</a:t>
            </a:r>
            <a:r>
              <a:rPr lang="en-US" altLang="zh-CN" sz="1800" dirty="0"/>
              <a:t>Dynamo</a:t>
            </a:r>
            <a:r>
              <a:rPr lang="zh-CN" altLang="en-US" sz="1800" dirty="0"/>
              <a:t>，也采用了环结构、</a:t>
            </a:r>
            <a:r>
              <a:rPr lang="en-US" altLang="zh-CN" sz="1800" dirty="0"/>
              <a:t>Gossip</a:t>
            </a:r>
            <a:r>
              <a:rPr lang="zh-CN" altLang="en-US" sz="1800" dirty="0"/>
              <a:t>协议、暗示移交等机制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Dynamo</a:t>
            </a:r>
            <a:r>
              <a:rPr lang="zh-CN" altLang="en-US" sz="1800" dirty="0"/>
              <a:t>的数据模型类似于“文档型”，</a:t>
            </a:r>
            <a:r>
              <a:rPr lang="en-US" altLang="zh-CN" sz="1800" dirty="0"/>
              <a:t>Cassandra</a:t>
            </a:r>
            <a:r>
              <a:rPr lang="zh-CN" altLang="en-US" sz="1800" dirty="0"/>
              <a:t>的数据模型类似于</a:t>
            </a:r>
            <a:r>
              <a:rPr lang="en-US" altLang="zh-CN" sz="1800" dirty="0"/>
              <a:t>HBase</a:t>
            </a:r>
            <a:r>
              <a:rPr lang="zh-CN" altLang="en-US" sz="1800" dirty="0"/>
              <a:t>的键值对和面向列模型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Cassandra</a:t>
            </a:r>
            <a:r>
              <a:rPr lang="zh-CN" altLang="en-US" sz="1800" dirty="0"/>
              <a:t>早期没有虚拟节点概念，担心数据迁移和维护时的效率问题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Cassandra</a:t>
            </a:r>
            <a:r>
              <a:rPr lang="zh-CN" altLang="en-US" sz="1800" dirty="0"/>
              <a:t>没有采用</a:t>
            </a:r>
            <a:r>
              <a:rPr lang="en-US" altLang="zh-CN" sz="1800" dirty="0" err="1"/>
              <a:t>MerkelTree</a:t>
            </a:r>
            <a:r>
              <a:rPr lang="zh-CN" altLang="en-US" sz="1800" dirty="0"/>
              <a:t>和向量时钟机制。因为面向列的模型建立</a:t>
            </a:r>
            <a:r>
              <a:rPr lang="en-US" altLang="zh-CN" sz="1800" dirty="0" err="1"/>
              <a:t>MerkelTree</a:t>
            </a:r>
            <a:r>
              <a:rPr lang="zh-CN" altLang="en-US" sz="1800" dirty="0"/>
              <a:t>较为繁琐，需要为每个列建立树（</a:t>
            </a:r>
            <a:r>
              <a:rPr lang="en-US" altLang="zh-CN" sz="1800" dirty="0"/>
              <a:t>Dynamo</a:t>
            </a:r>
            <a:r>
              <a:rPr lang="zh-CN" altLang="en-US" sz="1800" dirty="0"/>
              <a:t>相当于一行只有一类，因此树结构相对简单）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Cassandra</a:t>
            </a:r>
            <a:r>
              <a:rPr lang="zh-CN" altLang="en-US" sz="1800" dirty="0"/>
              <a:t>采用时间戳解决冲突，最新时间戳获胜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暗示移交、（</a:t>
            </a:r>
            <a:r>
              <a:rPr lang="en-US" altLang="zh-CN" sz="1800" dirty="0"/>
              <a:t>W</a:t>
            </a:r>
            <a:r>
              <a:rPr lang="zh-CN" altLang="en-US" sz="1800" dirty="0"/>
              <a:t>、</a:t>
            </a:r>
            <a:r>
              <a:rPr lang="en-US" altLang="zh-CN" sz="1800" dirty="0"/>
              <a:t>R</a:t>
            </a:r>
            <a:r>
              <a:rPr lang="zh-CN" altLang="en-US" sz="1800" dirty="0"/>
              <a:t>、</a:t>
            </a:r>
            <a:r>
              <a:rPr lang="en-US" altLang="zh-CN" sz="1800" dirty="0"/>
              <a:t>N</a:t>
            </a:r>
            <a:r>
              <a:rPr lang="zh-CN" altLang="en-US" sz="1800" dirty="0"/>
              <a:t>）设置等机制存在细节策略上的不同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2765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C94FD-AC7F-4F2A-918C-8E765BB2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r>
              <a:rPr lang="zh-CN" altLang="en-US" dirty="0"/>
              <a:t>的数据模型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14C55-8505-4287-8591-E2D33248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类似</a:t>
            </a:r>
            <a:r>
              <a:rPr lang="en-US" altLang="zh-CN" sz="2000" b="1" dirty="0"/>
              <a:t>Bigtable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HBase</a:t>
            </a:r>
          </a:p>
          <a:p>
            <a:pPr lvl="1"/>
            <a:r>
              <a:rPr lang="zh-CN" altLang="en-US" sz="1800" dirty="0"/>
              <a:t>具有行键、列、列族、时间戳等概念。在用户建表时需要提前建立列，而</a:t>
            </a:r>
            <a:r>
              <a:rPr lang="en-US" altLang="zh-CN" sz="1800" dirty="0"/>
              <a:t>HBase</a:t>
            </a:r>
            <a:r>
              <a:rPr lang="zh-CN" altLang="en-US" sz="1800" dirty="0"/>
              <a:t>不需要</a:t>
            </a:r>
            <a:endParaRPr lang="en-US" altLang="zh-CN" sz="1800" dirty="0"/>
          </a:p>
          <a:p>
            <a:pPr lvl="2"/>
            <a:r>
              <a:rPr lang="en-US" altLang="zh-CN" sz="1600" dirty="0"/>
              <a:t>Key: </a:t>
            </a:r>
            <a:r>
              <a:rPr lang="zh-CN" altLang="en-US" sz="1600" dirty="0"/>
              <a:t>表示行键</a:t>
            </a:r>
            <a:endParaRPr lang="en-US" altLang="zh-CN" sz="1600" dirty="0"/>
          </a:p>
          <a:p>
            <a:pPr lvl="2"/>
            <a:r>
              <a:rPr lang="en-US" altLang="zh-CN" sz="1600" dirty="0"/>
              <a:t>Column: </a:t>
            </a:r>
            <a:r>
              <a:rPr lang="zh-CN" altLang="en-US" sz="1600" dirty="0"/>
              <a:t>表示列，列中存储的数据为三元组（</a:t>
            </a:r>
            <a:r>
              <a:rPr lang="en-US" altLang="zh-CN" sz="1600" dirty="0"/>
              <a:t>name,</a:t>
            </a:r>
            <a:r>
              <a:rPr lang="zh-CN" altLang="en-US" sz="1600" dirty="0"/>
              <a:t> </a:t>
            </a:r>
            <a:r>
              <a:rPr lang="en-US" altLang="zh-CN" sz="1600" dirty="0"/>
              <a:t>value,</a:t>
            </a:r>
            <a:r>
              <a:rPr lang="zh-CN" altLang="en-US" sz="1600" dirty="0"/>
              <a:t> </a:t>
            </a:r>
            <a:r>
              <a:rPr lang="en-US" altLang="zh-CN" sz="1600" dirty="0"/>
              <a:t>timestamp</a:t>
            </a:r>
            <a:r>
              <a:rPr lang="zh-CN" altLang="en-US" sz="1600" dirty="0"/>
              <a:t>）</a:t>
            </a:r>
          </a:p>
          <a:p>
            <a:endParaRPr lang="zh-CN" altLang="en-US" sz="2000" dirty="0"/>
          </a:p>
        </p:txBody>
      </p:sp>
      <p:pic>
        <p:nvPicPr>
          <p:cNvPr id="4" name="Picture 2" descr="6-5">
            <a:extLst>
              <a:ext uri="{FF2B5EF4-FFF2-40B4-BE49-F238E27FC236}">
                <a16:creationId xmlns:a16="http://schemas.microsoft.com/office/drawing/2014/main" id="{951DF8E8-B360-44D3-9972-248B9AEBE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71750"/>
            <a:ext cx="5308157" cy="230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04464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C94FD-AC7F-4F2A-918C-8E765BB2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r>
              <a:rPr lang="zh-CN" altLang="en-US" dirty="0"/>
              <a:t>的数据模型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14C55-8505-4287-8591-E2D33248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Super Column (</a:t>
            </a:r>
            <a:r>
              <a:rPr lang="zh-CN" altLang="en-US" sz="2000" b="1" dirty="0"/>
              <a:t>超级列</a:t>
            </a:r>
            <a:r>
              <a:rPr lang="en-US" altLang="zh-CN" sz="2000" b="1" dirty="0"/>
              <a:t>)</a:t>
            </a:r>
          </a:p>
          <a:p>
            <a:pPr lvl="1"/>
            <a:r>
              <a:rPr lang="zh-CN" altLang="en-US" sz="1800" dirty="0"/>
              <a:t>包含多个普通列作为子列</a:t>
            </a:r>
            <a:endParaRPr lang="en-US" altLang="zh-CN" sz="1800" dirty="0"/>
          </a:p>
          <a:p>
            <a:pPr lvl="1"/>
            <a:r>
              <a:rPr lang="zh-CN" altLang="en-US" sz="1800" dirty="0"/>
              <a:t>不能嵌套，即不能再包含超级列</a:t>
            </a:r>
          </a:p>
          <a:p>
            <a:endParaRPr lang="zh-CN" altLang="en-US" sz="2000" dirty="0"/>
          </a:p>
        </p:txBody>
      </p:sp>
      <p:pic>
        <p:nvPicPr>
          <p:cNvPr id="4" name="Picture 2" descr="6-5">
            <a:extLst>
              <a:ext uri="{FF2B5EF4-FFF2-40B4-BE49-F238E27FC236}">
                <a16:creationId xmlns:a16="http://schemas.microsoft.com/office/drawing/2014/main" id="{951DF8E8-B360-44D3-9972-248B9AEBE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74846"/>
            <a:ext cx="596393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75310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9A479-C0CC-4D7E-B34D-A01C4BAE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r>
              <a:rPr lang="zh-CN" altLang="en-US" dirty="0"/>
              <a:t>的数据模型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94FAB-1FC0-4FC7-BB7C-E8C5926FC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4392488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1800" b="1" dirty="0"/>
              <a:t>Standard Column Family (</a:t>
            </a:r>
            <a:r>
              <a:rPr lang="zh-CN" altLang="en-US" sz="1800" b="1" dirty="0"/>
              <a:t>标准列族</a:t>
            </a:r>
            <a:r>
              <a:rPr lang="en-US" altLang="zh-CN" sz="1800" b="1" dirty="0"/>
              <a:t>)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包含若干个普通列，不包含超级列</a:t>
            </a:r>
            <a:endParaRPr lang="en-US" altLang="zh-CN" sz="1600" dirty="0"/>
          </a:p>
          <a:p>
            <a:pPr>
              <a:spcBef>
                <a:spcPts val="1200"/>
              </a:spcBef>
            </a:pPr>
            <a:r>
              <a:rPr lang="en-US" altLang="zh-CN" sz="1800" b="1" dirty="0"/>
              <a:t>Super Column Family (</a:t>
            </a:r>
            <a:r>
              <a:rPr lang="zh-CN" altLang="en-US" sz="1800" b="1" dirty="0"/>
              <a:t>超级列族</a:t>
            </a:r>
            <a:r>
              <a:rPr lang="en-US" altLang="zh-CN" sz="1800" b="1" dirty="0"/>
              <a:t>)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包含若干个超级列，不包含普通列</a:t>
            </a:r>
          </a:p>
          <a:p>
            <a:pPr>
              <a:spcBef>
                <a:spcPts val="1200"/>
              </a:spcBef>
            </a:pPr>
            <a:r>
              <a:rPr lang="en-US" altLang="zh-CN" sz="1800" b="1" dirty="0"/>
              <a:t>Key Space</a:t>
            </a:r>
            <a:r>
              <a:rPr lang="zh-CN" altLang="en-US" sz="1800" b="1" dirty="0"/>
              <a:t>（键空间）</a:t>
            </a:r>
            <a:endParaRPr lang="en-US" altLang="zh-CN" sz="1800" b="1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集群中数据的最外层容器，之下是列族和超级列族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类似关系数据库</a:t>
            </a:r>
          </a:p>
          <a:p>
            <a:pPr>
              <a:spcBef>
                <a:spcPts val="1200"/>
              </a:spcBef>
            </a:pPr>
            <a:r>
              <a:rPr lang="zh-CN" altLang="en-US" sz="1800" b="1" dirty="0"/>
              <a:t>用户层面可以操作键空间和数据表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表对应列族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52AEF-8E37-4133-B6FD-991349EAA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783428"/>
            <a:ext cx="3744415" cy="202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89C0A95-AA55-49EB-AB8D-22ED816C1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203" y="3233638"/>
            <a:ext cx="4626301" cy="144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08607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C7ACE-8C10-4D92-8898-8D46B286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Yaml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45507-21A1-4B43-AAD0-59A57D9A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/>
              <a:t>Yaml</a:t>
            </a:r>
            <a:r>
              <a:rPr lang="zh-CN" altLang="en-US" sz="2000" b="1" dirty="0"/>
              <a:t>格式</a:t>
            </a:r>
          </a:p>
          <a:p>
            <a:pPr lvl="1"/>
            <a:r>
              <a:rPr lang="zh-CN" altLang="en-US" sz="1800" dirty="0"/>
              <a:t>是一个可读性高，用来表达数据序列化的格式</a:t>
            </a:r>
            <a:endParaRPr lang="en-US" altLang="zh-CN" sz="1800" dirty="0"/>
          </a:p>
          <a:p>
            <a:pPr lvl="1"/>
            <a:r>
              <a:rPr lang="zh-CN" altLang="en-US" sz="1800" dirty="0"/>
              <a:t>全称是</a:t>
            </a:r>
            <a:r>
              <a:rPr lang="en-US" altLang="zh-CN" sz="1800" dirty="0"/>
              <a:t>YAML </a:t>
            </a:r>
            <a:r>
              <a:rPr lang="en-US" altLang="zh-CN" sz="1800" dirty="0" err="1"/>
              <a:t>Ain't</a:t>
            </a:r>
            <a:r>
              <a:rPr lang="en-US" altLang="zh-CN" sz="1800" dirty="0"/>
              <a:t> Markup Language</a:t>
            </a:r>
            <a:r>
              <a:rPr lang="zh-CN" altLang="en-US" sz="1800" dirty="0"/>
              <a:t>，是一个递归缩写，早期是</a:t>
            </a:r>
            <a:r>
              <a:rPr lang="en-US" altLang="zh-CN" sz="1800" dirty="0"/>
              <a:t>Yet Another Markup Language</a:t>
            </a:r>
            <a:endParaRPr lang="zh-CN" altLang="en-US" sz="1800" dirty="0"/>
          </a:p>
          <a:p>
            <a:pPr lvl="1"/>
            <a:r>
              <a:rPr lang="en-US" altLang="zh-CN" sz="1800" dirty="0"/>
              <a:t>Cassandra</a:t>
            </a:r>
            <a:r>
              <a:rPr lang="zh-CN" altLang="en-US" sz="1800" dirty="0"/>
              <a:t>利用</a:t>
            </a:r>
            <a:r>
              <a:rPr lang="en-US" altLang="zh-CN" sz="1800" dirty="0" err="1"/>
              <a:t>Yaml</a:t>
            </a:r>
            <a:r>
              <a:rPr lang="zh-CN" altLang="en-US" sz="1800" dirty="0"/>
              <a:t>编写配置文件（</a:t>
            </a:r>
            <a:r>
              <a:rPr lang="en-US" altLang="zh-CN" sz="1800" dirty="0" err="1"/>
              <a:t>Cassandra.yaml</a:t>
            </a:r>
            <a:r>
              <a:rPr lang="zh-CN" altLang="en-US" sz="1800" dirty="0"/>
              <a:t>）</a:t>
            </a:r>
          </a:p>
          <a:p>
            <a:r>
              <a:rPr lang="zh-CN" altLang="en-US" sz="2000" b="1" dirty="0"/>
              <a:t>基本原则</a:t>
            </a:r>
          </a:p>
          <a:p>
            <a:pPr lvl="1"/>
            <a:r>
              <a:rPr lang="zh-CN" altLang="en-US" sz="1800" dirty="0"/>
              <a:t>大小写敏感</a:t>
            </a:r>
          </a:p>
          <a:p>
            <a:pPr lvl="1"/>
            <a:r>
              <a:rPr lang="zh-CN" altLang="en-US" sz="1800" dirty="0"/>
              <a:t>每行记录一个元素，如果第一个字符是“</a:t>
            </a:r>
            <a:r>
              <a:rPr lang="en-US" altLang="zh-CN" sz="1800" dirty="0"/>
              <a:t>#”</a:t>
            </a:r>
            <a:r>
              <a:rPr lang="zh-CN" altLang="en-US" sz="1800" dirty="0"/>
              <a:t>，则表示该行为注释</a:t>
            </a:r>
          </a:p>
          <a:p>
            <a:pPr lvl="1"/>
            <a:r>
              <a:rPr lang="zh-CN" altLang="en-US" sz="1800" dirty="0"/>
              <a:t>字符串可以不使用引号，但如果字符串中含有特殊字符，例如“</a:t>
            </a:r>
            <a:r>
              <a:rPr lang="en-US" altLang="zh-CN" sz="1800" dirty="0"/>
              <a:t>:”</a:t>
            </a:r>
            <a:r>
              <a:rPr lang="zh-CN" altLang="en-US" sz="1800" dirty="0"/>
              <a:t>，则需要用单引号或双引号整体包括起来</a:t>
            </a:r>
          </a:p>
          <a:p>
            <a:pPr lvl="1"/>
            <a:r>
              <a:rPr lang="zh-CN" altLang="en-US" sz="1800" dirty="0"/>
              <a:t>采用缩进表示层级关系，不允许使用</a:t>
            </a:r>
            <a:r>
              <a:rPr lang="en-US" altLang="zh-CN" sz="1800" dirty="0"/>
              <a:t>tab</a:t>
            </a:r>
            <a:r>
              <a:rPr lang="zh-CN" altLang="en-US" sz="1800" dirty="0"/>
              <a:t>键，只能用空格，使用的空格数量不重要，但相同的空格数，表示相同层级的元素（即同层级元素要左对齐）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82778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42C7E-D542-43D4-83D5-55CB9B8B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Yaml</a:t>
            </a:r>
            <a:r>
              <a:rPr lang="zh-CN" altLang="en-US" dirty="0"/>
              <a:t>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87180-210A-4546-AAC7-C25C7F3CC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键值对</a:t>
            </a:r>
            <a:r>
              <a:rPr lang="zh-CN" altLang="en-US" sz="2000" dirty="0"/>
              <a:t>：键值之间用冒号加至少一个</a:t>
            </a:r>
            <a:r>
              <a:rPr lang="zh-CN" altLang="en-US" sz="2000" dirty="0">
                <a:solidFill>
                  <a:srgbClr val="C00000"/>
                </a:solidFill>
              </a:rPr>
              <a:t>空格</a:t>
            </a:r>
            <a:r>
              <a:rPr lang="zh-CN" altLang="en-US" sz="2000" dirty="0"/>
              <a:t>隔开</a:t>
            </a:r>
          </a:p>
          <a:p>
            <a:pPr lvl="1"/>
            <a:r>
              <a:rPr lang="zh-CN" altLang="en-US" sz="1800" dirty="0"/>
              <a:t>单个对象：</a:t>
            </a:r>
            <a:r>
              <a:rPr lang="en-US" altLang="zh-CN" sz="1800" dirty="0"/>
              <a:t>fruit: apple</a:t>
            </a:r>
          </a:p>
          <a:p>
            <a:pPr lvl="1"/>
            <a:r>
              <a:rPr lang="zh-CN" altLang="en-US" sz="1800" dirty="0"/>
              <a:t>一组对象：</a:t>
            </a:r>
            <a:r>
              <a:rPr lang="en-US" altLang="zh-CN" sz="1800" dirty="0"/>
              <a:t>{</a:t>
            </a:r>
            <a:r>
              <a:rPr lang="en-US" altLang="zh-CN" sz="1800" dirty="0" err="1"/>
              <a:t>firstname</a:t>
            </a:r>
            <a:r>
              <a:rPr lang="en-US" altLang="zh-CN" sz="1800" dirty="0"/>
              <a:t>: Michael, </a:t>
            </a:r>
            <a:r>
              <a:rPr lang="en-US" altLang="zh-CN" sz="1800" dirty="0" err="1"/>
              <a:t>lastname</a:t>
            </a:r>
            <a:r>
              <a:rPr lang="en-US" altLang="zh-CN" sz="1800" dirty="0"/>
              <a:t>: Jordan, team: Chicago bull}</a:t>
            </a:r>
            <a:endParaRPr lang="en-US" altLang="zh-CN" sz="2000" dirty="0"/>
          </a:p>
          <a:p>
            <a:pPr lvl="1"/>
            <a:r>
              <a:rPr lang="zh-CN" altLang="en-US" sz="1800" dirty="0"/>
              <a:t>嵌套：注意缩进不允许使用</a:t>
            </a:r>
            <a:r>
              <a:rPr lang="en-US" altLang="zh-CN" sz="1800" dirty="0"/>
              <a:t>tab</a:t>
            </a:r>
            <a:r>
              <a:rPr lang="zh-CN" altLang="en-US" sz="1800" dirty="0"/>
              <a:t>键，只允许使用空格</a:t>
            </a:r>
          </a:p>
          <a:p>
            <a:pPr marL="457200" lvl="1" indent="0">
              <a:buNone/>
            </a:pPr>
            <a:r>
              <a:rPr lang="en-US" altLang="zh-CN" sz="1800" dirty="0"/>
              <a:t>    Player: </a:t>
            </a:r>
          </a:p>
          <a:p>
            <a:pPr marL="457200" lvl="1" indent="0">
              <a:buNone/>
            </a:pPr>
            <a:r>
              <a:rPr lang="en-US" altLang="zh-CN" sz="1800" dirty="0"/>
              <a:t>         </a:t>
            </a:r>
            <a:r>
              <a:rPr lang="en-US" altLang="zh-CN" sz="1800" dirty="0" err="1"/>
              <a:t>firstname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micheal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         </a:t>
            </a:r>
            <a:r>
              <a:rPr lang="en-US" altLang="zh-CN" sz="1800" dirty="0" err="1"/>
              <a:t>lastname</a:t>
            </a:r>
            <a:r>
              <a:rPr lang="en-US" altLang="zh-CN" sz="1800" dirty="0"/>
              <a:t>: Jordan</a:t>
            </a:r>
          </a:p>
          <a:p>
            <a:pPr marL="457200" lvl="1" indent="0">
              <a:buNone/>
            </a:pPr>
            <a:r>
              <a:rPr lang="en-US" altLang="zh-CN" sz="1800" dirty="0"/>
              <a:t>         team: Chicago bull</a:t>
            </a:r>
          </a:p>
          <a:p>
            <a:r>
              <a:rPr lang="zh-CN" altLang="en-US" sz="2000" b="1" dirty="0"/>
              <a:t>布尔型</a:t>
            </a:r>
          </a:p>
          <a:p>
            <a:pPr lvl="1"/>
            <a:r>
              <a:rPr lang="en-US" altLang="zh-CN" sz="1800" dirty="0"/>
              <a:t>retired: </a:t>
            </a:r>
            <a:r>
              <a:rPr lang="en-US" altLang="zh-CN" sz="1800" dirty="0" err="1"/>
              <a:t>yes|no</a:t>
            </a:r>
            <a:endParaRPr lang="en-US" altLang="zh-CN" sz="1800" dirty="0"/>
          </a:p>
          <a:p>
            <a:pPr lvl="1"/>
            <a:r>
              <a:rPr lang="en-US" altLang="zh-CN" sz="1800" dirty="0"/>
              <a:t>retired: </a:t>
            </a:r>
            <a:r>
              <a:rPr lang="en-US" altLang="zh-CN" sz="1800" dirty="0" err="1"/>
              <a:t>TRUE|true|True</a:t>
            </a:r>
            <a:endParaRPr lang="en-US" altLang="zh-CN" sz="18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574008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AA0D2-2CB8-46E8-AF85-2E1C970C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Yaml</a:t>
            </a:r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5AC47-8166-4892-8409-F0A957E7D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数组（序列、列表）</a:t>
            </a:r>
            <a:endParaRPr lang="en-US" altLang="zh-CN" sz="2000" b="1" dirty="0"/>
          </a:p>
          <a:p>
            <a:pPr lvl="1"/>
            <a:r>
              <a:rPr lang="zh-CN" altLang="en-US" sz="1600" dirty="0"/>
              <a:t>用一个“</a:t>
            </a:r>
            <a:r>
              <a:rPr lang="en-US" altLang="zh-CN" sz="1600" dirty="0"/>
              <a:t>-”</a:t>
            </a:r>
            <a:r>
              <a:rPr lang="zh-CN" altLang="en-US" sz="1600" dirty="0"/>
              <a:t>和一个空格表示成员，所有成员具有相同缩进，例如：</a:t>
            </a:r>
          </a:p>
          <a:p>
            <a:pPr marL="457200" lvl="1" indent="0">
              <a:buNone/>
            </a:pPr>
            <a:r>
              <a:rPr lang="en-US" altLang="zh-CN" sz="1600" dirty="0"/>
              <a:t>Fruit:</a:t>
            </a:r>
          </a:p>
          <a:p>
            <a:pPr marL="457200" lvl="1" indent="0">
              <a:buNone/>
            </a:pPr>
            <a:r>
              <a:rPr lang="en-US" altLang="zh-CN" sz="1600" dirty="0"/>
              <a:t>   - Apple</a:t>
            </a:r>
          </a:p>
          <a:p>
            <a:pPr marL="457200" lvl="1" indent="0">
              <a:buNone/>
            </a:pPr>
            <a:r>
              <a:rPr lang="en-US" altLang="zh-CN" sz="1600" dirty="0"/>
              <a:t>   - Banana</a:t>
            </a:r>
          </a:p>
          <a:p>
            <a:pPr marL="457200" lvl="1" indent="0">
              <a:buNone/>
            </a:pPr>
            <a:r>
              <a:rPr lang="en-US" altLang="zh-CN" sz="1600" dirty="0"/>
              <a:t>   - Cherry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lvl="1"/>
            <a:r>
              <a:rPr lang="zh-CN" altLang="en-US" sz="1600" dirty="0"/>
              <a:t>描述成员属性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Fruit:</a:t>
            </a:r>
          </a:p>
          <a:p>
            <a:pPr marL="457200" lvl="1" indent="0">
              <a:buNone/>
            </a:pPr>
            <a:r>
              <a:rPr lang="en-US" altLang="zh-CN" sz="1600" dirty="0"/>
              <a:t>   - name: Apple</a:t>
            </a:r>
          </a:p>
          <a:p>
            <a:pPr marL="457200" lvl="1" indent="0">
              <a:buNone/>
            </a:pPr>
            <a:r>
              <a:rPr lang="en-US" altLang="zh-CN" sz="1600" dirty="0"/>
              <a:t>    price: 5.00</a:t>
            </a:r>
          </a:p>
          <a:p>
            <a:pPr marL="457200" lvl="1" indent="0">
              <a:buNone/>
            </a:pPr>
            <a:r>
              <a:rPr lang="en-US" altLang="zh-CN" sz="1600" dirty="0"/>
              <a:t>   - name: Banana</a:t>
            </a:r>
          </a:p>
          <a:p>
            <a:pPr marL="457200" lvl="1" indent="0">
              <a:buNone/>
            </a:pPr>
            <a:r>
              <a:rPr lang="en-US" altLang="zh-CN" sz="1600" dirty="0"/>
              <a:t>    price: 6.00</a:t>
            </a:r>
          </a:p>
          <a:p>
            <a:pPr marL="457200" lvl="1" indent="0">
              <a:buNone/>
            </a:pPr>
            <a:r>
              <a:rPr lang="en-US" altLang="zh-CN" sz="1600" dirty="0"/>
              <a:t>   - name: Cherry</a:t>
            </a:r>
          </a:p>
        </p:txBody>
      </p:sp>
    </p:spTree>
    <p:extLst>
      <p:ext uri="{BB962C8B-B14F-4D97-AF65-F5344CB8AC3E}">
        <p14:creationId xmlns:p14="http://schemas.microsoft.com/office/powerpoint/2010/main" val="14514025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41223"/>
            <a:ext cx="8568952" cy="276663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6.1 Cassandra</a:t>
            </a:r>
            <a:r>
              <a:rPr lang="zh-CN" altLang="en-US" b="1" dirty="0">
                <a:solidFill>
                  <a:srgbClr val="C00000"/>
                </a:solidFill>
              </a:rPr>
              <a:t>概述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6.2 Cassandra</a:t>
            </a:r>
            <a:r>
              <a:rPr lang="zh-CN" altLang="en-US" dirty="0"/>
              <a:t>的技术原理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6.3 Cassandra</a:t>
            </a:r>
            <a:r>
              <a:rPr lang="zh-CN" altLang="en-US" dirty="0"/>
              <a:t>的部署与配置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6.4 CQL</a:t>
            </a:r>
            <a:r>
              <a:rPr lang="zh-CN" altLang="en-US" dirty="0"/>
              <a:t>语言与</a:t>
            </a:r>
            <a:r>
              <a:rPr lang="en-US" altLang="zh-CN" dirty="0"/>
              <a:t>CQLSH</a:t>
            </a:r>
            <a:r>
              <a:rPr lang="zh-CN" altLang="en-US" dirty="0"/>
              <a:t>环境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6.5 CQL</a:t>
            </a:r>
            <a:r>
              <a:rPr lang="zh-CN" altLang="en-US" dirty="0"/>
              <a:t>数据查询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6.6 CQL</a:t>
            </a:r>
            <a:r>
              <a:rPr lang="zh-CN" altLang="en-US" dirty="0"/>
              <a:t>数据更新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6.7</a:t>
            </a:r>
            <a:r>
              <a:rPr lang="zh-CN" altLang="en-US" dirty="0"/>
              <a:t> 基本集群维护方法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6.8 </a:t>
            </a:r>
            <a:r>
              <a:rPr lang="zh-CN" altLang="en-US" dirty="0"/>
              <a:t>编程访问</a:t>
            </a:r>
            <a:r>
              <a:rPr lang="en-US" altLang="zh-CN" dirty="0"/>
              <a:t>Cassandra</a:t>
            </a:r>
          </a:p>
        </p:txBody>
      </p:sp>
    </p:spTree>
    <p:extLst>
      <p:ext uri="{BB962C8B-B14F-4D97-AF65-F5344CB8AC3E}">
        <p14:creationId xmlns:p14="http://schemas.microsoft.com/office/powerpoint/2010/main" val="135643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CB05E-367E-4DDE-A123-38C90845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其他相关技术原理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7B714-782A-4D9E-99C0-E43649152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446449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1800" b="1" dirty="0"/>
              <a:t>Cassandra</a:t>
            </a:r>
            <a:r>
              <a:rPr lang="zh-CN" altLang="en-US" sz="1800" b="1" dirty="0"/>
              <a:t>使用类似</a:t>
            </a:r>
            <a:r>
              <a:rPr lang="en-US" altLang="zh-CN" sz="1800" b="1" dirty="0"/>
              <a:t>HBase</a:t>
            </a:r>
            <a:r>
              <a:rPr lang="zh-CN" altLang="en-US" sz="1800" b="1" dirty="0"/>
              <a:t>的读写文件机制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预写日志</a:t>
            </a:r>
            <a:r>
              <a:rPr lang="en-US" altLang="zh-CN" sz="1600" dirty="0" err="1"/>
              <a:t>commitlog</a:t>
            </a:r>
            <a:r>
              <a:rPr lang="en-US" altLang="zh-CN" sz="1600" dirty="0"/>
              <a:t>(</a:t>
            </a:r>
            <a:r>
              <a:rPr lang="zh-CN" altLang="en-US" sz="1600" dirty="0"/>
              <a:t>即</a:t>
            </a:r>
            <a:r>
              <a:rPr lang="en-US" altLang="zh-CN" sz="1600" dirty="0"/>
              <a:t>HBase</a:t>
            </a:r>
            <a:r>
              <a:rPr lang="zh-CN" altLang="en-US" sz="1600" dirty="0"/>
              <a:t>的</a:t>
            </a:r>
            <a:r>
              <a:rPr lang="en-US" altLang="zh-CN" sz="1600" dirty="0"/>
              <a:t>WAL)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一次写入多次读取，基于时间戳区分数据版本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写缓存机制（</a:t>
            </a:r>
            <a:r>
              <a:rPr lang="en-US" altLang="zh-CN" sz="1600" dirty="0" err="1"/>
              <a:t>memtable</a:t>
            </a:r>
            <a:r>
              <a:rPr lang="en-US" altLang="zh-CN" sz="1600" dirty="0"/>
              <a:t> -&gt; </a:t>
            </a:r>
            <a:r>
              <a:rPr lang="en-US" altLang="zh-CN" sz="1600" dirty="0" err="1"/>
              <a:t>sstable</a:t>
            </a:r>
            <a:r>
              <a:rPr lang="zh-CN" altLang="en-US" sz="1600" dirty="0"/>
              <a:t>）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 err="1"/>
              <a:t>sstable</a:t>
            </a:r>
            <a:r>
              <a:rPr lang="zh-CN" altLang="en-US" sz="1600" dirty="0"/>
              <a:t>（类似</a:t>
            </a:r>
            <a:r>
              <a:rPr lang="en-US" altLang="zh-CN" sz="1600" dirty="0"/>
              <a:t>HBase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storefile</a:t>
            </a:r>
            <a:r>
              <a:rPr lang="zh-CN" altLang="en-US" sz="1600" dirty="0"/>
              <a:t>）使用布隆过滤器提高查询效率</a:t>
            </a:r>
          </a:p>
          <a:p>
            <a:pPr lvl="1">
              <a:spcBef>
                <a:spcPts val="600"/>
              </a:spcBef>
            </a:pPr>
            <a:r>
              <a:rPr lang="zh-CN" altLang="en-US" sz="1600" b="1" dirty="0"/>
              <a:t>数据中心</a:t>
            </a:r>
            <a:r>
              <a:rPr lang="zh-CN" altLang="en-US" sz="1600" dirty="0"/>
              <a:t>和</a:t>
            </a:r>
            <a:r>
              <a:rPr lang="zh-CN" altLang="en-US" sz="1600" b="1" dirty="0"/>
              <a:t>机架</a:t>
            </a:r>
            <a:r>
              <a:rPr lang="zh-CN" altLang="en-US" sz="1600" dirty="0"/>
              <a:t>两层机架感知策略</a:t>
            </a:r>
          </a:p>
          <a:p>
            <a:pPr lvl="2">
              <a:spcBef>
                <a:spcPts val="600"/>
              </a:spcBef>
            </a:pPr>
            <a:r>
              <a:rPr lang="en-US" altLang="zh-CN" sz="1400" dirty="0"/>
              <a:t>Cassandra</a:t>
            </a:r>
            <a:r>
              <a:rPr lang="zh-CN" altLang="en-US" sz="1400" dirty="0"/>
              <a:t>集群可以跨数据中心部署</a:t>
            </a:r>
          </a:p>
          <a:p>
            <a:pPr>
              <a:spcBef>
                <a:spcPts val="600"/>
              </a:spcBef>
            </a:pPr>
            <a:endParaRPr lang="zh-CN" altLang="en-US" sz="1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9CF1EF6-3D7A-4EA1-95BF-F9F949731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03598"/>
            <a:ext cx="4176464" cy="245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65769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41223"/>
            <a:ext cx="8568952" cy="276663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6.1 Cassandra</a:t>
            </a:r>
            <a:r>
              <a:rPr lang="zh-CN" altLang="en-US" dirty="0"/>
              <a:t>概述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6.2 Cassandra</a:t>
            </a:r>
            <a:r>
              <a:rPr lang="zh-CN" altLang="en-US" dirty="0"/>
              <a:t>的技术原理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6.3 Cassandra</a:t>
            </a:r>
            <a:r>
              <a:rPr lang="zh-CN" altLang="en-US" b="1" dirty="0">
                <a:solidFill>
                  <a:srgbClr val="C00000"/>
                </a:solidFill>
              </a:rPr>
              <a:t>的部署与配置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/>
              <a:t>6.4 CQL</a:t>
            </a:r>
            <a:r>
              <a:rPr lang="zh-CN" altLang="en-US" dirty="0"/>
              <a:t>语言与</a:t>
            </a:r>
            <a:r>
              <a:rPr lang="en-US" altLang="zh-CN" dirty="0"/>
              <a:t>CQLSH</a:t>
            </a:r>
            <a:r>
              <a:rPr lang="zh-CN" altLang="en-US" dirty="0"/>
              <a:t>环境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6.5 CQL</a:t>
            </a:r>
            <a:r>
              <a:rPr lang="zh-CN" altLang="en-US" dirty="0"/>
              <a:t>数据查询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6.6 CQL</a:t>
            </a:r>
            <a:r>
              <a:rPr lang="zh-CN" altLang="en-US" dirty="0"/>
              <a:t>数据更新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6.7</a:t>
            </a:r>
            <a:r>
              <a:rPr lang="zh-CN" altLang="en-US" dirty="0"/>
              <a:t> 基本集群维护方法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6.8 </a:t>
            </a:r>
            <a:r>
              <a:rPr lang="zh-CN" altLang="en-US" dirty="0"/>
              <a:t>编程访问</a:t>
            </a:r>
            <a:r>
              <a:rPr lang="en-US" altLang="zh-CN" dirty="0"/>
              <a:t>Cassandra</a:t>
            </a:r>
          </a:p>
        </p:txBody>
      </p:sp>
    </p:spTree>
    <p:extLst>
      <p:ext uri="{BB962C8B-B14F-4D97-AF65-F5344CB8AC3E}">
        <p14:creationId xmlns:p14="http://schemas.microsoft.com/office/powerpoint/2010/main" val="14391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3AAD2-5B4F-4DD0-85A6-E63BF733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单节点部署</a:t>
            </a:r>
            <a:r>
              <a:rPr lang="en-US" altLang="zh-CN" dirty="0"/>
              <a:t>Cassandra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0DAEA-4FA4-4642-92F1-93E19264F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Cassandra</a:t>
            </a:r>
            <a:r>
              <a:rPr lang="zh-CN" altLang="en-US" sz="2000" dirty="0"/>
              <a:t>可以部署在</a:t>
            </a:r>
            <a:r>
              <a:rPr lang="en-US" altLang="zh-CN" sz="2000" dirty="0"/>
              <a:t>Windows</a:t>
            </a:r>
            <a:r>
              <a:rPr lang="zh-CN" altLang="en-US" sz="2000" dirty="0"/>
              <a:t>或</a:t>
            </a:r>
            <a:r>
              <a:rPr lang="en-US" altLang="zh-CN" sz="2000" dirty="0"/>
              <a:t>Linux</a:t>
            </a:r>
            <a:r>
              <a:rPr lang="zh-CN" altLang="en-US" sz="2000" dirty="0"/>
              <a:t>集群上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需要适合的</a:t>
            </a:r>
            <a:r>
              <a:rPr lang="en-US" altLang="zh-CN" sz="2000" dirty="0"/>
              <a:t>Java</a:t>
            </a:r>
            <a:r>
              <a:rPr lang="zh-CN" altLang="en-US" sz="2000" dirty="0"/>
              <a:t>运行环境（推荐</a:t>
            </a:r>
            <a:r>
              <a:rPr lang="en-US" altLang="zh-CN" sz="2000" dirty="0"/>
              <a:t>Java8</a:t>
            </a:r>
            <a:r>
              <a:rPr lang="zh-CN" altLang="en-US" sz="2000" dirty="0"/>
              <a:t>版本）和网络环境（</a:t>
            </a:r>
            <a:r>
              <a:rPr lang="en-US" altLang="zh-CN" sz="2000" dirty="0"/>
              <a:t>IP</a:t>
            </a:r>
            <a:r>
              <a:rPr lang="zh-CN" altLang="en-US" sz="2000" dirty="0"/>
              <a:t>地址、主机名、防火墙规则等）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9042</a:t>
            </a:r>
            <a:r>
              <a:rPr lang="zh-CN" altLang="en-US" sz="1800" dirty="0"/>
              <a:t>：默认的</a:t>
            </a:r>
            <a:r>
              <a:rPr lang="en-US" altLang="zh-CN" sz="1800" dirty="0"/>
              <a:t>CQL</a:t>
            </a:r>
            <a:r>
              <a:rPr lang="zh-CN" altLang="en-US" sz="1800" dirty="0"/>
              <a:t>本地服务端口</a:t>
            </a:r>
            <a:endParaRPr lang="en-US" altLang="zh-CN" sz="1800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9160</a:t>
            </a:r>
            <a:r>
              <a:rPr lang="zh-CN" altLang="en-US" sz="1800" dirty="0"/>
              <a:t>：默认的</a:t>
            </a:r>
            <a:r>
              <a:rPr lang="en-US" altLang="zh-CN" sz="1800" dirty="0"/>
              <a:t>Cassandra</a:t>
            </a:r>
            <a:r>
              <a:rPr lang="zh-CN" altLang="en-US" sz="1800" dirty="0"/>
              <a:t>服务端口</a:t>
            </a:r>
            <a:endParaRPr lang="en-US" altLang="zh-CN" sz="1800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7000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Cassand</a:t>
            </a:r>
            <a:r>
              <a:rPr lang="zh-CN" altLang="en-US" sz="1800" dirty="0"/>
              <a:t>集群内节点间通信端口</a:t>
            </a:r>
            <a:endParaRPr lang="en-US" altLang="zh-CN" sz="1800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7199</a:t>
            </a:r>
            <a:r>
              <a:rPr lang="zh-CN" altLang="en-US" sz="1800" dirty="0"/>
              <a:t>：</a:t>
            </a:r>
            <a:r>
              <a:rPr lang="en-US" altLang="zh-CN" sz="1800" dirty="0"/>
              <a:t>Cassandra JMX </a:t>
            </a:r>
            <a:r>
              <a:rPr lang="zh-CN" altLang="en-US" sz="1800" dirty="0"/>
              <a:t>监控端口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在</a:t>
            </a:r>
            <a:r>
              <a:rPr lang="en-US" altLang="zh-CN" sz="2000" dirty="0"/>
              <a:t>Centos</a:t>
            </a:r>
            <a:r>
              <a:rPr lang="zh-CN" altLang="en-US" sz="2000" dirty="0"/>
              <a:t>上可以采用“</a:t>
            </a:r>
            <a:r>
              <a:rPr lang="en-US" altLang="zh-CN" sz="2000" dirty="0"/>
              <a:t>yum”</a:t>
            </a:r>
            <a:r>
              <a:rPr lang="zh-CN" altLang="en-US" sz="2000" dirty="0"/>
              <a:t>命令在线安装最新稳定版本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553428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00D8C-A7F9-41BC-B519-5381BA4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单节点部署</a:t>
            </a:r>
            <a:r>
              <a:rPr lang="en-US" altLang="zh-CN" dirty="0"/>
              <a:t>Cassandra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FD677-3EB7-44B6-BB44-7EB4FB88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/>
              <a:t>Centos</a:t>
            </a:r>
            <a:r>
              <a:rPr lang="zh-CN" altLang="en-US" sz="2000" b="1" dirty="0"/>
              <a:t>上的在线安装方法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将下列内容写入</a:t>
            </a:r>
            <a:r>
              <a:rPr lang="en-US" altLang="zh-CN" sz="1600" dirty="0"/>
              <a:t>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yum.repos.d</a:t>
            </a:r>
            <a:r>
              <a:rPr lang="en-US" altLang="zh-CN" sz="1600" dirty="0"/>
              <a:t>/</a:t>
            </a:r>
            <a:r>
              <a:rPr lang="en-US" altLang="zh-CN" sz="1600" dirty="0" err="1"/>
              <a:t>cassandra.repo</a:t>
            </a:r>
            <a:endParaRPr lang="en-US" altLang="zh-CN" sz="1600" dirty="0"/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sz="1400" dirty="0"/>
              <a:t>[</a:t>
            </a:r>
            <a:r>
              <a:rPr lang="en-US" altLang="zh-CN" sz="1400" dirty="0" err="1"/>
              <a:t>cassandra</a:t>
            </a:r>
            <a:r>
              <a:rPr lang="en-US" altLang="zh-CN" sz="1400" dirty="0"/>
              <a:t>]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sz="1400" dirty="0"/>
              <a:t>name=Apache Cassandra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sz="1400" dirty="0" err="1"/>
              <a:t>baseurl</a:t>
            </a:r>
            <a:r>
              <a:rPr lang="en-US" altLang="zh-CN" sz="1400" dirty="0"/>
              <a:t>=https://www.apache.org/dist/cassandra/redhat/311x/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sz="1400" dirty="0" err="1"/>
              <a:t>gpgcheck</a:t>
            </a:r>
            <a:r>
              <a:rPr lang="en-US" altLang="zh-CN" sz="1400" dirty="0"/>
              <a:t>=1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sz="1400" dirty="0" err="1"/>
              <a:t>repo_gpgcheck</a:t>
            </a:r>
            <a:r>
              <a:rPr lang="en-US" altLang="zh-CN" sz="1400" dirty="0"/>
              <a:t>=1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sz="1400" dirty="0" err="1"/>
              <a:t>gpgkey</a:t>
            </a:r>
            <a:r>
              <a:rPr lang="en-US" altLang="zh-CN" sz="1400" dirty="0"/>
              <a:t>=https://www.apache.org/dist/cassandra/KEYS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执行</a:t>
            </a:r>
          </a:p>
          <a:p>
            <a:pPr lvl="2">
              <a:spcBef>
                <a:spcPts val="600"/>
              </a:spcBef>
            </a:pPr>
            <a:r>
              <a:rPr lang="en-US" altLang="zh-CN" sz="1400" dirty="0"/>
              <a:t>yum -y install Cassandra</a:t>
            </a:r>
          </a:p>
          <a:p>
            <a:pPr>
              <a:spcBef>
                <a:spcPts val="600"/>
              </a:spcBef>
            </a:pPr>
            <a:endParaRPr lang="zh-CN" altLang="en-US" sz="1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35E2EE-9A36-477C-BD3B-6BF93BEEDC66}"/>
              </a:ext>
            </a:extLst>
          </p:cNvPr>
          <p:cNvSpPr/>
          <p:nvPr/>
        </p:nvSpPr>
        <p:spPr>
          <a:xfrm>
            <a:off x="6804248" y="1059582"/>
            <a:ext cx="2176168" cy="67890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spcBef>
                <a:spcPct val="0"/>
              </a:spcBef>
            </a:pPr>
            <a:r>
              <a:rPr lang="zh-CN" altLang="zh-CN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也可以在官网直接下载软件包解压并进行后续配置</a:t>
            </a:r>
            <a:endParaRPr lang="it-IT" alt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35569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FB9AF-97B1-4946-867B-E549C759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r>
              <a:rPr lang="zh-CN" altLang="en-US" dirty="0"/>
              <a:t>的配置文件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E8899-71DE-40CD-B0A2-D8FFA4F9E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15566"/>
            <a:ext cx="388843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1800" b="1" dirty="0"/>
              <a:t>bin</a:t>
            </a:r>
            <a:r>
              <a:rPr lang="zh-CN" altLang="en-US" sz="1800" dirty="0"/>
              <a:t>目录存放集群管理和操作的各项指令</a:t>
            </a:r>
          </a:p>
          <a:p>
            <a:pPr>
              <a:spcBef>
                <a:spcPts val="1200"/>
              </a:spcBef>
            </a:pPr>
            <a:r>
              <a:rPr lang="en-US" altLang="zh-CN" sz="1800" b="1" dirty="0"/>
              <a:t>conf</a:t>
            </a:r>
            <a:r>
              <a:rPr lang="zh-CN" altLang="en-US" sz="1800" dirty="0"/>
              <a:t>目录存放各类配置文件</a:t>
            </a:r>
          </a:p>
          <a:p>
            <a:pPr>
              <a:spcBef>
                <a:spcPts val="1200"/>
              </a:spcBef>
            </a:pPr>
            <a:r>
              <a:rPr lang="en-US" altLang="zh-CN" sz="1800" b="1" dirty="0"/>
              <a:t>doc</a:t>
            </a:r>
            <a:r>
              <a:rPr lang="zh-CN" altLang="en-US" sz="1800" dirty="0"/>
              <a:t>目录存在其命令行工具的使用说明</a:t>
            </a:r>
          </a:p>
          <a:p>
            <a:pPr>
              <a:spcBef>
                <a:spcPts val="1200"/>
              </a:spcBef>
            </a:pPr>
            <a:r>
              <a:rPr lang="en-US" altLang="zh-CN" sz="1800" b="1" dirty="0"/>
              <a:t>lib</a:t>
            </a:r>
            <a:r>
              <a:rPr lang="zh-CN" altLang="en-US" sz="1800" dirty="0"/>
              <a:t>目录存放类库（以</a:t>
            </a:r>
            <a:r>
              <a:rPr lang="en-US" altLang="zh-CN" sz="1800" dirty="0"/>
              <a:t>jar</a:t>
            </a:r>
            <a:r>
              <a:rPr lang="zh-CN" altLang="en-US" sz="1800" dirty="0"/>
              <a:t>包为主）</a:t>
            </a:r>
          </a:p>
          <a:p>
            <a:pPr>
              <a:spcBef>
                <a:spcPts val="1200"/>
              </a:spcBef>
            </a:pPr>
            <a:r>
              <a:rPr lang="en-US" altLang="zh-CN" sz="1800" b="1" dirty="0" err="1"/>
              <a:t>pylib</a:t>
            </a:r>
            <a:r>
              <a:rPr lang="zh-CN" altLang="en-US" sz="1800" dirty="0"/>
              <a:t>目录存放</a:t>
            </a:r>
            <a:r>
              <a:rPr lang="en-US" altLang="zh-CN" sz="1800" dirty="0"/>
              <a:t>Python</a:t>
            </a:r>
            <a:r>
              <a:rPr lang="zh-CN" altLang="en-US" sz="1800" dirty="0"/>
              <a:t>语言接口</a:t>
            </a:r>
          </a:p>
          <a:p>
            <a:pPr>
              <a:spcBef>
                <a:spcPts val="1200"/>
              </a:spcBef>
            </a:pPr>
            <a:r>
              <a:rPr lang="en-US" altLang="zh-CN" sz="1800" b="1" dirty="0"/>
              <a:t>tools</a:t>
            </a:r>
            <a:r>
              <a:rPr lang="zh-CN" altLang="en-US" sz="1800" dirty="0"/>
              <a:t>目录存放各项集群和节点维护工具</a:t>
            </a:r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9FEAFB-D04F-4D3F-98F9-B1659738D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934501"/>
            <a:ext cx="4575878" cy="303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8797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D10A3-E3C7-41E7-A1DB-A1CA6682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r>
              <a:rPr lang="zh-CN" altLang="en-US" dirty="0"/>
              <a:t>的配置文件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87CF5-C87A-4350-84B3-55F7A03F1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/>
              <a:t>cassandra.yaml</a:t>
            </a:r>
            <a:endParaRPr lang="en-US" altLang="zh-CN" sz="2000" b="1" dirty="0"/>
          </a:p>
          <a:p>
            <a:pPr lvl="1"/>
            <a:r>
              <a:rPr lang="en-US" altLang="zh-CN" sz="1800" dirty="0"/>
              <a:t>yum</a:t>
            </a:r>
            <a:r>
              <a:rPr lang="zh-CN" altLang="en-US" sz="1800" dirty="0"/>
              <a:t>安装后的</a:t>
            </a:r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/Cassandra/conf</a:t>
            </a:r>
            <a:r>
              <a:rPr lang="zh-CN" altLang="en-US" sz="1800" dirty="0"/>
              <a:t>目录下或直接解压软件包，得到</a:t>
            </a:r>
            <a:r>
              <a:rPr lang="en-US" altLang="zh-CN" sz="1800" dirty="0"/>
              <a:t>conf</a:t>
            </a:r>
            <a:r>
              <a:rPr lang="zh-CN" altLang="en-US" sz="1800" dirty="0"/>
              <a:t>目录</a:t>
            </a:r>
          </a:p>
          <a:p>
            <a:r>
              <a:rPr lang="zh-CN" altLang="en-US" sz="2000" b="1" dirty="0"/>
              <a:t>配置参数</a:t>
            </a:r>
            <a:endParaRPr lang="en-US" altLang="zh-CN" sz="2000" b="1" dirty="0"/>
          </a:p>
          <a:p>
            <a:pPr lvl="1"/>
            <a:r>
              <a:rPr lang="en-US" altLang="zh-CN" sz="1800" dirty="0" err="1"/>
              <a:t>cluster_name</a:t>
            </a:r>
            <a:r>
              <a:rPr lang="en-US" altLang="zh-CN" sz="1800" dirty="0"/>
              <a:t>: ‘Test Cluster’</a:t>
            </a:r>
            <a:r>
              <a:rPr lang="zh-CN" altLang="en-US" sz="1800" dirty="0"/>
              <a:t>，集群名称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num_tokens</a:t>
            </a:r>
            <a:r>
              <a:rPr lang="en-US" altLang="zh-CN" sz="1800" dirty="0"/>
              <a:t>: 256</a:t>
            </a:r>
            <a:r>
              <a:rPr lang="zh-CN" altLang="en-US" sz="1800" dirty="0"/>
              <a:t>，节点令牌数（即环地址数量）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partitioner</a:t>
            </a:r>
            <a:r>
              <a:rPr lang="en-US" altLang="zh-CN" sz="1800" dirty="0"/>
              <a:t>: org.apache.cassandra.dht.Murmur3Partitioner</a:t>
            </a:r>
            <a:r>
              <a:rPr lang="zh-CN" altLang="en-US" sz="1800" dirty="0"/>
              <a:t>，</a:t>
            </a:r>
            <a:r>
              <a:rPr lang="en-US" altLang="zh-CN" sz="1800" dirty="0"/>
              <a:t>token</a:t>
            </a:r>
            <a:r>
              <a:rPr lang="zh-CN" altLang="en-US" sz="1800" dirty="0"/>
              <a:t>算法策略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hinted_handoff_enabled</a:t>
            </a:r>
            <a:r>
              <a:rPr lang="en-US" altLang="zh-CN" sz="1800" dirty="0"/>
              <a:t>: true</a:t>
            </a:r>
            <a:r>
              <a:rPr lang="zh-CN" altLang="en-US" sz="1800" dirty="0"/>
              <a:t>，是否启用暗示移交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data_file_directories</a:t>
            </a:r>
            <a:r>
              <a:rPr lang="en-US" altLang="zh-CN" sz="1800" dirty="0"/>
              <a:t>: /var/lib/</a:t>
            </a:r>
            <a:r>
              <a:rPr lang="en-US" altLang="zh-CN" sz="1800" dirty="0" err="1"/>
              <a:t>cassandra</a:t>
            </a:r>
            <a:r>
              <a:rPr lang="en-US" altLang="zh-CN" sz="1800" dirty="0"/>
              <a:t>/data</a:t>
            </a:r>
            <a:r>
              <a:rPr lang="zh-CN" altLang="en-US" sz="1800" dirty="0"/>
              <a:t>，数据文件位置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commitlog_directory</a:t>
            </a:r>
            <a:r>
              <a:rPr lang="en-US" altLang="zh-CN" sz="1800" dirty="0"/>
              <a:t>: /var/lib/</a:t>
            </a:r>
            <a:r>
              <a:rPr lang="en-US" altLang="zh-CN" sz="1800" dirty="0" err="1"/>
              <a:t>cassandra</a:t>
            </a:r>
            <a:r>
              <a:rPr lang="en-US" altLang="zh-CN" sz="1800" dirty="0"/>
              <a:t>/</a:t>
            </a:r>
            <a:r>
              <a:rPr lang="en-US" altLang="zh-CN" sz="1800" dirty="0" err="1"/>
              <a:t>commitlog</a:t>
            </a:r>
            <a:r>
              <a:rPr lang="zh-CN" altLang="en-US" sz="1800" dirty="0"/>
              <a:t>，预写日志位置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hints_directory</a:t>
            </a:r>
            <a:r>
              <a:rPr lang="en-US" altLang="zh-CN" sz="1800" dirty="0"/>
              <a:t>: /var/lib/</a:t>
            </a:r>
            <a:r>
              <a:rPr lang="en-US" altLang="zh-CN" sz="1800" dirty="0" err="1"/>
              <a:t>cassandra</a:t>
            </a:r>
            <a:r>
              <a:rPr lang="en-US" altLang="zh-CN" sz="1800" dirty="0"/>
              <a:t>/hints</a:t>
            </a:r>
            <a:r>
              <a:rPr lang="zh-CN" altLang="en-US" sz="1800" dirty="0"/>
              <a:t>，移交数据存放位置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saved_caches_directory</a:t>
            </a:r>
            <a:r>
              <a:rPr lang="en-US" altLang="zh-CN" sz="1800" dirty="0"/>
              <a:t>: /var/lib/</a:t>
            </a:r>
            <a:r>
              <a:rPr lang="en-US" altLang="zh-CN" sz="1800" dirty="0" err="1"/>
              <a:t>cassandra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saved_caches</a:t>
            </a:r>
            <a:r>
              <a:rPr lang="zh-CN" altLang="en-US" sz="1800" dirty="0"/>
              <a:t>，查询缓存位置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listen_address</a:t>
            </a:r>
            <a:r>
              <a:rPr lang="en-US" altLang="zh-CN" sz="1800" dirty="0"/>
              <a:t>: &lt;</a:t>
            </a:r>
            <a:r>
              <a:rPr lang="en-US" altLang="zh-CN" sz="1800" dirty="0" err="1"/>
              <a:t>ip-adress</a:t>
            </a:r>
            <a:r>
              <a:rPr lang="en-US" altLang="zh-CN" sz="1800" dirty="0"/>
              <a:t>&gt;</a:t>
            </a:r>
            <a:r>
              <a:rPr lang="zh-CN" altLang="en-US" sz="1800" dirty="0"/>
              <a:t>，表示当前节点的监听地址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870985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535B4-F5DF-4EBD-AAF5-4F16F66D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r>
              <a:rPr lang="zh-CN" altLang="en-US" dirty="0"/>
              <a:t>的配置文件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95844-9AE8-4CB4-B8B4-F93B9DFA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配置参数</a:t>
            </a:r>
            <a:endParaRPr lang="en-US" altLang="zh-CN" sz="2000" b="1" dirty="0"/>
          </a:p>
          <a:p>
            <a:pPr lvl="1"/>
            <a:r>
              <a:rPr lang="en-US" altLang="zh-CN" sz="1800" dirty="0" err="1"/>
              <a:t>seed_provider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    - </a:t>
            </a:r>
            <a:r>
              <a:rPr lang="en-US" altLang="zh-CN" sz="1800" dirty="0" err="1"/>
              <a:t>class_name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org.apache.cassandra.locator.SimpleSeedProvider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      parameters:</a:t>
            </a:r>
          </a:p>
          <a:p>
            <a:pPr marL="457200" lvl="1" indent="0">
              <a:buNone/>
            </a:pPr>
            <a:r>
              <a:rPr lang="en-US" altLang="zh-CN" sz="1800" dirty="0"/>
              <a:t>          # seeds is actually a comma-delimited list of addresses.</a:t>
            </a:r>
          </a:p>
          <a:p>
            <a:pPr marL="457200" lvl="1" indent="0">
              <a:buNone/>
            </a:pPr>
            <a:r>
              <a:rPr lang="en-US" altLang="zh-CN" sz="1800" dirty="0"/>
              <a:t>          # Ex: "&lt;ip1&gt;,&lt;ip2&gt;,&lt;ip3&gt;"</a:t>
            </a:r>
          </a:p>
          <a:p>
            <a:pPr marL="457200" lvl="1" indent="0">
              <a:buNone/>
            </a:pPr>
            <a:r>
              <a:rPr lang="en-US" altLang="zh-CN" sz="1800" dirty="0"/>
              <a:t>          - seeds: "192.168.209.180"</a:t>
            </a:r>
          </a:p>
          <a:p>
            <a:pPr lvl="1"/>
            <a:r>
              <a:rPr lang="zh-CN" altLang="en-US" sz="1800" dirty="0"/>
              <a:t>表示配置种子节点的生成规则（上述为默认规则）和编辑种子节点的列表，多个种子列表之间以逗号分割，列表整体用双括号包括</a:t>
            </a:r>
          </a:p>
          <a:p>
            <a:r>
              <a:rPr lang="zh-CN" altLang="en-US" sz="2000" dirty="0"/>
              <a:t>配置文件</a:t>
            </a:r>
            <a:r>
              <a:rPr lang="en-US" altLang="zh-CN" sz="2000" dirty="0"/>
              <a:t>cassandra-env.sh</a:t>
            </a:r>
            <a:r>
              <a:rPr lang="zh-CN" altLang="en-US" sz="2000" dirty="0"/>
              <a:t>包含了对脚本环境变量的配置，作用类似于</a:t>
            </a:r>
            <a:r>
              <a:rPr lang="en-US" altLang="zh-CN" sz="2000" dirty="0"/>
              <a:t>hadoop-env.sh</a:t>
            </a:r>
            <a:r>
              <a:rPr lang="zh-CN" altLang="en-US" sz="2000" dirty="0"/>
              <a:t>或</a:t>
            </a:r>
            <a:r>
              <a:rPr lang="en-US" altLang="zh-CN" sz="2000" dirty="0"/>
              <a:t>hbase-env.sh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8063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21435-F8C6-4ED7-A428-A3335B68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r>
              <a:rPr lang="zh-CN" altLang="en-US" dirty="0"/>
              <a:t>集群部署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D81-32D7-4A00-B55A-6D51B16F4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部署步骤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确认各个节点之间的网络互通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在各个节点上安装相同版本的</a:t>
            </a:r>
            <a:r>
              <a:rPr lang="en-US" altLang="zh-CN" sz="1800" dirty="0"/>
              <a:t>Cassandra</a:t>
            </a:r>
            <a:r>
              <a:rPr lang="zh-CN" altLang="en-US" sz="1800" dirty="0"/>
              <a:t>软件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在各个节点的</a:t>
            </a:r>
            <a:r>
              <a:rPr lang="en-US" altLang="zh-CN" sz="1800" dirty="0" err="1"/>
              <a:t>cassandra.yaml</a:t>
            </a:r>
            <a:r>
              <a:rPr lang="zh-CN" altLang="en-US" sz="1800" dirty="0"/>
              <a:t>中进行如下配置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 err="1"/>
              <a:t>cluster_name</a:t>
            </a:r>
            <a:r>
              <a:rPr lang="zh-CN" altLang="en-US" sz="1600" dirty="0"/>
              <a:t>：各个节点的集群名称必须相同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seeds</a:t>
            </a:r>
            <a:r>
              <a:rPr lang="zh-CN" altLang="en-US" sz="1600" dirty="0"/>
              <a:t>：在各个节点上配置一系列相同的种子节点，各个节点上的种子节点列表可以不同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在已经存在的</a:t>
            </a:r>
            <a:r>
              <a:rPr lang="en-US" altLang="zh-CN" sz="1600" dirty="0"/>
              <a:t>Cassandra</a:t>
            </a:r>
            <a:r>
              <a:rPr lang="zh-CN" altLang="en-US" sz="1600" dirty="0"/>
              <a:t>集群中加入新节点，配置过程也是一样的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113645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8877-DF6F-49B0-9BC6-323578F9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集群启动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1A484-2308-4CDD-BDD7-B7D981D0E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在</a:t>
            </a:r>
            <a:r>
              <a:rPr lang="en-US" altLang="zh-CN" sz="2000" b="1" dirty="0"/>
              <a:t>CentOS 7</a:t>
            </a:r>
            <a:r>
              <a:rPr lang="zh-CN" altLang="en-US" sz="2000" b="1" dirty="0"/>
              <a:t>上使用</a:t>
            </a:r>
            <a:r>
              <a:rPr lang="en-US" altLang="zh-CN" sz="2000" b="1" dirty="0"/>
              <a:t>yum</a:t>
            </a:r>
            <a:r>
              <a:rPr lang="zh-CN" altLang="en-US" sz="2000" b="1" dirty="0"/>
              <a:t>方式安装，可以参考如下命令</a:t>
            </a:r>
          </a:p>
          <a:p>
            <a:pPr lvl="1"/>
            <a:r>
              <a:rPr lang="zh-CN" altLang="en-US" sz="1600" dirty="0"/>
              <a:t>重新加载系统守护程序：</a:t>
            </a:r>
            <a:r>
              <a:rPr lang="en-US" altLang="zh-CN" sz="1600" dirty="0" err="1"/>
              <a:t>systemctl</a:t>
            </a:r>
            <a:r>
              <a:rPr lang="en-US" altLang="zh-CN" sz="1600" dirty="0"/>
              <a:t> daemon-reload</a:t>
            </a:r>
          </a:p>
          <a:p>
            <a:pPr lvl="1"/>
            <a:r>
              <a:rPr lang="zh-CN" altLang="en-US" sz="1600" dirty="0"/>
              <a:t>启动</a:t>
            </a:r>
            <a:r>
              <a:rPr lang="en-US" altLang="zh-CN" sz="1600" dirty="0"/>
              <a:t>Cassandra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systemctl</a:t>
            </a:r>
            <a:r>
              <a:rPr lang="en-US" altLang="zh-CN" sz="1600" dirty="0"/>
              <a:t> start Cassandra</a:t>
            </a:r>
          </a:p>
          <a:p>
            <a:pPr lvl="1"/>
            <a:r>
              <a:rPr lang="zh-CN" altLang="en-US" sz="1600" dirty="0"/>
              <a:t>如果需要重新启动</a:t>
            </a:r>
            <a:r>
              <a:rPr lang="en-US" altLang="zh-CN" sz="1600" dirty="0"/>
              <a:t>Cassandra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systemctl</a:t>
            </a:r>
            <a:r>
              <a:rPr lang="en-US" altLang="zh-CN" sz="1600" dirty="0"/>
              <a:t> restart Cassandra  </a:t>
            </a:r>
          </a:p>
          <a:p>
            <a:pPr lvl="1"/>
            <a:r>
              <a:rPr lang="zh-CN" altLang="en-US" sz="1600" dirty="0"/>
              <a:t>如果希望</a:t>
            </a:r>
            <a:r>
              <a:rPr lang="en-US" altLang="zh-CN" sz="1600" dirty="0"/>
              <a:t>Cassandra</a:t>
            </a:r>
            <a:r>
              <a:rPr lang="zh-CN" altLang="en-US" sz="1600" dirty="0"/>
              <a:t>随系统自动启动，则可运行：</a:t>
            </a:r>
            <a:r>
              <a:rPr lang="en-US" altLang="zh-CN" sz="1600" dirty="0" err="1"/>
              <a:t>systemctl</a:t>
            </a:r>
            <a:r>
              <a:rPr lang="en-US" altLang="zh-CN" sz="1600" dirty="0"/>
              <a:t> enable </a:t>
            </a:r>
            <a:r>
              <a:rPr lang="en-US" altLang="zh-CN" sz="1600" dirty="0" err="1"/>
              <a:t>cassandra</a:t>
            </a:r>
            <a:endParaRPr lang="en-US" altLang="zh-CN" sz="1600" dirty="0"/>
          </a:p>
          <a:p>
            <a:pPr lvl="1"/>
            <a:r>
              <a:rPr lang="zh-CN" altLang="en-US" sz="1600" dirty="0"/>
              <a:t>执行启动命令后，可以通过下列命令查看运行效果：</a:t>
            </a:r>
          </a:p>
          <a:p>
            <a:pPr lvl="2"/>
            <a:r>
              <a:rPr lang="en-US" altLang="zh-CN" sz="1600" dirty="0" err="1"/>
              <a:t>nodetoolinfo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nodetool</a:t>
            </a:r>
            <a:r>
              <a:rPr lang="en-US" altLang="zh-CN" sz="1600" dirty="0"/>
              <a:t> status</a:t>
            </a:r>
          </a:p>
          <a:p>
            <a:endParaRPr lang="zh-CN" altLang="en-US" sz="2000" dirty="0"/>
          </a:p>
        </p:txBody>
      </p:sp>
      <p:pic>
        <p:nvPicPr>
          <p:cNvPr id="4" name="图片 14">
            <a:extLst>
              <a:ext uri="{FF2B5EF4-FFF2-40B4-BE49-F238E27FC236}">
                <a16:creationId xmlns:a16="http://schemas.microsoft.com/office/drawing/2014/main" id="{686F2051-FD27-48A1-BB7B-4D75D70FD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71" r="21301" b="3313"/>
          <a:stretch>
            <a:fillRect/>
          </a:stretch>
        </p:blipFill>
        <p:spPr bwMode="auto">
          <a:xfrm>
            <a:off x="323654" y="3306505"/>
            <a:ext cx="6064863" cy="174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5">
            <a:extLst>
              <a:ext uri="{FF2B5EF4-FFF2-40B4-BE49-F238E27FC236}">
                <a16:creationId xmlns:a16="http://schemas.microsoft.com/office/drawing/2014/main" id="{8248FDA4-E231-4465-B821-91E76CD4D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27" r="40523" b="5409"/>
          <a:stretch>
            <a:fillRect/>
          </a:stretch>
        </p:blipFill>
        <p:spPr bwMode="auto">
          <a:xfrm>
            <a:off x="3401198" y="3003798"/>
            <a:ext cx="5491282" cy="89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91384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41223"/>
            <a:ext cx="8568952" cy="276663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6.1 Cassandra</a:t>
            </a:r>
            <a:r>
              <a:rPr lang="zh-CN" altLang="en-US" dirty="0"/>
              <a:t>概述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6.2 Cassandra</a:t>
            </a:r>
            <a:r>
              <a:rPr lang="zh-CN" altLang="en-US" dirty="0"/>
              <a:t>的技术原理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6.3 Cassandra</a:t>
            </a:r>
            <a:r>
              <a:rPr lang="zh-CN" altLang="en-US" dirty="0"/>
              <a:t>的部署与配置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6.4 CQL</a:t>
            </a:r>
            <a:r>
              <a:rPr lang="zh-CN" altLang="en-US" b="1" dirty="0">
                <a:solidFill>
                  <a:srgbClr val="C00000"/>
                </a:solidFill>
              </a:rPr>
              <a:t>语言与</a:t>
            </a:r>
            <a:r>
              <a:rPr lang="en-US" altLang="zh-CN" b="1" dirty="0">
                <a:solidFill>
                  <a:srgbClr val="C00000"/>
                </a:solidFill>
              </a:rPr>
              <a:t>CQLSH</a:t>
            </a:r>
            <a:r>
              <a:rPr lang="zh-CN" altLang="en-US" b="1" dirty="0">
                <a:solidFill>
                  <a:srgbClr val="C00000"/>
                </a:solidFill>
              </a:rPr>
              <a:t>环境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/>
              <a:t>6.5 CQL</a:t>
            </a:r>
            <a:r>
              <a:rPr lang="zh-CN" altLang="en-US" dirty="0"/>
              <a:t>数据查询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6.6 CQL</a:t>
            </a:r>
            <a:r>
              <a:rPr lang="zh-CN" altLang="en-US" dirty="0"/>
              <a:t>数据更新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6.7</a:t>
            </a:r>
            <a:r>
              <a:rPr lang="zh-CN" altLang="en-US" dirty="0"/>
              <a:t> 基本集群维护方法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6.8 </a:t>
            </a:r>
            <a:r>
              <a:rPr lang="zh-CN" altLang="en-US" dirty="0"/>
              <a:t>编程访问</a:t>
            </a:r>
            <a:r>
              <a:rPr lang="en-US" altLang="zh-CN" dirty="0"/>
              <a:t>Cassandra</a:t>
            </a:r>
          </a:p>
        </p:txBody>
      </p:sp>
    </p:spTree>
    <p:extLst>
      <p:ext uri="{BB962C8B-B14F-4D97-AF65-F5344CB8AC3E}">
        <p14:creationId xmlns:p14="http://schemas.microsoft.com/office/powerpoint/2010/main" val="418257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49E60E-C4FC-45CA-A8E4-1417384B9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095"/>
            <a:ext cx="9144000" cy="38473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94399F1-8C1C-4BCF-97FC-18C0B4AE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AA874E-AD01-45D6-A8C3-3BC8AAC0C30A}"/>
              </a:ext>
            </a:extLst>
          </p:cNvPr>
          <p:cNvSpPr/>
          <p:nvPr/>
        </p:nvSpPr>
        <p:spPr>
          <a:xfrm>
            <a:off x="72940" y="4223953"/>
            <a:ext cx="8064896" cy="299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D6EA19-2E44-4C04-9706-A62FE5DC8F0C}"/>
              </a:ext>
            </a:extLst>
          </p:cNvPr>
          <p:cNvSpPr txBox="1"/>
          <p:nvPr/>
        </p:nvSpPr>
        <p:spPr>
          <a:xfrm>
            <a:off x="1006164" y="4523848"/>
            <a:ext cx="7560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hlinkClick r:id="rId3"/>
              </a:rPr>
              <a:t>https://db-engines.com/en/ranking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604579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6A2B7-1A4D-4ABB-BB6B-AA8997E2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CQL (Cassandra Query Language)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9BEFA7-8B91-45B3-BAA0-87BF8552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/>
              <a:t>Cassandra</a:t>
            </a:r>
            <a:r>
              <a:rPr lang="zh-CN" altLang="en-US" sz="2000" dirty="0"/>
              <a:t>采用</a:t>
            </a:r>
            <a:r>
              <a:rPr lang="en-US" altLang="zh-CN" sz="2000" dirty="0"/>
              <a:t>CQL</a:t>
            </a:r>
            <a:r>
              <a:rPr lang="zh-CN" altLang="en-US" sz="2000" dirty="0"/>
              <a:t>语言进行数据库管理、操作和查询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CQL</a:t>
            </a:r>
            <a:r>
              <a:rPr lang="zh-CN" altLang="en-US" sz="2000" dirty="0"/>
              <a:t>与</a:t>
            </a:r>
            <a:r>
              <a:rPr lang="en-US" altLang="zh-CN" sz="2000" dirty="0"/>
              <a:t>SQL</a:t>
            </a:r>
            <a:r>
              <a:rPr lang="zh-CN" altLang="en-US" sz="2000" dirty="0"/>
              <a:t>类似，受数据模型、分布式架构等限制，实现的功能有限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不支持批量写入（包括</a:t>
            </a:r>
            <a:r>
              <a:rPr lang="en-US" altLang="zh-CN" sz="1600" dirty="0"/>
              <a:t>insert</a:t>
            </a:r>
            <a:r>
              <a:rPr lang="zh-CN" altLang="en-US" sz="1600" dirty="0"/>
              <a:t>、</a:t>
            </a:r>
            <a:r>
              <a:rPr lang="en-US" altLang="zh-CN" sz="1600" dirty="0"/>
              <a:t>update</a:t>
            </a:r>
            <a:r>
              <a:rPr lang="zh-CN" altLang="en-US" sz="1600" dirty="0"/>
              <a:t>或</a:t>
            </a:r>
            <a:r>
              <a:rPr lang="en-US" altLang="zh-CN" sz="1600" dirty="0"/>
              <a:t>delete</a:t>
            </a:r>
            <a:r>
              <a:rPr lang="zh-CN" altLang="en-US" sz="1600" dirty="0"/>
              <a:t>）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不支持</a:t>
            </a:r>
            <a:r>
              <a:rPr lang="en-US" altLang="zh-CN" sz="1600" dirty="0"/>
              <a:t>join</a:t>
            </a:r>
            <a:r>
              <a:rPr lang="zh-CN" altLang="en-US" sz="1600" dirty="0"/>
              <a:t>查询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不支持事务、锁等机制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不支持 </a:t>
            </a:r>
            <a:r>
              <a:rPr lang="en-US" altLang="zh-CN" sz="1600" dirty="0"/>
              <a:t>group by</a:t>
            </a:r>
            <a:r>
              <a:rPr lang="zh-CN" altLang="en-US" sz="1600" dirty="0"/>
              <a:t>、</a:t>
            </a:r>
            <a:r>
              <a:rPr lang="en-US" altLang="zh-CN" sz="1600" dirty="0"/>
              <a:t>having</a:t>
            </a:r>
            <a:r>
              <a:rPr lang="zh-CN" altLang="en-US" sz="1600" dirty="0"/>
              <a:t>、</a:t>
            </a:r>
            <a:r>
              <a:rPr lang="en-US" altLang="zh-CN" sz="1600" dirty="0"/>
              <a:t>max</a:t>
            </a:r>
            <a:r>
              <a:rPr lang="zh-CN" altLang="en-US" sz="1600" dirty="0"/>
              <a:t>、</a:t>
            </a:r>
            <a:r>
              <a:rPr lang="en-US" altLang="zh-CN" sz="1600" dirty="0"/>
              <a:t>min</a:t>
            </a:r>
            <a:r>
              <a:rPr lang="zh-CN" altLang="en-US" sz="1600" dirty="0"/>
              <a:t>、</a:t>
            </a:r>
            <a:r>
              <a:rPr lang="en-US" altLang="zh-CN" sz="1600" dirty="0"/>
              <a:t>sum</a:t>
            </a:r>
            <a:r>
              <a:rPr lang="zh-CN" altLang="en-US" sz="1600" dirty="0"/>
              <a:t>、</a:t>
            </a:r>
            <a:r>
              <a:rPr lang="en-US" altLang="zh-CN" sz="1600" dirty="0"/>
              <a:t>distinct </a:t>
            </a:r>
            <a:r>
              <a:rPr lang="zh-CN" altLang="en-US" sz="1600" dirty="0"/>
              <a:t>等分组聚合查询语法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条件查询时的限制较多</a:t>
            </a:r>
            <a:endParaRPr lang="en-US" altLang="zh-CN" sz="1600" dirty="0"/>
          </a:p>
          <a:p>
            <a:pPr marL="342900" lvl="1" indent="-342900">
              <a:spcBef>
                <a:spcPts val="600"/>
              </a:spcBef>
              <a:buChar char="•"/>
            </a:pPr>
            <a:r>
              <a:rPr lang="en-US" altLang="zh-CN" b="1" dirty="0"/>
              <a:t>CQL</a:t>
            </a:r>
            <a:r>
              <a:rPr lang="zh-CN" altLang="en-US" b="1" dirty="0"/>
              <a:t>中的约定</a:t>
            </a:r>
            <a:endParaRPr lang="en-US" altLang="zh-CN" b="1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语句以分号作为结束符</a:t>
            </a:r>
            <a:endParaRPr lang="en-US" altLang="zh-CN" sz="16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采用“</a:t>
            </a:r>
            <a:r>
              <a:rPr lang="en-US" altLang="zh-CN" sz="1600" dirty="0"/>
              <a:t>--</a:t>
            </a:r>
            <a:r>
              <a:rPr lang="zh-CN" altLang="en-US" sz="1600" dirty="0"/>
              <a:t>”或“</a:t>
            </a:r>
            <a:r>
              <a:rPr lang="en-US" altLang="zh-CN" sz="1600" dirty="0"/>
              <a:t>//</a:t>
            </a:r>
            <a:r>
              <a:rPr lang="zh-CN" altLang="en-US" sz="1600" dirty="0"/>
              <a:t>”描述一行注释</a:t>
            </a:r>
            <a:endParaRPr lang="en-US" altLang="zh-CN" sz="16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采用</a:t>
            </a:r>
            <a:r>
              <a:rPr lang="en-US" altLang="zh-CN" sz="1600" dirty="0"/>
              <a:t>/*</a:t>
            </a:r>
            <a:r>
              <a:rPr lang="zh-CN" altLang="en-US" sz="1600" dirty="0"/>
              <a:t>需要注释的内容</a:t>
            </a:r>
            <a:r>
              <a:rPr lang="en-US" altLang="zh-CN" sz="1600" dirty="0"/>
              <a:t>*/</a:t>
            </a:r>
            <a:r>
              <a:rPr lang="zh-CN" altLang="en-US" sz="1600" dirty="0"/>
              <a:t>描述多行注释</a:t>
            </a:r>
            <a:endParaRPr lang="en-US" altLang="zh-CN" sz="1600" dirty="0"/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SELECT</a:t>
            </a:r>
            <a:r>
              <a:rPr lang="zh-CN" altLang="en-US" sz="1600" dirty="0"/>
              <a:t>、</a:t>
            </a:r>
            <a:r>
              <a:rPr lang="en-US" altLang="zh-CN" sz="1600" dirty="0"/>
              <a:t>UPDATE</a:t>
            </a:r>
            <a:r>
              <a:rPr lang="zh-CN" altLang="en-US" sz="1600" dirty="0"/>
              <a:t>、</a:t>
            </a:r>
            <a:r>
              <a:rPr lang="en-US" altLang="zh-CN" sz="1600" dirty="0"/>
              <a:t>WITH</a:t>
            </a:r>
            <a:r>
              <a:rPr lang="zh-CN" altLang="en-US" sz="1600" dirty="0"/>
              <a:t>等是保留关键字，</a:t>
            </a:r>
            <a:r>
              <a:rPr lang="zh-CN" altLang="en-US" sz="1600" b="1" dirty="0">
                <a:solidFill>
                  <a:srgbClr val="C00000"/>
                </a:solidFill>
              </a:rPr>
              <a:t>大小写不敏感</a:t>
            </a:r>
          </a:p>
        </p:txBody>
      </p:sp>
    </p:spTree>
    <p:extLst>
      <p:ext uri="{BB962C8B-B14F-4D97-AF65-F5344CB8AC3E}">
        <p14:creationId xmlns:p14="http://schemas.microsoft.com/office/powerpoint/2010/main" val="1766212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12F1-169B-42A4-AF75-7261F619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cqlsh</a:t>
            </a:r>
            <a:r>
              <a:rPr lang="zh-CN" altLang="en-US" dirty="0"/>
              <a:t>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FCF68-BB82-4E5A-9B99-155851E5E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69215"/>
            <a:ext cx="856895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/>
              <a:t>CQL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shell</a:t>
            </a:r>
            <a:r>
              <a:rPr lang="zh-CN" altLang="en-US" sz="2000" b="1" dirty="0"/>
              <a:t>环境：</a:t>
            </a:r>
            <a:r>
              <a:rPr lang="en-US" altLang="zh-CN" sz="2000" b="1" dirty="0" err="1"/>
              <a:t>cqlsh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进入</a:t>
            </a:r>
            <a:r>
              <a:rPr lang="en-US" altLang="zh-CN" sz="1800" dirty="0"/>
              <a:t>shell</a:t>
            </a:r>
            <a:r>
              <a:rPr lang="zh-CN" altLang="en-US" sz="1800" dirty="0"/>
              <a:t>环境： </a:t>
            </a:r>
            <a:r>
              <a:rPr lang="en-US" altLang="zh-CN" sz="1800" dirty="0" err="1"/>
              <a:t>cqlsh</a:t>
            </a:r>
            <a:r>
              <a:rPr lang="en-US" altLang="zh-CN" sz="1800" dirty="0"/>
              <a:t> &lt;</a:t>
            </a:r>
            <a:r>
              <a:rPr lang="en-US" altLang="zh-CN" sz="1800" dirty="0" err="1"/>
              <a:t>ip</a:t>
            </a:r>
            <a:r>
              <a:rPr lang="en-US" altLang="zh-CN" sz="1800" dirty="0"/>
              <a:t>-address&gt;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从</a:t>
            </a:r>
            <a:r>
              <a:rPr lang="en-US" altLang="zh-CN" sz="1800" dirty="0" err="1"/>
              <a:t>cqlsh</a:t>
            </a:r>
            <a:r>
              <a:rPr lang="en-US" altLang="zh-CN" sz="1800" dirty="0"/>
              <a:t> shell</a:t>
            </a:r>
            <a:r>
              <a:rPr lang="zh-CN" altLang="en-US" sz="1800" dirty="0"/>
              <a:t>环境中退出： </a:t>
            </a:r>
            <a:r>
              <a:rPr lang="en-US" altLang="zh-CN" sz="1800" dirty="0"/>
              <a:t>exit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在</a:t>
            </a:r>
            <a:r>
              <a:rPr lang="en-US" altLang="zh-CN" sz="1800" dirty="0"/>
              <a:t>shell</a:t>
            </a:r>
            <a:r>
              <a:rPr lang="zh-CN" altLang="en-US" sz="1800" dirty="0"/>
              <a:t>环境中查看</a:t>
            </a:r>
            <a:r>
              <a:rPr lang="en-US" altLang="zh-CN" sz="1800" dirty="0"/>
              <a:t>CQL</a:t>
            </a:r>
            <a:r>
              <a:rPr lang="zh-CN" altLang="en-US" sz="1800" dirty="0"/>
              <a:t>所支持的所有功能： </a:t>
            </a:r>
            <a:r>
              <a:rPr lang="en-US" altLang="zh-CN" sz="1800" dirty="0"/>
              <a:t>help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查看版本信息（</a:t>
            </a:r>
            <a:r>
              <a:rPr lang="en-US" altLang="zh-CN" sz="1800" dirty="0" err="1"/>
              <a:t>cqlsh</a:t>
            </a:r>
            <a:r>
              <a:rPr lang="zh-CN" altLang="en-US" sz="1800" dirty="0"/>
              <a:t>、</a:t>
            </a:r>
            <a:r>
              <a:rPr lang="en-US" altLang="zh-CN" sz="1800" dirty="0"/>
              <a:t>Cassandra</a:t>
            </a:r>
            <a:r>
              <a:rPr lang="zh-CN" altLang="en-US" sz="1800" dirty="0"/>
              <a:t>和</a:t>
            </a:r>
            <a:r>
              <a:rPr lang="en-US" altLang="zh-CN" sz="1800" dirty="0"/>
              <a:t>CQL</a:t>
            </a:r>
            <a:r>
              <a:rPr lang="zh-CN" altLang="en-US" sz="1800" dirty="0"/>
              <a:t>等的版本）：</a:t>
            </a:r>
            <a:r>
              <a:rPr lang="en-US" altLang="zh-CN" sz="1800" dirty="0"/>
              <a:t>show version;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描述集群信息（集群的名称和所使用的环地址分区算法）</a:t>
            </a:r>
            <a:r>
              <a:rPr lang="en-US" altLang="zh-CN" sz="1800" dirty="0"/>
              <a:t>: describe cluster;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查看键空间列表（类似于查看数据库列表）</a:t>
            </a:r>
            <a:r>
              <a:rPr lang="en-US" altLang="zh-CN" sz="1800" dirty="0"/>
              <a:t>: desc </a:t>
            </a:r>
            <a:r>
              <a:rPr lang="en-US" altLang="zh-CN" sz="1800" dirty="0" err="1"/>
              <a:t>keyspaces</a:t>
            </a:r>
            <a:r>
              <a:rPr lang="en-US" altLang="zh-CN" sz="1800" dirty="0"/>
              <a:t>;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清空之前屏幕显示的信息</a:t>
            </a:r>
            <a:r>
              <a:rPr lang="en-US" altLang="zh-CN" sz="1800" dirty="0"/>
              <a:t>: clear;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836683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8C39-F722-4385-B23E-ADD89EC3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cqlsh</a:t>
            </a:r>
            <a:r>
              <a:rPr lang="zh-CN" altLang="en-US" dirty="0"/>
              <a:t>环境</a:t>
            </a:r>
          </a:p>
        </p:txBody>
      </p:sp>
      <p:pic>
        <p:nvPicPr>
          <p:cNvPr id="4" name="图片 19">
            <a:extLst>
              <a:ext uri="{FF2B5EF4-FFF2-40B4-BE49-F238E27FC236}">
                <a16:creationId xmlns:a16="http://schemas.microsoft.com/office/drawing/2014/main" id="{EAF10BA5-3D41-4BA2-BF62-6A6EC3A59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22" r="51480" b="3104"/>
          <a:stretch>
            <a:fillRect/>
          </a:stretch>
        </p:blipFill>
        <p:spPr bwMode="auto">
          <a:xfrm>
            <a:off x="2915816" y="807139"/>
            <a:ext cx="6072743" cy="433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D2CAD72-BC5D-4BED-9A20-24EA6C563C99}"/>
              </a:ext>
            </a:extLst>
          </p:cNvPr>
          <p:cNvSpPr txBox="1"/>
          <p:nvPr/>
        </p:nvSpPr>
        <p:spPr>
          <a:xfrm>
            <a:off x="539552" y="264375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Bef>
                <a:spcPct val="0"/>
              </a:spcBef>
            </a:pPr>
            <a:r>
              <a:rPr lang="zh-CN" alt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常见</a:t>
            </a:r>
            <a:r>
              <a:rPr lang="en-US" altLang="zh-CN" sz="1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CQL</a:t>
            </a:r>
            <a:r>
              <a:rPr lang="zh-CN" alt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命令列表</a:t>
            </a:r>
          </a:p>
        </p:txBody>
      </p:sp>
    </p:spTree>
    <p:extLst>
      <p:ext uri="{BB962C8B-B14F-4D97-AF65-F5344CB8AC3E}">
        <p14:creationId xmlns:p14="http://schemas.microsoft.com/office/powerpoint/2010/main" val="101700703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E7820-1EE6-402B-8529-231134DC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cqlsh</a:t>
            </a:r>
            <a:r>
              <a:rPr lang="zh-CN" altLang="en-US" dirty="0"/>
              <a:t>环境简介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7AFA7-CC05-4EFE-B248-E0716B86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自动记录</a:t>
            </a:r>
            <a:r>
              <a:rPr lang="en-US" altLang="zh-CN" sz="2000" b="1" dirty="0"/>
              <a:t>CQL</a:t>
            </a:r>
            <a:r>
              <a:rPr lang="zh-CN" altLang="en-US" sz="2000" b="1" dirty="0"/>
              <a:t>指令到文件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开始记录：</a:t>
            </a:r>
            <a:r>
              <a:rPr lang="en-US" altLang="zh-CN" sz="1600" dirty="0"/>
              <a:t>CAPTURE ‘&lt;file&gt;’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停止记录：</a:t>
            </a:r>
            <a:r>
              <a:rPr lang="en-US" altLang="zh-CN" sz="1600" dirty="0"/>
              <a:t>CAPTUREOFF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显示当前记录状态：</a:t>
            </a:r>
            <a:r>
              <a:rPr lang="en-US" altLang="zh-CN" sz="1600" dirty="0"/>
              <a:t>CAPTURE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将多条</a:t>
            </a:r>
            <a:r>
              <a:rPr lang="en-US" altLang="zh-CN" sz="2000" b="1" dirty="0"/>
              <a:t>CQL</a:t>
            </a:r>
            <a:r>
              <a:rPr lang="zh-CN" altLang="en-US" sz="2000" b="1" dirty="0"/>
              <a:t>语句保存成文本文件（</a:t>
            </a:r>
            <a:r>
              <a:rPr lang="en-US" altLang="zh-CN" sz="2000" b="1" dirty="0"/>
              <a:t>.</a:t>
            </a:r>
            <a:r>
              <a:rPr lang="en-US" altLang="zh-CN" sz="2000" b="1" dirty="0" err="1"/>
              <a:t>cql</a:t>
            </a:r>
            <a:r>
              <a:rPr lang="zh-CN" altLang="en-US" sz="2000" b="1" dirty="0"/>
              <a:t>文件）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.</a:t>
            </a:r>
            <a:r>
              <a:rPr lang="en-US" altLang="zh-CN" sz="1600" dirty="0" err="1"/>
              <a:t>cql</a:t>
            </a:r>
            <a:r>
              <a:rPr lang="zh-CN" altLang="en-US" sz="1600" dirty="0"/>
              <a:t>文件可以在系统命令行中执行</a:t>
            </a:r>
          </a:p>
          <a:p>
            <a:pPr lvl="2">
              <a:spcBef>
                <a:spcPts val="1200"/>
              </a:spcBef>
            </a:pPr>
            <a:r>
              <a:rPr lang="en-US" altLang="zh-CN" sz="1600" dirty="0" err="1"/>
              <a:t>cqlsh</a:t>
            </a:r>
            <a:r>
              <a:rPr lang="en-US" altLang="zh-CN" sz="1600" dirty="0"/>
              <a:t> --file '</a:t>
            </a:r>
            <a:r>
              <a:rPr lang="en-US" altLang="zh-CN" sz="1600" dirty="0" err="1"/>
              <a:t>file_name</a:t>
            </a:r>
            <a:r>
              <a:rPr lang="en-US" altLang="zh-CN" sz="1600" dirty="0"/>
              <a:t>’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在</a:t>
            </a:r>
            <a:r>
              <a:rPr lang="en-US" altLang="zh-CN" sz="1600" dirty="0" err="1"/>
              <a:t>cqlsh</a:t>
            </a:r>
            <a:r>
              <a:rPr lang="zh-CN" altLang="en-US" sz="1600" dirty="0"/>
              <a:t>环境中利用</a:t>
            </a:r>
            <a:r>
              <a:rPr lang="en-US" altLang="zh-CN" sz="1600" dirty="0"/>
              <a:t>SOURCE</a:t>
            </a:r>
            <a:r>
              <a:rPr lang="zh-CN" altLang="en-US" sz="1600" dirty="0"/>
              <a:t>命令执行：</a:t>
            </a:r>
          </a:p>
          <a:p>
            <a:pPr lvl="2">
              <a:spcBef>
                <a:spcPts val="1200"/>
              </a:spcBef>
            </a:pPr>
            <a:r>
              <a:rPr lang="en-US" altLang="zh-CN" sz="1600" dirty="0"/>
              <a:t>SOURCE '</a:t>
            </a:r>
            <a:r>
              <a:rPr lang="en-US" altLang="zh-CN" sz="1600" dirty="0" err="1"/>
              <a:t>file_name</a:t>
            </a:r>
            <a:r>
              <a:rPr lang="en-US" altLang="zh-CN" sz="1600" dirty="0"/>
              <a:t>'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6457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A2412-CD8A-4B0B-B91E-AB335B40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键空间（</a:t>
            </a:r>
            <a:r>
              <a:rPr lang="en-US" altLang="zh-CN" dirty="0"/>
              <a:t>Key Space</a:t>
            </a:r>
            <a:r>
              <a:rPr lang="zh-CN" altLang="en-US" dirty="0"/>
              <a:t>）管理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D515D-C11C-4BB2-8AA2-136707D3C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789553"/>
            <a:ext cx="892899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类似于关系型数据库中“数据库”的概念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列族和超级列族的容器，可以建立多个用户键空间</a:t>
            </a:r>
            <a:endParaRPr lang="en-US" altLang="zh-CN" sz="18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系统键空间</a:t>
            </a:r>
            <a:r>
              <a:rPr lang="en-US" altLang="zh-CN" sz="1800" dirty="0" err="1"/>
              <a:t>system_schema</a:t>
            </a:r>
            <a:r>
              <a:rPr lang="zh-CN" altLang="en-US" sz="1800" dirty="0"/>
              <a:t>：存储集群状态和配置信息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键空间的基本属性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名称、副本复制策略和复制因子</a:t>
            </a:r>
          </a:p>
        </p:txBody>
      </p:sp>
    </p:spTree>
    <p:extLst>
      <p:ext uri="{BB962C8B-B14F-4D97-AF65-F5344CB8AC3E}">
        <p14:creationId xmlns:p14="http://schemas.microsoft.com/office/powerpoint/2010/main" val="2547639884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F0A3F-6702-4661-9D1A-45E1C1F8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键空间管理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DE9BF-1F6E-422F-AB24-F2E3FDFB8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单数据中心条件下创建键空间（名称为</a:t>
            </a:r>
            <a:r>
              <a:rPr lang="en-US" altLang="zh-CN" sz="2000" b="1" dirty="0"/>
              <a:t>ks1</a:t>
            </a:r>
            <a:r>
              <a:rPr lang="zh-CN" altLang="en-US" sz="2000" b="1" dirty="0"/>
              <a:t>）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CREATE KEYSPACE </a:t>
            </a:r>
            <a:r>
              <a:rPr lang="en-US" altLang="zh-CN" sz="1600" dirty="0">
                <a:solidFill>
                  <a:srgbClr val="C00000"/>
                </a:solidFill>
              </a:rPr>
              <a:t>ks1</a:t>
            </a:r>
            <a:r>
              <a:rPr lang="en-US" altLang="zh-CN" sz="1600" dirty="0"/>
              <a:t> WITH REPLICATION = { ‘class’ : ‘</a:t>
            </a:r>
            <a:r>
              <a:rPr lang="en-US" altLang="zh-CN" sz="1600" dirty="0" err="1"/>
              <a:t>SimpleStrategy</a:t>
            </a:r>
            <a:r>
              <a:rPr lang="en-US" altLang="zh-CN" sz="1600" dirty="0"/>
              <a:t>’, ‘</a:t>
            </a:r>
            <a:r>
              <a:rPr lang="en-US" altLang="zh-CN" sz="1600" dirty="0" err="1"/>
              <a:t>replication_factor</a:t>
            </a:r>
            <a:r>
              <a:rPr lang="en-US" altLang="zh-CN" sz="1600" dirty="0"/>
              <a:t>’: 1};</a:t>
            </a:r>
            <a:endParaRPr lang="en-US" altLang="zh-CN" sz="1800" dirty="0"/>
          </a:p>
          <a:p>
            <a:pPr lvl="2">
              <a:spcBef>
                <a:spcPts val="600"/>
              </a:spcBef>
            </a:pPr>
            <a:r>
              <a:rPr lang="en-US" altLang="zh-CN" sz="1600" dirty="0" err="1"/>
              <a:t>SimpleStrategy</a:t>
            </a:r>
            <a:r>
              <a:rPr lang="zh-CN" altLang="en-US" sz="1600" dirty="0"/>
              <a:t>即为副本复制策略，即在单数据中心情况下的“顺时针复制”策略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复制因子（</a:t>
            </a:r>
            <a:r>
              <a:rPr lang="en-US" altLang="zh-CN" sz="1600" dirty="0" err="1"/>
              <a:t>replication_factor</a:t>
            </a:r>
            <a:r>
              <a:rPr lang="zh-CN" altLang="en-US" sz="1600" dirty="0"/>
              <a:t>）设置为</a:t>
            </a:r>
            <a:r>
              <a:rPr lang="en-US" altLang="zh-CN" sz="1600" dirty="0"/>
              <a:t>1</a:t>
            </a:r>
            <a:endParaRPr lang="en-US" altLang="zh-CN" sz="2000" b="1" dirty="0"/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多数据中心条件下创建键空间（名称为</a:t>
            </a:r>
            <a:r>
              <a:rPr lang="en-US" altLang="zh-CN" sz="2000" b="1" dirty="0"/>
              <a:t>ks1</a:t>
            </a:r>
            <a:r>
              <a:rPr lang="zh-CN" altLang="en-US" sz="2000" b="1" dirty="0"/>
              <a:t>）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CREATE KEYSPACE ks1 WITH REPLICATION = {'class' : '</a:t>
            </a:r>
            <a:r>
              <a:rPr lang="en-US" altLang="zh-CN" sz="1600" dirty="0" err="1"/>
              <a:t>NetworkTopologyStrategy</a:t>
            </a:r>
            <a:r>
              <a:rPr lang="en-US" altLang="zh-CN" sz="1600" dirty="0"/>
              <a:t>', 'dc1' : 3, 'dc2' : 2} AND DURABLE_WRITES = false;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副本复制策略“</a:t>
            </a:r>
            <a:r>
              <a:rPr lang="en-US" altLang="zh-CN" sz="1600" dirty="0" err="1"/>
              <a:t>NetworkTopologyStrategy</a:t>
            </a:r>
            <a:r>
              <a:rPr lang="en-US" altLang="zh-CN" sz="1600" dirty="0"/>
              <a:t>”</a:t>
            </a:r>
            <a:r>
              <a:rPr lang="zh-CN" altLang="en-US" sz="1600" dirty="0"/>
              <a:t>，可跨数据中心的二级机架感知策略，此时还需要配置</a:t>
            </a:r>
            <a:r>
              <a:rPr lang="en-US" altLang="zh-CN" sz="1600" dirty="0"/>
              <a:t>['&lt;data center&gt;' : &lt;integer&gt;, '&lt;data center&gt;' : &lt;integer&gt;] …</a:t>
            </a:r>
            <a:r>
              <a:rPr lang="zh-CN" altLang="en-US" sz="1600" dirty="0"/>
              <a:t>分别指示每个数据中心的数据副本数量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 err="1"/>
              <a:t>Durable_writes</a:t>
            </a:r>
            <a:r>
              <a:rPr lang="zh-CN" altLang="en-US" sz="1600" dirty="0"/>
              <a:t>：是否使用预写日志，跨数据中心时，可以关闭，降低数据传输量</a:t>
            </a:r>
            <a:endParaRPr lang="zh-CN" altLang="en-US" sz="1400" dirty="0"/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2694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C43DA-91EC-42D8-979A-ECEEE6E2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键空间管理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EE17A-DA1A-464E-83B3-53155B023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43558"/>
            <a:ext cx="8568952" cy="367240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1800" b="1" dirty="0"/>
              <a:t>删除键空间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drop </a:t>
            </a:r>
            <a:r>
              <a:rPr lang="en-US" altLang="zh-CN" sz="1600" dirty="0" err="1"/>
              <a:t>keyspace</a:t>
            </a:r>
            <a:r>
              <a:rPr lang="en-US" altLang="zh-CN" sz="1600" dirty="0"/>
              <a:t> ks1;</a:t>
            </a:r>
          </a:p>
          <a:p>
            <a:pPr>
              <a:spcBef>
                <a:spcPts val="600"/>
              </a:spcBef>
            </a:pPr>
            <a:r>
              <a:rPr lang="zh-CN" altLang="en-US" sz="1800" b="1" dirty="0"/>
              <a:t>查看键空间列表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describe </a:t>
            </a:r>
            <a:r>
              <a:rPr lang="en-US" altLang="zh-CN" sz="1600" dirty="0" err="1"/>
              <a:t>keyspaces</a:t>
            </a:r>
            <a:r>
              <a:rPr lang="en-US" altLang="zh-CN" sz="1600" dirty="0"/>
              <a:t>;</a:t>
            </a:r>
          </a:p>
          <a:p>
            <a:pPr>
              <a:spcBef>
                <a:spcPts val="600"/>
              </a:spcBef>
            </a:pPr>
            <a:r>
              <a:rPr lang="zh-CN" altLang="en-US" sz="1800" b="1" dirty="0"/>
              <a:t>描述特定键空间的信息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describe </a:t>
            </a:r>
            <a:r>
              <a:rPr lang="en-US" altLang="zh-CN" sz="1600" dirty="0" err="1"/>
              <a:t>keyspace</a:t>
            </a:r>
            <a:r>
              <a:rPr lang="en-US" altLang="zh-CN" sz="1600" dirty="0"/>
              <a:t> &lt;</a:t>
            </a:r>
            <a:r>
              <a:rPr lang="en-US" altLang="zh-CN" sz="1600" dirty="0" err="1"/>
              <a:t>keyspace</a:t>
            </a:r>
            <a:r>
              <a:rPr lang="en-US" altLang="zh-CN" sz="1600" dirty="0"/>
              <a:t> name&gt;;</a:t>
            </a:r>
          </a:p>
          <a:p>
            <a:pPr>
              <a:spcBef>
                <a:spcPts val="600"/>
              </a:spcBef>
            </a:pPr>
            <a:r>
              <a:rPr lang="zh-CN" altLang="en-US" sz="1800" b="1" dirty="0"/>
              <a:t>使用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切换键空间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use &lt;</a:t>
            </a:r>
            <a:r>
              <a:rPr lang="en-US" altLang="zh-CN" sz="1600" dirty="0" err="1"/>
              <a:t>keyspace</a:t>
            </a:r>
            <a:r>
              <a:rPr lang="en-US" altLang="zh-CN" sz="1600" dirty="0"/>
              <a:t> name&gt;;</a:t>
            </a:r>
          </a:p>
          <a:p>
            <a:pPr>
              <a:spcBef>
                <a:spcPts val="600"/>
              </a:spcBef>
            </a:pPr>
            <a:r>
              <a:rPr lang="zh-CN" altLang="en-US" sz="1800" b="1" dirty="0"/>
              <a:t>修改键空间属性（修改复制因子数量）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ALTER KEYSPACE ks1 WITH REPLICATION = { 'class’ : '</a:t>
            </a:r>
            <a:r>
              <a:rPr lang="en-US" altLang="zh-CN" sz="1600" dirty="0" err="1"/>
              <a:t>SimpleStrategy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replication_factor</a:t>
            </a:r>
            <a:r>
              <a:rPr lang="en-US" altLang="zh-CN" sz="1600" dirty="0"/>
              <a:t>’: '2’};</a:t>
            </a:r>
            <a:endParaRPr lang="zh-CN" altLang="en-US" sz="1600" dirty="0"/>
          </a:p>
          <a:p>
            <a:pPr>
              <a:spcBef>
                <a:spcPts val="600"/>
              </a:spcBef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469010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2CB5E-21C3-4F16-B02C-F598D56F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数据表管理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336FB-C8B3-4244-B4FF-E01878D8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查看</a:t>
            </a:r>
            <a:r>
              <a:rPr lang="en-US" altLang="zh-CN" sz="2000" b="1" dirty="0"/>
              <a:t>ks1</a:t>
            </a:r>
            <a:r>
              <a:rPr lang="zh-CN" altLang="en-US" sz="2000" b="1" dirty="0"/>
              <a:t>键空间中的所有表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en-US" altLang="zh-CN" sz="1800" b="1" dirty="0"/>
              <a:t>desc</a:t>
            </a:r>
            <a:r>
              <a:rPr lang="en-US" altLang="zh-CN" sz="1800" dirty="0"/>
              <a:t> tables;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或者在系统键空间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system_schema</a:t>
            </a:r>
            <a:r>
              <a:rPr lang="en-US" altLang="zh-CN" sz="1800" dirty="0"/>
              <a:t>)</a:t>
            </a:r>
            <a:r>
              <a:rPr lang="zh-CN" altLang="en-US" sz="1800" dirty="0"/>
              <a:t>下，执行：</a:t>
            </a:r>
            <a:r>
              <a:rPr lang="en-US" altLang="zh-CN" sz="1800" dirty="0"/>
              <a:t>SELECT * FROM </a:t>
            </a:r>
            <a:r>
              <a:rPr lang="en-US" altLang="zh-CN" sz="1800" dirty="0" err="1"/>
              <a:t>system_schema.tables</a:t>
            </a:r>
            <a:r>
              <a:rPr lang="en-US" altLang="zh-CN" sz="1800" dirty="0"/>
              <a:t> WHERE </a:t>
            </a:r>
            <a:r>
              <a:rPr lang="en-US" altLang="zh-CN" sz="1800" dirty="0" err="1"/>
              <a:t>keyspace_name</a:t>
            </a:r>
            <a:r>
              <a:rPr lang="en-US" altLang="zh-CN" sz="1800" dirty="0"/>
              <a:t> = 'ks1’;</a:t>
            </a:r>
            <a:endParaRPr lang="en-US" altLang="zh-CN" sz="1600" dirty="0"/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例：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CREATE TABLE address(name text PRIMARY KEY, phone list&lt;text&gt;);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CREATE TABLE address(name text, phone list&lt;text&gt;, PRIMARY KEY(name));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name</a:t>
            </a:r>
            <a:r>
              <a:rPr lang="zh-CN" altLang="en-US" sz="1600" dirty="0"/>
              <a:t>为主键（底层为行键），类型为字符串（</a:t>
            </a:r>
            <a:r>
              <a:rPr lang="en-US" altLang="zh-CN" sz="1600" dirty="0"/>
              <a:t>text</a:t>
            </a:r>
            <a:r>
              <a:rPr lang="zh-CN" altLang="en-US" sz="1600" dirty="0"/>
              <a:t>）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phone</a:t>
            </a:r>
            <a:r>
              <a:rPr lang="zh-CN" altLang="en-US" sz="1600" dirty="0"/>
              <a:t>为一个字符串的</a:t>
            </a:r>
            <a:r>
              <a:rPr lang="en-US" altLang="zh-CN" sz="1600" dirty="0"/>
              <a:t>list</a:t>
            </a:r>
            <a:r>
              <a:rPr lang="zh-CN" altLang="en-US" sz="1600" dirty="0"/>
              <a:t>列表类型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查看表结构</a:t>
            </a:r>
            <a:endParaRPr lang="en-US" altLang="zh-CN" sz="1600" dirty="0"/>
          </a:p>
          <a:p>
            <a:pPr lvl="2">
              <a:spcBef>
                <a:spcPts val="600"/>
              </a:spcBef>
            </a:pPr>
            <a:r>
              <a:rPr lang="en-US" altLang="zh-CN" sz="1600" b="1" dirty="0"/>
              <a:t>desc table</a:t>
            </a:r>
            <a:r>
              <a:rPr lang="en-US" altLang="zh-CN" sz="1600" dirty="0"/>
              <a:t> address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098512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54C34-EC54-468E-99C1-97E1D79D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数据表管理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4BCB8-E8F4-442D-A289-A95BFE66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使用复合型主键建表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CREATE TABLE address_2 (name text, No int, phone list&lt;text&gt;, PRIMARY KEY(name, No));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分区和分区键（</a:t>
            </a:r>
            <a:r>
              <a:rPr lang="en-US" altLang="zh-CN" sz="2000" b="1" dirty="0"/>
              <a:t>partition key</a:t>
            </a:r>
            <a:r>
              <a:rPr lang="zh-CN" altLang="en-US" sz="2000" b="1" dirty="0"/>
              <a:t>）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分区是指对大数据表进行横向分割（即</a:t>
            </a:r>
            <a:r>
              <a:rPr lang="en-US" altLang="zh-CN" sz="1600" dirty="0"/>
              <a:t>HBase</a:t>
            </a:r>
            <a:r>
              <a:rPr lang="zh-CN" altLang="en-US" sz="1600" dirty="0"/>
              <a:t>中的</a:t>
            </a:r>
            <a:r>
              <a:rPr lang="en-US" altLang="zh-CN" sz="1600" dirty="0"/>
              <a:t>Region</a:t>
            </a:r>
            <a:r>
              <a:rPr lang="zh-CN" altLang="en-US" sz="1600" dirty="0"/>
              <a:t>），分区的依据是分区键的散列值，具有相同分区键的数据将存储在同一个数据分区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分区键是复合主键（的一部分），分区键也可以指定为复合列</a:t>
            </a:r>
          </a:p>
          <a:p>
            <a:pPr lvl="2">
              <a:spcBef>
                <a:spcPts val="1200"/>
              </a:spcBef>
            </a:pPr>
            <a:r>
              <a:rPr lang="en-US" altLang="zh-CN" sz="1400" dirty="0"/>
              <a:t>CREATE TABLE address_3 (</a:t>
            </a:r>
            <a:r>
              <a:rPr lang="en-US" altLang="zh-CN" sz="1400" dirty="0" err="1"/>
              <a:t>firstname</a:t>
            </a:r>
            <a:r>
              <a:rPr lang="en-US" altLang="zh-CN" sz="1400" dirty="0"/>
              <a:t> text, </a:t>
            </a:r>
            <a:r>
              <a:rPr lang="en-US" altLang="zh-CN" sz="1400" dirty="0" err="1"/>
              <a:t>lastname</a:t>
            </a:r>
            <a:r>
              <a:rPr lang="en-US" altLang="zh-CN" sz="1400" dirty="0"/>
              <a:t> text, No int, phone list&lt;text&gt;, PRIMARY KEY((</a:t>
            </a:r>
            <a:r>
              <a:rPr lang="en-US" altLang="zh-CN" sz="1400" dirty="0" err="1"/>
              <a:t>firstname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lastname</a:t>
            </a:r>
            <a:r>
              <a:rPr lang="en-US" altLang="zh-CN" sz="1400" dirty="0"/>
              <a:t>), No));</a:t>
            </a:r>
          </a:p>
          <a:p>
            <a:pPr lvl="3">
              <a:spcBef>
                <a:spcPts val="1200"/>
              </a:spcBef>
            </a:pPr>
            <a:r>
              <a:rPr lang="en-US" altLang="zh-CN" sz="1400" dirty="0" err="1"/>
              <a:t>firstname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lastname</a:t>
            </a:r>
            <a:r>
              <a:rPr lang="zh-CN" altLang="en-US" sz="1400" dirty="0"/>
              <a:t>和</a:t>
            </a:r>
            <a:r>
              <a:rPr lang="en-US" altLang="zh-CN" sz="1400" dirty="0"/>
              <a:t>No</a:t>
            </a:r>
            <a:r>
              <a:rPr lang="zh-CN" altLang="en-US" sz="1400" dirty="0"/>
              <a:t>作为复合主键，且</a:t>
            </a:r>
            <a:r>
              <a:rPr lang="en-US" altLang="zh-CN" sz="1400" dirty="0" err="1"/>
              <a:t>firstname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lastname</a:t>
            </a:r>
            <a:r>
              <a:rPr lang="zh-CN" altLang="en-US" sz="1400" dirty="0"/>
              <a:t>作为复合的分区键，</a:t>
            </a:r>
            <a:r>
              <a:rPr lang="en-US" altLang="zh-CN" sz="1400" dirty="0"/>
              <a:t>No</a:t>
            </a:r>
            <a:r>
              <a:rPr lang="zh-CN" altLang="en-US" sz="1400" dirty="0"/>
              <a:t>为分簇键</a:t>
            </a:r>
            <a:endParaRPr lang="zh-CN" altLang="en-US" sz="12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625593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397A9-74DE-423D-A0CA-197370F6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数据表管理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EB1AE-069E-4724-831E-A8DB5F23F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复合主键的其他部分为分簇键（列）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分簇列是主键的一部分，但不作为分区依据，只作为分区之内（或节点之内）的排序依据，分簇列在全局上是无序的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在采用复合主键时，还可以采用下列语句定义分簇列（</a:t>
            </a:r>
            <a:r>
              <a:rPr lang="en-US" altLang="zh-CN" sz="2000" b="1" dirty="0"/>
              <a:t>Clustering Key</a:t>
            </a:r>
            <a:r>
              <a:rPr lang="zh-CN" altLang="en-US" sz="2000" b="1" dirty="0"/>
              <a:t>）</a:t>
            </a:r>
            <a:endParaRPr lang="zh-CN" altLang="en-US" sz="2000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CREATE TABLE address_4 (name text, No int, phone list&lt;text&gt;, PRIMARY KEY(name, No)) WITH CLUSTERING ORDER BY (No DESC);</a:t>
            </a:r>
          </a:p>
          <a:p>
            <a:pPr lvl="2">
              <a:spcBef>
                <a:spcPts val="1200"/>
              </a:spcBef>
            </a:pPr>
            <a:r>
              <a:rPr lang="en-US" altLang="zh-CN" sz="1600" dirty="0"/>
              <a:t>DESC</a:t>
            </a:r>
            <a:r>
              <a:rPr lang="zh-CN" altLang="en-US" sz="1600" dirty="0"/>
              <a:t>表示在一个分区内，按分簇列</a:t>
            </a:r>
            <a:r>
              <a:rPr lang="en-US" altLang="zh-CN" sz="1600" dirty="0"/>
              <a:t>No</a:t>
            </a:r>
            <a:r>
              <a:rPr lang="zh-CN" altLang="en-US" sz="1600" dirty="0"/>
              <a:t>降序排列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理论上，主键、分区键和分簇键等都属于</a:t>
            </a:r>
            <a:r>
              <a:rPr lang="zh-CN" altLang="en-US" sz="2000" b="1" dirty="0">
                <a:solidFill>
                  <a:srgbClr val="C00000"/>
                </a:solidFill>
              </a:rPr>
              <a:t>行键</a:t>
            </a:r>
            <a:r>
              <a:rPr lang="zh-CN" altLang="en-US" sz="2000" b="1" dirty="0"/>
              <a:t>的一部分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55859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66A3F-9EB6-4A97-90F1-9CF2CA30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3083A2-2ADE-4444-8D8B-37A86B6D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99542"/>
            <a:ext cx="8081375" cy="43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33429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B99BD-65C4-4C86-9C57-2A616FCD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数据表管理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5DD38-26F1-425C-8DC2-6DFFDC34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修改表结构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添加一列：</a:t>
            </a:r>
            <a:r>
              <a:rPr lang="en-US" altLang="zh-CN" sz="1800" dirty="0"/>
              <a:t>ALTER TABLE address ADD age int;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修改布隆过滤器误报率：</a:t>
            </a:r>
            <a:r>
              <a:rPr lang="en-US" altLang="zh-CN" sz="1800" dirty="0"/>
              <a:t>ALTER TABLE </a:t>
            </a:r>
            <a:r>
              <a:rPr lang="en-US" altLang="zh-CN" sz="1800" dirty="0" err="1"/>
              <a:t>addresswithbloom_filter_fp_chance</a:t>
            </a:r>
            <a:r>
              <a:rPr lang="en-US" altLang="zh-CN" sz="1800" dirty="0"/>
              <a:t> =0.01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删除数据并重建表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TRUNCATE address ;  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4408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8B901-6074-4EF6-A37C-A9168981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CQL</a:t>
            </a:r>
            <a:r>
              <a:rPr lang="zh-CN" altLang="en-US" dirty="0"/>
              <a:t>的数据类型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8B471-1738-4415-BBC4-8A1053BB1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10896"/>
            <a:ext cx="8568952" cy="3805070"/>
          </a:xfrm>
        </p:spPr>
        <p:txBody>
          <a:bodyPr/>
          <a:lstStyle/>
          <a:p>
            <a:r>
              <a:rPr lang="zh-CN" altLang="en-US" sz="2000" dirty="0"/>
              <a:t>原生类型：字符串、整型、浮点型、时间类型等</a:t>
            </a:r>
          </a:p>
          <a:p>
            <a:pPr lvl="1"/>
            <a:r>
              <a:rPr lang="zh-CN" altLang="en-US" sz="1800" b="1" dirty="0"/>
              <a:t>字符串</a:t>
            </a:r>
          </a:p>
          <a:p>
            <a:pPr lvl="2"/>
            <a:r>
              <a:rPr lang="en-US" altLang="zh-CN" sz="1600" dirty="0"/>
              <a:t>ascii</a:t>
            </a:r>
            <a:r>
              <a:rPr lang="zh-CN" altLang="en-US" sz="1600" dirty="0"/>
              <a:t>：</a:t>
            </a:r>
            <a:r>
              <a:rPr lang="en-US" altLang="zh-CN" sz="1600" dirty="0"/>
              <a:t>ASCII</a:t>
            </a:r>
            <a:r>
              <a:rPr lang="zh-CN" altLang="en-US" sz="1600" dirty="0"/>
              <a:t>格式字符串</a:t>
            </a:r>
          </a:p>
          <a:p>
            <a:pPr lvl="2"/>
            <a:r>
              <a:rPr lang="en-US" altLang="zh-CN" sz="1600" dirty="0"/>
              <a:t>text/varchar</a:t>
            </a:r>
            <a:r>
              <a:rPr lang="zh-CN" altLang="en-US" sz="1600" dirty="0"/>
              <a:t>：</a:t>
            </a:r>
            <a:r>
              <a:rPr lang="en-US" altLang="zh-CN" sz="1600" dirty="0"/>
              <a:t>UTF8</a:t>
            </a:r>
            <a:r>
              <a:rPr lang="zh-CN" altLang="en-US" sz="1600" dirty="0"/>
              <a:t>编码字符串</a:t>
            </a:r>
          </a:p>
          <a:p>
            <a:pPr lvl="1"/>
            <a:r>
              <a:rPr lang="zh-CN" altLang="en-US" sz="1800" b="1" dirty="0"/>
              <a:t>整型</a:t>
            </a:r>
          </a:p>
          <a:p>
            <a:pPr lvl="2"/>
            <a:r>
              <a:rPr lang="en-US" altLang="zh-CN" sz="1600" dirty="0" err="1"/>
              <a:t>tinyint</a:t>
            </a:r>
            <a:r>
              <a:rPr lang="zh-CN" altLang="en-US" sz="1600" dirty="0"/>
              <a:t>：</a:t>
            </a:r>
            <a:r>
              <a:rPr lang="en-US" altLang="zh-CN" sz="1600" dirty="0"/>
              <a:t>8</a:t>
            </a:r>
            <a:r>
              <a:rPr lang="zh-CN" altLang="en-US" sz="1600" dirty="0"/>
              <a:t>位有符号长整型</a:t>
            </a:r>
          </a:p>
          <a:p>
            <a:pPr lvl="2"/>
            <a:r>
              <a:rPr lang="en-US" altLang="zh-CN" sz="1600" dirty="0" err="1"/>
              <a:t>smallint</a:t>
            </a:r>
            <a:r>
              <a:rPr lang="zh-CN" altLang="en-US" sz="1600" dirty="0"/>
              <a:t>：</a:t>
            </a:r>
            <a:r>
              <a:rPr lang="en-US" altLang="zh-CN" sz="1600" dirty="0"/>
              <a:t>16</a:t>
            </a:r>
            <a:r>
              <a:rPr lang="zh-CN" altLang="en-US" sz="1600" dirty="0"/>
              <a:t>位有符号长整型</a:t>
            </a:r>
          </a:p>
          <a:p>
            <a:pPr lvl="2"/>
            <a:r>
              <a:rPr lang="en-US" altLang="zh-CN" sz="1600" dirty="0"/>
              <a:t>int</a:t>
            </a:r>
            <a:r>
              <a:rPr lang="zh-CN" altLang="en-US" sz="1600" dirty="0"/>
              <a:t>：</a:t>
            </a:r>
            <a:r>
              <a:rPr lang="en-US" altLang="zh-CN" sz="1600" dirty="0"/>
              <a:t>32</a:t>
            </a:r>
            <a:r>
              <a:rPr lang="zh-CN" altLang="en-US" sz="1600" dirty="0"/>
              <a:t>位有符号长整型</a:t>
            </a:r>
          </a:p>
          <a:p>
            <a:pPr lvl="2"/>
            <a:r>
              <a:rPr lang="en-US" altLang="zh-CN" sz="1600" dirty="0" err="1"/>
              <a:t>bigint</a:t>
            </a:r>
            <a:r>
              <a:rPr lang="zh-CN" altLang="en-US" sz="1600" dirty="0"/>
              <a:t>：</a:t>
            </a:r>
            <a:r>
              <a:rPr lang="en-US" altLang="zh-CN" sz="1600" dirty="0"/>
              <a:t>64</a:t>
            </a:r>
            <a:r>
              <a:rPr lang="zh-CN" altLang="en-US" sz="1600" dirty="0"/>
              <a:t>位有符号长整型</a:t>
            </a:r>
          </a:p>
          <a:p>
            <a:pPr lvl="2"/>
            <a:r>
              <a:rPr lang="en-US" altLang="zh-CN" sz="1600" dirty="0" err="1"/>
              <a:t>varint</a:t>
            </a:r>
            <a:r>
              <a:rPr lang="zh-CN" altLang="en-US" sz="1600" dirty="0"/>
              <a:t>：任意精度整数整型</a:t>
            </a:r>
          </a:p>
          <a:p>
            <a:pPr lvl="1"/>
            <a:r>
              <a:rPr lang="zh-CN" altLang="en-US" sz="1800" b="1" dirty="0"/>
              <a:t>浮点型</a:t>
            </a:r>
          </a:p>
          <a:p>
            <a:pPr lvl="2"/>
            <a:r>
              <a:rPr lang="en-US" altLang="zh-CN" sz="1600" dirty="0"/>
              <a:t>decimal</a:t>
            </a:r>
            <a:r>
              <a:rPr lang="zh-CN" altLang="en-US" sz="1600" dirty="0"/>
              <a:t>：可变精度十进制</a:t>
            </a:r>
          </a:p>
          <a:p>
            <a:pPr lvl="2"/>
            <a:r>
              <a:rPr lang="en-US" altLang="zh-CN" sz="1600" dirty="0"/>
              <a:t>float</a:t>
            </a:r>
            <a:r>
              <a:rPr lang="zh-CN" altLang="en-US" sz="1600" dirty="0"/>
              <a:t>：</a:t>
            </a:r>
            <a:r>
              <a:rPr lang="en-US" altLang="zh-CN" sz="1600" dirty="0"/>
              <a:t>32</a:t>
            </a:r>
            <a:r>
              <a:rPr lang="zh-CN" altLang="en-US" sz="1600" dirty="0"/>
              <a:t>位浮点（</a:t>
            </a:r>
            <a:r>
              <a:rPr lang="en-US" altLang="zh-CN" sz="1600" dirty="0"/>
              <a:t>IEEE-754</a:t>
            </a:r>
            <a:r>
              <a:rPr lang="zh-CN" altLang="en-US" sz="1600" dirty="0"/>
              <a:t>二进位浮点数算术标准）</a:t>
            </a:r>
          </a:p>
          <a:p>
            <a:pPr lvl="2"/>
            <a:r>
              <a:rPr lang="en-US" altLang="zh-CN" sz="1600" dirty="0"/>
              <a:t>double</a:t>
            </a:r>
            <a:r>
              <a:rPr lang="zh-CN" altLang="en-US" sz="1600" dirty="0"/>
              <a:t>：</a:t>
            </a:r>
            <a:r>
              <a:rPr lang="en-US" altLang="zh-CN" sz="1600" dirty="0"/>
              <a:t>64</a:t>
            </a:r>
            <a:r>
              <a:rPr lang="zh-CN" altLang="en-US" sz="1600" dirty="0"/>
              <a:t>位浮点（</a:t>
            </a:r>
            <a:r>
              <a:rPr lang="en-US" altLang="zh-CN" sz="1600" dirty="0"/>
              <a:t>IEEE-754</a:t>
            </a:r>
            <a:r>
              <a:rPr lang="zh-CN" altLang="en-US" sz="1600" dirty="0"/>
              <a:t>二进位浮点数算术标准）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99218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E74DD-E2CE-454A-AB2E-4BEC417F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CQL</a:t>
            </a:r>
            <a:r>
              <a:rPr lang="zh-CN" altLang="en-US" dirty="0"/>
              <a:t>的数据类型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28D1B-81A6-443F-8954-C76F1D156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时间类型</a:t>
            </a:r>
          </a:p>
          <a:p>
            <a:pPr lvl="1">
              <a:spcBef>
                <a:spcPts val="600"/>
              </a:spcBef>
            </a:pPr>
            <a:r>
              <a:rPr lang="en-US" altLang="zh-CN" sz="1800" b="1" dirty="0"/>
              <a:t>date</a:t>
            </a:r>
            <a:r>
              <a:rPr lang="zh-CN" altLang="en-US" sz="1800" dirty="0"/>
              <a:t>：日期（没有相应的时间值）格式为：</a:t>
            </a:r>
            <a:r>
              <a:rPr lang="en-US" altLang="zh-CN" sz="1800" dirty="0" err="1"/>
              <a:t>yyyy</a:t>
            </a:r>
            <a:r>
              <a:rPr lang="en-US" altLang="zh-CN" sz="1800" dirty="0"/>
              <a:t>-mm-dd</a:t>
            </a:r>
          </a:p>
          <a:p>
            <a:pPr lvl="1">
              <a:spcBef>
                <a:spcPts val="600"/>
              </a:spcBef>
            </a:pPr>
            <a:r>
              <a:rPr lang="en-US" altLang="zh-CN" sz="1800" b="1" dirty="0"/>
              <a:t>time</a:t>
            </a:r>
            <a:r>
              <a:rPr lang="zh-CN" altLang="en-US" sz="1800" dirty="0"/>
              <a:t>：毫秒精度时间（没有日期值），一般格式为：</a:t>
            </a:r>
            <a:r>
              <a:rPr lang="en-US" altLang="zh-CN" sz="1800" dirty="0"/>
              <a:t>HH:MM:SS[.</a:t>
            </a:r>
            <a:r>
              <a:rPr lang="en-US" altLang="zh-CN" sz="1800" dirty="0" err="1"/>
              <a:t>fff</a:t>
            </a:r>
            <a:r>
              <a:rPr lang="en-US" altLang="zh-CN" sz="1800" dirty="0"/>
              <a:t>]</a:t>
            </a:r>
            <a:r>
              <a:rPr lang="zh-CN" altLang="en-US" sz="1800" dirty="0"/>
              <a:t>，其中</a:t>
            </a:r>
            <a:r>
              <a:rPr lang="en-US" altLang="zh-CN" sz="1800" dirty="0"/>
              <a:t>.</a:t>
            </a:r>
            <a:r>
              <a:rPr lang="en-US" altLang="zh-CN" sz="1800" dirty="0" err="1"/>
              <a:t>fff</a:t>
            </a:r>
            <a:r>
              <a:rPr lang="zh-CN" altLang="en-US" sz="1800" dirty="0"/>
              <a:t>为毫秒数，在赋值时为可选值</a:t>
            </a:r>
          </a:p>
          <a:p>
            <a:pPr lvl="1">
              <a:spcBef>
                <a:spcPts val="600"/>
              </a:spcBef>
            </a:pPr>
            <a:r>
              <a:rPr lang="en-US" altLang="zh-CN" sz="1800" b="1" dirty="0"/>
              <a:t>timestamp</a:t>
            </a:r>
            <a:r>
              <a:rPr lang="zh-CN" altLang="en-US" sz="1800" dirty="0"/>
              <a:t>：时间戳（日期和时间），精度为毫秒</a:t>
            </a:r>
          </a:p>
          <a:p>
            <a:pPr lvl="1">
              <a:spcBef>
                <a:spcPts val="600"/>
              </a:spcBef>
            </a:pPr>
            <a:r>
              <a:rPr lang="en-US" altLang="zh-CN" sz="1800" b="1" dirty="0" err="1"/>
              <a:t>timeuuid</a:t>
            </a:r>
            <a:r>
              <a:rPr lang="zh-CN" altLang="en-US" sz="1800" dirty="0"/>
              <a:t>：基于时间的</a:t>
            </a:r>
            <a:r>
              <a:rPr lang="en-US" altLang="zh-CN" sz="1800" dirty="0"/>
              <a:t>UUID</a:t>
            </a:r>
            <a:r>
              <a:rPr lang="zh-CN" altLang="en-US" sz="1800" dirty="0"/>
              <a:t>（通用唯一识别码，</a:t>
            </a:r>
            <a:r>
              <a:rPr lang="en-US" altLang="zh-CN" sz="1800" dirty="0"/>
              <a:t>Universally Unique Identifier)</a:t>
            </a:r>
          </a:p>
          <a:p>
            <a:pPr lvl="1">
              <a:spcBef>
                <a:spcPts val="600"/>
              </a:spcBef>
            </a:pPr>
            <a:r>
              <a:rPr lang="en-US" altLang="zh-CN" sz="1800" b="1" dirty="0"/>
              <a:t>duration</a:t>
            </a:r>
            <a:r>
              <a:rPr lang="zh-CN" altLang="en-US" sz="1800" dirty="0"/>
              <a:t>：持续时间，使用</a:t>
            </a:r>
            <a:r>
              <a:rPr lang="en-US" altLang="zh-CN" sz="1800" dirty="0"/>
              <a:t>ISO8601</a:t>
            </a:r>
            <a:r>
              <a:rPr lang="zh-CN" altLang="en-US" sz="1800" dirty="0"/>
              <a:t>格式：类似于</a:t>
            </a:r>
            <a:r>
              <a:rPr lang="en-US" altLang="zh-CN" sz="1800" dirty="0"/>
              <a:t>1y2mo3d1h30m15s100ms</a:t>
            </a:r>
            <a:r>
              <a:rPr lang="zh-CN" altLang="en-US" sz="1800" dirty="0"/>
              <a:t>形式</a:t>
            </a:r>
            <a:endParaRPr lang="en-US" altLang="zh-CN" sz="1800" dirty="0"/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Cassandra</a:t>
            </a:r>
            <a:r>
              <a:rPr lang="zh-CN" altLang="en-US" sz="1600" dirty="0"/>
              <a:t>无法完全保证</a:t>
            </a:r>
            <a:r>
              <a:rPr lang="en-US" altLang="zh-CN" sz="1600" dirty="0"/>
              <a:t>duration</a:t>
            </a:r>
            <a:r>
              <a:rPr lang="zh-CN" altLang="en-US" sz="1600" dirty="0"/>
              <a:t>格式数据的意义，因而产生排序困难</a:t>
            </a:r>
            <a:endParaRPr lang="en-US" altLang="zh-CN" sz="1600" dirty="0"/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例如，无法得知</a:t>
            </a:r>
            <a:r>
              <a:rPr lang="en-US" altLang="zh-CN" sz="1600" dirty="0"/>
              <a:t>1mo</a:t>
            </a:r>
            <a:r>
              <a:rPr lang="zh-CN" altLang="en-US" sz="1600" dirty="0"/>
              <a:t>和</a:t>
            </a:r>
            <a:r>
              <a:rPr lang="en-US" altLang="zh-CN" sz="1600" dirty="0"/>
              <a:t>29d</a:t>
            </a:r>
            <a:r>
              <a:rPr lang="zh-CN" altLang="en-US" sz="1600" dirty="0"/>
              <a:t>哪个更大，也无法判断</a:t>
            </a:r>
            <a:r>
              <a:rPr lang="en-US" altLang="zh-CN" sz="1600" dirty="0"/>
              <a:t>1d</a:t>
            </a:r>
            <a:r>
              <a:rPr lang="zh-CN" altLang="en-US" sz="1600" dirty="0"/>
              <a:t>和</a:t>
            </a:r>
            <a:r>
              <a:rPr lang="en-US" altLang="zh-CN" sz="1600" dirty="0"/>
              <a:t>24h</a:t>
            </a:r>
            <a:r>
              <a:rPr lang="zh-CN" altLang="en-US" sz="1600" dirty="0"/>
              <a:t>的大小</a:t>
            </a:r>
            <a:endParaRPr lang="en-US" altLang="zh-CN" sz="1600" dirty="0"/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因此，</a:t>
            </a:r>
            <a:r>
              <a:rPr lang="en-US" altLang="zh-CN" sz="1600" dirty="0"/>
              <a:t>duration</a:t>
            </a:r>
            <a:r>
              <a:rPr lang="zh-CN" altLang="en-US" sz="1600" dirty="0"/>
              <a:t>不能在表的主键中使用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4559337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3E99B-BA34-4A51-A17D-1B86CF20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CQL</a:t>
            </a:r>
            <a:r>
              <a:rPr lang="zh-CN" altLang="en-US" dirty="0"/>
              <a:t>的数据类型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CC39D-D546-4A17-BFD7-C35DCF00A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892480" cy="3805070"/>
          </a:xfrm>
        </p:spPr>
        <p:txBody>
          <a:bodyPr/>
          <a:lstStyle/>
          <a:p>
            <a:r>
              <a:rPr lang="zh-CN" altLang="en-US" sz="2000" b="1" dirty="0"/>
              <a:t>其他原生类型</a:t>
            </a:r>
          </a:p>
          <a:p>
            <a:pPr lvl="1"/>
            <a:r>
              <a:rPr lang="en-US" altLang="zh-CN" sz="1800" dirty="0"/>
              <a:t>blob</a:t>
            </a:r>
            <a:r>
              <a:rPr lang="zh-CN" altLang="en-US" sz="1800" dirty="0"/>
              <a:t>：任意字节数组</a:t>
            </a:r>
          </a:p>
          <a:p>
            <a:pPr lvl="1"/>
            <a:r>
              <a:rPr lang="en-US" altLang="zh-CN" sz="1800" dirty="0" err="1"/>
              <a:t>boolean</a:t>
            </a:r>
            <a:r>
              <a:rPr lang="zh-CN" altLang="en-US" sz="1800" dirty="0"/>
              <a:t>：</a:t>
            </a:r>
            <a:r>
              <a:rPr lang="en-US" altLang="zh-CN" sz="1800" dirty="0"/>
              <a:t>true</a:t>
            </a:r>
            <a:r>
              <a:rPr lang="zh-CN" altLang="en-US" sz="1800" dirty="0"/>
              <a:t>或</a:t>
            </a:r>
            <a:r>
              <a:rPr lang="en-US" altLang="zh-CN" sz="1800" dirty="0"/>
              <a:t>false</a:t>
            </a:r>
          </a:p>
          <a:p>
            <a:pPr lvl="1"/>
            <a:r>
              <a:rPr lang="en-US" altLang="zh-CN" sz="1800" dirty="0"/>
              <a:t>counter</a:t>
            </a:r>
            <a:r>
              <a:rPr lang="zh-CN" altLang="en-US" sz="1800" dirty="0"/>
              <a:t>：计数器</a:t>
            </a:r>
          </a:p>
          <a:p>
            <a:pPr lvl="1"/>
            <a:r>
              <a:rPr lang="en-US" altLang="zh-CN" sz="1800" dirty="0" err="1"/>
              <a:t>inet</a:t>
            </a:r>
            <a:r>
              <a:rPr lang="zh-CN" altLang="en-US" sz="1800" dirty="0"/>
              <a:t>：</a:t>
            </a:r>
            <a:r>
              <a:rPr lang="en-US" altLang="zh-CN" sz="1800" dirty="0"/>
              <a:t>IP</a:t>
            </a:r>
            <a:r>
              <a:rPr lang="zh-CN" altLang="en-US" sz="1800" dirty="0"/>
              <a:t>地址，支持</a:t>
            </a:r>
            <a:r>
              <a:rPr lang="en-US" altLang="zh-CN" sz="1800" dirty="0"/>
              <a:t>IPv4</a:t>
            </a:r>
            <a:r>
              <a:rPr lang="zh-CN" altLang="en-US" sz="1800" dirty="0"/>
              <a:t>（</a:t>
            </a:r>
            <a:r>
              <a:rPr lang="en-US" altLang="zh-CN" sz="1800" dirty="0"/>
              <a:t>4</a:t>
            </a:r>
            <a:r>
              <a:rPr lang="zh-CN" altLang="en-US" sz="1800" dirty="0"/>
              <a:t>字节长）或</a:t>
            </a:r>
            <a:r>
              <a:rPr lang="en-US" altLang="zh-CN" sz="1800" dirty="0"/>
              <a:t>IPv6</a:t>
            </a:r>
            <a:r>
              <a:rPr lang="zh-CN" altLang="en-US" sz="1800" dirty="0"/>
              <a:t>（</a:t>
            </a:r>
            <a:r>
              <a:rPr lang="en-US" altLang="zh-CN" sz="1800" dirty="0"/>
              <a:t>16</a:t>
            </a:r>
            <a:r>
              <a:rPr lang="zh-CN" altLang="en-US" sz="1800" dirty="0"/>
              <a:t>字节长）</a:t>
            </a:r>
          </a:p>
          <a:p>
            <a:pPr lvl="1"/>
            <a:r>
              <a:rPr lang="en-US" altLang="zh-CN" sz="1800" dirty="0" err="1"/>
              <a:t>uuid</a:t>
            </a:r>
            <a:r>
              <a:rPr lang="zh-CN" altLang="en-US" sz="1800" dirty="0"/>
              <a:t>：长度为</a:t>
            </a:r>
            <a:r>
              <a:rPr lang="en-US" altLang="zh-CN" sz="1800" dirty="0"/>
              <a:t>128</a:t>
            </a:r>
            <a:r>
              <a:rPr lang="zh-CN" altLang="en-US" sz="1800" dirty="0"/>
              <a:t>位的</a:t>
            </a:r>
            <a:r>
              <a:rPr lang="en-US" altLang="zh-CN" sz="1800" dirty="0"/>
              <a:t>UUID (</a:t>
            </a:r>
            <a:r>
              <a:rPr lang="zh-CN" altLang="en-US" sz="1800" dirty="0"/>
              <a:t>通用唯一识别码，</a:t>
            </a:r>
            <a:r>
              <a:rPr lang="en-US" altLang="zh-CN" sz="1800" dirty="0"/>
              <a:t>Universally Unique Identifier)</a:t>
            </a:r>
            <a:r>
              <a:rPr lang="zh-CN" altLang="en-US" sz="1800" dirty="0"/>
              <a:t>，一般采用</a:t>
            </a:r>
            <a:r>
              <a:rPr lang="en-US" altLang="zh-CN" sz="1800" dirty="0"/>
              <a:t>TYPE4</a:t>
            </a:r>
            <a:r>
              <a:rPr lang="zh-CN" altLang="en-US" sz="1800" dirty="0"/>
              <a:t>，即基于随机数生成</a:t>
            </a:r>
            <a:r>
              <a:rPr lang="en-US" altLang="zh-CN" sz="1800" dirty="0"/>
              <a:t>UUID</a:t>
            </a:r>
            <a:r>
              <a:rPr lang="zh-CN" altLang="en-US" sz="1800" dirty="0"/>
              <a:t>。</a:t>
            </a:r>
          </a:p>
          <a:p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D768E0-10D7-4AC5-AD88-BC6A84542DAE}"/>
              </a:ext>
            </a:extLst>
          </p:cNvPr>
          <p:cNvSpPr/>
          <p:nvPr/>
        </p:nvSpPr>
        <p:spPr>
          <a:xfrm>
            <a:off x="1115616" y="3291830"/>
            <a:ext cx="2297430" cy="1131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14313" indent="-214313" defTabSz="6858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350" dirty="0">
                <a:solidFill>
                  <a:srgbClr val="000000"/>
                </a:solidFill>
                <a:latin typeface="Calibri"/>
                <a:ea typeface="宋体"/>
              </a:rPr>
              <a:t>UUID</a:t>
            </a:r>
            <a:r>
              <a:rPr lang="zh-CN" altLang="en-US" sz="1350" dirty="0">
                <a:solidFill>
                  <a:srgbClr val="000000"/>
                </a:solidFill>
                <a:latin typeface="Calibri"/>
                <a:ea typeface="宋体"/>
              </a:rPr>
              <a:t>标准存在多种版本：</a:t>
            </a:r>
            <a:endParaRPr lang="en-US" altLang="zh-CN" sz="1350" dirty="0">
              <a:solidFill>
                <a:srgbClr val="000000"/>
              </a:solidFill>
              <a:latin typeface="Calibri"/>
              <a:ea typeface="宋体"/>
            </a:endParaRPr>
          </a:p>
          <a:p>
            <a:pPr marL="557213" lvl="1" indent="-214313" defTabSz="6858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350" dirty="0">
                <a:solidFill>
                  <a:srgbClr val="000000"/>
                </a:solidFill>
                <a:latin typeface="Calibri"/>
                <a:ea typeface="宋体"/>
              </a:rPr>
              <a:t>基于时间的 </a:t>
            </a:r>
            <a:r>
              <a:rPr lang="en-US" altLang="zh-CN" sz="1350" dirty="0">
                <a:solidFill>
                  <a:srgbClr val="000000"/>
                </a:solidFill>
                <a:latin typeface="Calibri"/>
                <a:ea typeface="宋体"/>
              </a:rPr>
              <a:t>Type1</a:t>
            </a:r>
            <a:r>
              <a:rPr lang="zh-CN" altLang="en-US" sz="1350" dirty="0">
                <a:solidFill>
                  <a:srgbClr val="000000"/>
                </a:solidFill>
                <a:latin typeface="Calibri"/>
                <a:ea typeface="宋体"/>
              </a:rPr>
              <a:t>；</a:t>
            </a:r>
            <a:endParaRPr lang="en-US" altLang="zh-CN" sz="1350" dirty="0">
              <a:solidFill>
                <a:srgbClr val="000000"/>
              </a:solidFill>
              <a:latin typeface="Calibri"/>
              <a:ea typeface="宋体"/>
            </a:endParaRPr>
          </a:p>
          <a:p>
            <a:pPr marL="557213" lvl="1" indent="-214313" defTabSz="6858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350" dirty="0">
                <a:solidFill>
                  <a:srgbClr val="000000"/>
                </a:solidFill>
                <a:latin typeface="Calibri"/>
                <a:ea typeface="宋体"/>
              </a:rPr>
              <a:t>DCE </a:t>
            </a:r>
            <a:r>
              <a:rPr lang="zh-CN" altLang="en-US" sz="1350" dirty="0">
                <a:solidFill>
                  <a:srgbClr val="000000"/>
                </a:solidFill>
                <a:latin typeface="Calibri"/>
                <a:ea typeface="宋体"/>
              </a:rPr>
              <a:t>安全 </a:t>
            </a:r>
            <a:r>
              <a:rPr lang="en-US" altLang="zh-CN" sz="1350" dirty="0">
                <a:solidFill>
                  <a:srgbClr val="000000"/>
                </a:solidFill>
                <a:latin typeface="Calibri"/>
                <a:ea typeface="宋体"/>
              </a:rPr>
              <a:t>Type2</a:t>
            </a:r>
            <a:r>
              <a:rPr lang="zh-CN" altLang="en-US" sz="1350" dirty="0">
                <a:solidFill>
                  <a:srgbClr val="000000"/>
                </a:solidFill>
                <a:latin typeface="Calibri"/>
                <a:ea typeface="宋体"/>
              </a:rPr>
              <a:t>；</a:t>
            </a:r>
            <a:endParaRPr lang="en-US" altLang="zh-CN" sz="1350" dirty="0">
              <a:solidFill>
                <a:srgbClr val="000000"/>
              </a:solidFill>
              <a:latin typeface="Calibri"/>
              <a:ea typeface="宋体"/>
            </a:endParaRPr>
          </a:p>
          <a:p>
            <a:pPr marL="557213" lvl="1" indent="-214313" defTabSz="6858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350" dirty="0">
                <a:solidFill>
                  <a:srgbClr val="000000"/>
                </a:solidFill>
                <a:latin typeface="Calibri"/>
                <a:ea typeface="宋体"/>
              </a:rPr>
              <a:t>基于名称的 </a:t>
            </a:r>
            <a:r>
              <a:rPr lang="en-US" altLang="zh-CN" sz="1350" dirty="0">
                <a:solidFill>
                  <a:srgbClr val="000000"/>
                </a:solidFill>
                <a:latin typeface="Calibri"/>
                <a:ea typeface="宋体"/>
              </a:rPr>
              <a:t>Type3</a:t>
            </a:r>
            <a:r>
              <a:rPr lang="zh-CN" altLang="en-US" sz="1350" dirty="0">
                <a:solidFill>
                  <a:srgbClr val="000000"/>
                </a:solidFill>
                <a:latin typeface="Calibri"/>
                <a:ea typeface="宋体"/>
              </a:rPr>
              <a:t>；</a:t>
            </a:r>
            <a:endParaRPr lang="en-US" altLang="zh-CN" sz="1350" dirty="0">
              <a:solidFill>
                <a:srgbClr val="000000"/>
              </a:solidFill>
              <a:latin typeface="Calibri"/>
              <a:ea typeface="宋体"/>
            </a:endParaRPr>
          </a:p>
          <a:p>
            <a:pPr marL="557213" lvl="1" indent="-214313" defTabSz="6858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350" dirty="0">
                <a:solidFill>
                  <a:srgbClr val="000000"/>
                </a:solidFill>
                <a:latin typeface="Calibri"/>
                <a:ea typeface="宋体"/>
              </a:rPr>
              <a:t>随机生成的 </a:t>
            </a:r>
            <a:r>
              <a:rPr lang="en-US" altLang="zh-CN" sz="1350" dirty="0">
                <a:solidFill>
                  <a:srgbClr val="000000"/>
                </a:solidFill>
                <a:latin typeface="Calibri"/>
                <a:ea typeface="宋体"/>
              </a:rPr>
              <a:t>Type4</a:t>
            </a:r>
            <a:r>
              <a:rPr lang="zh-CN" altLang="en-US" sz="1350" dirty="0">
                <a:solidFill>
                  <a:srgbClr val="000000"/>
                </a:solidFill>
                <a:latin typeface="Calibri"/>
                <a:ea typeface="宋体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469010150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6BF7A-5E67-4CA1-8333-A6DE8BAE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CQL</a:t>
            </a:r>
            <a:r>
              <a:rPr lang="zh-CN" altLang="en-US" dirty="0"/>
              <a:t>的数据类型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4511A-71A5-41BC-8F82-38E841185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54912"/>
            <a:ext cx="856895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集合类型：</a:t>
            </a:r>
            <a:r>
              <a:rPr lang="en-US" altLang="zh-CN" sz="2000" b="1" dirty="0"/>
              <a:t>Map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Set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List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Frozen</a:t>
            </a:r>
          </a:p>
          <a:p>
            <a:pPr lvl="1">
              <a:spcBef>
                <a:spcPts val="600"/>
              </a:spcBef>
            </a:pPr>
            <a:r>
              <a:rPr lang="en-US" altLang="zh-CN" sz="1800" b="1" dirty="0"/>
              <a:t>Map</a:t>
            </a:r>
            <a:r>
              <a:rPr lang="zh-CN" altLang="en-US" sz="1800" b="1" dirty="0"/>
              <a:t>（键值对集合）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Map</a:t>
            </a:r>
            <a:r>
              <a:rPr lang="zh-CN" altLang="en-US" sz="1600" dirty="0"/>
              <a:t>中键是唯一的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内容形式：</a:t>
            </a:r>
            <a:r>
              <a:rPr lang="en-US" altLang="zh-CN" sz="1600" dirty="0"/>
              <a:t>map&lt;1: ‘apple’, 2: ‘banana’, 3: ‘cherry’,……&gt;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声明方式：</a:t>
            </a:r>
            <a:r>
              <a:rPr lang="en-US" altLang="zh-CN" sz="1600" dirty="0"/>
              <a:t>tags map&lt;text, text&gt;</a:t>
            </a:r>
            <a:r>
              <a:rPr lang="zh-CN" altLang="en-US" sz="1600" dirty="0"/>
              <a:t>，表示</a:t>
            </a:r>
            <a:r>
              <a:rPr lang="en-US" altLang="zh-CN" sz="1600" dirty="0"/>
              <a:t>tags</a:t>
            </a:r>
            <a:r>
              <a:rPr lang="zh-CN" altLang="en-US" sz="1600" dirty="0"/>
              <a:t>是一系列键值对的集合，其中键和值都是</a:t>
            </a:r>
            <a:r>
              <a:rPr lang="en-US" altLang="zh-CN" sz="1600" dirty="0"/>
              <a:t>text</a:t>
            </a:r>
            <a:r>
              <a:rPr lang="zh-CN" altLang="en-US" sz="1600" dirty="0"/>
              <a:t>类型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Map</a:t>
            </a:r>
            <a:r>
              <a:rPr lang="zh-CN" altLang="en-US" sz="1600" dirty="0"/>
              <a:t>支持根据键更新或删除元素</a:t>
            </a:r>
          </a:p>
          <a:p>
            <a:pPr lvl="1">
              <a:spcBef>
                <a:spcPts val="600"/>
              </a:spcBef>
            </a:pPr>
            <a:r>
              <a:rPr lang="en-US" altLang="zh-CN" sz="1800" b="1" dirty="0"/>
              <a:t>Set</a:t>
            </a:r>
            <a:r>
              <a:rPr lang="zh-CN" altLang="en-US" sz="1800" b="1" dirty="0"/>
              <a:t>（唯一值集合）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内容形式：</a:t>
            </a:r>
            <a:r>
              <a:rPr lang="en-US" altLang="zh-CN" sz="1600" dirty="0"/>
              <a:t>set &lt;'apple ‘, ' banana’, ' cherry',……&gt;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声明方式：</a:t>
            </a:r>
            <a:r>
              <a:rPr lang="en-US" altLang="zh-CN" sz="1600" dirty="0"/>
              <a:t>tags set&lt;text&gt;</a:t>
            </a:r>
            <a:r>
              <a:rPr lang="zh-CN" altLang="en-US" sz="1600" dirty="0"/>
              <a:t>，表示</a:t>
            </a:r>
            <a:r>
              <a:rPr lang="en-US" altLang="zh-CN" sz="1600" dirty="0"/>
              <a:t>tags</a:t>
            </a:r>
            <a:r>
              <a:rPr lang="zh-CN" altLang="en-US" sz="1600" dirty="0"/>
              <a:t>是一个</a:t>
            </a:r>
            <a:r>
              <a:rPr lang="en-US" altLang="zh-CN" sz="1600" dirty="0"/>
              <a:t>text</a:t>
            </a:r>
            <a:r>
              <a:rPr lang="zh-CN" altLang="en-US" sz="1600" dirty="0"/>
              <a:t>类型的集合</a:t>
            </a:r>
          </a:p>
          <a:p>
            <a:pPr marL="0" indent="0">
              <a:spcBef>
                <a:spcPts val="600"/>
              </a:spcBef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969606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6BF7A-5E67-4CA1-8333-A6DE8BAE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CQL</a:t>
            </a:r>
            <a:r>
              <a:rPr lang="zh-CN" altLang="en-US" dirty="0"/>
              <a:t>的数据类型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4511A-71A5-41BC-8F82-38E841185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2904"/>
            <a:ext cx="856895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集合类型：</a:t>
            </a:r>
            <a:r>
              <a:rPr lang="en-US" altLang="zh-CN" sz="2000" b="1" dirty="0"/>
              <a:t>Map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Set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List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Frozen</a:t>
            </a:r>
          </a:p>
          <a:p>
            <a:pPr lvl="1">
              <a:spcBef>
                <a:spcPts val="600"/>
              </a:spcBef>
            </a:pPr>
            <a:r>
              <a:rPr lang="en-US" altLang="zh-CN" sz="1800" b="1" dirty="0"/>
              <a:t>List</a:t>
            </a:r>
            <a:r>
              <a:rPr lang="zh-CN" altLang="en-US" sz="1800" b="1" dirty="0"/>
              <a:t>（是非唯一值的顺序集合）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内容形式：</a:t>
            </a:r>
            <a:r>
              <a:rPr lang="en-US" altLang="zh-CN" sz="1600" b="1" dirty="0"/>
              <a:t>list</a:t>
            </a:r>
            <a:r>
              <a:rPr lang="en-US" altLang="zh-CN" sz="1600" dirty="0"/>
              <a:t>&lt;'apple ‘, ' banana’, ' cherry', ' banana’, ' cherry'……&gt;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声明方式：</a:t>
            </a:r>
            <a:r>
              <a:rPr lang="en-US" altLang="zh-CN" sz="1600" dirty="0"/>
              <a:t>tags list&lt;text&gt;</a:t>
            </a:r>
            <a:r>
              <a:rPr lang="zh-CN" altLang="en-US" sz="1600" dirty="0"/>
              <a:t>，表示</a:t>
            </a:r>
            <a:r>
              <a:rPr lang="en-US" altLang="zh-CN" sz="1600" dirty="0"/>
              <a:t>tags</a:t>
            </a:r>
            <a:r>
              <a:rPr lang="zh-CN" altLang="en-US" sz="1600" dirty="0"/>
              <a:t>是一个</a:t>
            </a:r>
            <a:r>
              <a:rPr lang="en-US" altLang="zh-CN" sz="1600" dirty="0"/>
              <a:t>text</a:t>
            </a:r>
            <a:r>
              <a:rPr lang="zh-CN" altLang="en-US" sz="1600" dirty="0"/>
              <a:t>类型的列表，指明一个列表中的位置，即可操作执行元素</a:t>
            </a:r>
          </a:p>
          <a:p>
            <a:pPr lvl="1">
              <a:spcBef>
                <a:spcPts val="600"/>
              </a:spcBef>
            </a:pPr>
            <a:r>
              <a:rPr lang="en-US" altLang="zh-CN" sz="1800" b="1" dirty="0"/>
              <a:t>Frozen</a:t>
            </a:r>
            <a:r>
              <a:rPr lang="zh-CN" altLang="en-US" sz="1800" b="1" dirty="0"/>
              <a:t>（集合的序列化）</a:t>
            </a:r>
            <a:endParaRPr lang="zh-CN" altLang="en-US" sz="1600" b="1" dirty="0"/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将前述集合型元素进行序列化</a:t>
            </a:r>
            <a:endParaRPr lang="en-US" altLang="zh-CN" sz="1600" dirty="0"/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没有进行</a:t>
            </a:r>
            <a:r>
              <a:rPr lang="en-US" altLang="zh-CN" sz="1600" dirty="0"/>
              <a:t>Frozen</a:t>
            </a:r>
            <a:r>
              <a:rPr lang="zh-CN" altLang="en-US" sz="1600" dirty="0"/>
              <a:t>限定时，集合类型均可以对内部的单个元素进行操作，但</a:t>
            </a:r>
            <a:r>
              <a:rPr lang="en-US" altLang="zh-CN" sz="1600" dirty="0"/>
              <a:t>Frozen</a:t>
            </a:r>
            <a:r>
              <a:rPr lang="zh-CN" altLang="en-US" sz="1600" dirty="0"/>
              <a:t>限定后，就只能对整体进行操作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1479835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48521-9221-4569-9F6D-1A418586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CQL</a:t>
            </a:r>
            <a:r>
              <a:rPr lang="zh-CN" altLang="en-US" dirty="0"/>
              <a:t>的数据类型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6D9F4-E7E2-47EC-B383-A6349837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69215"/>
            <a:ext cx="856895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用户自定义类型</a:t>
            </a:r>
          </a:p>
          <a:p>
            <a:pPr lvl="1"/>
            <a:r>
              <a:rPr lang="en-US" altLang="zh-CN" sz="1600" dirty="0"/>
              <a:t>CREATE TYPE scores(subject text, score int);</a:t>
            </a:r>
          </a:p>
          <a:p>
            <a:pPr lvl="1"/>
            <a:r>
              <a:rPr lang="zh-CN" altLang="en-US" sz="1600" dirty="0"/>
              <a:t>用户可以修改自定义类型（比如增加元素），删除未被使用的自定义类型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元组类型</a:t>
            </a:r>
          </a:p>
          <a:p>
            <a:pPr lvl="1"/>
            <a:r>
              <a:rPr lang="zh-CN" altLang="en-US" sz="1600" dirty="0"/>
              <a:t>元组（</a:t>
            </a:r>
            <a:r>
              <a:rPr lang="en-US" altLang="zh-CN" sz="1600" dirty="0"/>
              <a:t>tuple</a:t>
            </a:r>
            <a:r>
              <a:rPr lang="zh-CN" altLang="en-US" sz="1600" dirty="0"/>
              <a:t>）类型可以看作是另一种用户自定义类型。例如，在建表语句中使用如下元组类型：</a:t>
            </a:r>
            <a:endParaRPr lang="zh-CN" altLang="en-US" sz="1400" dirty="0"/>
          </a:p>
          <a:p>
            <a:pPr marL="400050" lvl="1" indent="0">
              <a:buNone/>
            </a:pPr>
            <a:r>
              <a:rPr lang="en-US" altLang="zh-CN" sz="1400" dirty="0"/>
              <a:t>CREATE TABLE ks1.testtable1 (</a:t>
            </a:r>
          </a:p>
          <a:p>
            <a:pPr marL="400050" lvl="1" indent="0">
              <a:buNone/>
            </a:pPr>
            <a:r>
              <a:rPr lang="en-US" altLang="zh-CN" sz="1400" dirty="0"/>
              <a:t>    col1 text,</a:t>
            </a:r>
          </a:p>
          <a:p>
            <a:pPr marL="400050" lvl="1" indent="0">
              <a:buNone/>
            </a:pPr>
            <a:r>
              <a:rPr lang="en-US" altLang="zh-CN" sz="1400" dirty="0"/>
              <a:t>    col2 int,</a:t>
            </a:r>
          </a:p>
          <a:p>
            <a:pPr marL="400050" lvl="1" indent="0">
              <a:buNone/>
            </a:pPr>
            <a:r>
              <a:rPr lang="en-US" altLang="zh-CN" sz="1400" dirty="0"/>
              <a:t>    col3 </a:t>
            </a:r>
            <a:r>
              <a:rPr lang="en-US" altLang="zh-CN" sz="1400" b="1" dirty="0"/>
              <a:t>tuple</a:t>
            </a:r>
            <a:r>
              <a:rPr lang="en-US" altLang="zh-CN" sz="1400" dirty="0"/>
              <a:t>&lt;text, text&gt;,</a:t>
            </a:r>
          </a:p>
          <a:p>
            <a:pPr marL="400050" lvl="1" indent="0">
              <a:buNone/>
            </a:pPr>
            <a:r>
              <a:rPr lang="en-US" altLang="zh-CN" sz="1400" dirty="0"/>
              <a:t>    PRIMARY KEY (col1, col2)</a:t>
            </a:r>
          </a:p>
          <a:p>
            <a:pPr marL="400050" lvl="1" indent="0">
              <a:buNone/>
            </a:pPr>
            <a:r>
              <a:rPr lang="en-US" altLang="zh-CN" sz="1400" dirty="0"/>
              <a:t>)</a:t>
            </a:r>
          </a:p>
          <a:p>
            <a:pPr marL="400050" lvl="1" indent="0">
              <a:buNone/>
            </a:pPr>
            <a:r>
              <a:rPr lang="zh-CN" altLang="en-US" sz="1600" dirty="0"/>
              <a:t>其中，</a:t>
            </a:r>
            <a:r>
              <a:rPr lang="en-US" altLang="zh-CN" sz="1600" dirty="0"/>
              <a:t>col3</a:t>
            </a:r>
            <a:r>
              <a:rPr lang="zh-CN" altLang="en-US" sz="1600" dirty="0"/>
              <a:t>列被定义为一个元组类型，包含两个元素，类型均为</a:t>
            </a:r>
            <a:r>
              <a:rPr lang="en-US" altLang="zh-CN" sz="1600" dirty="0"/>
              <a:t>text</a:t>
            </a:r>
            <a:r>
              <a:rPr lang="zh-CN" altLang="en-US" sz="1600" dirty="0"/>
              <a:t>。和</a:t>
            </a:r>
            <a:r>
              <a:rPr lang="en-US" altLang="zh-CN" sz="1600" dirty="0"/>
              <a:t>UDT</a:t>
            </a:r>
            <a:r>
              <a:rPr lang="zh-CN" altLang="en-US" sz="1600" dirty="0"/>
              <a:t>不同，元组不会定义各个元素的名字 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60914206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41223"/>
            <a:ext cx="8568952" cy="276663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6.1 Cassandra</a:t>
            </a:r>
            <a:r>
              <a:rPr lang="zh-CN" altLang="en-US" dirty="0"/>
              <a:t>概述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6.2 Cassandra</a:t>
            </a:r>
            <a:r>
              <a:rPr lang="zh-CN" altLang="en-US" dirty="0"/>
              <a:t>的技术原理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6.3 Cassandra</a:t>
            </a:r>
            <a:r>
              <a:rPr lang="zh-CN" altLang="en-US" dirty="0"/>
              <a:t>的部署与配置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6.4 CQL</a:t>
            </a:r>
            <a:r>
              <a:rPr lang="zh-CN" altLang="en-US" dirty="0"/>
              <a:t>语言与</a:t>
            </a:r>
            <a:r>
              <a:rPr lang="en-US" altLang="zh-CN" dirty="0"/>
              <a:t>CQLSH</a:t>
            </a:r>
            <a:r>
              <a:rPr lang="zh-CN" altLang="en-US" dirty="0"/>
              <a:t>环境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6.5 CQL</a:t>
            </a:r>
            <a:r>
              <a:rPr lang="zh-CN" altLang="en-US" b="1" dirty="0">
                <a:solidFill>
                  <a:srgbClr val="C00000"/>
                </a:solidFill>
              </a:rPr>
              <a:t>数据查询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/>
              <a:t>6.6 CQL</a:t>
            </a:r>
            <a:r>
              <a:rPr lang="zh-CN" altLang="en-US" dirty="0"/>
              <a:t>数据更新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6.7</a:t>
            </a:r>
            <a:r>
              <a:rPr lang="zh-CN" altLang="en-US" dirty="0"/>
              <a:t> 基本集群维护方法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6.8 </a:t>
            </a:r>
            <a:r>
              <a:rPr lang="zh-CN" altLang="en-US" dirty="0"/>
              <a:t>编程访问</a:t>
            </a:r>
            <a:r>
              <a:rPr lang="en-US" altLang="zh-CN" dirty="0"/>
              <a:t>Cassandra</a:t>
            </a:r>
          </a:p>
        </p:txBody>
      </p:sp>
    </p:spTree>
    <p:extLst>
      <p:ext uri="{BB962C8B-B14F-4D97-AF65-F5344CB8AC3E}">
        <p14:creationId xmlns:p14="http://schemas.microsoft.com/office/powerpoint/2010/main" val="103115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BC1EF-10B8-46C7-B044-92EB85D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基本数据查询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B2BBD-628F-4273-A16C-D548E37D7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/>
              <a:t>SELECT</a:t>
            </a:r>
            <a:r>
              <a:rPr lang="zh-CN" altLang="en-US" sz="2000" b="1" dirty="0"/>
              <a:t>语句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SELECT </a:t>
            </a:r>
            <a:r>
              <a:rPr lang="en-US" altLang="zh-CN" sz="1600" dirty="0" err="1"/>
              <a:t>column_list</a:t>
            </a:r>
            <a:r>
              <a:rPr lang="en-US" altLang="zh-CN" sz="1600" dirty="0"/>
              <a:t> FROM [</a:t>
            </a:r>
            <a:r>
              <a:rPr lang="en-US" altLang="zh-CN" sz="1600" dirty="0" err="1"/>
              <a:t>keyspace_name</a:t>
            </a:r>
            <a:r>
              <a:rPr lang="en-US" altLang="zh-CN" sz="1600" dirty="0"/>
              <a:t>.] </a:t>
            </a:r>
            <a:r>
              <a:rPr lang="en-US" altLang="zh-CN" sz="1600" dirty="0" err="1"/>
              <a:t>table_name</a:t>
            </a:r>
            <a:r>
              <a:rPr lang="en-US" altLang="zh-CN" sz="1600" dirty="0"/>
              <a:t> [WHERE </a:t>
            </a:r>
            <a:r>
              <a:rPr lang="en-US" altLang="zh-CN" sz="1600" dirty="0" err="1"/>
              <a:t>prinmary_key_conditions</a:t>
            </a:r>
            <a:r>
              <a:rPr lang="en-US" altLang="zh-CN" sz="1600" dirty="0"/>
              <a:t> [ AND </a:t>
            </a:r>
            <a:r>
              <a:rPr lang="en-US" altLang="zh-CN" sz="1600" dirty="0" err="1"/>
              <a:t>clustering_columns_conditions</a:t>
            </a:r>
            <a:r>
              <a:rPr lang="en-US" altLang="zh-CN" sz="1600" dirty="0"/>
              <a:t>]] | PERPARTITION LIMIT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例如：</a:t>
            </a:r>
            <a:r>
              <a:rPr lang="en-US" altLang="zh-CN" sz="1600" dirty="0"/>
              <a:t>SELECT * FROM ks1.testtable1;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PERPARTITION LIMIT</a:t>
            </a:r>
            <a:r>
              <a:rPr lang="zh-CN" altLang="en-US" sz="1600" dirty="0"/>
              <a:t>子句：限制返回元素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ORDER BY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GROUPBY</a:t>
            </a:r>
            <a:r>
              <a:rPr lang="zh-CN" altLang="en-US" sz="2000" b="1" dirty="0"/>
              <a:t>子句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控制返回结果顺序和分组，所涉及的列必须为主键列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例如：</a:t>
            </a:r>
            <a:endParaRPr lang="en-US" altLang="zh-CN" sz="1600" dirty="0"/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sz="1400" dirty="0"/>
              <a:t>SELECT *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sz="1400" dirty="0"/>
              <a:t>FROM ks1.address_3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sz="1400" dirty="0"/>
              <a:t>WHERE </a:t>
            </a:r>
            <a:r>
              <a:rPr lang="en-US" altLang="zh-CN" sz="1400" dirty="0" err="1"/>
              <a:t>firstname</a:t>
            </a:r>
            <a:r>
              <a:rPr lang="en-US" altLang="zh-CN" sz="1400" dirty="0"/>
              <a:t> IN ('apple', 'banana', 'cherry') AND </a:t>
            </a:r>
            <a:r>
              <a:rPr lang="en-US" altLang="zh-CN" sz="1400" dirty="0" err="1"/>
              <a:t>lastname</a:t>
            </a:r>
            <a:r>
              <a:rPr lang="en-US" altLang="zh-CN" sz="1400" dirty="0"/>
              <a:t> IN ('apple', 'banana', 'cherry’)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sz="1400" dirty="0"/>
              <a:t>ORDER BY no DESC PERPARTITION LIMIT 10;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413096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A8731-357A-48A8-A5FA-9350ECFB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基本数据查询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77D5E6-058F-436D-B7A9-F0C0F61D4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结果显示</a:t>
            </a:r>
            <a:endParaRPr lang="en-US" altLang="zh-CN" sz="2000" b="1" dirty="0"/>
          </a:p>
          <a:p>
            <a:pPr lvl="1"/>
            <a:r>
              <a:rPr lang="zh-CN" altLang="en-US" sz="1600" dirty="0"/>
              <a:t>分页显示：</a:t>
            </a:r>
            <a:r>
              <a:rPr lang="en-US" altLang="zh-CN" sz="1600" dirty="0"/>
              <a:t>PAGING [ON | OFF]</a:t>
            </a:r>
          </a:p>
          <a:p>
            <a:pPr lvl="1"/>
            <a:r>
              <a:rPr lang="zh-CN" altLang="en-US" sz="1600" dirty="0"/>
              <a:t>显示效果折叠：</a:t>
            </a:r>
            <a:r>
              <a:rPr lang="en-US" altLang="zh-CN" sz="1600" dirty="0"/>
              <a:t>EXPAND ON/OFF;</a:t>
            </a:r>
          </a:p>
          <a:p>
            <a:pPr lvl="1"/>
            <a:r>
              <a:rPr lang="zh-CN" altLang="en-US" sz="1600" dirty="0"/>
              <a:t>将返回结果显示为</a:t>
            </a:r>
            <a:r>
              <a:rPr lang="en-US" altLang="zh-CN" sz="1600" dirty="0"/>
              <a:t>JSON</a:t>
            </a:r>
            <a:r>
              <a:rPr lang="zh-CN" altLang="en-US" sz="1600" dirty="0"/>
              <a:t>形式：</a:t>
            </a:r>
          </a:p>
          <a:p>
            <a:pPr lvl="2"/>
            <a:r>
              <a:rPr lang="en-US" altLang="zh-CN" sz="1600" dirty="0"/>
              <a:t>SELECT json * FROM ks1.address _3;</a:t>
            </a:r>
          </a:p>
          <a:p>
            <a:r>
              <a:rPr lang="zh-CN" altLang="en-US" sz="2000" b="1" dirty="0"/>
              <a:t>聚合查询</a:t>
            </a:r>
          </a:p>
          <a:p>
            <a:pPr lvl="1"/>
            <a:r>
              <a:rPr lang="en-US" altLang="zh-CN" sz="1800" dirty="0"/>
              <a:t>count</a:t>
            </a:r>
            <a:r>
              <a:rPr lang="zh-CN" altLang="en-US" sz="1800" dirty="0"/>
              <a:t>：计数</a:t>
            </a:r>
          </a:p>
          <a:p>
            <a:pPr lvl="1"/>
            <a:r>
              <a:rPr lang="en-US" altLang="zh-CN" sz="1800" dirty="0"/>
              <a:t>max</a:t>
            </a:r>
            <a:r>
              <a:rPr lang="zh-CN" altLang="en-US" sz="1800" dirty="0"/>
              <a:t>和</a:t>
            </a:r>
            <a:r>
              <a:rPr lang="en-US" altLang="zh-CN" sz="1800" dirty="0"/>
              <a:t>min</a:t>
            </a:r>
            <a:r>
              <a:rPr lang="zh-CN" altLang="en-US" sz="1800" dirty="0"/>
              <a:t>：求最大和最小值</a:t>
            </a:r>
          </a:p>
          <a:p>
            <a:pPr lvl="1"/>
            <a:r>
              <a:rPr lang="en-US" altLang="zh-CN" sz="1800" dirty="0"/>
              <a:t>sum</a:t>
            </a:r>
            <a:r>
              <a:rPr lang="zh-CN" altLang="en-US" sz="1800" dirty="0"/>
              <a:t>：求和</a:t>
            </a:r>
          </a:p>
          <a:p>
            <a:pPr lvl="1"/>
            <a:r>
              <a:rPr lang="en-US" altLang="zh-CN" sz="1800" dirty="0"/>
              <a:t>avg</a:t>
            </a:r>
            <a:r>
              <a:rPr lang="zh-CN" altLang="en-US" sz="1800" dirty="0"/>
              <a:t>：求平均值</a:t>
            </a:r>
          </a:p>
          <a:p>
            <a:pPr lvl="1"/>
            <a:r>
              <a:rPr lang="zh-CN" altLang="en-US" sz="1600" dirty="0"/>
              <a:t>例如：</a:t>
            </a:r>
          </a:p>
          <a:p>
            <a:pPr lvl="2"/>
            <a:r>
              <a:rPr lang="en-US" altLang="zh-CN" sz="1600" dirty="0"/>
              <a:t>SELECT COUNT (*) FROM testtable1;</a:t>
            </a:r>
          </a:p>
          <a:p>
            <a:pPr lvl="2"/>
            <a:r>
              <a:rPr lang="en-US" altLang="zh-CN" sz="1600" dirty="0"/>
              <a:t>SELECT SUM(col2) FROM testtable1;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29517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56726-F6C8-4BFC-A7A3-6AD8CF89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主流</a:t>
            </a:r>
            <a:r>
              <a:rPr lang="en-US" altLang="zh-CN" dirty="0"/>
              <a:t>NoSQL</a:t>
            </a:r>
            <a:r>
              <a:rPr lang="zh-CN" altLang="en-US" dirty="0"/>
              <a:t>数据库性能对比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C816B0-E998-45AE-B313-B84E9CCA1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43558"/>
            <a:ext cx="8172400" cy="4033474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22A092D5-4B44-49A8-8500-C8948462FCCF}"/>
              </a:ext>
            </a:extLst>
          </p:cNvPr>
          <p:cNvSpPr/>
          <p:nvPr/>
        </p:nvSpPr>
        <p:spPr>
          <a:xfrm>
            <a:off x="5292080" y="1203598"/>
            <a:ext cx="432048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68190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984DD-C370-4498-B28A-C1A9DCEB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条件查询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830DB-40B7-47DD-AFCA-0AC4D501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7920880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利用</a:t>
            </a:r>
            <a:r>
              <a:rPr lang="en-US" altLang="zh-CN" sz="2000" b="1" dirty="0"/>
              <a:t>WHERE</a:t>
            </a:r>
            <a:r>
              <a:rPr lang="zh-CN" altLang="en-US" sz="2000" b="1" dirty="0"/>
              <a:t>子句可以在</a:t>
            </a:r>
            <a:r>
              <a:rPr lang="en-US" altLang="zh-CN" sz="2000" b="1" dirty="0"/>
              <a:t>SELECT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UPDATE</a:t>
            </a:r>
            <a:r>
              <a:rPr lang="zh-CN" altLang="en-US" sz="2000" b="1" dirty="0"/>
              <a:t>或</a:t>
            </a:r>
            <a:r>
              <a:rPr lang="en-US" altLang="zh-CN" sz="2000" b="1" dirty="0"/>
              <a:t>DELETE</a:t>
            </a:r>
            <a:r>
              <a:rPr lang="zh-CN" altLang="en-US" sz="2000" b="1" dirty="0"/>
              <a:t>语句中设置限定条件，但只针对</a:t>
            </a:r>
            <a:r>
              <a:rPr lang="zh-CN" altLang="en-US" sz="2000" b="1" dirty="0">
                <a:solidFill>
                  <a:srgbClr val="C00000"/>
                </a:solidFill>
              </a:rPr>
              <a:t>主键</a:t>
            </a:r>
            <a:r>
              <a:rPr lang="zh-CN" altLang="en-US" sz="2000" b="1" dirty="0"/>
              <a:t>。对于分区列、分簇列的限制条件不同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对于分区列，可以使用等于（</a:t>
            </a:r>
            <a:r>
              <a:rPr lang="en-US" altLang="zh-CN" sz="1600" dirty="0"/>
              <a:t>=</a:t>
            </a:r>
            <a:r>
              <a:rPr lang="zh-CN" altLang="en-US" sz="1600" dirty="0"/>
              <a:t>）、范围比较（</a:t>
            </a:r>
            <a:r>
              <a:rPr lang="en-US" altLang="zh-CN" sz="1600" dirty="0"/>
              <a:t>&gt;</a:t>
            </a:r>
            <a:r>
              <a:rPr lang="zh-CN" altLang="en-US" sz="1600" dirty="0"/>
              <a:t>、</a:t>
            </a:r>
            <a:r>
              <a:rPr lang="en-US" altLang="zh-CN" sz="1600" dirty="0"/>
              <a:t>&lt;</a:t>
            </a:r>
            <a:r>
              <a:rPr lang="zh-CN" altLang="en-US" sz="1600" dirty="0"/>
              <a:t>、</a:t>
            </a:r>
            <a:r>
              <a:rPr lang="en-US" altLang="zh-CN" sz="1600" dirty="0"/>
              <a:t>&lt;=</a:t>
            </a:r>
            <a:r>
              <a:rPr lang="zh-CN" altLang="en-US" sz="1600" dirty="0"/>
              <a:t>、</a:t>
            </a:r>
            <a:r>
              <a:rPr lang="en-US" altLang="zh-CN" sz="1600" dirty="0"/>
              <a:t>&gt;=</a:t>
            </a:r>
            <a:r>
              <a:rPr lang="zh-CN" altLang="en-US" sz="1600" dirty="0"/>
              <a:t>）和存在（</a:t>
            </a:r>
            <a:r>
              <a:rPr lang="en-US" altLang="zh-CN" sz="1600" dirty="0"/>
              <a:t>IN</a:t>
            </a:r>
            <a:r>
              <a:rPr lang="zh-CN" altLang="en-US" sz="1600" dirty="0"/>
              <a:t>）三种条件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对分簇列进行条件限制，必须先对该分簇列之前的主键列（分区列或分簇列）使用等于（</a:t>
            </a:r>
            <a:r>
              <a:rPr lang="en-US" altLang="zh-CN" sz="1600" dirty="0"/>
              <a:t>=</a:t>
            </a:r>
            <a:r>
              <a:rPr lang="zh-CN" altLang="en-US" sz="1600" dirty="0"/>
              <a:t>）或存在（</a:t>
            </a:r>
            <a:r>
              <a:rPr lang="en-US" altLang="zh-CN" sz="1600" dirty="0"/>
              <a:t>IN</a:t>
            </a:r>
            <a:r>
              <a:rPr lang="zh-CN" altLang="en-US" sz="1600" dirty="0"/>
              <a:t>）条件，最后一个分簇列只支持等于（</a:t>
            </a:r>
            <a:r>
              <a:rPr lang="en-US" altLang="zh-CN" sz="1600" dirty="0"/>
              <a:t>=</a:t>
            </a:r>
            <a:r>
              <a:rPr lang="zh-CN" altLang="en-US" sz="1600" dirty="0"/>
              <a:t>）和范围比较（</a:t>
            </a:r>
            <a:r>
              <a:rPr lang="en-US" altLang="zh-CN" sz="1600" dirty="0"/>
              <a:t>=</a:t>
            </a:r>
            <a:r>
              <a:rPr lang="zh-CN" altLang="en-US" sz="1600" dirty="0"/>
              <a:t>、</a:t>
            </a:r>
            <a:r>
              <a:rPr lang="en-US" altLang="zh-CN" sz="1600" dirty="0"/>
              <a:t>&gt;</a:t>
            </a:r>
            <a:r>
              <a:rPr lang="zh-CN" altLang="en-US" sz="1600" dirty="0"/>
              <a:t>、</a:t>
            </a:r>
            <a:r>
              <a:rPr lang="en-US" altLang="zh-CN" sz="1600" dirty="0"/>
              <a:t>&lt;</a:t>
            </a:r>
            <a:r>
              <a:rPr lang="zh-CN" altLang="en-US" sz="1600" dirty="0"/>
              <a:t>、</a:t>
            </a:r>
            <a:r>
              <a:rPr lang="en-US" altLang="zh-CN" sz="1600" dirty="0"/>
              <a:t>&lt;=</a:t>
            </a:r>
            <a:r>
              <a:rPr lang="zh-CN" altLang="en-US" sz="1600" dirty="0"/>
              <a:t>、</a:t>
            </a:r>
            <a:r>
              <a:rPr lang="en-US" altLang="zh-CN" sz="1600" dirty="0"/>
              <a:t>&gt;=</a:t>
            </a:r>
            <a:r>
              <a:rPr lang="zh-CN" altLang="en-US" sz="1600" dirty="0"/>
              <a:t>），不支持存在（</a:t>
            </a:r>
            <a:r>
              <a:rPr lang="en-US" altLang="zh-CN" sz="1600" dirty="0"/>
              <a:t>IN</a:t>
            </a:r>
            <a:r>
              <a:rPr lang="zh-CN" altLang="en-US" sz="1600" dirty="0"/>
              <a:t>）条件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如果不符合上述语句的条件查询顺序，</a:t>
            </a:r>
            <a:r>
              <a:rPr lang="en-US" altLang="zh-CN" sz="1600" dirty="0"/>
              <a:t>Cassandra</a:t>
            </a:r>
            <a:r>
              <a:rPr lang="zh-CN" altLang="en-US" sz="1600" dirty="0"/>
              <a:t>会报错，并中止语句运行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如果分区列有多个，而</a:t>
            </a:r>
            <a:r>
              <a:rPr lang="en-US" altLang="zh-CN" sz="1600" dirty="0"/>
              <a:t>WHERE</a:t>
            </a:r>
            <a:r>
              <a:rPr lang="zh-CN" altLang="en-US" sz="1600" dirty="0"/>
              <a:t>条件中只涉及部分分区列，</a:t>
            </a:r>
            <a:r>
              <a:rPr lang="en-US" altLang="zh-CN" sz="1600" dirty="0"/>
              <a:t>Cassandra</a:t>
            </a:r>
            <a:r>
              <a:rPr lang="zh-CN" altLang="en-US" sz="1600" dirty="0"/>
              <a:t>也会报同样的错误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可以通过</a:t>
            </a:r>
            <a:r>
              <a:rPr lang="en-US" altLang="zh-CN" sz="1600" dirty="0"/>
              <a:t>ALLOW FILTERING </a:t>
            </a:r>
            <a:r>
              <a:rPr lang="zh-CN" altLang="en-US" sz="1600" dirty="0"/>
              <a:t>子句关闭一些限制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6011740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BF757-608B-4E51-A02E-548C625B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条件查询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B9532-515F-4D89-9FA8-F4A286556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/>
          <a:p>
            <a:r>
              <a:rPr lang="zh-CN" altLang="en-US" sz="2000" b="1" dirty="0"/>
              <a:t>理解分区键和分簇键的排序规则</a:t>
            </a:r>
          </a:p>
          <a:p>
            <a:pPr marL="457200" lvl="1" indent="0">
              <a:buNone/>
            </a:pPr>
            <a:r>
              <a:rPr lang="en-US" altLang="zh-CN" sz="1600" dirty="0"/>
              <a:t>TABLE test(</a:t>
            </a:r>
          </a:p>
          <a:p>
            <a:pPr marL="457200" lvl="1" indent="0">
              <a:buNone/>
            </a:pPr>
            <a:r>
              <a:rPr lang="en-US" altLang="zh-CN" sz="1600" dirty="0"/>
              <a:t>   key int,</a:t>
            </a:r>
          </a:p>
          <a:p>
            <a:pPr marL="457200" lvl="1" indent="0">
              <a:buNone/>
            </a:pPr>
            <a:r>
              <a:rPr lang="en-US" altLang="zh-CN" sz="1600" dirty="0"/>
              <a:t>   col1 int,</a:t>
            </a:r>
          </a:p>
          <a:p>
            <a:pPr marL="457200" lvl="1" indent="0">
              <a:buNone/>
            </a:pPr>
            <a:r>
              <a:rPr lang="en-US" altLang="zh-CN" sz="1600" dirty="0"/>
              <a:t>   col2 int,</a:t>
            </a:r>
          </a:p>
          <a:p>
            <a:pPr marL="457200" lvl="1" indent="0">
              <a:buNone/>
            </a:pPr>
            <a:r>
              <a:rPr lang="en-US" altLang="zh-CN" sz="1600" dirty="0"/>
              <a:t>   col3 int,</a:t>
            </a:r>
          </a:p>
          <a:p>
            <a:pPr marL="457200" lvl="1" indent="0">
              <a:buNone/>
            </a:pPr>
            <a:r>
              <a:rPr lang="en-US" altLang="zh-CN" sz="1600" dirty="0"/>
              <a:t>   col4 int,</a:t>
            </a:r>
          </a:p>
          <a:p>
            <a:pPr marL="457200" lvl="1" indent="0">
              <a:buNone/>
            </a:pPr>
            <a:r>
              <a:rPr lang="en-US" altLang="zh-CN" sz="1600" dirty="0"/>
              <a:t>   PRIMARY KEY ((key), col1, col2, col3, col4)</a:t>
            </a:r>
          </a:p>
          <a:p>
            <a:pPr marL="457200" lvl="1" indent="0">
              <a:buNone/>
            </a:pPr>
            <a:r>
              <a:rPr lang="en-US" altLang="zh-CN" sz="1600" dirty="0"/>
              <a:t>);</a:t>
            </a:r>
          </a:p>
          <a:p>
            <a:pPr lvl="1"/>
            <a:endParaRPr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DE4DA7-F836-479D-8302-CB24594F2AA5}"/>
              </a:ext>
            </a:extLst>
          </p:cNvPr>
          <p:cNvSpPr/>
          <p:nvPr/>
        </p:nvSpPr>
        <p:spPr>
          <a:xfrm>
            <a:off x="5189712" y="822970"/>
            <a:ext cx="3954288" cy="3834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 key |   col1 |   col2 |  col 3 |   col4</a:t>
            </a:r>
            <a:endParaRPr lang="zh-CN" altLang="zh-CN" sz="1050" b="1" kern="100" dirty="0">
              <a:solidFill>
                <a:srgbClr val="000000"/>
              </a:solidFill>
              <a:latin typeface="Courier New" panose="02070309020205020404" pitchFamily="49" charset="0"/>
              <a:ea typeface="方正书宋简体"/>
            </a:endParaRPr>
          </a:p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-----+-------+--------+--</a:t>
            </a:r>
            <a:r>
              <a:rPr lang="en-US" altLang="zh-CN" sz="120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-----</a:t>
            </a: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+------</a:t>
            </a:r>
            <a:endParaRPr lang="zh-CN" altLang="zh-CN" sz="1050" b="1" kern="100" dirty="0">
              <a:solidFill>
                <a:srgbClr val="000000"/>
              </a:solidFill>
              <a:latin typeface="Courier New" panose="02070309020205020404" pitchFamily="49" charset="0"/>
              <a:ea typeface="方正书宋简体"/>
            </a:endParaRPr>
          </a:p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 100 |       1 |      1 |       1 |      1</a:t>
            </a:r>
            <a:endParaRPr lang="zh-CN" altLang="zh-CN" sz="1050" b="1" kern="100" dirty="0">
              <a:solidFill>
                <a:srgbClr val="000000"/>
              </a:solidFill>
              <a:latin typeface="Courier New" panose="02070309020205020404" pitchFamily="49" charset="0"/>
              <a:ea typeface="方正书宋简体"/>
            </a:endParaRPr>
          </a:p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 100 |       1 |      1 |       1 |      2</a:t>
            </a:r>
            <a:endParaRPr lang="zh-CN" altLang="zh-CN" sz="1050" b="1" kern="100" dirty="0">
              <a:solidFill>
                <a:srgbClr val="000000"/>
              </a:solidFill>
              <a:latin typeface="Courier New" panose="02070309020205020404" pitchFamily="49" charset="0"/>
              <a:ea typeface="方正书宋简体"/>
            </a:endParaRPr>
          </a:p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 100 |       1 |      1 |       1 |      3</a:t>
            </a:r>
            <a:endParaRPr lang="zh-CN" altLang="zh-CN" sz="1050" b="1" kern="100" dirty="0">
              <a:solidFill>
                <a:srgbClr val="000000"/>
              </a:solidFill>
              <a:latin typeface="Courier New" panose="02070309020205020404" pitchFamily="49" charset="0"/>
              <a:ea typeface="方正书宋简体"/>
            </a:endParaRPr>
          </a:p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 100 |       1 |      1 |       2 |      1</a:t>
            </a:r>
            <a:endParaRPr lang="zh-CN" altLang="zh-CN" sz="1050" b="1" kern="100" dirty="0">
              <a:solidFill>
                <a:srgbClr val="000000"/>
              </a:solidFill>
              <a:latin typeface="Courier New" panose="02070309020205020404" pitchFamily="49" charset="0"/>
              <a:ea typeface="方正书宋简体"/>
            </a:endParaRPr>
          </a:p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 100 |       1 |      1 |       2 |      2</a:t>
            </a:r>
            <a:endParaRPr lang="zh-CN" altLang="zh-CN" sz="1050" b="1" kern="100" dirty="0">
              <a:solidFill>
                <a:srgbClr val="000000"/>
              </a:solidFill>
              <a:latin typeface="Courier New" panose="02070309020205020404" pitchFamily="49" charset="0"/>
              <a:ea typeface="方正书宋简体"/>
            </a:endParaRPr>
          </a:p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 100 |       1 |      1 |       2 |      3</a:t>
            </a:r>
            <a:endParaRPr lang="zh-CN" altLang="zh-CN" sz="1050" b="1" kern="100" dirty="0">
              <a:solidFill>
                <a:srgbClr val="000000"/>
              </a:solidFill>
              <a:latin typeface="Courier New" panose="02070309020205020404" pitchFamily="49" charset="0"/>
              <a:ea typeface="方正书宋简体"/>
            </a:endParaRPr>
          </a:p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 100 |       1 |      2 |       2 |      1</a:t>
            </a:r>
            <a:endParaRPr lang="zh-CN" altLang="zh-CN" sz="1050" b="1" kern="100" dirty="0">
              <a:solidFill>
                <a:srgbClr val="000000"/>
              </a:solidFill>
              <a:latin typeface="Courier New" panose="02070309020205020404" pitchFamily="49" charset="0"/>
              <a:ea typeface="方正书宋简体"/>
            </a:endParaRPr>
          </a:p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 100 |       1 |      2 |       2 |      2</a:t>
            </a:r>
            <a:endParaRPr lang="zh-CN" altLang="zh-CN" sz="1050" b="1" kern="100" dirty="0">
              <a:solidFill>
                <a:srgbClr val="000000"/>
              </a:solidFill>
              <a:latin typeface="Courier New" panose="02070309020205020404" pitchFamily="49" charset="0"/>
              <a:ea typeface="方正书宋简体"/>
            </a:endParaRPr>
          </a:p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 100 |       1 |      2 |       2 |      3</a:t>
            </a:r>
            <a:endParaRPr lang="zh-CN" altLang="zh-CN" sz="1050" b="1" kern="100" dirty="0">
              <a:solidFill>
                <a:srgbClr val="000000"/>
              </a:solidFill>
              <a:latin typeface="Courier New" panose="02070309020205020404" pitchFamily="49" charset="0"/>
              <a:ea typeface="方正书宋简体"/>
            </a:endParaRPr>
          </a:p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 100 |       2 |      1 |       1 |      1</a:t>
            </a:r>
            <a:endParaRPr lang="zh-CN" altLang="zh-CN" sz="1050" b="1" kern="100" dirty="0">
              <a:solidFill>
                <a:srgbClr val="000000"/>
              </a:solidFill>
              <a:latin typeface="Courier New" panose="02070309020205020404" pitchFamily="49" charset="0"/>
              <a:ea typeface="方正书宋简体"/>
            </a:endParaRPr>
          </a:p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 100 |       2 |      1 |       1 |      2</a:t>
            </a:r>
            <a:endParaRPr lang="zh-CN" altLang="zh-CN" sz="1050" b="1" kern="100" dirty="0">
              <a:solidFill>
                <a:srgbClr val="000000"/>
              </a:solidFill>
              <a:latin typeface="Courier New" panose="02070309020205020404" pitchFamily="49" charset="0"/>
              <a:ea typeface="方正书宋简体"/>
            </a:endParaRPr>
          </a:p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 100 |       2 |      1 |       1 |      3</a:t>
            </a:r>
            <a:endParaRPr lang="zh-CN" altLang="zh-CN" sz="1050" b="1" kern="100" dirty="0">
              <a:solidFill>
                <a:srgbClr val="000000"/>
              </a:solidFill>
              <a:latin typeface="Courier New" panose="02070309020205020404" pitchFamily="49" charset="0"/>
              <a:ea typeface="方正书宋简体"/>
            </a:endParaRPr>
          </a:p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 100 |       2 |      1 |       2 |      1</a:t>
            </a:r>
            <a:endParaRPr lang="zh-CN" altLang="zh-CN" sz="1050" b="1" kern="100" dirty="0">
              <a:solidFill>
                <a:srgbClr val="000000"/>
              </a:solidFill>
              <a:latin typeface="Courier New" panose="02070309020205020404" pitchFamily="49" charset="0"/>
              <a:ea typeface="方正书宋简体"/>
            </a:endParaRPr>
          </a:p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 100 |       2 |      1 |       2 |      2</a:t>
            </a:r>
            <a:endParaRPr lang="zh-CN" altLang="zh-CN" sz="1050" b="1" kern="100" dirty="0">
              <a:solidFill>
                <a:srgbClr val="000000"/>
              </a:solidFill>
              <a:latin typeface="Courier New" panose="02070309020205020404" pitchFamily="49" charset="0"/>
              <a:ea typeface="方正书宋简体"/>
            </a:endParaRPr>
          </a:p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 100 |       2 |      1 |       2 |      3</a:t>
            </a:r>
            <a:endParaRPr lang="zh-CN" altLang="zh-CN" sz="1050" b="1" kern="100" dirty="0">
              <a:solidFill>
                <a:srgbClr val="000000"/>
              </a:solidFill>
              <a:latin typeface="Courier New" panose="02070309020205020404" pitchFamily="49" charset="0"/>
              <a:ea typeface="方正书宋简体"/>
            </a:endParaRPr>
          </a:p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 100 |       2 |      2 |       2 |      1</a:t>
            </a:r>
            <a:endParaRPr lang="zh-CN" altLang="zh-CN" sz="1050" b="1" kern="100" dirty="0">
              <a:solidFill>
                <a:srgbClr val="000000"/>
              </a:solidFill>
              <a:latin typeface="Courier New" panose="02070309020205020404" pitchFamily="49" charset="0"/>
              <a:ea typeface="方正书宋简体"/>
            </a:endParaRPr>
          </a:p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 100 |       2 |      2 |       2 |      2</a:t>
            </a:r>
            <a:endParaRPr lang="zh-CN" altLang="zh-CN" sz="1050" b="1" kern="100" dirty="0">
              <a:solidFill>
                <a:srgbClr val="000000"/>
              </a:solidFill>
              <a:latin typeface="Courier New" panose="02070309020205020404" pitchFamily="49" charset="0"/>
              <a:ea typeface="方正书宋简体"/>
            </a:endParaRPr>
          </a:p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 100 |       2 |      2 |       2 |      3</a:t>
            </a:r>
            <a:endParaRPr lang="zh-CN" altLang="zh-CN" sz="1050" b="1" kern="100" dirty="0">
              <a:solidFill>
                <a:srgbClr val="000000"/>
              </a:solidFill>
              <a:latin typeface="Courier New" panose="02070309020205020404" pitchFamily="49" charset="0"/>
              <a:ea typeface="方正书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4088505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FA8F6-5C19-4800-A181-7C277662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条件查询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79A18-3BEB-4C5D-8450-F1413C82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为了避免条件查询时进行大范围扫描而引起的性能瓶颈，</a:t>
            </a:r>
            <a:r>
              <a:rPr lang="en-US" altLang="zh-CN" sz="2000" dirty="0"/>
              <a:t>Cassandra</a:t>
            </a:r>
            <a:r>
              <a:rPr lang="zh-CN" altLang="en-US" sz="2000" dirty="0"/>
              <a:t>要求依次对</a:t>
            </a:r>
            <a:r>
              <a:rPr lang="en-US" altLang="zh-CN" sz="2000" dirty="0"/>
              <a:t>key</a:t>
            </a:r>
            <a:r>
              <a:rPr lang="zh-CN" altLang="en-US" sz="2000" dirty="0"/>
              <a:t>、</a:t>
            </a:r>
            <a:r>
              <a:rPr lang="en-US" altLang="zh-CN" sz="2000" dirty="0"/>
              <a:t>col1</a:t>
            </a:r>
            <a:r>
              <a:rPr lang="zh-CN" altLang="en-US" sz="2000" dirty="0"/>
              <a:t>、</a:t>
            </a:r>
            <a:r>
              <a:rPr lang="en-US" altLang="zh-CN" sz="2000" dirty="0"/>
              <a:t>col2</a:t>
            </a:r>
            <a:r>
              <a:rPr lang="zh-CN" altLang="en-US" sz="2000" dirty="0"/>
              <a:t>和</a:t>
            </a:r>
            <a:r>
              <a:rPr lang="en-US" altLang="zh-CN" sz="2000" dirty="0"/>
              <a:t>col3</a:t>
            </a:r>
            <a:r>
              <a:rPr lang="zh-CN" altLang="en-US" sz="2000" dirty="0"/>
              <a:t>使用等于、范围或存在（</a:t>
            </a:r>
            <a:r>
              <a:rPr lang="en-US" altLang="zh-CN" sz="2000" dirty="0"/>
              <a:t>IN</a:t>
            </a:r>
            <a:r>
              <a:rPr lang="zh-CN" altLang="en-US" sz="2000" dirty="0"/>
              <a:t>）条件中的一种，</a:t>
            </a:r>
            <a:r>
              <a:rPr lang="en-US" altLang="zh-CN" sz="2000" dirty="0"/>
              <a:t>col4</a:t>
            </a:r>
            <a:r>
              <a:rPr lang="zh-CN" altLang="en-US" sz="2000" dirty="0"/>
              <a:t>则只允许使用等于或范围条件</a:t>
            </a:r>
          </a:p>
          <a:p>
            <a:r>
              <a:rPr lang="zh-CN" altLang="en-US" sz="2000" dirty="0"/>
              <a:t>例如：</a:t>
            </a:r>
          </a:p>
          <a:p>
            <a:pPr marL="457200" lvl="1" indent="0">
              <a:buNone/>
            </a:pPr>
            <a:r>
              <a:rPr lang="en-US" altLang="zh-CN" sz="1600" dirty="0"/>
              <a:t>SELECT * </a:t>
            </a:r>
          </a:p>
          <a:p>
            <a:pPr marL="457200" lvl="1" indent="0">
              <a:buNone/>
            </a:pPr>
            <a:r>
              <a:rPr lang="en-US" altLang="zh-CN" sz="1600" dirty="0"/>
              <a:t>FROM test </a:t>
            </a:r>
          </a:p>
          <a:p>
            <a:pPr marL="457200" lvl="1" indent="0">
              <a:buNone/>
            </a:pPr>
            <a:r>
              <a:rPr lang="en-US" altLang="zh-CN" sz="1600" dirty="0"/>
              <a:t>WHERE key = 100 AND col1 IN (1, 2) AND col2 = 1 AND col3 = 1 AND col4 &lt;= 2;</a:t>
            </a:r>
          </a:p>
          <a:p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9A09DD-E5EC-4AA1-8E27-84C7D426EA16}"/>
              </a:ext>
            </a:extLst>
          </p:cNvPr>
          <p:cNvSpPr/>
          <p:nvPr/>
        </p:nvSpPr>
        <p:spPr>
          <a:xfrm>
            <a:off x="2267744" y="3404554"/>
            <a:ext cx="4860608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 key|   col1 |  col2 |   col3 |  col4</a:t>
            </a:r>
            <a:endParaRPr lang="zh-CN" altLang="zh-CN" sz="1050" b="1" kern="100" dirty="0">
              <a:solidFill>
                <a:srgbClr val="000000"/>
              </a:solidFill>
              <a:latin typeface="Courier New" panose="02070309020205020404" pitchFamily="49" charset="0"/>
              <a:ea typeface="方正书宋简体"/>
            </a:endParaRPr>
          </a:p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-----+-----+---------+-------+-------------</a:t>
            </a:r>
            <a:endParaRPr lang="zh-CN" altLang="zh-CN" sz="1050" b="1" kern="100" dirty="0">
              <a:solidFill>
                <a:srgbClr val="000000"/>
              </a:solidFill>
              <a:latin typeface="Courier New" panose="02070309020205020404" pitchFamily="49" charset="0"/>
              <a:ea typeface="方正书宋简体"/>
            </a:endParaRPr>
          </a:p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 100 |      1 |      1 |       1 |     1</a:t>
            </a:r>
            <a:endParaRPr lang="zh-CN" altLang="zh-CN" sz="1050" b="1" kern="100" dirty="0">
              <a:solidFill>
                <a:srgbClr val="000000"/>
              </a:solidFill>
              <a:latin typeface="Courier New" panose="02070309020205020404" pitchFamily="49" charset="0"/>
              <a:ea typeface="方正书宋简体"/>
            </a:endParaRPr>
          </a:p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 100 |      1 |      1 |       1 |     2</a:t>
            </a:r>
            <a:endParaRPr lang="zh-CN" altLang="zh-CN" sz="1050" b="1" kern="100" dirty="0">
              <a:solidFill>
                <a:srgbClr val="000000"/>
              </a:solidFill>
              <a:latin typeface="Courier New" panose="02070309020205020404" pitchFamily="49" charset="0"/>
              <a:ea typeface="方正书宋简体"/>
            </a:endParaRPr>
          </a:p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 100 |      2 |      1 |       1 |     1</a:t>
            </a:r>
            <a:endParaRPr lang="zh-CN" altLang="zh-CN" sz="1050" b="1" kern="100" dirty="0">
              <a:solidFill>
                <a:srgbClr val="000000"/>
              </a:solidFill>
              <a:latin typeface="Courier New" panose="02070309020205020404" pitchFamily="49" charset="0"/>
              <a:ea typeface="方正书宋简体"/>
            </a:endParaRPr>
          </a:p>
          <a:p>
            <a:pPr indent="191929" algn="just" defTabSz="685800">
              <a:spcBef>
                <a:spcPts val="90"/>
              </a:spcBef>
              <a:spcAft>
                <a:spcPts val="90"/>
              </a:spcAft>
            </a:pPr>
            <a:r>
              <a:rPr lang="en-US" altLang="zh-CN" sz="1050" b="1" kern="100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</a:rPr>
              <a:t> 100 |      2 |      1 |       1 |     2</a:t>
            </a:r>
            <a:endParaRPr lang="zh-CN" altLang="en-US" sz="105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421059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7EE67-B35E-4208-BD6E-FC5B8C58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条件查询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92B78-182D-4636-BD05-1DE0DAA9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WHERE</a:t>
            </a:r>
            <a:r>
              <a:rPr lang="zh-CN" altLang="en-US" sz="2000" dirty="0"/>
              <a:t>切片查询：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1600" b="1" dirty="0"/>
              <a:t>SELECT</a:t>
            </a:r>
            <a:r>
              <a:rPr lang="en-US" altLang="zh-CN" sz="1600" dirty="0"/>
              <a:t> *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1600" b="1" dirty="0"/>
              <a:t>FROM</a:t>
            </a:r>
            <a:r>
              <a:rPr lang="en-US" altLang="zh-CN" sz="1600" dirty="0"/>
              <a:t> test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1600" b="1" dirty="0"/>
              <a:t>WHERE</a:t>
            </a:r>
            <a:r>
              <a:rPr lang="en-US" altLang="zh-CN" sz="1600" dirty="0"/>
              <a:t> key = 100 </a:t>
            </a:r>
            <a:r>
              <a:rPr lang="en-US" altLang="zh-CN" sz="1600" b="1" dirty="0"/>
              <a:t>AND</a:t>
            </a:r>
            <a:r>
              <a:rPr lang="en-US" altLang="zh-CN" sz="1600" dirty="0"/>
              <a:t> col1 = 1 </a:t>
            </a:r>
            <a:r>
              <a:rPr lang="en-US" altLang="zh-CN" sz="1600" b="1" dirty="0"/>
              <a:t>AND</a:t>
            </a:r>
            <a:r>
              <a:rPr lang="en-US" altLang="zh-CN" sz="1600" dirty="0"/>
              <a:t> col2 = 1 </a:t>
            </a:r>
            <a:r>
              <a:rPr lang="en-US" altLang="zh-CN" sz="1600" b="1" dirty="0"/>
              <a:t>AND</a:t>
            </a:r>
            <a:r>
              <a:rPr lang="en-US" altLang="zh-CN" sz="1600" dirty="0"/>
              <a:t> (col3, col4) &gt;= (1, 2) </a:t>
            </a:r>
            <a:r>
              <a:rPr lang="en-US" altLang="zh-CN" sz="1600" b="1" dirty="0"/>
              <a:t>AND</a:t>
            </a:r>
            <a:r>
              <a:rPr lang="en-US" altLang="zh-CN" sz="1600" dirty="0"/>
              <a:t> (col3, col4) &lt; (2, 3);</a:t>
            </a:r>
            <a:endParaRPr lang="en-US" altLang="zh-CN" sz="1800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该语句同时对</a:t>
            </a:r>
            <a:r>
              <a:rPr lang="en-US" altLang="zh-CN" sz="1600" dirty="0"/>
              <a:t>col3</a:t>
            </a:r>
            <a:r>
              <a:rPr lang="zh-CN" altLang="en-US" sz="1600" dirty="0"/>
              <a:t>到</a:t>
            </a:r>
            <a:r>
              <a:rPr lang="en-US" altLang="zh-CN" sz="1600" dirty="0"/>
              <a:t>col4</a:t>
            </a:r>
            <a:r>
              <a:rPr lang="zh-CN" altLang="en-US" sz="1600" dirty="0"/>
              <a:t>的范围进行限定，相当于在行键或行键的前</a:t>
            </a:r>
            <a:r>
              <a:rPr lang="en-US" altLang="zh-CN" sz="1600" dirty="0"/>
              <a:t>n</a:t>
            </a:r>
            <a:r>
              <a:rPr lang="zh-CN" altLang="en-US" sz="1600" dirty="0"/>
              <a:t>个字节上进行了切片。但下面语句是错误的，因为切片上下限用的列不一致。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1600" b="1" dirty="0"/>
              <a:t>SELECT</a:t>
            </a:r>
            <a:r>
              <a:rPr lang="en-US" altLang="zh-CN" sz="1600" dirty="0"/>
              <a:t> *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1600" b="1" dirty="0"/>
              <a:t>FROM</a:t>
            </a:r>
            <a:r>
              <a:rPr lang="en-US" altLang="zh-CN" sz="1600" dirty="0"/>
              <a:t> test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1600" b="1" dirty="0"/>
              <a:t>WHERE</a:t>
            </a:r>
            <a:r>
              <a:rPr lang="en-US" altLang="zh-CN" sz="1600" dirty="0"/>
              <a:t> key = 100 </a:t>
            </a:r>
            <a:r>
              <a:rPr lang="en-US" altLang="zh-CN" sz="1600" b="1" dirty="0"/>
              <a:t>AND</a:t>
            </a:r>
            <a:r>
              <a:rPr lang="en-US" altLang="zh-CN" sz="1600" dirty="0"/>
              <a:t> col_1 = 1 </a:t>
            </a:r>
            <a:r>
              <a:rPr lang="en-US" altLang="zh-CN" sz="1600" b="1" dirty="0"/>
              <a:t>AND</a:t>
            </a:r>
            <a:r>
              <a:rPr lang="en-US" altLang="zh-CN" sz="1600" dirty="0"/>
              <a:t> (col_2, col_3, col_4) &gt;= (1, 1, 2) </a:t>
            </a:r>
            <a:r>
              <a:rPr lang="en-US" altLang="zh-CN" sz="1600" b="1" dirty="0"/>
              <a:t>AND</a:t>
            </a:r>
            <a:r>
              <a:rPr lang="en-US" altLang="zh-CN" sz="1600" dirty="0"/>
              <a:t> (col_3, col_4) &lt; (2, 3);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44787657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AB7C8-3BCA-4225-8AA3-CFBE2E90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索引机制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7F3E0-A3B4-430A-B9A7-BF0800D0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二级索引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Cassandra</a:t>
            </a:r>
            <a:r>
              <a:rPr lang="zh-CN" altLang="en-US" sz="1600" dirty="0"/>
              <a:t>可以对数据表建立一个或多个二级索引。这些索引可以使用在普通列、集合列等场景，但不能应用在计数器列。这些列索引信息维护在一个隐藏表中。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对没有建立索引的非主键列进行条件查询，系统会报错“执行效率无法预测</a:t>
            </a:r>
            <a:r>
              <a:rPr lang="en-US" altLang="zh-CN" sz="1600" dirty="0"/>
              <a:t>…”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无索引的非主键列查询</a:t>
            </a:r>
            <a:endParaRPr lang="en-US" altLang="zh-CN" b="1" dirty="0"/>
          </a:p>
          <a:p>
            <a:pPr lvl="1">
              <a:spcBef>
                <a:spcPts val="1200"/>
              </a:spcBef>
            </a:pPr>
            <a:r>
              <a:rPr lang="zh-CN" altLang="en-US" sz="1600" b="1" dirty="0"/>
              <a:t>解决方案</a:t>
            </a:r>
            <a:r>
              <a:rPr lang="en-US" altLang="zh-CN" sz="1600" b="1" dirty="0"/>
              <a:t>1</a:t>
            </a:r>
            <a:r>
              <a:rPr lang="zh-CN" altLang="en-US" sz="1600" dirty="0"/>
              <a:t>：屏蔽报错</a:t>
            </a:r>
          </a:p>
          <a:p>
            <a:pPr lvl="2">
              <a:spcBef>
                <a:spcPts val="1200"/>
              </a:spcBef>
            </a:pPr>
            <a:r>
              <a:rPr lang="en-US" altLang="zh-CN" sz="1400" b="1" dirty="0"/>
              <a:t>SELECT</a:t>
            </a:r>
            <a:r>
              <a:rPr lang="en-US" altLang="zh-CN" sz="1400" dirty="0"/>
              <a:t> * </a:t>
            </a:r>
            <a:r>
              <a:rPr lang="en-US" altLang="zh-CN" sz="1400" b="1" dirty="0"/>
              <a:t>FROM</a:t>
            </a:r>
            <a:r>
              <a:rPr lang="en-US" altLang="zh-CN" sz="1400" dirty="0"/>
              <a:t> address </a:t>
            </a:r>
            <a:r>
              <a:rPr lang="en-US" altLang="zh-CN" sz="1400" b="1" dirty="0"/>
              <a:t>WHERE</a:t>
            </a:r>
            <a:r>
              <a:rPr lang="en-US" altLang="zh-CN" sz="1400" dirty="0"/>
              <a:t> age = 1 </a:t>
            </a:r>
            <a:r>
              <a:rPr lang="en-US" altLang="zh-CN" sz="1400" b="1" dirty="0"/>
              <a:t>ALLOW FILTERING</a:t>
            </a:r>
            <a:r>
              <a:rPr lang="en-US" altLang="zh-CN" sz="1400" dirty="0"/>
              <a:t>;</a:t>
            </a:r>
          </a:p>
          <a:p>
            <a:pPr lvl="2">
              <a:spcBef>
                <a:spcPts val="1200"/>
              </a:spcBef>
            </a:pPr>
            <a:r>
              <a:rPr lang="zh-CN" altLang="en-US" sz="1400" dirty="0"/>
              <a:t>执行效率可能很低</a:t>
            </a:r>
          </a:p>
          <a:p>
            <a:pPr lvl="1">
              <a:spcBef>
                <a:spcPts val="1200"/>
              </a:spcBef>
            </a:pPr>
            <a:r>
              <a:rPr lang="zh-CN" altLang="en-US" sz="1600" b="1" dirty="0"/>
              <a:t>解决方案</a:t>
            </a:r>
            <a:r>
              <a:rPr lang="en-US" altLang="zh-CN" sz="1600" b="1" dirty="0"/>
              <a:t>2</a:t>
            </a:r>
            <a:r>
              <a:rPr lang="zh-CN" altLang="en-US" sz="1600" dirty="0"/>
              <a:t>：建立索引的语句</a:t>
            </a:r>
          </a:p>
          <a:p>
            <a:pPr lvl="2">
              <a:spcBef>
                <a:spcPts val="1200"/>
              </a:spcBef>
            </a:pPr>
            <a:r>
              <a:rPr lang="en-US" altLang="zh-CN" sz="1400" b="1" dirty="0"/>
              <a:t>CREATE INDEX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indexofaddress</a:t>
            </a:r>
            <a:r>
              <a:rPr lang="en-US" altLang="zh-CN" sz="1400" dirty="0"/>
              <a:t> </a:t>
            </a:r>
            <a:r>
              <a:rPr lang="en-US" altLang="zh-CN" sz="1400" b="1" dirty="0"/>
              <a:t>ON</a:t>
            </a:r>
            <a:r>
              <a:rPr lang="en-US" altLang="zh-CN" sz="1400" dirty="0"/>
              <a:t> address(age);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4534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0ACDC-FE21-432A-9FAE-C9E5C0DF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索引机制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10033-485C-458B-ABEE-75F4B38E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索引删除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删除索引</a:t>
            </a:r>
            <a:r>
              <a:rPr lang="en-US" altLang="zh-CN" sz="1600" dirty="0" err="1"/>
              <a:t>indexofaddress</a:t>
            </a:r>
            <a:r>
              <a:rPr lang="en-US" altLang="zh-CN" sz="1600" dirty="0"/>
              <a:t> </a:t>
            </a:r>
            <a:r>
              <a:rPr lang="zh-CN" altLang="en-US" sz="1600" dirty="0"/>
              <a:t>：</a:t>
            </a:r>
            <a:r>
              <a:rPr lang="en-US" altLang="zh-CN" sz="1600" b="1" dirty="0"/>
              <a:t>DROP INDEX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indexofaddress</a:t>
            </a:r>
            <a:r>
              <a:rPr lang="zh-CN" altLang="en-US" sz="1600" dirty="0"/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索引维护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一般情况下，索引会在后台自动维护，不会阻塞读写操作。如需要手动维护索引，可以在命令行下使用命令：</a:t>
            </a:r>
          </a:p>
          <a:p>
            <a:pPr lvl="2">
              <a:spcBef>
                <a:spcPts val="1200"/>
              </a:spcBef>
            </a:pPr>
            <a:r>
              <a:rPr lang="en-US" altLang="zh-CN" sz="1400" dirty="0" err="1"/>
              <a:t>nodetool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rebuild_index</a:t>
            </a:r>
            <a:r>
              <a:rPr lang="en-US" altLang="zh-CN" sz="1400" dirty="0"/>
              <a:t> &lt;</a:t>
            </a:r>
            <a:r>
              <a:rPr lang="en-US" altLang="zh-CN" sz="1400" dirty="0" err="1"/>
              <a:t>keyspace</a:t>
            </a:r>
            <a:r>
              <a:rPr lang="en-US" altLang="zh-CN" sz="1400" dirty="0"/>
              <a:t>&gt;&lt;table&gt;&lt;</a:t>
            </a:r>
            <a:r>
              <a:rPr lang="en-US" altLang="zh-CN" sz="1400" dirty="0" err="1"/>
              <a:t>indexName</a:t>
            </a:r>
            <a:r>
              <a:rPr lang="en-US" altLang="zh-CN" sz="1400" dirty="0"/>
              <a:t>&gt;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例如，手动维护索引（</a:t>
            </a:r>
            <a:r>
              <a:rPr lang="en-US" altLang="zh-CN" sz="1600" dirty="0" err="1"/>
              <a:t>indexofaddress</a:t>
            </a:r>
            <a:r>
              <a:rPr lang="zh-CN" altLang="en-US" sz="1600" dirty="0"/>
              <a:t>），可以执行：</a:t>
            </a:r>
          </a:p>
          <a:p>
            <a:pPr lvl="2">
              <a:spcBef>
                <a:spcPts val="1200"/>
              </a:spcBef>
            </a:pPr>
            <a:r>
              <a:rPr lang="en-US" altLang="zh-CN" sz="1400" dirty="0" err="1"/>
              <a:t>nodetool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rebuild_index</a:t>
            </a:r>
            <a:r>
              <a:rPr lang="en-US" altLang="zh-CN" sz="1400" dirty="0"/>
              <a:t> ks1 address </a:t>
            </a:r>
            <a:r>
              <a:rPr lang="en-US" altLang="zh-CN" sz="1400" dirty="0" err="1"/>
              <a:t>indexofadress</a:t>
            </a:r>
            <a:endParaRPr lang="en-US" altLang="zh-CN" sz="1400" dirty="0"/>
          </a:p>
          <a:p>
            <a:pPr lvl="2">
              <a:spcBef>
                <a:spcPts val="1200"/>
              </a:spcBef>
            </a:pPr>
            <a:r>
              <a:rPr lang="zh-CN" altLang="en-US" sz="1400" dirty="0"/>
              <a:t>关于该指令的详细参数可用下面语句查询：</a:t>
            </a:r>
            <a:r>
              <a:rPr lang="en-US" altLang="zh-CN" sz="1400" dirty="0" err="1"/>
              <a:t>nodetool</a:t>
            </a:r>
            <a:r>
              <a:rPr lang="en-US" altLang="zh-CN" sz="1400" dirty="0"/>
              <a:t> help </a:t>
            </a:r>
            <a:r>
              <a:rPr lang="en-US" altLang="zh-CN" sz="1400" dirty="0" err="1"/>
              <a:t>rebuild_index</a:t>
            </a:r>
            <a:endParaRPr lang="en-US" altLang="zh-CN" sz="1400" dirty="0"/>
          </a:p>
          <a:p>
            <a:pPr lvl="2">
              <a:spcBef>
                <a:spcPts val="1200"/>
              </a:spcBef>
            </a:pPr>
            <a:r>
              <a:rPr lang="zh-CN" altLang="en-US" sz="1400" dirty="0"/>
              <a:t>注意</a:t>
            </a:r>
            <a:r>
              <a:rPr lang="en-US" altLang="zh-CN" sz="1400" dirty="0" err="1"/>
              <a:t>nodetool</a:t>
            </a:r>
            <a:r>
              <a:rPr lang="zh-CN" altLang="en-US" sz="1400" dirty="0"/>
              <a:t>命令不是在</a:t>
            </a:r>
            <a:r>
              <a:rPr lang="en-US" altLang="zh-CN" sz="1400" dirty="0" err="1"/>
              <a:t>cqlsh</a:t>
            </a:r>
            <a:r>
              <a:rPr lang="zh-CN" altLang="en-US" sz="1400" dirty="0"/>
              <a:t>环境中运行的，而是在</a:t>
            </a:r>
            <a:r>
              <a:rPr lang="zh-CN" altLang="en-US" sz="1400" b="1" dirty="0">
                <a:solidFill>
                  <a:srgbClr val="C00000"/>
                </a:solidFill>
              </a:rPr>
              <a:t>操作系统的命令行环境</a:t>
            </a:r>
            <a:r>
              <a:rPr lang="zh-CN" altLang="en-US" sz="1400" dirty="0"/>
              <a:t>中执行。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4854468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3DAB3-D99E-4EF0-859F-8D414EDD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使用标量函数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2E689-E470-46CC-A37D-0643B344C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640960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/>
              <a:t>CAST(</a:t>
            </a:r>
            <a:r>
              <a:rPr lang="en-US" altLang="zh-CN" sz="2000" b="1" dirty="0" err="1"/>
              <a:t>column_name</a:t>
            </a:r>
            <a:r>
              <a:rPr lang="en-US" altLang="zh-CN" sz="2000" b="1" dirty="0"/>
              <a:t> AS </a:t>
            </a:r>
            <a:r>
              <a:rPr lang="en-US" altLang="zh-CN" sz="2000" b="1" dirty="0" err="1"/>
              <a:t>data_type</a:t>
            </a:r>
            <a:r>
              <a:rPr lang="en-US" altLang="zh-CN" sz="2000" b="1" dirty="0"/>
              <a:t>)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显示格式转换： </a:t>
            </a:r>
            <a:r>
              <a:rPr lang="en-US" altLang="zh-CN" sz="1600" b="1" dirty="0"/>
              <a:t>SELECT CAST</a:t>
            </a:r>
            <a:r>
              <a:rPr lang="en-US" altLang="zh-CN" sz="1600" dirty="0"/>
              <a:t>( col2 </a:t>
            </a:r>
            <a:r>
              <a:rPr lang="en-US" altLang="zh-CN" sz="1600" b="1" dirty="0"/>
              <a:t>AS</a:t>
            </a:r>
            <a:r>
              <a:rPr lang="en-US" altLang="zh-CN" sz="1600" dirty="0"/>
              <a:t> text) </a:t>
            </a:r>
            <a:r>
              <a:rPr lang="en-US" altLang="zh-CN" sz="1600" b="1" dirty="0"/>
              <a:t>FROM</a:t>
            </a:r>
            <a:r>
              <a:rPr lang="en-US" altLang="zh-CN" sz="1600" dirty="0"/>
              <a:t> ks1.testtable;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WRITETIME(</a:t>
            </a:r>
            <a:r>
              <a:rPr lang="en-US" altLang="zh-CN" sz="2000" b="1" dirty="0" err="1"/>
              <a:t>column_name</a:t>
            </a:r>
            <a:r>
              <a:rPr lang="en-US" altLang="zh-CN" sz="2000" b="1" dirty="0"/>
              <a:t>)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返回结果的写入时间（毫秒级时间戳）</a:t>
            </a:r>
            <a:endParaRPr lang="en-US" altLang="zh-CN" sz="16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如：</a:t>
            </a:r>
            <a:r>
              <a:rPr lang="en-US" altLang="zh-CN" sz="1600" b="1" dirty="0"/>
              <a:t>SELECT</a:t>
            </a:r>
            <a:r>
              <a:rPr lang="en-US" altLang="zh-CN" sz="1600" dirty="0"/>
              <a:t> </a:t>
            </a:r>
            <a:r>
              <a:rPr lang="en-US" altLang="zh-CN" sz="1600" b="1" dirty="0"/>
              <a:t>WRITETIME</a:t>
            </a:r>
            <a:r>
              <a:rPr lang="en-US" altLang="zh-CN" sz="1600" dirty="0"/>
              <a:t>(col2) </a:t>
            </a:r>
            <a:r>
              <a:rPr lang="en-US" altLang="zh-CN" sz="1600" b="1" dirty="0"/>
              <a:t>FROM</a:t>
            </a:r>
            <a:r>
              <a:rPr lang="en-US" altLang="zh-CN" sz="1600" dirty="0"/>
              <a:t> ks1.testtable;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注意，该语句无法用于主键列，因为行键并没有单独的时间戳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TOKEN(</a:t>
            </a:r>
            <a:r>
              <a:rPr lang="en-US" altLang="zh-CN" sz="2000" b="1" dirty="0" err="1"/>
              <a:t>column_name</a:t>
            </a:r>
            <a:r>
              <a:rPr lang="en-US" altLang="zh-CN" sz="2000" b="1" dirty="0"/>
              <a:t>)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根据列值计算哈希地址，如：</a:t>
            </a:r>
            <a:r>
              <a:rPr lang="en-US" altLang="zh-CN" sz="1600" dirty="0"/>
              <a:t>SELECT TOKEN (col2) FROM ks1.testtable1;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TTL(</a:t>
            </a:r>
            <a:r>
              <a:rPr lang="en-US" altLang="zh-CN" sz="2000" b="1" dirty="0" err="1"/>
              <a:t>column_name</a:t>
            </a:r>
            <a:r>
              <a:rPr lang="en-US" altLang="zh-CN" sz="2000" b="1" dirty="0"/>
              <a:t>)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显示该列的生存期，对于主键列无法使用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UUID()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无参数，用来在</a:t>
            </a:r>
            <a:r>
              <a:rPr lang="en-US" altLang="zh-CN" sz="1600" dirty="0"/>
              <a:t>INSERT</a:t>
            </a:r>
            <a:r>
              <a:rPr lang="zh-CN" altLang="en-US" sz="1600" dirty="0"/>
              <a:t>和</a:t>
            </a:r>
            <a:r>
              <a:rPr lang="en-US" altLang="zh-CN" sz="1600" dirty="0"/>
              <a:t>UPDATE</a:t>
            </a:r>
            <a:r>
              <a:rPr lang="zh-CN" altLang="en-US" sz="1600" dirty="0"/>
              <a:t>语句中生成</a:t>
            </a:r>
            <a:r>
              <a:rPr lang="en-US" altLang="zh-CN" sz="1600" dirty="0" err="1"/>
              <a:t>uuid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0375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41223"/>
            <a:ext cx="8568952" cy="276663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6.1 Cassandra</a:t>
            </a:r>
            <a:r>
              <a:rPr lang="zh-CN" altLang="en-US" dirty="0"/>
              <a:t>概述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6.2 Cassandra</a:t>
            </a:r>
            <a:r>
              <a:rPr lang="zh-CN" altLang="en-US" dirty="0"/>
              <a:t>的技术原理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6.3 Cassandra</a:t>
            </a:r>
            <a:r>
              <a:rPr lang="zh-CN" altLang="en-US" dirty="0"/>
              <a:t>的部署与配置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6.4 CQL</a:t>
            </a:r>
            <a:r>
              <a:rPr lang="zh-CN" altLang="en-US" dirty="0"/>
              <a:t>语言与</a:t>
            </a:r>
            <a:r>
              <a:rPr lang="en-US" altLang="zh-CN" dirty="0"/>
              <a:t>CQLSH</a:t>
            </a:r>
            <a:r>
              <a:rPr lang="zh-CN" altLang="en-US" dirty="0"/>
              <a:t>环境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6.5 CQL</a:t>
            </a:r>
            <a:r>
              <a:rPr lang="zh-CN" altLang="en-US" dirty="0"/>
              <a:t>数据查询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6.6 CQL</a:t>
            </a:r>
            <a:r>
              <a:rPr lang="zh-CN" altLang="en-US" b="1" dirty="0">
                <a:solidFill>
                  <a:srgbClr val="C00000"/>
                </a:solidFill>
              </a:rPr>
              <a:t>数据更新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/>
              <a:t>6.7</a:t>
            </a:r>
            <a:r>
              <a:rPr lang="zh-CN" altLang="en-US" dirty="0"/>
              <a:t> 基本集群维护方法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6.8 </a:t>
            </a:r>
            <a:r>
              <a:rPr lang="zh-CN" altLang="en-US" dirty="0"/>
              <a:t>编程访问</a:t>
            </a:r>
            <a:r>
              <a:rPr lang="en-US" altLang="zh-CN" dirty="0"/>
              <a:t>Cassandra</a:t>
            </a:r>
          </a:p>
        </p:txBody>
      </p:sp>
    </p:spTree>
    <p:extLst>
      <p:ext uri="{BB962C8B-B14F-4D97-AF65-F5344CB8AC3E}">
        <p14:creationId xmlns:p14="http://schemas.microsoft.com/office/powerpoint/2010/main" val="33220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EAA27-8CCE-405D-9089-0BE29675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插入、更新和删除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E6A9E-9181-4CF4-8D51-2C7B891F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71550"/>
            <a:ext cx="8136904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数据插入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1600" b="1" dirty="0"/>
              <a:t>INSERT INTO</a:t>
            </a:r>
            <a:r>
              <a:rPr lang="en-US" altLang="zh-CN" sz="1600" dirty="0"/>
              <a:t> [</a:t>
            </a:r>
            <a:r>
              <a:rPr lang="en-US" altLang="zh-CN" sz="1600" dirty="0" err="1"/>
              <a:t>keyspace_name</a:t>
            </a:r>
            <a:r>
              <a:rPr lang="en-US" altLang="zh-CN" sz="1600" dirty="0"/>
              <a:t>.] </a:t>
            </a:r>
            <a:r>
              <a:rPr lang="en-US" altLang="zh-CN" sz="1600" dirty="0" err="1"/>
              <a:t>table_name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column_list</a:t>
            </a:r>
            <a:r>
              <a:rPr lang="en-US" altLang="zh-CN" sz="1600" dirty="0"/>
              <a:t>)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1600" dirty="0"/>
              <a:t>         </a:t>
            </a:r>
            <a:r>
              <a:rPr lang="en-US" altLang="zh-CN" sz="1600" b="1" dirty="0"/>
              <a:t>VALUES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column_values</a:t>
            </a:r>
            <a:r>
              <a:rPr lang="en-US" altLang="zh-CN" sz="1600" dirty="0"/>
              <a:t>)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1600" dirty="0"/>
              <a:t>          [</a:t>
            </a:r>
            <a:r>
              <a:rPr lang="en-US" altLang="zh-CN" sz="1600" b="1" dirty="0"/>
              <a:t>IF NOT EXISTS</a:t>
            </a:r>
            <a:r>
              <a:rPr lang="en-US" altLang="zh-CN" sz="1600" dirty="0"/>
              <a:t>]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1600" dirty="0"/>
              <a:t>          [</a:t>
            </a:r>
            <a:r>
              <a:rPr lang="en-US" altLang="zh-CN" sz="1600" b="1" dirty="0"/>
              <a:t>USING TTL</a:t>
            </a:r>
            <a:r>
              <a:rPr lang="en-US" altLang="zh-CN" sz="1600" dirty="0"/>
              <a:t> seconds | </a:t>
            </a:r>
            <a:r>
              <a:rPr lang="en-US" altLang="zh-CN" sz="1600" b="1" dirty="0"/>
              <a:t>TIMESTAMP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epoch_in_microseconds</a:t>
            </a:r>
            <a:r>
              <a:rPr lang="en-US" altLang="zh-CN" sz="1600" dirty="0"/>
              <a:t>] ;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text</a:t>
            </a:r>
            <a:r>
              <a:rPr lang="zh-CN" altLang="en-US" sz="1600" dirty="0"/>
              <a:t>类型变量需要用单引号包括，</a:t>
            </a:r>
            <a:r>
              <a:rPr lang="en-US" altLang="zh-CN" sz="1600" dirty="0"/>
              <a:t>tuple</a:t>
            </a:r>
            <a:r>
              <a:rPr lang="zh-CN" altLang="en-US" sz="1600" dirty="0"/>
              <a:t>类型需要用小括号包括其元素集合，各个元素之间用逗号隔开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例如：</a:t>
            </a:r>
            <a:endParaRPr lang="en-US" altLang="zh-CN" sz="160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1600" dirty="0"/>
              <a:t>	</a:t>
            </a:r>
            <a:r>
              <a:rPr lang="en-US" altLang="zh-CN" sz="1600" b="1" dirty="0"/>
              <a:t>INSERT INTO</a:t>
            </a:r>
            <a:r>
              <a:rPr lang="en-US" altLang="zh-CN" sz="1600" dirty="0"/>
              <a:t> ks1.testtable1(col1,col2,col3)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1600" dirty="0"/>
              <a:t>	</a:t>
            </a:r>
            <a:r>
              <a:rPr lang="en-US" altLang="zh-CN" sz="1600" b="1" dirty="0"/>
              <a:t>VALUES</a:t>
            </a:r>
            <a:r>
              <a:rPr lang="en-US" altLang="zh-CN" sz="1600" dirty="0"/>
              <a:t>('some text',1,('the key', 'the value’));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如果对相同主键的行进行重复插入，则后插入的值会覆盖之前的值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2353309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940A4-2F09-43B8-B4D6-1CF3F596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插入、更新和删除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A21F3-BAFB-40AB-B0E3-092611B91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数据更新</a:t>
            </a:r>
          </a:p>
          <a:p>
            <a:pPr marL="457200" lvl="1" indent="0">
              <a:buNone/>
            </a:pPr>
            <a:r>
              <a:rPr lang="en-US" altLang="zh-CN" sz="1600" b="1" dirty="0"/>
              <a:t>UPDATE</a:t>
            </a:r>
            <a:r>
              <a:rPr lang="en-US" altLang="zh-CN" sz="1600" dirty="0"/>
              <a:t> [</a:t>
            </a:r>
            <a:r>
              <a:rPr lang="en-US" altLang="zh-CN" sz="1600" dirty="0" err="1"/>
              <a:t>keyspace_name</a:t>
            </a:r>
            <a:r>
              <a:rPr lang="en-US" altLang="zh-CN" sz="1600" dirty="0"/>
              <a:t>.] </a:t>
            </a:r>
            <a:r>
              <a:rPr lang="en-US" altLang="zh-CN" sz="1600" dirty="0" err="1"/>
              <a:t>table_name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        [</a:t>
            </a:r>
            <a:r>
              <a:rPr lang="en-US" altLang="zh-CN" sz="1600" b="1" dirty="0"/>
              <a:t>USING TTL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time_value</a:t>
            </a:r>
            <a:r>
              <a:rPr lang="en-US" altLang="zh-CN" sz="1600" dirty="0"/>
              <a:t> | </a:t>
            </a:r>
            <a:r>
              <a:rPr lang="en-US" altLang="zh-CN" sz="1600" b="1" dirty="0"/>
              <a:t>USING TIMESTAMP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timestamp_value</a:t>
            </a:r>
            <a:r>
              <a:rPr lang="en-US" altLang="zh-CN" sz="1600" dirty="0"/>
              <a:t>]</a:t>
            </a:r>
          </a:p>
          <a:p>
            <a:pPr marL="457200" lvl="1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b="1" dirty="0"/>
              <a:t>SET</a:t>
            </a:r>
            <a:r>
              <a:rPr lang="en-US" altLang="zh-CN" sz="1600" dirty="0"/>
              <a:t> assignment [, assignment, ...] </a:t>
            </a:r>
          </a:p>
          <a:p>
            <a:pPr marL="457200" lvl="1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b="1" dirty="0"/>
              <a:t>WHERE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row_specification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        [</a:t>
            </a:r>
            <a:r>
              <a:rPr lang="en-US" altLang="zh-CN" sz="1600" b="1" dirty="0"/>
              <a:t>IF EXISTS</a:t>
            </a:r>
            <a:r>
              <a:rPr lang="en-US" altLang="zh-CN" sz="1600" dirty="0"/>
              <a:t> | </a:t>
            </a:r>
            <a:r>
              <a:rPr lang="en-US" altLang="zh-CN" sz="1600" b="1" dirty="0"/>
              <a:t>IF</a:t>
            </a:r>
            <a:r>
              <a:rPr lang="en-US" altLang="zh-CN" sz="1600" dirty="0"/>
              <a:t> condition [</a:t>
            </a:r>
            <a:r>
              <a:rPr lang="en-US" altLang="zh-CN" sz="1600" b="1" dirty="0"/>
              <a:t>AND</a:t>
            </a:r>
            <a:r>
              <a:rPr lang="en-US" altLang="zh-CN" sz="1600" dirty="0"/>
              <a:t> condition]];</a:t>
            </a:r>
          </a:p>
          <a:p>
            <a:r>
              <a:rPr lang="zh-CN" altLang="en-US" sz="2000" dirty="0"/>
              <a:t>例：</a:t>
            </a:r>
          </a:p>
          <a:p>
            <a:pPr marL="457200" lvl="1" indent="0">
              <a:buNone/>
            </a:pPr>
            <a:r>
              <a:rPr lang="en-US" altLang="zh-CN" sz="1600" b="1" dirty="0"/>
              <a:t>UPDATE</a:t>
            </a:r>
            <a:r>
              <a:rPr lang="en-US" altLang="zh-CN" sz="1600" dirty="0"/>
              <a:t> ks1.testtable1 </a:t>
            </a:r>
          </a:p>
          <a:p>
            <a:pPr marL="457200" lvl="1" indent="0">
              <a:buNone/>
            </a:pPr>
            <a:r>
              <a:rPr lang="en-US" altLang="zh-CN" sz="1600" b="1" dirty="0"/>
              <a:t>SET</a:t>
            </a:r>
            <a:r>
              <a:rPr lang="en-US" altLang="zh-CN" sz="1600" dirty="0"/>
              <a:t> col3 = ('new key', 'new value’) </a:t>
            </a:r>
          </a:p>
          <a:p>
            <a:pPr marL="457200" lvl="1" indent="0">
              <a:buNone/>
            </a:pPr>
            <a:r>
              <a:rPr lang="en-US" altLang="zh-CN" sz="1600" b="1" dirty="0"/>
              <a:t>WHERE</a:t>
            </a:r>
            <a:r>
              <a:rPr lang="en-US" altLang="zh-CN" sz="1600" dirty="0"/>
              <a:t> col1='some text’ </a:t>
            </a:r>
            <a:r>
              <a:rPr lang="en-US" altLang="zh-CN" sz="1600" b="1" dirty="0"/>
              <a:t>AND</a:t>
            </a:r>
            <a:r>
              <a:rPr lang="en-US" altLang="zh-CN" sz="1600" dirty="0"/>
              <a:t> col2 = 1;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70181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05BC8-4209-461E-BBE0-B9BFA4A0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EDB5B8-2D11-4260-B279-BB970308A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915566"/>
            <a:ext cx="5133832" cy="38527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0F28BE-6C3E-40CC-A570-D40D40A9DD83}"/>
              </a:ext>
            </a:extLst>
          </p:cNvPr>
          <p:cNvSpPr txBox="1"/>
          <p:nvPr/>
        </p:nvSpPr>
        <p:spPr>
          <a:xfrm>
            <a:off x="683568" y="156363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Dynamo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1B3380-59E9-46D8-B4C3-5CA887B5EC89}"/>
              </a:ext>
            </a:extLst>
          </p:cNvPr>
          <p:cNvSpPr txBox="1"/>
          <p:nvPr/>
        </p:nvSpPr>
        <p:spPr>
          <a:xfrm>
            <a:off x="734312" y="3206925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Bigtable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加号 7">
            <a:extLst>
              <a:ext uri="{FF2B5EF4-FFF2-40B4-BE49-F238E27FC236}">
                <a16:creationId xmlns:a16="http://schemas.microsoft.com/office/drawing/2014/main" id="{CFC50F11-FE44-4213-9ED7-93E9F6B79384}"/>
              </a:ext>
            </a:extLst>
          </p:cNvPr>
          <p:cNvSpPr/>
          <p:nvPr/>
        </p:nvSpPr>
        <p:spPr>
          <a:xfrm>
            <a:off x="1043608" y="2291787"/>
            <a:ext cx="792088" cy="576064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12630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DA31D-474A-47E0-819C-455C2877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插入、更新和删除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CAD4F-A6DB-4316-B4C3-5ACD410A0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数据更新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UPDATE</a:t>
            </a:r>
            <a:r>
              <a:rPr lang="zh-CN" altLang="en-US" sz="1600" dirty="0"/>
              <a:t>语句</a:t>
            </a:r>
            <a:r>
              <a:rPr lang="zh-CN" altLang="en-US" sz="1600" b="1" dirty="0">
                <a:solidFill>
                  <a:srgbClr val="C00000"/>
                </a:solidFill>
              </a:rPr>
              <a:t>不能更新主键</a:t>
            </a:r>
            <a:r>
              <a:rPr lang="zh-CN" altLang="en-US" sz="1600" dirty="0"/>
              <a:t>，即</a:t>
            </a:r>
            <a:r>
              <a:rPr lang="en-US" altLang="zh-CN" sz="1600" dirty="0"/>
              <a:t>col1</a:t>
            </a:r>
            <a:r>
              <a:rPr lang="zh-CN" altLang="en-US" sz="1600" dirty="0"/>
              <a:t>和</a:t>
            </a:r>
            <a:r>
              <a:rPr lang="en-US" altLang="zh-CN" sz="1600" dirty="0"/>
              <a:t>col2</a:t>
            </a:r>
            <a:r>
              <a:rPr lang="zh-CN" altLang="en-US" sz="1600" dirty="0"/>
              <a:t>不能被更新，因为主键列在底层数据结构中作为行键存储，如果更改行键，则需要遍历所有相关键值对进行更新，这相当于进行了数据查找、数据删除和新行插入，开销很大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UPDATE</a:t>
            </a:r>
            <a:r>
              <a:rPr lang="zh-CN" altLang="en-US" sz="1600" dirty="0"/>
              <a:t>的</a:t>
            </a:r>
            <a:r>
              <a:rPr lang="en-US" altLang="zh-CN" sz="1600" dirty="0"/>
              <a:t>WHERE</a:t>
            </a:r>
            <a:r>
              <a:rPr lang="zh-CN" altLang="en-US" sz="1600" dirty="0"/>
              <a:t>条件必须为</a:t>
            </a:r>
            <a:r>
              <a:rPr lang="zh-CN" altLang="en-US" sz="1600" b="1" dirty="0">
                <a:solidFill>
                  <a:srgbClr val="C00000"/>
                </a:solidFill>
              </a:rPr>
              <a:t>全部主键</a:t>
            </a:r>
            <a:r>
              <a:rPr lang="zh-CN" altLang="en-US" sz="1600" dirty="0"/>
              <a:t>的限定条件，确保能够直接找到完整的行键（限定条件），再更新相应的值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如果需要对非主键进行条件限定，则需要采用</a:t>
            </a:r>
            <a:r>
              <a:rPr lang="en-US" altLang="zh-CN" sz="1600" b="1" dirty="0">
                <a:solidFill>
                  <a:srgbClr val="C00000"/>
                </a:solidFill>
              </a:rPr>
              <a:t>IF</a:t>
            </a:r>
            <a:r>
              <a:rPr lang="zh-CN" altLang="en-US" sz="1600" b="1" dirty="0">
                <a:solidFill>
                  <a:srgbClr val="C00000"/>
                </a:solidFill>
              </a:rPr>
              <a:t>子句</a:t>
            </a:r>
            <a:r>
              <a:rPr lang="zh-CN" altLang="en-US" sz="1600" dirty="0"/>
              <a:t>进行限定，例如：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sz="1400" b="1" dirty="0"/>
              <a:t>UPDATE</a:t>
            </a:r>
            <a:r>
              <a:rPr lang="en-US" altLang="zh-CN" sz="1400" dirty="0"/>
              <a:t> ks1.testtable1 </a:t>
            </a:r>
            <a:r>
              <a:rPr lang="en-US" altLang="zh-CN" sz="1400" b="1" dirty="0"/>
              <a:t>SET</a:t>
            </a:r>
            <a:r>
              <a:rPr lang="en-US" altLang="zh-CN" sz="1400" dirty="0"/>
              <a:t> col3 = ('new key 2', 'new value 2’)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sz="1400" b="1" dirty="0"/>
              <a:t>WHERE</a:t>
            </a:r>
            <a:r>
              <a:rPr lang="en-US" altLang="zh-CN" sz="1400" dirty="0"/>
              <a:t> col1='some text’ </a:t>
            </a:r>
            <a:r>
              <a:rPr lang="en-US" altLang="zh-CN" sz="1400" b="1" dirty="0"/>
              <a:t>AND</a:t>
            </a:r>
            <a:r>
              <a:rPr lang="en-US" altLang="zh-CN" sz="1400" dirty="0"/>
              <a:t> col2 = 1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sz="1400" b="1" dirty="0"/>
              <a:t>IF</a:t>
            </a:r>
            <a:r>
              <a:rPr lang="en-US" altLang="zh-CN" sz="1400" dirty="0"/>
              <a:t> col3= ('new key', 'new value') ;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下面的例子采用了</a:t>
            </a:r>
            <a:r>
              <a:rPr lang="en-US" altLang="zh-CN" sz="1600" dirty="0"/>
              <a:t>IF EXISTS</a:t>
            </a:r>
            <a:r>
              <a:rPr lang="zh-CN" altLang="en-US" sz="1600" dirty="0"/>
              <a:t>条件，即存在符合条件的记录时，才进行更新：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sz="1400" b="1" dirty="0"/>
              <a:t>UPDATE</a:t>
            </a:r>
            <a:r>
              <a:rPr lang="en-US" altLang="zh-CN" sz="1400" dirty="0"/>
              <a:t> ks1.testtable1 </a:t>
            </a:r>
            <a:r>
              <a:rPr lang="en-US" altLang="zh-CN" sz="1400" b="1" dirty="0"/>
              <a:t>SET</a:t>
            </a:r>
            <a:r>
              <a:rPr lang="en-US" altLang="zh-CN" sz="1400" dirty="0"/>
              <a:t> col3 = ('new key 2', 'new value 2’)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sz="1400" b="1" dirty="0"/>
              <a:t>WHERE</a:t>
            </a:r>
            <a:r>
              <a:rPr lang="en-US" altLang="zh-CN" sz="1400" dirty="0"/>
              <a:t> col1='some text’ </a:t>
            </a:r>
            <a:r>
              <a:rPr lang="en-US" altLang="zh-CN" sz="1400" b="1" dirty="0"/>
              <a:t>AND</a:t>
            </a:r>
            <a:r>
              <a:rPr lang="en-US" altLang="zh-CN" sz="1400" dirty="0"/>
              <a:t> col2 = 1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sz="1400" b="1" dirty="0"/>
              <a:t>IF EXISTS</a:t>
            </a:r>
            <a:r>
              <a:rPr lang="en-US" altLang="zh-CN" sz="1400" dirty="0"/>
              <a:t>;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05916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8032-B6E9-4F37-B64B-6832525C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插入、更新和删除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49F61-60E8-4F3C-8F28-277D71A11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数据删除</a:t>
            </a:r>
          </a:p>
          <a:p>
            <a:pPr marL="457200" lvl="1" indent="0">
              <a:buNone/>
            </a:pPr>
            <a:r>
              <a:rPr lang="en-US" altLang="zh-CN" sz="1600" b="1" dirty="0"/>
              <a:t>DELETE</a:t>
            </a:r>
            <a:r>
              <a:rPr lang="en-US" altLang="zh-CN" sz="1600" dirty="0"/>
              <a:t> [</a:t>
            </a:r>
            <a:r>
              <a:rPr lang="en-US" altLang="zh-CN" sz="1600" dirty="0" err="1"/>
              <a:t>column_name</a:t>
            </a:r>
            <a:r>
              <a:rPr lang="en-US" altLang="zh-CN" sz="1600" dirty="0"/>
              <a:t> (term)][, ...] </a:t>
            </a:r>
          </a:p>
          <a:p>
            <a:pPr marL="457200" lvl="1" indent="0">
              <a:buNone/>
            </a:pPr>
            <a:r>
              <a:rPr lang="en-US" altLang="zh-CN" sz="1600" b="1" dirty="0"/>
              <a:t>FROM</a:t>
            </a:r>
            <a:r>
              <a:rPr lang="en-US" altLang="zh-CN" sz="1600" dirty="0"/>
              <a:t> [</a:t>
            </a:r>
            <a:r>
              <a:rPr lang="en-US" altLang="zh-CN" sz="1600" dirty="0" err="1"/>
              <a:t>keyspace_name</a:t>
            </a:r>
            <a:r>
              <a:rPr lang="en-US" altLang="zh-CN" sz="1600" dirty="0"/>
              <a:t>.] </a:t>
            </a:r>
            <a:r>
              <a:rPr lang="en-US" altLang="zh-CN" sz="1600" dirty="0" err="1"/>
              <a:t>table_name</a:t>
            </a:r>
            <a:r>
              <a:rPr lang="en-US" altLang="zh-CN" sz="1600" dirty="0"/>
              <a:t>  [</a:t>
            </a:r>
            <a:r>
              <a:rPr lang="en-US" altLang="zh-CN" sz="1600" b="1" dirty="0"/>
              <a:t>USING TIMESTAMP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timestamp_value</a:t>
            </a:r>
            <a:r>
              <a:rPr lang="en-US" altLang="zh-CN" sz="1600" dirty="0"/>
              <a:t>] </a:t>
            </a:r>
            <a:r>
              <a:rPr lang="en-US" altLang="zh-CN" sz="1600" b="1" dirty="0"/>
              <a:t>WHERE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PK_column_conditions</a:t>
            </a:r>
            <a:r>
              <a:rPr lang="en-US" altLang="zh-CN" sz="1600" dirty="0"/>
              <a:t> </a:t>
            </a:r>
          </a:p>
          <a:p>
            <a:pPr marL="457200" lvl="1" indent="0">
              <a:buNone/>
            </a:pPr>
            <a:r>
              <a:rPr lang="en-US" altLang="zh-CN" sz="1600" dirty="0"/>
              <a:t>[</a:t>
            </a:r>
            <a:r>
              <a:rPr lang="en-US" altLang="zh-CN" sz="1600" b="1" dirty="0"/>
              <a:t>IF EXISTS</a:t>
            </a:r>
            <a:r>
              <a:rPr lang="en-US" altLang="zh-CN" sz="1600" dirty="0"/>
              <a:t> | </a:t>
            </a:r>
            <a:r>
              <a:rPr lang="en-US" altLang="zh-CN" sz="1600" b="1" dirty="0"/>
              <a:t>IF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static_column_conditions</a:t>
            </a:r>
            <a:r>
              <a:rPr lang="en-US" altLang="zh-CN" sz="1600" dirty="0"/>
              <a:t>];</a:t>
            </a:r>
          </a:p>
          <a:p>
            <a:pPr lvl="1"/>
            <a:endParaRPr lang="en-US" altLang="zh-CN" sz="1600" dirty="0"/>
          </a:p>
          <a:p>
            <a:pPr lvl="1"/>
            <a:r>
              <a:rPr lang="zh-CN" altLang="en-US" sz="1600" dirty="0"/>
              <a:t>例如：</a:t>
            </a:r>
          </a:p>
          <a:p>
            <a:pPr lvl="2"/>
            <a:r>
              <a:rPr lang="en-US" altLang="zh-CN" sz="1400" b="1" dirty="0"/>
              <a:t>DELETE</a:t>
            </a:r>
            <a:r>
              <a:rPr lang="en-US" altLang="zh-CN" sz="1400" dirty="0"/>
              <a:t> col3 </a:t>
            </a:r>
            <a:r>
              <a:rPr lang="en-US" altLang="zh-CN" sz="1400" b="1" dirty="0"/>
              <a:t>FROM</a:t>
            </a:r>
            <a:r>
              <a:rPr lang="en-US" altLang="zh-CN" sz="1400" dirty="0"/>
              <a:t> ks1.testtable1 </a:t>
            </a:r>
            <a:r>
              <a:rPr lang="en-US" altLang="zh-CN" sz="1400" b="1" dirty="0"/>
              <a:t>WHERE</a:t>
            </a:r>
            <a:r>
              <a:rPr lang="en-US" altLang="zh-CN" sz="1400" dirty="0"/>
              <a:t> col1='some text’ </a:t>
            </a:r>
            <a:r>
              <a:rPr lang="en-US" altLang="zh-CN" sz="1400" b="1" dirty="0"/>
              <a:t>AND</a:t>
            </a:r>
            <a:r>
              <a:rPr lang="en-US" altLang="zh-CN" sz="1400" dirty="0"/>
              <a:t> col2 = 1;</a:t>
            </a:r>
          </a:p>
          <a:p>
            <a:pPr lvl="2"/>
            <a:r>
              <a:rPr lang="en-US" altLang="zh-CN" sz="1400" b="1" dirty="0"/>
              <a:t>DELETE</a:t>
            </a:r>
            <a:r>
              <a:rPr lang="en-US" altLang="zh-CN" sz="1400" dirty="0"/>
              <a:t> </a:t>
            </a:r>
            <a:r>
              <a:rPr lang="en-US" altLang="zh-CN" sz="1400" b="1" dirty="0"/>
              <a:t>FROM</a:t>
            </a:r>
            <a:r>
              <a:rPr lang="en-US" altLang="zh-CN" sz="1400" dirty="0"/>
              <a:t> ks1.testtable1 </a:t>
            </a:r>
            <a:r>
              <a:rPr lang="en-US" altLang="zh-CN" sz="1400" b="1" dirty="0"/>
              <a:t>WHERE</a:t>
            </a:r>
            <a:r>
              <a:rPr lang="en-US" altLang="zh-CN" sz="1400" dirty="0"/>
              <a:t> col1='other text’ </a:t>
            </a:r>
            <a:r>
              <a:rPr lang="en-US" altLang="zh-CN" sz="1400" b="1" dirty="0"/>
              <a:t>AND</a:t>
            </a:r>
            <a:r>
              <a:rPr lang="en-US" altLang="zh-CN" sz="1400" dirty="0"/>
              <a:t> col2 = 10;</a:t>
            </a:r>
          </a:p>
          <a:p>
            <a:pPr lvl="1"/>
            <a:r>
              <a:rPr lang="zh-CN" altLang="en-US" sz="1600" dirty="0"/>
              <a:t>语句对</a:t>
            </a:r>
            <a:r>
              <a:rPr lang="en-US" altLang="zh-CN" sz="1600" dirty="0"/>
              <a:t>where</a:t>
            </a:r>
            <a:r>
              <a:rPr lang="zh-CN" altLang="en-US" sz="1600" dirty="0"/>
              <a:t>条件的要求和</a:t>
            </a:r>
            <a:r>
              <a:rPr lang="en-US" altLang="zh-CN" sz="1600" dirty="0"/>
              <a:t>update</a:t>
            </a:r>
            <a:r>
              <a:rPr lang="zh-CN" altLang="en-US" sz="1600" dirty="0"/>
              <a:t>中一致。由于</a:t>
            </a:r>
            <a:r>
              <a:rPr lang="en-US" altLang="zh-CN" sz="1600" dirty="0"/>
              <a:t>Cassandra</a:t>
            </a:r>
            <a:r>
              <a:rPr lang="zh-CN" altLang="en-US" sz="1600" dirty="0"/>
              <a:t>数据的每一个逻辑行由多个键值对构成，因此在删除时，既可以选择删除一个逻辑行，也可以选择只删除该行中的某几个键值对。此时该行还有其他数据存在，被删除单元显示为</a:t>
            </a:r>
            <a:r>
              <a:rPr lang="en-US" altLang="zh-CN" sz="1600" dirty="0"/>
              <a:t>null</a:t>
            </a:r>
            <a:endParaRPr lang="zh-CN" altLang="en-US" sz="1600" dirty="0"/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46427475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FFA33-442E-4062-B122-CEF1D7EC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插入、更新和删除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D9D40-0CCE-49AA-B2B9-239A07F4D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插入</a:t>
            </a:r>
            <a:r>
              <a:rPr lang="en-US" altLang="zh-CN" sz="2000" b="1" dirty="0"/>
              <a:t>JSON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INSERT INTO</a:t>
            </a:r>
            <a:r>
              <a:rPr lang="en-US" altLang="zh-CN" sz="1600" dirty="0"/>
              <a:t> ks1.testtable1 json '{"col1": "json text 2", "col2":2000 , "col3":["1","2"]}’;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不涉及的列会自动赋值为</a:t>
            </a:r>
            <a:r>
              <a:rPr lang="en-US" altLang="zh-CN" sz="1600" dirty="0"/>
              <a:t>null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INSERT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UPDATE</a:t>
            </a:r>
            <a:r>
              <a:rPr lang="zh-CN" altLang="en-US" sz="2000" b="1" dirty="0"/>
              <a:t>语句中可以加入一些可选条件</a:t>
            </a:r>
            <a:endParaRPr lang="zh-CN" altLang="en-US" sz="2000" dirty="0"/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USING TTL</a:t>
            </a:r>
            <a:r>
              <a:rPr lang="en-US" altLang="zh-CN" sz="1600" dirty="0"/>
              <a:t> seconds</a:t>
            </a:r>
            <a:r>
              <a:rPr lang="zh-CN" altLang="en-US" sz="1600" dirty="0"/>
              <a:t>规定了该条目数据的存活时间</a:t>
            </a:r>
            <a:r>
              <a:rPr lang="en-US" altLang="zh-CN" sz="1600" dirty="0"/>
              <a:t>(seconds)</a:t>
            </a:r>
            <a:r>
              <a:rPr lang="zh-CN" altLang="en-US" sz="1600" dirty="0"/>
              <a:t>，到达时间后，该条目被自动设置为删除状态。该数据默认为</a:t>
            </a:r>
            <a:r>
              <a:rPr lang="en-US" altLang="zh-CN" sz="1600" dirty="0"/>
              <a:t>0</a:t>
            </a:r>
            <a:r>
              <a:rPr lang="zh-CN" altLang="en-US" sz="1600" dirty="0"/>
              <a:t>，即永远存活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TIMESTAMP</a:t>
            </a:r>
            <a:r>
              <a:rPr lang="zh-CN" altLang="en-US" sz="1600" dirty="0"/>
              <a:t>规定是否采用指定时间戳（</a:t>
            </a:r>
            <a:r>
              <a:rPr lang="en-US" altLang="zh-CN" sz="1600" dirty="0" err="1"/>
              <a:t>epoch_in_microseconds</a:t>
            </a:r>
            <a:r>
              <a:rPr lang="zh-CN" altLang="en-US" sz="1600" dirty="0"/>
              <a:t>）作为新数据的时间戳，如果不指定，则系统自动将写入时间作为新数据的时间戳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97240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BCF74-DB9B-4F6A-AD98-5A48AA77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插入、更新和删除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01903-088E-47E4-8CB6-CC80D3C07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批处理</a:t>
            </a:r>
            <a:endParaRPr lang="en-US" altLang="zh-CN" sz="2000" b="1" dirty="0"/>
          </a:p>
          <a:p>
            <a:pPr lvl="1"/>
            <a:r>
              <a:rPr lang="zh-CN" altLang="en-US" sz="1600" dirty="0"/>
              <a:t>同时执行一系列数据更改操作，有助于减少客户端和服务器之间的网络交互，主要用于</a:t>
            </a:r>
            <a:r>
              <a:rPr lang="en-US" altLang="zh-CN" sz="1600" dirty="0"/>
              <a:t>INSERT</a:t>
            </a:r>
            <a:r>
              <a:rPr lang="zh-CN" altLang="en-US" sz="1600" dirty="0"/>
              <a:t>、</a:t>
            </a:r>
            <a:r>
              <a:rPr lang="en-US" altLang="zh-CN" sz="1600" dirty="0"/>
              <a:t>UPDATE</a:t>
            </a:r>
            <a:r>
              <a:rPr lang="zh-CN" altLang="en-US" sz="1600" dirty="0"/>
              <a:t>和</a:t>
            </a:r>
            <a:r>
              <a:rPr lang="en-US" altLang="zh-CN" sz="1600" dirty="0"/>
              <a:t>DELETE</a:t>
            </a:r>
            <a:r>
              <a:rPr lang="zh-CN" altLang="en-US" sz="1600" dirty="0"/>
              <a:t>等操作</a:t>
            </a:r>
          </a:p>
          <a:p>
            <a:r>
              <a:rPr lang="zh-CN" altLang="en-US" sz="2000" b="1" dirty="0"/>
              <a:t>语法</a:t>
            </a:r>
          </a:p>
          <a:p>
            <a:pPr marL="457200" lvl="1" indent="0">
              <a:buNone/>
            </a:pP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BATCH [USING TIMESTAMP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epoch_microseconds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457200" lvl="1" indent="0">
              <a:buNone/>
            </a:pP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INSERT …… [USING TIMESTAMP [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epoch_microseconds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457200" lvl="1" indent="0">
              <a:buNone/>
            </a:pP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UPDATE ……</a:t>
            </a:r>
          </a:p>
          <a:p>
            <a:pPr marL="457200" lvl="1" indent="0">
              <a:buNone/>
            </a:pP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DELETE ……</a:t>
            </a:r>
          </a:p>
          <a:p>
            <a:pPr marL="457200" lvl="1" indent="0">
              <a:buNone/>
            </a:pP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BATCH;</a:t>
            </a:r>
          </a:p>
          <a:p>
            <a:pPr marL="457200" lvl="1" indent="0">
              <a:buNone/>
            </a:pPr>
            <a:r>
              <a:rPr lang="en-US" altLang="zh-CN" sz="1600" dirty="0"/>
              <a:t>[USING TIMESTAMP </a:t>
            </a:r>
            <a:r>
              <a:rPr lang="en-US" altLang="zh-CN" sz="1600" dirty="0" err="1"/>
              <a:t>epoch_microseconds</a:t>
            </a:r>
            <a:r>
              <a:rPr lang="en-US" altLang="zh-CN" sz="1600" dirty="0"/>
              <a:t>]</a:t>
            </a:r>
            <a:r>
              <a:rPr lang="zh-CN" altLang="en-US" sz="1600" dirty="0"/>
              <a:t>是一个可选项，将所有数据操作的时间戳设置为指定内容（微秒时间戳，形式如</a:t>
            </a:r>
            <a:r>
              <a:rPr lang="en-US" altLang="zh-CN" sz="1600" dirty="0"/>
              <a:t>1481124356754405</a:t>
            </a:r>
            <a:r>
              <a:rPr lang="zh-CN" altLang="en-US" sz="1600" dirty="0"/>
              <a:t>），如果不填写此项，则被更新数据的时间戳为实际写入时间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3326396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F66A5-FE5A-48B9-AD4D-F749A2B3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读写一致性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02FB212-4EF4-4506-97C3-115D6854D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761119"/>
              </p:ext>
            </p:extLst>
          </p:nvPr>
        </p:nvGraphicFramePr>
        <p:xfrm>
          <a:off x="395536" y="699542"/>
          <a:ext cx="8424936" cy="4277262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538431">
                  <a:extLst>
                    <a:ext uri="{9D8B030D-6E8A-4147-A177-3AD203B41FA5}">
                      <a16:colId xmlns:a16="http://schemas.microsoft.com/office/drawing/2014/main" val="77442600"/>
                    </a:ext>
                  </a:extLst>
                </a:gridCol>
                <a:gridCol w="5069058">
                  <a:extLst>
                    <a:ext uri="{9D8B030D-6E8A-4147-A177-3AD203B41FA5}">
                      <a16:colId xmlns:a16="http://schemas.microsoft.com/office/drawing/2014/main" val="2178665778"/>
                    </a:ext>
                  </a:extLst>
                </a:gridCol>
                <a:gridCol w="906750">
                  <a:extLst>
                    <a:ext uri="{9D8B030D-6E8A-4147-A177-3AD203B41FA5}">
                      <a16:colId xmlns:a16="http://schemas.microsoft.com/office/drawing/2014/main" val="4144553713"/>
                    </a:ext>
                  </a:extLst>
                </a:gridCol>
                <a:gridCol w="910697">
                  <a:extLst>
                    <a:ext uri="{9D8B030D-6E8A-4147-A177-3AD203B41FA5}">
                      <a16:colId xmlns:a16="http://schemas.microsoft.com/office/drawing/2014/main" val="4064499726"/>
                    </a:ext>
                  </a:extLst>
                </a:gridCol>
              </a:tblGrid>
              <a:tr h="2901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等级</a:t>
                      </a: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</a:t>
                      </a: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可用性</a:t>
                      </a: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539036"/>
                  </a:ext>
                </a:extLst>
              </a:tr>
              <a:tr h="238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ALL</a:t>
                      </a:r>
                      <a:endParaRPr lang="zh-CN" sz="11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必须成功读写数据的所有副本</a:t>
                      </a: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最高</a:t>
                      </a: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最低</a:t>
                      </a: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29416"/>
                  </a:ext>
                </a:extLst>
              </a:tr>
              <a:tr h="408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QUORUM</a:t>
                      </a:r>
                      <a:endParaRPr lang="zh-CN" sz="11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在多副本中，成功读写半数以上的副本即判定操作成功，例如数据有三个副本，则读取其中两个</a:t>
                      </a:r>
                    </a:p>
                  </a:txBody>
                  <a:tcPr marL="7967" marR="7967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1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67" marR="7967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1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67" marR="7967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019936"/>
                  </a:ext>
                </a:extLst>
              </a:tr>
              <a:tr h="408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EACH_QUORUM</a:t>
                      </a:r>
                      <a:endParaRPr lang="zh-CN" sz="11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在所有数据中心，执行</a:t>
                      </a: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QUORUM</a:t>
                      </a: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策略（针对写操作）</a:t>
                      </a: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1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1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920296"/>
                  </a:ext>
                </a:extLst>
              </a:tr>
              <a:tr h="380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LOCAL_QUORUM</a:t>
                      </a:r>
                      <a:endParaRPr lang="zh-CN" sz="11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局限在当前（节点所在的）数据中心，执行</a:t>
                      </a: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QUORUM</a:t>
                      </a: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策略</a:t>
                      </a:r>
                      <a:r>
                        <a:rPr lang="zh-CN" alt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避免跨数据中心通信</a:t>
                      </a:r>
                    </a:p>
                  </a:txBody>
                  <a:tcPr marL="7967" marR="7967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1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67" marR="7967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1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67" marR="7967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476823"/>
                  </a:ext>
                </a:extLst>
              </a:tr>
              <a:tr h="7432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ONE/TWO/THREE</a:t>
                      </a:r>
                      <a:endParaRPr lang="zh-CN" sz="11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</a:t>
                      </a: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（或</a:t>
                      </a: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）个节点（副本）操作成功，则判定操作成功，读取时表示在多个数据副本中，只读取</a:t>
                      </a: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（或</a:t>
                      </a: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）个副本</a:t>
                      </a: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ONE</a:t>
                      </a:r>
                      <a:r>
                        <a:rPr lang="zh-CN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</a:t>
                      </a:r>
                    </a:p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最低</a:t>
                      </a:r>
                    </a:p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(READ)</a:t>
                      </a:r>
                      <a:endParaRPr lang="zh-CN" sz="11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ONE</a:t>
                      </a:r>
                      <a:r>
                        <a:rPr lang="zh-CN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时最高</a:t>
                      </a:r>
                    </a:p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(READ)</a:t>
                      </a:r>
                      <a:endParaRPr lang="zh-CN" sz="11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077987"/>
                  </a:ext>
                </a:extLst>
              </a:tr>
              <a:tr h="380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LOCAL_ONE</a:t>
                      </a:r>
                      <a:endParaRPr lang="zh-CN" sz="11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局限在当前（节点所在的）数据中心，执行</a:t>
                      </a: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ONE</a:t>
                      </a: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策略。避免跨数据中心通信</a:t>
                      </a: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1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1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24841"/>
                  </a:ext>
                </a:extLst>
              </a:tr>
              <a:tr h="5034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ANY</a:t>
                      </a:r>
                      <a:endParaRPr lang="zh-CN" sz="11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确保一个副本被写入成功，或者暗示移交数据被成功存储，仅在写操作中使用</a:t>
                      </a: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最低</a:t>
                      </a:r>
                    </a:p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(WRITE)</a:t>
                      </a:r>
                      <a:endParaRPr lang="zh-CN" sz="11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最高</a:t>
                      </a:r>
                    </a:p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(WRITE)</a:t>
                      </a:r>
                      <a:endParaRPr lang="zh-CN" sz="11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186515"/>
                  </a:ext>
                </a:extLst>
              </a:tr>
              <a:tr h="5441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SERIAL</a:t>
                      </a:r>
                      <a:endParaRPr lang="zh-CN" sz="11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仅在读取中使用，系统会返回尚未提交的最新数据。当采用该设置时，将无法在</a:t>
                      </a: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</a:t>
                      </a: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</a:t>
                      </a: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语句中使用</a:t>
                      </a: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 NOT EXISTS</a:t>
                      </a: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 EXISTS</a:t>
                      </a: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子句</a:t>
                      </a: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1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1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71055"/>
                  </a:ext>
                </a:extLst>
              </a:tr>
              <a:tr h="380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LOCAL_SERIAL</a:t>
                      </a:r>
                      <a:endParaRPr lang="zh-CN" sz="11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仅在读取中使用，系统会返回尚未提交的最新数据，但只返回当前数据中心的数据</a:t>
                      </a: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1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indent="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1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67" marR="7967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32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155165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1614C-A5BB-4EDD-8EA5-D9DA30BC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读写一致性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627B9-CC42-4E49-84F1-5A5F20BE2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可用性与一致性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当设置一致性等级为</a:t>
            </a:r>
            <a:r>
              <a:rPr lang="en-US" altLang="zh-CN" sz="1600" dirty="0"/>
              <a:t>ONE</a:t>
            </a:r>
            <a:r>
              <a:rPr lang="zh-CN" altLang="en-US" sz="1600" dirty="0"/>
              <a:t>时，实际是选择了</a:t>
            </a:r>
            <a:r>
              <a:rPr lang="en-US" altLang="zh-CN" sz="1600" dirty="0"/>
              <a:t>CAP</a:t>
            </a:r>
            <a:r>
              <a:rPr lang="zh-CN" altLang="en-US" sz="1600" dirty="0"/>
              <a:t>理论中的</a:t>
            </a:r>
            <a:r>
              <a:rPr lang="en-US" altLang="zh-CN" sz="1600" dirty="0"/>
              <a:t>AP</a:t>
            </a:r>
            <a:r>
              <a:rPr lang="zh-CN" altLang="en-US" sz="1600" dirty="0"/>
              <a:t>，即强调分布式数据的可用性（查询效率）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当设置一致性等级为</a:t>
            </a:r>
            <a:r>
              <a:rPr lang="en-US" altLang="zh-CN" sz="1600" dirty="0"/>
              <a:t>ALL</a:t>
            </a:r>
            <a:r>
              <a:rPr lang="zh-CN" altLang="en-US" sz="1600" dirty="0"/>
              <a:t>时，则是选择了</a:t>
            </a:r>
            <a:r>
              <a:rPr lang="en-US" altLang="zh-CN" sz="1600" dirty="0"/>
              <a:t>CP</a:t>
            </a:r>
            <a:r>
              <a:rPr lang="zh-CN" altLang="en-US" sz="1600" dirty="0"/>
              <a:t>，即强调数据的强（读取）一致性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Cassandra</a:t>
            </a:r>
            <a:r>
              <a:rPr lang="zh-CN" altLang="en-US" sz="1600" dirty="0"/>
              <a:t>将权衡可用性与一致性的决定权交给了用户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查看当前一致性设置，在</a:t>
            </a:r>
            <a:r>
              <a:rPr lang="en-US" altLang="zh-CN" sz="2000" b="1" dirty="0" err="1"/>
              <a:t>cqlsh</a:t>
            </a:r>
            <a:r>
              <a:rPr lang="zh-CN" altLang="en-US" sz="2000" b="1" dirty="0"/>
              <a:t>中执行：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CONSISTENCY;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将当前环境的读写一致性设置为所需等级，执行：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CONSISTENCY [ONE | quorum | ALL|……];</a:t>
            </a:r>
          </a:p>
        </p:txBody>
      </p:sp>
    </p:spTree>
    <p:extLst>
      <p:ext uri="{BB962C8B-B14F-4D97-AF65-F5344CB8AC3E}">
        <p14:creationId xmlns:p14="http://schemas.microsoft.com/office/powerpoint/2010/main" val="3387024270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EA355-645E-460B-9450-0189C5E5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读写一致性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3E1CF-B4D2-4A14-8FAA-5527D15C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IF</a:t>
            </a:r>
            <a:r>
              <a:rPr lang="zh-CN" altLang="en-US" sz="2000" b="1" dirty="0"/>
              <a:t>（子句）轻量级事务</a:t>
            </a:r>
            <a:endParaRPr lang="en-US" altLang="zh-CN" sz="2000" b="1" dirty="0"/>
          </a:p>
          <a:p>
            <a:pPr lvl="1"/>
            <a:r>
              <a:rPr lang="zh-CN" altLang="en-US" sz="1600" dirty="0"/>
              <a:t>在满足某个条件时执行更新语句（</a:t>
            </a:r>
            <a:r>
              <a:rPr lang="en-US" altLang="zh-CN" sz="1600" dirty="0"/>
              <a:t>INSERT</a:t>
            </a:r>
            <a:r>
              <a:rPr lang="zh-CN" altLang="en-US" sz="1600" dirty="0"/>
              <a:t>、</a:t>
            </a:r>
            <a:r>
              <a:rPr lang="en-US" altLang="zh-CN" sz="1600" dirty="0"/>
              <a:t>UPDATE</a:t>
            </a:r>
            <a:r>
              <a:rPr lang="zh-CN" altLang="en-US" sz="1600" dirty="0"/>
              <a:t>或</a:t>
            </a:r>
            <a:r>
              <a:rPr lang="en-US" altLang="zh-CN" sz="1600" dirty="0"/>
              <a:t>DELETE</a:t>
            </a:r>
            <a:r>
              <a:rPr lang="zh-CN" altLang="en-US" sz="1600" dirty="0"/>
              <a:t>），可以看作是一种轻量级事务</a:t>
            </a:r>
          </a:p>
          <a:p>
            <a:pPr marL="457200" lvl="1" indent="0">
              <a:buNone/>
            </a:pP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ks1.testtable1(col1, col2, col3) </a:t>
            </a:r>
          </a:p>
          <a:p>
            <a:pPr marL="457200" lvl="1" indent="0">
              <a:buNone/>
            </a:pP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('some text’, 1, ('another key’, 'another value’)) </a:t>
            </a:r>
          </a:p>
          <a:p>
            <a:pPr marL="457200" lvl="1" indent="0">
              <a:buNone/>
            </a:pP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NOT EXISTS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zh-CN" altLang="en-US" sz="1600" dirty="0"/>
              <a:t>注意，在</a:t>
            </a:r>
            <a:r>
              <a:rPr lang="en-US" altLang="zh-CN" sz="1600" dirty="0"/>
              <a:t>INSERT</a:t>
            </a:r>
            <a:r>
              <a:rPr lang="zh-CN" altLang="en-US" sz="1600" dirty="0"/>
              <a:t>语句中使用</a:t>
            </a:r>
            <a:r>
              <a:rPr lang="en-US" altLang="zh-CN" sz="1600" dirty="0"/>
              <a:t>IF NOT EXISTS</a:t>
            </a:r>
            <a:r>
              <a:rPr lang="zh-CN" altLang="en-US" sz="1600" dirty="0"/>
              <a:t>条件时，不能使用</a:t>
            </a:r>
            <a:r>
              <a:rPr lang="en-US" altLang="zh-CN" sz="1600" dirty="0"/>
              <a:t>USING TIMESTAMP</a:t>
            </a:r>
            <a:r>
              <a:rPr lang="zh-CN" altLang="en-US" sz="1600" dirty="0"/>
              <a:t>子句指定时间戳，此时时间戳由系统自动生成</a:t>
            </a:r>
            <a:endParaRPr lang="en-US" altLang="zh-CN" sz="1600" dirty="0"/>
          </a:p>
          <a:p>
            <a:pPr lvl="1"/>
            <a:endParaRPr lang="zh-CN" altLang="en-US" sz="1600" dirty="0"/>
          </a:p>
          <a:p>
            <a:pPr marL="457200" lvl="1" indent="0">
              <a:buNone/>
            </a:pP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ks1.testtable1 set col3 = ('new key 2', 'new value 2’) </a:t>
            </a:r>
          </a:p>
          <a:p>
            <a:pPr marL="457200" lvl="1" indent="0">
              <a:buNone/>
            </a:pP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col1='some text’ 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col2 = 1</a:t>
            </a:r>
          </a:p>
          <a:p>
            <a:pPr marL="457200" lvl="1" indent="0">
              <a:buNone/>
            </a:pP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col3= ('new key', 'new value') ;</a:t>
            </a:r>
          </a:p>
          <a:p>
            <a:pPr lvl="1"/>
            <a:r>
              <a:rPr lang="en-US" altLang="zh-CN" sz="1600" dirty="0"/>
              <a:t>where</a:t>
            </a:r>
            <a:r>
              <a:rPr lang="zh-CN" altLang="en-US" sz="1600" dirty="0"/>
              <a:t>条件可以使用</a:t>
            </a:r>
            <a:r>
              <a:rPr lang="en-US" altLang="zh-CN" sz="1600" dirty="0"/>
              <a:t>=</a:t>
            </a:r>
            <a:r>
              <a:rPr lang="zh-CN" altLang="en-US" sz="1600" dirty="0"/>
              <a:t>、</a:t>
            </a:r>
            <a:r>
              <a:rPr lang="en-US" altLang="zh-CN" sz="1600" dirty="0"/>
              <a:t>&lt;</a:t>
            </a:r>
            <a:r>
              <a:rPr lang="zh-CN" altLang="en-US" sz="1600" dirty="0"/>
              <a:t>、</a:t>
            </a:r>
            <a:r>
              <a:rPr lang="en-US" altLang="zh-CN" sz="1600" dirty="0"/>
              <a:t>&lt;=</a:t>
            </a:r>
            <a:r>
              <a:rPr lang="zh-CN" altLang="en-US" sz="1600" dirty="0"/>
              <a:t>、</a:t>
            </a:r>
            <a:r>
              <a:rPr lang="en-US" altLang="zh-CN" sz="1600" dirty="0"/>
              <a:t>&gt;</a:t>
            </a:r>
            <a:r>
              <a:rPr lang="zh-CN" altLang="en-US" sz="1600" dirty="0"/>
              <a:t>、</a:t>
            </a:r>
            <a:r>
              <a:rPr lang="en-US" altLang="zh-CN" sz="1600" dirty="0"/>
              <a:t>&gt;=</a:t>
            </a:r>
            <a:r>
              <a:rPr lang="zh-CN" altLang="en-US" sz="1600" dirty="0"/>
              <a:t>、</a:t>
            </a:r>
            <a:r>
              <a:rPr lang="en-US" altLang="zh-CN" sz="1600" dirty="0"/>
              <a:t>!=</a:t>
            </a:r>
            <a:r>
              <a:rPr lang="zh-CN" altLang="en-US" sz="1600" dirty="0"/>
              <a:t>和</a:t>
            </a:r>
            <a:r>
              <a:rPr lang="en-US" altLang="zh-CN" sz="1600" dirty="0"/>
              <a:t>IN</a:t>
            </a:r>
            <a:r>
              <a:rPr lang="zh-CN" altLang="en-US" sz="1600" dirty="0"/>
              <a:t>等运算符</a:t>
            </a:r>
          </a:p>
          <a:p>
            <a:pPr lvl="1"/>
            <a:r>
              <a:rPr lang="zh-CN" altLang="en-US" sz="1600" dirty="0"/>
              <a:t>注意</a:t>
            </a:r>
            <a:r>
              <a:rPr lang="en-US" altLang="zh-CN" sz="1600" dirty="0"/>
              <a:t>col3</a:t>
            </a:r>
            <a:r>
              <a:rPr lang="zh-CN" altLang="en-US" sz="1600" dirty="0"/>
              <a:t>是一个非主键列，可以使用</a:t>
            </a:r>
            <a:r>
              <a:rPr lang="en-US" altLang="zh-CN" sz="1600" dirty="0"/>
              <a:t>IF</a:t>
            </a:r>
            <a:r>
              <a:rPr lang="zh-CN" altLang="en-US" sz="1600" dirty="0"/>
              <a:t>子句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4959863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0B91-C8E2-4B5D-98C7-6308BBB9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集合列操作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BC583-E118-49B6-9547-AF258B67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集合列</a:t>
            </a:r>
            <a:endParaRPr lang="en-US" altLang="zh-CN" sz="2000" b="1" dirty="0"/>
          </a:p>
          <a:p>
            <a:pPr lvl="1"/>
            <a:r>
              <a:rPr lang="zh-CN" altLang="en-US" sz="1600" dirty="0"/>
              <a:t>包括</a:t>
            </a:r>
            <a:r>
              <a:rPr lang="en-US" altLang="zh-CN" sz="1600" dirty="0"/>
              <a:t>list</a:t>
            </a:r>
            <a:r>
              <a:rPr lang="zh-CN" altLang="en-US" sz="1600" dirty="0"/>
              <a:t>、</a:t>
            </a:r>
            <a:r>
              <a:rPr lang="en-US" altLang="zh-CN" sz="1600" dirty="0"/>
              <a:t>map</a:t>
            </a:r>
            <a:r>
              <a:rPr lang="zh-CN" altLang="en-US" sz="1600" dirty="0"/>
              <a:t>和</a:t>
            </a:r>
            <a:r>
              <a:rPr lang="en-US" altLang="zh-CN" sz="1600" dirty="0"/>
              <a:t>set 3</a:t>
            </a:r>
            <a:r>
              <a:rPr lang="zh-CN" altLang="en-US" sz="1600" dirty="0"/>
              <a:t>种类型的列，类似的还有</a:t>
            </a:r>
            <a:r>
              <a:rPr lang="en-US" altLang="zh-CN" sz="1600" dirty="0"/>
              <a:t>tuple</a:t>
            </a:r>
            <a:r>
              <a:rPr lang="zh-CN" altLang="en-US" sz="1600" dirty="0"/>
              <a:t>类型列</a:t>
            </a:r>
          </a:p>
          <a:p>
            <a:pPr lvl="1"/>
            <a:r>
              <a:rPr lang="en-US" altLang="zh-CN" sz="1600" dirty="0"/>
              <a:t>list</a:t>
            </a:r>
            <a:r>
              <a:rPr lang="zh-CN" altLang="en-US" sz="1600" dirty="0"/>
              <a:t>、</a:t>
            </a:r>
            <a:r>
              <a:rPr lang="en-US" altLang="zh-CN" sz="1600" dirty="0"/>
              <a:t>map</a:t>
            </a:r>
            <a:r>
              <a:rPr lang="zh-CN" altLang="en-US" sz="1600" dirty="0"/>
              <a:t>和</a:t>
            </a:r>
            <a:r>
              <a:rPr lang="en-US" altLang="zh-CN" sz="1600" dirty="0"/>
              <a:t>set</a:t>
            </a:r>
            <a:r>
              <a:rPr lang="zh-CN" altLang="en-US" sz="1600" dirty="0"/>
              <a:t>类型的列如果是非</a:t>
            </a:r>
            <a:r>
              <a:rPr lang="en-US" altLang="zh-CN" sz="1600" dirty="0"/>
              <a:t>frozen</a:t>
            </a:r>
            <a:r>
              <a:rPr lang="zh-CN" altLang="en-US" sz="1600" dirty="0"/>
              <a:t>限定的（序列化），均无法作为主键</a:t>
            </a:r>
            <a:endParaRPr lang="en-US" altLang="zh-CN" sz="1600" dirty="0"/>
          </a:p>
          <a:p>
            <a:pPr lvl="1"/>
            <a:r>
              <a:rPr lang="zh-CN" altLang="en-US" sz="1600" dirty="0"/>
              <a:t>元组（</a:t>
            </a:r>
            <a:r>
              <a:rPr lang="en-US" altLang="zh-CN" sz="1600" dirty="0"/>
              <a:t>tuple</a:t>
            </a:r>
            <a:r>
              <a:rPr lang="zh-CN" altLang="en-US" sz="1600" dirty="0"/>
              <a:t>）类型（</a:t>
            </a:r>
            <a:r>
              <a:rPr lang="en-US" altLang="zh-CN" sz="1600" dirty="0"/>
              <a:t>col5</a:t>
            </a:r>
            <a:r>
              <a:rPr lang="zh-CN" altLang="en-US" sz="1600" dirty="0"/>
              <a:t>）无此限制。</a:t>
            </a:r>
            <a:r>
              <a:rPr lang="en-US" altLang="zh-CN" sz="1600" dirty="0"/>
              <a:t>tuple</a:t>
            </a:r>
            <a:r>
              <a:rPr lang="zh-CN" altLang="en-US" sz="1600" dirty="0"/>
              <a:t>类型的列，没有被设置为主键时，表结构中会被自动加入</a:t>
            </a:r>
            <a:r>
              <a:rPr lang="en-US" altLang="zh-CN" sz="1600" dirty="0"/>
              <a:t>frozen</a:t>
            </a:r>
            <a:r>
              <a:rPr lang="zh-CN" altLang="en-US" sz="1600" dirty="0"/>
              <a:t>限定</a:t>
            </a:r>
          </a:p>
          <a:p>
            <a:pPr marL="457200" lvl="1" indent="0">
              <a:buNone/>
            </a:pPr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ks1.testtable4(</a:t>
            </a:r>
          </a:p>
          <a:p>
            <a:pPr marL="457200" lvl="1" indent="0">
              <a:buNone/>
            </a:pPr>
            <a:r>
              <a:rPr lang="en-US" altLang="zh-CN" sz="1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col1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 </a:t>
            </a:r>
          </a:p>
          <a:p>
            <a:pPr marL="457200" lvl="1" indent="0">
              <a:buNone/>
            </a:pPr>
            <a:r>
              <a:rPr lang="en-US" altLang="zh-CN" sz="1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col2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frozen&lt;list&lt;text&gt;&gt;,</a:t>
            </a:r>
          </a:p>
          <a:p>
            <a:pPr marL="457200" lvl="1" indent="0">
              <a:buNone/>
            </a:pPr>
            <a:r>
              <a:rPr lang="en-US" altLang="zh-CN" sz="1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col3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frozen&lt;map&lt;text, text&gt;&gt;,</a:t>
            </a:r>
          </a:p>
          <a:p>
            <a:pPr marL="457200" lvl="1" indent="0">
              <a:buNone/>
            </a:pPr>
            <a:r>
              <a:rPr lang="en-US" altLang="zh-CN" sz="1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col4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frozen&lt;set&lt;text&gt;&gt;,</a:t>
            </a:r>
          </a:p>
          <a:p>
            <a:pPr marL="457200" lvl="1" indent="0">
              <a:buNone/>
            </a:pPr>
            <a:r>
              <a:rPr lang="en-US" altLang="zh-CN" sz="1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col5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tuple&lt;text, text&gt;, </a:t>
            </a:r>
          </a:p>
          <a:p>
            <a:pPr marL="457200" lvl="1" indent="0">
              <a:buNone/>
            </a:pPr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PRIMARY KEY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(col1, col2, col3, col4)) ;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2511639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19AC2-06A0-477F-B2E3-CB865544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集合列操作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663BD-BBD7-40CC-BDCC-6DB926C1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789553"/>
            <a:ext cx="4320480" cy="3805070"/>
          </a:xfrm>
        </p:spPr>
        <p:txBody>
          <a:bodyPr/>
          <a:lstStyle/>
          <a:p>
            <a:r>
              <a:rPr lang="zh-CN" altLang="en-US" sz="2000" b="1" dirty="0"/>
              <a:t>假设表</a:t>
            </a:r>
            <a:r>
              <a:rPr lang="en-US" altLang="zh-CN" sz="2000" b="1" dirty="0"/>
              <a:t>ks1.testtable2</a:t>
            </a:r>
            <a:r>
              <a:rPr lang="zh-CN" altLang="en-US" sz="2000" b="1" dirty="0"/>
              <a:t>结构如下：</a:t>
            </a:r>
          </a:p>
          <a:p>
            <a:pPr marL="457200" lvl="1" indent="0">
              <a:buNone/>
            </a:pP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ks1.testtable2 (</a:t>
            </a:r>
          </a:p>
          <a:p>
            <a:pPr marL="457200" lvl="1" indent="0">
              <a:buNone/>
            </a:pP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col1 int 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col2 list&lt;text&gt;,</a:t>
            </a:r>
          </a:p>
          <a:p>
            <a:pPr marL="457200" lvl="1" indent="0">
              <a:buNone/>
            </a:pP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col3 map&lt;text, text&gt;,</a:t>
            </a:r>
          </a:p>
          <a:p>
            <a:pPr marL="457200" lvl="1" indent="0">
              <a:buNone/>
            </a:pP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col4 set&lt;text&gt;,</a:t>
            </a:r>
          </a:p>
          <a:p>
            <a:pPr marL="457200" lvl="1" indent="0">
              <a:buNone/>
            </a:pP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col5 frozen&lt;tuple&lt;text, text&gt;&gt;)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94325B3-4CE8-429E-BB36-D7E2714E7CE3}"/>
              </a:ext>
            </a:extLst>
          </p:cNvPr>
          <p:cNvSpPr txBox="1">
            <a:spLocks/>
          </p:cNvSpPr>
          <p:nvPr/>
        </p:nvSpPr>
        <p:spPr bwMode="auto">
          <a:xfrm>
            <a:off x="4283968" y="789553"/>
            <a:ext cx="4968552" cy="380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zh-CN" altLang="en-US" sz="2000" b="1" kern="0" dirty="0"/>
              <a:t>插入一条记录：</a:t>
            </a:r>
          </a:p>
          <a:p>
            <a:pPr marL="457200" lvl="1" indent="0">
              <a:buNone/>
            </a:pPr>
            <a:r>
              <a:rPr lang="en-US" altLang="zh-CN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altLang="zh-CN" sz="1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ks1.testtable2(col1, col2, col3, col4, col5)</a:t>
            </a:r>
          </a:p>
          <a:p>
            <a:pPr marL="457200" lvl="1" indent="0">
              <a:buNone/>
            </a:pPr>
            <a:r>
              <a:rPr lang="en-US" altLang="zh-CN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altLang="zh-CN" sz="1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457200" lvl="1" indent="0">
              <a:buNone/>
            </a:pPr>
            <a:r>
              <a:rPr lang="en-US" altLang="zh-CN" sz="1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</a:p>
          <a:p>
            <a:pPr marL="457200" lvl="1" indent="0">
              <a:buNone/>
            </a:pPr>
            <a:r>
              <a:rPr lang="en-US" altLang="zh-CN" sz="1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['apple', 'apple', 'banana', 'cherry', 'banana'],</a:t>
            </a:r>
          </a:p>
          <a:p>
            <a:pPr marL="457200" lvl="1" indent="0">
              <a:buNone/>
            </a:pPr>
            <a:r>
              <a:rPr lang="en-US" altLang="zh-CN" sz="1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{'1': 'apple ','1': ' banana','3': ' cherry','4': ' cherry'},</a:t>
            </a:r>
          </a:p>
          <a:p>
            <a:pPr marL="457200" lvl="1" indent="0">
              <a:buNone/>
            </a:pPr>
            <a:r>
              <a:rPr lang="en-US" altLang="zh-CN" sz="1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{'apple', 'banana', 'cherry', 'apple'},</a:t>
            </a:r>
          </a:p>
          <a:p>
            <a:pPr marL="457200" lvl="1" indent="0">
              <a:buNone/>
            </a:pPr>
            <a:r>
              <a:rPr lang="en-US" altLang="zh-CN" sz="1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('apple', 'banana'))</a:t>
            </a:r>
          </a:p>
          <a:p>
            <a:pPr marL="457200" lvl="1" indent="0">
              <a:buFontTx/>
              <a:buNone/>
            </a:pPr>
            <a:endParaRPr lang="zh-CN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4233684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C60AA-2D62-4344-8B45-BB7A785D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集合列操作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2C56C-1080-467F-AE19-141755B39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01" y="722299"/>
            <a:ext cx="8628371" cy="38723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格式总结</a:t>
            </a:r>
            <a:endParaRPr lang="zh-CN" altLang="en-US" sz="2000" dirty="0"/>
          </a:p>
          <a:p>
            <a:pPr lvl="1">
              <a:spcBef>
                <a:spcPts val="1200"/>
              </a:spcBef>
            </a:pPr>
            <a:r>
              <a:rPr lang="en-US" altLang="zh-CN" sz="1800" b="1" dirty="0"/>
              <a:t>list</a:t>
            </a:r>
            <a:r>
              <a:rPr lang="zh-CN" altLang="en-US" sz="1800" b="1" dirty="0"/>
              <a:t>类型：</a:t>
            </a:r>
            <a:r>
              <a:rPr lang="zh-CN" altLang="en-US" sz="1800" dirty="0"/>
              <a:t>插入值时用方括号包括值的集合，元素用逗号分隔，集合中可以存在重复值</a:t>
            </a:r>
          </a:p>
          <a:p>
            <a:pPr lvl="2">
              <a:spcBef>
                <a:spcPts val="1200"/>
              </a:spcBef>
            </a:pPr>
            <a:r>
              <a:rPr lang="zh-CN" altLang="en-US" sz="1600" dirty="0"/>
              <a:t>更新</a:t>
            </a:r>
            <a:r>
              <a:rPr lang="en-US" altLang="zh-CN" sz="1600" dirty="0"/>
              <a:t>/</a:t>
            </a:r>
            <a:r>
              <a:rPr lang="zh-CN" altLang="en-US" sz="1600" dirty="0"/>
              <a:t>删除</a:t>
            </a:r>
            <a:r>
              <a:rPr lang="en-US" altLang="zh-CN" sz="1600" dirty="0"/>
              <a:t>list</a:t>
            </a:r>
            <a:r>
              <a:rPr lang="zh-CN" altLang="en-US" sz="1600" dirty="0"/>
              <a:t>类型的列，可以根据位置更新一个元素（注意第一个位置是</a:t>
            </a:r>
            <a:r>
              <a:rPr lang="en-US" altLang="zh-CN" sz="1600" dirty="0"/>
              <a:t>0</a:t>
            </a:r>
            <a:r>
              <a:rPr lang="zh-CN" altLang="en-US" sz="1600" dirty="0"/>
              <a:t>）</a:t>
            </a:r>
          </a:p>
          <a:p>
            <a:pPr lvl="1">
              <a:spcBef>
                <a:spcPts val="1200"/>
              </a:spcBef>
            </a:pPr>
            <a:r>
              <a:rPr lang="en-US" altLang="zh-CN" sz="1800" b="1" dirty="0"/>
              <a:t>map</a:t>
            </a:r>
            <a:r>
              <a:rPr lang="zh-CN" altLang="en-US" sz="1800" b="1" dirty="0"/>
              <a:t>类型：</a:t>
            </a:r>
            <a:r>
              <a:rPr lang="zh-CN" altLang="en-US" sz="1800" dirty="0"/>
              <a:t>插入值时用大括号包括值的集合，元素用逗号分隔，键值对用冒号分隔。</a:t>
            </a:r>
            <a:r>
              <a:rPr lang="zh-CN" altLang="en-US" sz="1800" b="1" dirty="0">
                <a:solidFill>
                  <a:srgbClr val="C00000"/>
                </a:solidFill>
              </a:rPr>
              <a:t>键必须无重复</a:t>
            </a:r>
            <a:r>
              <a:rPr lang="zh-CN" altLang="en-US" sz="1800" dirty="0"/>
              <a:t>，否则后写入的键值对会覆盖先写入的，值可以重复</a:t>
            </a:r>
          </a:p>
          <a:p>
            <a:pPr lvl="2">
              <a:spcBef>
                <a:spcPts val="1200"/>
              </a:spcBef>
            </a:pPr>
            <a:r>
              <a:rPr lang="en-US" altLang="zh-CN" sz="1600" dirty="0"/>
              <a:t>Map</a:t>
            </a:r>
            <a:r>
              <a:rPr lang="zh-CN" altLang="en-US" sz="1600" dirty="0"/>
              <a:t>类型可以根据键来进行更新和删除，键应该是唯一的</a:t>
            </a:r>
          </a:p>
          <a:p>
            <a:pPr lvl="1">
              <a:spcBef>
                <a:spcPts val="1200"/>
              </a:spcBef>
            </a:pPr>
            <a:r>
              <a:rPr lang="en-US" altLang="zh-CN" sz="1800" b="1" dirty="0"/>
              <a:t>set</a:t>
            </a:r>
            <a:r>
              <a:rPr lang="zh-CN" altLang="en-US" sz="1800" b="1" dirty="0"/>
              <a:t>类型：</a:t>
            </a:r>
            <a:r>
              <a:rPr lang="zh-CN" altLang="en-US" sz="1800" dirty="0"/>
              <a:t>插入值时用大括号包括值的集合，元素用逗号分隔。值必须是唯一的，重复写入的值只会写入一次</a:t>
            </a:r>
          </a:p>
          <a:p>
            <a:pPr lvl="2">
              <a:spcBef>
                <a:spcPts val="1200"/>
              </a:spcBef>
            </a:pPr>
            <a:r>
              <a:rPr lang="zh-CN" altLang="en-US" sz="1600" dirty="0"/>
              <a:t>更新</a:t>
            </a:r>
            <a:r>
              <a:rPr lang="en-US" altLang="zh-CN" sz="1600" dirty="0"/>
              <a:t>set</a:t>
            </a:r>
            <a:r>
              <a:rPr lang="zh-CN" altLang="en-US" sz="1600" dirty="0"/>
              <a:t>类型，可以增加元素或删减特定元素的方式进行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93242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AA297-ABAB-4BB4-871D-7E7FDF40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B89D7-6406-4B8E-BC88-06FCAF54C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352928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一个开源分布式</a:t>
            </a:r>
            <a:r>
              <a:rPr lang="en-US" altLang="zh-CN" sz="2000" b="1" dirty="0"/>
              <a:t>NoSQL</a:t>
            </a:r>
            <a:r>
              <a:rPr lang="zh-CN" altLang="en-US" sz="2000" b="1" dirty="0"/>
              <a:t>数据库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ASF</a:t>
            </a:r>
            <a:r>
              <a:rPr lang="zh-CN" altLang="en-US" sz="1800" dirty="0"/>
              <a:t>旗下开源软件，最初由</a:t>
            </a:r>
            <a:r>
              <a:rPr lang="en-US" altLang="zh-CN" sz="1800" dirty="0"/>
              <a:t>Facebook</a:t>
            </a:r>
            <a:r>
              <a:rPr lang="zh-CN" altLang="en-US" sz="1800" dirty="0"/>
              <a:t>开发，目前由</a:t>
            </a:r>
            <a:r>
              <a:rPr lang="en-US" altLang="zh-CN" sz="1800" dirty="0" err="1"/>
              <a:t>Datastax</a:t>
            </a:r>
            <a:r>
              <a:rPr lang="zh-CN" altLang="en-US" sz="1800" dirty="0"/>
              <a:t>公司（为主）进行维护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>
                <a:solidFill>
                  <a:srgbClr val="C00000"/>
                </a:solidFill>
              </a:rPr>
              <a:t>环形对等架构</a:t>
            </a:r>
            <a:r>
              <a:rPr lang="zh-CN" altLang="en-US" sz="1800" dirty="0"/>
              <a:t>，没有主节点概念，无主节点失效问题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底层是键值对结构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提供</a:t>
            </a:r>
            <a:r>
              <a:rPr lang="en-US" altLang="zh-CN" sz="1800" dirty="0">
                <a:solidFill>
                  <a:srgbClr val="C00000"/>
                </a:solidFill>
              </a:rPr>
              <a:t>CQL</a:t>
            </a:r>
            <a:r>
              <a:rPr lang="zh-CN" altLang="en-US" sz="1800" dirty="0"/>
              <a:t>语言，类似于</a:t>
            </a:r>
            <a:r>
              <a:rPr lang="en-US" altLang="zh-CN" sz="1800" dirty="0"/>
              <a:t>SQL</a:t>
            </a:r>
            <a:r>
              <a:rPr lang="zh-CN" altLang="en-US" sz="1800" dirty="0"/>
              <a:t>语言，简单易用</a:t>
            </a:r>
            <a:endParaRPr lang="en-US" altLang="zh-CN" sz="1800" dirty="0"/>
          </a:p>
          <a:p>
            <a:pPr lvl="2">
              <a:spcBef>
                <a:spcPts val="1200"/>
              </a:spcBef>
            </a:pPr>
            <a:r>
              <a:rPr lang="zh-CN" altLang="en-US" sz="1600" dirty="0"/>
              <a:t>用尽可能接近关系型数据库的方式来使用分布式非关系型数据库</a:t>
            </a:r>
          </a:p>
          <a:p>
            <a:pPr marL="0" indent="0">
              <a:spcBef>
                <a:spcPts val="1200"/>
              </a:spcBef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8855552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DC835-A6C7-4CB9-8941-BD18E06C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集合列操作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68E9B-F73E-488E-BDAC-A98B3A240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21" y="753035"/>
            <a:ext cx="8589951" cy="384158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元组类型和用户自定义类型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元组类型一般只进行整体操作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对于没有</a:t>
            </a:r>
            <a:r>
              <a:rPr lang="en-US" altLang="zh-CN" sz="1600" dirty="0"/>
              <a:t>frozen</a:t>
            </a:r>
            <a:r>
              <a:rPr lang="zh-CN" altLang="en-US" sz="1600" dirty="0"/>
              <a:t>限定的</a:t>
            </a:r>
            <a:r>
              <a:rPr lang="en-US" altLang="zh-CN" sz="1600" dirty="0"/>
              <a:t>UDT</a:t>
            </a:r>
            <a:r>
              <a:rPr lang="zh-CN" altLang="en-US" sz="1600" dirty="0"/>
              <a:t>列，可以进行单个元素的操作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UDT</a:t>
            </a:r>
            <a:r>
              <a:rPr lang="zh-CN" altLang="en-US" sz="1600" dirty="0"/>
              <a:t>类型必须整体被删除，无法只删除其中一个元素。此外，当</a:t>
            </a:r>
            <a:r>
              <a:rPr lang="en-US" altLang="zh-CN" sz="1600" dirty="0"/>
              <a:t>UDT</a:t>
            </a:r>
            <a:r>
              <a:rPr lang="zh-CN" altLang="en-US" sz="1600" dirty="0"/>
              <a:t>中含有集合类型时，必须在建表时使用</a:t>
            </a:r>
            <a:r>
              <a:rPr lang="en-US" altLang="zh-CN" sz="1600" dirty="0"/>
              <a:t>frozen</a:t>
            </a:r>
            <a:r>
              <a:rPr lang="zh-CN" altLang="en-US" sz="1600" dirty="0"/>
              <a:t>限定，只能对其整体进行操作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定义</a:t>
            </a:r>
            <a:r>
              <a:rPr lang="en-US" altLang="zh-CN" sz="1600" dirty="0"/>
              <a:t>UDT</a:t>
            </a:r>
            <a:r>
              <a:rPr lang="zh-CN" altLang="en-US" sz="1600" dirty="0"/>
              <a:t>：</a:t>
            </a:r>
            <a:r>
              <a:rPr lang="en-US" altLang="zh-CN" sz="1600" b="1" dirty="0"/>
              <a:t>CREATE TYPE </a:t>
            </a:r>
            <a:r>
              <a:rPr lang="en-US" altLang="zh-CN" sz="1600" dirty="0"/>
              <a:t>t1(item1 text, item2 int);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插入：</a:t>
            </a:r>
            <a:r>
              <a:rPr lang="en-US" altLang="zh-CN" sz="1600" b="1" dirty="0"/>
              <a:t>INSERT INTO</a:t>
            </a:r>
            <a:r>
              <a:rPr lang="en-US" altLang="zh-CN" sz="1600" dirty="0"/>
              <a:t> ks1.testtable5(col1, col2) </a:t>
            </a:r>
            <a:r>
              <a:rPr lang="en-US" altLang="zh-CN" sz="1600" b="1" dirty="0"/>
              <a:t>VALUES</a:t>
            </a:r>
            <a:r>
              <a:rPr lang="en-US" altLang="zh-CN" sz="1600" dirty="0"/>
              <a:t> (1, {item1:'apple’, item2:1});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UDT</a:t>
            </a:r>
            <a:r>
              <a:rPr lang="zh-CN" altLang="en-US" sz="1600" dirty="0"/>
              <a:t>整体更新：</a:t>
            </a:r>
            <a:r>
              <a:rPr lang="en-US" altLang="zh-CN" sz="1600" b="1" dirty="0"/>
              <a:t>UPDATE</a:t>
            </a:r>
            <a:r>
              <a:rPr lang="en-US" altLang="zh-CN" sz="1600" dirty="0"/>
              <a:t> ks1.testtable5 </a:t>
            </a:r>
            <a:r>
              <a:rPr lang="en-US" altLang="zh-CN" sz="1600" b="1" dirty="0"/>
              <a:t>SET</a:t>
            </a:r>
            <a:r>
              <a:rPr lang="en-US" altLang="zh-CN" sz="1600" dirty="0"/>
              <a:t> col2 = {item1:'big apple’, item2:2} </a:t>
            </a:r>
            <a:r>
              <a:rPr lang="en-US" altLang="zh-CN" sz="1600" b="1" dirty="0"/>
              <a:t>WHERE</a:t>
            </a:r>
            <a:r>
              <a:rPr lang="en-US" altLang="zh-CN" sz="1600" dirty="0"/>
              <a:t> col1= 1;</a:t>
            </a:r>
          </a:p>
          <a:p>
            <a:pPr>
              <a:spcBef>
                <a:spcPts val="1200"/>
              </a:spcBef>
            </a:pPr>
            <a:endParaRPr lang="en-US" altLang="zh-CN" sz="20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1521154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FDF8E-55E1-4537-9BAA-BBAF5BF2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计数器列的操作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6D904F-4CA7-4663-8D98-8E057B361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计数器列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计数器列不能作为主键，且计数器列不能建立索引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计数器列只能通过</a:t>
            </a:r>
            <a:r>
              <a:rPr lang="en-US" altLang="zh-CN" sz="1600" dirty="0"/>
              <a:t>update</a:t>
            </a:r>
            <a:r>
              <a:rPr lang="zh-CN" altLang="en-US" sz="1600" dirty="0"/>
              <a:t>更新（累加）数据，不能使用</a:t>
            </a:r>
            <a:r>
              <a:rPr lang="en-US" altLang="zh-CN" sz="1600" dirty="0"/>
              <a:t>insert</a:t>
            </a:r>
            <a:r>
              <a:rPr lang="zh-CN" altLang="en-US" sz="1600" dirty="0"/>
              <a:t>方法直接为其赋值。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创建表</a:t>
            </a:r>
            <a:r>
              <a:rPr lang="en-US" altLang="zh-CN" sz="2000" b="1" dirty="0" err="1"/>
              <a:t>test_counter</a:t>
            </a:r>
            <a:endParaRPr lang="zh-CN" altLang="en-US" sz="2000" dirty="0"/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CREATE TABLE </a:t>
            </a:r>
            <a:r>
              <a:rPr lang="en-US" altLang="zh-CN" sz="1600" dirty="0" err="1"/>
              <a:t>test_counter</a:t>
            </a:r>
            <a:r>
              <a:rPr lang="en-US" altLang="zh-CN" sz="1600" dirty="0"/>
              <a:t> (id int </a:t>
            </a:r>
            <a:r>
              <a:rPr lang="en-US" altLang="zh-CN" sz="1600" b="1" dirty="0"/>
              <a:t>PRIMARY KEY</a:t>
            </a:r>
            <a:r>
              <a:rPr lang="en-US" altLang="zh-CN" sz="1600" dirty="0"/>
              <a:t>, num counter);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更新方法</a:t>
            </a:r>
            <a:r>
              <a:rPr lang="zh-CN" altLang="en-US" sz="2000" dirty="0"/>
              <a:t>：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UPDATE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test_counter</a:t>
            </a:r>
            <a:r>
              <a:rPr lang="en-US" altLang="zh-CN" sz="1600" dirty="0"/>
              <a:t> </a:t>
            </a:r>
            <a:r>
              <a:rPr lang="en-US" altLang="zh-CN" sz="1600" b="1" dirty="0"/>
              <a:t>SET</a:t>
            </a:r>
            <a:r>
              <a:rPr lang="en-US" altLang="zh-CN" sz="1600" dirty="0"/>
              <a:t> num = num + 1 </a:t>
            </a:r>
            <a:r>
              <a:rPr lang="en-US" altLang="zh-CN" sz="1600" b="1" dirty="0"/>
              <a:t>WHERE</a:t>
            </a:r>
            <a:r>
              <a:rPr lang="en-US" altLang="zh-CN" sz="1600" dirty="0"/>
              <a:t> id = 1;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重复执行上述语句，则在</a:t>
            </a:r>
            <a:r>
              <a:rPr lang="en-US" altLang="zh-CN" sz="1600" dirty="0"/>
              <a:t>id=1</a:t>
            </a:r>
            <a:r>
              <a:rPr lang="zh-CN" altLang="en-US" sz="1600" dirty="0"/>
              <a:t>这一行中，</a:t>
            </a:r>
            <a:r>
              <a:rPr lang="en-US" altLang="zh-CN" sz="1600" dirty="0"/>
              <a:t>num</a:t>
            </a:r>
            <a:r>
              <a:rPr lang="zh-CN" altLang="en-US" sz="1600" dirty="0"/>
              <a:t>数值不断增加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计数器列采用</a:t>
            </a:r>
            <a:r>
              <a:rPr lang="en-US" altLang="zh-CN" sz="1600" dirty="0"/>
              <a:t>64</a:t>
            </a:r>
            <a:r>
              <a:rPr lang="zh-CN" altLang="en-US" sz="1600" dirty="0"/>
              <a:t>位整数进行计数，每次可以添加任意数值，但添加的内容不能是时间戳或</a:t>
            </a:r>
            <a:r>
              <a:rPr lang="en-US" altLang="zh-CN" sz="1600" dirty="0" err="1"/>
              <a:t>uuid</a:t>
            </a:r>
            <a:r>
              <a:rPr lang="zh-CN" altLang="en-US" sz="1600" dirty="0"/>
              <a:t>等类型 </a:t>
            </a:r>
          </a:p>
        </p:txBody>
      </p:sp>
    </p:spTree>
    <p:extLst>
      <p:ext uri="{BB962C8B-B14F-4D97-AF65-F5344CB8AC3E}">
        <p14:creationId xmlns:p14="http://schemas.microsoft.com/office/powerpoint/2010/main" val="4288539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81C5D-39B6-4E23-87AD-B1D0D662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日期时间列的操作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916ED-612D-4064-A37E-EA507A6B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352928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日期时间转换函数可以用在</a:t>
            </a:r>
            <a:r>
              <a:rPr lang="en-US" altLang="zh-CN" sz="2000" b="1" dirty="0"/>
              <a:t>SELECT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UPDATE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INSERT</a:t>
            </a:r>
            <a:r>
              <a:rPr lang="zh-CN" altLang="en-US" sz="2000" b="1" dirty="0"/>
              <a:t>等语句中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now()</a:t>
            </a:r>
            <a:r>
              <a:rPr lang="zh-CN" altLang="en-US" sz="1600" dirty="0"/>
              <a:t>：返回时间型</a:t>
            </a:r>
            <a:r>
              <a:rPr lang="en-US" altLang="zh-CN" sz="1600" dirty="0" err="1"/>
              <a:t>uuid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timeuuid</a:t>
            </a:r>
            <a:r>
              <a:rPr lang="zh-CN" altLang="en-US" sz="1600" dirty="0"/>
              <a:t>格式）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TODATE(</a:t>
            </a:r>
            <a:r>
              <a:rPr lang="en-US" altLang="zh-CN" sz="1600" dirty="0" err="1"/>
              <a:t>timeuuid</a:t>
            </a:r>
            <a:r>
              <a:rPr lang="en-US" altLang="zh-CN" sz="1600" dirty="0"/>
              <a:t>)</a:t>
            </a:r>
            <a:r>
              <a:rPr lang="zh-CN" altLang="en-US" sz="1600" dirty="0"/>
              <a:t>或</a:t>
            </a:r>
            <a:r>
              <a:rPr lang="en-US" altLang="zh-CN" sz="1600" dirty="0"/>
              <a:t>TODATE(timestamp)</a:t>
            </a:r>
            <a:r>
              <a:rPr lang="zh-CN" altLang="en-US" sz="1600" dirty="0"/>
              <a:t>：转换为日期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TOTIMESTAMP(</a:t>
            </a:r>
            <a:r>
              <a:rPr lang="en-US" altLang="zh-CN" sz="1600" dirty="0" err="1"/>
              <a:t>timeuuid</a:t>
            </a:r>
            <a:r>
              <a:rPr lang="en-US" altLang="zh-CN" sz="1600" dirty="0"/>
              <a:t>)</a:t>
            </a:r>
            <a:r>
              <a:rPr lang="zh-CN" altLang="en-US" sz="1600" dirty="0"/>
              <a:t>或</a:t>
            </a:r>
            <a:r>
              <a:rPr lang="en-US" altLang="zh-CN" sz="1600" dirty="0"/>
              <a:t>TOTIMESTAMP(date)</a:t>
            </a:r>
            <a:r>
              <a:rPr lang="zh-CN" altLang="en-US" sz="1600" dirty="0"/>
              <a:t>：转换为时间戳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 err="1"/>
              <a:t>toUnixTimestamp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timeuuid</a:t>
            </a:r>
            <a:r>
              <a:rPr lang="en-US" altLang="zh-CN" sz="1600" dirty="0"/>
              <a:t>) </a:t>
            </a:r>
            <a:r>
              <a:rPr lang="zh-CN" altLang="en-US" sz="1600" dirty="0"/>
              <a:t>或</a:t>
            </a:r>
            <a:r>
              <a:rPr lang="en-US" altLang="zh-CN" sz="1600" dirty="0" err="1"/>
              <a:t>toUnixTimestamp</a:t>
            </a:r>
            <a:r>
              <a:rPr lang="en-US" altLang="zh-CN" sz="1600" dirty="0"/>
              <a:t> (date)</a:t>
            </a:r>
            <a:r>
              <a:rPr lang="zh-CN" altLang="en-US" sz="1600" dirty="0"/>
              <a:t>：转换为</a:t>
            </a:r>
            <a:r>
              <a:rPr lang="en-US" altLang="zh-CN" sz="1600" dirty="0"/>
              <a:t>UNIX</a:t>
            </a:r>
            <a:r>
              <a:rPr lang="zh-CN" altLang="en-US" sz="1600" dirty="0"/>
              <a:t>时间戳，精度为毫秒级，格式为</a:t>
            </a:r>
            <a:r>
              <a:rPr lang="en-US" altLang="zh-CN" sz="1600" dirty="0"/>
              <a:t>64</a:t>
            </a:r>
            <a:r>
              <a:rPr lang="zh-CN" altLang="en-US" sz="1600" dirty="0"/>
              <a:t>位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 err="1"/>
              <a:t>minTimeUuid</a:t>
            </a:r>
            <a:r>
              <a:rPr lang="en-US" altLang="zh-CN" sz="1600" dirty="0"/>
              <a:t>/</a:t>
            </a:r>
            <a:r>
              <a:rPr lang="en-US" altLang="zh-CN" sz="1600" dirty="0" err="1"/>
              <a:t>maxTimeUuid</a:t>
            </a:r>
            <a:r>
              <a:rPr lang="zh-CN" altLang="en-US" sz="1600" dirty="0"/>
              <a:t>：根据日期或更精确一些的时间计算一个大于或小于该时间的模拟</a:t>
            </a:r>
            <a:r>
              <a:rPr lang="en-US" altLang="zh-CN" sz="1600" dirty="0" err="1"/>
              <a:t>timeuuid</a:t>
            </a:r>
            <a:r>
              <a:rPr lang="zh-CN" altLang="en-US" sz="1600" dirty="0"/>
              <a:t>（并非基于真实时间）</a:t>
            </a:r>
          </a:p>
          <a:p>
            <a:r>
              <a:rPr lang="zh-CN" altLang="en-US" sz="2000" b="1" dirty="0"/>
              <a:t>部分显示效果</a:t>
            </a:r>
          </a:p>
          <a:p>
            <a:pPr lvl="1"/>
            <a:r>
              <a:rPr lang="en-US" altLang="zh-CN" sz="1800" dirty="0"/>
              <a:t>timestamp</a:t>
            </a:r>
            <a:r>
              <a:rPr lang="zh-CN" altLang="en-US" sz="1800" dirty="0"/>
              <a:t>类型：</a:t>
            </a:r>
            <a:r>
              <a:rPr lang="en-US" altLang="zh-CN" sz="1800" dirty="0"/>
              <a:t>2018-05-02 20:01:30.778000+0000</a:t>
            </a:r>
          </a:p>
          <a:p>
            <a:pPr lvl="1"/>
            <a:r>
              <a:rPr lang="en-US" altLang="zh-CN" sz="1800" dirty="0" err="1"/>
              <a:t>timeuuid</a:t>
            </a:r>
            <a:r>
              <a:rPr lang="zh-CN" altLang="en-US" sz="1800" dirty="0"/>
              <a:t>类型： </a:t>
            </a:r>
            <a:r>
              <a:rPr lang="en-US" altLang="zh-CN" sz="1800" dirty="0"/>
              <a:t>0b0d2181-4e45-11e8-80fb-c9cbb16b0456</a:t>
            </a:r>
          </a:p>
          <a:p>
            <a:pPr lvl="1"/>
            <a:r>
              <a:rPr lang="en-US" altLang="zh-CN" sz="1800" dirty="0" err="1"/>
              <a:t>bigint</a:t>
            </a:r>
            <a:r>
              <a:rPr lang="zh-CN" altLang="en-US" sz="1800" dirty="0"/>
              <a:t>类型存储的</a:t>
            </a:r>
            <a:r>
              <a:rPr lang="en-US" altLang="zh-CN" sz="1800" dirty="0" err="1"/>
              <a:t>toTimestamp</a:t>
            </a:r>
            <a:r>
              <a:rPr lang="en-US" altLang="zh-CN" sz="1800" dirty="0"/>
              <a:t>(now())</a:t>
            </a:r>
            <a:r>
              <a:rPr lang="zh-CN" altLang="en-US" sz="1800" dirty="0"/>
              <a:t>：</a:t>
            </a:r>
            <a:r>
              <a:rPr lang="en-US" altLang="zh-CN" sz="1800" dirty="0"/>
              <a:t>1525291290779</a:t>
            </a:r>
          </a:p>
          <a:p>
            <a:pPr lvl="1"/>
            <a:r>
              <a:rPr lang="en-US" altLang="zh-CN" sz="1800" dirty="0" err="1"/>
              <a:t>todate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timeuuid</a:t>
            </a:r>
            <a:r>
              <a:rPr lang="en-US" altLang="zh-CN" sz="1800" dirty="0"/>
              <a:t>) </a:t>
            </a:r>
            <a:r>
              <a:rPr lang="zh-CN" altLang="en-US" sz="1800" dirty="0"/>
              <a:t>类型： </a:t>
            </a:r>
            <a:r>
              <a:rPr lang="en-US" altLang="zh-CN" sz="1800" dirty="0"/>
              <a:t>2018-04-30</a:t>
            </a:r>
          </a:p>
          <a:p>
            <a:pPr lvl="1"/>
            <a:r>
              <a:rPr lang="en-US" altLang="zh-CN" sz="1800" dirty="0" err="1"/>
              <a:t>totimestamp</a:t>
            </a:r>
            <a:r>
              <a:rPr lang="en-US" altLang="zh-CN" sz="1800" dirty="0"/>
              <a:t>(</a:t>
            </a:r>
            <a:r>
              <a:rPr lang="en-US" altLang="zh-CN" sz="1800" dirty="0" err="1"/>
              <a:t>timeuuid</a:t>
            </a:r>
            <a:r>
              <a:rPr lang="en-US" altLang="zh-CN" sz="1800" dirty="0"/>
              <a:t>)</a:t>
            </a:r>
            <a:r>
              <a:rPr lang="zh-CN" altLang="en-US" sz="1800" dirty="0"/>
              <a:t>： </a:t>
            </a:r>
            <a:r>
              <a:rPr lang="en-US" altLang="zh-CN" sz="1800" dirty="0"/>
              <a:t>2018-04-30 16:00:00.000000+0000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7921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8E85A-A339-49A8-BC32-B2D74726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日期时间列的操作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FED63-DFDB-40CB-A68F-98E2D23CD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时间的赋值</a:t>
            </a:r>
          </a:p>
          <a:p>
            <a:pPr lvl="1"/>
            <a:r>
              <a:rPr lang="en-US" altLang="zh-CN" sz="1800" dirty="0" err="1"/>
              <a:t>Timeuuid</a:t>
            </a:r>
            <a:r>
              <a:rPr lang="en-US" altLang="zh-CN" sz="1800" dirty="0"/>
              <a:t>: </a:t>
            </a:r>
            <a:r>
              <a:rPr lang="en-US" altLang="zh-CN" sz="1800" b="1" dirty="0"/>
              <a:t>SET</a:t>
            </a:r>
            <a:r>
              <a:rPr lang="en-US" altLang="zh-CN" sz="1800" dirty="0"/>
              <a:t> col3= '8929270f-4c8f-11e8-7f7f-7f7f7f7f7f7f ‘</a:t>
            </a:r>
          </a:p>
          <a:p>
            <a:pPr lvl="1"/>
            <a:r>
              <a:rPr lang="en-US" altLang="zh-CN" sz="1800" dirty="0"/>
              <a:t>Date: </a:t>
            </a:r>
            <a:r>
              <a:rPr lang="en-US" altLang="zh-CN" sz="1800" b="1" dirty="0"/>
              <a:t>SET</a:t>
            </a:r>
            <a:r>
              <a:rPr lang="en-US" altLang="zh-CN" sz="1800" dirty="0"/>
              <a:t> col5= '2018-05-01’</a:t>
            </a:r>
          </a:p>
          <a:p>
            <a:pPr lvl="1"/>
            <a:r>
              <a:rPr lang="en-US" altLang="zh-CN" sz="1800" dirty="0"/>
              <a:t>Time: </a:t>
            </a:r>
            <a:r>
              <a:rPr lang="en-US" altLang="zh-CN" sz="1800" b="1" dirty="0"/>
              <a:t>SET</a:t>
            </a:r>
            <a:r>
              <a:rPr lang="en-US" altLang="zh-CN" sz="1800" dirty="0"/>
              <a:t> col6= ‘07:00:00’</a:t>
            </a:r>
            <a:r>
              <a:rPr lang="zh-CN" altLang="en-US" sz="1800" dirty="0"/>
              <a:t>或 </a:t>
            </a:r>
            <a:r>
              <a:rPr lang="en-US" altLang="zh-CN" sz="1800" b="1" dirty="0"/>
              <a:t>SET</a:t>
            </a:r>
            <a:r>
              <a:rPr lang="en-US" altLang="zh-CN" sz="1800" dirty="0"/>
              <a:t> col6= '07:00:00.000’</a:t>
            </a:r>
          </a:p>
          <a:p>
            <a:pPr lvl="1"/>
            <a:r>
              <a:rPr lang="en-US" altLang="zh-CN" sz="1800" dirty="0"/>
              <a:t>Duration: </a:t>
            </a:r>
            <a:r>
              <a:rPr lang="en-US" altLang="zh-CN" sz="1800" b="1" dirty="0"/>
              <a:t>SET</a:t>
            </a:r>
            <a:r>
              <a:rPr lang="en-US" altLang="zh-CN" sz="1800" dirty="0"/>
              <a:t> col6= 1h30m15s100ms 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5839958"/>
      </p:ext>
    </p:extLst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C09CE-2FCD-46E8-BACC-55A3DF96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批量导入</a:t>
            </a:r>
            <a:r>
              <a:rPr lang="en-US" altLang="zh-CN" dirty="0"/>
              <a:t>/</a:t>
            </a:r>
            <a:r>
              <a:rPr lang="zh-CN" altLang="en-US" dirty="0"/>
              <a:t>导出数据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1BC85-B95F-4EA2-B8FF-509C5FA5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表中数据导出到</a:t>
            </a:r>
            <a:r>
              <a:rPr lang="en-US" altLang="zh-CN" sz="2000" b="1" dirty="0"/>
              <a:t>CSV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COPY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table_name</a:t>
            </a:r>
            <a:r>
              <a:rPr lang="en-US" altLang="zh-CN" sz="1600" dirty="0"/>
              <a:t> [( </a:t>
            </a:r>
            <a:r>
              <a:rPr lang="en-US" altLang="zh-CN" sz="1600" dirty="0" err="1"/>
              <a:t>column_list</a:t>
            </a:r>
            <a:r>
              <a:rPr lang="en-US" altLang="zh-CN" sz="1600" dirty="0"/>
              <a:t> )] </a:t>
            </a:r>
            <a:r>
              <a:rPr lang="en-US" altLang="zh-CN" sz="1600" b="1" dirty="0"/>
              <a:t>TO</a:t>
            </a:r>
            <a:r>
              <a:rPr lang="en-US" altLang="zh-CN" sz="1600" dirty="0"/>
              <a:t> '</a:t>
            </a:r>
            <a:r>
              <a:rPr lang="en-US" altLang="zh-CN" sz="1600" dirty="0" err="1"/>
              <a:t>file_name</a:t>
            </a:r>
            <a:r>
              <a:rPr lang="en-US" altLang="zh-CN" sz="1600" dirty="0"/>
              <a:t>'[, 'file2_name', ...] | </a:t>
            </a:r>
            <a:r>
              <a:rPr lang="en-US" altLang="zh-CN" sz="1600" b="1" dirty="0"/>
              <a:t>STDOUT</a:t>
            </a:r>
            <a:r>
              <a:rPr lang="en-US" altLang="zh-CN" sz="1600" dirty="0"/>
              <a:t>[</a:t>
            </a:r>
            <a:r>
              <a:rPr lang="en-US" altLang="zh-CN" sz="1600" b="1" dirty="0"/>
              <a:t>WITH</a:t>
            </a:r>
            <a:r>
              <a:rPr lang="en-US" altLang="zh-CN" sz="1600" dirty="0"/>
              <a:t> option = 'value' [AND ...]]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例如：</a:t>
            </a:r>
            <a:r>
              <a:rPr lang="en-US" altLang="zh-CN" sz="1600" b="1" dirty="0"/>
              <a:t>COPY</a:t>
            </a:r>
            <a:r>
              <a:rPr lang="en-US" altLang="zh-CN" sz="1600" dirty="0"/>
              <a:t> ks1.testtable1 (col1, col2) </a:t>
            </a:r>
            <a:r>
              <a:rPr lang="en-US" altLang="zh-CN" sz="1600" b="1" dirty="0"/>
              <a:t>TO</a:t>
            </a:r>
            <a:r>
              <a:rPr lang="en-US" altLang="zh-CN" sz="1600" dirty="0"/>
              <a:t> './testtable1.csv' </a:t>
            </a:r>
            <a:r>
              <a:rPr lang="en-US" altLang="zh-CN" sz="1600" b="1" dirty="0"/>
              <a:t>WITH HEADER </a:t>
            </a:r>
            <a:r>
              <a:rPr lang="en-US" altLang="zh-CN" sz="1600" dirty="0"/>
              <a:t>= TRUE 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CSV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TSV</a:t>
            </a:r>
            <a:r>
              <a:rPr lang="zh-CN" altLang="en-US" sz="2000" b="1" dirty="0"/>
              <a:t>或其他符号隔开的行列结构文本文件导入到表中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COPY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table_name</a:t>
            </a:r>
            <a:r>
              <a:rPr lang="en-US" altLang="zh-CN" sz="1600" dirty="0"/>
              <a:t> [( </a:t>
            </a:r>
            <a:r>
              <a:rPr lang="en-US" altLang="zh-CN" sz="1600" dirty="0" err="1"/>
              <a:t>column_list</a:t>
            </a:r>
            <a:r>
              <a:rPr lang="en-US" altLang="zh-CN" sz="1600" dirty="0"/>
              <a:t> )] </a:t>
            </a:r>
            <a:r>
              <a:rPr lang="en-US" altLang="zh-CN" sz="1600" b="1" dirty="0"/>
              <a:t>FROM</a:t>
            </a:r>
            <a:r>
              <a:rPr lang="en-US" altLang="zh-CN" sz="1600" dirty="0"/>
              <a:t> '</a:t>
            </a:r>
            <a:r>
              <a:rPr lang="en-US" altLang="zh-CN" sz="1600" dirty="0" err="1"/>
              <a:t>file_name</a:t>
            </a:r>
            <a:r>
              <a:rPr lang="en-US" altLang="zh-CN" sz="1600" dirty="0"/>
              <a:t>'[, 'file2_name', ...] | </a:t>
            </a:r>
            <a:r>
              <a:rPr lang="en-US" altLang="zh-CN" sz="1600" b="1" dirty="0"/>
              <a:t>STDIN</a:t>
            </a:r>
            <a:r>
              <a:rPr lang="en-US" altLang="zh-CN" sz="1600" dirty="0"/>
              <a:t>[</a:t>
            </a:r>
            <a:r>
              <a:rPr lang="en-US" altLang="zh-CN" sz="1600" b="1" dirty="0"/>
              <a:t>WITH</a:t>
            </a:r>
            <a:r>
              <a:rPr lang="en-US" altLang="zh-CN" sz="1600" dirty="0"/>
              <a:t> option = 'value' [AND ...]]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例如：</a:t>
            </a:r>
            <a:r>
              <a:rPr lang="en-US" altLang="zh-CN" sz="1600" b="1" dirty="0"/>
              <a:t>COPY</a:t>
            </a:r>
            <a:r>
              <a:rPr lang="en-US" altLang="zh-CN" sz="1600" dirty="0"/>
              <a:t> ks1.testtable1 (col1, col2) </a:t>
            </a:r>
            <a:r>
              <a:rPr lang="en-US" altLang="zh-CN" sz="1600" b="1" dirty="0"/>
              <a:t>FROM</a:t>
            </a:r>
            <a:r>
              <a:rPr lang="en-US" altLang="zh-CN" sz="1600" dirty="0"/>
              <a:t> './testtable1.csv’ </a:t>
            </a:r>
            <a:r>
              <a:rPr lang="en-US" altLang="zh-CN" sz="1600" b="1" dirty="0"/>
              <a:t>WITH DELIMITER</a:t>
            </a:r>
            <a:r>
              <a:rPr lang="en-US" altLang="zh-CN" sz="1600" dirty="0"/>
              <a:t>='|' </a:t>
            </a:r>
            <a:r>
              <a:rPr lang="en-US" altLang="zh-CN" sz="1600" b="1" dirty="0"/>
              <a:t>AND</a:t>
            </a:r>
            <a:r>
              <a:rPr lang="en-US" altLang="zh-CN" sz="1600" dirty="0"/>
              <a:t> </a:t>
            </a:r>
            <a:r>
              <a:rPr lang="en-US" altLang="zh-CN" sz="1600" b="1" dirty="0"/>
              <a:t>HEADER</a:t>
            </a:r>
            <a:r>
              <a:rPr lang="en-US" altLang="zh-CN" sz="1600" dirty="0"/>
              <a:t>=TRUE;</a:t>
            </a:r>
          </a:p>
          <a:p>
            <a:pPr lvl="2"/>
            <a:r>
              <a:rPr lang="en-US" altLang="zh-CN" sz="1600" dirty="0"/>
              <a:t>DELIMITER=‘|’ </a:t>
            </a:r>
            <a:r>
              <a:rPr lang="zh-CN" altLang="en-US" sz="1600" dirty="0"/>
              <a:t>指示分隔符（</a:t>
            </a:r>
            <a:r>
              <a:rPr lang="en-US" altLang="zh-CN" sz="1600" dirty="0"/>
              <a:t>ASCII</a:t>
            </a:r>
            <a:r>
              <a:rPr lang="zh-CN" altLang="en-US" sz="1600" dirty="0"/>
              <a:t>字符）</a:t>
            </a:r>
          </a:p>
          <a:p>
            <a:pPr lvl="2"/>
            <a:r>
              <a:rPr lang="en-US" altLang="zh-CN" sz="1600" dirty="0"/>
              <a:t>HEADER = TRUE ; </a:t>
            </a:r>
            <a:r>
              <a:rPr lang="zh-CN" altLang="en-US" sz="1600" dirty="0"/>
              <a:t>表示导出</a:t>
            </a:r>
            <a:r>
              <a:rPr lang="en-US" altLang="zh-CN" sz="1600" dirty="0"/>
              <a:t>/</a:t>
            </a:r>
            <a:r>
              <a:rPr lang="zh-CN" altLang="en-US" sz="1600" dirty="0"/>
              <a:t>导入文件第一行是表头（列名）</a:t>
            </a:r>
          </a:p>
          <a:p>
            <a:pPr lvl="1">
              <a:spcBef>
                <a:spcPts val="600"/>
              </a:spcBef>
            </a:pPr>
            <a:endParaRPr lang="en-US" altLang="zh-CN" sz="1600" dirty="0"/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4873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41223"/>
            <a:ext cx="8568952" cy="42787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6.1 Cassandra</a:t>
            </a:r>
            <a:r>
              <a:rPr lang="zh-CN" altLang="en-US" dirty="0"/>
              <a:t>概述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6.2 Cassandra</a:t>
            </a:r>
            <a:r>
              <a:rPr lang="zh-CN" altLang="en-US" dirty="0"/>
              <a:t>的技术原理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6.3 Cassandra</a:t>
            </a:r>
            <a:r>
              <a:rPr lang="zh-CN" altLang="en-US" dirty="0"/>
              <a:t>的部署与配置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6.4 CQL</a:t>
            </a:r>
            <a:r>
              <a:rPr lang="zh-CN" altLang="en-US" dirty="0"/>
              <a:t>语言与</a:t>
            </a:r>
            <a:r>
              <a:rPr lang="en-US" altLang="zh-CN" dirty="0"/>
              <a:t>CQLSH</a:t>
            </a:r>
            <a:r>
              <a:rPr lang="zh-CN" altLang="en-US" dirty="0"/>
              <a:t>环境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6.5 CQL</a:t>
            </a:r>
            <a:r>
              <a:rPr lang="zh-CN" altLang="en-US" dirty="0"/>
              <a:t>数据查询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6.6 CQL</a:t>
            </a:r>
            <a:r>
              <a:rPr lang="zh-CN" altLang="en-US" dirty="0"/>
              <a:t>数据更新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6.7</a:t>
            </a:r>
            <a:r>
              <a:rPr lang="zh-CN" altLang="en-US" b="1" dirty="0">
                <a:solidFill>
                  <a:srgbClr val="C00000"/>
                </a:solidFill>
              </a:rPr>
              <a:t> 基本集群维护方法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/>
              <a:t>6.8 </a:t>
            </a:r>
            <a:r>
              <a:rPr lang="zh-CN" altLang="en-US" dirty="0"/>
              <a:t>编程访问</a:t>
            </a:r>
            <a:r>
              <a:rPr lang="en-US" altLang="zh-CN" dirty="0"/>
              <a:t>Cassandra</a:t>
            </a:r>
          </a:p>
        </p:txBody>
      </p:sp>
    </p:spTree>
    <p:extLst>
      <p:ext uri="{BB962C8B-B14F-4D97-AF65-F5344CB8AC3E}">
        <p14:creationId xmlns:p14="http://schemas.microsoft.com/office/powerpoint/2010/main" val="89043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B7E6A-23B4-43C4-B995-445C25FA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多数据中心与机架感知策略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73C94-62D6-4301-81B9-129106BE8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zh-CN" altLang="en-US" sz="2000" b="1" dirty="0"/>
              <a:t>主要目的</a:t>
            </a:r>
            <a:endParaRPr lang="en-US" altLang="zh-CN" sz="2000" b="1" dirty="0"/>
          </a:p>
          <a:p>
            <a:pPr lvl="1"/>
            <a:r>
              <a:rPr lang="zh-CN" altLang="en-US" sz="1600" dirty="0"/>
              <a:t>建立数据中心</a:t>
            </a:r>
            <a:r>
              <a:rPr lang="en-US" altLang="zh-CN" sz="1600" dirty="0"/>
              <a:t>+</a:t>
            </a:r>
            <a:r>
              <a:rPr lang="zh-CN" altLang="en-US" sz="1600" dirty="0"/>
              <a:t>机架的两级节点位置、实现不同的多副本管理机制等</a:t>
            </a:r>
          </a:p>
          <a:p>
            <a:pPr lvl="1"/>
            <a:r>
              <a:rPr lang="zh-CN" altLang="en-US" sz="1600" dirty="0"/>
              <a:t>在机架层面上，</a:t>
            </a:r>
            <a:r>
              <a:rPr lang="en-US" altLang="zh-CN" sz="1600" dirty="0"/>
              <a:t>Cassandra</a:t>
            </a:r>
            <a:r>
              <a:rPr lang="zh-CN" altLang="en-US" sz="1600" dirty="0"/>
              <a:t>会执行和</a:t>
            </a:r>
            <a:r>
              <a:rPr lang="en-US" altLang="zh-CN" sz="1600" dirty="0"/>
              <a:t>HDFS</a:t>
            </a:r>
            <a:r>
              <a:rPr lang="zh-CN" altLang="en-US" sz="1600" dirty="0"/>
              <a:t>类似的多副本机架感知策略；在数据中心层面上，建立键空间时指定在多个数据中心存储不同数量的副本</a:t>
            </a:r>
          </a:p>
          <a:p>
            <a:r>
              <a:rPr lang="en-US" altLang="zh-CN" sz="2000" dirty="0" err="1"/>
              <a:t>cassandra.yaml</a:t>
            </a:r>
            <a:r>
              <a:rPr lang="zh-CN" altLang="en-US" sz="2000" dirty="0"/>
              <a:t>文件中配置如下参数：</a:t>
            </a:r>
            <a:r>
              <a:rPr lang="en-US" altLang="zh-CN" sz="2000" dirty="0" err="1"/>
              <a:t>endpoint_snitch</a:t>
            </a:r>
            <a:r>
              <a:rPr lang="en-US" altLang="zh-CN" sz="2000" dirty="0"/>
              <a:t>: &lt;snitch classes&gt;</a:t>
            </a:r>
          </a:p>
          <a:p>
            <a:pPr lvl="1"/>
            <a:r>
              <a:rPr lang="en-US" altLang="zh-CN" sz="1600" b="1" dirty="0" err="1"/>
              <a:t>SimpleSnitch</a:t>
            </a:r>
            <a:r>
              <a:rPr lang="zh-CN" altLang="en-US" sz="1600" dirty="0"/>
              <a:t>：所有节点存在于同一个数据中心、同一个机架。这是默认配置参数</a:t>
            </a:r>
          </a:p>
          <a:p>
            <a:pPr lvl="1"/>
            <a:r>
              <a:rPr lang="en-US" altLang="zh-CN" sz="1600" b="1" dirty="0" err="1"/>
              <a:t>GossipingPropertyFileSnitch</a:t>
            </a:r>
            <a:endParaRPr lang="en-US" altLang="zh-CN" sz="1600" dirty="0"/>
          </a:p>
          <a:p>
            <a:pPr lvl="2"/>
            <a:r>
              <a:rPr lang="zh-CN" altLang="en-US" sz="1400" dirty="0"/>
              <a:t>采用</a:t>
            </a:r>
            <a:r>
              <a:rPr lang="en-US" altLang="zh-CN" sz="1400" dirty="0" err="1"/>
              <a:t>cassandra-rackdc.properties</a:t>
            </a:r>
            <a:r>
              <a:rPr lang="zh-CN" altLang="en-US" sz="1400" dirty="0"/>
              <a:t>文件描述各节点所在的数据中心和机架配置信息，在节点之间采用</a:t>
            </a:r>
            <a:r>
              <a:rPr lang="en-US" altLang="zh-CN" sz="1400" dirty="0"/>
              <a:t>gossip</a:t>
            </a:r>
            <a:r>
              <a:rPr lang="zh-CN" altLang="en-US" sz="1400" dirty="0"/>
              <a:t>协议传递信息。</a:t>
            </a:r>
          </a:p>
          <a:p>
            <a:pPr lvl="2"/>
            <a:r>
              <a:rPr lang="zh-CN" altLang="en-US" sz="1400" dirty="0"/>
              <a:t>官方推荐在生产环境下使用该机制。如果用户同时配置了</a:t>
            </a:r>
            <a:r>
              <a:rPr lang="en-US" altLang="zh-CN" sz="1400" dirty="0" err="1"/>
              <a:t>cassandra-topology.properties</a:t>
            </a:r>
            <a:r>
              <a:rPr lang="zh-CN" altLang="en-US" sz="1400" dirty="0"/>
              <a:t>文件，会把两个文件的信息合并，如果两个文件中存在冲突信息，则以</a:t>
            </a:r>
            <a:r>
              <a:rPr lang="en-US" altLang="zh-CN" sz="1400" dirty="0" err="1"/>
              <a:t>cassandra-rackdc.properties</a:t>
            </a:r>
            <a:r>
              <a:rPr lang="zh-CN" altLang="en-US" sz="1400" dirty="0"/>
              <a:t>的配置为准。</a:t>
            </a:r>
            <a:endParaRPr lang="en-US" altLang="zh-CN" sz="1600" dirty="0"/>
          </a:p>
          <a:p>
            <a:pPr lvl="1"/>
            <a:r>
              <a:rPr lang="en-US" altLang="zh-CN" sz="1600" b="1" dirty="0" err="1"/>
              <a:t>PropertyFileSnitch</a:t>
            </a:r>
            <a:r>
              <a:rPr lang="zh-CN" altLang="en-US" sz="1600" dirty="0"/>
              <a:t>：采用</a:t>
            </a:r>
            <a:r>
              <a:rPr lang="en-US" altLang="zh-CN" sz="1600" dirty="0" err="1"/>
              <a:t>cassandra-topology.properties</a:t>
            </a:r>
            <a:r>
              <a:rPr lang="zh-CN" altLang="en-US" sz="1600" dirty="0"/>
              <a:t>文件记录拓扑信息</a:t>
            </a:r>
            <a:endParaRPr lang="en-US" altLang="zh-CN" sz="1600" dirty="0"/>
          </a:p>
          <a:p>
            <a:pPr lvl="1"/>
            <a:r>
              <a:rPr lang="en-US" altLang="zh-CN" sz="1600" b="1" dirty="0" err="1"/>
              <a:t>RackInferringSnitch</a:t>
            </a:r>
            <a:r>
              <a:rPr lang="zh-CN" altLang="en-US" sz="1600" dirty="0"/>
              <a:t>：根据节点</a:t>
            </a:r>
            <a:r>
              <a:rPr lang="en-US" altLang="zh-CN" sz="1600" dirty="0"/>
              <a:t>IP</a:t>
            </a:r>
            <a:r>
              <a:rPr lang="zh-CN" altLang="en-US" sz="1600" dirty="0"/>
              <a:t>地址的第</a:t>
            </a:r>
            <a:r>
              <a:rPr lang="en-US" altLang="zh-CN" sz="1600" dirty="0"/>
              <a:t>2</a:t>
            </a:r>
            <a:r>
              <a:rPr lang="zh-CN" altLang="en-US" sz="1600" dirty="0"/>
              <a:t>个和第</a:t>
            </a:r>
            <a:r>
              <a:rPr lang="en-US" altLang="zh-CN" sz="1600" dirty="0"/>
              <a:t>3</a:t>
            </a:r>
            <a:r>
              <a:rPr lang="zh-CN" altLang="en-US" sz="1600" dirty="0"/>
              <a:t>个字节确定其所属的数据中心和机架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7500014"/>
      </p:ext>
    </p:extLst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7AE06-3030-42A7-B5C5-B9FD17F2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多数据中心与机架感知策略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8ED3EE-F55D-46EA-8E04-6EB65A9D7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cassandra-topology.properties</a:t>
            </a:r>
            <a:r>
              <a:rPr lang="zh-CN" altLang="en-US" sz="2000" dirty="0"/>
              <a:t>文件指明了集群中所有节点的位置信息，每个节点上的文件内容应该是一样的</a:t>
            </a:r>
          </a:p>
          <a:p>
            <a:r>
              <a:rPr lang="zh-CN" altLang="en-US" sz="2000" dirty="0"/>
              <a:t>例如：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sz="1800" dirty="0"/>
              <a:t> # Cassandra Node IP=Data </a:t>
            </a:r>
            <a:r>
              <a:rPr lang="en-US" altLang="zh-CN" sz="1800" dirty="0" err="1"/>
              <a:t>Center:Rack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192.168.1.100=DC1:rack1</a:t>
            </a:r>
          </a:p>
          <a:p>
            <a:pPr marL="457200" lvl="1" indent="0">
              <a:buNone/>
            </a:pPr>
            <a:r>
              <a:rPr lang="en-US" altLang="zh-CN" sz="1800" dirty="0"/>
              <a:t>192.168.2.101=DC1: rack2</a:t>
            </a:r>
          </a:p>
          <a:p>
            <a:pPr marL="457200" lvl="1" indent="0">
              <a:buNone/>
            </a:pPr>
            <a:r>
              <a:rPr lang="en-US" altLang="zh-CN" sz="1800" dirty="0"/>
              <a:t>192.168.1.110=DC2: rack1</a:t>
            </a:r>
          </a:p>
          <a:p>
            <a:pPr marL="457200" lvl="1" indent="0">
              <a:buNone/>
            </a:pPr>
            <a:r>
              <a:rPr lang="en-US" altLang="zh-CN" sz="1800" dirty="0"/>
              <a:t>192.168.2.111=DC2: rack3</a:t>
            </a:r>
          </a:p>
          <a:p>
            <a:pPr marL="457200" lvl="1" indent="0">
              <a:buNone/>
            </a:pPr>
            <a:r>
              <a:rPr lang="en-US" altLang="zh-CN" sz="1800" dirty="0"/>
              <a:t> # default for unknown nodes</a:t>
            </a:r>
          </a:p>
          <a:p>
            <a:pPr marL="457200" lvl="1" indent="0">
              <a:buNone/>
            </a:pPr>
            <a:r>
              <a:rPr lang="en-US" altLang="zh-CN" sz="1800" dirty="0"/>
              <a:t> default=DC1: rack1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29121855"/>
      </p:ext>
    </p:extLst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2DD51-F971-4575-8BBA-893063E1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多数据中心与机架感知策略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1104F-2B15-4DC3-A289-D6A0413B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cassandra-rackdc.properties</a:t>
            </a:r>
            <a:r>
              <a:rPr lang="zh-CN" altLang="en-US" sz="2000" dirty="0"/>
              <a:t>只是指明</a:t>
            </a:r>
            <a:r>
              <a:rPr lang="zh-CN" altLang="en-US" sz="2000" b="1" dirty="0">
                <a:solidFill>
                  <a:srgbClr val="C00000"/>
                </a:solidFill>
              </a:rPr>
              <a:t>当前节点</a:t>
            </a:r>
            <a:r>
              <a:rPr lang="zh-CN" altLang="en-US" sz="2000" dirty="0"/>
              <a:t>所述的数据中心和机架位置。不同节点上</a:t>
            </a:r>
            <a:r>
              <a:rPr lang="en-US" altLang="zh-CN" sz="2000" dirty="0" err="1"/>
              <a:t>cassandra-rackdc.properties</a:t>
            </a:r>
            <a:r>
              <a:rPr lang="zh-CN" altLang="en-US" sz="2000" dirty="0"/>
              <a:t>文件的内容是不同的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例如：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1600" dirty="0"/>
              <a:t># These properties are used with </a:t>
            </a:r>
            <a:r>
              <a:rPr lang="en-US" altLang="zh-CN" sz="1600" dirty="0" err="1"/>
              <a:t>GossipingPropertyFileSnitch</a:t>
            </a:r>
            <a:r>
              <a:rPr lang="en-US" altLang="zh-CN" sz="1600" dirty="0"/>
              <a:t> and will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1600" dirty="0"/>
              <a:t># indicate the rack and dc for this node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1600" dirty="0"/>
              <a:t>dc=dc1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1600" dirty="0"/>
              <a:t>rack=rack1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每个节点只负责配置自己的位置，当出现节点变动时，不需要调整每个节点上的配置文件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30868374"/>
      </p:ext>
    </p:extLst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5C6B6-AF34-45BF-9B20-ED60E6BD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Nodetool</a:t>
            </a:r>
            <a:r>
              <a:rPr lang="zh-CN" altLang="en-US" dirty="0"/>
              <a:t>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6376D-7E5E-42C7-BB32-0D6B25160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 err="1"/>
              <a:t>Nodetool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Cassandra</a:t>
            </a:r>
            <a:r>
              <a:rPr lang="zh-CN" altLang="en-US" sz="1600" dirty="0"/>
              <a:t>自带的（系统命令行）集群管理工具，可以执行多种维护性操作，并且显示多种集群状态信息。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单独执行</a:t>
            </a:r>
            <a:r>
              <a:rPr lang="en-US" altLang="zh-CN" sz="1600" dirty="0" err="1"/>
              <a:t>nodetool</a:t>
            </a:r>
            <a:r>
              <a:rPr lang="zh-CN" altLang="en-US" sz="1600" dirty="0"/>
              <a:t>，可以看到帮助信息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执行</a:t>
            </a:r>
            <a:r>
              <a:rPr lang="en-US" altLang="zh-CN" sz="1600" dirty="0" err="1"/>
              <a:t>nodetool</a:t>
            </a:r>
            <a:r>
              <a:rPr lang="en-US" altLang="zh-CN" sz="1600" dirty="0"/>
              <a:t> help &lt;command&gt;</a:t>
            </a:r>
            <a:r>
              <a:rPr lang="zh-CN" altLang="en-US" sz="1600" dirty="0"/>
              <a:t>，可以查看对应指令的用途和用法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 err="1"/>
              <a:t>nodetool</a:t>
            </a:r>
            <a:r>
              <a:rPr lang="en-US" altLang="zh-CN" sz="1600" dirty="0"/>
              <a:t> version</a:t>
            </a:r>
            <a:r>
              <a:rPr lang="zh-CN" altLang="en-US" sz="1600" dirty="0"/>
              <a:t>：查看版本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 err="1"/>
              <a:t>nodetool</a:t>
            </a:r>
            <a:r>
              <a:rPr lang="en-US" altLang="zh-CN" sz="1600" dirty="0"/>
              <a:t> ring</a:t>
            </a:r>
            <a:r>
              <a:rPr lang="zh-CN" altLang="en-US" sz="1600" dirty="0"/>
              <a:t>：查看节点环地址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 err="1"/>
              <a:t>nodetooldescribecluster</a:t>
            </a:r>
            <a:r>
              <a:rPr lang="zh-CN" altLang="en-US" sz="1600" dirty="0"/>
              <a:t>：查看集群名称、用到的分区算法和拓扑策略等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 err="1"/>
              <a:t>nodetool</a:t>
            </a:r>
            <a:r>
              <a:rPr lang="en-US" altLang="zh-CN" sz="1600" dirty="0"/>
              <a:t> netstats</a:t>
            </a:r>
            <a:r>
              <a:rPr lang="zh-CN" altLang="en-US" sz="1600" dirty="0"/>
              <a:t>：显示当前主机的网络统计信息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 err="1"/>
              <a:t>Nodetool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describering</a:t>
            </a:r>
            <a:r>
              <a:rPr lang="en-US" altLang="zh-CN" sz="1600" dirty="0"/>
              <a:t> &lt;</a:t>
            </a:r>
            <a:r>
              <a:rPr lang="en-US" altLang="zh-CN" sz="1600" dirty="0" err="1"/>
              <a:t>keyspace</a:t>
            </a:r>
            <a:r>
              <a:rPr lang="en-US" altLang="zh-CN" sz="1600" dirty="0"/>
              <a:t>&gt;</a:t>
            </a:r>
            <a:r>
              <a:rPr lang="zh-CN" altLang="en-US" sz="1600" dirty="0"/>
              <a:t>：查看键空间相关的</a:t>
            </a:r>
            <a:r>
              <a:rPr lang="en-US" altLang="zh-CN" sz="1600" dirty="0"/>
              <a:t>token</a:t>
            </a:r>
            <a:r>
              <a:rPr lang="zh-CN" altLang="en-US" sz="1600" dirty="0"/>
              <a:t>分布信息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 err="1"/>
              <a:t>Nodetool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tablestats</a:t>
            </a:r>
            <a:r>
              <a:rPr lang="en-US" altLang="zh-CN" sz="1600" dirty="0"/>
              <a:t> &lt;</a:t>
            </a:r>
            <a:r>
              <a:rPr lang="en-US" altLang="zh-CN" sz="1600" dirty="0" err="1"/>
              <a:t>keyspace.table</a:t>
            </a:r>
            <a:r>
              <a:rPr lang="en-US" altLang="zh-CN" sz="1600" dirty="0"/>
              <a:t>&gt;</a:t>
            </a:r>
            <a:r>
              <a:rPr lang="zh-CN" altLang="en-US" sz="1600" dirty="0"/>
              <a:t>：查看数据表的统计信息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85407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CDF21-1660-46EE-8D0E-F30F0576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r>
              <a:rPr lang="zh-CN" altLang="en-US" dirty="0"/>
              <a:t>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FA1D7-D5BC-47EF-BC7F-BBE82AB1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线性扩展，轻松应对速度，多样性和复杂性问题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92BDC1-3DB6-4FBF-B26D-9B2DAF7E5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707654"/>
            <a:ext cx="8316416" cy="209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73088"/>
      </p:ext>
    </p:extLst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B61F0-2966-4BFC-9B88-09117E92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Nodetool</a:t>
            </a:r>
            <a:r>
              <a:rPr lang="zh-CN" altLang="en-US" dirty="0"/>
              <a:t>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34965-D585-4A04-9387-EBA9BA58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nodetool</a:t>
            </a:r>
            <a:r>
              <a:rPr lang="en-US" altLang="zh-CN" sz="2000" dirty="0"/>
              <a:t> flush -- &lt;</a:t>
            </a:r>
            <a:r>
              <a:rPr lang="en-US" altLang="zh-CN" sz="2000" dirty="0" err="1"/>
              <a:t>keyspace</a:t>
            </a:r>
            <a:r>
              <a:rPr lang="en-US" altLang="zh-CN" sz="2000" dirty="0"/>
              <a:t>&gt; ( &lt;table&gt; ... 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600" dirty="0"/>
              <a:t>将指定键空间或表的数据持久化（从</a:t>
            </a:r>
            <a:r>
              <a:rPr lang="en-US" altLang="zh-CN" sz="1600" dirty="0" err="1"/>
              <a:t>memtable</a:t>
            </a:r>
            <a:r>
              <a:rPr lang="zh-CN" altLang="en-US" sz="1600" dirty="0"/>
              <a:t>到</a:t>
            </a:r>
            <a:r>
              <a:rPr lang="en-US" altLang="zh-CN" sz="1600" dirty="0" err="1"/>
              <a:t>SSTables</a:t>
            </a:r>
            <a:r>
              <a:rPr lang="zh-CN" altLang="en-US" sz="1600" dirty="0"/>
              <a:t>）。</a:t>
            </a:r>
          </a:p>
          <a:p>
            <a:r>
              <a:rPr lang="en-US" altLang="zh-CN" sz="2000" dirty="0" err="1"/>
              <a:t>nodetool</a:t>
            </a:r>
            <a:r>
              <a:rPr lang="en-US" altLang="zh-CN" sz="2000" dirty="0"/>
              <a:t> compact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600" dirty="0"/>
              <a:t>执行</a:t>
            </a:r>
            <a:r>
              <a:rPr lang="en-US" altLang="zh-CN" sz="1600" dirty="0"/>
              <a:t>major compaction</a:t>
            </a:r>
            <a:endParaRPr lang="zh-CN" altLang="en-US" sz="1600" dirty="0"/>
          </a:p>
          <a:p>
            <a:pPr lvl="1"/>
            <a:r>
              <a:rPr lang="zh-CN" altLang="en-US" sz="1600" dirty="0"/>
              <a:t>指定键空间和表：</a:t>
            </a:r>
            <a:r>
              <a:rPr lang="en-US" altLang="zh-CN" sz="1600" dirty="0" err="1"/>
              <a:t>nodetool</a:t>
            </a:r>
            <a:r>
              <a:rPr lang="en-US" altLang="zh-CN" sz="1600" dirty="0"/>
              <a:t> compact --user-defined --&lt;</a:t>
            </a:r>
            <a:r>
              <a:rPr lang="en-US" altLang="zh-CN" sz="1600" dirty="0" err="1"/>
              <a:t>keyspace</a:t>
            </a:r>
            <a:r>
              <a:rPr lang="en-US" altLang="zh-CN" sz="1600" dirty="0"/>
              <a:t>&gt;&lt;tables&gt;...</a:t>
            </a:r>
          </a:p>
          <a:p>
            <a:r>
              <a:rPr lang="en-US" altLang="zh-CN" sz="2000" dirty="0" err="1"/>
              <a:t>nodetool</a:t>
            </a:r>
            <a:r>
              <a:rPr lang="en-US" altLang="zh-CN" sz="2000" dirty="0"/>
              <a:t> repair [--] [</a:t>
            </a:r>
            <a:r>
              <a:rPr lang="en-US" altLang="zh-CN" sz="2000" dirty="0" err="1"/>
              <a:t>keyspace</a:t>
            </a:r>
            <a:r>
              <a:rPr lang="en-US" altLang="zh-CN" sz="2000" dirty="0"/>
              <a:t> tables...]</a:t>
            </a:r>
          </a:p>
          <a:p>
            <a:pPr lvl="1"/>
            <a:r>
              <a:rPr lang="zh-CN" altLang="en-US" sz="1600" dirty="0"/>
              <a:t>数据修复，可以频繁执行数据修改或删除动作之后执行，或定期执行。</a:t>
            </a:r>
          </a:p>
          <a:p>
            <a:pPr lvl="1"/>
            <a:r>
              <a:rPr lang="zh-CN" altLang="en-US" sz="1600" dirty="0"/>
              <a:t>修复指定数据中心，该命令只能在当前数据中心使用：</a:t>
            </a:r>
          </a:p>
          <a:p>
            <a:pPr lvl="2"/>
            <a:r>
              <a:rPr lang="en-US" altLang="zh-CN" sz="1400" dirty="0" err="1"/>
              <a:t>nodetool</a:t>
            </a:r>
            <a:r>
              <a:rPr lang="en-US" altLang="zh-CN" sz="1400" dirty="0"/>
              <a:t> repair -dc DC1</a:t>
            </a:r>
          </a:p>
          <a:p>
            <a:pPr lvl="1"/>
            <a:r>
              <a:rPr lang="zh-CN" altLang="en-US" sz="1600" dirty="0"/>
              <a:t>指定键空间和表名的情况：</a:t>
            </a:r>
          </a:p>
          <a:p>
            <a:pPr lvl="2"/>
            <a:r>
              <a:rPr lang="en-US" altLang="zh-CN" sz="1400" dirty="0" err="1"/>
              <a:t>nodetool</a:t>
            </a:r>
            <a:r>
              <a:rPr lang="en-US" altLang="zh-CN" sz="1400" dirty="0"/>
              <a:t> repair &lt;</a:t>
            </a:r>
            <a:r>
              <a:rPr lang="en-US" altLang="zh-CN" sz="1400" dirty="0" err="1"/>
              <a:t>keyspace_name</a:t>
            </a:r>
            <a:r>
              <a:rPr lang="en-US" altLang="zh-CN" sz="1400" dirty="0"/>
              <a:t>&gt;&lt;table1&gt;&lt;table2&gt;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1964680"/>
      </p:ext>
    </p:extLst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5BB83-9AE9-4574-8FA9-7890F908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常见节点管理方法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4087D-F064-48C4-ABF8-A99683186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新节点加入</a:t>
            </a:r>
            <a:endParaRPr lang="en-US" altLang="zh-CN" sz="2000" b="1" dirty="0"/>
          </a:p>
          <a:p>
            <a:pPr lvl="1"/>
            <a:r>
              <a:rPr lang="zh-CN" altLang="en-US" sz="1600" dirty="0"/>
              <a:t>该过程称为</a:t>
            </a:r>
            <a:r>
              <a:rPr lang="en-US" altLang="zh-CN" sz="1600" dirty="0"/>
              <a:t>bootstrap</a:t>
            </a:r>
            <a:r>
              <a:rPr lang="zh-CN" altLang="en-US" sz="1600" dirty="0"/>
              <a:t>，主要完成新节点中的虚拟节点</a:t>
            </a:r>
            <a:r>
              <a:rPr lang="en-US" altLang="zh-CN" sz="1600" dirty="0"/>
              <a:t>token</a:t>
            </a:r>
            <a:r>
              <a:rPr lang="zh-CN" altLang="en-US" sz="1600" dirty="0"/>
              <a:t>分配，以及加入环，并重新分配数据分布等过程。当对节点进行正确配置后，</a:t>
            </a:r>
            <a:r>
              <a:rPr lang="en-US" altLang="zh-CN" sz="1600" dirty="0"/>
              <a:t>bootstrap</a:t>
            </a:r>
            <a:r>
              <a:rPr lang="zh-CN" altLang="en-US" sz="1600" dirty="0"/>
              <a:t>一般会自动完成，如果在</a:t>
            </a:r>
            <a:r>
              <a:rPr lang="en-US" altLang="zh-CN" sz="1600" dirty="0"/>
              <a:t>bootstrap</a:t>
            </a:r>
            <a:r>
              <a:rPr lang="zh-CN" altLang="en-US" sz="1600" dirty="0"/>
              <a:t>过程中出现故障，可以在故障排除后，利用下面的命令重新恢复</a:t>
            </a:r>
            <a:r>
              <a:rPr lang="en-US" altLang="zh-CN" sz="1600" dirty="0"/>
              <a:t>bootstrap</a:t>
            </a:r>
            <a:r>
              <a:rPr lang="zh-CN" altLang="en-US" sz="1600" dirty="0"/>
              <a:t>过程</a:t>
            </a:r>
          </a:p>
          <a:p>
            <a:pPr lvl="1"/>
            <a:r>
              <a:rPr lang="en-US" altLang="zh-CN" sz="1800" dirty="0" err="1"/>
              <a:t>nodetool</a:t>
            </a:r>
            <a:r>
              <a:rPr lang="en-US" altLang="zh-CN" sz="1800" dirty="0"/>
              <a:t> bootstrap resume</a:t>
            </a:r>
            <a:endParaRPr lang="zh-CN" altLang="en-US" sz="1800" dirty="0"/>
          </a:p>
          <a:p>
            <a:r>
              <a:rPr lang="zh-CN" altLang="en-US" sz="2000" b="1" dirty="0"/>
              <a:t>移除主机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节点</a:t>
            </a:r>
          </a:p>
          <a:p>
            <a:pPr lvl="1"/>
            <a:r>
              <a:rPr lang="zh-CN" altLang="en-US" sz="1600" dirty="0"/>
              <a:t>通过主机名或节点</a:t>
            </a:r>
            <a:r>
              <a:rPr lang="en-US" altLang="zh-CN" sz="1600" dirty="0"/>
              <a:t>ID</a:t>
            </a:r>
            <a:r>
              <a:rPr lang="zh-CN" altLang="en-US" sz="1600" dirty="0"/>
              <a:t>（</a:t>
            </a:r>
            <a:r>
              <a:rPr lang="en-US" altLang="zh-CN" sz="1600" dirty="0"/>
              <a:t>ID</a:t>
            </a:r>
            <a:r>
              <a:rPr lang="zh-CN" altLang="en-US" sz="1600" dirty="0"/>
              <a:t>可以通过</a:t>
            </a:r>
            <a:r>
              <a:rPr lang="en-US" altLang="zh-CN" sz="1600" dirty="0" err="1"/>
              <a:t>nodetool</a:t>
            </a:r>
            <a:r>
              <a:rPr lang="en-US" altLang="zh-CN" sz="1600" dirty="0"/>
              <a:t> status</a:t>
            </a:r>
            <a:r>
              <a:rPr lang="zh-CN" altLang="en-US" sz="1600" dirty="0"/>
              <a:t>命令查到）</a:t>
            </a:r>
          </a:p>
          <a:p>
            <a:pPr lvl="1"/>
            <a:r>
              <a:rPr lang="en-US" altLang="zh-CN" sz="1800" dirty="0" err="1"/>
              <a:t>nodetool</a:t>
            </a:r>
            <a:r>
              <a:rPr lang="en-US" altLang="zh-CN" sz="1800" dirty="0"/>
              <a:t> decommission -h &lt;host&gt;</a:t>
            </a:r>
          </a:p>
          <a:p>
            <a:pPr lvl="1"/>
            <a:r>
              <a:rPr lang="en-US" altLang="zh-CN" sz="1800" dirty="0" err="1"/>
              <a:t>nodetool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removenode</a:t>
            </a:r>
            <a:r>
              <a:rPr lang="en-US" altLang="zh-CN" sz="1800" dirty="0"/>
              <a:t> &lt;ID&gt;</a:t>
            </a:r>
          </a:p>
          <a:p>
            <a:pPr lvl="1"/>
            <a:r>
              <a:rPr lang="zh-CN" altLang="en-US" sz="1600" dirty="0"/>
              <a:t>旧节点负责的数据分区交给其他节点负责，因此可能产生一定的数据传输开销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16623602"/>
      </p:ext>
    </p:extLst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762AF-3135-475F-AE96-5E068EBF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常见节点管理方法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EFBCA-AEE1-47DF-93C2-BF064690B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转移节点</a:t>
            </a:r>
          </a:p>
          <a:p>
            <a:pPr lvl="1"/>
            <a:r>
              <a:rPr lang="zh-CN" altLang="en-US" sz="1600" dirty="0"/>
              <a:t>将某个节点的</a:t>
            </a:r>
            <a:r>
              <a:rPr lang="en-US" altLang="zh-CN" sz="1600" dirty="0"/>
              <a:t>token</a:t>
            </a:r>
            <a:r>
              <a:rPr lang="zh-CN" altLang="en-US" sz="1600" dirty="0"/>
              <a:t>换成新的，类似于</a:t>
            </a:r>
            <a:r>
              <a:rPr lang="en-US" altLang="zh-CN" sz="1600" dirty="0"/>
              <a:t>decommission + bootstrap</a:t>
            </a:r>
            <a:r>
              <a:rPr lang="zh-CN" altLang="en-US" sz="1600" dirty="0"/>
              <a:t>，但效率更高</a:t>
            </a:r>
          </a:p>
          <a:p>
            <a:pPr lvl="1"/>
            <a:r>
              <a:rPr lang="zh-CN" altLang="en-US" sz="1600" dirty="0"/>
              <a:t>当配置</a:t>
            </a:r>
            <a:r>
              <a:rPr lang="en-US" altLang="zh-CN" sz="1600" dirty="0" err="1"/>
              <a:t>num_tokens</a:t>
            </a:r>
            <a:r>
              <a:rPr lang="en-US" altLang="zh-CN" sz="1600" dirty="0"/>
              <a:t>: 1</a:t>
            </a:r>
            <a:r>
              <a:rPr lang="zh-CN" altLang="en-US" sz="1600" dirty="0"/>
              <a:t>时，即不使用虚拟节点时：</a:t>
            </a:r>
          </a:p>
          <a:p>
            <a:pPr lvl="1"/>
            <a:r>
              <a:rPr lang="en-US" altLang="zh-CN" sz="1600" dirty="0" err="1"/>
              <a:t>nodetool</a:t>
            </a:r>
            <a:r>
              <a:rPr lang="en-US" altLang="zh-CN" sz="1600" dirty="0"/>
              <a:t> move -- &lt;new token&gt;</a:t>
            </a:r>
          </a:p>
          <a:p>
            <a:pPr lvl="1"/>
            <a:r>
              <a:rPr lang="zh-CN" altLang="en-US" sz="1600" dirty="0"/>
              <a:t>此时需要手动指定新节点的</a:t>
            </a:r>
            <a:r>
              <a:rPr lang="en-US" altLang="zh-CN" sz="1600" dirty="0"/>
              <a:t>token</a:t>
            </a:r>
            <a:endParaRPr lang="zh-CN" altLang="en-US" sz="1600" dirty="0"/>
          </a:p>
          <a:p>
            <a:pPr lvl="1"/>
            <a:r>
              <a:rPr lang="zh-CN" altLang="en-US" sz="1600" dirty="0"/>
              <a:t>转移节点等操作之后，可以执行：</a:t>
            </a:r>
          </a:p>
          <a:p>
            <a:pPr lvl="2"/>
            <a:r>
              <a:rPr lang="en-US" altLang="zh-CN" sz="1400" dirty="0" err="1"/>
              <a:t>nodetool</a:t>
            </a:r>
            <a:r>
              <a:rPr lang="en-US" altLang="zh-CN" sz="1400" dirty="0"/>
              <a:t> cleanup</a:t>
            </a:r>
          </a:p>
          <a:p>
            <a:pPr lvl="2"/>
            <a:r>
              <a:rPr lang="zh-CN" altLang="en-US" sz="1400" dirty="0"/>
              <a:t>来清理不再负责的分区数据，否则这些旧数据会一直存在硬盘上</a:t>
            </a:r>
          </a:p>
          <a:p>
            <a:r>
              <a:rPr lang="zh-CN" altLang="en-US" sz="2000" b="1" dirty="0"/>
              <a:t>节点数据重建</a:t>
            </a:r>
          </a:p>
          <a:p>
            <a:pPr lvl="1"/>
            <a:r>
              <a:rPr lang="zh-CN" altLang="en-US" sz="1600" dirty="0"/>
              <a:t>是指临时性故障之后，重建数据。常见用法如下：</a:t>
            </a:r>
          </a:p>
          <a:p>
            <a:pPr lvl="2"/>
            <a:r>
              <a:rPr lang="en-US" altLang="zh-CN" sz="1400" dirty="0" err="1"/>
              <a:t>nodetool</a:t>
            </a:r>
            <a:r>
              <a:rPr lang="en-US" altLang="zh-CN" sz="1400" dirty="0"/>
              <a:t> rebuild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2374139"/>
      </p:ext>
    </p:extLst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41223"/>
            <a:ext cx="8568952" cy="42787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6.1 Cassandra</a:t>
            </a:r>
            <a:r>
              <a:rPr lang="zh-CN" altLang="en-US" dirty="0"/>
              <a:t>概述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6.2 Cassandra</a:t>
            </a:r>
            <a:r>
              <a:rPr lang="zh-CN" altLang="en-US" dirty="0"/>
              <a:t>的技术原理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6.3 Cassandra</a:t>
            </a:r>
            <a:r>
              <a:rPr lang="zh-CN" altLang="en-US" dirty="0"/>
              <a:t>的部署与配置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6.4 CQL</a:t>
            </a:r>
            <a:r>
              <a:rPr lang="zh-CN" altLang="en-US" dirty="0"/>
              <a:t>语言与</a:t>
            </a:r>
            <a:r>
              <a:rPr lang="en-US" altLang="zh-CN" dirty="0"/>
              <a:t>CQLSH</a:t>
            </a:r>
            <a:r>
              <a:rPr lang="zh-CN" altLang="en-US" dirty="0"/>
              <a:t>环境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6.5 CQL</a:t>
            </a:r>
            <a:r>
              <a:rPr lang="zh-CN" altLang="en-US" dirty="0"/>
              <a:t>数据查询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6.6 CQL</a:t>
            </a:r>
            <a:r>
              <a:rPr lang="zh-CN" altLang="en-US" dirty="0"/>
              <a:t>数据更新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6.7</a:t>
            </a:r>
            <a:r>
              <a:rPr lang="zh-CN" altLang="en-US" dirty="0"/>
              <a:t> 基本集群维护方法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6.8 </a:t>
            </a:r>
            <a:r>
              <a:rPr lang="zh-CN" altLang="en-US" b="1" dirty="0">
                <a:solidFill>
                  <a:srgbClr val="C00000"/>
                </a:solidFill>
              </a:rPr>
              <a:t>编程访问</a:t>
            </a:r>
            <a:r>
              <a:rPr lang="en-US" altLang="zh-CN" b="1" dirty="0">
                <a:solidFill>
                  <a:srgbClr val="C00000"/>
                </a:solidFill>
              </a:rPr>
              <a:t>Cassandra</a:t>
            </a:r>
          </a:p>
        </p:txBody>
      </p:sp>
    </p:spTree>
    <p:extLst>
      <p:ext uri="{BB962C8B-B14F-4D97-AF65-F5344CB8AC3E}">
        <p14:creationId xmlns:p14="http://schemas.microsoft.com/office/powerpoint/2010/main" val="299532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C2C46-2F82-4EC4-9661-B553B3A2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Cassandra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B047C-6839-441D-A6C0-7D0F91D15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Cassandra</a:t>
            </a:r>
            <a:r>
              <a:rPr lang="zh-CN" altLang="en-US" sz="2000" b="1" dirty="0"/>
              <a:t>提供了多种语言的编程接口</a:t>
            </a:r>
            <a:endParaRPr lang="en-US" altLang="zh-CN" sz="2000" b="1" dirty="0"/>
          </a:p>
          <a:p>
            <a:pPr lvl="1"/>
            <a:r>
              <a:rPr lang="zh-CN" altLang="en-US" sz="1600" dirty="0"/>
              <a:t>包括：</a:t>
            </a:r>
            <a:r>
              <a:rPr lang="en-US" altLang="zh-CN" sz="1600" dirty="0"/>
              <a:t>JAVA</a:t>
            </a:r>
            <a:r>
              <a:rPr lang="zh-CN" altLang="en-US" sz="1600" dirty="0"/>
              <a:t>、</a:t>
            </a:r>
            <a:r>
              <a:rPr lang="en-US" altLang="zh-CN" sz="1600" dirty="0"/>
              <a:t>Python</a:t>
            </a:r>
            <a:r>
              <a:rPr lang="zh-CN" altLang="en-US" sz="1600" dirty="0"/>
              <a:t>、</a:t>
            </a:r>
            <a:r>
              <a:rPr lang="en-US" altLang="zh-CN" sz="1600" dirty="0"/>
              <a:t>Ruby</a:t>
            </a:r>
            <a:r>
              <a:rPr lang="zh-CN" altLang="en-US" sz="1600" dirty="0"/>
              <a:t>、</a:t>
            </a:r>
            <a:r>
              <a:rPr lang="en-US" altLang="zh-CN" sz="1600" dirty="0"/>
              <a:t>C#</a:t>
            </a:r>
            <a:r>
              <a:rPr lang="zh-CN" altLang="en-US" sz="1600" dirty="0"/>
              <a:t>、</a:t>
            </a:r>
            <a:r>
              <a:rPr lang="en-US" altLang="zh-CN" sz="1600" dirty="0"/>
              <a:t>Nodejs</a:t>
            </a:r>
            <a:r>
              <a:rPr lang="zh-CN" altLang="en-US" sz="1600" dirty="0"/>
              <a:t>、</a:t>
            </a:r>
            <a:r>
              <a:rPr lang="en-US" altLang="zh-CN" sz="1600" dirty="0"/>
              <a:t>php</a:t>
            </a:r>
            <a:r>
              <a:rPr lang="zh-CN" altLang="en-US" sz="1600" dirty="0"/>
              <a:t>、</a:t>
            </a:r>
            <a:r>
              <a:rPr lang="en-US" altLang="zh-CN" sz="1600" dirty="0"/>
              <a:t>C++</a:t>
            </a:r>
            <a:r>
              <a:rPr lang="zh-CN" altLang="en-US" sz="1600" dirty="0"/>
              <a:t>、</a:t>
            </a:r>
            <a:r>
              <a:rPr lang="en-US" altLang="zh-CN" sz="1600" dirty="0"/>
              <a:t>Scala</a:t>
            </a:r>
            <a:r>
              <a:rPr lang="zh-CN" altLang="en-US" sz="1600" dirty="0"/>
              <a:t>、</a:t>
            </a:r>
            <a:r>
              <a:rPr lang="en-US" altLang="zh-CN" sz="1600" dirty="0"/>
              <a:t>Erlang</a:t>
            </a:r>
            <a:r>
              <a:rPr lang="zh-CN" altLang="en-US" sz="1600" dirty="0"/>
              <a:t>、</a:t>
            </a:r>
            <a:r>
              <a:rPr lang="en-US" altLang="zh-CN" sz="1600" dirty="0"/>
              <a:t>Go</a:t>
            </a:r>
            <a:r>
              <a:rPr lang="zh-CN" altLang="en-US" sz="1600" dirty="0"/>
              <a:t>、</a:t>
            </a:r>
            <a:r>
              <a:rPr lang="en-US" altLang="zh-CN" sz="1600" dirty="0"/>
              <a:t>Perl</a:t>
            </a:r>
            <a:r>
              <a:rPr lang="zh-CN" altLang="en-US" sz="1600" dirty="0"/>
              <a:t>等，其中</a:t>
            </a:r>
            <a:r>
              <a:rPr lang="en-US" altLang="zh-CN" sz="1600" dirty="0" err="1"/>
              <a:t>Datastax</a:t>
            </a:r>
            <a:r>
              <a:rPr lang="zh-CN" altLang="en-US" sz="1600" dirty="0"/>
              <a:t>公司提供了绝大多数接口，这些接口驱动目前为开源免费，可以从</a:t>
            </a:r>
            <a:r>
              <a:rPr lang="en-US" altLang="zh-CN" sz="1600" dirty="0" err="1"/>
              <a:t>github</a:t>
            </a:r>
            <a:r>
              <a:rPr lang="zh-CN" altLang="en-US" sz="1600" dirty="0"/>
              <a:t>上下载使用，使用需要参阅</a:t>
            </a:r>
            <a:r>
              <a:rPr lang="en-US" altLang="zh-CN" sz="1600" dirty="0" err="1"/>
              <a:t>Datastax</a:t>
            </a:r>
            <a:r>
              <a:rPr lang="zh-CN" altLang="en-US" sz="1600" dirty="0"/>
              <a:t>公司网站获取。</a:t>
            </a:r>
          </a:p>
          <a:p>
            <a:pPr lvl="1"/>
            <a:r>
              <a:rPr lang="en-US" altLang="zh-CN" sz="1600" dirty="0" err="1"/>
              <a:t>Datastax</a:t>
            </a:r>
            <a:r>
              <a:rPr lang="zh-CN" altLang="en-US" sz="1600" dirty="0"/>
              <a:t>公司提供了</a:t>
            </a:r>
            <a:r>
              <a:rPr lang="en-US" altLang="zh-CN" sz="1600" dirty="0"/>
              <a:t>Java</a:t>
            </a:r>
            <a:r>
              <a:rPr lang="zh-CN" altLang="en-US" sz="1600" dirty="0"/>
              <a:t>访问</a:t>
            </a:r>
            <a:r>
              <a:rPr lang="en-US" altLang="zh-CN" sz="1600" dirty="0"/>
              <a:t>Cassandra</a:t>
            </a:r>
            <a:r>
              <a:rPr lang="zh-CN" altLang="en-US" sz="1600" dirty="0"/>
              <a:t>的驱动库包，其使用过程略显繁琐。可以从官方网站（</a:t>
            </a:r>
            <a:r>
              <a:rPr lang="en-US" altLang="zh-CN" sz="1600" dirty="0"/>
              <a:t>https://docs.datastax.com/en/developer/java-driver/3.5/</a:t>
            </a:r>
            <a:r>
              <a:rPr lang="zh-CN" altLang="en-US" sz="1600" dirty="0"/>
              <a:t>）查阅文档并寻找下载链接。截至</a:t>
            </a:r>
            <a:r>
              <a:rPr lang="en-US" altLang="zh-CN" sz="1600" dirty="0"/>
              <a:t>2018</a:t>
            </a:r>
            <a:r>
              <a:rPr lang="zh-CN" altLang="en-US" sz="1600" dirty="0"/>
              <a:t>年</a:t>
            </a:r>
            <a:r>
              <a:rPr lang="en-US" altLang="zh-CN" sz="1600" dirty="0"/>
              <a:t>6</a:t>
            </a:r>
            <a:r>
              <a:rPr lang="zh-CN" altLang="en-US" sz="1600" dirty="0"/>
              <a:t>月，驱动的最新版本为</a:t>
            </a:r>
            <a:r>
              <a:rPr lang="en-US" altLang="zh-CN" sz="1600" dirty="0"/>
              <a:t>3.5</a:t>
            </a:r>
            <a:r>
              <a:rPr lang="zh-CN" altLang="en-US" sz="1600" dirty="0"/>
              <a:t>，下载地址为：</a:t>
            </a:r>
          </a:p>
          <a:p>
            <a:pPr lvl="2"/>
            <a:r>
              <a:rPr lang="en-US" altLang="zh-CN" sz="1400" dirty="0"/>
              <a:t>http://downloads.datastax.com/java-driver/cassandra-java-driver-3.5.0.tar.gz</a:t>
            </a:r>
          </a:p>
          <a:p>
            <a:pPr lvl="2"/>
            <a:r>
              <a:rPr lang="zh-CN" altLang="en-US" sz="1400" dirty="0"/>
              <a:t>下载驱动库包后，解压会发现在其根目录发现三个</a:t>
            </a:r>
            <a:r>
              <a:rPr lang="en-US" altLang="zh-CN" sz="1400" dirty="0"/>
              <a:t>jar</a:t>
            </a:r>
            <a:r>
              <a:rPr lang="zh-CN" altLang="en-US" sz="1400" dirty="0"/>
              <a:t>包（</a:t>
            </a:r>
            <a:r>
              <a:rPr lang="en-US" altLang="zh-CN" sz="1400" dirty="0"/>
              <a:t>driver-core</a:t>
            </a:r>
            <a:r>
              <a:rPr lang="zh-CN" altLang="en-US" sz="1400" dirty="0"/>
              <a:t>、</a:t>
            </a:r>
            <a:r>
              <a:rPr lang="en-US" altLang="zh-CN" sz="1400" dirty="0"/>
              <a:t>driver-mapping</a:t>
            </a:r>
            <a:r>
              <a:rPr lang="zh-CN" altLang="en-US" sz="1400" dirty="0"/>
              <a:t>和</a:t>
            </a:r>
            <a:r>
              <a:rPr lang="en-US" altLang="zh-CN" sz="1400" dirty="0"/>
              <a:t>driver-extras</a:t>
            </a:r>
            <a:r>
              <a:rPr lang="zh-CN" altLang="en-US" sz="1400" dirty="0"/>
              <a:t>），此外在其</a:t>
            </a:r>
            <a:r>
              <a:rPr lang="en-US" altLang="zh-CN" sz="1400" dirty="0"/>
              <a:t>lib</a:t>
            </a:r>
            <a:r>
              <a:rPr lang="zh-CN" altLang="en-US" sz="1400" dirty="0"/>
              <a:t>子目录下有更多的</a:t>
            </a:r>
            <a:r>
              <a:rPr lang="en-US" altLang="zh-CN" sz="1400" dirty="0"/>
              <a:t>jar</a:t>
            </a:r>
            <a:r>
              <a:rPr lang="zh-CN" altLang="en-US" sz="1400" dirty="0"/>
              <a:t>包。根目录和</a:t>
            </a:r>
            <a:r>
              <a:rPr lang="en-US" altLang="zh-CN" sz="1400" dirty="0"/>
              <a:t>lib</a:t>
            </a:r>
            <a:r>
              <a:rPr lang="zh-CN" altLang="en-US" sz="1400" dirty="0"/>
              <a:t>子目录下的所有</a:t>
            </a:r>
            <a:r>
              <a:rPr lang="en-US" altLang="zh-CN" sz="1400" dirty="0"/>
              <a:t>jar</a:t>
            </a:r>
            <a:r>
              <a:rPr lang="zh-CN" altLang="en-US" sz="1400" dirty="0"/>
              <a:t>包原则上均要导入到</a:t>
            </a:r>
            <a:r>
              <a:rPr lang="en-US" altLang="zh-CN" sz="1400" dirty="0"/>
              <a:t>java</a:t>
            </a:r>
            <a:r>
              <a:rPr lang="zh-CN" altLang="en-US" sz="1400" dirty="0"/>
              <a:t>工程的</a:t>
            </a:r>
            <a:r>
              <a:rPr lang="en-US" altLang="zh-CN" sz="1400" dirty="0" err="1"/>
              <a:t>classpath</a:t>
            </a:r>
            <a:r>
              <a:rPr lang="zh-CN" altLang="en-US" sz="1400" dirty="0"/>
              <a:t>。此外，在</a:t>
            </a:r>
            <a:r>
              <a:rPr lang="en-US" altLang="zh-CN" sz="1400" dirty="0"/>
              <a:t>3.5</a:t>
            </a:r>
            <a:r>
              <a:rPr lang="zh-CN" altLang="en-US" sz="1400" dirty="0"/>
              <a:t>版本驱动包中缺少一个包：</a:t>
            </a:r>
            <a:r>
              <a:rPr lang="en-US" altLang="zh-CN" sz="1400" dirty="0"/>
              <a:t>netty-common-4.0.56.Final.jar</a:t>
            </a:r>
            <a:r>
              <a:rPr lang="zh-CN" altLang="en-US" sz="1400" dirty="0"/>
              <a:t>，需要自行下载：（</a:t>
            </a:r>
            <a:r>
              <a:rPr lang="en-US" altLang="zh-CN" sz="1400" dirty="0"/>
              <a:t>http://mvnrepository.com/artifact/io.netty/netty-common/4.0.56.Final</a:t>
            </a:r>
            <a:r>
              <a:rPr lang="zh-CN" altLang="en-US" sz="1400" dirty="0"/>
              <a:t>）</a:t>
            </a:r>
          </a:p>
          <a:p>
            <a:pPr lvl="2"/>
            <a:r>
              <a:rPr lang="zh-CN" altLang="en-US" sz="1400" dirty="0"/>
              <a:t>利用</a:t>
            </a:r>
            <a:r>
              <a:rPr lang="en-US" altLang="zh-CN" sz="1400" dirty="0"/>
              <a:t>JAVA</a:t>
            </a:r>
            <a:r>
              <a:rPr lang="zh-CN" altLang="en-US" sz="1400" dirty="0"/>
              <a:t>语言可以实现同步或异步方式访问</a:t>
            </a:r>
            <a:r>
              <a:rPr lang="en-US" altLang="zh-CN" sz="1400" dirty="0"/>
              <a:t>Cassandra</a:t>
            </a:r>
            <a:r>
              <a:rPr lang="zh-CN" altLang="en-US" sz="1400" dirty="0"/>
              <a:t>，本节介绍同步方式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6641763"/>
      </p:ext>
    </p:extLst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37108-D00C-4CB6-BD0C-CF23BF5E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Cassandra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F67FA-EFD9-4611-A7FA-8C27270E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导入相关的库包：</a:t>
            </a:r>
          </a:p>
          <a:p>
            <a:pPr lvl="1"/>
            <a:r>
              <a:rPr lang="en-US" altLang="zh-CN" sz="1800" dirty="0"/>
              <a:t>import </a:t>
            </a:r>
            <a:r>
              <a:rPr lang="en-US" altLang="zh-CN" sz="1800" dirty="0" err="1"/>
              <a:t>com.datastax.driver.core.Cluster</a:t>
            </a:r>
            <a:r>
              <a:rPr lang="en-US" altLang="zh-CN" sz="1800" dirty="0"/>
              <a:t>;</a:t>
            </a:r>
          </a:p>
          <a:p>
            <a:pPr lvl="1"/>
            <a:r>
              <a:rPr lang="en-US" altLang="zh-CN" sz="1800" dirty="0"/>
              <a:t>import </a:t>
            </a:r>
            <a:r>
              <a:rPr lang="en-US" altLang="zh-CN" sz="1800" dirty="0" err="1"/>
              <a:t>com.datastax.driver.core.ColumnDefinitions.Definition</a:t>
            </a:r>
            <a:r>
              <a:rPr lang="en-US" altLang="zh-CN" sz="1800" dirty="0"/>
              <a:t>;</a:t>
            </a:r>
          </a:p>
          <a:p>
            <a:pPr lvl="1"/>
            <a:r>
              <a:rPr lang="en-US" altLang="zh-CN" sz="1800" dirty="0"/>
              <a:t>import </a:t>
            </a:r>
            <a:r>
              <a:rPr lang="en-US" altLang="zh-CN" sz="1800" dirty="0" err="1"/>
              <a:t>com.datastax.driver.core.ResultSet</a:t>
            </a:r>
            <a:r>
              <a:rPr lang="en-US" altLang="zh-CN" sz="1800" dirty="0"/>
              <a:t>;</a:t>
            </a:r>
          </a:p>
          <a:p>
            <a:pPr lvl="1"/>
            <a:r>
              <a:rPr lang="en-US" altLang="zh-CN" sz="1800" dirty="0"/>
              <a:t>import </a:t>
            </a:r>
            <a:r>
              <a:rPr lang="en-US" altLang="zh-CN" sz="1800" dirty="0" err="1"/>
              <a:t>com.datastax.driver.core.Row</a:t>
            </a:r>
            <a:r>
              <a:rPr lang="en-US" altLang="zh-CN" sz="1800" dirty="0"/>
              <a:t>;</a:t>
            </a:r>
          </a:p>
          <a:p>
            <a:pPr lvl="1"/>
            <a:r>
              <a:rPr lang="en-US" altLang="zh-CN" sz="1800" dirty="0"/>
              <a:t>import </a:t>
            </a:r>
            <a:r>
              <a:rPr lang="en-US" altLang="zh-CN" sz="1800" dirty="0" err="1"/>
              <a:t>com.datastax.driver.core.Session</a:t>
            </a:r>
            <a:r>
              <a:rPr lang="en-US" altLang="zh-CN" sz="1800" dirty="0"/>
              <a:t>;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4350032"/>
      </p:ext>
    </p:extLst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EC4C7-0482-43D9-99B7-5DB0F79E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Cassandra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188BF-5C8B-4A44-81DC-F4607149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建立和数据库的连接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cluster = </a:t>
            </a:r>
            <a:r>
              <a:rPr lang="en-US" altLang="zh-CN" sz="1800" dirty="0" err="1"/>
              <a:t>Cluster.builder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withClusterName</a:t>
            </a:r>
            <a:r>
              <a:rPr lang="en-US" altLang="zh-CN" sz="1800" dirty="0"/>
              <a:t>("Test Cluster").</a:t>
            </a:r>
            <a:r>
              <a:rPr lang="en-US" altLang="zh-CN" sz="1800" dirty="0" err="1"/>
              <a:t>addContactPoint</a:t>
            </a:r>
            <a:r>
              <a:rPr lang="en-US" altLang="zh-CN" sz="1800" dirty="0"/>
              <a:t> ("192.168.209.180").build();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Session </a:t>
            </a:r>
            <a:r>
              <a:rPr lang="en-US" altLang="zh-CN" sz="1800" dirty="0" err="1"/>
              <a:t>session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cluster.connect</a:t>
            </a:r>
            <a:r>
              <a:rPr lang="en-US" altLang="zh-CN" sz="1800" dirty="0"/>
              <a:t>(); 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执行</a:t>
            </a:r>
            <a:r>
              <a:rPr lang="en-US" altLang="zh-CN" sz="2000" b="1" dirty="0"/>
              <a:t>CQL</a:t>
            </a:r>
            <a:r>
              <a:rPr lang="zh-CN" altLang="en-US" sz="2000" b="1" dirty="0"/>
              <a:t>语句，以查询为例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 err="1"/>
              <a:t>ResultSet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rs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session.execute</a:t>
            </a:r>
            <a:r>
              <a:rPr lang="en-US" altLang="zh-CN" sz="1800" dirty="0"/>
              <a:t>("select * from </a:t>
            </a:r>
            <a:r>
              <a:rPr lang="en-US" altLang="zh-CN" sz="1800" dirty="0" err="1"/>
              <a:t>test_cassandra.users</a:t>
            </a:r>
            <a:r>
              <a:rPr lang="en-US" altLang="zh-CN" sz="1800" dirty="0"/>
              <a:t>");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通过</a:t>
            </a:r>
            <a:r>
              <a:rPr lang="en-US" altLang="zh-CN" sz="2000" dirty="0" err="1"/>
              <a:t>session.execute+CQL</a:t>
            </a:r>
            <a:r>
              <a:rPr lang="zh-CN" altLang="en-US" sz="2000" dirty="0"/>
              <a:t>语句即可完成各类访问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0173448"/>
      </p:ext>
    </p:extLst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883CC-1517-4FD1-B700-4B85A4ED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Cassandra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08C0C-9AD8-4EA3-87A1-95E23772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结果集的获取、遍历</a:t>
            </a:r>
          </a:p>
          <a:p>
            <a:pPr marL="457200" lvl="1" indent="0">
              <a:buNone/>
            </a:pPr>
            <a:r>
              <a:rPr lang="en-US" altLang="zh-CN" sz="1600" dirty="0"/>
              <a:t>for (Definition </a:t>
            </a:r>
            <a:r>
              <a:rPr lang="en-US" altLang="zh-CN" sz="1600" dirty="0" err="1"/>
              <a:t>definition</a:t>
            </a:r>
            <a:r>
              <a:rPr lang="en-US" altLang="zh-CN" sz="1600" dirty="0"/>
              <a:t> : </a:t>
            </a:r>
            <a:r>
              <a:rPr lang="en-US" altLang="zh-CN" sz="1600" dirty="0" err="1"/>
              <a:t>rs.getColumnDefinitions</a:t>
            </a:r>
            <a:r>
              <a:rPr lang="en-US" altLang="zh-CN" sz="1600" dirty="0"/>
              <a:t>()){</a:t>
            </a:r>
          </a:p>
          <a:p>
            <a:pPr marL="457200" lvl="1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System.out.print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definition.getName</a:t>
            </a:r>
            <a:r>
              <a:rPr lang="en-US" altLang="zh-CN" sz="1600" dirty="0"/>
              <a:t>() + "(“+</a:t>
            </a:r>
            <a:r>
              <a:rPr lang="en-US" altLang="zh-CN" sz="1600" dirty="0" err="1"/>
              <a:t>definition.getType</a:t>
            </a:r>
            <a:r>
              <a:rPr lang="en-US" altLang="zh-CN" sz="1600" dirty="0"/>
              <a:t>()+")" +"\t");}</a:t>
            </a:r>
          </a:p>
          <a:p>
            <a:pPr lvl="1"/>
            <a:r>
              <a:rPr lang="en-US" altLang="zh-CN" sz="1600" dirty="0"/>
              <a:t>Definition</a:t>
            </a:r>
            <a:r>
              <a:rPr lang="zh-CN" altLang="en-US" sz="1600" dirty="0"/>
              <a:t>为每一列的定义信息，这里输出了其名称（</a:t>
            </a:r>
            <a:r>
              <a:rPr lang="en-US" altLang="zh-CN" sz="1600" dirty="0" err="1"/>
              <a:t>definition.getName</a:t>
            </a:r>
            <a:r>
              <a:rPr lang="en-US" altLang="zh-CN" sz="1600" dirty="0"/>
              <a:t>()</a:t>
            </a:r>
            <a:r>
              <a:rPr lang="zh-CN" altLang="en-US" sz="1600" dirty="0"/>
              <a:t>）和数据类型（</a:t>
            </a:r>
            <a:r>
              <a:rPr lang="en-US" altLang="zh-CN" sz="1600" dirty="0" err="1"/>
              <a:t>definition.getType</a:t>
            </a:r>
            <a:r>
              <a:rPr lang="en-US" altLang="zh-CN" sz="1600" dirty="0"/>
              <a:t>()</a:t>
            </a:r>
            <a:r>
              <a:rPr lang="zh-CN" altLang="en-US" sz="1600" dirty="0"/>
              <a:t>），假设表中存在</a:t>
            </a:r>
            <a:r>
              <a:rPr lang="en-US" altLang="zh-CN" sz="1600" dirty="0"/>
              <a:t>id</a:t>
            </a:r>
            <a:r>
              <a:rPr lang="zh-CN" altLang="en-US" sz="1600" dirty="0"/>
              <a:t>和</a:t>
            </a:r>
            <a:r>
              <a:rPr lang="en-US" altLang="zh-CN" sz="1600" dirty="0"/>
              <a:t>name</a:t>
            </a:r>
            <a:r>
              <a:rPr lang="zh-CN" altLang="en-US" sz="1600" dirty="0"/>
              <a:t>两列，则输出结果类似于：  </a:t>
            </a:r>
            <a:r>
              <a:rPr lang="en-US" altLang="zh-CN" sz="1600" dirty="0"/>
              <a:t>id(int)  name(varchar)	</a:t>
            </a:r>
          </a:p>
          <a:p>
            <a:r>
              <a:rPr lang="zh-CN" altLang="en-US" sz="2000" b="1" dirty="0"/>
              <a:t>输出查询结果</a:t>
            </a:r>
          </a:p>
          <a:p>
            <a:pPr marL="457200" lvl="1" indent="0">
              <a:buNone/>
            </a:pPr>
            <a:r>
              <a:rPr lang="en-US" altLang="zh-CN" sz="1600" dirty="0"/>
              <a:t>for (Row </a:t>
            </a:r>
            <a:r>
              <a:rPr lang="en-US" altLang="zh-CN" sz="1600" dirty="0" err="1"/>
              <a:t>row</a:t>
            </a:r>
            <a:r>
              <a:rPr lang="en-US" altLang="zh-CN" sz="1600" dirty="0"/>
              <a:t> : </a:t>
            </a:r>
            <a:r>
              <a:rPr lang="en-US" altLang="zh-CN" sz="1600" dirty="0" err="1"/>
              <a:t>rs</a:t>
            </a:r>
            <a:r>
              <a:rPr lang="en-US" altLang="zh-CN" sz="1600" dirty="0"/>
              <a:t>){</a:t>
            </a:r>
          </a:p>
          <a:p>
            <a:pPr marL="457200" lvl="1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String.format</a:t>
            </a:r>
            <a:r>
              <a:rPr lang="en-US" altLang="zh-CN" sz="1600" dirty="0"/>
              <a:t>("%d\</a:t>
            </a:r>
            <a:r>
              <a:rPr lang="en-US" altLang="zh-CN" sz="1600" dirty="0" err="1"/>
              <a:t>t%s</a:t>
            </a:r>
            <a:r>
              <a:rPr lang="en-US" altLang="zh-CN" sz="1600" dirty="0"/>
              <a:t>\t", </a:t>
            </a:r>
            <a:r>
              <a:rPr lang="en-US" altLang="zh-CN" sz="1600" dirty="0" err="1"/>
              <a:t>row.getInt</a:t>
            </a:r>
            <a:r>
              <a:rPr lang="en-US" altLang="zh-CN" sz="1600" dirty="0"/>
              <a:t>("id"), </a:t>
            </a:r>
            <a:r>
              <a:rPr lang="en-US" altLang="zh-CN" sz="1600" dirty="0" err="1"/>
              <a:t>row.getString</a:t>
            </a:r>
            <a:r>
              <a:rPr lang="en-US" altLang="zh-CN" sz="1600" dirty="0"/>
              <a:t>("name")));}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1201003"/>
      </p:ext>
    </p:extLst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44F69-661B-48FE-9FC7-B34D565E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访问</a:t>
            </a:r>
            <a:r>
              <a:rPr lang="en-US" altLang="zh-CN" dirty="0"/>
              <a:t>Cassandra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7FD4B-C129-48D2-BD02-DA6CA7FF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/>
              <a:t>Cassandra</a:t>
            </a:r>
            <a:r>
              <a:rPr lang="zh-CN" altLang="en-US" sz="2000" dirty="0"/>
              <a:t>提供了</a:t>
            </a:r>
            <a:r>
              <a:rPr lang="en-US" altLang="zh-CN" sz="2000" dirty="0"/>
              <a:t>Thrift</a:t>
            </a:r>
            <a:r>
              <a:rPr lang="zh-CN" altLang="en-US" sz="2000" dirty="0"/>
              <a:t>接口，并支持</a:t>
            </a:r>
            <a:r>
              <a:rPr lang="en-US" altLang="zh-CN" sz="2000" dirty="0"/>
              <a:t>C/C++</a:t>
            </a:r>
            <a:r>
              <a:rPr lang="zh-CN" altLang="en-US" sz="2000" dirty="0"/>
              <a:t>、</a:t>
            </a:r>
            <a:r>
              <a:rPr lang="en-US" altLang="zh-CN" sz="2000" dirty="0"/>
              <a:t>C#</a:t>
            </a:r>
            <a:r>
              <a:rPr lang="zh-CN" altLang="en-US" sz="2000" dirty="0"/>
              <a:t>、</a:t>
            </a:r>
            <a:r>
              <a:rPr lang="en-US" altLang="zh-CN" sz="2000" dirty="0"/>
              <a:t>PHP</a:t>
            </a:r>
            <a:r>
              <a:rPr lang="zh-CN" altLang="en-US" sz="2000" dirty="0"/>
              <a:t>、</a:t>
            </a:r>
            <a:r>
              <a:rPr lang="en-US" altLang="zh-CN" sz="2000" dirty="0"/>
              <a:t>Node.js</a:t>
            </a:r>
            <a:r>
              <a:rPr lang="zh-CN" altLang="en-US" sz="2000" dirty="0"/>
              <a:t>、</a:t>
            </a:r>
            <a:r>
              <a:rPr lang="en-US" altLang="zh-CN" sz="2000" dirty="0"/>
              <a:t>Ruby</a:t>
            </a:r>
            <a:r>
              <a:rPr lang="zh-CN" altLang="en-US" sz="2000" dirty="0"/>
              <a:t>和</a:t>
            </a:r>
            <a:r>
              <a:rPr lang="en-US" altLang="zh-CN" sz="2000" dirty="0"/>
              <a:t>Python</a:t>
            </a:r>
            <a:r>
              <a:rPr lang="zh-CN" altLang="en-US" sz="2000" dirty="0"/>
              <a:t>等多种语言。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对于</a:t>
            </a:r>
            <a:r>
              <a:rPr lang="en-US" altLang="zh-CN" sz="2000" dirty="0"/>
              <a:t>Python</a:t>
            </a:r>
            <a:r>
              <a:rPr lang="zh-CN" altLang="en-US" sz="2000" dirty="0"/>
              <a:t>语言，可以使用</a:t>
            </a:r>
            <a:r>
              <a:rPr lang="en-US" altLang="zh-CN" sz="2000" dirty="0" err="1"/>
              <a:t>cassandra</a:t>
            </a:r>
            <a:r>
              <a:rPr lang="en-US" altLang="zh-CN" sz="2000" dirty="0"/>
              <a:t>-driver</a:t>
            </a:r>
            <a:r>
              <a:rPr lang="zh-CN" altLang="en-US" sz="2000" dirty="0"/>
              <a:t>驱动组件简化连接过程，该组件屏蔽</a:t>
            </a:r>
            <a:r>
              <a:rPr lang="en-US" altLang="zh-CN" sz="2000" dirty="0"/>
              <a:t>thrift</a:t>
            </a:r>
            <a:r>
              <a:rPr lang="zh-CN" altLang="en-US" sz="2000" dirty="0"/>
              <a:t>接口的实现细节，用户可以实现对数据库的透明访问。该驱动组件由</a:t>
            </a:r>
            <a:r>
              <a:rPr lang="en-US" altLang="zh-CN" sz="2000" dirty="0"/>
              <a:t>DATASTAX</a:t>
            </a:r>
            <a:r>
              <a:rPr lang="zh-CN" altLang="en-US" sz="2000" dirty="0"/>
              <a:t>公司开发，并托管到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上，开源免费，可以采用</a:t>
            </a:r>
            <a:r>
              <a:rPr lang="en-US" altLang="zh-CN" sz="2000" dirty="0"/>
              <a:t>pip</a:t>
            </a:r>
            <a:r>
              <a:rPr lang="zh-CN" altLang="en-US" sz="2000" dirty="0"/>
              <a:t>方式进行安装：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pip install </a:t>
            </a:r>
            <a:r>
              <a:rPr lang="en-US" altLang="zh-CN" sz="1800" dirty="0" err="1"/>
              <a:t>cassandra</a:t>
            </a:r>
            <a:r>
              <a:rPr lang="en-US" altLang="zh-CN" sz="1800" dirty="0"/>
              <a:t>-driver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由于</a:t>
            </a:r>
            <a:r>
              <a:rPr lang="en-US" altLang="zh-CN" sz="2000" dirty="0"/>
              <a:t>Cassandra</a:t>
            </a:r>
            <a:r>
              <a:rPr lang="zh-CN" altLang="en-US" sz="2000" dirty="0"/>
              <a:t>使用</a:t>
            </a:r>
            <a:r>
              <a:rPr lang="en-US" altLang="zh-CN" sz="2000" dirty="0"/>
              <a:t>CQL</a:t>
            </a:r>
            <a:r>
              <a:rPr lang="zh-CN" altLang="en-US" sz="2000" dirty="0"/>
              <a:t>语言操作数据库，因此通过</a:t>
            </a:r>
            <a:r>
              <a:rPr lang="en-US" altLang="zh-CN" sz="2000" dirty="0"/>
              <a:t>Python3.x</a:t>
            </a:r>
            <a:r>
              <a:rPr lang="zh-CN" altLang="en-US" sz="2000" dirty="0"/>
              <a:t>进行访问的过程，实际就是建立和数据库的连接之后，发送</a:t>
            </a:r>
            <a:r>
              <a:rPr lang="en-US" altLang="zh-CN" sz="2000" dirty="0"/>
              <a:t>CQL</a:t>
            </a:r>
            <a:r>
              <a:rPr lang="zh-CN" altLang="en-US" sz="2000" dirty="0"/>
              <a:t>语句，并获取返回结果的过程。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1177657"/>
      </p:ext>
    </p:extLst>
  </p:cSld>
  <p:clrMapOvr>
    <a:masterClrMapping/>
  </p:clrMapOvr>
  <p:transition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5E0F3-A10C-40EB-8B71-081E4821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访问</a:t>
            </a:r>
            <a:r>
              <a:rPr lang="en-US" altLang="zh-CN" dirty="0"/>
              <a:t>Cassandra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525D5-AA9A-4BB6-9B74-D2B47C4D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建立连接</a:t>
            </a:r>
          </a:p>
          <a:p>
            <a:pPr lvl="1"/>
            <a:r>
              <a:rPr lang="zh-CN" altLang="en-US" sz="1600" dirty="0"/>
              <a:t>	</a:t>
            </a:r>
            <a:r>
              <a:rPr lang="en-US" altLang="zh-CN" sz="1600" dirty="0"/>
              <a:t>from </a:t>
            </a:r>
            <a:r>
              <a:rPr lang="en-US" altLang="zh-CN" sz="1600" dirty="0" err="1"/>
              <a:t>cassandra.cluster</a:t>
            </a:r>
            <a:r>
              <a:rPr lang="en-US" altLang="zh-CN" sz="1600" dirty="0"/>
              <a:t> import Cluster</a:t>
            </a:r>
          </a:p>
          <a:p>
            <a:pPr lvl="1"/>
            <a:r>
              <a:rPr lang="en-US" altLang="zh-CN" sz="1600" dirty="0"/>
              <a:t>	cluster = Cluster(['192.168.209.180'])</a:t>
            </a:r>
          </a:p>
          <a:p>
            <a:pPr lvl="1"/>
            <a:r>
              <a:rPr lang="en-US" altLang="zh-CN" sz="1600" dirty="0"/>
              <a:t>	</a:t>
            </a:r>
            <a:r>
              <a:rPr lang="en-US" altLang="zh-CN" sz="1600" dirty="0" err="1"/>
              <a:t>cluster.port</a:t>
            </a:r>
            <a:r>
              <a:rPr lang="en-US" altLang="zh-CN" sz="1600" dirty="0"/>
              <a:t> =9042</a:t>
            </a:r>
          </a:p>
          <a:p>
            <a:pPr lvl="1"/>
            <a:r>
              <a:rPr lang="en-US" altLang="zh-CN" sz="1600" dirty="0"/>
              <a:t>	session = </a:t>
            </a:r>
            <a:r>
              <a:rPr lang="en-US" altLang="zh-CN" sz="1600" dirty="0" err="1"/>
              <a:t>cluster.connect</a:t>
            </a:r>
            <a:r>
              <a:rPr lang="en-US" altLang="zh-CN" sz="1600" dirty="0"/>
              <a:t>()</a:t>
            </a:r>
          </a:p>
          <a:p>
            <a:pPr lvl="1"/>
            <a:r>
              <a:rPr lang="en-US" altLang="zh-CN" sz="1600" dirty="0"/>
              <a:t>	session = </a:t>
            </a:r>
            <a:r>
              <a:rPr lang="en-US" altLang="zh-CN" sz="1600" dirty="0" err="1"/>
              <a:t>cluster.connect</a:t>
            </a:r>
            <a:r>
              <a:rPr lang="en-US" altLang="zh-CN" sz="1600" dirty="0"/>
              <a:t>('</a:t>
            </a:r>
            <a:r>
              <a:rPr lang="en-US" altLang="zh-CN" sz="1600" dirty="0" err="1"/>
              <a:t>test_cassandra</a:t>
            </a:r>
            <a:r>
              <a:rPr lang="en-US" altLang="zh-CN" sz="1600" dirty="0"/>
              <a:t>’)</a:t>
            </a:r>
          </a:p>
          <a:p>
            <a:r>
              <a:rPr lang="zh-CN" altLang="en-US" sz="2000" b="1" dirty="0"/>
              <a:t>操作完毕后，应将连接关闭</a:t>
            </a:r>
          </a:p>
          <a:p>
            <a:pPr lvl="1"/>
            <a:r>
              <a:rPr lang="en-US" altLang="zh-CN" sz="1600" dirty="0" err="1"/>
              <a:t>cluster.shutdown</a:t>
            </a:r>
            <a:r>
              <a:rPr lang="en-US" altLang="zh-CN" sz="1600" dirty="0"/>
              <a:t>()</a:t>
            </a:r>
          </a:p>
          <a:p>
            <a:r>
              <a:rPr lang="zh-CN" altLang="en-US" sz="2000" dirty="0"/>
              <a:t>注意：由于</a:t>
            </a:r>
            <a:r>
              <a:rPr lang="en-US" altLang="zh-CN" sz="2000" dirty="0"/>
              <a:t>Cassandra</a:t>
            </a:r>
            <a:r>
              <a:rPr lang="zh-CN" altLang="en-US" sz="2000" dirty="0"/>
              <a:t>在分布式部署时采用对等的环形结构，因此</a:t>
            </a:r>
            <a:r>
              <a:rPr lang="en-US" altLang="zh-CN" sz="2000" dirty="0"/>
              <a:t>IP</a:t>
            </a:r>
            <a:r>
              <a:rPr lang="zh-CN" altLang="en-US" sz="2000" dirty="0"/>
              <a:t>参数支持逗号隔开的地址列表（</a:t>
            </a:r>
            <a:r>
              <a:rPr lang="en-US" altLang="zh-CN" sz="2000" dirty="0"/>
              <a:t>list</a:t>
            </a:r>
            <a:r>
              <a:rPr lang="zh-CN" altLang="en-US" sz="2000" dirty="0"/>
              <a:t>）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410709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DE7FD059-52B9-4791-8CDB-BFA99AFD7D68}"/>
    </a:ext>
  </a:extLst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32843</TotalTime>
  <Words>11627</Words>
  <Application>Microsoft Office PowerPoint</Application>
  <PresentationFormat>全屏显示(16:9)</PresentationFormat>
  <Paragraphs>1043</Paragraphs>
  <Slides>102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102</vt:i4>
      </vt:variant>
    </vt:vector>
  </HeadingPairs>
  <TitlesOfParts>
    <vt:vector size="118" baseType="lpstr">
      <vt:lpstr>MS PGothic</vt:lpstr>
      <vt:lpstr>方正书宋简体</vt:lpstr>
      <vt:lpstr>黑体</vt:lpstr>
      <vt:lpstr>华文楷体</vt:lpstr>
      <vt:lpstr>宋体</vt:lpstr>
      <vt:lpstr>微软雅黑</vt:lpstr>
      <vt:lpstr>微软雅黑 Light</vt:lpstr>
      <vt:lpstr>Arial</vt:lpstr>
      <vt:lpstr>Calibri</vt:lpstr>
      <vt:lpstr>Courier New</vt:lpstr>
      <vt:lpstr>Times New Roman</vt:lpstr>
      <vt:lpstr>Trebuchet MS</vt:lpstr>
      <vt:lpstr>Wingdings</vt:lpstr>
      <vt:lpstr>默认设计模板</vt:lpstr>
      <vt:lpstr>2_Office 主题</vt:lpstr>
      <vt:lpstr>3_Office 主题</vt:lpstr>
      <vt:lpstr>大数据管理系统</vt:lpstr>
      <vt:lpstr>PowerPoint 演示文稿</vt:lpstr>
      <vt:lpstr>概要</vt:lpstr>
      <vt:lpstr>Cassandra</vt:lpstr>
      <vt:lpstr>Cassandra</vt:lpstr>
      <vt:lpstr>主流NoSQL数据库性能对比</vt:lpstr>
      <vt:lpstr>Cassandra</vt:lpstr>
      <vt:lpstr>Cassandra</vt:lpstr>
      <vt:lpstr>Cassandra的特点</vt:lpstr>
      <vt:lpstr>Cassandra的特点</vt:lpstr>
      <vt:lpstr>Cassandra的特点</vt:lpstr>
      <vt:lpstr>概要</vt:lpstr>
      <vt:lpstr>Cassandra</vt:lpstr>
      <vt:lpstr>Amazon Dynamo</vt:lpstr>
      <vt:lpstr>Amazon Dynamo</vt:lpstr>
      <vt:lpstr>Amazon Dynamo</vt:lpstr>
      <vt:lpstr>Amazon Dynamo</vt:lpstr>
      <vt:lpstr>矢量时钟</vt:lpstr>
      <vt:lpstr>Amazon Dynamo</vt:lpstr>
      <vt:lpstr>Amazon Dynamo</vt:lpstr>
      <vt:lpstr>Amazon Dynamo</vt:lpstr>
      <vt:lpstr>Amazon Dynamo</vt:lpstr>
      <vt:lpstr>Cassandra和Dynamo</vt:lpstr>
      <vt:lpstr>Cassandra的数据模型</vt:lpstr>
      <vt:lpstr>Cassandra的数据模型</vt:lpstr>
      <vt:lpstr>Cassandra的数据模型</vt:lpstr>
      <vt:lpstr>Yaml</vt:lpstr>
      <vt:lpstr>Yaml对象</vt:lpstr>
      <vt:lpstr>Yaml数组</vt:lpstr>
      <vt:lpstr>其他相关技术原理</vt:lpstr>
      <vt:lpstr>概要</vt:lpstr>
      <vt:lpstr>单节点部署Cassandra</vt:lpstr>
      <vt:lpstr>单节点部署Cassandra</vt:lpstr>
      <vt:lpstr>Cassandra的配置文件</vt:lpstr>
      <vt:lpstr>Cassandra的配置文件</vt:lpstr>
      <vt:lpstr>Cassandra的配置文件</vt:lpstr>
      <vt:lpstr>Cassandra集群部署</vt:lpstr>
      <vt:lpstr>集群启动</vt:lpstr>
      <vt:lpstr>概要</vt:lpstr>
      <vt:lpstr>CQL (Cassandra Query Language)</vt:lpstr>
      <vt:lpstr>cqlsh环境</vt:lpstr>
      <vt:lpstr>cqlsh环境</vt:lpstr>
      <vt:lpstr>cqlsh环境简介</vt:lpstr>
      <vt:lpstr>键空间（Key Space）管理</vt:lpstr>
      <vt:lpstr>键空间管理</vt:lpstr>
      <vt:lpstr>键空间管理</vt:lpstr>
      <vt:lpstr>数据表管理</vt:lpstr>
      <vt:lpstr>数据表管理</vt:lpstr>
      <vt:lpstr>数据表管理</vt:lpstr>
      <vt:lpstr>数据表管理</vt:lpstr>
      <vt:lpstr>CQL的数据类型</vt:lpstr>
      <vt:lpstr>CQL的数据类型</vt:lpstr>
      <vt:lpstr>CQL的数据类型</vt:lpstr>
      <vt:lpstr>CQL的数据类型</vt:lpstr>
      <vt:lpstr>CQL的数据类型</vt:lpstr>
      <vt:lpstr>CQL的数据类型</vt:lpstr>
      <vt:lpstr>概要</vt:lpstr>
      <vt:lpstr>基本数据查询</vt:lpstr>
      <vt:lpstr>基本数据查询</vt:lpstr>
      <vt:lpstr>条件查询</vt:lpstr>
      <vt:lpstr>条件查询</vt:lpstr>
      <vt:lpstr>条件查询</vt:lpstr>
      <vt:lpstr>条件查询</vt:lpstr>
      <vt:lpstr>索引机制</vt:lpstr>
      <vt:lpstr>索引机制</vt:lpstr>
      <vt:lpstr>使用标量函数</vt:lpstr>
      <vt:lpstr>概要</vt:lpstr>
      <vt:lpstr>插入、更新和删除</vt:lpstr>
      <vt:lpstr>插入、更新和删除</vt:lpstr>
      <vt:lpstr>插入、更新和删除</vt:lpstr>
      <vt:lpstr>插入、更新和删除</vt:lpstr>
      <vt:lpstr>插入、更新和删除</vt:lpstr>
      <vt:lpstr>插入、更新和删除</vt:lpstr>
      <vt:lpstr>读写一致性</vt:lpstr>
      <vt:lpstr>读写一致性</vt:lpstr>
      <vt:lpstr>读写一致性</vt:lpstr>
      <vt:lpstr>集合列操作</vt:lpstr>
      <vt:lpstr>集合列操作</vt:lpstr>
      <vt:lpstr>集合列操作</vt:lpstr>
      <vt:lpstr>集合列操作</vt:lpstr>
      <vt:lpstr>计数器列的操作</vt:lpstr>
      <vt:lpstr>日期时间列的操作</vt:lpstr>
      <vt:lpstr>日期时间列的操作</vt:lpstr>
      <vt:lpstr>批量导入/导出数据</vt:lpstr>
      <vt:lpstr>概要</vt:lpstr>
      <vt:lpstr>多数据中心与机架感知策略</vt:lpstr>
      <vt:lpstr>多数据中心与机架感知策略</vt:lpstr>
      <vt:lpstr>多数据中心与机架感知策略</vt:lpstr>
      <vt:lpstr>Nodetool工具</vt:lpstr>
      <vt:lpstr>Nodetool工具</vt:lpstr>
      <vt:lpstr>常见节点管理方法</vt:lpstr>
      <vt:lpstr>常见节点管理方法</vt:lpstr>
      <vt:lpstr>概要</vt:lpstr>
      <vt:lpstr>通过JAVA访问Cassandra</vt:lpstr>
      <vt:lpstr>通过JAVA访问Cassandra</vt:lpstr>
      <vt:lpstr>通过JAVA访问Cassandra</vt:lpstr>
      <vt:lpstr>通过JAVA访问Cassandra</vt:lpstr>
      <vt:lpstr>通过Python访问Cassandra</vt:lpstr>
      <vt:lpstr>通过Python访问Cassandra</vt:lpstr>
      <vt:lpstr>通过Python访问Cassandra</vt:lpstr>
      <vt:lpstr>通过Python访问Cassandra</vt:lpstr>
      <vt:lpstr>小结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Wengen Li</cp:lastModifiedBy>
  <cp:revision>2595</cp:revision>
  <dcterms:created xsi:type="dcterms:W3CDTF">2007-09-26T12:04:45Z</dcterms:created>
  <dcterms:modified xsi:type="dcterms:W3CDTF">2021-11-14T23:14:12Z</dcterms:modified>
</cp:coreProperties>
</file>