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337" r:id="rId2"/>
    <p:sldId id="338" r:id="rId3"/>
    <p:sldId id="264" r:id="rId4"/>
    <p:sldId id="309" r:id="rId5"/>
    <p:sldId id="330" r:id="rId6"/>
    <p:sldId id="275" r:id="rId7"/>
    <p:sldId id="339" r:id="rId8"/>
    <p:sldId id="277" r:id="rId9"/>
    <p:sldId id="336" r:id="rId10"/>
    <p:sldId id="334" r:id="rId11"/>
    <p:sldId id="335" r:id="rId12"/>
    <p:sldId id="281" r:id="rId13"/>
    <p:sldId id="331" r:id="rId14"/>
    <p:sldId id="332" r:id="rId15"/>
    <p:sldId id="311" r:id="rId16"/>
    <p:sldId id="333" r:id="rId17"/>
    <p:sldId id="286" r:id="rId18"/>
    <p:sldId id="328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ngyk" initials="s" lastIdx="1" clrIdx="0">
    <p:extLst>
      <p:ext uri="{19B8F6BF-5375-455C-9EA6-DF929625EA0E}">
        <p15:presenceInfo xmlns:p15="http://schemas.microsoft.com/office/powerpoint/2012/main" userId="songyk" providerId="None"/>
      </p:ext>
    </p:extLst>
  </p:cmAuthor>
  <p:cmAuthor id="2" name="宋 玉坤" initials="宋" lastIdx="1" clrIdx="1">
    <p:extLst>
      <p:ext uri="{19B8F6BF-5375-455C-9EA6-DF929625EA0E}">
        <p15:presenceInfo xmlns:p15="http://schemas.microsoft.com/office/powerpoint/2012/main" userId="82f99c281f3722e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000000"/>
    <a:srgbClr val="FFFE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6"/>
    <p:restoredTop sz="50000" autoAdjust="0"/>
  </p:normalViewPr>
  <p:slideViewPr>
    <p:cSldViewPr>
      <p:cViewPr varScale="1">
        <p:scale>
          <a:sx n="121" d="100"/>
          <a:sy n="121" d="100"/>
        </p:scale>
        <p:origin x="111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F13FF433-9A2E-1B48-B1EB-0BC93E8555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C331480-D655-774C-80D8-AAF8A248959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95E2E4D-80A7-ED49-B983-669C35B445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>
            <a:extLst>
              <a:ext uri="{FF2B5EF4-FFF2-40B4-BE49-F238E27FC236}">
                <a16:creationId xmlns:a16="http://schemas.microsoft.com/office/drawing/2014/main" id="{E8A348C4-92FB-EC46-91F5-AE5CE59E2BF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9702" name="Rectangle 6">
            <a:extLst>
              <a:ext uri="{FF2B5EF4-FFF2-40B4-BE49-F238E27FC236}">
                <a16:creationId xmlns:a16="http://schemas.microsoft.com/office/drawing/2014/main" id="{106DD440-574C-8740-A4FB-6DEAA241AFC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>
            <a:extLst>
              <a:ext uri="{FF2B5EF4-FFF2-40B4-BE49-F238E27FC236}">
                <a16:creationId xmlns:a16="http://schemas.microsoft.com/office/drawing/2014/main" id="{BEBA0761-5B83-2348-A270-F9D9CC7C67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2CEA06-6E79-7A45-BEC0-C998C3A221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42792"/>
            <a:ext cx="7772400" cy="1314000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662516D-9FC2-7747-A631-0B9A47F762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3F19C-195B-7642-9346-D228E1588B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849C8D8-65BB-874E-8130-23780D151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FA31A-E6B0-B346-AC47-472735A2FDB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641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1AA61FA-0E49-F944-AFD3-77620E0C2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280E2C3-B7E9-0F46-AC24-476DDDEE70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068776-6EF7-2D41-9129-36D11FB235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38D258-6A77-294F-8A94-0EA0E6D549E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510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08B63BB-E7C5-1D45-9632-79A376178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7C3A1B7-7A0D-8846-A970-0C7E7061A4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9AB7B12-35E2-324E-A6C1-94C99F6BD64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2041A50-A4BF-CB42-9F5D-161D366619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BB5DB94-2C21-2B43-BC21-0B8F6D3F7B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E0FA796D-B496-0D4B-A8CE-D2761D4A0B7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内容">
            <a:extLst>
              <a:ext uri="{FF2B5EF4-FFF2-40B4-BE49-F238E27FC236}">
                <a16:creationId xmlns:a16="http://schemas.microsoft.com/office/drawing/2014/main" id="{80E86EF1-C630-D44D-BB54-078324DFBAF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楷体_GB2312" pitchFamily="49" charset="-122"/>
          <a:ea typeface="方正黑体简体" panose="03000509000000000000" pitchFamily="65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楷体_GB2312" pitchFamily="49" charset="-122"/>
          <a:ea typeface="方正黑体简体" panose="03000509000000000000" pitchFamily="65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楷体_GB2312" pitchFamily="49" charset="-122"/>
          <a:ea typeface="方正黑体简体" panose="03000509000000000000" pitchFamily="65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楷体_GB2312" pitchFamily="49" charset="-122"/>
          <a:ea typeface="方正黑体简体" panose="03000509000000000000" pitchFamily="65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5.png"/><Relationship Id="rId4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4.gif"/><Relationship Id="rId4" Type="http://schemas.openxmlformats.org/officeDocument/2006/relationships/image" Target="../media/image23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6.82.181/index.php/&#29702;&#35770;&#21147;&#23398;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sps_songyk@ujn.edu.c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13" Type="http://schemas.openxmlformats.org/officeDocument/2006/relationships/image" Target="../media/image14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jpeg"/><Relationship Id="rId5" Type="http://schemas.openxmlformats.org/officeDocument/2006/relationships/image" Target="../media/image6.jpeg"/><Relationship Id="rId15" Type="http://schemas.openxmlformats.org/officeDocument/2006/relationships/image" Target="../media/image16.jpeg"/><Relationship Id="rId10" Type="http://schemas.openxmlformats.org/officeDocument/2006/relationships/image" Target="../media/image11.jpeg"/><Relationship Id="rId4" Type="http://schemas.openxmlformats.org/officeDocument/2006/relationships/image" Target="../media/image5.jpeg"/><Relationship Id="rId9" Type="http://schemas.openxmlformats.org/officeDocument/2006/relationships/image" Target="../media/image10.jpeg"/><Relationship Id="rId1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20.26.82.181/index.php/&#29702;&#35770;&#21147;&#23398;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BDBA81-072E-40D2-B617-48F0036E54BE}"/>
              </a:ext>
            </a:extLst>
          </p:cNvPr>
          <p:cNvSpPr/>
          <p:nvPr/>
        </p:nvSpPr>
        <p:spPr>
          <a:xfrm>
            <a:off x="251520" y="332656"/>
            <a:ext cx="8640960" cy="5568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疫情期间的授课安排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1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、使用课表中原定时间（督促正常作息）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、准备两个本子：课堂笔记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+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作业本（提高在线学习效率）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课堂笔记本格式：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章节、时间、主要内容和关键公式（预习时从课件摘抄），预习遇到的难点。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课上随授课进行的绘图、计算、练习等，对难点的解答，自由发挥。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做作业之前，扫一遍课堂笔记，对于知识做到心中有数。</a:t>
            </a:r>
            <a:endParaRPr lang="en-US" altLang="zh-CN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作业本：</a:t>
            </a:r>
            <a:endParaRPr lang="en-US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(1)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应为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大于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B4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的大本子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(2)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本子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中间不要划线</a:t>
            </a:r>
            <a:r>
              <a:rPr lang="zh-CN" altLang="en-US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，提供发挥的空间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Times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F144AD-43B7-4C52-ACBD-F6E59698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107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0F0C36A-EB86-440D-8496-3F39DD67A75F}"/>
              </a:ext>
            </a:extLst>
          </p:cNvPr>
          <p:cNvSpPr/>
          <p:nvPr/>
        </p:nvSpPr>
        <p:spPr>
          <a:xfrm>
            <a:off x="251520" y="332656"/>
            <a:ext cx="8640960" cy="556960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One who reads the whole book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but cannot do the exercise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has learned nothing.       </a:t>
            </a:r>
          </a:p>
          <a:p>
            <a:pPr marL="0" marR="0" lvl="0" indent="0" algn="r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1A1A1A"/>
                </a:solidFill>
                <a:effectLst/>
                <a:uLnTx/>
                <a:uFillTx/>
                <a:latin typeface="Times" panose="02020603050405020304" pitchFamily="18" charset="0"/>
                <a:ea typeface="宋体" panose="02010600030101010101" pitchFamily="2" charset="-122"/>
                <a:cs typeface="Times" panose="02020603050405020304" pitchFamily="18" charset="0"/>
              </a:rPr>
              <a:t>--J.J. Sakurai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《Advanced Quantum Mechanics》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1A1A1A"/>
              </a:solidFill>
              <a:effectLst/>
              <a:uLnTx/>
              <a:uFillTx/>
              <a:latin typeface="Times" panose="02020603050405020304" pitchFamily="18" charset="0"/>
              <a:ea typeface="宋体" panose="02010600030101010101" pitchFamily="2" charset="-122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学完了全书，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但是不会做题的同学，</a:t>
            </a:r>
            <a:endParaRPr kumimoji="1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学到的知识为</a:t>
            </a:r>
            <a:r>
              <a:rPr kumimoji="1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0.</a:t>
            </a:r>
          </a:p>
          <a:p>
            <a:pPr marL="0" marR="0" lvl="0" indent="0" algn="r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——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樱井，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《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高等量子力学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" panose="02020603050405020304" pitchFamily="18" charset="0"/>
                <a:ea typeface="黑体" panose="02010609060101010101" pitchFamily="49" charset="-122"/>
                <a:cs typeface="Times" panose="02020603050405020304" pitchFamily="18" charset="0"/>
              </a:rPr>
              <a:t>》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" panose="02020603050405020304" pitchFamily="18" charset="0"/>
              <a:ea typeface="黑体" panose="02010609060101010101" pitchFamily="49" charset="-122"/>
              <a:cs typeface="Times" panose="02020603050405020304" pitchFamily="18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26DB8B2-8CF6-4F88-A025-6B8F17956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14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472E7E-0960-4138-96D2-60196E14F112}"/>
              </a:ext>
            </a:extLst>
          </p:cNvPr>
          <p:cNvSpPr txBox="1"/>
          <p:nvPr/>
        </p:nvSpPr>
        <p:spPr>
          <a:xfrm>
            <a:off x="3152380" y="2924944"/>
            <a:ext cx="2839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Backup Slides</a:t>
            </a:r>
            <a:endParaRPr lang="zh-CN" altLang="en-US" sz="36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84E2C1A-BA3F-42C3-93D1-F7E69BF2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765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27_4200_704">
            <a:extLst>
              <a:ext uri="{FF2B5EF4-FFF2-40B4-BE49-F238E27FC236}">
                <a16:creationId xmlns:a16="http://schemas.microsoft.com/office/drawing/2014/main" id="{C57ACD56-C35F-B549-9288-3704C171F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651" name="Group 3">
            <a:extLst>
              <a:ext uri="{FF2B5EF4-FFF2-40B4-BE49-F238E27FC236}">
                <a16:creationId xmlns:a16="http://schemas.microsoft.com/office/drawing/2014/main" id="{DCA93314-4B9C-9D42-967D-1A32D68FAD9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09600" cy="6858000"/>
            <a:chOff x="0" y="0"/>
            <a:chExt cx="384" cy="4320"/>
          </a:xfrm>
        </p:grpSpPr>
        <p:pic>
          <p:nvPicPr>
            <p:cNvPr id="27657" name="Picture 4" descr="l">
              <a:extLst>
                <a:ext uri="{FF2B5EF4-FFF2-40B4-BE49-F238E27FC236}">
                  <a16:creationId xmlns:a16="http://schemas.microsoft.com/office/drawing/2014/main" id="{10A44392-B5DA-8441-8DC6-388175C61D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68"/>
              <a:ext cx="384" cy="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658" name="Picture 5" descr="l">
              <a:extLst>
                <a:ext uri="{FF2B5EF4-FFF2-40B4-BE49-F238E27FC236}">
                  <a16:creationId xmlns:a16="http://schemas.microsoft.com/office/drawing/2014/main" id="{8929ADD2-672B-D640-ADC5-A72B32B0E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4" cy="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7652" name="Picture 6" descr="内容">
            <a:extLst>
              <a:ext uri="{FF2B5EF4-FFF2-40B4-BE49-F238E27FC236}">
                <a16:creationId xmlns:a16="http://schemas.microsoft.com/office/drawing/2014/main" id="{1D2847FB-1523-8D4B-B428-6E8DD1572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Text Box 7">
            <a:extLst>
              <a:ext uri="{FF2B5EF4-FFF2-40B4-BE49-F238E27FC236}">
                <a16:creationId xmlns:a16="http://schemas.microsoft.com/office/drawing/2014/main" id="{6CDE23D0-D9B5-E649-89D3-4EFC7BE4E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611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绪论</a:t>
            </a:r>
          </a:p>
        </p:txBody>
      </p:sp>
      <p:sp>
        <p:nvSpPr>
          <p:cNvPr id="53256" name="Line 8">
            <a:extLst>
              <a:ext uri="{FF2B5EF4-FFF2-40B4-BE49-F238E27FC236}">
                <a16:creationId xmlns:a16="http://schemas.microsoft.com/office/drawing/2014/main" id="{75CD8748-5426-C142-AF91-A9541C7B2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341438"/>
            <a:ext cx="8382000" cy="0"/>
          </a:xfrm>
          <a:prstGeom prst="line">
            <a:avLst/>
          </a:prstGeom>
          <a:noFill/>
          <a:ln w="57150" cmpd="thickThin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5" name="Rectangle 15">
            <a:extLst>
              <a:ext uri="{FF2B5EF4-FFF2-40B4-BE49-F238E27FC236}">
                <a16:creationId xmlns:a16="http://schemas.microsoft.com/office/drawing/2014/main" id="{66EBD1D3-EED3-A04E-A714-D59B94574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2729" y="137002"/>
            <a:ext cx="1826141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课程内容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6" name="Text Box 18">
                <a:extLst>
                  <a:ext uri="{FF2B5EF4-FFF2-40B4-BE49-F238E27FC236}">
                    <a16:creationId xmlns:a16="http://schemas.microsoft.com/office/drawing/2014/main" id="{7F849E70-C86B-C941-8838-0DDD9B5A64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0" y="825955"/>
                <a:ext cx="9144000" cy="45250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方正黑体简体" panose="03000509000000000000" pitchFamily="66" charset="-122"/>
                    <a:ea typeface="方正黑体简体" panose="03000509000000000000" pitchFamily="66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方正黑体简体" panose="03000509000000000000" pitchFamily="66" charset="-122"/>
                    <a:ea typeface="方正黑体简体" panose="03000509000000000000" pitchFamily="66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方正黑体简体" panose="03000509000000000000" pitchFamily="66" charset="-122"/>
                    <a:ea typeface="方正黑体简体" panose="03000509000000000000" pitchFamily="66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方正黑体简体" panose="03000509000000000000" pitchFamily="66" charset="-122"/>
                    <a:ea typeface="方正黑体简体" panose="03000509000000000000" pitchFamily="66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方正黑体简体" panose="03000509000000000000" pitchFamily="66" charset="-122"/>
                    <a:ea typeface="方正黑体简体" panose="03000509000000000000" pitchFamily="66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方正黑体简体" panose="03000509000000000000" pitchFamily="66" charset="-122"/>
                    <a:ea typeface="方正黑体简体" panose="03000509000000000000" pitchFamily="66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方正黑体简体" panose="03000509000000000000" pitchFamily="66" charset="-122"/>
                    <a:ea typeface="方正黑体简体" panose="03000509000000000000" pitchFamily="66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方正黑体简体" panose="03000509000000000000" pitchFamily="66" charset="-122"/>
                    <a:ea typeface="方正黑体简体" panose="03000509000000000000" pitchFamily="66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方正黑体简体" panose="03000509000000000000" pitchFamily="66" charset="-122"/>
                    <a:ea typeface="方正黑体简体" panose="03000509000000000000" pitchFamily="66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以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研究方法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为标准，分为矢量力学和分析力学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矢量力学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以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牛顿运动定律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为基础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𝐹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𝑚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𝑎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核心步骤：作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受力分析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，结合牛顿定律列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运动微分方程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涉及物理量多为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矢量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，如力、力矩、动量、角动量等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分析力学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：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以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哈密顿原理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为基础  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𝛿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𝑆</m:t>
                    </m:r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=0</m:t>
                    </m:r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核心步骤：写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动能和势能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，由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拉格朗日方程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得到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运动微分方程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  涉及物理量多为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标量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，如动能、势能、拉格朗日 </a:t>
                </a:r>
                <a:r>
                  <a:rPr kumimoji="1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/ 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哈密顿函数等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例：用两种方法得到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弹簧摆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的运动微分方程</a:t>
                </a:r>
              </a:p>
            </p:txBody>
          </p:sp>
        </mc:Choice>
        <mc:Fallback xmlns="">
          <p:sp>
            <p:nvSpPr>
              <p:cNvPr id="27656" name="Text Box 18">
                <a:extLst>
                  <a:ext uri="{FF2B5EF4-FFF2-40B4-BE49-F238E27FC236}">
                    <a16:creationId xmlns:a16="http://schemas.microsoft.com/office/drawing/2014/main" id="{7F849E70-C86B-C941-8838-0DDD9B5A6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825955"/>
                <a:ext cx="9144000" cy="4525085"/>
              </a:xfrm>
              <a:prstGeom prst="rect">
                <a:avLst/>
              </a:prstGeom>
              <a:blipFill>
                <a:blip r:embed="rId5"/>
                <a:stretch>
                  <a:fillRect l="-1000" b="-1480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>
            <a:extLst>
              <a:ext uri="{FF2B5EF4-FFF2-40B4-BE49-F238E27FC236}">
                <a16:creationId xmlns:a16="http://schemas.microsoft.com/office/drawing/2014/main" id="{F286F18B-85EB-48C3-8913-20FC86DF0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3943" y="4809753"/>
            <a:ext cx="2130210" cy="193159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A35CB2-D8EE-4DB5-85E4-1F77CE07A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70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7">
                <a:extLst>
                  <a:ext uri="{FF2B5EF4-FFF2-40B4-BE49-F238E27FC236}">
                    <a16:creationId xmlns:a16="http://schemas.microsoft.com/office/drawing/2014/main" id="{D6B9585D-97B2-644B-9F6C-A0D6B086C3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45763" y="880167"/>
                <a:ext cx="2591350" cy="461665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单粒子：质点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𝒓</m:t>
                        </m:r>
                      </m:e>
                    </m:acc>
                    <m:d>
                      <m:d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𝒕</m:t>
                        </m:r>
                      </m:e>
                    </m:d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3" name="文本框 7">
                <a:extLst>
                  <a:ext uri="{FF2B5EF4-FFF2-40B4-BE49-F238E27FC236}">
                    <a16:creationId xmlns:a16="http://schemas.microsoft.com/office/drawing/2014/main" id="{D6B9585D-97B2-644B-9F6C-A0D6B086C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5763" y="880167"/>
                <a:ext cx="2591350" cy="461665"/>
              </a:xfrm>
              <a:prstGeom prst="rect">
                <a:avLst/>
              </a:prstGeom>
              <a:blipFill>
                <a:blip r:embed="rId2"/>
                <a:stretch>
                  <a:fillRect l="-3415" t="-10526" b="-2368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B5938EB-4E21-F849-A39C-38BA38D3A62C}"/>
              </a:ext>
            </a:extLst>
          </p:cNvPr>
          <p:cNvGrpSpPr/>
          <p:nvPr/>
        </p:nvGrpSpPr>
        <p:grpSpPr>
          <a:xfrm>
            <a:off x="1475656" y="257321"/>
            <a:ext cx="6060326" cy="5466873"/>
            <a:chOff x="1475656" y="257321"/>
            <a:chExt cx="6060326" cy="5466873"/>
          </a:xfrm>
        </p:grpSpPr>
        <p:sp>
          <p:nvSpPr>
            <p:cNvPr id="4" name="文本框 7">
              <a:extLst>
                <a:ext uri="{FF2B5EF4-FFF2-40B4-BE49-F238E27FC236}">
                  <a16:creationId xmlns:a16="http://schemas.microsoft.com/office/drawing/2014/main" id="{2B8E0B9D-B1BA-8343-9F91-869BFB6B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5656" y="260648"/>
              <a:ext cx="1422184" cy="4616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经典力学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" name="文本框 7">
              <a:extLst>
                <a:ext uri="{FF2B5EF4-FFF2-40B4-BE49-F238E27FC236}">
                  <a16:creationId xmlns:a16="http://schemas.microsoft.com/office/drawing/2014/main" id="{3935D334-A819-C644-A687-9BBEDDB3B2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3798" y="257321"/>
              <a:ext cx="1422184" cy="46166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量子力学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E26F992-D2C6-6845-98C6-4E8BBE34C3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644008" y="569235"/>
              <a:ext cx="0" cy="515495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>
                  <a:alpha val="42353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60DF60-781C-0647-A9FA-20C0D73F8CC9}"/>
                  </a:ext>
                </a:extLst>
              </p:cNvPr>
              <p:cNvSpPr/>
              <p:nvPr/>
            </p:nvSpPr>
            <p:spPr>
              <a:xfrm>
                <a:off x="1038325" y="3598005"/>
                <a:ext cx="2598788" cy="5064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电磁波：场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𝑬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𝒓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𝒕</m:t>
                    </m:r>
                    <m:r>
                      <a:rPr kumimoji="1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</m:t>
                    </m:r>
                  </m:oMath>
                </a14:m>
                <a:endPara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60DF60-781C-0647-A9FA-20C0D73F8C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325" y="3598005"/>
                <a:ext cx="2598788" cy="506421"/>
              </a:xfrm>
              <a:prstGeom prst="rect">
                <a:avLst/>
              </a:prstGeom>
              <a:blipFill>
                <a:blip r:embed="rId3"/>
                <a:stretch>
                  <a:fillRect l="-3513" t="-4819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7">
            <a:extLst>
              <a:ext uri="{FF2B5EF4-FFF2-40B4-BE49-F238E27FC236}">
                <a16:creationId xmlns:a16="http://schemas.microsoft.com/office/drawing/2014/main" id="{4A37EDB4-756C-7943-AC2C-1C8E6191D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7953" y="880166"/>
            <a:ext cx="235032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粒子具有波动性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BB5087-BCE0-B647-A515-4FB4A9D13042}"/>
              </a:ext>
            </a:extLst>
          </p:cNvPr>
          <p:cNvSpPr/>
          <p:nvPr/>
        </p:nvSpPr>
        <p:spPr>
          <a:xfrm>
            <a:off x="5925514" y="3631138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场具有粒子性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1ED05EC-A720-5E4C-9E1D-2B70D39D1D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421" y="1427368"/>
            <a:ext cx="1915200" cy="1872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BE403-36B1-2841-B272-963B80B56A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14" y="1427368"/>
            <a:ext cx="1915200" cy="187264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C69D637-BE17-BE4E-9565-78B6ED573516}"/>
              </a:ext>
            </a:extLst>
          </p:cNvPr>
          <p:cNvSpPr/>
          <p:nvPr/>
        </p:nvSpPr>
        <p:spPr>
          <a:xfrm>
            <a:off x="4042802" y="2132856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氢原子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A0ECC35-F257-1045-8D6A-D116F8230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14" y="4263694"/>
            <a:ext cx="2032000" cy="14605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07E521-1087-0847-9562-14506EC431F5}"/>
              </a:ext>
            </a:extLst>
          </p:cNvPr>
          <p:cNvSpPr/>
          <p:nvPr/>
        </p:nvSpPr>
        <p:spPr>
          <a:xfrm>
            <a:off x="3855170" y="4479718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电磁波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F2B4E9E-C276-AF48-9905-AF8143239E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44" y="4479718"/>
            <a:ext cx="2679700" cy="1168400"/>
          </a:xfrm>
          <a:prstGeom prst="rect">
            <a:avLst/>
          </a:prstGeom>
        </p:spPr>
      </p:pic>
      <p:sp>
        <p:nvSpPr>
          <p:cNvPr id="24" name="文本框 7">
            <a:extLst>
              <a:ext uri="{FF2B5EF4-FFF2-40B4-BE49-F238E27FC236}">
                <a16:creationId xmlns:a16="http://schemas.microsoft.com/office/drawing/2014/main" id="{88B3CFFB-6F7A-B241-8B63-A7927587CE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3768" y="5967826"/>
            <a:ext cx="4671472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经典力学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&amp;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量子力学联系：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作用量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B30F543-2FAC-44B5-A488-27C4AF58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3911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0" grpId="0" animBg="1"/>
      <p:bldP spid="11" grpId="0"/>
      <p:bldP spid="16" grpId="0"/>
      <p:bldP spid="19" grpId="0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7">
            <a:extLst>
              <a:ext uri="{FF2B5EF4-FFF2-40B4-BE49-F238E27FC236}">
                <a16:creationId xmlns:a16="http://schemas.microsoft.com/office/drawing/2014/main" id="{78A9A33E-AD93-9440-BE03-6A82F40C9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116632"/>
            <a:ext cx="4671472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经典力学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&amp;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量子力学联系：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作用量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文本框 7">
            <a:extLst>
              <a:ext uri="{FF2B5EF4-FFF2-40B4-BE49-F238E27FC236}">
                <a16:creationId xmlns:a16="http://schemas.microsoft.com/office/drawing/2014/main" id="{1CF7B696-3848-6F47-872D-6071FD0946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764704"/>
            <a:ext cx="7923964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光学：费马原理（真实路径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光传播时间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取极值的路径）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2D6216-BD29-F547-895D-27F7B1BA21A2}"/>
              </a:ext>
            </a:extLst>
          </p:cNvPr>
          <p:cNvGrpSpPr/>
          <p:nvPr/>
        </p:nvGrpSpPr>
        <p:grpSpPr>
          <a:xfrm>
            <a:off x="395536" y="1226369"/>
            <a:ext cx="2808312" cy="1676140"/>
            <a:chOff x="1979712" y="1320812"/>
            <a:chExt cx="2808312" cy="167614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99F55E-D088-3B46-8C3A-1B33DFE1544E}"/>
                </a:ext>
              </a:extLst>
            </p:cNvPr>
            <p:cNvSpPr/>
            <p:nvPr/>
          </p:nvSpPr>
          <p:spPr bwMode="auto">
            <a:xfrm>
              <a:off x="1979712" y="1412776"/>
              <a:ext cx="2808312" cy="158417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A12F8C-F57E-B340-8609-4A2C5174ECC1}"/>
                </a:ext>
              </a:extLst>
            </p:cNvPr>
            <p:cNvCxnSpPr/>
            <p:nvPr/>
          </p:nvCxnSpPr>
          <p:spPr bwMode="auto">
            <a:xfrm>
              <a:off x="2123728" y="2636912"/>
              <a:ext cx="23796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FE8C6C-20E1-384C-B06B-FAE5EC756577}"/>
                </a:ext>
              </a:extLst>
            </p:cNvPr>
            <p:cNvCxnSpPr/>
            <p:nvPr/>
          </p:nvCxnSpPr>
          <p:spPr bwMode="auto">
            <a:xfrm>
              <a:off x="2555776" y="2096852"/>
              <a:ext cx="576064" cy="54006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C9545D2-3BD7-814A-A55A-603BDDC08D24}"/>
                </a:ext>
              </a:extLst>
            </p:cNvPr>
            <p:cNvCxnSpPr>
              <a:cxnSpLocks noChangeAspect="1"/>
            </p:cNvCxnSpPr>
            <p:nvPr/>
          </p:nvCxnSpPr>
          <p:spPr bwMode="auto">
            <a:xfrm flipV="1">
              <a:off x="3131840" y="1735786"/>
              <a:ext cx="961200" cy="90112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58C9FD4-188D-CB4F-89BD-06DEAA6C5DA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62926" y="2110894"/>
              <a:ext cx="280882" cy="5415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4BCBE51-176B-064B-A3A3-6C94252E5BB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850958" y="1735785"/>
              <a:ext cx="1242082" cy="916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B5AFBFB-6DDA-E143-B6D2-79D40011B1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62926" y="2096119"/>
              <a:ext cx="1161396" cy="54078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62F70DC-6998-1344-96F8-B3204832BC6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31472" y="1766429"/>
              <a:ext cx="368718" cy="8704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FA3D115-7FA6-FD47-91EB-30B1C339EA3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3726" y="2080609"/>
              <a:ext cx="155626" cy="5252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8DA5AC4-A5C5-5A43-9F18-0B12E936155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16731" y="1735784"/>
              <a:ext cx="1676309" cy="87585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0275FE-BAB5-6E48-B639-5427830B9C5D}"/>
                </a:ext>
              </a:extLst>
            </p:cNvPr>
            <p:cNvSpPr txBox="1"/>
            <p:nvPr/>
          </p:nvSpPr>
          <p:spPr>
            <a:xfrm>
              <a:off x="2258961" y="164922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F81D159-D26E-3B47-86DF-78AB0B04517C}"/>
                </a:ext>
              </a:extLst>
            </p:cNvPr>
            <p:cNvSpPr txBox="1"/>
            <p:nvPr/>
          </p:nvSpPr>
          <p:spPr>
            <a:xfrm>
              <a:off x="3689028" y="1320812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1" name="文本框 7">
            <a:extLst>
              <a:ext uri="{FF2B5EF4-FFF2-40B4-BE49-F238E27FC236}">
                <a16:creationId xmlns:a16="http://schemas.microsoft.com/office/drawing/2014/main" id="{C6DB8579-C6C0-E54B-893D-779E9D0B1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1036" y="1397639"/>
            <a:ext cx="3589444" cy="111376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到镜面再到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时间最短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→光的反射定律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2" name="文本框 7">
            <a:extLst>
              <a:ext uri="{FF2B5EF4-FFF2-40B4-BE49-F238E27FC236}">
                <a16:creationId xmlns:a16="http://schemas.microsoft.com/office/drawing/2014/main" id="{05D9D72F-27AE-B549-8415-457103BC4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854" y="2872506"/>
            <a:ext cx="8233344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经典力学：哈密顿原理（真实路径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作用量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取极值的路径）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F9D33E5-A40F-324B-9781-07C9E02BEF2A}"/>
              </a:ext>
            </a:extLst>
          </p:cNvPr>
          <p:cNvSpPr/>
          <p:nvPr/>
        </p:nvSpPr>
        <p:spPr bwMode="auto">
          <a:xfrm>
            <a:off x="930622" y="3692028"/>
            <a:ext cx="1257651" cy="1127052"/>
          </a:xfrm>
          <a:custGeom>
            <a:avLst/>
            <a:gdLst>
              <a:gd name="connsiteX0" fmla="*/ 0 w 839972"/>
              <a:gd name="connsiteY0" fmla="*/ 1127052 h 1127052"/>
              <a:gd name="connsiteX1" fmla="*/ 297712 w 839972"/>
              <a:gd name="connsiteY1" fmla="*/ 414670 h 1127052"/>
              <a:gd name="connsiteX2" fmla="*/ 839972 w 839972"/>
              <a:gd name="connsiteY2" fmla="*/ 0 h 1127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9972" h="1127052">
                <a:moveTo>
                  <a:pt x="0" y="1127052"/>
                </a:moveTo>
                <a:cubicBezTo>
                  <a:pt x="78858" y="864782"/>
                  <a:pt x="157717" y="602512"/>
                  <a:pt x="297712" y="414670"/>
                </a:cubicBezTo>
                <a:cubicBezTo>
                  <a:pt x="437707" y="226828"/>
                  <a:pt x="638839" y="113414"/>
                  <a:pt x="839972" y="0"/>
                </a:cubicBezTo>
              </a:path>
            </a:pathLst>
          </a:custGeom>
          <a:noFill/>
          <a:ln w="28575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E6AFD44-2751-9C4F-8E24-F20D5B04E00A}"/>
              </a:ext>
            </a:extLst>
          </p:cNvPr>
          <p:cNvGrpSpPr/>
          <p:nvPr/>
        </p:nvGrpSpPr>
        <p:grpSpPr>
          <a:xfrm>
            <a:off x="488676" y="3320448"/>
            <a:ext cx="2023688" cy="1798728"/>
            <a:chOff x="488676" y="3320448"/>
            <a:chExt cx="2023688" cy="17987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287995-8EE5-5140-B4CD-0C75734A5ACD}"/>
                </a:ext>
              </a:extLst>
            </p:cNvPr>
            <p:cNvSpPr txBox="1"/>
            <p:nvPr/>
          </p:nvSpPr>
          <p:spPr>
            <a:xfrm>
              <a:off x="488676" y="4657511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656AD5-6AC0-3140-9E75-14EA9682D549}"/>
                </a:ext>
              </a:extLst>
            </p:cNvPr>
            <p:cNvSpPr txBox="1"/>
            <p:nvPr/>
          </p:nvSpPr>
          <p:spPr>
            <a:xfrm>
              <a:off x="2140146" y="3320448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  <a:endParaRPr kumimoji="1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" name="Freeform 37">
            <a:extLst>
              <a:ext uri="{FF2B5EF4-FFF2-40B4-BE49-F238E27FC236}">
                <a16:creationId xmlns:a16="http://schemas.microsoft.com/office/drawing/2014/main" id="{C383A10A-FA4C-9645-90B8-9681F381DBFF}"/>
              </a:ext>
            </a:extLst>
          </p:cNvPr>
          <p:cNvSpPr/>
          <p:nvPr/>
        </p:nvSpPr>
        <p:spPr bwMode="auto">
          <a:xfrm>
            <a:off x="967563" y="3700130"/>
            <a:ext cx="1293523" cy="1105786"/>
          </a:xfrm>
          <a:custGeom>
            <a:avLst/>
            <a:gdLst>
              <a:gd name="connsiteX0" fmla="*/ 0 w 1293523"/>
              <a:gd name="connsiteY0" fmla="*/ 1105786 h 1105786"/>
              <a:gd name="connsiteX1" fmla="*/ 489097 w 1293523"/>
              <a:gd name="connsiteY1" fmla="*/ 893135 h 1105786"/>
              <a:gd name="connsiteX2" fmla="*/ 595423 w 1293523"/>
              <a:gd name="connsiteY2" fmla="*/ 606056 h 1105786"/>
              <a:gd name="connsiteX3" fmla="*/ 978195 w 1293523"/>
              <a:gd name="connsiteY3" fmla="*/ 414670 h 1105786"/>
              <a:gd name="connsiteX4" fmla="*/ 1275907 w 1293523"/>
              <a:gd name="connsiteY4" fmla="*/ 244549 h 1105786"/>
              <a:gd name="connsiteX5" fmla="*/ 1233377 w 1293523"/>
              <a:gd name="connsiteY5" fmla="*/ 0 h 110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3523" h="1105786">
                <a:moveTo>
                  <a:pt x="0" y="1105786"/>
                </a:moveTo>
                <a:cubicBezTo>
                  <a:pt x="194930" y="1041104"/>
                  <a:pt x="389860" y="976423"/>
                  <a:pt x="489097" y="893135"/>
                </a:cubicBezTo>
                <a:cubicBezTo>
                  <a:pt x="588334" y="809847"/>
                  <a:pt x="513907" y="685800"/>
                  <a:pt x="595423" y="606056"/>
                </a:cubicBezTo>
                <a:cubicBezTo>
                  <a:pt x="676939" y="526312"/>
                  <a:pt x="864781" y="474921"/>
                  <a:pt x="978195" y="414670"/>
                </a:cubicBezTo>
                <a:cubicBezTo>
                  <a:pt x="1091609" y="354419"/>
                  <a:pt x="1233377" y="313661"/>
                  <a:pt x="1275907" y="244549"/>
                </a:cubicBezTo>
                <a:cubicBezTo>
                  <a:pt x="1318437" y="175437"/>
                  <a:pt x="1275907" y="87718"/>
                  <a:pt x="123337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6DFDC90-3AE4-D548-8B32-FCE5F5E8932B}"/>
              </a:ext>
            </a:extLst>
          </p:cNvPr>
          <p:cNvSpPr/>
          <p:nvPr/>
        </p:nvSpPr>
        <p:spPr bwMode="auto">
          <a:xfrm>
            <a:off x="946298" y="3689498"/>
            <a:ext cx="1244009" cy="1132053"/>
          </a:xfrm>
          <a:custGeom>
            <a:avLst/>
            <a:gdLst>
              <a:gd name="connsiteX0" fmla="*/ 0 w 1244009"/>
              <a:gd name="connsiteY0" fmla="*/ 1105786 h 1132053"/>
              <a:gd name="connsiteX1" fmla="*/ 829339 w 1244009"/>
              <a:gd name="connsiteY1" fmla="*/ 1084521 h 1132053"/>
              <a:gd name="connsiteX2" fmla="*/ 1148316 w 1244009"/>
              <a:gd name="connsiteY2" fmla="*/ 669851 h 1132053"/>
              <a:gd name="connsiteX3" fmla="*/ 1244009 w 1244009"/>
              <a:gd name="connsiteY3" fmla="*/ 0 h 1132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4009" h="1132053">
                <a:moveTo>
                  <a:pt x="0" y="1105786"/>
                </a:moveTo>
                <a:cubicBezTo>
                  <a:pt x="318976" y="1131481"/>
                  <a:pt x="637953" y="1157177"/>
                  <a:pt x="829339" y="1084521"/>
                </a:cubicBezTo>
                <a:cubicBezTo>
                  <a:pt x="1020725" y="1011865"/>
                  <a:pt x="1079204" y="850604"/>
                  <a:pt x="1148316" y="669851"/>
                </a:cubicBezTo>
                <a:cubicBezTo>
                  <a:pt x="1217428" y="489098"/>
                  <a:pt x="1230718" y="244549"/>
                  <a:pt x="124400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A7E2E7-F46D-0E42-8FE8-085AD63106B1}"/>
              </a:ext>
            </a:extLst>
          </p:cNvPr>
          <p:cNvSpPr/>
          <p:nvPr/>
        </p:nvSpPr>
        <p:spPr bwMode="auto">
          <a:xfrm>
            <a:off x="925033" y="3732028"/>
            <a:ext cx="1254641" cy="1052623"/>
          </a:xfrm>
          <a:custGeom>
            <a:avLst/>
            <a:gdLst>
              <a:gd name="connsiteX0" fmla="*/ 0 w 1254641"/>
              <a:gd name="connsiteY0" fmla="*/ 1052623 h 1052623"/>
              <a:gd name="connsiteX1" fmla="*/ 457200 w 1254641"/>
              <a:gd name="connsiteY1" fmla="*/ 563525 h 1052623"/>
              <a:gd name="connsiteX2" fmla="*/ 988827 w 1254641"/>
              <a:gd name="connsiteY2" fmla="*/ 265814 h 1052623"/>
              <a:gd name="connsiteX3" fmla="*/ 1254641 w 1254641"/>
              <a:gd name="connsiteY3" fmla="*/ 0 h 105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54641" h="1052623">
                <a:moveTo>
                  <a:pt x="0" y="1052623"/>
                </a:moveTo>
                <a:cubicBezTo>
                  <a:pt x="146198" y="873641"/>
                  <a:pt x="292396" y="694660"/>
                  <a:pt x="457200" y="563525"/>
                </a:cubicBezTo>
                <a:cubicBezTo>
                  <a:pt x="622004" y="432390"/>
                  <a:pt x="855920" y="359735"/>
                  <a:pt x="988827" y="265814"/>
                </a:cubicBezTo>
                <a:cubicBezTo>
                  <a:pt x="1121734" y="171893"/>
                  <a:pt x="1188187" y="85946"/>
                  <a:pt x="1254641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A88332C4-65F9-A647-B72A-5CAE9E0A685E}"/>
              </a:ext>
            </a:extLst>
          </p:cNvPr>
          <p:cNvSpPr/>
          <p:nvPr/>
        </p:nvSpPr>
        <p:spPr bwMode="auto">
          <a:xfrm>
            <a:off x="938251" y="3689498"/>
            <a:ext cx="1252056" cy="1105786"/>
          </a:xfrm>
          <a:custGeom>
            <a:avLst/>
            <a:gdLst>
              <a:gd name="connsiteX0" fmla="*/ 18679 w 1252056"/>
              <a:gd name="connsiteY0" fmla="*/ 1105786 h 1105786"/>
              <a:gd name="connsiteX1" fmla="*/ 29312 w 1252056"/>
              <a:gd name="connsiteY1" fmla="*/ 627321 h 1105786"/>
              <a:gd name="connsiteX2" fmla="*/ 295126 w 1252056"/>
              <a:gd name="connsiteY2" fmla="*/ 287079 h 1105786"/>
              <a:gd name="connsiteX3" fmla="*/ 709796 w 1252056"/>
              <a:gd name="connsiteY3" fmla="*/ 63795 h 1105786"/>
              <a:gd name="connsiteX4" fmla="*/ 1252056 w 1252056"/>
              <a:gd name="connsiteY4" fmla="*/ 0 h 1105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52056" h="1105786">
                <a:moveTo>
                  <a:pt x="18679" y="1105786"/>
                </a:moveTo>
                <a:cubicBezTo>
                  <a:pt x="958" y="934779"/>
                  <a:pt x="-16763" y="763772"/>
                  <a:pt x="29312" y="627321"/>
                </a:cubicBezTo>
                <a:cubicBezTo>
                  <a:pt x="75387" y="490870"/>
                  <a:pt x="181712" y="381000"/>
                  <a:pt x="295126" y="287079"/>
                </a:cubicBezTo>
                <a:cubicBezTo>
                  <a:pt x="408540" y="193158"/>
                  <a:pt x="550308" y="111641"/>
                  <a:pt x="709796" y="63795"/>
                </a:cubicBezTo>
                <a:cubicBezTo>
                  <a:pt x="869284" y="15949"/>
                  <a:pt x="1060670" y="7974"/>
                  <a:pt x="1252056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55905E0A-9503-B34E-91BF-584AB2CD2360}"/>
              </a:ext>
            </a:extLst>
          </p:cNvPr>
          <p:cNvSpPr/>
          <p:nvPr/>
        </p:nvSpPr>
        <p:spPr bwMode="auto">
          <a:xfrm>
            <a:off x="647131" y="3550795"/>
            <a:ext cx="1543176" cy="1201958"/>
          </a:xfrm>
          <a:custGeom>
            <a:avLst/>
            <a:gdLst>
              <a:gd name="connsiteX0" fmla="*/ 277902 w 1543176"/>
              <a:gd name="connsiteY0" fmla="*/ 1201958 h 1201958"/>
              <a:gd name="connsiteX1" fmla="*/ 1455 w 1543176"/>
              <a:gd name="connsiteY1" fmla="*/ 691596 h 1201958"/>
              <a:gd name="connsiteX2" fmla="*/ 384227 w 1543176"/>
              <a:gd name="connsiteY2" fmla="*/ 181233 h 1201958"/>
              <a:gd name="connsiteX3" fmla="*/ 947753 w 1543176"/>
              <a:gd name="connsiteY3" fmla="*/ 479 h 1201958"/>
              <a:gd name="connsiteX4" fmla="*/ 1543176 w 1543176"/>
              <a:gd name="connsiteY4" fmla="*/ 138703 h 1201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3176" h="1201958">
                <a:moveTo>
                  <a:pt x="277902" y="1201958"/>
                </a:moveTo>
                <a:cubicBezTo>
                  <a:pt x="130818" y="1031837"/>
                  <a:pt x="-16266" y="861717"/>
                  <a:pt x="1455" y="691596"/>
                </a:cubicBezTo>
                <a:cubicBezTo>
                  <a:pt x="19176" y="521475"/>
                  <a:pt x="226511" y="296419"/>
                  <a:pt x="384227" y="181233"/>
                </a:cubicBezTo>
                <a:cubicBezTo>
                  <a:pt x="541943" y="66047"/>
                  <a:pt x="754595" y="7567"/>
                  <a:pt x="947753" y="479"/>
                </a:cubicBezTo>
                <a:cubicBezTo>
                  <a:pt x="1140911" y="-6609"/>
                  <a:pt x="1342043" y="66047"/>
                  <a:pt x="1543176" y="138703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0E12AADE-5B17-C04A-B28D-7FC2FA71E6DB}"/>
              </a:ext>
            </a:extLst>
          </p:cNvPr>
          <p:cNvSpPr/>
          <p:nvPr/>
        </p:nvSpPr>
        <p:spPr bwMode="auto">
          <a:xfrm>
            <a:off x="222711" y="3411723"/>
            <a:ext cx="1967596" cy="1372928"/>
          </a:xfrm>
          <a:custGeom>
            <a:avLst/>
            <a:gdLst>
              <a:gd name="connsiteX0" fmla="*/ 723587 w 1967596"/>
              <a:gd name="connsiteY0" fmla="*/ 1372928 h 1372928"/>
              <a:gd name="connsiteX1" fmla="*/ 96266 w 1967596"/>
              <a:gd name="connsiteY1" fmla="*/ 979524 h 1372928"/>
              <a:gd name="connsiteX2" fmla="*/ 43103 w 1967596"/>
              <a:gd name="connsiteY2" fmla="*/ 192714 h 1372928"/>
              <a:gd name="connsiteX3" fmla="*/ 500303 w 1967596"/>
              <a:gd name="connsiteY3" fmla="*/ 54491 h 1372928"/>
              <a:gd name="connsiteX4" fmla="*/ 532201 w 1967596"/>
              <a:gd name="connsiteY4" fmla="*/ 352203 h 1372928"/>
              <a:gd name="connsiteX5" fmla="*/ 213224 w 1967596"/>
              <a:gd name="connsiteY5" fmla="*/ 288407 h 1372928"/>
              <a:gd name="connsiteX6" fmla="*/ 479038 w 1967596"/>
              <a:gd name="connsiteY6" fmla="*/ 65124 h 1372928"/>
              <a:gd name="connsiteX7" fmla="*/ 989401 w 1967596"/>
              <a:gd name="connsiteY7" fmla="*/ 1328 h 1372928"/>
              <a:gd name="connsiteX8" fmla="*/ 1223317 w 1967596"/>
              <a:gd name="connsiteY8" fmla="*/ 33226 h 1372928"/>
              <a:gd name="connsiteX9" fmla="*/ 1659252 w 1967596"/>
              <a:gd name="connsiteY9" fmla="*/ 160817 h 1372928"/>
              <a:gd name="connsiteX10" fmla="*/ 1967596 w 1967596"/>
              <a:gd name="connsiteY10" fmla="*/ 288407 h 1372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67596" h="1372928">
                <a:moveTo>
                  <a:pt x="723587" y="1372928"/>
                </a:moveTo>
                <a:cubicBezTo>
                  <a:pt x="466633" y="1274577"/>
                  <a:pt x="209680" y="1176226"/>
                  <a:pt x="96266" y="979524"/>
                </a:cubicBezTo>
                <a:cubicBezTo>
                  <a:pt x="-17148" y="782822"/>
                  <a:pt x="-24237" y="346886"/>
                  <a:pt x="43103" y="192714"/>
                </a:cubicBezTo>
                <a:cubicBezTo>
                  <a:pt x="110442" y="38542"/>
                  <a:pt x="418787" y="27909"/>
                  <a:pt x="500303" y="54491"/>
                </a:cubicBezTo>
                <a:cubicBezTo>
                  <a:pt x="581819" y="81072"/>
                  <a:pt x="580047" y="313217"/>
                  <a:pt x="532201" y="352203"/>
                </a:cubicBezTo>
                <a:cubicBezTo>
                  <a:pt x="484355" y="391189"/>
                  <a:pt x="222084" y="336253"/>
                  <a:pt x="213224" y="288407"/>
                </a:cubicBezTo>
                <a:cubicBezTo>
                  <a:pt x="204364" y="240561"/>
                  <a:pt x="349675" y="112970"/>
                  <a:pt x="479038" y="65124"/>
                </a:cubicBezTo>
                <a:cubicBezTo>
                  <a:pt x="608401" y="17278"/>
                  <a:pt x="865355" y="6644"/>
                  <a:pt x="989401" y="1328"/>
                </a:cubicBezTo>
                <a:cubicBezTo>
                  <a:pt x="1113448" y="-3988"/>
                  <a:pt x="1111675" y="6645"/>
                  <a:pt x="1223317" y="33226"/>
                </a:cubicBezTo>
                <a:cubicBezTo>
                  <a:pt x="1334959" y="59807"/>
                  <a:pt x="1535206" y="118287"/>
                  <a:pt x="1659252" y="160817"/>
                </a:cubicBezTo>
                <a:cubicBezTo>
                  <a:pt x="1783298" y="203347"/>
                  <a:pt x="1875447" y="245877"/>
                  <a:pt x="1967596" y="288407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A03ACD-46BA-8242-8B3B-13BBF90473DB}"/>
                  </a:ext>
                </a:extLst>
              </p:cNvPr>
              <p:cNvSpPr/>
              <p:nvPr/>
            </p:nvSpPr>
            <p:spPr>
              <a:xfrm>
                <a:off x="3182178" y="3469297"/>
                <a:ext cx="5020092" cy="13297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𝑺</m:t>
                      </m:r>
                      <m:r>
                        <a:rPr kumimoji="1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[</m:t>
                      </m:r>
                      <m:acc>
                        <m:accPr>
                          <m:chr m:val="⃗"/>
                          <m:ctrlP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𝒙</m:t>
                          </m:r>
                        </m:e>
                      </m:acc>
                      <m:r>
                        <a:rPr kumimoji="1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(</m:t>
                      </m:r>
                      <m:r>
                        <a:rPr kumimoji="1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𝒕</m:t>
                      </m:r>
                      <m:r>
                        <a:rPr kumimoji="1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)]=</m:t>
                      </m:r>
                      <m:nary>
                        <m:naryPr>
                          <m:ctrlP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𝒕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𝑨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𝒕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𝑩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𝑳</m:t>
                          </m:r>
                          <m:r>
                            <a:rPr kumimoji="1" lang="zh-CN" altLang="en-US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  <m:r>
                            <a:rPr kumimoji="1" lang="en-US" altLang="zh-CN" sz="2400" b="1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𝐝</m:t>
                          </m:r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𝒕</m:t>
                          </m:r>
                        </m:e>
                      </m:nary>
                      <m:r>
                        <a:rPr kumimoji="1" lang="en-US" altLang="zh-CN" sz="2400" b="1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432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nary>
                        <m:naryPr>
                          <m:ctrlP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𝒕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𝑨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𝒕</m:t>
                              </m:r>
                            </m:e>
                            <m:sub>
                              <m:r>
                                <a:rPr kumimoji="1" lang="en-US" altLang="zh-CN" sz="2400" b="1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432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𝑩</m:t>
                              </m:r>
                            </m:sub>
                          </m:sSub>
                        </m:sup>
                        <m:e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(</m:t>
                          </m:r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𝑻</m:t>
                          </m:r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𝑽</m:t>
                          </m:r>
                          <m:r>
                            <a:rPr kumimoji="1" lang="en-US" altLang="zh-CN" sz="2400" b="1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)</m:t>
                          </m:r>
                          <m:r>
                            <a:rPr kumimoji="1" lang="zh-CN" altLang="en-US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 </m:t>
                          </m:r>
                          <m:r>
                            <a:rPr kumimoji="1" lang="en-US" altLang="zh-CN" sz="2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𝐝</m:t>
                          </m:r>
                          <m:r>
                            <a:rPr kumimoji="1" lang="en-US" altLang="zh-CN" sz="2400" b="1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432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𝒕</m:t>
                          </m:r>
                        </m:e>
                      </m:nary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𝜹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𝑺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[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𝒙</m:t>
                        </m:r>
                      </m:e>
                    </m:acc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(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𝒕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)]=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𝟎</m:t>
                    </m:r>
                    <m:r>
                      <a:rPr kumimoji="1" lang="zh-CN" alt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 </m:t>
                    </m:r>
                    <m:r>
                      <a:rPr kumimoji="1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 拉格朗日方程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FA03ACD-46BA-8242-8B3B-13BBF9047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178" y="3469297"/>
                <a:ext cx="5020092" cy="1329723"/>
              </a:xfrm>
              <a:prstGeom prst="rect">
                <a:avLst/>
              </a:prstGeom>
              <a:blipFill>
                <a:blip r:embed="rId2"/>
                <a:stretch>
                  <a:fillRect l="-253" t="-111321" b="-1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7">
                <a:extLst>
                  <a:ext uri="{FF2B5EF4-FFF2-40B4-BE49-F238E27FC236}">
                    <a16:creationId xmlns:a16="http://schemas.microsoft.com/office/drawing/2014/main" id="{AC3F8E36-93FE-F542-A483-C251070B89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528" y="5078775"/>
                <a:ext cx="8568952" cy="1652632"/>
              </a:xfrm>
              <a:prstGeom prst="rect">
                <a:avLst/>
              </a:prstGeom>
              <a:solidFill>
                <a:srgbClr val="FFFF99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量子力学：所有路径均可发生，每条路径有概率振幅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𝒊𝑺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sup>
                    </m:sSup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所有路径的“概率振幅”加和得到总振幅，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𝑴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𝑨𝑩</m:t>
                        </m:r>
                      </m:sub>
                    </m:sSub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∝∫</m:t>
                    </m:r>
                    <m:r>
                      <a:rPr kumimoji="1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𝑫</m:t>
                    </m:r>
                    <m:acc>
                      <m:accPr>
                        <m:chr m:val="⃗"/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𝒙</m:t>
                        </m:r>
                      </m:e>
                    </m:acc>
                    <m:r>
                      <a:rPr kumimoji="1" lang="zh-CN" altLang="en-US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432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𝒊𝑺</m:t>
                        </m:r>
                        <m:d>
                          <m:dPr>
                            <m:begChr m:val="["/>
                            <m:endChr m:val="]"/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sup>
                    </m:sSup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𝒕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𝑨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时刻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𝑨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处的粒子，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𝒕</m:t>
                        </m:r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𝑩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时刻运动到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𝑩</m:t>
                        </m:r>
                      </m:sub>
                    </m:sSub>
                  </m:oMath>
                </a14:m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432FF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处的概率为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kumimoji="1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432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𝑴</m:t>
                                </m:r>
                              </m:e>
                              <m:sub>
                                <m:r>
                                  <a:rPr kumimoji="1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432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𝑨𝑩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kumimoji="1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432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𝟐</m:t>
                        </m:r>
                      </m:sup>
                    </m:sSup>
                  </m:oMath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432FF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（费曼对量子力学的路径积分表述）</a:t>
                </a: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45" name="文本框 7">
                <a:extLst>
                  <a:ext uri="{FF2B5EF4-FFF2-40B4-BE49-F238E27FC236}">
                    <a16:creationId xmlns:a16="http://schemas.microsoft.com/office/drawing/2014/main" id="{AC3F8E36-93FE-F542-A483-C251070B8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078775"/>
                <a:ext cx="8568952" cy="1652632"/>
              </a:xfrm>
              <a:prstGeom prst="rect">
                <a:avLst/>
              </a:prstGeom>
              <a:blipFill>
                <a:blip r:embed="rId3"/>
                <a:stretch>
                  <a:fillRect l="-1036" t="-2290" b="-763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49654B-5130-4018-853D-D5CBDFDB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0807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31" grpId="0" animBg="1"/>
      <p:bldP spid="32" grpId="0" animBg="1"/>
      <p:bldP spid="3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5">
            <a:extLst>
              <a:ext uri="{FF2B5EF4-FFF2-40B4-BE49-F238E27FC236}">
                <a16:creationId xmlns:a16="http://schemas.microsoft.com/office/drawing/2014/main" id="{56A01372-DFDC-E34A-84AF-C27E5BE35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980728"/>
            <a:ext cx="8640960" cy="518457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相信自己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：理论力学是一门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基础性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理论物理课程，各位均有能力学好这门课。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课前做好准备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：略读跳读，找不懂的问题，提高听课的针对性和课堂效率。（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确保上课前一天睡眠充足！！！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高质量课堂学习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：跟上思路，记笔记，及时提问解惑（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确保真正掌握了知识点，非看似懂了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课后复习，独立完成作业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：理论力学是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能力型（技能型）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课程，类似于篮球，既要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看教练动作示范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（课堂学习），也要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长期反复练习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（做作业）。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81000" marR="0" lvl="1" indent="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抄作业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装作在练球，平时不学考前突击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篮球赛之前突击练球，结果显而易见。</a:t>
            </a:r>
          </a:p>
        </p:txBody>
      </p:sp>
      <p:sp>
        <p:nvSpPr>
          <p:cNvPr id="38916" name="Text Box 6">
            <a:extLst>
              <a:ext uri="{FF2B5EF4-FFF2-40B4-BE49-F238E27FC236}">
                <a16:creationId xmlns:a16="http://schemas.microsoft.com/office/drawing/2014/main" id="{3A363C3E-F290-DC40-9382-9F784CE06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611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绪论</a:t>
            </a:r>
          </a:p>
        </p:txBody>
      </p:sp>
      <p:sp>
        <p:nvSpPr>
          <p:cNvPr id="5" name="Rectangle 15">
            <a:extLst>
              <a:ext uri="{FF2B5EF4-FFF2-40B4-BE49-F238E27FC236}">
                <a16:creationId xmlns:a16="http://schemas.microsoft.com/office/drawing/2014/main" id="{F63D7C5C-8D50-46C3-9D6E-822AB398C4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2517" y="248042"/>
            <a:ext cx="3467616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如何学好理论力学</a:t>
            </a:r>
            <a:endParaRPr kumimoji="1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59DD18-D302-4236-8E85-5344DEA9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452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16E919-C1D8-4F4A-8E00-63A44F1478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40768"/>
            <a:ext cx="9144000" cy="339009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57327088-B2C6-7C40-B81B-F8E2DD010FF7}"/>
              </a:ext>
            </a:extLst>
          </p:cNvPr>
          <p:cNvSpPr/>
          <p:nvPr/>
        </p:nvSpPr>
        <p:spPr bwMode="auto">
          <a:xfrm>
            <a:off x="1475656" y="1595655"/>
            <a:ext cx="4824536" cy="50405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0432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AF5F31-8085-9548-BB7E-CA4CC1194A01}"/>
              </a:ext>
            </a:extLst>
          </p:cNvPr>
          <p:cNvSpPr/>
          <p:nvPr/>
        </p:nvSpPr>
        <p:spPr bwMode="auto">
          <a:xfrm>
            <a:off x="6300192" y="1961413"/>
            <a:ext cx="2843808" cy="393185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0432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9DC543-4DB2-7645-A338-EF497FA96A47}"/>
              </a:ext>
            </a:extLst>
          </p:cNvPr>
          <p:cNvSpPr/>
          <p:nvPr/>
        </p:nvSpPr>
        <p:spPr bwMode="auto">
          <a:xfrm>
            <a:off x="0" y="2642630"/>
            <a:ext cx="1224136" cy="393185"/>
          </a:xfrm>
          <a:prstGeom prst="ellipse">
            <a:avLst/>
          </a:prstGeom>
          <a:noFill/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rgbClr val="0432FF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1DA4419-793C-6F41-8655-C42924E133EB}"/>
              </a:ext>
            </a:extLst>
          </p:cNvPr>
          <p:cNvSpPr/>
          <p:nvPr/>
        </p:nvSpPr>
        <p:spPr bwMode="auto">
          <a:xfrm>
            <a:off x="2915816" y="2642630"/>
            <a:ext cx="1440160" cy="393185"/>
          </a:xfrm>
          <a:prstGeom prst="roundRect">
            <a:avLst/>
          </a:prstGeom>
          <a:noFill/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7AA538-50BA-8045-B612-714D5F4362CA}"/>
              </a:ext>
            </a:extLst>
          </p:cNvPr>
          <p:cNvSpPr/>
          <p:nvPr/>
        </p:nvSpPr>
        <p:spPr bwMode="auto">
          <a:xfrm>
            <a:off x="1619672" y="3035816"/>
            <a:ext cx="7416824" cy="360040"/>
          </a:xfrm>
          <a:prstGeom prst="roundRect">
            <a:avLst/>
          </a:prstGeom>
          <a:noFill/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19A4C3-4498-824E-804B-5026C7902B31}"/>
              </a:ext>
            </a:extLst>
          </p:cNvPr>
          <p:cNvSpPr/>
          <p:nvPr/>
        </p:nvSpPr>
        <p:spPr bwMode="auto">
          <a:xfrm>
            <a:off x="6012160" y="3401556"/>
            <a:ext cx="1170384" cy="360040"/>
          </a:xfrm>
          <a:prstGeom prst="roundRect">
            <a:avLst/>
          </a:prstGeom>
          <a:noFill/>
          <a:ln w="38100" cap="flat" cmpd="sng" algn="ctr">
            <a:solidFill>
              <a:srgbClr val="0432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91F743A8-0FB9-4BBE-840F-458CF4A2C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007" y="179912"/>
            <a:ext cx="3877985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432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如何独立完成作业？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9286A9-F071-4367-82A6-75DEB9F85473}"/>
              </a:ext>
            </a:extLst>
          </p:cNvPr>
          <p:cNvSpPr txBox="1"/>
          <p:nvPr/>
        </p:nvSpPr>
        <p:spPr>
          <a:xfrm>
            <a:off x="107504" y="831730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摘自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物理学大题典：力学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序言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C6E6044-DF7F-411C-ACA5-7CAF1DFDA023}"/>
              </a:ext>
            </a:extLst>
          </p:cNvPr>
          <p:cNvSpPr txBox="1"/>
          <p:nvPr/>
        </p:nvSpPr>
        <p:spPr>
          <a:xfrm>
            <a:off x="232350" y="4812116"/>
            <a:ext cx="7109639" cy="1113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避免两种错误倾向：（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）咬牙硬顶 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）提笔就抄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正确的</a:t>
            </a:r>
            <a:r>
              <a:rPr lang="zh-CN" altLang="en-US" b="1" dirty="0">
                <a:solidFill>
                  <a:srgbClr val="0432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解题三部曲</a:t>
            </a:r>
            <a:endParaRPr lang="en-US" altLang="zh-CN" b="1" dirty="0">
              <a:solidFill>
                <a:srgbClr val="0432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130F29-1141-4182-B3EB-6353A293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09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27_4200_704">
            <a:extLst>
              <a:ext uri="{FF2B5EF4-FFF2-40B4-BE49-F238E27FC236}">
                <a16:creationId xmlns:a16="http://schemas.microsoft.com/office/drawing/2014/main" id="{1D587E53-6A0D-2546-BB48-3D5FC0DDD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26213"/>
            <a:ext cx="9144000" cy="331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3" name="Group 3">
            <a:extLst>
              <a:ext uri="{FF2B5EF4-FFF2-40B4-BE49-F238E27FC236}">
                <a16:creationId xmlns:a16="http://schemas.microsoft.com/office/drawing/2014/main" id="{E751BE0E-C090-8B44-9A80-C6314A2F8B99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09600" cy="6858000"/>
            <a:chOff x="0" y="0"/>
            <a:chExt cx="384" cy="4320"/>
          </a:xfrm>
        </p:grpSpPr>
        <p:pic>
          <p:nvPicPr>
            <p:cNvPr id="40969" name="Picture 4" descr="l">
              <a:extLst>
                <a:ext uri="{FF2B5EF4-FFF2-40B4-BE49-F238E27FC236}">
                  <a16:creationId xmlns:a16="http://schemas.microsoft.com/office/drawing/2014/main" id="{0DB8E32B-AE6E-0D4D-B009-6BB07C7D98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68"/>
              <a:ext cx="384" cy="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70" name="Picture 5" descr="l">
              <a:extLst>
                <a:ext uri="{FF2B5EF4-FFF2-40B4-BE49-F238E27FC236}">
                  <a16:creationId xmlns:a16="http://schemas.microsoft.com/office/drawing/2014/main" id="{3A56B9B5-66F8-3942-9D1A-E9704E21C4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84" cy="2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0964" name="Picture 6" descr="内容">
            <a:extLst>
              <a:ext uri="{FF2B5EF4-FFF2-40B4-BE49-F238E27FC236}">
                <a16:creationId xmlns:a16="http://schemas.microsoft.com/office/drawing/2014/main" id="{D960DC80-3FE4-0E49-9998-C4F98C5AB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5" name="Text Box 7">
            <a:extLst>
              <a:ext uri="{FF2B5EF4-FFF2-40B4-BE49-F238E27FC236}">
                <a16:creationId xmlns:a16="http://schemas.microsoft.com/office/drawing/2014/main" id="{DF1C3901-2613-6049-B24D-6E7DE7770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611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99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绪论</a:t>
            </a:r>
          </a:p>
        </p:txBody>
      </p:sp>
      <p:sp>
        <p:nvSpPr>
          <p:cNvPr id="39942" name="Text Box 8">
            <a:extLst>
              <a:ext uri="{FF2B5EF4-FFF2-40B4-BE49-F238E27FC236}">
                <a16:creationId xmlns:a16="http://schemas.microsoft.com/office/drawing/2014/main" id="{720A3B6B-68BB-3E4F-87CC-C11161769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804" y="919771"/>
            <a:ext cx="8839200" cy="511223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朗道、栗弗席兹，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力学（第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版）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朗道十卷本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理论物理教程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之首。从分析力学讲起，高屋建瓴，推理严密，内容精炼（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170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页）。可供仔细研读，结合鞠国兴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朗道力学解读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》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2.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戈德斯坦，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经典力学（第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版）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美国普遍采用的理论力学教材，内容丰富，数学推导详尽，有大量习题。内容略多（约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630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页）。可供选择性阅读，与教材互补。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3.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阿诺德，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经典力学的数学方法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经典名著，内容有深度，数学要求略高。可供查阅。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4.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秦敢、向守平，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《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力学与理论力学（下册）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》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中国科学技术大学的经典教材。分析力学为主，内容精炼（前四章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150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页），从易到难，适合于中国学生学习使用。</a:t>
            </a:r>
          </a:p>
        </p:txBody>
      </p:sp>
      <p:sp>
        <p:nvSpPr>
          <p:cNvPr id="58377" name="Text Box 9">
            <a:extLst>
              <a:ext uri="{FF2B5EF4-FFF2-40B4-BE49-F238E27FC236}">
                <a16:creationId xmlns:a16="http://schemas.microsoft.com/office/drawing/2014/main" id="{21D8492C-129B-2247-93DA-5AA7CE275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3254" y="302452"/>
            <a:ext cx="1826141" cy="584775"/>
          </a:xfrm>
          <a:prstGeom prst="rect">
            <a:avLst/>
          </a:pr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参考书目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983AF1-4CFD-434D-9506-53EBC6F0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77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9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9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99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99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99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9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>
            <a:extLst>
              <a:ext uri="{FF2B5EF4-FFF2-40B4-BE49-F238E27FC236}">
                <a16:creationId xmlns:a16="http://schemas.microsoft.com/office/drawing/2014/main" id="{8A761518-F932-074A-B5B8-F843EC881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124744"/>
            <a:ext cx="8353425" cy="4787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990600" indent="-53340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371600" indent="-4572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752600" indent="-3810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209800" indent="-3810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6670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31242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5814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4038600" indent="-3810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丰富的电子资源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（书籍、课件等），为各位提供了前所未有的学习机会。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科学计算软件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（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Mathematica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等），降低了理论物理在数学能力上的门槛，为更多人提供了进入研究领域的机会。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理论力学课程网站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罗列了教材中出现的所有重要知识点和公式。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9940" name="文本框 3">
            <a:extLst>
              <a:ext uri="{FF2B5EF4-FFF2-40B4-BE49-F238E27FC236}">
                <a16:creationId xmlns:a16="http://schemas.microsoft.com/office/drawing/2014/main" id="{15CBCDE1-5323-BD4D-8DBF-0B006B8BA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906" y="3861048"/>
            <a:ext cx="531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http://120.26.82.181/index.php/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理论力学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Text Box 9">
            <a:extLst>
              <a:ext uri="{FF2B5EF4-FFF2-40B4-BE49-F238E27FC236}">
                <a16:creationId xmlns:a16="http://schemas.microsoft.com/office/drawing/2014/main" id="{C3FA94BC-5060-416F-A0B8-CDF9A9179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153" y="188640"/>
            <a:ext cx="1826141" cy="584775"/>
          </a:xfrm>
          <a:prstGeom prst="rect">
            <a:avLst/>
          </a:prstGeom>
          <a:solidFill>
            <a:srgbClr val="FFFF99"/>
          </a:solidFill>
          <a:ln w="9525">
            <a:solidFill>
              <a:srgbClr val="FFCC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辅助工具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BDDFDA6-2D72-4B77-8C1C-157C93154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191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82193F9-D892-4927-A7D8-F80CC788B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06107" y="-261156"/>
            <a:ext cx="5535234" cy="73803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5D59502-ACCD-4003-A74C-7256C2B26DF2}"/>
              </a:ext>
            </a:extLst>
          </p:cNvPr>
          <p:cNvSpPr/>
          <p:nvPr/>
        </p:nvSpPr>
        <p:spPr>
          <a:xfrm>
            <a:off x="3198562" y="199717"/>
            <a:ext cx="2350323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" panose="02020603050405020304" pitchFamily="18" charset="0"/>
              </a:rPr>
              <a:t>课堂笔记本范本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432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DC8A48-BFF1-4B91-B1FA-05B3996B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02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8">
            <a:extLst>
              <a:ext uri="{FF2B5EF4-FFF2-40B4-BE49-F238E27FC236}">
                <a16:creationId xmlns:a16="http://schemas.microsoft.com/office/drawing/2014/main" id="{12D4C031-96CA-A444-8AD0-036A429BE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611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3075" name="Rectangle 21">
            <a:extLst>
              <a:ext uri="{FF2B5EF4-FFF2-40B4-BE49-F238E27FC236}">
                <a16:creationId xmlns:a16="http://schemas.microsoft.com/office/drawing/2014/main" id="{B15C78B7-9F18-8F48-A15A-DAFB97D96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152400"/>
            <a:ext cx="6399213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6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理论力学</a:t>
            </a:r>
          </a:p>
        </p:txBody>
      </p:sp>
      <p:sp>
        <p:nvSpPr>
          <p:cNvPr id="3076" name="Text Box 22">
            <a:extLst>
              <a:ext uri="{FF2B5EF4-FFF2-40B4-BE49-F238E27FC236}">
                <a16:creationId xmlns:a16="http://schemas.microsoft.com/office/drawing/2014/main" id="{824A75FA-283B-474D-B3BC-DF670F465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5017" y="1736169"/>
            <a:ext cx="5337175" cy="76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4400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Theoretical Mechanics</a:t>
            </a:r>
            <a:endParaRPr lang="zh-CN" altLang="en-US" sz="4400" dirty="0">
              <a:solidFill>
                <a:srgbClr val="660033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7" name="Text Box 23">
            <a:extLst>
              <a:ext uri="{FF2B5EF4-FFF2-40B4-BE49-F238E27FC236}">
                <a16:creationId xmlns:a16="http://schemas.microsoft.com/office/drawing/2014/main" id="{202EE831-A9FB-BF42-936B-5D7E4A07B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1831" y="2446338"/>
            <a:ext cx="17235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4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宋玉坤</a:t>
            </a:r>
          </a:p>
        </p:txBody>
      </p:sp>
      <p:sp>
        <p:nvSpPr>
          <p:cNvPr id="3078" name="Text Box 24">
            <a:extLst>
              <a:ext uri="{FF2B5EF4-FFF2-40B4-BE49-F238E27FC236}">
                <a16:creationId xmlns:a16="http://schemas.microsoft.com/office/drawing/2014/main" id="{5103AB7E-6D76-2243-B3FD-F90B3E966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968" y="3679984"/>
            <a:ext cx="554563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99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手机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150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9877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0106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QQ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39289047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邮件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hlinkClick r:id="rId2"/>
              </a:rPr>
              <a:t>sps_songyk@ujn.edu.cn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答疑时间：周一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3/4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节（暂定）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作业上交时间：周一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79" name="Rectangle 25">
            <a:extLst>
              <a:ext uri="{FF2B5EF4-FFF2-40B4-BE49-F238E27FC236}">
                <a16:creationId xmlns:a16="http://schemas.microsoft.com/office/drawing/2014/main" id="{EA8AD5B7-1160-9C4E-A6DD-1B51E835B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027738"/>
            <a:ext cx="184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>
              <a:solidFill>
                <a:schemeClr val="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26E0C62-C636-4B33-98D4-CF1E8A8F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24B9B5C6-3990-0948-B355-1CD8B5B570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9332" y="438277"/>
            <a:ext cx="641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eriod"/>
            </a:pP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5AEE5C4B-F0EB-8046-B1BB-DDB25381A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445" y="0"/>
            <a:ext cx="3617887" cy="622302"/>
          </a:xfrm>
          <a:prstGeom prst="rect">
            <a:avLst/>
          </a:prstGeom>
          <a:solidFill>
            <a:srgbClr val="FFFE9F"/>
          </a:solidFill>
          <a:ln>
            <a:noFill/>
          </a:ln>
        </p:spPr>
        <p:txBody>
          <a:bodyPr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认识一下理论力学</a:t>
            </a:r>
          </a:p>
        </p:txBody>
      </p:sp>
      <p:pic>
        <p:nvPicPr>
          <p:cNvPr id="6" name="Picture 6" descr="51-1" title="开普勒">
            <a:extLst>
              <a:ext uri="{FF2B5EF4-FFF2-40B4-BE49-F238E27FC236}">
                <a16:creationId xmlns:a16="http://schemas.microsoft.com/office/drawing/2014/main" id="{BE76503A-1CFC-4D73-AB42-3FDCFA76D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22" y="666629"/>
            <a:ext cx="135038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1182700331643263_small">
            <a:extLst>
              <a:ext uri="{FF2B5EF4-FFF2-40B4-BE49-F238E27FC236}">
                <a16:creationId xmlns:a16="http://schemas.microsoft.com/office/drawing/2014/main" id="{27A1BD8F-FCCA-48AD-B155-821AA86F3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069" y="2835289"/>
            <a:ext cx="1304934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11493563391162237_small">
            <a:extLst>
              <a:ext uri="{FF2B5EF4-FFF2-40B4-BE49-F238E27FC236}">
                <a16:creationId xmlns:a16="http://schemas.microsoft.com/office/drawing/2014/main" id="{5A544167-1120-4F0C-91A4-AF5917C5D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89" y="4869360"/>
            <a:ext cx="1386089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 descr="1158151184132655_small">
            <a:extLst>
              <a:ext uri="{FF2B5EF4-FFF2-40B4-BE49-F238E27FC236}">
                <a16:creationId xmlns:a16="http://schemas.microsoft.com/office/drawing/2014/main" id="{F513628E-A33B-4868-A771-D79581D9A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4239" y="4841575"/>
            <a:ext cx="1354594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æ¥çæºå¾å">
            <a:extLst>
              <a:ext uri="{FF2B5EF4-FFF2-40B4-BE49-F238E27FC236}">
                <a16:creationId xmlns:a16="http://schemas.microsoft.com/office/drawing/2014/main" id="{906F4730-DAC1-4DA3-8E03-7EC2317F1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" y="744505"/>
            <a:ext cx="162818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æ¥çæºå¾å">
            <a:extLst>
              <a:ext uri="{FF2B5EF4-FFF2-40B4-BE49-F238E27FC236}">
                <a16:creationId xmlns:a16="http://schemas.microsoft.com/office/drawing/2014/main" id="{1CE7143F-B78F-4D88-9515-65BE4296ED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8680" y="722093"/>
            <a:ext cx="141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æ¥çæºå¾å">
            <a:extLst>
              <a:ext uri="{FF2B5EF4-FFF2-40B4-BE49-F238E27FC236}">
                <a16:creationId xmlns:a16="http://schemas.microsoft.com/office/drawing/2014/main" id="{899EDEC1-34DD-43AF-8105-0F7872E32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868" y="735014"/>
            <a:ext cx="1782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æ¥çæºå¾å">
            <a:extLst>
              <a:ext uri="{FF2B5EF4-FFF2-40B4-BE49-F238E27FC236}">
                <a16:creationId xmlns:a16="http://schemas.microsoft.com/office/drawing/2014/main" id="{7DA0EF8D-0811-4D2E-B622-8D3259B7E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5" y="2859768"/>
            <a:ext cx="153833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æ¥çæºå¾å">
            <a:extLst>
              <a:ext uri="{FF2B5EF4-FFF2-40B4-BE49-F238E27FC236}">
                <a16:creationId xmlns:a16="http://schemas.microsoft.com/office/drawing/2014/main" id="{A4D2933D-61D3-47CD-9E08-EDD1F33C3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6885" y="2835289"/>
            <a:ext cx="120678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æ¥çæºå¾å">
            <a:extLst>
              <a:ext uri="{FF2B5EF4-FFF2-40B4-BE49-F238E27FC236}">
                <a16:creationId xmlns:a16="http://schemas.microsoft.com/office/drawing/2014/main" id="{3052DC37-C899-4D08-9B75-F55945129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192" y="735014"/>
            <a:ext cx="193388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æ¥çæºå¾å">
            <a:extLst>
              <a:ext uri="{FF2B5EF4-FFF2-40B4-BE49-F238E27FC236}">
                <a16:creationId xmlns:a16="http://schemas.microsoft.com/office/drawing/2014/main" id="{61283E15-8A86-4718-A78C-8FBF995AA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32" y="2811678"/>
            <a:ext cx="1383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æ¥çæºå¾å">
            <a:extLst>
              <a:ext uri="{FF2B5EF4-FFF2-40B4-BE49-F238E27FC236}">
                <a16:creationId xmlns:a16="http://schemas.microsoft.com/office/drawing/2014/main" id="{F05BA9AB-FD7D-4E29-9997-D9CA20156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331" y="2829154"/>
            <a:ext cx="115138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æ¥çæºå¾å">
            <a:extLst>
              <a:ext uri="{FF2B5EF4-FFF2-40B4-BE49-F238E27FC236}">
                <a16:creationId xmlns:a16="http://schemas.microsoft.com/office/drawing/2014/main" id="{510806DA-1CBB-474F-A180-B6C28FA15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216" y="4869360"/>
            <a:ext cx="1240116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æ¥çæºå¾å">
            <a:extLst>
              <a:ext uri="{FF2B5EF4-FFF2-40B4-BE49-F238E27FC236}">
                <a16:creationId xmlns:a16="http://schemas.microsoft.com/office/drawing/2014/main" id="{A1F0D453-0606-46B2-A994-D02688A33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0422" y="2811678"/>
            <a:ext cx="1604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33370CF-33A4-4FF8-8A8F-C881DE3090AA}"/>
              </a:ext>
            </a:extLst>
          </p:cNvPr>
          <p:cNvSpPr txBox="1"/>
          <p:nvPr/>
        </p:nvSpPr>
        <p:spPr>
          <a:xfrm>
            <a:off x="481423" y="250817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墨翟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564E2C2-6342-42D7-B4D0-7F3B0EBEE37A}"/>
              </a:ext>
            </a:extLst>
          </p:cNvPr>
          <p:cNvSpPr txBox="1"/>
          <p:nvPr/>
        </p:nvSpPr>
        <p:spPr>
          <a:xfrm>
            <a:off x="1929682" y="24940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阿基米德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AB2DF8-DC7A-4332-B9B4-1B55F916679A}"/>
              </a:ext>
            </a:extLst>
          </p:cNvPr>
          <p:cNvSpPr txBox="1"/>
          <p:nvPr/>
        </p:nvSpPr>
        <p:spPr>
          <a:xfrm>
            <a:off x="5710687" y="248725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哥白尼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C6C372D-D1E3-43EB-AC3E-9C48F6EE0ACA}"/>
              </a:ext>
            </a:extLst>
          </p:cNvPr>
          <p:cNvSpPr txBox="1"/>
          <p:nvPr/>
        </p:nvSpPr>
        <p:spPr>
          <a:xfrm>
            <a:off x="3588712" y="249402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亚里士多德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E292EE6-C5D8-48F9-A76F-F95AAFF2271E}"/>
              </a:ext>
            </a:extLst>
          </p:cNvPr>
          <p:cNvSpPr txBox="1"/>
          <p:nvPr/>
        </p:nvSpPr>
        <p:spPr>
          <a:xfrm>
            <a:off x="7887030" y="243158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开普勒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BFFFFA7-09B5-4010-942B-0F3A3DEDDB10}"/>
              </a:ext>
            </a:extLst>
          </p:cNvPr>
          <p:cNvSpPr txBox="1"/>
          <p:nvPr/>
        </p:nvSpPr>
        <p:spPr>
          <a:xfrm>
            <a:off x="1949324" y="45928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伽利略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92EF32D-30F4-4F2D-8D1A-87C9C5F22705}"/>
              </a:ext>
            </a:extLst>
          </p:cNvPr>
          <p:cNvSpPr txBox="1"/>
          <p:nvPr/>
        </p:nvSpPr>
        <p:spPr>
          <a:xfrm>
            <a:off x="454542" y="465690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达芬奇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9F2560F8-9D14-490A-8642-8D55CC5E793F}"/>
              </a:ext>
            </a:extLst>
          </p:cNvPr>
          <p:cNvSpPr txBox="1"/>
          <p:nvPr/>
        </p:nvSpPr>
        <p:spPr>
          <a:xfrm>
            <a:off x="3592677" y="45537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牛顿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1470CF9-38A1-4A20-9861-115E91CFE3DA}"/>
              </a:ext>
            </a:extLst>
          </p:cNvPr>
          <p:cNvSpPr txBox="1"/>
          <p:nvPr/>
        </p:nvSpPr>
        <p:spPr>
          <a:xfrm>
            <a:off x="5214122" y="45291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欧拉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7541800-E989-46FF-B47F-6F9EC572F952}"/>
              </a:ext>
            </a:extLst>
          </p:cNvPr>
          <p:cNvSpPr txBox="1"/>
          <p:nvPr/>
        </p:nvSpPr>
        <p:spPr>
          <a:xfrm>
            <a:off x="8148870" y="459289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高斯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4FBAAB6-EBC5-4B54-AB5E-2C8F6E11F702}"/>
              </a:ext>
            </a:extLst>
          </p:cNvPr>
          <p:cNvSpPr txBox="1"/>
          <p:nvPr/>
        </p:nvSpPr>
        <p:spPr>
          <a:xfrm>
            <a:off x="1796885" y="65444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拉格朗日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582F50-F407-4A0B-B163-1DF6A8337086}"/>
              </a:ext>
            </a:extLst>
          </p:cNvPr>
          <p:cNvSpPr txBox="1"/>
          <p:nvPr/>
        </p:nvSpPr>
        <p:spPr>
          <a:xfrm>
            <a:off x="3636603" y="654445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哈密顿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7DE66FC8-2A21-43DD-AABD-1A506EBE4D3C}"/>
              </a:ext>
            </a:extLst>
          </p:cNvPr>
          <p:cNvSpPr txBox="1"/>
          <p:nvPr/>
        </p:nvSpPr>
        <p:spPr>
          <a:xfrm>
            <a:off x="5140430" y="65577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爱因斯坦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59CE6E9-3021-418B-AAFF-93FDEBD541C3}"/>
              </a:ext>
            </a:extLst>
          </p:cNvPr>
          <p:cNvSpPr txBox="1"/>
          <p:nvPr/>
        </p:nvSpPr>
        <p:spPr>
          <a:xfrm>
            <a:off x="6213332" y="45739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约翰</a:t>
            </a:r>
            <a:r>
              <a:rPr lang="en-US" altLang="zh-CN" sz="1800" dirty="0">
                <a:latin typeface="黑体" panose="02010609060101010101" pitchFamily="49" charset="-122"/>
                <a:ea typeface="黑体" panose="02010609060101010101" pitchFamily="49" charset="-122"/>
              </a:rPr>
              <a:t>·</a:t>
            </a:r>
            <a:r>
              <a:rPr lang="zh-CN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伯努利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B29554-4708-4A31-8324-5D91CC01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D3E4014-9143-F944-915C-C5558D943CBF}"/>
              </a:ext>
            </a:extLst>
          </p:cNvPr>
          <p:cNvSpPr txBox="1"/>
          <p:nvPr/>
        </p:nvSpPr>
        <p:spPr>
          <a:xfrm>
            <a:off x="1957116" y="4614477"/>
            <a:ext cx="4828565" cy="55976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：量子</a:t>
            </a:r>
            <a:r>
              <a:rPr lang="zh-CN" altLang="en-US" b="1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电动力学</a:t>
            </a:r>
            <a:r>
              <a:rPr lang="zh-CN" altLang="en-US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vs</a:t>
            </a:r>
            <a:r>
              <a:rPr lang="zh-CN" altLang="en-US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经典</a:t>
            </a:r>
            <a:r>
              <a:rPr lang="zh-CN" altLang="en-US" b="1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电动力学</a:t>
            </a:r>
            <a:endParaRPr lang="en-US" altLang="zh-CN" b="1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F51546F-B7E8-AF4B-A5F3-554DF0B6A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971" y="1844824"/>
            <a:ext cx="8424000" cy="657072"/>
          </a:xfrm>
          <a:prstGeom prst="rect">
            <a:avLst/>
          </a:prstGeom>
        </p:spPr>
      </p:pic>
      <p:sp>
        <p:nvSpPr>
          <p:cNvPr id="4" name="文本框 7">
            <a:extLst>
              <a:ext uri="{FF2B5EF4-FFF2-40B4-BE49-F238E27FC236}">
                <a16:creationId xmlns:a16="http://schemas.microsoft.com/office/drawing/2014/main" id="{4AAAB894-0053-B645-8BED-C25134C93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7429" y="236046"/>
            <a:ext cx="2969083" cy="46166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物理学中的四大力学</a:t>
            </a:r>
            <a:endParaRPr lang="zh-CN" altLang="en-US" b="1" dirty="0">
              <a:solidFill>
                <a:srgbClr val="0432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6DC8DDD-C8DB-6C41-B5A1-1215EA7CAB2F}"/>
              </a:ext>
            </a:extLst>
          </p:cNvPr>
          <p:cNvGrpSpPr/>
          <p:nvPr/>
        </p:nvGrpSpPr>
        <p:grpSpPr>
          <a:xfrm>
            <a:off x="8123849" y="2518386"/>
            <a:ext cx="992579" cy="1057936"/>
            <a:chOff x="8123849" y="2518386"/>
            <a:chExt cx="992579" cy="105793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CBBC58A-23B0-C445-8A2D-B0E9FD2BFE4B}"/>
                </a:ext>
              </a:extLst>
            </p:cNvPr>
            <p:cNvSpPr txBox="1"/>
            <p:nvPr/>
          </p:nvSpPr>
          <p:spPr>
            <a:xfrm>
              <a:off x="8123849" y="2899214"/>
              <a:ext cx="992579" cy="677108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宇宙</a:t>
              </a:r>
              <a:endParaRPr lang="en-US" altLang="zh-CN" b="1" dirty="0"/>
            </a:p>
            <a:p>
              <a:pPr algn="ctr"/>
              <a:r>
                <a:rPr lang="en-US" altLang="zh-CN" sz="1400" b="1" dirty="0"/>
                <a:t>137</a:t>
              </a:r>
              <a:r>
                <a:rPr lang="zh-CN" altLang="en-US" sz="1400" b="1" dirty="0"/>
                <a:t>亿光年</a:t>
              </a:r>
              <a:endParaRPr lang="en-US" b="1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4CFA287-F201-C943-8267-B6FA598E061D}"/>
                </a:ext>
              </a:extLst>
            </p:cNvPr>
            <p:cNvCxnSpPr>
              <a:stCxn id="5" idx="0"/>
            </p:cNvCxnSpPr>
            <p:nvPr/>
          </p:nvCxnSpPr>
          <p:spPr bwMode="auto">
            <a:xfrm flipV="1">
              <a:off x="8620139" y="2518386"/>
              <a:ext cx="0" cy="380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A8BD40-F48C-1A4D-A51C-9A4FE7587505}"/>
              </a:ext>
            </a:extLst>
          </p:cNvPr>
          <p:cNvGrpSpPr/>
          <p:nvPr/>
        </p:nvGrpSpPr>
        <p:grpSpPr>
          <a:xfrm>
            <a:off x="82683" y="2518386"/>
            <a:ext cx="1731564" cy="1211825"/>
            <a:chOff x="82683" y="2518386"/>
            <a:chExt cx="1731564" cy="121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CC6DFE-AD27-B04C-A15D-3DEE3BB748FB}"/>
                </a:ext>
              </a:extLst>
            </p:cNvPr>
            <p:cNvSpPr txBox="1"/>
            <p:nvPr/>
          </p:nvSpPr>
          <p:spPr>
            <a:xfrm>
              <a:off x="82683" y="2899214"/>
              <a:ext cx="1731564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普朗克尺度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大爆炸起点</a:t>
              </a:r>
              <a:endParaRPr lang="en-US" altLang="zh-CN" b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4AE301-9BA3-F94E-8B4F-EAEE530A4F01}"/>
                </a:ext>
              </a:extLst>
            </p:cNvPr>
            <p:cNvCxnSpPr/>
            <p:nvPr/>
          </p:nvCxnSpPr>
          <p:spPr bwMode="auto">
            <a:xfrm flipV="1">
              <a:off x="1016036" y="2518386"/>
              <a:ext cx="0" cy="380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892C5A1-672A-854E-BCAE-8C4BD5A4DEC7}"/>
              </a:ext>
            </a:extLst>
          </p:cNvPr>
          <p:cNvGrpSpPr/>
          <p:nvPr/>
        </p:nvGrpSpPr>
        <p:grpSpPr>
          <a:xfrm>
            <a:off x="2871845" y="2518386"/>
            <a:ext cx="1112805" cy="842493"/>
            <a:chOff x="2871845" y="2518386"/>
            <a:chExt cx="1112805" cy="8424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1B24B0-C365-AB48-AB4D-8E2047CF109C}"/>
                </a:ext>
              </a:extLst>
            </p:cNvPr>
            <p:cNvSpPr txBox="1"/>
            <p:nvPr/>
          </p:nvSpPr>
          <p:spPr>
            <a:xfrm>
              <a:off x="2871845" y="2899214"/>
              <a:ext cx="111280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原子核</a:t>
              </a:r>
              <a:endParaRPr lang="en-US" altLang="zh-CN" b="1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B97AEBF-DE6B-1141-8DF2-E49A3929F463}"/>
                </a:ext>
              </a:extLst>
            </p:cNvPr>
            <p:cNvCxnSpPr/>
            <p:nvPr/>
          </p:nvCxnSpPr>
          <p:spPr bwMode="auto">
            <a:xfrm flipV="1">
              <a:off x="3392300" y="2518386"/>
              <a:ext cx="0" cy="380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1102893-0C28-7249-A803-41BDBAF73762}"/>
              </a:ext>
            </a:extLst>
          </p:cNvPr>
          <p:cNvGrpSpPr/>
          <p:nvPr/>
        </p:nvGrpSpPr>
        <p:grpSpPr>
          <a:xfrm>
            <a:off x="4053986" y="2518386"/>
            <a:ext cx="997389" cy="842493"/>
            <a:chOff x="4053986" y="2518386"/>
            <a:chExt cx="997389" cy="842493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42A536-E312-B445-B728-6EFCA9617091}"/>
                </a:ext>
              </a:extLst>
            </p:cNvPr>
            <p:cNvSpPr txBox="1"/>
            <p:nvPr/>
          </p:nvSpPr>
          <p:spPr>
            <a:xfrm>
              <a:off x="4053986" y="2899214"/>
              <a:ext cx="99738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/>
                <a:t>pm2.5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AECCD6D-AD78-3E4A-90B3-1AAB49308FC0}"/>
                </a:ext>
              </a:extLst>
            </p:cNvPr>
            <p:cNvCxnSpPr/>
            <p:nvPr/>
          </p:nvCxnSpPr>
          <p:spPr bwMode="auto">
            <a:xfrm flipV="1">
              <a:off x="4555765" y="2518386"/>
              <a:ext cx="0" cy="380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74E6C18-33C9-204B-9F6D-54DC03746F55}"/>
              </a:ext>
            </a:extLst>
          </p:cNvPr>
          <p:cNvGrpSpPr/>
          <p:nvPr/>
        </p:nvGrpSpPr>
        <p:grpSpPr>
          <a:xfrm>
            <a:off x="5120711" y="2518386"/>
            <a:ext cx="494046" cy="842493"/>
            <a:chOff x="5120711" y="2518386"/>
            <a:chExt cx="494046" cy="8424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61AC54-44F2-BB4B-98F1-E5021922A54F}"/>
                </a:ext>
              </a:extLst>
            </p:cNvPr>
            <p:cNvSpPr txBox="1"/>
            <p:nvPr/>
          </p:nvSpPr>
          <p:spPr>
            <a:xfrm>
              <a:off x="5120711" y="2899214"/>
              <a:ext cx="49404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人</a:t>
              </a:r>
              <a:endParaRPr lang="en-US" altLang="zh-CN" b="1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8EBED9F-FA1C-6846-AA3D-4618FD93E4D8}"/>
                </a:ext>
              </a:extLst>
            </p:cNvPr>
            <p:cNvCxnSpPr/>
            <p:nvPr/>
          </p:nvCxnSpPr>
          <p:spPr bwMode="auto">
            <a:xfrm flipV="1">
              <a:off x="5336516" y="2518386"/>
              <a:ext cx="0" cy="380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704DD54-4FF0-204D-96B0-575F4494714A}"/>
              </a:ext>
            </a:extLst>
          </p:cNvPr>
          <p:cNvGrpSpPr/>
          <p:nvPr/>
        </p:nvGrpSpPr>
        <p:grpSpPr>
          <a:xfrm>
            <a:off x="5780810" y="2518386"/>
            <a:ext cx="803425" cy="869204"/>
            <a:chOff x="5780810" y="2518386"/>
            <a:chExt cx="803425" cy="8692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AE046A9-39CD-F64D-861F-620853918297}"/>
                </a:ext>
              </a:extLst>
            </p:cNvPr>
            <p:cNvSpPr txBox="1"/>
            <p:nvPr/>
          </p:nvSpPr>
          <p:spPr>
            <a:xfrm>
              <a:off x="5780810" y="2925925"/>
              <a:ext cx="8034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地球</a:t>
              </a:r>
              <a:endParaRPr lang="en-US" altLang="zh-CN" b="1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B741C6A-CE5E-D44E-B368-6DC5DD971BAD}"/>
                </a:ext>
              </a:extLst>
            </p:cNvPr>
            <p:cNvCxnSpPr/>
            <p:nvPr/>
          </p:nvCxnSpPr>
          <p:spPr bwMode="auto">
            <a:xfrm flipV="1">
              <a:off x="6182522" y="2518386"/>
              <a:ext cx="0" cy="380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241F5F-B063-FB4D-BB8B-20102D7E4FAD}"/>
              </a:ext>
            </a:extLst>
          </p:cNvPr>
          <p:cNvGrpSpPr/>
          <p:nvPr/>
        </p:nvGrpSpPr>
        <p:grpSpPr>
          <a:xfrm>
            <a:off x="6507872" y="2518386"/>
            <a:ext cx="1112804" cy="875473"/>
            <a:chOff x="6507872" y="2518386"/>
            <a:chExt cx="1112804" cy="8754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DBA857-8604-4C42-9ABC-EF93467228AD}"/>
                </a:ext>
              </a:extLst>
            </p:cNvPr>
            <p:cNvSpPr txBox="1"/>
            <p:nvPr/>
          </p:nvSpPr>
          <p:spPr>
            <a:xfrm>
              <a:off x="6507872" y="2932194"/>
              <a:ext cx="111280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太阳系</a:t>
              </a:r>
              <a:endParaRPr lang="en-US" altLang="zh-CN" b="1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881F5F-8817-0640-8222-9A33925E984F}"/>
                </a:ext>
              </a:extLst>
            </p:cNvPr>
            <p:cNvCxnSpPr/>
            <p:nvPr/>
          </p:nvCxnSpPr>
          <p:spPr bwMode="auto">
            <a:xfrm flipV="1">
              <a:off x="6992700" y="2518386"/>
              <a:ext cx="0" cy="380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11B2D00-686B-CF4C-B8D8-108006508BE6}"/>
              </a:ext>
            </a:extLst>
          </p:cNvPr>
          <p:cNvGrpSpPr/>
          <p:nvPr/>
        </p:nvGrpSpPr>
        <p:grpSpPr>
          <a:xfrm>
            <a:off x="3752340" y="925210"/>
            <a:ext cx="803425" cy="1126518"/>
            <a:chOff x="3752340" y="925210"/>
            <a:chExt cx="803425" cy="11265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71F9D5-33CC-DD45-88ED-BEC46C3DDCFC}"/>
                </a:ext>
              </a:extLst>
            </p:cNvPr>
            <p:cNvSpPr txBox="1"/>
            <p:nvPr/>
          </p:nvSpPr>
          <p:spPr>
            <a:xfrm>
              <a:off x="3752340" y="925210"/>
              <a:ext cx="803425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原子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分子</a:t>
              </a:r>
              <a:endParaRPr lang="en-US" altLang="zh-CN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39B2E83-6D32-3A40-888F-D107F577D5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84388" y="1670900"/>
              <a:ext cx="0" cy="380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C85C1A2-C4D0-BC4F-867E-2B9ECD0B950E}"/>
              </a:ext>
            </a:extLst>
          </p:cNvPr>
          <p:cNvGrpSpPr/>
          <p:nvPr/>
        </p:nvGrpSpPr>
        <p:grpSpPr>
          <a:xfrm>
            <a:off x="2487308" y="925209"/>
            <a:ext cx="803425" cy="1211825"/>
            <a:chOff x="2487308" y="925209"/>
            <a:chExt cx="803425" cy="121182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AE179B5-083A-0E4E-9E9D-F25B087E5760}"/>
                </a:ext>
              </a:extLst>
            </p:cNvPr>
            <p:cNvSpPr txBox="1"/>
            <p:nvPr/>
          </p:nvSpPr>
          <p:spPr>
            <a:xfrm>
              <a:off x="2487308" y="925209"/>
              <a:ext cx="803425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b="1" dirty="0"/>
                <a:t>夸克</a:t>
              </a:r>
              <a:endParaRPr lang="en-US" altLang="zh-CN" b="1" dirty="0"/>
            </a:p>
            <a:p>
              <a:pPr algn="ctr"/>
              <a:r>
                <a:rPr lang="zh-CN" altLang="en-US" b="1" dirty="0"/>
                <a:t>轻子</a:t>
              </a:r>
              <a:endParaRPr lang="en-US" altLang="zh-CN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02E27D5-3D0C-9D44-AD62-E9EE66B29FD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71845" y="1756206"/>
              <a:ext cx="0" cy="380828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432FF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07AACC3-ED3F-6547-B464-7D69B0F973CE}"/>
              </a:ext>
            </a:extLst>
          </p:cNvPr>
          <p:cNvCxnSpPr>
            <a:cxnSpLocks/>
          </p:cNvCxnSpPr>
          <p:nvPr/>
        </p:nvCxnSpPr>
        <p:spPr bwMode="auto">
          <a:xfrm>
            <a:off x="4555765" y="1375668"/>
            <a:ext cx="0" cy="4492561"/>
          </a:xfrm>
          <a:prstGeom prst="line">
            <a:avLst/>
          </a:prstGeom>
          <a:solidFill>
            <a:schemeClr val="accent1"/>
          </a:solidFill>
          <a:ln w="304800" cap="flat" cmpd="sng" algn="ctr">
            <a:solidFill>
              <a:schemeClr val="tx1">
                <a:alpha val="4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EEC6C58-E17F-234E-AA1C-813EB883B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2267744" y="4125107"/>
            <a:ext cx="2288021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2353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0A3936-5649-6A4F-AE8E-673752B79D54}"/>
              </a:ext>
            </a:extLst>
          </p:cNvPr>
          <p:cNvCxnSpPr>
            <a:cxnSpLocks/>
          </p:cNvCxnSpPr>
          <p:nvPr/>
        </p:nvCxnSpPr>
        <p:spPr bwMode="auto">
          <a:xfrm>
            <a:off x="4561524" y="3602657"/>
            <a:ext cx="2288021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rgbClr val="FF0000">
                <a:alpha val="42353"/>
              </a:srgbClr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416947D-D2AE-6A45-B3B6-C1975BB41714}"/>
              </a:ext>
            </a:extLst>
          </p:cNvPr>
          <p:cNvSpPr txBox="1"/>
          <p:nvPr/>
        </p:nvSpPr>
        <p:spPr>
          <a:xfrm>
            <a:off x="4820727" y="3687415"/>
            <a:ext cx="14221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经典力学</a:t>
            </a:r>
            <a:endParaRPr lang="en-US" altLang="zh-CN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C9D5E2E-57DF-F74B-8BB8-8A457435CAFE}"/>
              </a:ext>
            </a:extLst>
          </p:cNvPr>
          <p:cNvSpPr txBox="1"/>
          <p:nvPr/>
        </p:nvSpPr>
        <p:spPr>
          <a:xfrm>
            <a:off x="2880093" y="3561792"/>
            <a:ext cx="142218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量子力学</a:t>
            </a:r>
            <a:endParaRPr lang="en-US" altLang="zh-CN" b="1" dirty="0">
              <a:solidFill>
                <a:srgbClr val="FF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3BF0F80-26C5-D54B-9582-4E039AF595DE}"/>
              </a:ext>
            </a:extLst>
          </p:cNvPr>
          <p:cNvSpPr/>
          <p:nvPr/>
        </p:nvSpPr>
        <p:spPr>
          <a:xfrm>
            <a:off x="577144" y="4754578"/>
            <a:ext cx="15776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电磁现象 </a:t>
            </a:r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864F7F-CE93-E64A-89DB-B4B9ADD185FC}"/>
              </a:ext>
            </a:extLst>
          </p:cNvPr>
          <p:cNvSpPr/>
          <p:nvPr/>
        </p:nvSpPr>
        <p:spPr>
          <a:xfrm>
            <a:off x="418897" y="5268296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多粒子系统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F2BF84-6C9A-5541-861F-45828C2DD0FE}"/>
              </a:ext>
            </a:extLst>
          </p:cNvPr>
          <p:cNvSpPr/>
          <p:nvPr/>
        </p:nvSpPr>
        <p:spPr>
          <a:xfrm>
            <a:off x="1880628" y="5155470"/>
            <a:ext cx="4907302" cy="559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：量子</a:t>
            </a:r>
            <a:r>
              <a:rPr lang="zh-CN" altLang="en-US" b="1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统计力学 </a:t>
            </a:r>
            <a:r>
              <a:rPr lang="en-US" altLang="zh-CN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vs</a:t>
            </a:r>
            <a:r>
              <a:rPr lang="zh-CN" altLang="en-US" b="1" dirty="0">
                <a:solidFill>
                  <a:srgbClr val="FF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经典</a:t>
            </a:r>
            <a:r>
              <a:rPr lang="zh-CN" altLang="en-US" b="1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统计力学</a:t>
            </a:r>
            <a:endParaRPr lang="en-US" altLang="zh-CN" b="1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37C3F7-6F3A-B640-A40B-26046CD07253}"/>
              </a:ext>
            </a:extLst>
          </p:cNvPr>
          <p:cNvSpPr/>
          <p:nvPr/>
        </p:nvSpPr>
        <p:spPr>
          <a:xfrm>
            <a:off x="201305" y="5890535"/>
            <a:ext cx="8201945" cy="591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b="1" dirty="0">
                <a:latin typeface="Times" pitchFamily="2" charset="0"/>
                <a:ea typeface="SimHei" panose="02010609060101010101" pitchFamily="49" charset="-122"/>
              </a:rPr>
              <a:t>速度</a:t>
            </a:r>
            <a:r>
              <a:rPr lang="en-US" altLang="zh-CN" b="1" dirty="0">
                <a:latin typeface="Times" pitchFamily="2" charset="0"/>
                <a:ea typeface="SimHei" panose="02010609060101010101" pitchFamily="49" charset="-122"/>
              </a:rPr>
              <a:t>&lt;&lt;</a:t>
            </a:r>
            <a:r>
              <a:rPr lang="zh-CN" altLang="en-US" b="1" dirty="0">
                <a:latin typeface="Times" pitchFamily="2" charset="0"/>
                <a:ea typeface="SimHei" panose="02010609060101010101" pitchFamily="49" charset="-122"/>
              </a:rPr>
              <a:t>光速：牛顿力学； 速度</a:t>
            </a:r>
            <a:r>
              <a:rPr lang="en-US" altLang="zh-CN" b="1" dirty="0">
                <a:latin typeface="Times" pitchFamily="2" charset="0"/>
                <a:ea typeface="SimHei" panose="02010609060101010101" pitchFamily="49" charset="-122"/>
              </a:rPr>
              <a:t>~</a:t>
            </a:r>
            <a:r>
              <a:rPr lang="zh-CN" altLang="en-US" b="1" dirty="0">
                <a:latin typeface="Times" pitchFamily="2" charset="0"/>
                <a:ea typeface="SimHei" panose="02010609060101010101" pitchFamily="49" charset="-122"/>
              </a:rPr>
              <a:t>光速</a:t>
            </a:r>
            <a:r>
              <a:rPr lang="en-US" altLang="zh-CN" b="1" dirty="0">
                <a:latin typeface="Times" pitchFamily="2" charset="0"/>
                <a:ea typeface="SimHei" panose="02010609060101010101" pitchFamily="49" charset="-122"/>
              </a:rPr>
              <a:t>/</a:t>
            </a:r>
            <a:r>
              <a:rPr lang="zh-CN" altLang="en-US" b="1" dirty="0">
                <a:latin typeface="Times" pitchFamily="2" charset="0"/>
                <a:ea typeface="SimHei" panose="02010609060101010101" pitchFamily="49" charset="-122"/>
              </a:rPr>
              <a:t>强引力场：相对论</a:t>
            </a:r>
            <a:endParaRPr lang="en-US" altLang="zh-CN" b="1" dirty="0">
              <a:latin typeface="Times" pitchFamily="2" charset="0"/>
              <a:ea typeface="SimHei" panose="02010609060101010101" pitchFamily="49" charset="-122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16DB6E-E558-B14D-A4B1-566E29E9DDC3}"/>
              </a:ext>
            </a:extLst>
          </p:cNvPr>
          <p:cNvCxnSpPr>
            <a:cxnSpLocks/>
          </p:cNvCxnSpPr>
          <p:nvPr/>
        </p:nvCxnSpPr>
        <p:spPr bwMode="auto">
          <a:xfrm>
            <a:off x="0" y="5868229"/>
            <a:ext cx="911642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>
                <a:alpha val="42353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832F6935-C9C9-1845-A206-C07AEFC09627}"/>
              </a:ext>
            </a:extLst>
          </p:cNvPr>
          <p:cNvGrpSpPr/>
          <p:nvPr/>
        </p:nvGrpSpPr>
        <p:grpSpPr>
          <a:xfrm>
            <a:off x="4804057" y="3612663"/>
            <a:ext cx="2432239" cy="863518"/>
            <a:chOff x="4804057" y="3612663"/>
            <a:chExt cx="2432239" cy="86351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60D655D-0B2E-6846-8790-150E39B72357}"/>
                </a:ext>
              </a:extLst>
            </p:cNvPr>
            <p:cNvSpPr/>
            <p:nvPr/>
          </p:nvSpPr>
          <p:spPr bwMode="auto">
            <a:xfrm>
              <a:off x="4804057" y="3612663"/>
              <a:ext cx="1763508" cy="634893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2585BFA-8FCC-4D41-9451-2512CB26415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507872" y="4023457"/>
              <a:ext cx="728424" cy="45272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alpha val="42353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9EE0EE-D372-E646-BC07-E01CB94390EA}"/>
              </a:ext>
            </a:extLst>
          </p:cNvPr>
          <p:cNvGrpSpPr/>
          <p:nvPr/>
        </p:nvGrpSpPr>
        <p:grpSpPr>
          <a:xfrm>
            <a:off x="577144" y="4572480"/>
            <a:ext cx="6659152" cy="1989733"/>
            <a:chOff x="577144" y="4572480"/>
            <a:chExt cx="6659152" cy="198973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82958EE-290B-6840-93D4-7B1C8B93A38A}"/>
                </a:ext>
              </a:extLst>
            </p:cNvPr>
            <p:cNvSpPr/>
            <p:nvPr/>
          </p:nvSpPr>
          <p:spPr bwMode="auto">
            <a:xfrm>
              <a:off x="577144" y="5890535"/>
              <a:ext cx="3725134" cy="671678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08F5E2C-D5AA-2F4E-AB95-3B0BB1D35CD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14324" y="4572480"/>
              <a:ext cx="3021972" cy="151652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>
                  <a:alpha val="42353"/>
                </a:schemeClr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DAF0D5D-4BBD-034E-AF7E-8711EDC24D5B}"/>
              </a:ext>
            </a:extLst>
          </p:cNvPr>
          <p:cNvSpPr txBox="1"/>
          <p:nvPr/>
        </p:nvSpPr>
        <p:spPr>
          <a:xfrm>
            <a:off x="7266740" y="4270305"/>
            <a:ext cx="1415772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432FF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理论力学</a:t>
            </a:r>
            <a:endParaRPr lang="en-US" b="1" dirty="0">
              <a:solidFill>
                <a:srgbClr val="0432FF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0C0661A-1259-426C-8FB3-0093D6EB6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38D258-6A77-294F-8A94-0EA0E6D549E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320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4" grpId="0" animBg="1"/>
      <p:bldP spid="35" grpId="0" animBg="1"/>
      <p:bldP spid="46" grpId="0"/>
      <p:bldP spid="47" grpId="0"/>
      <p:bldP spid="48" grpId="0"/>
      <p:bldP spid="49" grpId="0"/>
      <p:bldP spid="5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5">
            <a:extLst>
              <a:ext uri="{FF2B5EF4-FFF2-40B4-BE49-F238E27FC236}">
                <a16:creationId xmlns:a16="http://schemas.microsoft.com/office/drawing/2014/main" id="{AF5FCC53-7EA0-4B2D-B091-C379DE494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764000"/>
            <a:ext cx="8712968" cy="416946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Tx/>
              <a:buNone/>
            </a:pPr>
            <a:endParaRPr kumimoji="0" lang="zh-CN" altLang="en-US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098" name="Text Box 5">
            <a:extLst>
              <a:ext uri="{FF2B5EF4-FFF2-40B4-BE49-F238E27FC236}">
                <a16:creationId xmlns:a16="http://schemas.microsoft.com/office/drawing/2014/main" id="{145C87FC-38A7-924F-933E-393D5BCEA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9588" y="1139547"/>
            <a:ext cx="2159566" cy="223824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C1 </a:t>
            </a: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质点力学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C2 </a:t>
            </a: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质点组力学</a:t>
            </a:r>
            <a:endParaRPr kumimoji="0" lang="en-US" altLang="zh-CN" sz="24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C3 </a:t>
            </a: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刚体力学</a:t>
            </a:r>
            <a:r>
              <a:rPr kumimoji="0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C4 </a:t>
            </a: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转动参照系</a:t>
            </a:r>
          </a:p>
        </p:txBody>
      </p:sp>
      <p:sp>
        <p:nvSpPr>
          <p:cNvPr id="4104" name="Text Box 11">
            <a:extLst>
              <a:ext uri="{FF2B5EF4-FFF2-40B4-BE49-F238E27FC236}">
                <a16:creationId xmlns:a16="http://schemas.microsoft.com/office/drawing/2014/main" id="{1FBEC290-07C6-E342-AA1C-1E2EB5E9D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611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65544" name="Rectangle 8">
            <a:extLst>
              <a:ext uri="{FF2B5EF4-FFF2-40B4-BE49-F238E27FC236}">
                <a16:creationId xmlns:a16="http://schemas.microsoft.com/office/drawing/2014/main" id="{11AB8813-FB01-764F-B225-1F9FF62B8F76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3122" y="2072093"/>
            <a:ext cx="1443465" cy="46166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矢量力学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212BADA7-24FB-3C4F-80F1-5511B1333532}"/>
              </a:ext>
            </a:extLst>
          </p:cNvPr>
          <p:cNvSpPr/>
          <p:nvPr/>
        </p:nvSpPr>
        <p:spPr bwMode="auto">
          <a:xfrm flipH="1">
            <a:off x="2231166" y="1377378"/>
            <a:ext cx="292060" cy="1793139"/>
          </a:xfrm>
          <a:prstGeom prst="rightBrace">
            <a:avLst>
              <a:gd name="adj1" fmla="val 139266"/>
              <a:gd name="adj2" fmla="val 50000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CA9D933-64C5-4E62-8743-5CF051DA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1191" y="372563"/>
            <a:ext cx="2646878" cy="5847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rgbClr val="0432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课程内容安排</a:t>
            </a:r>
            <a:endParaRPr lang="zh-CN" altLang="en-US" dirty="0">
              <a:solidFill>
                <a:srgbClr val="8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BF1A2CDC-E018-4FB2-9C33-0F06057D6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84" y="4138666"/>
            <a:ext cx="6981398" cy="188057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432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知识和能力目标</a:t>
            </a:r>
            <a:endParaRPr kumimoji="0" lang="en-US" altLang="zh-CN" sz="2000" dirty="0">
              <a:solidFill>
                <a:srgbClr val="0432FF"/>
              </a:solidFill>
              <a:latin typeface="Times New Roman" panose="02020603050405020304" pitchFamily="18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（</a:t>
            </a:r>
            <a:r>
              <a:rPr kumimoji="0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sym typeface="Wingdings" panose="05000000000000000000" pitchFamily="2" charset="2"/>
              </a:rPr>
              <a:t>）</a:t>
            </a: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掌握牛顿力学知识框架，掌握对质点组和刚体的应用</a:t>
            </a:r>
            <a:endParaRPr kumimoji="0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0432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0" lang="en-US" altLang="zh-CN" sz="2000" dirty="0">
                <a:solidFill>
                  <a:srgbClr val="0432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kumimoji="0" lang="zh-CN" altLang="en-US" sz="2000" dirty="0">
                <a:solidFill>
                  <a:srgbClr val="0432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）能够解答中高难度的力学题目，磨炼算功和推导能力</a:t>
            </a:r>
            <a:endParaRPr kumimoji="0" lang="en-US" altLang="zh-CN" sz="2000" dirty="0">
              <a:solidFill>
                <a:srgbClr val="0432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0"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kumimoji="0"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）掌握分析力学知识框架，了解经典与现代物理学的联系</a:t>
            </a:r>
            <a:endParaRPr kumimoji="0" lang="en-US" altLang="zh-CN" sz="2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BD4C5DD4-7082-4CD6-8917-79F07083BE0D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93121" y="3377789"/>
            <a:ext cx="1443466" cy="461665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algn="ctr" eaLnBrk="1" hangingPunct="1">
              <a:buFontTx/>
              <a:buNone/>
            </a:pPr>
            <a:r>
              <a:rPr kumimoji="0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分析力学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C40753F-A962-41CD-BE3E-D09CD4E876EC}"/>
              </a:ext>
            </a:extLst>
          </p:cNvPr>
          <p:cNvSpPr/>
          <p:nvPr/>
        </p:nvSpPr>
        <p:spPr>
          <a:xfrm>
            <a:off x="2629588" y="3377788"/>
            <a:ext cx="1851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altLang="zh-CN" dirty="0">
                <a:solidFill>
                  <a:srgbClr val="0432FF"/>
                </a:solidFill>
                <a:ea typeface="黑体" panose="02010609060101010101" pitchFamily="49" charset="-122"/>
              </a:rPr>
              <a:t>C5 </a:t>
            </a:r>
            <a:r>
              <a:rPr kumimoji="0" lang="zh-CN" altLang="en-US" dirty="0">
                <a:solidFill>
                  <a:srgbClr val="0432FF"/>
                </a:solidFill>
                <a:ea typeface="黑体" panose="02010609060101010101" pitchFamily="49" charset="-122"/>
              </a:rPr>
              <a:t>分析力学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AEC2DC7-9832-420D-8C4C-76DA12DE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9073" y="1070321"/>
            <a:ext cx="2463142" cy="2358679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80F0A3-8444-4EF9-A5BF-B5416AC1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FA31A-E6B0-B346-AC47-472735A2FDB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EE00441-BB3D-4A86-A6DD-2F15A7553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225"/>
            <a:ext cx="9144000" cy="5775550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A2D3CE6-C6CA-43AD-8AA3-012BF174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FA31A-E6B0-B346-AC47-472735A2FDB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6846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7">
            <a:extLst>
              <a:ext uri="{FF2B5EF4-FFF2-40B4-BE49-F238E27FC236}">
                <a16:creationId xmlns:a16="http://schemas.microsoft.com/office/drawing/2014/main" id="{07490A05-DC94-494F-9F9A-EEC7F7D03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520" y="188640"/>
            <a:ext cx="8229600" cy="5904656"/>
          </a:xfrm>
          <a:solidFill>
            <a:schemeClr val="bg1"/>
          </a:solidFill>
        </p:spPr>
        <p:txBody>
          <a:bodyPr/>
          <a:lstStyle/>
          <a:p>
            <a:pPr marL="51435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成绩组成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平时成绩（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30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％）：作业、期中考试、考勤等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期末考试（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70%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集体答疑：周一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3/4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节，地点待定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715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QQ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答疑：任意时间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课程辅助网站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</a:rPr>
              <a:t>辅助教材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秦敢、向守平，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力学与理论力学（下册）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朗道、栗弗席兹，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力学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</a:p>
          <a:p>
            <a:pPr marL="914400" lvl="1" indent="-457200" eaLnBrk="1" hangingPunct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戈德斯坦，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经典力学</a:t>
            </a:r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514350" indent="-457200" eaLnBrk="1" hangingPunct="1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2" name="Text Box 8">
            <a:extLst>
              <a:ext uri="{FF2B5EF4-FFF2-40B4-BE49-F238E27FC236}">
                <a16:creationId xmlns:a16="http://schemas.microsoft.com/office/drawing/2014/main" id="{E9266BA5-3831-1A4A-9F79-22C3130AE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6461125"/>
            <a:ext cx="695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00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绪论</a:t>
            </a:r>
          </a:p>
        </p:txBody>
      </p:sp>
      <p:sp>
        <p:nvSpPr>
          <p:cNvPr id="5" name="文本框 3">
            <a:extLst>
              <a:ext uri="{FF2B5EF4-FFF2-40B4-BE49-F238E27FC236}">
                <a16:creationId xmlns:a16="http://schemas.microsoft.com/office/drawing/2014/main" id="{3DEB062E-5A84-45AE-A9FC-8B0EDADC9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3568" y="3198019"/>
            <a:ext cx="53101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方正黑体简体" panose="03000509000000000000" pitchFamily="66" charset="-122"/>
                <a:ea typeface="方正黑体简体" panose="03000509000000000000" pitchFamily="66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http://120.26.82.181/index.php/</a:t>
            </a:r>
            <a:r>
              <a:rPr lang="zh-CN" altLang="en-US" sz="2400" dirty="0">
                <a:solidFill>
                  <a:srgbClr val="0432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理论力学</a:t>
            </a:r>
            <a:endParaRPr lang="zh-CN" altLang="en-US" sz="2400" dirty="0">
              <a:solidFill>
                <a:srgbClr val="0432FF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6B5F9D8-A469-43F5-A386-0F288AB4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FA31A-E6B0-B346-AC47-472735A2FDB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F08999B-1524-4CB4-A14B-1EEA96CCBE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604" y="188640"/>
            <a:ext cx="3096791" cy="461665"/>
          </a:xfrm>
          <a:prstGeom prst="rect">
            <a:avLst/>
          </a:prstGeom>
          <a:solidFill>
            <a:schemeClr val="bg1"/>
          </a:solidFill>
          <a:ln>
            <a:solidFill>
              <a:srgbClr val="99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楷体_GB2312" pitchFamily="49" charset="-122"/>
                <a:ea typeface="方正黑体简体" panose="03000509000000000000" pitchFamily="65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楷体_GB2312" pitchFamily="49" charset="-122"/>
                <a:ea typeface="方正黑体简体" panose="03000509000000000000" pitchFamily="65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楷体_GB2312" pitchFamily="49" charset="-122"/>
                <a:ea typeface="方正黑体简体" panose="03000509000000000000" pitchFamily="65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楷体_GB2312" pitchFamily="49" charset="-122"/>
                <a:ea typeface="方正黑体简体" panose="03000509000000000000" pitchFamily="65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学习和作业要求</a:t>
            </a:r>
            <a:endParaRPr lang="zh-CN" altLang="zh-CN" sz="2400" dirty="0">
              <a:solidFill>
                <a:srgbClr val="FF33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737914F0-E072-4256-A415-5E428DE3B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764704"/>
            <a:ext cx="8928992" cy="5478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 marL="457200" indent="-4572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endParaRPr lang="en-US" altLang="zh-CN" sz="2000" b="0" dirty="0">
              <a:solidFill>
                <a:srgbClr val="0432FF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   预习课本，打印课件并预习，划出不懂的部分</a:t>
            </a:r>
            <a:endParaRPr lang="en-US" altLang="zh-CN" sz="2000" b="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endParaRPr lang="en-US" altLang="zh-CN" sz="2000" b="0" dirty="0">
              <a:solidFill>
                <a:srgbClr val="0432FF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）集中精力听讲，不玩手机，不</a:t>
            </a:r>
            <a:r>
              <a:rPr lang="en-US" altLang="zh-CN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Daydreaming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）动动手，参与画草图、公式推导、例题结果计算等</a:t>
            </a:r>
            <a:endParaRPr lang="en-US" altLang="zh-CN" sz="2000" b="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）利用课件打印版跟上进度、标记重点等</a:t>
            </a:r>
            <a:endParaRPr lang="en-US" altLang="zh-CN" sz="2000" b="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4</a:t>
            </a:r>
            <a:r>
              <a:rPr lang="zh-CN" altLang="en-US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）学校规定，缺课 </a:t>
            </a:r>
            <a:r>
              <a:rPr lang="en-US" altLang="zh-CN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1/3</a:t>
            </a:r>
            <a:r>
              <a:rPr lang="zh-CN" altLang="en-US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，取消考试资格</a:t>
            </a:r>
            <a:endParaRPr lang="en-US" altLang="zh-CN" sz="2000" b="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en-US" altLang="zh-CN" sz="2000" dirty="0">
                <a:solidFill>
                  <a:srgbClr val="FF0000"/>
                </a:solidFill>
                <a:ea typeface="黑体" panose="02010609060101010101" pitchFamily="49" charset="-122"/>
              </a:rPr>
              <a:t> </a:t>
            </a: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）按时完成作业，</a:t>
            </a:r>
            <a:r>
              <a:rPr lang="zh-CN" altLang="en-US" sz="2000" strike="sngStrike" dirty="0">
                <a:solidFill>
                  <a:srgbClr val="FF0000"/>
                </a:solidFill>
                <a:ea typeface="黑体" panose="02010609060101010101" pitchFamily="49" charset="-122"/>
              </a:rPr>
              <a:t>过期不补</a:t>
            </a:r>
            <a:endParaRPr lang="en-US" altLang="zh-CN" sz="2000" strike="sngStrike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2000" b="0" dirty="0">
                <a:solidFill>
                  <a:srgbClr val="FF0000"/>
                </a:solidFill>
                <a:ea typeface="黑体" panose="02010609060101010101" pitchFamily="49" charset="-122"/>
              </a:rPr>
              <a:t>）作业本禁止分栏（禁止在中间划竖线）</a:t>
            </a:r>
            <a:endParaRPr lang="en-US" altLang="zh-CN" sz="2000" b="0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（</a:t>
            </a:r>
            <a:r>
              <a:rPr lang="en-US" altLang="zh-CN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3</a:t>
            </a: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）推荐用铅笔（灰度</a:t>
            </a:r>
            <a:r>
              <a:rPr lang="en-US" altLang="zh-CN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2B</a:t>
            </a:r>
            <a:r>
              <a:rPr lang="zh-CN" altLang="en-US" sz="2000" b="0" dirty="0">
                <a:solidFill>
                  <a:srgbClr val="000000"/>
                </a:solidFill>
                <a:ea typeface="黑体" panose="02010609060101010101" pitchFamily="49" charset="-122"/>
              </a:rPr>
              <a:t>以上，否则字迹太淡），考试须用中性笔或圆珠笔</a:t>
            </a:r>
            <a:endParaRPr lang="en-US" altLang="zh-CN" sz="2000" b="0" dirty="0">
              <a:solidFill>
                <a:srgbClr val="000000"/>
              </a:solidFill>
              <a:ea typeface="黑体" panose="02010609060101010101" pitchFamily="49" charset="-122"/>
            </a:endParaRPr>
          </a:p>
          <a:p>
            <a:pPr marL="0" indent="0" eaLnBrk="1" hangingPunct="1">
              <a:spcBef>
                <a:spcPct val="50000"/>
              </a:spcBef>
            </a:pPr>
            <a:endParaRPr lang="en-US" altLang="zh-CN" sz="2000" b="0" dirty="0">
              <a:solidFill>
                <a:srgbClr val="FF0000"/>
              </a:solidFill>
              <a:ea typeface="黑体" panose="02010609060101010101" pitchFamily="49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816F1F7-B684-440C-B9B6-CD9DDF847422}"/>
              </a:ext>
            </a:extLst>
          </p:cNvPr>
          <p:cNvSpPr/>
          <p:nvPr/>
        </p:nvSpPr>
        <p:spPr>
          <a:xfrm>
            <a:off x="4211961" y="764704"/>
            <a:ext cx="700833" cy="40011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432FF"/>
                </a:solidFill>
                <a:ea typeface="黑体" panose="02010609060101010101" pitchFamily="49" charset="-122"/>
              </a:rPr>
              <a:t>课前</a:t>
            </a:r>
            <a:endParaRPr lang="en-US" altLang="zh-CN" sz="2000" b="1" dirty="0">
              <a:solidFill>
                <a:srgbClr val="0432FF"/>
              </a:solidFill>
              <a:ea typeface="黑体" panose="02010609060101010101" pitchFamily="49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E6ADF3-EBBD-4728-AFC9-7017D3A2D4F7}"/>
              </a:ext>
            </a:extLst>
          </p:cNvPr>
          <p:cNvSpPr/>
          <p:nvPr/>
        </p:nvSpPr>
        <p:spPr>
          <a:xfrm>
            <a:off x="4092540" y="1701805"/>
            <a:ext cx="958917" cy="40011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432FF"/>
                </a:solidFill>
                <a:ea typeface="黑体" panose="02010609060101010101" pitchFamily="49" charset="-122"/>
              </a:rPr>
              <a:t>课堂上</a:t>
            </a:r>
            <a:endParaRPr lang="en-US" altLang="zh-CN" sz="2000" b="1" dirty="0">
              <a:solidFill>
                <a:srgbClr val="0432FF"/>
              </a:solidFill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B85BB97-EE2D-4872-AC28-6AD03FF15A4F}"/>
              </a:ext>
            </a:extLst>
          </p:cNvPr>
          <p:cNvSpPr/>
          <p:nvPr/>
        </p:nvSpPr>
        <p:spPr>
          <a:xfrm>
            <a:off x="4211959" y="3968814"/>
            <a:ext cx="700833" cy="40011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marL="0" indent="0" eaLnBrk="1" hangingPunct="1">
              <a:spcBef>
                <a:spcPct val="50000"/>
              </a:spcBef>
            </a:pPr>
            <a:r>
              <a:rPr lang="zh-CN" altLang="en-US" sz="2000" b="1" dirty="0">
                <a:solidFill>
                  <a:srgbClr val="0432FF"/>
                </a:solidFill>
                <a:ea typeface="黑体" panose="02010609060101010101" pitchFamily="49" charset="-122"/>
              </a:rPr>
              <a:t>课后</a:t>
            </a:r>
            <a:endParaRPr lang="en-US" altLang="zh-CN" sz="2000" b="1" dirty="0">
              <a:solidFill>
                <a:srgbClr val="0432FF"/>
              </a:solidFill>
              <a:ea typeface="黑体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36BE9D-F865-49E0-BC17-7E3C96A9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FA31A-E6B0-B346-AC47-472735A2FDB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2823410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自定义 1">
      <a:majorFont>
        <a:latin typeface="楷体_GB2312"/>
        <a:ea typeface="方正黑体简体"/>
        <a:cs typeface=""/>
      </a:majorFont>
      <a:minorFont>
        <a:latin typeface="方正黑体简体"/>
        <a:ea typeface="方正黑体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A000120150312A02PPBG</Template>
  <TotalTime>1805</TotalTime>
  <Words>1287</Words>
  <Application>Microsoft Office PowerPoint</Application>
  <PresentationFormat>全屏显示(4:3)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方正黑体简体</vt:lpstr>
      <vt:lpstr>SimHei</vt:lpstr>
      <vt:lpstr>SimHei</vt:lpstr>
      <vt:lpstr>楷体_GB2312</vt:lpstr>
      <vt:lpstr>Arial</vt:lpstr>
      <vt:lpstr>Cambria Math</vt:lpstr>
      <vt:lpstr>Times</vt:lpstr>
      <vt:lpstr>Times New Roman</vt:lpstr>
      <vt:lpstr>Wingdings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宋 玉坤</cp:lastModifiedBy>
  <cp:revision>165</cp:revision>
  <dcterms:created xsi:type="dcterms:W3CDTF">1601-01-01T00:00:00Z</dcterms:created>
  <dcterms:modified xsi:type="dcterms:W3CDTF">2020-03-18T12:32:46Z</dcterms:modified>
</cp:coreProperties>
</file>