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</p:sldMasterIdLst>
  <p:notesMasterIdLst>
    <p:notesMasterId r:id="rId35"/>
  </p:notesMasterIdLst>
  <p:sldIdLst>
    <p:sldId id="344" r:id="rId4"/>
    <p:sldId id="425" r:id="rId5"/>
    <p:sldId id="375" r:id="rId6"/>
    <p:sldId id="404" r:id="rId7"/>
    <p:sldId id="381" r:id="rId8"/>
    <p:sldId id="411" r:id="rId9"/>
    <p:sldId id="388" r:id="rId10"/>
    <p:sldId id="412" r:id="rId11"/>
    <p:sldId id="387" r:id="rId12"/>
    <p:sldId id="413" r:id="rId13"/>
    <p:sldId id="414" r:id="rId14"/>
    <p:sldId id="398" r:id="rId15"/>
    <p:sldId id="423" r:id="rId16"/>
    <p:sldId id="383" r:id="rId17"/>
    <p:sldId id="391" r:id="rId18"/>
    <p:sldId id="397" r:id="rId19"/>
    <p:sldId id="386" r:id="rId20"/>
    <p:sldId id="424" r:id="rId21"/>
    <p:sldId id="384" r:id="rId22"/>
    <p:sldId id="410" r:id="rId23"/>
    <p:sldId id="418" r:id="rId24"/>
    <p:sldId id="396" r:id="rId25"/>
    <p:sldId id="389" r:id="rId26"/>
    <p:sldId id="406" r:id="rId27"/>
    <p:sldId id="407" r:id="rId28"/>
    <p:sldId id="408" r:id="rId29"/>
    <p:sldId id="416" r:id="rId30"/>
    <p:sldId id="419" r:id="rId31"/>
    <p:sldId id="420" r:id="rId32"/>
    <p:sldId id="421" r:id="rId33"/>
    <p:sldId id="394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1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>
            <a:extLst>
              <a:ext uri="{FF2B5EF4-FFF2-40B4-BE49-F238E27FC236}">
                <a16:creationId xmlns:a16="http://schemas.microsoft.com/office/drawing/2014/main" id="{B09F8772-5851-EB47-B09A-C96CBB371E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2051">
            <a:extLst>
              <a:ext uri="{FF2B5EF4-FFF2-40B4-BE49-F238E27FC236}">
                <a16:creationId xmlns:a16="http://schemas.microsoft.com/office/drawing/2014/main" id="{BDA3D99E-D44F-2848-ABDD-FF9C09BAB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2052">
            <a:extLst>
              <a:ext uri="{FF2B5EF4-FFF2-40B4-BE49-F238E27FC236}">
                <a16:creationId xmlns:a16="http://schemas.microsoft.com/office/drawing/2014/main" id="{46685923-7C9B-5049-945E-EFD63FADA7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2053">
            <a:extLst>
              <a:ext uri="{FF2B5EF4-FFF2-40B4-BE49-F238E27FC236}">
                <a16:creationId xmlns:a16="http://schemas.microsoft.com/office/drawing/2014/main" id="{26B44079-B337-7247-9879-DCE0C81889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2054">
            <a:extLst>
              <a:ext uri="{FF2B5EF4-FFF2-40B4-BE49-F238E27FC236}">
                <a16:creationId xmlns:a16="http://schemas.microsoft.com/office/drawing/2014/main" id="{1EC117CD-E30D-004E-9B12-79E5CC1559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2055">
            <a:extLst>
              <a:ext uri="{FF2B5EF4-FFF2-40B4-BE49-F238E27FC236}">
                <a16:creationId xmlns:a16="http://schemas.microsoft.com/office/drawing/2014/main" id="{66C06321-E50C-324B-A133-C3D32430F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2EED0B-275D-9648-85B4-DA02BFC1F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C75368-E9AF-9B4F-A970-C9D6A84DAB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1E2FA6-AAFF-CD44-BDD3-778CC2063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C42274-F28C-0F41-9687-FD53A2A52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C98BB-4F40-744F-8A60-CDD955A60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35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B83130-83A0-A840-BF2D-BD1631F9D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855E6-C218-7B43-BA93-0C2467966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B057EB-AD10-FF4C-8934-C6482005B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B340D-A3FE-5345-8C6F-96C4043E1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13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7ACB8B-BBE3-234E-AA2A-5F49EDFB5F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CA922C-6652-B648-B313-95A22FFB4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B89A8F-7988-454F-93D8-C824D94E2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595E-2458-584A-88D7-A88B1E0C7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74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63A5B8-7BFB-2B45-B3C1-75D2434D8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B82108-C37D-394D-AC5F-267FFC3F89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2A906D-C054-7D48-B3C7-F75520B5F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0DB1A-60F3-604F-96A1-1F386B497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3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5A18E3-8633-FD40-81EE-1E3036531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0CE834-B470-CF4F-B862-FFD4D54AE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12D3DA-73F5-5A48-A28E-471C4991B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11940-F723-304D-9A11-3E0E9FBD2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12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E56C2F-5B8F-5149-979B-B9CB98BBC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DAEE27-2A16-C54E-8679-D9BA65B0F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E1686F-35ED-624C-AFCA-94374F575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B8A8-0869-FE4F-8A2D-64DBD671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76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9AD95-4948-C843-B21F-4890AE3F8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AE12C-CE0D-1F43-AD0D-230B93830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A80BC-B876-B64D-A0CF-3B48BE8BE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160E-6FDA-AA43-B7E9-A3DF3D6C7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0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D65F67-286F-6F41-A96A-8D4F8E3FE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6397D5-3C80-D44D-B0D4-BF12B3C24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968EDB-CA30-6B44-B0D5-14E12C791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BE46A-2B87-9949-A461-AD001807A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728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A43E7D-B4EE-5C46-984D-5474F742C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FB5A0B-B4D0-0745-9AED-F51F2CDEE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9EA10A-BB91-484D-B1A6-47AE0398C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C401-CCDF-9E40-A91A-0C14396BF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34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B6E1A6-5F89-2944-AB03-5CE05F7ED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91AB21-B3BC-1242-87B7-FE2FBBBC6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D64DB9-A6AB-8D44-9A91-D80A22789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26CEE-F03C-9E44-BC6A-1DA9BF9A1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16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97AC5-EB49-FB4E-9A07-F19CB2831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0BEE7-4E15-334E-B990-3A3F411F1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49A6D-B152-3D44-97C8-93156075A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4E265-1F3E-684C-B363-712C68606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5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71E170-13F4-2849-BB0D-5CF8794B7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65E274-5527-8C45-8462-8EC077998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CD2364-02DA-8B42-8BED-496BA99B0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6C336-79F8-DA45-AB1D-3A81889ED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544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DD4EC-1DCA-BC46-9C32-A225FFE68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067AC-B8C9-204C-8EDC-BC60478CB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27C16-D333-B14B-BE76-E1D9F31C6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033AB-9E57-9F49-B78A-390F9F18A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92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80586-F98E-CB4A-9034-2D14053F0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1F68C9-CB4F-8C4C-B917-D1D16160C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F0331-4A3E-E74B-BBE8-2C4F8C761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2ADF7-A0F8-6B4A-81F2-97B52656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981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0C5CD7-9DF1-D044-9399-93F7CCB31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0CF073-35A4-AD4A-8415-DB40B1BBD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4EBB87-50D7-CD46-B43E-31219A701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A6D3-F46B-5E4E-9843-B802FE36D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231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617CF2-EC25-7D40-B185-9F7A8D47E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71E375-277A-4F4C-ACB1-2094CB44F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9E65AB-313B-F54E-B9BF-01CC2C4E8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65562-BC9C-314E-A6CF-B4DAB6A53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4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8E5D1A-300A-2346-AF9D-0996C46E0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E0B3D6-B942-744D-BB49-0A2437614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720F01-2967-6D46-9191-17021CFEC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A4F06-546C-FB47-97D2-F4BF6EB79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770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A71F0-5098-7B4F-8B54-93776F058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40B0E6-7557-6D4A-AE0F-2BDF36CFA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9C4AA7-F82E-3C42-AE25-AF91C0523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9593C-A123-FC4E-822C-5D0B6AE63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19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C1FBF-546D-9F4D-B657-F1B639B09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FFD5A5-67DA-F944-B95E-855AE8652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F6FF62-7058-3743-91EE-3A2F5DA70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6281-1404-0546-B560-F408992A2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928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1CB904-F7E1-574C-ADA0-3DB9DC1B3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79D328-39A5-594E-BFED-286C3D3C2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F31F0-258A-3E4B-A5C0-05742FADC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29AD0-EE6B-1D4E-9DE6-767503F02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315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BE28-13DC-3442-A43A-2F1E3CC87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09F08-8852-6C47-B355-243F952BD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B0514-E4D2-7D4D-A57F-E271FBAA9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CF17D-C68B-D248-86E3-0451684EE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88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014031-50B2-1D4E-BC78-26023907A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9C7A5F-8001-F849-80B9-E67105748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21CAFE-A110-0D4B-AAAC-ADD4572C2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50DFF-D075-B342-8755-3AC952FD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99ED3-6E8B-8E4F-B0EB-194D5A27C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579B1-7825-294E-A1BF-C282E94CF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774997-D75A-0241-82A7-CA743540F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DEB60-4941-6543-90A6-E7295B809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662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337E2B-92DF-C447-ADE7-A0FFB4D27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7A6353-FB5E-0643-BC79-EC97CF6AD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514EC8-9B8F-5644-9DCD-568060718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C6F3-FB9F-CA43-8F0E-85071F593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88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9DCED2-BD29-AA49-AAA9-E6D547057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2FFF67-EBA6-0B43-B6DC-A5FBB9819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2D14AB-EBB5-6540-9F7A-2ED6436EC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C41C-04D6-504B-BE1A-FBC69733C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12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1E833-5828-8F4E-AA25-FF5A65345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8C99B-0C25-5648-BD58-2A9E9AEBF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2FE49-00BA-4D4A-AD83-481CF8283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2BBC-27CE-174A-BB19-96457E275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344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52628-AA2A-2847-B331-E22FFED2B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30A8E-0623-1A43-9D4C-B4F806AF4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ED9CA-57EE-9C47-81D7-CC0E9962E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AB4-FE16-D14A-8B16-F2B781ED6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843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59DC5-BD3B-5D48-A625-905E37BA1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50F90F-DABE-5D40-BECC-028BE2366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747E86-F4BA-B543-B5E0-749B265C6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7B864-AACC-B841-93A0-B85CAACAB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70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B4CB07-0931-7B48-961C-26F9346ED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B9B934-712C-2B40-8E3E-CE83C069D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E0FE5C-53B8-1542-82D6-EFD5BCF9A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7285-DE1E-B841-B675-B0062A179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410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5DD4A4-1FAE-CC4A-A73D-BD52263F6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47C034-A185-9A4D-85B7-399500736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12281D-C462-7C4A-B4C8-E835E236D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BAB97-3CF8-9C41-A72D-6304CE41F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201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2F174B-3E22-8E42-849E-CFB819F14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CF5E37-E624-DD41-AD3C-D6EB4A23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B5FCC6-44A5-D047-904A-CF0D50725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25CBE-C5D4-DB41-90EC-B5FAE31AF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1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421F-C088-5F40-90FF-3583A6314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DD39B-A326-9F40-8637-909AF26AE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18A6D-EFAD-BD4C-9139-34663525D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7B8E-18DE-EB44-B278-FC07F04F0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98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1853B9-843E-834D-BC5F-FE10ACAACF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A09146-E3A1-814B-90A1-D4B5A9546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51387B-6324-344D-A302-5F523B20E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DA881-1099-494E-86E2-C60BA4092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3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734D32-4353-044E-9612-D8E5B52BAD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C35CB0-961D-9B40-80D1-2F785579C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6C0C1B-EA96-DC4E-A61A-CC3C1A92C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2B9E5-E8E6-7243-9571-37DC874A3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4E0E7B-D1BC-7E47-AFF0-6038070DE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5F656C-94FB-7541-BCE0-B39CECD9E0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CEACD0-EC58-9948-8C81-D36C0BF80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6243D-C7E9-8B4E-9BD0-0220E019C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C1537-24AE-0C46-A85C-5EDE201C0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2DB-81E9-5349-86CA-367D49ADAD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2D8F5-88AF-5448-A858-32CA0D593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5A5D-843F-CC46-8CB6-48F53D820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6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B825-E13B-C34C-B19D-7A291FBBB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E8597-7362-2C44-92B3-F4B3D42DA9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66174-0E39-BF42-BAE9-E3474ED30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4D93-B15B-B442-9DB0-3D2E01EE2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7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EB0EFC-FAD4-7040-939A-3EFCE924B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E36F01-4D6A-2B48-87D6-214E53F72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70627-2B1E-804D-A71B-6DBF4DBE82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2A2CB8-E927-4E4B-B115-A13201E7D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76A020-FF77-B549-89A5-0F7389F01F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7594BAB-ED96-1A4C-B67D-712A48381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D72AAEE7-100D-3E47-83C5-7AEE8B70E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90846800-8E85-5C4A-9BE2-D4C411C3BE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41725" y="63928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第一章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2A507F-48D7-C447-90F7-3E01920C1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1FDFF0D-BBB6-DA41-81A0-888A2A835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485EB6-920F-BF4B-89B2-1ECF502A20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32B927-BB67-5846-BB1F-3D0D6C341D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BCA7BD-A055-5E48-B8C0-841FDAEC6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D921B5-E71F-EB4E-BAD5-387488908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内容">
            <a:extLst>
              <a:ext uri="{FF2B5EF4-FFF2-40B4-BE49-F238E27FC236}">
                <a16:creationId xmlns:a16="http://schemas.microsoft.com/office/drawing/2014/main" id="{D3F32EA7-223B-BD4F-B2C0-66295A7B2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9">
            <a:extLst>
              <a:ext uri="{FF2B5EF4-FFF2-40B4-BE49-F238E27FC236}">
                <a16:creationId xmlns:a16="http://schemas.microsoft.com/office/drawing/2014/main" id="{56067514-DB00-104E-81DE-CB6AFD8092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738" y="6451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66"/>
                </a:solidFill>
                <a:ea typeface="华文行楷" panose="02010800040101010101" pitchFamily="2" charset="-122"/>
              </a:rPr>
              <a:t>第一章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60EA04-D029-3A44-AB51-0D9A8D29F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8D26F9-A7A7-9142-8787-0D5E3BD21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C8BC0E-422B-F24F-BE95-7A4005B97A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7EB049-3800-2647-98B5-F588825B80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446EF6-431F-9A40-BF26-D172F35B94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689C7C-3B67-BA44-83D2-F012FAAE9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7CE88776-A065-D448-8F2F-FF3AEC7435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9">
            <a:extLst>
              <a:ext uri="{FF2B5EF4-FFF2-40B4-BE49-F238E27FC236}">
                <a16:creationId xmlns:a16="http://schemas.microsoft.com/office/drawing/2014/main" id="{4A52F7AC-D228-254A-9CA7-F6A23B33C2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738" y="6451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66"/>
                </a:solidFill>
                <a:ea typeface="华文行楷" panose="02010800040101010101" pitchFamily="2" charset="-122"/>
              </a:rPr>
              <a:t>第一章</a:t>
            </a:r>
          </a:p>
        </p:txBody>
      </p:sp>
    </p:spTree>
    <p:extLst>
      <p:ext uri="{BB962C8B-B14F-4D97-AF65-F5344CB8AC3E}">
        <p14:creationId xmlns:p14="http://schemas.microsoft.com/office/powerpoint/2010/main" val="16153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37.png"/><Relationship Id="rId4" Type="http://schemas.openxmlformats.org/officeDocument/2006/relationships/image" Target="../media/image7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8.png"/><Relationship Id="rId5" Type="http://schemas.openxmlformats.org/officeDocument/2006/relationships/image" Target="../media/image8.png"/><Relationship Id="rId10" Type="http://schemas.openxmlformats.org/officeDocument/2006/relationships/image" Target="../media/image49.png"/><Relationship Id="rId4" Type="http://schemas.openxmlformats.org/officeDocument/2006/relationships/image" Target="../media/image7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5.png"/><Relationship Id="rId7" Type="http://schemas.openxmlformats.org/officeDocument/2006/relationships/image" Target="../media/image50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3" Type="http://schemas.openxmlformats.org/officeDocument/2006/relationships/image" Target="../media/image3.png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6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.svg"/><Relationship Id="rId7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9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36872703-970C-964E-9FD3-6787C24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4" y="528317"/>
            <a:ext cx="172354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质点运动学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E5725DAC-0372-B54F-98D8-CC0F45CD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1149592"/>
                <a:ext cx="9144000" cy="47276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rm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sym typeface="Wingdings 2" pitchFamily="2" charset="2"/>
                  </a:rPr>
                  <a:t>参考系</a:t>
                </a:r>
                <a:endParaRPr lang="en-US" altLang="zh-CN" sz="2400" dirty="0"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sym typeface="Wingdings 2" pitchFamily="2" charset="2"/>
                  </a:rPr>
                  <a:t>运动学变量：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  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  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𝑟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sym typeface="Wingdings 2" pitchFamily="2" charset="2"/>
                  </a:rPr>
                  <a:t>直角坐标系：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=0,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  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=0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rgbClr val="0432FF"/>
                    </a:solidFill>
                    <a:ea typeface="黑体" panose="02010609060101010101" pitchFamily="49" charset="-122"/>
                    <a:sym typeface="Wingdings 2" pitchFamily="2" charset="2"/>
                  </a:rPr>
                  <a:t>极坐标系：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𝑖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∥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b="0" dirty="0">
                  <a:solidFill>
                    <a:srgbClr val="0432FF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endParaRPr lang="en-US" altLang="zh-CN" sz="2400" b="0" dirty="0">
                  <a:solidFill>
                    <a:schemeClr val="tx1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endParaRPr lang="en-US" altLang="zh-CN" sz="2400" dirty="0"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自然坐标系：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𝑖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∥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endParaRPr lang="en-US" altLang="zh-CN" sz="2400" dirty="0"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sym typeface="Wingdings 2" pitchFamily="2" charset="2"/>
                  </a:rPr>
                  <a:t>参考系变换（平动，坐标轴平行）    </a:t>
                </a:r>
                <a:endParaRPr lang="en-US" altLang="zh-CN" sz="2400" dirty="0">
                  <a:solidFill>
                    <a:schemeClr val="tx1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25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</p:txBody>
          </p:sp>
        </mc:Choice>
        <mc:Fallback xmlns=""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E5725DAC-0372-B54F-98D8-CC0F45CD5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" y="1149592"/>
                <a:ext cx="9144000" cy="4727679"/>
              </a:xfrm>
              <a:prstGeom prst="rect">
                <a:avLst/>
              </a:prstGeom>
              <a:blipFill>
                <a:blip r:embed="rId2"/>
                <a:stretch>
                  <a:fillRect l="-833" t="-241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5185818-A054-B145-B858-5DE6CAB5922B}"/>
              </a:ext>
            </a:extLst>
          </p:cNvPr>
          <p:cNvSpPr/>
          <p:nvPr/>
        </p:nvSpPr>
        <p:spPr bwMode="auto">
          <a:xfrm>
            <a:off x="4788024" y="3086527"/>
            <a:ext cx="432048" cy="4320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0D4CE-64CF-A040-A9BA-0E0C3C0040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4048" y="2439967"/>
            <a:ext cx="2088232" cy="8625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0AAA0895-83DC-9843-8377-CA224BAF2F3E}"/>
              </a:ext>
            </a:extLst>
          </p:cNvPr>
          <p:cNvSpPr/>
          <p:nvPr/>
        </p:nvSpPr>
        <p:spPr bwMode="auto">
          <a:xfrm>
            <a:off x="5293638" y="1695767"/>
            <a:ext cx="2289122" cy="2115879"/>
          </a:xfrm>
          <a:custGeom>
            <a:avLst/>
            <a:gdLst>
              <a:gd name="connsiteX0" fmla="*/ 2179675 w 2289122"/>
              <a:gd name="connsiteY0" fmla="*/ 2115879 h 2115879"/>
              <a:gd name="connsiteX1" fmla="*/ 2041452 w 2289122"/>
              <a:gd name="connsiteY1" fmla="*/ 903767 h 2115879"/>
              <a:gd name="connsiteX2" fmla="*/ 0 w 2289122"/>
              <a:gd name="connsiteY2" fmla="*/ 0 h 211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122" h="2115879">
                <a:moveTo>
                  <a:pt x="2179675" y="2115879"/>
                </a:moveTo>
                <a:cubicBezTo>
                  <a:pt x="2292203" y="1686146"/>
                  <a:pt x="2404731" y="1256413"/>
                  <a:pt x="2041452" y="903767"/>
                </a:cubicBezTo>
                <a:cubicBezTo>
                  <a:pt x="1678173" y="551120"/>
                  <a:pt x="839086" y="27556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B07EDF-E7F8-D64A-B14C-0D6FA25034F9}"/>
              </a:ext>
            </a:extLst>
          </p:cNvPr>
          <p:cNvGrpSpPr/>
          <p:nvPr/>
        </p:nvGrpSpPr>
        <p:grpSpPr>
          <a:xfrm>
            <a:off x="4680112" y="2440590"/>
            <a:ext cx="2651601" cy="1059739"/>
            <a:chOff x="4680112" y="2440590"/>
            <a:chExt cx="2651601" cy="105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0D880B-ED25-2D42-B796-8032AB0D47E6}"/>
                    </a:ext>
                  </a:extLst>
                </p:cNvPr>
                <p:cNvSpPr txBox="1"/>
                <p:nvPr/>
              </p:nvSpPr>
              <p:spPr>
                <a:xfrm>
                  <a:off x="4680112" y="3038664"/>
                  <a:ext cx="4318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0D880B-ED25-2D42-B796-8032AB0D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112" y="3038664"/>
                  <a:ext cx="43184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DEF67B7-8C41-FA42-ACBA-09CAE1A85191}"/>
                    </a:ext>
                  </a:extLst>
                </p:cNvPr>
                <p:cNvSpPr txBox="1"/>
                <p:nvPr/>
              </p:nvSpPr>
              <p:spPr>
                <a:xfrm>
                  <a:off x="6871523" y="2440590"/>
                  <a:ext cx="4601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DEF67B7-8C41-FA42-ACBA-09CAE1A85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523" y="2440590"/>
                  <a:ext cx="46019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DB4905-83D3-2E43-9E22-AECF31A6EDE7}"/>
                  </a:ext>
                </a:extLst>
              </p:cNvPr>
              <p:cNvSpPr txBox="1"/>
              <p:nvPr/>
            </p:nvSpPr>
            <p:spPr>
              <a:xfrm>
                <a:off x="5754534" y="2409595"/>
                <a:ext cx="4142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DB4905-83D3-2E43-9E22-AECF31A6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34" y="2409595"/>
                <a:ext cx="414216" cy="461665"/>
              </a:xfrm>
              <a:prstGeom prst="rect">
                <a:avLst/>
              </a:prstGeom>
              <a:blipFill>
                <a:blip r:embed="rId5"/>
                <a:stretch>
                  <a:fillRect t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58F4D57-595A-5B4B-8DD7-54E3DEEA363E}"/>
              </a:ext>
            </a:extLst>
          </p:cNvPr>
          <p:cNvGrpSpPr/>
          <p:nvPr/>
        </p:nvGrpSpPr>
        <p:grpSpPr>
          <a:xfrm>
            <a:off x="4627244" y="581178"/>
            <a:ext cx="2902564" cy="3226666"/>
            <a:chOff x="4627244" y="581178"/>
            <a:chExt cx="2902564" cy="322666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509195-B1D9-0646-93A4-02C8BCDBA2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23652" y="3302551"/>
              <a:ext cx="2480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98ADF40-47A8-F74F-AF6B-4122A1A8638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763848" y="2062351"/>
              <a:ext cx="2480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9C509F-21B3-FE45-835E-5F7E93F8A2DB}"/>
                    </a:ext>
                  </a:extLst>
                </p:cNvPr>
                <p:cNvSpPr txBox="1"/>
                <p:nvPr/>
              </p:nvSpPr>
              <p:spPr>
                <a:xfrm>
                  <a:off x="7095394" y="3346179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C9C509F-21B3-FE45-835E-5F7E93F8A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394" y="3346179"/>
                  <a:ext cx="43441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1A7C095-E992-494B-8DB9-12C0560A51E9}"/>
                    </a:ext>
                  </a:extLst>
                </p:cNvPr>
                <p:cNvSpPr txBox="1"/>
                <p:nvPr/>
              </p:nvSpPr>
              <p:spPr>
                <a:xfrm>
                  <a:off x="4627244" y="581178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1A7C095-E992-494B-8DB9-12C0560A5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244" y="581178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AC3FEDF4-DF16-5142-A4A9-68ABE302CD31}"/>
              </a:ext>
            </a:extLst>
          </p:cNvPr>
          <p:cNvSpPr>
            <a:spLocks noChangeAspect="1"/>
          </p:cNvSpPr>
          <p:nvPr/>
        </p:nvSpPr>
        <p:spPr bwMode="auto">
          <a:xfrm>
            <a:off x="4473850" y="2753459"/>
            <a:ext cx="1080000" cy="1080000"/>
          </a:xfrm>
          <a:prstGeom prst="arc">
            <a:avLst>
              <a:gd name="adj1" fmla="val 20333382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D068EB-27D8-AC41-ACE2-D07DDA7937C4}"/>
                  </a:ext>
                </a:extLst>
              </p:cNvPr>
              <p:cNvSpPr txBox="1"/>
              <p:nvPr/>
            </p:nvSpPr>
            <p:spPr>
              <a:xfrm>
                <a:off x="5596085" y="2901632"/>
                <a:ext cx="443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D068EB-27D8-AC41-ACE2-D07DDA79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85" y="2901632"/>
                <a:ext cx="4437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B3F14EC-EBC9-E640-8826-C8C6128D5112}"/>
              </a:ext>
            </a:extLst>
          </p:cNvPr>
          <p:cNvGrpSpPr/>
          <p:nvPr/>
        </p:nvGrpSpPr>
        <p:grpSpPr>
          <a:xfrm>
            <a:off x="7107806" y="1798434"/>
            <a:ext cx="1264890" cy="641665"/>
            <a:chOff x="7107806" y="1798434"/>
            <a:chExt cx="1264890" cy="6416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D70B50-5259-4845-9425-CFC30F21295F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V="1">
              <a:off x="7107806" y="2080099"/>
              <a:ext cx="871522" cy="360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D71E88-35E1-6542-B5EC-265357205EDF}"/>
                    </a:ext>
                  </a:extLst>
                </p:cNvPr>
                <p:cNvSpPr txBox="1"/>
                <p:nvPr/>
              </p:nvSpPr>
              <p:spPr>
                <a:xfrm>
                  <a:off x="8011828" y="1798434"/>
                  <a:ext cx="36086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D71E88-35E1-6542-B5EC-265357205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828" y="1798434"/>
                  <a:ext cx="36086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448" t="-216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B5033B-6DE5-6F46-95F0-471472EEF3E5}"/>
              </a:ext>
            </a:extLst>
          </p:cNvPr>
          <p:cNvGrpSpPr/>
          <p:nvPr/>
        </p:nvGrpSpPr>
        <p:grpSpPr>
          <a:xfrm>
            <a:off x="6438199" y="1149593"/>
            <a:ext cx="693435" cy="1285905"/>
            <a:chOff x="6438199" y="1149593"/>
            <a:chExt cx="693435" cy="128590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B8678E-D4CB-E042-985F-5C0C8F9930E2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16200000" flipV="1">
              <a:off x="6515873" y="1819737"/>
              <a:ext cx="871522" cy="360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902F334-1EAE-5748-BFED-C475F176E964}"/>
                    </a:ext>
                  </a:extLst>
                </p:cNvPr>
                <p:cNvSpPr txBox="1"/>
                <p:nvPr/>
              </p:nvSpPr>
              <p:spPr>
                <a:xfrm>
                  <a:off x="6438199" y="1149593"/>
                  <a:ext cx="37523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902F334-1EAE-5748-BFED-C475F176E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199" y="1149593"/>
                  <a:ext cx="375231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8919" b="-81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4FED1B-5DAE-0C4E-B101-897D2E9BC12C}"/>
              </a:ext>
            </a:extLst>
          </p:cNvPr>
          <p:cNvGrpSpPr/>
          <p:nvPr/>
        </p:nvGrpSpPr>
        <p:grpSpPr>
          <a:xfrm>
            <a:off x="6055938" y="1546557"/>
            <a:ext cx="1073830" cy="876705"/>
            <a:chOff x="6055938" y="1546557"/>
            <a:chExt cx="1073830" cy="87670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80BFEE-5E75-7643-B962-4F2B7C1C174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350427" y="1930873"/>
              <a:ext cx="779341" cy="4923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3F6B20D-9529-5443-B190-8850FA272473}"/>
                    </a:ext>
                  </a:extLst>
                </p:cNvPr>
                <p:cNvSpPr txBox="1"/>
                <p:nvPr/>
              </p:nvSpPr>
              <p:spPr>
                <a:xfrm>
                  <a:off x="6055938" y="1546557"/>
                  <a:ext cx="3608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3F6B20D-9529-5443-B190-8850FA272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938" y="1546557"/>
                  <a:ext cx="360868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448" t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E7D9C1-C04B-A549-BA38-06C2F562D947}"/>
              </a:ext>
            </a:extLst>
          </p:cNvPr>
          <p:cNvGrpSpPr/>
          <p:nvPr/>
        </p:nvGrpSpPr>
        <p:grpSpPr>
          <a:xfrm>
            <a:off x="6638855" y="2430159"/>
            <a:ext cx="519307" cy="832990"/>
            <a:chOff x="6638855" y="2430159"/>
            <a:chExt cx="519307" cy="83299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E98FFC-B1CD-4E45-B19B-436A9796ABC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 flipV="1">
              <a:off x="6495379" y="2573635"/>
              <a:ext cx="779341" cy="4923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880C31-5540-E542-854D-38D06D47BC2A}"/>
                    </a:ext>
                  </a:extLst>
                </p:cNvPr>
                <p:cNvSpPr txBox="1"/>
                <p:nvPr/>
              </p:nvSpPr>
              <p:spPr>
                <a:xfrm>
                  <a:off x="6782931" y="2801484"/>
                  <a:ext cx="3752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880C31-5540-E542-854D-38D06D47B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31" y="2801484"/>
                  <a:ext cx="375231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8919"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46A305-B6B0-F74C-9D1C-91DD24D4B997}"/>
                  </a:ext>
                </a:extLst>
              </p:cNvPr>
              <p:cNvSpPr/>
              <p:nvPr/>
            </p:nvSpPr>
            <p:spPr>
              <a:xfrm>
                <a:off x="112644" y="3122289"/>
                <a:ext cx="4216411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𝑖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,</m:t>
                      </m:r>
                      <m:r>
                        <a:rPr lang="zh-CN" altLang="en-US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 </m:t>
                      </m:r>
                      <m:r>
                        <a:rPr lang="zh-CN" altLang="en-US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𝑖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𝑗</m:t>
                          </m:r>
                        </m:e>
                      </m:acc>
                      <m:r>
                        <a:rPr lang="en-US" altLang="zh-CN" b="0" i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46A305-B6B0-F74C-9D1C-91DD24D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4" y="3122289"/>
                <a:ext cx="4216411" cy="957955"/>
              </a:xfrm>
              <a:prstGeom prst="rect">
                <a:avLst/>
              </a:prstGeom>
              <a:blipFill>
                <a:blip r:embed="rId13"/>
                <a:stretch>
                  <a:fillRect t="-394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33C6D2-C012-3549-90B6-E237411D11C8}"/>
                  </a:ext>
                </a:extLst>
              </p:cNvPr>
              <p:cNvSpPr txBox="1"/>
              <p:nvPr/>
            </p:nvSpPr>
            <p:spPr>
              <a:xfrm>
                <a:off x="7138016" y="804207"/>
                <a:ext cx="1286057" cy="928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33C6D2-C012-3549-90B6-E237411D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16" y="804207"/>
                <a:ext cx="1286057" cy="928331"/>
              </a:xfrm>
              <a:prstGeom prst="rect">
                <a:avLst/>
              </a:prstGeom>
              <a:blipFill>
                <a:blip r:embed="rId14"/>
                <a:stretch>
                  <a:fillRect t="-5405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5016230-D9D2-DD45-9D4B-53A1E3F18F9E}"/>
                  </a:ext>
                </a:extLst>
              </p:cNvPr>
              <p:cNvSpPr txBox="1"/>
              <p:nvPr/>
            </p:nvSpPr>
            <p:spPr>
              <a:xfrm>
                <a:off x="7704736" y="2866016"/>
                <a:ext cx="1383392" cy="1483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5016230-D9D2-DD45-9D4B-53A1E3F18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736" y="2866016"/>
                <a:ext cx="1383392" cy="1483740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237694C-71F2-0145-830B-5E75190B21CA}"/>
                  </a:ext>
                </a:extLst>
              </p:cNvPr>
              <p:cNvSpPr/>
              <p:nvPr/>
            </p:nvSpPr>
            <p:spPr>
              <a:xfrm>
                <a:off x="2235150" y="4240206"/>
                <a:ext cx="3503203" cy="896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𝑣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𝜌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237694C-71F2-0145-830B-5E75190B2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50" y="4240206"/>
                <a:ext cx="3503203" cy="896015"/>
              </a:xfrm>
              <a:prstGeom prst="rect">
                <a:avLst/>
              </a:prstGeom>
              <a:blipFill>
                <a:blip r:embed="rId1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1350CF3-982A-2547-ADA1-02FB1599A86B}"/>
                  </a:ext>
                </a:extLst>
              </p:cNvPr>
              <p:cNvSpPr/>
              <p:nvPr/>
            </p:nvSpPr>
            <p:spPr>
              <a:xfrm>
                <a:off x="1521606" y="5629886"/>
                <a:ext cx="6102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sym typeface="Wingdings 2" pitchFamily="2" charset="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sym typeface="Wingdings 2" pitchFamily="2" charset="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sym typeface="Wingdings 2" pitchFamily="2" charset="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1350CF3-982A-2547-ADA1-02FB1599A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06" y="5629886"/>
                <a:ext cx="6102375" cy="461665"/>
              </a:xfrm>
              <a:prstGeom prst="rect">
                <a:avLst/>
              </a:prstGeom>
              <a:blipFill>
                <a:blip r:embed="rId17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AE60AB0-522E-E242-8A15-711E180541B3}"/>
              </a:ext>
            </a:extLst>
          </p:cNvPr>
          <p:cNvSpPr/>
          <p:nvPr/>
        </p:nvSpPr>
        <p:spPr>
          <a:xfrm>
            <a:off x="2864633" y="66876"/>
            <a:ext cx="34163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质点力学内容回顾：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341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7F179-6330-FD4F-A397-326FB868DBA2}"/>
                  </a:ext>
                </a:extLst>
              </p:cNvPr>
              <p:cNvSpPr txBox="1"/>
              <p:nvPr/>
            </p:nvSpPr>
            <p:spPr>
              <a:xfrm>
                <a:off x="179512" y="52394"/>
                <a:ext cx="4401803" cy="28104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野兔为参考系，狗的速度为两速度的合成。取极坐标系，方向如图，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8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7F179-6330-FD4F-A397-326FB86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394"/>
                <a:ext cx="4401803" cy="2810449"/>
              </a:xfrm>
              <a:prstGeom prst="rect">
                <a:avLst/>
              </a:prstGeom>
              <a:blipFill>
                <a:blip r:embed="rId2"/>
                <a:stretch>
                  <a:fillRect l="-2586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3369CA-79E4-4B4E-9EAD-91B95DBDF881}"/>
              </a:ext>
            </a:extLst>
          </p:cNvPr>
          <p:cNvGrpSpPr/>
          <p:nvPr/>
        </p:nvGrpSpPr>
        <p:grpSpPr>
          <a:xfrm>
            <a:off x="4734164" y="26920"/>
            <a:ext cx="4392488" cy="2970032"/>
            <a:chOff x="2843808" y="116632"/>
            <a:chExt cx="4392488" cy="29700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14EEFD-B471-4142-8EFB-B1EE9046EE8C}"/>
                </a:ext>
              </a:extLst>
            </p:cNvPr>
            <p:cNvSpPr/>
            <p:nvPr/>
          </p:nvSpPr>
          <p:spPr bwMode="auto">
            <a:xfrm>
              <a:off x="2843808" y="116632"/>
              <a:ext cx="4392488" cy="2970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C550D5-5B13-D242-AE7F-FADFCB4F73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88440" y="836712"/>
              <a:ext cx="324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" name="Graphic 9" descr="Rabbit">
              <a:extLst>
                <a:ext uri="{FF2B5EF4-FFF2-40B4-BE49-F238E27FC236}">
                  <a16:creationId xmlns:a16="http://schemas.microsoft.com/office/drawing/2014/main" id="{A71C9A17-7D66-6E47-810D-2E51010A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79644" y="142106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Dog">
              <a:extLst>
                <a:ext uri="{FF2B5EF4-FFF2-40B4-BE49-F238E27FC236}">
                  <a16:creationId xmlns:a16="http://schemas.microsoft.com/office/drawing/2014/main" id="{EBF1BFBF-BCCD-3242-A144-71E018A72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9600" y="1632706"/>
              <a:ext cx="720000" cy="7200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3D82DF-4C7F-4D43-99FF-2509EF496E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5924" y="1484088"/>
              <a:ext cx="504056" cy="4319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32DC00-7E76-5E47-8E24-56B2D057360D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>
              <a:off x="4535296" y="829582"/>
              <a:ext cx="1263600" cy="10793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9E82FAB-94CF-F24D-B81B-C7A86724BEE9}"/>
                    </a:ext>
                  </a:extLst>
                </p:cNvPr>
                <p:cNvSpPr/>
                <p:nvPr/>
              </p:nvSpPr>
              <p:spPr>
                <a:xfrm>
                  <a:off x="4231675" y="1171040"/>
                  <a:ext cx="7378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9E82FAB-94CF-F24D-B81B-C7A86724B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75" y="1171040"/>
                  <a:ext cx="73783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B25187-FE69-474E-8314-29F75AE484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45905" y="1908927"/>
              <a:ext cx="80001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13FE61-A715-DB47-A608-4CECA389079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700718" y="1916712"/>
              <a:ext cx="216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038D9CA-07FE-DF43-8218-160B2651161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5426795" y="489409"/>
              <a:ext cx="720000" cy="720000"/>
            </a:xfrm>
            <a:prstGeom prst="arc">
              <a:avLst>
                <a:gd name="adj1" fmla="val 16200000"/>
                <a:gd name="adj2" fmla="val 19029675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FDEAB63-02FB-BB4C-89F5-3B37901F5673}"/>
                    </a:ext>
                  </a:extLst>
                </p:cNvPr>
                <p:cNvSpPr/>
                <p:nvPr/>
              </p:nvSpPr>
              <p:spPr>
                <a:xfrm>
                  <a:off x="5326646" y="1204447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FDEAB63-02FB-BB4C-89F5-3B37901F5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46" y="1204447"/>
                  <a:ext cx="4437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6B9230A-5410-4344-95CB-CB9B9FE930F3}"/>
                    </a:ext>
                  </a:extLst>
                </p:cNvPr>
                <p:cNvSpPr/>
                <p:nvPr/>
              </p:nvSpPr>
              <p:spPr>
                <a:xfrm>
                  <a:off x="5846776" y="2420888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6B9230A-5410-4344-95CB-CB9B9FE930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776" y="2420888"/>
                  <a:ext cx="44377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6BD545-D977-0B49-B46A-8C1E159A6033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620718" y="836711"/>
              <a:ext cx="216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D6DC445-3FCD-B84A-8CF8-53714D70C7C6}"/>
                    </a:ext>
                  </a:extLst>
                </p:cNvPr>
                <p:cNvSpPr/>
                <p:nvPr/>
              </p:nvSpPr>
              <p:spPr>
                <a:xfrm>
                  <a:off x="3376373" y="1902023"/>
                  <a:ext cx="5679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D6DC445-3FCD-B84A-8CF8-53714D70C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373" y="1902023"/>
                  <a:ext cx="56791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145D71-2099-6645-AFDC-A875C43E7821}"/>
                    </a:ext>
                  </a:extLst>
                </p:cNvPr>
                <p:cNvSpPr/>
                <p:nvPr/>
              </p:nvSpPr>
              <p:spPr>
                <a:xfrm>
                  <a:off x="3158765" y="475944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145D71-2099-6645-AFDC-A875C43E7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765" y="475944"/>
                  <a:ext cx="44377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61CA54E-AABB-3041-BE72-295138D522EA}"/>
                  </a:ext>
                </a:extLst>
              </p:cNvPr>
              <p:cNvSpPr/>
              <p:nvPr/>
            </p:nvSpPr>
            <p:spPr>
              <a:xfrm>
                <a:off x="514113" y="3111798"/>
                <a:ext cx="7536550" cy="33749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⟹</m:t>
                      </m:r>
                      <m:func>
                        <m:funcPr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func>
                        <m:funcPr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altLang="zh-CN" sz="20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𝐷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1−</m:t>
                          </m:r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zh-CN" altLang="en-US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zh-CN" altLang="en-US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初条件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得到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zh-CN" altLang="en-US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⟹</m:t>
                      </m:r>
                      <m:r>
                        <a:rPr lang="zh-CN" altLang="en-US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1−</m:t>
                          </m:r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−3</m:t>
                            </m:r>
                            <m:func>
                              <m:funcPr>
                                <m:ctrlPr>
                                  <a:rPr lang="zh-CN" altLang="en-US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altLang="en-US" sz="2000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CN" altLang="en-US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SimHei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,</a:t>
                </a: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追上时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地面系中，取狗出发点为原点，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𝑟</m:t>
                    </m:r>
                    <m:func>
                      <m:funcPr>
                        <m:ctrlPr>
                          <a:rPr lang="zh-CN" altLang="en-US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𝑟</m:t>
                    </m:r>
                    <m:func>
                      <m:funcPr>
                        <m:ctrlPr>
                          <a:rPr lang="zh-CN" altLang="en-US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61CA54E-AABB-3041-BE72-295138D5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13" y="3111798"/>
                <a:ext cx="7536550" cy="3374963"/>
              </a:xfrm>
              <a:prstGeom prst="rect">
                <a:avLst/>
              </a:prstGeom>
              <a:blipFill>
                <a:blip r:embed="rId12"/>
                <a:stretch>
                  <a:fillRect l="-672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5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7F179-6330-FD4F-A397-326FB868DBA2}"/>
                  </a:ext>
                </a:extLst>
              </p:cNvPr>
              <p:cNvSpPr txBox="1"/>
              <p:nvPr/>
            </p:nvSpPr>
            <p:spPr>
              <a:xfrm>
                <a:off x="190029" y="53305"/>
                <a:ext cx="4582426" cy="55510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若野兔沿垂直于狗的方向跑，则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因此狗的径向速度比上一中情况更大，狗更早追上野兔，时间为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indent="-4572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若野兔发现狗之后向着相反方向跑，则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7F179-6330-FD4F-A397-326FB86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9" y="53305"/>
                <a:ext cx="4582426" cy="5551071"/>
              </a:xfrm>
              <a:prstGeom prst="rect">
                <a:avLst/>
              </a:prstGeom>
              <a:blipFill>
                <a:blip r:embed="rId2"/>
                <a:stretch>
                  <a:fillRect l="-2660" t="-549" r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3369CA-79E4-4B4E-9EAD-91B95DBDF881}"/>
              </a:ext>
            </a:extLst>
          </p:cNvPr>
          <p:cNvGrpSpPr/>
          <p:nvPr/>
        </p:nvGrpSpPr>
        <p:grpSpPr>
          <a:xfrm>
            <a:off x="4734164" y="26920"/>
            <a:ext cx="4392488" cy="2970032"/>
            <a:chOff x="2843808" y="116632"/>
            <a:chExt cx="4392488" cy="29700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14EEFD-B471-4142-8EFB-B1EE9046EE8C}"/>
                </a:ext>
              </a:extLst>
            </p:cNvPr>
            <p:cNvSpPr/>
            <p:nvPr/>
          </p:nvSpPr>
          <p:spPr bwMode="auto">
            <a:xfrm>
              <a:off x="2843808" y="116632"/>
              <a:ext cx="4392488" cy="2970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C550D5-5B13-D242-AE7F-FADFCB4F73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88440" y="836712"/>
              <a:ext cx="324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" name="Graphic 9" descr="Rabbit">
              <a:extLst>
                <a:ext uri="{FF2B5EF4-FFF2-40B4-BE49-F238E27FC236}">
                  <a16:creationId xmlns:a16="http://schemas.microsoft.com/office/drawing/2014/main" id="{A71C9A17-7D66-6E47-810D-2E51010A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79644" y="142106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Dog">
              <a:extLst>
                <a:ext uri="{FF2B5EF4-FFF2-40B4-BE49-F238E27FC236}">
                  <a16:creationId xmlns:a16="http://schemas.microsoft.com/office/drawing/2014/main" id="{EBF1BFBF-BCCD-3242-A144-71E018A72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9600" y="1632706"/>
              <a:ext cx="720000" cy="7200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3D82DF-4C7F-4D43-99FF-2509EF496E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5924" y="1484088"/>
              <a:ext cx="504056" cy="4319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32DC00-7E76-5E47-8E24-56B2D057360D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>
              <a:off x="4535296" y="829582"/>
              <a:ext cx="1263600" cy="10793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9E82FAB-94CF-F24D-B81B-C7A86724BEE9}"/>
                    </a:ext>
                  </a:extLst>
                </p:cNvPr>
                <p:cNvSpPr/>
                <p:nvPr/>
              </p:nvSpPr>
              <p:spPr>
                <a:xfrm>
                  <a:off x="4231675" y="1171040"/>
                  <a:ext cx="7378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9E82FAB-94CF-F24D-B81B-C7A86724B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75" y="1171040"/>
                  <a:ext cx="73783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B25187-FE69-474E-8314-29F75AE4846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049796" y="1358472"/>
              <a:ext cx="496129" cy="5504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13FE61-A715-DB47-A608-4CECA389079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700718" y="1916712"/>
              <a:ext cx="216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038D9CA-07FE-DF43-8218-160B2651161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5426795" y="489409"/>
              <a:ext cx="720000" cy="720000"/>
            </a:xfrm>
            <a:prstGeom prst="arc">
              <a:avLst>
                <a:gd name="adj1" fmla="val 16200000"/>
                <a:gd name="adj2" fmla="val 19029675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FDEAB63-02FB-BB4C-89F5-3B37901F5673}"/>
                    </a:ext>
                  </a:extLst>
                </p:cNvPr>
                <p:cNvSpPr/>
                <p:nvPr/>
              </p:nvSpPr>
              <p:spPr>
                <a:xfrm>
                  <a:off x="5326646" y="1204447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FDEAB63-02FB-BB4C-89F5-3B37901F5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46" y="1204447"/>
                  <a:ext cx="4437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6B9230A-5410-4344-95CB-CB9B9FE930F3}"/>
                    </a:ext>
                  </a:extLst>
                </p:cNvPr>
                <p:cNvSpPr/>
                <p:nvPr/>
              </p:nvSpPr>
              <p:spPr>
                <a:xfrm>
                  <a:off x="5846776" y="2420888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6B9230A-5410-4344-95CB-CB9B9FE930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776" y="2420888"/>
                  <a:ext cx="44377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6BD545-D977-0B49-B46A-8C1E159A6033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620718" y="836711"/>
              <a:ext cx="216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D6DC445-3FCD-B84A-8CF8-53714D70C7C6}"/>
                    </a:ext>
                  </a:extLst>
                </p:cNvPr>
                <p:cNvSpPr/>
                <p:nvPr/>
              </p:nvSpPr>
              <p:spPr>
                <a:xfrm>
                  <a:off x="3437386" y="1204307"/>
                  <a:ext cx="5679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D6DC445-3FCD-B84A-8CF8-53714D70C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386" y="1204307"/>
                  <a:ext cx="56791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145D71-2099-6645-AFDC-A875C43E7821}"/>
                    </a:ext>
                  </a:extLst>
                </p:cNvPr>
                <p:cNvSpPr/>
                <p:nvPr/>
              </p:nvSpPr>
              <p:spPr>
                <a:xfrm>
                  <a:off x="3158765" y="475944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145D71-2099-6645-AFDC-A875C43E7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765" y="475944"/>
                  <a:ext cx="44377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39">
            <a:extLst>
              <a:ext uri="{FF2B5EF4-FFF2-40B4-BE49-F238E27FC236}">
                <a16:creationId xmlns:a16="http://schemas.microsoft.com/office/drawing/2014/main" id="{32BCA75D-015B-4C74-A4B8-20F7AAAE42E9}"/>
              </a:ext>
            </a:extLst>
          </p:cNvPr>
          <p:cNvSpPr txBox="1"/>
          <p:nvPr/>
        </p:nvSpPr>
        <p:spPr>
          <a:xfrm>
            <a:off x="5340913" y="3377997"/>
            <a:ext cx="3626229" cy="2798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日常经验告诉我们，转弯会减缓追方速度，应为追方转弯产生加速度消耗能量有关。同学们可以讨论一下在以上两种情况下猎狗的加速度如何变化。</a:t>
            </a:r>
            <a:endParaRPr lang="en-US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7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26243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：三角形开合门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3904F1B-35F4-4747-B9B5-30D4CC1E61F7}"/>
              </a:ext>
            </a:extLst>
          </p:cNvPr>
          <p:cNvSpPr/>
          <p:nvPr/>
        </p:nvSpPr>
        <p:spPr bwMode="auto">
          <a:xfrm>
            <a:off x="4283968" y="692696"/>
            <a:ext cx="3240000" cy="2804400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557D1-6BA1-EE47-B761-2ED07930BCB4}"/>
              </a:ext>
            </a:extLst>
          </p:cNvPr>
          <p:cNvSpPr/>
          <p:nvPr/>
        </p:nvSpPr>
        <p:spPr bwMode="auto">
          <a:xfrm>
            <a:off x="5795956" y="58468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01E26-D635-BE4D-A1A1-1161A9775AB4}"/>
              </a:ext>
            </a:extLst>
          </p:cNvPr>
          <p:cNvSpPr/>
          <p:nvPr/>
        </p:nvSpPr>
        <p:spPr bwMode="auto">
          <a:xfrm>
            <a:off x="7415956" y="338908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0B45D8-230A-4845-88D0-7EDCD11DEF69}"/>
              </a:ext>
            </a:extLst>
          </p:cNvPr>
          <p:cNvSpPr/>
          <p:nvPr/>
        </p:nvSpPr>
        <p:spPr bwMode="auto">
          <a:xfrm>
            <a:off x="4175956" y="339087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4D32A-2C58-3B42-B937-A30714E638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9912" y="692696"/>
            <a:ext cx="504056" cy="870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03619-0F82-3348-9AAB-1F1AACA98C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20272" y="2622526"/>
            <a:ext cx="517522" cy="8745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396FD-23ED-4B47-B5D0-335046F66167}"/>
              </a:ext>
            </a:extLst>
          </p:cNvPr>
          <p:cNvCxnSpPr>
            <a:cxnSpLocks/>
          </p:cNvCxnSpPr>
          <p:nvPr/>
        </p:nvCxnSpPr>
        <p:spPr bwMode="auto">
          <a:xfrm>
            <a:off x="4283968" y="3497096"/>
            <a:ext cx="100811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54ACBE-990B-B947-8D64-4F3509D4353A}"/>
                  </a:ext>
                </a:extLst>
              </p:cNvPr>
              <p:cNvSpPr/>
              <p:nvPr/>
            </p:nvSpPr>
            <p:spPr>
              <a:xfrm>
                <a:off x="5582390" y="1101957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54ACBE-990B-B947-8D64-4F3509D43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90" y="1101957"/>
                <a:ext cx="5679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275C18-B1D2-7B45-A7C1-387D5F884A0C}"/>
                  </a:ext>
                </a:extLst>
              </p:cNvPr>
              <p:cNvSpPr/>
              <p:nvPr/>
            </p:nvSpPr>
            <p:spPr>
              <a:xfrm>
                <a:off x="4724169" y="2858605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275C18-B1D2-7B45-A7C1-387D5F884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69" y="2858605"/>
                <a:ext cx="567911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ACA56-4307-FE4F-88FD-B733E8F6F62F}"/>
                  </a:ext>
                </a:extLst>
              </p:cNvPr>
              <p:cNvSpPr/>
              <p:nvPr/>
            </p:nvSpPr>
            <p:spPr>
              <a:xfrm>
                <a:off x="6722428" y="2828978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ACA56-4307-FE4F-88FD-B733E8F6F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428" y="2828978"/>
                <a:ext cx="567911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F84ABF-DEEE-DA49-9543-676E85892570}"/>
                  </a:ext>
                </a:extLst>
              </p:cNvPr>
              <p:cNvSpPr/>
              <p:nvPr/>
            </p:nvSpPr>
            <p:spPr>
              <a:xfrm>
                <a:off x="5211451" y="177025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F84ABF-DEEE-DA49-9543-676E85892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51" y="177025"/>
                <a:ext cx="4315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710C84-4A7B-3448-8AA7-EC81A0EDA14F}"/>
                  </a:ext>
                </a:extLst>
              </p:cNvPr>
              <p:cNvSpPr/>
              <p:nvPr/>
            </p:nvSpPr>
            <p:spPr>
              <a:xfrm>
                <a:off x="3758254" y="3290643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710C84-4A7B-3448-8AA7-EC81A0ED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54" y="3290643"/>
                <a:ext cx="4315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06829F-5249-C04D-8643-92414E44FE81}"/>
                  </a:ext>
                </a:extLst>
              </p:cNvPr>
              <p:cNvSpPr/>
              <p:nvPr/>
            </p:nvSpPr>
            <p:spPr>
              <a:xfrm>
                <a:off x="7603710" y="3266263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06829F-5249-C04D-8643-92414E44F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10" y="3266263"/>
                <a:ext cx="4315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C93B9-3388-BC47-92B0-559579A8008A}"/>
                  </a:ext>
                </a:extLst>
              </p:cNvPr>
              <p:cNvSpPr txBox="1"/>
              <p:nvPr/>
            </p:nvSpPr>
            <p:spPr>
              <a:xfrm>
                <a:off x="179512" y="3811138"/>
                <a:ext cx="8784976" cy="27113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如图所示，初始时刻三质点位于正三角形的三个顶点，初速度均为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，方向如图。假设运动中质点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速度总沿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12</m:t>
                    </m:r>
                  </m:oMath>
                </a14:m>
                <a:r>
                  <a:rPr lang="en-US" sz="28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连线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，质点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速度总沿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23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连线，质点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速度总沿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31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连线，运动过程中质点速度大小不变，问每个质点划过的轨迹方程为何？</a:t>
                </a: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C93B9-3388-BC47-92B0-559579A80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11138"/>
                <a:ext cx="8784976" cy="2711320"/>
              </a:xfrm>
              <a:prstGeom prst="rect">
                <a:avLst/>
              </a:prstGeom>
              <a:blipFill>
                <a:blip r:embed="rId8"/>
                <a:stretch>
                  <a:fillRect l="-1299" t="-935" r="-577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9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26243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：三角形开合门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3904F1B-35F4-4747-B9B5-30D4CC1E61F7}"/>
              </a:ext>
            </a:extLst>
          </p:cNvPr>
          <p:cNvSpPr/>
          <p:nvPr/>
        </p:nvSpPr>
        <p:spPr bwMode="auto">
          <a:xfrm>
            <a:off x="4283968" y="692696"/>
            <a:ext cx="3240000" cy="2804400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557D1-6BA1-EE47-B761-2ED07930BCB4}"/>
              </a:ext>
            </a:extLst>
          </p:cNvPr>
          <p:cNvSpPr/>
          <p:nvPr/>
        </p:nvSpPr>
        <p:spPr bwMode="auto">
          <a:xfrm>
            <a:off x="5795956" y="58468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01E26-D635-BE4D-A1A1-1161A9775AB4}"/>
              </a:ext>
            </a:extLst>
          </p:cNvPr>
          <p:cNvSpPr/>
          <p:nvPr/>
        </p:nvSpPr>
        <p:spPr bwMode="auto">
          <a:xfrm>
            <a:off x="7415956" y="338908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0B45D8-230A-4845-88D0-7EDCD11DEF69}"/>
              </a:ext>
            </a:extLst>
          </p:cNvPr>
          <p:cNvSpPr/>
          <p:nvPr/>
        </p:nvSpPr>
        <p:spPr bwMode="auto">
          <a:xfrm>
            <a:off x="4175956" y="339087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4D32A-2C58-3B42-B937-A30714E638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9912" y="692696"/>
            <a:ext cx="504056" cy="870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03619-0F82-3348-9AAB-1F1AACA98C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20272" y="2622526"/>
            <a:ext cx="517522" cy="8745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396FD-23ED-4B47-B5D0-335046F66167}"/>
              </a:ext>
            </a:extLst>
          </p:cNvPr>
          <p:cNvCxnSpPr>
            <a:cxnSpLocks/>
          </p:cNvCxnSpPr>
          <p:nvPr/>
        </p:nvCxnSpPr>
        <p:spPr bwMode="auto">
          <a:xfrm>
            <a:off x="4283968" y="3497096"/>
            <a:ext cx="100811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54ACBE-990B-B947-8D64-4F3509D4353A}"/>
                  </a:ext>
                </a:extLst>
              </p:cNvPr>
              <p:cNvSpPr/>
              <p:nvPr/>
            </p:nvSpPr>
            <p:spPr>
              <a:xfrm>
                <a:off x="5082167" y="744913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54ACBE-990B-B947-8D64-4F3509D43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67" y="744913"/>
                <a:ext cx="567911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275C18-B1D2-7B45-A7C1-387D5F884A0C}"/>
                  </a:ext>
                </a:extLst>
              </p:cNvPr>
              <p:cNvSpPr/>
              <p:nvPr/>
            </p:nvSpPr>
            <p:spPr>
              <a:xfrm>
                <a:off x="4670264" y="3381680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275C18-B1D2-7B45-A7C1-387D5F884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264" y="3381680"/>
                <a:ext cx="56791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ACA56-4307-FE4F-88FD-B733E8F6F62F}"/>
                  </a:ext>
                </a:extLst>
              </p:cNvPr>
              <p:cNvSpPr/>
              <p:nvPr/>
            </p:nvSpPr>
            <p:spPr>
              <a:xfrm>
                <a:off x="7239360" y="2640598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ACA56-4307-FE4F-88FD-B733E8F6F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60" y="2640598"/>
                <a:ext cx="56791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F84ABF-DEEE-DA49-9543-676E85892570}"/>
                  </a:ext>
                </a:extLst>
              </p:cNvPr>
              <p:cNvSpPr/>
              <p:nvPr/>
            </p:nvSpPr>
            <p:spPr>
              <a:xfrm>
                <a:off x="5211451" y="177025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F84ABF-DEEE-DA49-9543-676E85892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51" y="177025"/>
                <a:ext cx="4315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710C84-4A7B-3448-8AA7-EC81A0EDA14F}"/>
                  </a:ext>
                </a:extLst>
              </p:cNvPr>
              <p:cNvSpPr/>
              <p:nvPr/>
            </p:nvSpPr>
            <p:spPr>
              <a:xfrm>
                <a:off x="3758254" y="3290643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710C84-4A7B-3448-8AA7-EC81A0ED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54" y="3290643"/>
                <a:ext cx="4315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06829F-5249-C04D-8643-92414E44FE81}"/>
                  </a:ext>
                </a:extLst>
              </p:cNvPr>
              <p:cNvSpPr/>
              <p:nvPr/>
            </p:nvSpPr>
            <p:spPr>
              <a:xfrm>
                <a:off x="7603710" y="3266263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06829F-5249-C04D-8643-92414E44F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10" y="3266263"/>
                <a:ext cx="4315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C93B9-3388-BC47-92B0-559579A8008A}"/>
                  </a:ext>
                </a:extLst>
              </p:cNvPr>
              <p:cNvSpPr txBox="1"/>
              <p:nvPr/>
            </p:nvSpPr>
            <p:spPr>
              <a:xfrm>
                <a:off x="179512" y="3811138"/>
                <a:ext cx="8784976" cy="2473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如图所示，根据对称性，三点在运动过程中保持为正三角形，其中心保持为初始的原点；任意时刻看某一点，其</a:t>
                </a: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速度与位矢的夹角保持为常数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均为常数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𝑑𝑟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3</m:t>
                            </m:r>
                          </m:e>
                        </m:ra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，曲线为对数螺旋线</a:t>
                </a:r>
                <a:endParaRPr 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C93B9-3388-BC47-92B0-559579A80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11138"/>
                <a:ext cx="8784976" cy="2473241"/>
              </a:xfrm>
              <a:prstGeom prst="rect">
                <a:avLst/>
              </a:prstGeom>
              <a:blipFill>
                <a:blip r:embed="rId8"/>
                <a:stretch>
                  <a:fillRect l="-1040" t="-1970" r="-277" b="-3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riangle 2">
            <a:extLst>
              <a:ext uri="{FF2B5EF4-FFF2-40B4-BE49-F238E27FC236}">
                <a16:creationId xmlns:a16="http://schemas.microsoft.com/office/drawing/2014/main" id="{B4117498-B453-4A94-B399-026C348187BD}"/>
              </a:ext>
            </a:extLst>
          </p:cNvPr>
          <p:cNvSpPr>
            <a:spLocks noChangeAspect="1"/>
          </p:cNvSpPr>
          <p:nvPr/>
        </p:nvSpPr>
        <p:spPr bwMode="auto">
          <a:xfrm rot="20795720">
            <a:off x="4867841" y="1381207"/>
            <a:ext cx="1944000" cy="1682640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B364277A-F29A-405E-B5E2-F8D467D68FB0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H="1">
            <a:off x="5367081" y="1406012"/>
            <a:ext cx="282998" cy="9291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46177504-4881-40DD-81BD-3AF509917848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V="1">
            <a:off x="5082167" y="3040927"/>
            <a:ext cx="952715" cy="2253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883D7D1D-5BBC-4043-84BA-EDCDED33CFDD}"/>
              </a:ext>
            </a:extLst>
          </p:cNvPr>
          <p:cNvCxnSpPr>
            <a:cxnSpLocks/>
            <a:endCxn id="21" idx="5"/>
          </p:cNvCxnSpPr>
          <p:nvPr/>
        </p:nvCxnSpPr>
        <p:spPr bwMode="auto">
          <a:xfrm flipH="1" flipV="1">
            <a:off x="6312601" y="2109859"/>
            <a:ext cx="660578" cy="70195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78F00C-A489-4B4A-86B2-F61D35683220}"/>
              </a:ext>
            </a:extLst>
          </p:cNvPr>
          <p:cNvCxnSpPr>
            <a:stCxn id="4" idx="4"/>
            <a:endCxn id="3" idx="3"/>
          </p:cNvCxnSpPr>
          <p:nvPr/>
        </p:nvCxnSpPr>
        <p:spPr bwMode="auto">
          <a:xfrm>
            <a:off x="5903968" y="800708"/>
            <a:ext cx="0" cy="2696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0B174D-B512-4095-BF35-7673126E9B32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>
            <a:off x="5641979" y="1420829"/>
            <a:ext cx="392903" cy="1620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44E3D1CD-D4AB-434C-8722-DA54CB87A833}"/>
                  </a:ext>
                </a:extLst>
              </p:cNvPr>
              <p:cNvSpPr/>
              <p:nvPr/>
            </p:nvSpPr>
            <p:spPr>
              <a:xfrm>
                <a:off x="5845112" y="2236334"/>
                <a:ext cx="477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44E3D1CD-D4AB-434C-8722-DA54CB87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12" y="2236334"/>
                <a:ext cx="4775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 30">
            <a:extLst>
              <a:ext uri="{FF2B5EF4-FFF2-40B4-BE49-F238E27FC236}">
                <a16:creationId xmlns:a16="http://schemas.microsoft.com/office/drawing/2014/main" id="{4FE75D82-81D6-4849-B4A3-EEA33BF22DF9}"/>
              </a:ext>
            </a:extLst>
          </p:cNvPr>
          <p:cNvSpPr/>
          <p:nvPr/>
        </p:nvSpPr>
        <p:spPr bwMode="auto">
          <a:xfrm rot="10800000">
            <a:off x="5550881" y="351666"/>
            <a:ext cx="720000" cy="720000"/>
          </a:xfrm>
          <a:prstGeom prst="arc">
            <a:avLst>
              <a:gd name="adj1" fmla="val 16200000"/>
              <a:gd name="adj2" fmla="val 1802452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976C9099-9FCC-4DEF-AE72-6F6D3DC795DA}"/>
              </a:ext>
            </a:extLst>
          </p:cNvPr>
          <p:cNvSpPr/>
          <p:nvPr/>
        </p:nvSpPr>
        <p:spPr bwMode="auto">
          <a:xfrm rot="9991376">
            <a:off x="5293937" y="1104813"/>
            <a:ext cx="720000" cy="720000"/>
          </a:xfrm>
          <a:prstGeom prst="arc">
            <a:avLst>
              <a:gd name="adj1" fmla="val 16200000"/>
              <a:gd name="adj2" fmla="val 1802452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17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59213"/>
            <a:ext cx="2646878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：引力弹弓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16603-2A11-824D-B571-6E300BE7CD41}"/>
              </a:ext>
            </a:extLst>
          </p:cNvPr>
          <p:cNvSpPr txBox="1"/>
          <p:nvPr/>
        </p:nvSpPr>
        <p:spPr>
          <a:xfrm>
            <a:off x="179512" y="684516"/>
            <a:ext cx="8784976" cy="3249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引力弹弓效应：空间中飞行的一个物体，在经过一个大质量天体的时候，特定条件下物体可以被这个天体加速，获得额外的动能。如</a:t>
            </a:r>
            <a:r>
              <a:rPr lang="zh-CN" altLang="en-US" sz="28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旅行者一号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，经过木星和土星时被引力弹弓效应加速，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2018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年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月已到达距离太阳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141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天文单位的位置。利用本章知识，试讨论引力弹弓效应的物理机制。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3A3357-B6E6-5646-AF7B-C3A88907E206}"/>
              </a:ext>
            </a:extLst>
          </p:cNvPr>
          <p:cNvGrpSpPr/>
          <p:nvPr/>
        </p:nvGrpSpPr>
        <p:grpSpPr>
          <a:xfrm>
            <a:off x="558641" y="4284287"/>
            <a:ext cx="2145369" cy="2090598"/>
            <a:chOff x="558641" y="4284287"/>
            <a:chExt cx="2145369" cy="209059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D33347-BC30-CB40-AE02-08A003098E85}"/>
                </a:ext>
              </a:extLst>
            </p:cNvPr>
            <p:cNvSpPr/>
            <p:nvPr/>
          </p:nvSpPr>
          <p:spPr bwMode="auto">
            <a:xfrm>
              <a:off x="1905359" y="5085184"/>
              <a:ext cx="648072" cy="64807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F250B8-B6BD-064C-8847-DFD36B94E862}"/>
                </a:ext>
              </a:extLst>
            </p:cNvPr>
            <p:cNvCxnSpPr/>
            <p:nvPr/>
          </p:nvCxnSpPr>
          <p:spPr bwMode="auto">
            <a:xfrm>
              <a:off x="558641" y="4905220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D1EDBD-CFFD-B64B-862F-3A653BD631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3211" y="5913220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756390A-C4D9-4B45-8237-E0965BDE7B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6010" y="4905220"/>
              <a:ext cx="1008000" cy="1008000"/>
            </a:xfrm>
            <a:prstGeom prst="arc">
              <a:avLst>
                <a:gd name="adj1" fmla="val 16200000"/>
                <a:gd name="adj2" fmla="val 5359396"/>
              </a:avLst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524C17-2CF3-5842-9EAC-B6960E2F26D3}"/>
                </a:ext>
              </a:extLst>
            </p:cNvPr>
            <p:cNvCxnSpPr/>
            <p:nvPr/>
          </p:nvCxnSpPr>
          <p:spPr bwMode="auto">
            <a:xfrm>
              <a:off x="899592" y="4905220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8E815A-A63C-B44B-9856-BB9B4B6A9A0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9592" y="5913220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F7EFD-89FC-CB44-B223-EA6C0205106B}"/>
                    </a:ext>
                  </a:extLst>
                </p:cNvPr>
                <p:cNvSpPr/>
                <p:nvPr/>
              </p:nvSpPr>
              <p:spPr>
                <a:xfrm>
                  <a:off x="867664" y="4284287"/>
                  <a:ext cx="567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F7EFD-89FC-CB44-B223-EA6C02051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64" y="4284287"/>
                  <a:ext cx="56791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3492BC4-1508-6943-923B-45CFD5F01FD3}"/>
                    </a:ext>
                  </a:extLst>
                </p:cNvPr>
                <p:cNvSpPr/>
                <p:nvPr/>
              </p:nvSpPr>
              <p:spPr>
                <a:xfrm>
                  <a:off x="937439" y="5913220"/>
                  <a:ext cx="567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3492BC4-1508-6943-923B-45CFD5F01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39" y="5913220"/>
                  <a:ext cx="56791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A95DFB-FCBD-5A41-A04D-DAA6D99611F2}"/>
              </a:ext>
            </a:extLst>
          </p:cNvPr>
          <p:cNvGrpSpPr/>
          <p:nvPr/>
        </p:nvGrpSpPr>
        <p:grpSpPr>
          <a:xfrm>
            <a:off x="4003109" y="4326731"/>
            <a:ext cx="2145369" cy="2170178"/>
            <a:chOff x="6002806" y="4317885"/>
            <a:chExt cx="2145369" cy="217017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4708AF-6A1D-C34D-A03B-C3BB23341FFC}"/>
                </a:ext>
              </a:extLst>
            </p:cNvPr>
            <p:cNvSpPr/>
            <p:nvPr/>
          </p:nvSpPr>
          <p:spPr bwMode="auto">
            <a:xfrm>
              <a:off x="7349524" y="5085184"/>
              <a:ext cx="648072" cy="64807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97B07F-7D03-134A-BFBE-825C4CCEA61A}"/>
                </a:ext>
              </a:extLst>
            </p:cNvPr>
            <p:cNvCxnSpPr/>
            <p:nvPr/>
          </p:nvCxnSpPr>
          <p:spPr bwMode="auto">
            <a:xfrm>
              <a:off x="6002806" y="4905220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F6275E-6674-784E-A060-20FFAAF0574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17376" y="5913220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C717819-C8B8-F24D-ACF4-CC57863953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175" y="4905220"/>
              <a:ext cx="1008000" cy="1008000"/>
            </a:xfrm>
            <a:prstGeom prst="arc">
              <a:avLst>
                <a:gd name="adj1" fmla="val 16200000"/>
                <a:gd name="adj2" fmla="val 5359396"/>
              </a:avLst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5C05E5-D6DE-3F47-AB04-24496FF2DA9E}"/>
                </a:ext>
              </a:extLst>
            </p:cNvPr>
            <p:cNvCxnSpPr/>
            <p:nvPr/>
          </p:nvCxnSpPr>
          <p:spPr bwMode="auto">
            <a:xfrm>
              <a:off x="6343757" y="4905220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792716-B98E-2546-98E2-0BAF74649B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6026" y="5913220"/>
              <a:ext cx="10440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C5A9624-B8C0-6F4D-8160-62926EEFCB7B}"/>
                    </a:ext>
                  </a:extLst>
                </p:cNvPr>
                <p:cNvSpPr/>
                <p:nvPr/>
              </p:nvSpPr>
              <p:spPr>
                <a:xfrm>
                  <a:off x="6002806" y="4317885"/>
                  <a:ext cx="18144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C5A9624-B8C0-6F4D-8160-62926EEFC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06" y="4317885"/>
                  <a:ext cx="181447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240E4BC-A273-F740-ABF0-77A1F4812CB9}"/>
                    </a:ext>
                  </a:extLst>
                </p:cNvPr>
                <p:cNvSpPr/>
                <p:nvPr/>
              </p:nvSpPr>
              <p:spPr>
                <a:xfrm>
                  <a:off x="6066026" y="5996775"/>
                  <a:ext cx="1850250" cy="491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240E4BC-A273-F740-ABF0-77A1F4812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026" y="5996775"/>
                  <a:ext cx="1850250" cy="491288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559968-C894-EA45-ADC5-920121F78F4A}"/>
                </a:ext>
              </a:extLst>
            </p:cNvPr>
            <p:cNvCxnSpPr>
              <a:cxnSpLocks/>
              <a:stCxn id="19" idx="2"/>
            </p:cNvCxnSpPr>
            <p:nvPr/>
          </p:nvCxnSpPr>
          <p:spPr bwMode="auto">
            <a:xfrm flipH="1" flipV="1">
              <a:off x="7020274" y="5399572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7E60438-6CB6-0246-85C6-645194533351}"/>
                    </a:ext>
                  </a:extLst>
                </p:cNvPr>
                <p:cNvSpPr/>
                <p:nvPr/>
              </p:nvSpPr>
              <p:spPr>
                <a:xfrm>
                  <a:off x="6290222" y="5168739"/>
                  <a:ext cx="4792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7E60438-6CB6-0246-85C6-6451945333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222" y="5168739"/>
                  <a:ext cx="4792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40BBB5-634F-8040-8D10-C8261C71B46F}"/>
              </a:ext>
            </a:extLst>
          </p:cNvPr>
          <p:cNvGrpSpPr/>
          <p:nvPr/>
        </p:nvGrpSpPr>
        <p:grpSpPr>
          <a:xfrm>
            <a:off x="1878475" y="3938754"/>
            <a:ext cx="3314754" cy="1722494"/>
            <a:chOff x="1878475" y="3938754"/>
            <a:chExt cx="3314754" cy="172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E385FF-6AE9-0840-89C3-2CB45F04FC14}"/>
                    </a:ext>
                  </a:extLst>
                </p:cNvPr>
                <p:cNvSpPr/>
                <p:nvPr/>
              </p:nvSpPr>
              <p:spPr>
                <a:xfrm>
                  <a:off x="1878475" y="3938754"/>
                  <a:ext cx="3314754" cy="461665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 dirty="0">
                      <a:solidFill>
                        <a:srgbClr val="FF0000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参考系变换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E385FF-6AE9-0840-89C3-2CB45F04F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475" y="3938754"/>
                  <a:ext cx="33147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662" t="-10526" b="-23684"/>
                  </a:stretch>
                </a:blip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4ED44B3F-C3EF-294C-A0D7-C90083FD4CBF}"/>
                </a:ext>
              </a:extLst>
            </p:cNvPr>
            <p:cNvSpPr/>
            <p:nvPr/>
          </p:nvSpPr>
          <p:spPr bwMode="auto">
            <a:xfrm>
              <a:off x="3131840" y="5085184"/>
              <a:ext cx="360040" cy="57606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5D25AA-B43C-A643-8E52-73A30CA00226}"/>
              </a:ext>
            </a:extLst>
          </p:cNvPr>
          <p:cNvGrpSpPr/>
          <p:nvPr/>
        </p:nvGrpSpPr>
        <p:grpSpPr>
          <a:xfrm>
            <a:off x="6385560" y="5120385"/>
            <a:ext cx="2511030" cy="576064"/>
            <a:chOff x="6385560" y="5120385"/>
            <a:chExt cx="2511030" cy="576064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5A578D8-D185-7547-8787-50FD07F994AB}"/>
                </a:ext>
              </a:extLst>
            </p:cNvPr>
            <p:cNvSpPr/>
            <p:nvPr/>
          </p:nvSpPr>
          <p:spPr bwMode="auto">
            <a:xfrm>
              <a:off x="6385560" y="5120385"/>
              <a:ext cx="360040" cy="57606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17811E0-3C39-2F4F-A8E6-2E04111AE299}"/>
                    </a:ext>
                  </a:extLst>
                </p:cNvPr>
                <p:cNvSpPr/>
                <p:nvPr/>
              </p:nvSpPr>
              <p:spPr>
                <a:xfrm>
                  <a:off x="6920023" y="5177585"/>
                  <a:ext cx="1976567" cy="491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17811E0-3C39-2F4F-A8E6-2E04111AE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023" y="5177585"/>
                  <a:ext cx="1976567" cy="491288"/>
                </a:xfrm>
                <a:prstGeom prst="rect">
                  <a:avLst/>
                </a:prstGeom>
                <a:blipFill>
                  <a:blip r:embed="rId8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06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877985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：地心引力高铁问题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18AED5-A4E4-1B46-9DC0-82A61A4FBB31}"/>
              </a:ext>
            </a:extLst>
          </p:cNvPr>
          <p:cNvSpPr/>
          <p:nvPr/>
        </p:nvSpPr>
        <p:spPr bwMode="auto">
          <a:xfrm>
            <a:off x="5796136" y="476250"/>
            <a:ext cx="2880000" cy="288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2644E-CC69-9942-9CFA-EC90B77782A7}"/>
              </a:ext>
            </a:extLst>
          </p:cNvPr>
          <p:cNvSpPr/>
          <p:nvPr/>
        </p:nvSpPr>
        <p:spPr bwMode="auto">
          <a:xfrm>
            <a:off x="7164288" y="476250"/>
            <a:ext cx="14401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9F427-C0DF-DD4F-8651-57E1B1EB14DD}"/>
              </a:ext>
            </a:extLst>
          </p:cNvPr>
          <p:cNvSpPr>
            <a:spLocks noChangeAspect="1"/>
          </p:cNvSpPr>
          <p:nvPr/>
        </p:nvSpPr>
        <p:spPr bwMode="auto">
          <a:xfrm>
            <a:off x="7164304" y="403930"/>
            <a:ext cx="144000" cy="144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9213A-7E59-DE4A-BEDE-FFAB14C2A536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236304" y="547930"/>
            <a:ext cx="0" cy="576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A7D08A-FF7D-1F48-888F-AACBCFAF5B32}"/>
              </a:ext>
            </a:extLst>
          </p:cNvPr>
          <p:cNvSpPr/>
          <p:nvPr/>
        </p:nvSpPr>
        <p:spPr>
          <a:xfrm>
            <a:off x="78360" y="1137373"/>
            <a:ext cx="5702478" cy="32655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有人提出这样的设想：建一条穿过地心的封闭轨道，胶囊机车放置在轨道之中，在重力作用下下落，经过一段时间后到达地球另一端。这样就可以实现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几乎不消耗能量的环球旅行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。假定轨道抽成真空，不考虑摩擦力影响，问从地球一端到另一端的单程旅行耗时多久？若阻力与速度的一次方成正比，则结果如何？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865E5B-EAB6-4B25-8853-8A75805BF575}"/>
                  </a:ext>
                </a:extLst>
              </p:cNvPr>
              <p:cNvSpPr/>
              <p:nvPr/>
            </p:nvSpPr>
            <p:spPr>
              <a:xfrm>
                <a:off x="51284" y="4293096"/>
                <a:ext cx="8913204" cy="205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解答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：根据高斯定理，距离地心为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处的质点仅受到半径为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的球体的引力作用，故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𝐹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∝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∝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𝐹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𝑘𝑟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；根据地表引力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𝑚𝑔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𝑘𝑅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易得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𝑘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𝑚𝑔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故振动周期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𝑔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单程旅行耗时为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/2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865E5B-EAB6-4B25-8853-8A75805BF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" y="4293096"/>
                <a:ext cx="8913204" cy="2052678"/>
              </a:xfrm>
              <a:prstGeom prst="rect">
                <a:avLst/>
              </a:prstGeom>
              <a:blipFill>
                <a:blip r:embed="rId2"/>
                <a:stretch>
                  <a:fillRect l="-684" t="-2077" b="-3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6032421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：球形势阱散射与原子核的光学模型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A033B8-434D-9E43-ABDC-0CF3A76E6F28}"/>
                  </a:ext>
                </a:extLst>
              </p:cNvPr>
              <p:cNvSpPr/>
              <p:nvPr/>
            </p:nvSpPr>
            <p:spPr>
              <a:xfrm>
                <a:off x="251520" y="1196752"/>
                <a:ext cx="8640960" cy="40308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在原子核物理中，经常遇到如下形式的势阱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试证明粒子在势阱边缘处的运动类似于几何光学中的折射现象，并且折射率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𝑛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𝐸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𝐸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.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试求微分截面和总截面。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A033B8-434D-9E43-ABDC-0CF3A76E6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8640960" cy="4030847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90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A62BF7-4135-134B-9263-5ECDAB924FFC}"/>
              </a:ext>
            </a:extLst>
          </p:cNvPr>
          <p:cNvSpPr/>
          <p:nvPr/>
        </p:nvSpPr>
        <p:spPr bwMode="auto">
          <a:xfrm>
            <a:off x="5148064" y="92705"/>
            <a:ext cx="3600400" cy="42003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26243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：简谐振动曲线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A7FF286-71B1-FC4C-8938-546A86BD455B}"/>
              </a:ext>
            </a:extLst>
          </p:cNvPr>
          <p:cNvSpPr>
            <a:spLocks noChangeAspect="1"/>
          </p:cNvSpPr>
          <p:nvPr/>
        </p:nvSpPr>
        <p:spPr>
          <a:xfrm>
            <a:off x="5357292" y="-2219594"/>
            <a:ext cx="2930795" cy="5577123"/>
          </a:xfrm>
          <a:prstGeom prst="arc">
            <a:avLst>
              <a:gd name="adj1" fmla="val 3171459"/>
              <a:gd name="adj2" fmla="val 7474257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4AC79-79EE-F24E-8C0E-04EF260C993D}"/>
              </a:ext>
            </a:extLst>
          </p:cNvPr>
          <p:cNvGrpSpPr/>
          <p:nvPr/>
        </p:nvGrpSpPr>
        <p:grpSpPr>
          <a:xfrm>
            <a:off x="5467931" y="477529"/>
            <a:ext cx="3071424" cy="3735809"/>
            <a:chOff x="6183877" y="1219200"/>
            <a:chExt cx="3071424" cy="373580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A2E466-333B-3A4F-B931-3D245AC68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6484" y="3206281"/>
              <a:ext cx="0" cy="1298909"/>
            </a:xfrm>
            <a:prstGeom prst="straightConnector1">
              <a:avLst/>
            </a:prstGeom>
            <a:ln w="3810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690EA8-7754-3545-A110-EB10A3AD9D38}"/>
                    </a:ext>
                  </a:extLst>
                </p:cNvPr>
                <p:cNvSpPr txBox="1"/>
                <p:nvPr/>
              </p:nvSpPr>
              <p:spPr>
                <a:xfrm>
                  <a:off x="8141981" y="4431789"/>
                  <a:ext cx="8913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𝑚𝑔</m:t>
                        </m:r>
                      </m:oMath>
                    </m:oMathPara>
                  </a14:m>
                  <a:endParaRPr 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690EA8-7754-3545-A110-EB10A3AD9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981" y="4431789"/>
                  <a:ext cx="891333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B1507D-E41B-CE43-83DA-A88101DF6114}"/>
                </a:ext>
              </a:extLst>
            </p:cNvPr>
            <p:cNvSpPr/>
            <p:nvPr/>
          </p:nvSpPr>
          <p:spPr>
            <a:xfrm>
              <a:off x="8506484" y="313543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922C17-FFE9-4541-B51E-5FC485F2C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12264" y="121920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EFD8CC-FAC6-8B45-905F-98DDF9D7AC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8636" y="319200"/>
              <a:ext cx="0" cy="1800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7C08BC-6840-AD43-ABAF-29780F987CF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163826" y="2677018"/>
              <a:ext cx="712227" cy="1385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864610-900B-E947-89E9-D7A1BD9459AC}"/>
                </a:ext>
              </a:extLst>
            </p:cNvPr>
            <p:cNvCxnSpPr>
              <a:cxnSpLocks/>
            </p:cNvCxnSpPr>
            <p:nvPr/>
          </p:nvCxnSpPr>
          <p:spPr>
            <a:xfrm>
              <a:off x="6183877" y="4099200"/>
              <a:ext cx="30714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AEFD6D8-A7AE-5C49-88CA-87ED54822B5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861164" y="3815727"/>
              <a:ext cx="577440" cy="576461"/>
            </a:xfrm>
            <a:prstGeom prst="arc">
              <a:avLst>
                <a:gd name="adj1" fmla="val 1611387"/>
                <a:gd name="adj2" fmla="val 537730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63EE1-F79D-3142-B2E5-619FD86D2437}"/>
                    </a:ext>
                  </a:extLst>
                </p:cNvPr>
                <p:cNvSpPr txBox="1"/>
                <p:nvPr/>
              </p:nvSpPr>
              <p:spPr>
                <a:xfrm>
                  <a:off x="7980621" y="4001119"/>
                  <a:ext cx="5766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63EE1-F79D-3142-B2E5-619FD86D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621" y="4001119"/>
                  <a:ext cx="57669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ED75-0532-9D4A-9502-721AD0F143D9}"/>
                  </a:ext>
                </a:extLst>
              </p:cNvPr>
              <p:cNvSpPr txBox="1"/>
              <p:nvPr/>
            </p:nvSpPr>
            <p:spPr>
              <a:xfrm>
                <a:off x="48794" y="1088180"/>
                <a:ext cx="4591882" cy="4865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质点在光滑圆弧，重力作用下在最低点附近振动，若振幅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很小则其可以近似为</a:t>
                </a:r>
                <a:r>
                  <a:rPr lang="zh-CN" alt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简谐振动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。若</a:t>
                </a:r>
                <a:r>
                  <a:rPr lang="zh-CN" alt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振幅很大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，要想让振动仍然</a:t>
                </a:r>
                <a:r>
                  <a:rPr lang="zh-CN" alt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保持为简谐振动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，则下方的弧形曲线应该变形为何种曲线？写出曲线的方程。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此曲线为简谐振动曲线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ED75-0532-9D4A-9502-721AD0F14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" y="1088180"/>
                <a:ext cx="4591882" cy="4865756"/>
              </a:xfrm>
              <a:prstGeom prst="rect">
                <a:avLst/>
              </a:prstGeom>
              <a:blipFill>
                <a:blip r:embed="rId18"/>
                <a:stretch>
                  <a:fillRect l="-2486" t="-52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61B430DA-788F-4B64-8208-C3A524773869}"/>
              </a:ext>
            </a:extLst>
          </p:cNvPr>
          <p:cNvCxnSpPr>
            <a:cxnSpLocks noChangeAspect="1"/>
          </p:cNvCxnSpPr>
          <p:nvPr/>
        </p:nvCxnSpPr>
        <p:spPr>
          <a:xfrm>
            <a:off x="7069471" y="2052091"/>
            <a:ext cx="802231" cy="412519"/>
          </a:xfrm>
          <a:prstGeom prst="line">
            <a:avLst/>
          </a:prstGeom>
          <a:ln w="38100">
            <a:solidFill>
              <a:srgbClr val="0432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A042595B-912E-45EA-BD13-5BBA5030C8EB}"/>
                  </a:ext>
                </a:extLst>
              </p:cNvPr>
              <p:cNvSpPr txBox="1"/>
              <p:nvPr/>
            </p:nvSpPr>
            <p:spPr>
              <a:xfrm>
                <a:off x="6763795" y="1428647"/>
                <a:ext cx="635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sz="2800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A042595B-912E-45EA-BD13-5BBA5030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5" y="1428647"/>
                <a:ext cx="63588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45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A62BF7-4135-134B-9263-5ECDAB924FFC}"/>
              </a:ext>
            </a:extLst>
          </p:cNvPr>
          <p:cNvSpPr/>
          <p:nvPr/>
        </p:nvSpPr>
        <p:spPr bwMode="auto">
          <a:xfrm>
            <a:off x="5148064" y="92705"/>
            <a:ext cx="3600400" cy="42003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26243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：简谐振动曲线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A7FF286-71B1-FC4C-8938-546A86BD455B}"/>
              </a:ext>
            </a:extLst>
          </p:cNvPr>
          <p:cNvSpPr>
            <a:spLocks noChangeAspect="1"/>
          </p:cNvSpPr>
          <p:nvPr/>
        </p:nvSpPr>
        <p:spPr>
          <a:xfrm>
            <a:off x="5357292" y="-2219594"/>
            <a:ext cx="2930795" cy="5577123"/>
          </a:xfrm>
          <a:prstGeom prst="arc">
            <a:avLst>
              <a:gd name="adj1" fmla="val 3171459"/>
              <a:gd name="adj2" fmla="val 7474257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4AC79-79EE-F24E-8C0E-04EF260C993D}"/>
              </a:ext>
            </a:extLst>
          </p:cNvPr>
          <p:cNvGrpSpPr/>
          <p:nvPr/>
        </p:nvGrpSpPr>
        <p:grpSpPr>
          <a:xfrm>
            <a:off x="5467931" y="477529"/>
            <a:ext cx="3071424" cy="3735809"/>
            <a:chOff x="6183877" y="1219200"/>
            <a:chExt cx="3071424" cy="373580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A2E466-333B-3A4F-B931-3D245AC68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6484" y="3206281"/>
              <a:ext cx="0" cy="1298909"/>
            </a:xfrm>
            <a:prstGeom prst="straightConnector1">
              <a:avLst/>
            </a:prstGeom>
            <a:ln w="3810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690EA8-7754-3545-A110-EB10A3AD9D38}"/>
                    </a:ext>
                  </a:extLst>
                </p:cNvPr>
                <p:cNvSpPr txBox="1"/>
                <p:nvPr/>
              </p:nvSpPr>
              <p:spPr>
                <a:xfrm>
                  <a:off x="8141981" y="4431789"/>
                  <a:ext cx="8913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𝑚𝑔</m:t>
                        </m:r>
                      </m:oMath>
                    </m:oMathPara>
                  </a14:m>
                  <a:endParaRPr 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690EA8-7754-3545-A110-EB10A3AD9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981" y="4431789"/>
                  <a:ext cx="891333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B1507D-E41B-CE43-83DA-A88101DF6114}"/>
                </a:ext>
              </a:extLst>
            </p:cNvPr>
            <p:cNvSpPr/>
            <p:nvPr/>
          </p:nvSpPr>
          <p:spPr>
            <a:xfrm>
              <a:off x="8506484" y="313543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922C17-FFE9-4541-B51E-5FC485F2C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12264" y="121920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EFD8CC-FAC6-8B45-905F-98DDF9D7AC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8636" y="319200"/>
              <a:ext cx="0" cy="1800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7C08BC-6840-AD43-ABAF-29780F987CF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163826" y="2677018"/>
              <a:ext cx="712227" cy="1385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864610-900B-E947-89E9-D7A1BD9459AC}"/>
                </a:ext>
              </a:extLst>
            </p:cNvPr>
            <p:cNvCxnSpPr>
              <a:cxnSpLocks/>
            </p:cNvCxnSpPr>
            <p:nvPr/>
          </p:nvCxnSpPr>
          <p:spPr>
            <a:xfrm>
              <a:off x="6183877" y="4099200"/>
              <a:ext cx="30714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AEFD6D8-A7AE-5C49-88CA-87ED54822B5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861164" y="3815727"/>
              <a:ext cx="577440" cy="576461"/>
            </a:xfrm>
            <a:prstGeom prst="arc">
              <a:avLst>
                <a:gd name="adj1" fmla="val 1611387"/>
                <a:gd name="adj2" fmla="val 537730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63EE1-F79D-3142-B2E5-619FD86D2437}"/>
                    </a:ext>
                  </a:extLst>
                </p:cNvPr>
                <p:cNvSpPr txBox="1"/>
                <p:nvPr/>
              </p:nvSpPr>
              <p:spPr>
                <a:xfrm>
                  <a:off x="7980621" y="4001119"/>
                  <a:ext cx="5766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63EE1-F79D-3142-B2E5-619FD86D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621" y="4001119"/>
                  <a:ext cx="57669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ED75-0532-9D4A-9502-721AD0F143D9}"/>
                  </a:ext>
                </a:extLst>
              </p:cNvPr>
              <p:cNvSpPr txBox="1"/>
              <p:nvPr/>
            </p:nvSpPr>
            <p:spPr>
              <a:xfrm>
                <a:off x="48794" y="1088180"/>
                <a:ext cx="4848002" cy="31085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选取自然坐标，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对应曲线最低点，简谐振动应该有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𝑠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采用自然坐标系，则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𝑠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𝑚𝑔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结合上式，有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𝑔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8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ED75-0532-9D4A-9502-721AD0F14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" y="1088180"/>
                <a:ext cx="4848002" cy="3108543"/>
              </a:xfrm>
              <a:prstGeom prst="rect">
                <a:avLst/>
              </a:prstGeom>
              <a:blipFill>
                <a:blip r:embed="rId4"/>
                <a:stretch>
                  <a:fillRect l="-2516" t="-2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61B430DA-788F-4B64-8208-C3A524773869}"/>
              </a:ext>
            </a:extLst>
          </p:cNvPr>
          <p:cNvCxnSpPr>
            <a:cxnSpLocks noChangeAspect="1"/>
          </p:cNvCxnSpPr>
          <p:nvPr/>
        </p:nvCxnSpPr>
        <p:spPr>
          <a:xfrm>
            <a:off x="7069471" y="2052091"/>
            <a:ext cx="802231" cy="412519"/>
          </a:xfrm>
          <a:prstGeom prst="line">
            <a:avLst/>
          </a:prstGeom>
          <a:ln w="38100">
            <a:solidFill>
              <a:srgbClr val="0432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A042595B-912E-45EA-BD13-5BBA5030C8EB}"/>
                  </a:ext>
                </a:extLst>
              </p:cNvPr>
              <p:cNvSpPr txBox="1"/>
              <p:nvPr/>
            </p:nvSpPr>
            <p:spPr>
              <a:xfrm>
                <a:off x="6763795" y="1428647"/>
                <a:ext cx="635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sz="2800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A042595B-912E-45EA-BD13-5BBA5030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5" y="1428647"/>
                <a:ext cx="6358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C5CA46-C330-4764-BA03-388A10ACE625}"/>
                  </a:ext>
                </a:extLst>
              </p:cNvPr>
              <p:cNvSpPr/>
              <p:nvPr/>
            </p:nvSpPr>
            <p:spPr>
              <a:xfrm>
                <a:off x="323528" y="4293096"/>
                <a:ext cx="8640960" cy="2293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⟹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i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⟹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(1−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上式已经应用了初始条件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。此为旋轮线（摆线）的参数方程。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C5CA46-C330-4764-BA03-388A10ACE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93096"/>
                <a:ext cx="8640960" cy="2293385"/>
              </a:xfrm>
              <a:prstGeom prst="rect">
                <a:avLst/>
              </a:prstGeom>
              <a:blipFill>
                <a:blip r:embed="rId6"/>
                <a:stretch>
                  <a:fillRect l="-1058" r="-987" b="-5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0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05E447-DD3C-934A-B74E-D218FA0410CE}"/>
              </a:ext>
            </a:extLst>
          </p:cNvPr>
          <p:cNvSpPr/>
          <p:nvPr/>
        </p:nvSpPr>
        <p:spPr bwMode="auto">
          <a:xfrm>
            <a:off x="179512" y="1412776"/>
            <a:ext cx="388843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934"/>
            <a:ext cx="7263527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：引力透镜：光子被大质量天体的引力影响，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轨迹变为 双曲线，产生透镜效应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3F5E85-93F5-7143-BF32-936958F1BFA8}"/>
              </a:ext>
            </a:extLst>
          </p:cNvPr>
          <p:cNvSpPr/>
          <p:nvPr/>
        </p:nvSpPr>
        <p:spPr bwMode="auto">
          <a:xfrm>
            <a:off x="1789934" y="2708920"/>
            <a:ext cx="648072" cy="648072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9F349-3D97-104D-95F5-04FE0CF234F8}"/>
              </a:ext>
            </a:extLst>
          </p:cNvPr>
          <p:cNvSpPr/>
          <p:nvPr/>
        </p:nvSpPr>
        <p:spPr bwMode="auto">
          <a:xfrm>
            <a:off x="487189" y="2362763"/>
            <a:ext cx="3253563" cy="595423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CEDFF35-C809-2741-BEA4-C0026D5B4643}"/>
              </a:ext>
            </a:extLst>
          </p:cNvPr>
          <p:cNvSpPr/>
          <p:nvPr/>
        </p:nvSpPr>
        <p:spPr bwMode="auto">
          <a:xfrm flipV="1">
            <a:off x="487189" y="3229573"/>
            <a:ext cx="3253563" cy="595423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027D4FF-04A5-AF42-A79D-9C8EF75238C1}"/>
              </a:ext>
            </a:extLst>
          </p:cNvPr>
          <p:cNvSpPr/>
          <p:nvPr/>
        </p:nvSpPr>
        <p:spPr bwMode="auto">
          <a:xfrm flipV="1">
            <a:off x="487189" y="3282222"/>
            <a:ext cx="3253563" cy="1124117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6FAF12-DD29-3745-B502-D18DD9836103}"/>
              </a:ext>
            </a:extLst>
          </p:cNvPr>
          <p:cNvSpPr/>
          <p:nvPr/>
        </p:nvSpPr>
        <p:spPr bwMode="auto">
          <a:xfrm>
            <a:off x="487189" y="1754914"/>
            <a:ext cx="3253563" cy="1124117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E5DBA5F-DF47-9C44-AC77-8504BEAEA4E0}"/>
              </a:ext>
            </a:extLst>
          </p:cNvPr>
          <p:cNvSpPr/>
          <p:nvPr/>
        </p:nvSpPr>
        <p:spPr bwMode="auto">
          <a:xfrm flipV="1">
            <a:off x="487189" y="3132579"/>
            <a:ext cx="3253563" cy="303440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336F539-4657-4846-A1FC-364C842E5C17}"/>
              </a:ext>
            </a:extLst>
          </p:cNvPr>
          <p:cNvSpPr/>
          <p:nvPr/>
        </p:nvSpPr>
        <p:spPr bwMode="auto">
          <a:xfrm>
            <a:off x="487189" y="2665044"/>
            <a:ext cx="3253563" cy="303440"/>
          </a:xfrm>
          <a:custGeom>
            <a:avLst/>
            <a:gdLst>
              <a:gd name="connsiteX0" fmla="*/ 0 w 3253563"/>
              <a:gd name="connsiteY0" fmla="*/ 595423 h 595423"/>
              <a:gd name="connsiteX1" fmla="*/ 1573619 w 3253563"/>
              <a:gd name="connsiteY1" fmla="*/ 0 h 595423"/>
              <a:gd name="connsiteX2" fmla="*/ 3253563 w 3253563"/>
              <a:gd name="connsiteY2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563" h="595423">
                <a:moveTo>
                  <a:pt x="0" y="595423"/>
                </a:moveTo>
                <a:cubicBezTo>
                  <a:pt x="515679" y="297711"/>
                  <a:pt x="1031359" y="0"/>
                  <a:pt x="1573619" y="0"/>
                </a:cubicBezTo>
                <a:cubicBezTo>
                  <a:pt x="2115879" y="0"/>
                  <a:pt x="2684721" y="297711"/>
                  <a:pt x="3253563" y="5954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920F51-999A-3C43-8A2B-6240EFE87D54}"/>
              </a:ext>
            </a:extLst>
          </p:cNvPr>
          <p:cNvCxnSpPr>
            <a:stCxn id="10" idx="2"/>
            <a:endCxn id="10" idx="0"/>
          </p:cNvCxnSpPr>
          <p:nvPr/>
        </p:nvCxnSpPr>
        <p:spPr bwMode="auto">
          <a:xfrm flipV="1">
            <a:off x="2123728" y="1412776"/>
            <a:ext cx="0" cy="3312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9CF837-4001-1647-B9DE-30659B3C03D2}"/>
              </a:ext>
            </a:extLst>
          </p:cNvPr>
          <p:cNvSpPr txBox="1"/>
          <p:nvPr/>
        </p:nvSpPr>
        <p:spPr>
          <a:xfrm>
            <a:off x="0" y="5135989"/>
            <a:ext cx="4608512" cy="556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与光学透镜效果相同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D718D2-C784-3C48-A88A-E794A57A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93" y="1001931"/>
            <a:ext cx="4961707" cy="2582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43E320-D123-B049-8F3C-F87CF186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93" y="3584538"/>
            <a:ext cx="4961707" cy="32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C477E-D4B0-FA4A-A5ED-FD007FF0A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52736"/>
                <a:ext cx="8587680" cy="4032448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直角系：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平面极坐标系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自然坐标系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C477E-D4B0-FA4A-A5ED-FD007FF0A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52736"/>
                <a:ext cx="8587680" cy="4032448"/>
              </a:xfrm>
              <a:blipFill>
                <a:blip r:embed="rId2"/>
                <a:stretch>
                  <a:fillRect l="-1625" t="-2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>
            <a:extLst>
              <a:ext uri="{FF2B5EF4-FFF2-40B4-BE49-F238E27FC236}">
                <a16:creationId xmlns:a16="http://schemas.microsoft.com/office/drawing/2014/main" id="{B13B1A84-0C3C-B044-ACB7-640576F6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775"/>
            <a:ext cx="305724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质点运动微分方程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8598F-189F-6F42-A451-9071175597C7}"/>
                  </a:ext>
                </a:extLst>
              </p:cNvPr>
              <p:cNvSpPr/>
              <p:nvPr/>
            </p:nvSpPr>
            <p:spPr>
              <a:xfrm>
                <a:off x="3726077" y="359728"/>
                <a:ext cx="1277336" cy="510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8598F-189F-6F42-A451-907117559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77" y="359728"/>
                <a:ext cx="1277336" cy="510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7539BBE-E754-4102-852A-E4D92717E002}"/>
              </a:ext>
            </a:extLst>
          </p:cNvPr>
          <p:cNvGrpSpPr/>
          <p:nvPr/>
        </p:nvGrpSpPr>
        <p:grpSpPr>
          <a:xfrm>
            <a:off x="1193794" y="1105331"/>
            <a:ext cx="7231118" cy="4058449"/>
            <a:chOff x="1193794" y="1105331"/>
            <a:chExt cx="7231118" cy="405844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019083-DF89-4AA9-82BB-CA3366B7B086}"/>
                </a:ext>
              </a:extLst>
            </p:cNvPr>
            <p:cNvGrpSpPr/>
            <p:nvPr/>
          </p:nvGrpSpPr>
          <p:grpSpPr>
            <a:xfrm>
              <a:off x="1197536" y="2096944"/>
              <a:ext cx="1903532" cy="1200329"/>
              <a:chOff x="1197536" y="2096944"/>
              <a:chExt cx="1903532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32449D1-504E-6442-84C2-2CE0F678EFC1}"/>
                      </a:ext>
                    </a:extLst>
                  </p:cNvPr>
                  <p:cNvSpPr/>
                  <p:nvPr/>
                </p:nvSpPr>
                <p:spPr>
                  <a:xfrm>
                    <a:off x="1506719" y="2096944"/>
                    <a:ext cx="1594349" cy="1200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kumimoji="1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32449D1-504E-6442-84C2-2CE0F678EF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719" y="2096944"/>
                    <a:ext cx="1594349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3534695E-F1B9-7B4F-9C23-638C5A15BA15}"/>
                  </a:ext>
                </a:extLst>
              </p:cNvPr>
              <p:cNvSpPr/>
              <p:nvPr/>
            </p:nvSpPr>
            <p:spPr bwMode="auto">
              <a:xfrm>
                <a:off x="1197536" y="2324324"/>
                <a:ext cx="309183" cy="792088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CDF0C56-A0E2-4E69-9522-278A1813AFC4}"/>
                </a:ext>
              </a:extLst>
            </p:cNvPr>
            <p:cNvGrpSpPr/>
            <p:nvPr/>
          </p:nvGrpSpPr>
          <p:grpSpPr>
            <a:xfrm>
              <a:off x="4211960" y="1988840"/>
              <a:ext cx="3258472" cy="1284582"/>
              <a:chOff x="4211960" y="1988840"/>
              <a:chExt cx="3258472" cy="1284582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9F7742C0-13B3-AB44-83AC-19B562D4550D}"/>
                  </a:ext>
                </a:extLst>
              </p:cNvPr>
              <p:cNvSpPr/>
              <p:nvPr/>
            </p:nvSpPr>
            <p:spPr bwMode="auto">
              <a:xfrm>
                <a:off x="4211960" y="2307766"/>
                <a:ext cx="309183" cy="792088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CA9C85E-1008-324B-97E2-AB48632F71C0}"/>
                      </a:ext>
                    </a:extLst>
                  </p:cNvPr>
                  <p:cNvSpPr/>
                  <p:nvPr/>
                </p:nvSpPr>
                <p:spPr>
                  <a:xfrm>
                    <a:off x="4705811" y="1988840"/>
                    <a:ext cx="2764621" cy="128458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sub>
                        </m:sSub>
                      </m:oMath>
                    </a14:m>
                    <a:r>
                      <a: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+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  <m:acc>
                              <m:accPr>
                                <m:chr m:val="̈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CA9C85E-1008-324B-97E2-AB48632F71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811" y="1988840"/>
                    <a:ext cx="2764621" cy="12845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22369AE5-5E39-864F-967E-C7D44534B670}"/>
                </a:ext>
              </a:extLst>
            </p:cNvPr>
            <p:cNvSpPr/>
            <p:nvPr/>
          </p:nvSpPr>
          <p:spPr bwMode="auto">
            <a:xfrm>
              <a:off x="3276428" y="2440512"/>
              <a:ext cx="470910" cy="5495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4124A70-2504-4E2F-83D2-69080C3D41A3}"/>
                </a:ext>
              </a:extLst>
            </p:cNvPr>
            <p:cNvGrpSpPr/>
            <p:nvPr/>
          </p:nvGrpSpPr>
          <p:grpSpPr>
            <a:xfrm>
              <a:off x="1193794" y="3555604"/>
              <a:ext cx="1903532" cy="1200329"/>
              <a:chOff x="1193794" y="3555604"/>
              <a:chExt cx="1903532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7295C61-2D81-8043-BD44-80B5ED13BACE}"/>
                      </a:ext>
                    </a:extLst>
                  </p:cNvPr>
                  <p:cNvSpPr/>
                  <p:nvPr/>
                </p:nvSpPr>
                <p:spPr>
                  <a:xfrm>
                    <a:off x="1502977" y="3555604"/>
                    <a:ext cx="1594349" cy="1200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𝜏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𝜏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7295C61-2D81-8043-BD44-80B5ED13BA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977" y="3555604"/>
                    <a:ext cx="1594349" cy="12003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372554F3-E258-0F45-B1F9-36B451C649E0}"/>
                  </a:ext>
                </a:extLst>
              </p:cNvPr>
              <p:cNvSpPr/>
              <p:nvPr/>
            </p:nvSpPr>
            <p:spPr bwMode="auto">
              <a:xfrm>
                <a:off x="1193794" y="3782984"/>
                <a:ext cx="309183" cy="792088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75FF16E-B1E3-E94A-A79D-7CDAB5324B8D}"/>
                </a:ext>
              </a:extLst>
            </p:cNvPr>
            <p:cNvSpPr/>
            <p:nvPr/>
          </p:nvSpPr>
          <p:spPr bwMode="auto">
            <a:xfrm>
              <a:off x="3297903" y="3953402"/>
              <a:ext cx="470910" cy="5495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509D331-877E-43FF-A222-198788E1A6EF}"/>
                </a:ext>
              </a:extLst>
            </p:cNvPr>
            <p:cNvGrpSpPr/>
            <p:nvPr/>
          </p:nvGrpSpPr>
          <p:grpSpPr>
            <a:xfrm>
              <a:off x="4211960" y="3311926"/>
              <a:ext cx="3401954" cy="1851854"/>
              <a:chOff x="4211960" y="3311926"/>
              <a:chExt cx="3401954" cy="185185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3E91268-11C4-8445-9643-92C115E6CE9C}"/>
                  </a:ext>
                </a:extLst>
              </p:cNvPr>
              <p:cNvGrpSpPr/>
              <p:nvPr/>
            </p:nvGrpSpPr>
            <p:grpSpPr>
              <a:xfrm>
                <a:off x="4211960" y="3311926"/>
                <a:ext cx="3260179" cy="1851854"/>
                <a:chOff x="4345400" y="978901"/>
                <a:chExt cx="3260179" cy="1851854"/>
              </a:xfrm>
            </p:grpSpPr>
            <p:sp>
              <p:nvSpPr>
                <p:cNvPr id="17" name="Left Brace 16">
                  <a:extLst>
                    <a:ext uri="{FF2B5EF4-FFF2-40B4-BE49-F238E27FC236}">
                      <a16:creationId xmlns:a16="http://schemas.microsoft.com/office/drawing/2014/main" id="{6A85DD6C-DCFE-DE45-811B-6E1C9981F300}"/>
                    </a:ext>
                  </a:extLst>
                </p:cNvPr>
                <p:cNvSpPr/>
                <p:nvPr/>
              </p:nvSpPr>
              <p:spPr bwMode="auto">
                <a:xfrm>
                  <a:off x="4345400" y="1222579"/>
                  <a:ext cx="309183" cy="1355559"/>
                </a:xfrm>
                <a:prstGeom prst="leftBrac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FF7D249D-4DD2-E34C-9FFD-CE13BE7A9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0958" y="978901"/>
                      <a:ext cx="2764621" cy="18518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𝜏</m:t>
                              </m:r>
                            </m:sub>
                          </m:sSub>
                        </m:oMath>
                      </a14:m>
                      <a:endPara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FF7D249D-4DD2-E34C-9FFD-CE13BE7A90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958" y="978901"/>
                      <a:ext cx="2764621" cy="18518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41883F4-783F-6641-8794-B40F579A3FE9}"/>
                      </a:ext>
                    </a:extLst>
                  </p:cNvPr>
                  <p:cNvSpPr/>
                  <p:nvPr/>
                </p:nvSpPr>
                <p:spPr>
                  <a:xfrm>
                    <a:off x="6474884" y="3832602"/>
                    <a:ext cx="1139030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5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0=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41883F4-783F-6641-8794-B40F579A3F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4884" y="3832602"/>
                    <a:ext cx="1139030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3F0F97-CB03-B64A-B6A0-56CFC9D3C2FA}"/>
                </a:ext>
              </a:extLst>
            </p:cNvPr>
            <p:cNvSpPr/>
            <p:nvPr/>
          </p:nvSpPr>
          <p:spPr>
            <a:xfrm>
              <a:off x="6803955" y="1105331"/>
              <a:ext cx="1620957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432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自由质点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D4C64B-8F72-4D74-A0BF-6B3F48AC8E4E}"/>
              </a:ext>
            </a:extLst>
          </p:cNvPr>
          <p:cNvGrpSpPr/>
          <p:nvPr/>
        </p:nvGrpSpPr>
        <p:grpSpPr>
          <a:xfrm>
            <a:off x="304800" y="4899285"/>
            <a:ext cx="3691136" cy="1726790"/>
            <a:chOff x="304800" y="4899285"/>
            <a:chExt cx="3691136" cy="1726790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CC93CC6E-354E-3E46-9718-AEAC8ECA5C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800" y="5194064"/>
              <a:ext cx="3691136" cy="14320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8B54AB-21EE-0E4C-97AE-A6116D452599}"/>
                </a:ext>
              </a:extLst>
            </p:cNvPr>
            <p:cNvSpPr/>
            <p:nvPr/>
          </p:nvSpPr>
          <p:spPr>
            <a:xfrm>
              <a:off x="1020343" y="4899285"/>
              <a:ext cx="1980029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432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带约束质点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CB75C9-085A-F942-877D-07830AEF16DB}"/>
                </a:ext>
              </a:extLst>
            </p:cNvPr>
            <p:cNvGrpSpPr/>
            <p:nvPr/>
          </p:nvGrpSpPr>
          <p:grpSpPr>
            <a:xfrm>
              <a:off x="716972" y="5444380"/>
              <a:ext cx="2819650" cy="1102418"/>
              <a:chOff x="2988720" y="5237796"/>
              <a:chExt cx="2819650" cy="11024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87B59AF-00AE-6642-8ED0-DBA30BF4968A}"/>
                      </a:ext>
                    </a:extLst>
                  </p:cNvPr>
                  <p:cNvSpPr/>
                  <p:nvPr/>
                </p:nvSpPr>
                <p:spPr>
                  <a:xfrm>
                    <a:off x="3143311" y="5237796"/>
                    <a:ext cx="2665059" cy="11024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</m:acc>
                          <m:r>
                            <a:rPr kumimoji="1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kumimoji="1" lang="en-US" altLang="zh-CN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432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  <m:d>
                            <m:dPr>
                              <m:ctrlP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oMath>
                      </m:oMathPara>
                    </a14:m>
                    <a:endParaRPr kumimoji="1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432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87B59AF-00AE-6642-8ED0-DBA30BF496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311" y="5237796"/>
                    <a:ext cx="2665059" cy="110241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9C48F3CF-BA48-0F45-A675-D559E3D927AF}"/>
                  </a:ext>
                </a:extLst>
              </p:cNvPr>
              <p:cNvSpPr/>
              <p:nvPr/>
            </p:nvSpPr>
            <p:spPr bwMode="auto">
              <a:xfrm>
                <a:off x="2988720" y="5466292"/>
                <a:ext cx="309183" cy="792088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D9D926-51E9-46C2-890D-17E7803311F6}"/>
              </a:ext>
            </a:extLst>
          </p:cNvPr>
          <p:cNvGrpSpPr/>
          <p:nvPr/>
        </p:nvGrpSpPr>
        <p:grpSpPr>
          <a:xfrm>
            <a:off x="5198831" y="4900297"/>
            <a:ext cx="3691136" cy="1725778"/>
            <a:chOff x="5198831" y="4900297"/>
            <a:chExt cx="3691136" cy="1725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E0589AF6-295B-4C41-93D1-8DAA56D07AB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198831" y="5194064"/>
                  <a:ext cx="3691136" cy="14320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e>
                        </m:acc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E0589AF6-295B-4C41-93D1-8DAA56D07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8831" y="5194064"/>
                  <a:ext cx="3691136" cy="143201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29A96387-C070-40D2-BA6B-0916C4633449}"/>
                </a:ext>
              </a:extLst>
            </p:cNvPr>
            <p:cNvSpPr/>
            <p:nvPr/>
          </p:nvSpPr>
          <p:spPr>
            <a:xfrm>
              <a:off x="6233920" y="4900297"/>
              <a:ext cx="1620957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432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非惯性系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02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0CA369F9-FFCC-6B45-9C40-73DFB29F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" y="116632"/>
            <a:ext cx="4339650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：立方反比力散射问题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C600BC5E-4601-3D47-A472-D1D043D68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36712"/>
                <a:ext cx="8784976" cy="56123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若质点受到立方反比斥力的作用，即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𝑈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，（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𝑐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&gt;0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试求对应的卢瑟福散射公式。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𝐽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(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𝐸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d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𝐽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𝑚𝐸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𝑚𝑐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𝑑𝑢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𝑚𝐸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𝑚𝐸</m:t>
                                </m:r>
                              </m:num>
                              <m:den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kumimoji="1" lang="zh-CN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𝑚𝐸</m:t>
                                    </m:r>
                                  </m:den>
                                </m:f>
                              </m:e>
                            </m:rad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𝑚𝐸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𝐶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ra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𝑚𝐸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𝑚𝐸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𝑎</m:t>
                                </m:r>
                              </m:e>
                            </m:rad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，易见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ra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=±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→∞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，因此散射角为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𝜋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𝜋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C600BC5E-4601-3D47-A472-D1D043D6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36712"/>
                <a:ext cx="8784976" cy="5612370"/>
              </a:xfrm>
              <a:prstGeom prst="rect">
                <a:avLst/>
              </a:prstGeom>
              <a:blipFill>
                <a:blip r:embed="rId2"/>
                <a:stretch>
                  <a:fillRect l="-1110" r="-20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37A2F2-5333-4B42-94FE-1564C86FEB81}"/>
                  </a:ext>
                </a:extLst>
              </p:cNvPr>
              <p:cNvSpPr/>
              <p:nvPr/>
            </p:nvSpPr>
            <p:spPr>
              <a:xfrm>
                <a:off x="7226639" y="1412776"/>
                <a:ext cx="1665841" cy="71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37A2F2-5333-4B42-94FE-1564C86FE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39" y="1412776"/>
                <a:ext cx="1665841" cy="716991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DA0F85-D640-6D42-B206-17A36A658066}"/>
                  </a:ext>
                </a:extLst>
              </p:cNvPr>
              <p:cNvSpPr/>
              <p:nvPr/>
            </p:nvSpPr>
            <p:spPr>
              <a:xfrm>
                <a:off x="84404" y="260648"/>
                <a:ext cx="8808076" cy="62282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𝜋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ra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𝜋𝜌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此结果正确性有待进一步检验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DA0F85-D640-6D42-B206-17A36A65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" y="260648"/>
                <a:ext cx="8808076" cy="6228243"/>
              </a:xfrm>
              <a:prstGeom prst="rect">
                <a:avLst/>
              </a:prstGeom>
              <a:blipFill>
                <a:blip r:embed="rId2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0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72409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-12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：汤川势散射问题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658637-E24A-6243-9012-7B747010A406}"/>
                  </a:ext>
                </a:extLst>
              </p:cNvPr>
              <p:cNvSpPr/>
              <p:nvPr/>
            </p:nvSpPr>
            <p:spPr>
              <a:xfrm>
                <a:off x="683568" y="1196752"/>
                <a:ext cx="7632848" cy="3758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若质点受到如下势作用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𝑈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den>
                        </m:f>
                      </m:sup>
                    </m:s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写出运动方程和有效势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，对不同的能量定性讨论起运动特征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如果轨道接近圆形，近日点位矢每周期进动角度近似为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𝜋𝜌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，试证明之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推导汤川势作用下的卢瑟福散射公式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658637-E24A-6243-9012-7B747010A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7632848" cy="3758080"/>
              </a:xfrm>
              <a:prstGeom prst="rect">
                <a:avLst/>
              </a:prstGeom>
              <a:blipFill>
                <a:blip r:embed="rId2"/>
                <a:stretch>
                  <a:fillRect l="-1163" t="-4377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7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416320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-13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：最速降线问题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35F09E-FC30-6640-AE83-84FF93A826E6}"/>
              </a:ext>
            </a:extLst>
          </p:cNvPr>
          <p:cNvGrpSpPr/>
          <p:nvPr/>
        </p:nvGrpSpPr>
        <p:grpSpPr>
          <a:xfrm>
            <a:off x="-1836712" y="-2187624"/>
            <a:ext cx="14062208" cy="7532680"/>
            <a:chOff x="33910" y="-2078460"/>
            <a:chExt cx="14062208" cy="75326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9BA01E-F2C9-534C-B8E8-5D0504E266B5}"/>
                </a:ext>
              </a:extLst>
            </p:cNvPr>
            <p:cNvGrpSpPr/>
            <p:nvPr/>
          </p:nvGrpSpPr>
          <p:grpSpPr>
            <a:xfrm>
              <a:off x="2024932" y="1916832"/>
              <a:ext cx="3159116" cy="2341412"/>
              <a:chOff x="2024932" y="1916832"/>
              <a:chExt cx="3159116" cy="234141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7EA2437-A0D9-A14D-A439-9E0212AD86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83768" y="191683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088622-CEB3-3A4B-8540-01F579A15F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4048" y="3645024"/>
                <a:ext cx="180000" cy="1800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3595A82-95A1-D04A-B783-94B571F636E5}"/>
                  </a:ext>
                </a:extLst>
              </p:cNvPr>
              <p:cNvCxnSpPr>
                <a:stCxn id="3" idx="4"/>
              </p:cNvCxnSpPr>
              <p:nvPr/>
            </p:nvCxnSpPr>
            <p:spPr bwMode="auto">
              <a:xfrm>
                <a:off x="2573768" y="2096832"/>
                <a:ext cx="0" cy="16381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4AEEC21-C451-7548-8822-65629CE563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73768" y="3735024"/>
                <a:ext cx="2520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C2E0C3-0586-0742-B85D-5CAF25DA8B7A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932" y="2525434"/>
                    <a:ext cx="57669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h</m:t>
                          </m:r>
                        </m:oMath>
                      </m:oMathPara>
                    </a14:m>
                    <a:endParaRPr kumimoji="1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imHei" panose="02010609060101010101" pitchFamily="49" charset="-122"/>
                      <a:ea typeface="SimHei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C2E0C3-0586-0742-B85D-5CAF25DA8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4932" y="2525434"/>
                    <a:ext cx="576696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BE591B-2186-EE49-9014-2F7A9342BCCA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60" y="3735024"/>
                    <a:ext cx="5840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oMath>
                      </m:oMathPara>
                    </a14:m>
                    <a:endParaRPr kumimoji="1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imHei" panose="02010609060101010101" pitchFamily="49" charset="-122"/>
                      <a:ea typeface="SimHei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BE591B-2186-EE49-9014-2F7A9342B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560" y="3735024"/>
                    <a:ext cx="584006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D9F7FCB-19AD-4142-9A50-028B76028F64}"/>
                  </a:ext>
                </a:extLst>
              </p:cNvPr>
              <p:cNvCxnSpPr>
                <a:cxnSpLocks/>
                <a:stCxn id="3" idx="5"/>
                <a:endCxn id="17" idx="0"/>
              </p:cNvCxnSpPr>
              <p:nvPr/>
            </p:nvCxnSpPr>
            <p:spPr bwMode="auto">
              <a:xfrm>
                <a:off x="2637408" y="2070472"/>
                <a:ext cx="2425705" cy="17114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D617CEE-45F0-E64B-A99F-1C516E9B8F28}"/>
                </a:ext>
              </a:extLst>
            </p:cNvPr>
            <p:cNvSpPr/>
            <p:nvPr/>
          </p:nvSpPr>
          <p:spPr bwMode="auto">
            <a:xfrm>
              <a:off x="33910" y="2015828"/>
              <a:ext cx="5000841" cy="3438392"/>
            </a:xfrm>
            <a:prstGeom prst="arc">
              <a:avLst>
                <a:gd name="adj1" fmla="val 16200000"/>
                <a:gd name="adj2" fmla="val 2939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6D007DC-7725-FD42-97BC-972AE75875B1}"/>
                </a:ext>
              </a:extLst>
            </p:cNvPr>
            <p:cNvSpPr/>
            <p:nvPr/>
          </p:nvSpPr>
          <p:spPr bwMode="auto">
            <a:xfrm rot="10800000">
              <a:off x="2267744" y="-2078460"/>
              <a:ext cx="11828374" cy="6336704"/>
            </a:xfrm>
            <a:prstGeom prst="arc">
              <a:avLst>
                <a:gd name="adj1" fmla="val 19152062"/>
                <a:gd name="adj2" fmla="val 2103241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5DB07333-BBB9-C741-AE9A-96E3DB569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888166"/>
                <a:ext cx="5112568" cy="3344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两点之间，水平距离为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，垂直距离为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，质点在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点处于静止状态，在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重力作用下沿光滑曲线滑向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。问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当质点从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耗费的时间最少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时，曲线为哪种曲线？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伽利略以为是圆弧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5DB07333-BBB9-C741-AE9A-96E3DB569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888166"/>
                <a:ext cx="5112568" cy="3344313"/>
              </a:xfrm>
              <a:prstGeom prst="rect">
                <a:avLst/>
              </a:prstGeom>
              <a:blipFill>
                <a:blip r:embed="rId4"/>
                <a:stretch>
                  <a:fillRect l="-1788" r="-358" b="-292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03EDC38-955F-634C-9C1D-3F4E9231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2" y="4349029"/>
            <a:ext cx="8568952" cy="126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牛顿、约翰・伯努利、雅各布・伯努利、洛必达均得到正确结果，为摆线（旋轮线）的一段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62E886-C9C6-A543-BC70-383215C92401}"/>
              </a:ext>
            </a:extLst>
          </p:cNvPr>
          <p:cNvSpPr/>
          <p:nvPr/>
        </p:nvSpPr>
        <p:spPr bwMode="auto">
          <a:xfrm>
            <a:off x="298326" y="0"/>
            <a:ext cx="3553594" cy="3212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3746930"/>
                <a:ext cx="8568952" cy="2947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 取最小值，则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产生的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;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同理，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[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]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取最小值，则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产生的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=∫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第二项积分后为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（因为端点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AB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46930"/>
                <a:ext cx="8568952" cy="2947025"/>
              </a:xfrm>
              <a:prstGeom prst="rect">
                <a:avLst/>
              </a:prstGeom>
              <a:blipFill>
                <a:blip r:embed="rId2"/>
                <a:stretch>
                  <a:fillRect l="-1139" b="-331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AA88CD5-B906-524C-95FD-17F7C19632A0}"/>
              </a:ext>
            </a:extLst>
          </p:cNvPr>
          <p:cNvGrpSpPr/>
          <p:nvPr/>
        </p:nvGrpSpPr>
        <p:grpSpPr>
          <a:xfrm>
            <a:off x="-1692696" y="-3766340"/>
            <a:ext cx="14062208" cy="7532680"/>
            <a:chOff x="33910" y="-2078460"/>
            <a:chExt cx="14062208" cy="75326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2CC9A6-FE24-DE44-B424-23E09207CDB9}"/>
                </a:ext>
              </a:extLst>
            </p:cNvPr>
            <p:cNvGrpSpPr/>
            <p:nvPr/>
          </p:nvGrpSpPr>
          <p:grpSpPr>
            <a:xfrm>
              <a:off x="2024932" y="1916832"/>
              <a:ext cx="3159116" cy="2341412"/>
              <a:chOff x="2024932" y="1916832"/>
              <a:chExt cx="3159116" cy="234141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1177BD5-A60F-284D-BB15-F18F7C3FB0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83768" y="191683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940145-3025-4248-958E-7BE36D810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4048" y="3645024"/>
                <a:ext cx="180000" cy="1800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266B8BC-C9D6-584F-9250-F0F85887F9CC}"/>
                  </a:ext>
                </a:extLst>
              </p:cNvPr>
              <p:cNvCxnSpPr>
                <a:stCxn id="7" idx="4"/>
              </p:cNvCxnSpPr>
              <p:nvPr/>
            </p:nvCxnSpPr>
            <p:spPr bwMode="auto">
              <a:xfrm>
                <a:off x="2573768" y="2096832"/>
                <a:ext cx="0" cy="16381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81AEFC0-CD38-FE43-889E-B6F0CAC9CD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73768" y="3735024"/>
                <a:ext cx="2520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9E413C-4209-284A-8122-7B2F99AD143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932" y="2525434"/>
                    <a:ext cx="57669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h</m:t>
                          </m:r>
                        </m:oMath>
                      </m:oMathPara>
                    </a14:m>
                    <a:endParaRPr kumimoji="1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imHei" panose="02010609060101010101" pitchFamily="49" charset="-122"/>
                      <a:ea typeface="SimHei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9E413C-4209-284A-8122-7B2F99AD1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4932" y="2525434"/>
                    <a:ext cx="576696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13BF8EC-8DFC-1C4A-9CE9-DFD4A148947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60" y="3735024"/>
                    <a:ext cx="5840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oMath>
                      </m:oMathPara>
                    </a14:m>
                    <a:endParaRPr kumimoji="1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imHei" panose="02010609060101010101" pitchFamily="49" charset="-122"/>
                      <a:ea typeface="SimHei" panose="02010609060101010101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13BF8EC-8DFC-1C4A-9CE9-DFD4A14894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560" y="3735024"/>
                    <a:ext cx="584006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F656A0-1123-2845-8BB4-36717CCFE760}"/>
                  </a:ext>
                </a:extLst>
              </p:cNvPr>
              <p:cNvCxnSpPr>
                <a:cxnSpLocks/>
                <a:stCxn id="7" idx="5"/>
                <a:endCxn id="6" idx="0"/>
              </p:cNvCxnSpPr>
              <p:nvPr/>
            </p:nvCxnSpPr>
            <p:spPr bwMode="auto">
              <a:xfrm>
                <a:off x="2637408" y="2070472"/>
                <a:ext cx="2425705" cy="17114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8E69C21-F67C-8C44-8761-1A76B990CD6F}"/>
                </a:ext>
              </a:extLst>
            </p:cNvPr>
            <p:cNvSpPr/>
            <p:nvPr/>
          </p:nvSpPr>
          <p:spPr bwMode="auto">
            <a:xfrm>
              <a:off x="33910" y="2015828"/>
              <a:ext cx="5000841" cy="3438392"/>
            </a:xfrm>
            <a:prstGeom prst="arc">
              <a:avLst>
                <a:gd name="adj1" fmla="val 16200000"/>
                <a:gd name="adj2" fmla="val 2939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05D47EF-F806-C94B-AA2D-777BF9E6ADAE}"/>
                </a:ext>
              </a:extLst>
            </p:cNvPr>
            <p:cNvSpPr/>
            <p:nvPr/>
          </p:nvSpPr>
          <p:spPr bwMode="auto">
            <a:xfrm rot="10800000">
              <a:off x="2267744" y="-2078460"/>
              <a:ext cx="11828374" cy="6336704"/>
            </a:xfrm>
            <a:prstGeom prst="arc">
              <a:avLst>
                <a:gd name="adj1" fmla="val 19152062"/>
                <a:gd name="adj2" fmla="val 2103241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595F6F-1880-4E47-BAA1-497E44219B4E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847162" y="322230"/>
            <a:ext cx="28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4483E-B0FA-0B4D-86CA-31663D811573}"/>
              </a:ext>
            </a:extLst>
          </p:cNvPr>
          <p:cNvCxnSpPr>
            <a:cxnSpLocks noChangeAspect="1"/>
          </p:cNvCxnSpPr>
          <p:nvPr/>
        </p:nvCxnSpPr>
        <p:spPr bwMode="auto">
          <a:xfrm rot="5400000">
            <a:off x="-417132" y="1610976"/>
            <a:ext cx="252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4B60AB-0AEA-6348-A885-BBDA17611781}"/>
                  </a:ext>
                </a:extLst>
              </p:cNvPr>
              <p:cNvSpPr txBox="1"/>
              <p:nvPr/>
            </p:nvSpPr>
            <p:spPr>
              <a:xfrm>
                <a:off x="3205682" y="297340"/>
                <a:ext cx="565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4B60AB-0AEA-6348-A885-BBDA1761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2" y="297340"/>
                <a:ext cx="5658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17F5C-16A6-2141-9E3C-8C1A2FCBA320}"/>
                  </a:ext>
                </a:extLst>
              </p:cNvPr>
              <p:cNvSpPr txBox="1"/>
              <p:nvPr/>
            </p:nvSpPr>
            <p:spPr>
              <a:xfrm>
                <a:off x="747632" y="2606496"/>
                <a:ext cx="5840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C17F5C-16A6-2141-9E3C-8C1A2FCB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2" y="2606496"/>
                <a:ext cx="58400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D38FF-7D19-0C4C-B238-80FE7DA77319}"/>
                  </a:ext>
                </a:extLst>
              </p:cNvPr>
              <p:cNvSpPr txBox="1"/>
              <p:nvPr/>
            </p:nvSpPr>
            <p:spPr>
              <a:xfrm>
                <a:off x="3887700" y="293366"/>
                <a:ext cx="4990662" cy="358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𝑔𝑦</m:t>
                        </m:r>
                      </m:e>
                    </m:rad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den>
                    </m:f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zh-CN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′2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sty m:val="p"/>
                          </m:rPr>
                          <a:rPr kumimoji="1" lang="en-US" altLang="zh-CN" sz="2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𝑔𝑦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kumimoji="1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zh-CN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zh-CN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𝑔𝑦</m:t>
                                  </m:r>
                                </m:den>
                              </m:f>
                            </m:e>
                          </m:rad>
                          <m:r>
                            <m:rPr>
                              <m:sty m:val="p"/>
                            </m:rPr>
                            <a:rPr kumimoji="1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的大小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依赖于函数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的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整体</a:t>
                </a:r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D38FF-7D19-0C4C-B238-80FE7DA7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00" y="293366"/>
                <a:ext cx="4990662" cy="3587777"/>
              </a:xfrm>
              <a:prstGeom prst="rect">
                <a:avLst/>
              </a:prstGeom>
              <a:blipFill>
                <a:blip r:embed="rId7"/>
                <a:stretch>
                  <a:fillRect r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/>
              <p:nvPr/>
            </p:nvSpPr>
            <p:spPr>
              <a:xfrm>
                <a:off x="72008" y="0"/>
                <a:ext cx="9036496" cy="66954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可以取任意形式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，故可取其为一组函数基（如三角级数），使得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()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对应的函数的所有展开系数均为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，故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()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本身必为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欧拉</m:t>
                          </m:r>
                          <m: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方程</m:t>
                          </m:r>
                        </m:e>
                      </m:d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𝐹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𝑔𝑦</m:t>
                              </m:r>
                            </m:den>
                          </m:f>
                        </m:e>
                      </m:rad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″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″</m:t>
                                  </m:r>
                                </m:sup>
                              </m:s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+mn-cs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″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″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+1=0⟹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+1=0⟹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′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0"/>
                <a:ext cx="9036496" cy="6695423"/>
              </a:xfrm>
              <a:prstGeom prst="rect">
                <a:avLst/>
              </a:prstGeom>
              <a:blipFill>
                <a:blip r:embed="rId2"/>
                <a:stretch>
                  <a:fillRect l="-843" t="-20873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68B045-B0EE-0246-A6BE-91D38FC7312D}"/>
                  </a:ext>
                </a:extLst>
              </p:cNvPr>
              <p:cNvSpPr/>
              <p:nvPr/>
            </p:nvSpPr>
            <p:spPr>
              <a:xfrm>
                <a:off x="323528" y="188640"/>
                <a:ext cx="8570551" cy="6512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𝐷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  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&gt;0,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&gt;0)  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本题中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，故可取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sin</m:t>
                            </m:r>
                          </m:e>
                          <m:sup>
                            <m: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cos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cot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⟹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，则得到摆线方程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(1−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68B045-B0EE-0246-A6BE-91D38FC73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570551" cy="6512296"/>
              </a:xfrm>
              <a:prstGeom prst="rect">
                <a:avLst/>
              </a:prstGeom>
              <a:blipFill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4C41F61-C0EB-9845-8A4D-F0D4CA29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80021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29B09-E82E-E04C-99F9-23816632A806}"/>
                  </a:ext>
                </a:extLst>
              </p:cNvPr>
              <p:cNvSpPr/>
              <p:nvPr/>
            </p:nvSpPr>
            <p:spPr>
              <a:xfrm>
                <a:off x="1043608" y="707082"/>
                <a:ext cx="7632848" cy="5728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若某个量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依赖于函数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的整体，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取极值时有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，函数满足如下方程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欧拉方程</m:t>
                          </m:r>
                        </m:e>
                      </m:d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应用：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求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悬链线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的形状曲线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求作用量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sup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𝐿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 取极值时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满足的方程</a:t>
                </a:r>
                <a14:m>
                  <m:oMath xmlns:m="http://schemas.openxmlformats.org/officeDocument/2006/math">
                    <m:r>
                      <a:rPr kumimoji="1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⟹</m:t>
                    </m:r>
                    <m:f>
                      <m:fPr>
                        <m:ctrlP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kumimoji="1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kumimoji="1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</m:den>
                    </m:f>
                    <m:r>
                      <a:rPr kumimoji="1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 (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拉格朗日方程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)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证明光的折射定律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底半径为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、顶半径为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𝑏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的旋转曲面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面积最小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时曲面是由双曲线旋转产生的。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29B09-E82E-E04C-99F9-23816632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707082"/>
                <a:ext cx="7632848" cy="5728748"/>
              </a:xfrm>
              <a:prstGeom prst="rect">
                <a:avLst/>
              </a:prstGeom>
              <a:blipFill>
                <a:blip r:embed="rId2"/>
                <a:stretch>
                  <a:fillRect l="-1198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13414775-6367-C94C-809B-D8570D29F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2646878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课后题分析：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1-49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E4CCAC-6887-E942-9F03-AFEA39AD5A7A}"/>
                  </a:ext>
                </a:extLst>
              </p:cNvPr>
              <p:cNvSpPr/>
              <p:nvPr/>
            </p:nvSpPr>
            <p:spPr>
              <a:xfrm>
                <a:off x="107504" y="764704"/>
                <a:ext cx="9036496" cy="60576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分析：熟悉开普勒问题公式，利用机械能公式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根据题意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𝑎𝑒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𝑎𝑒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func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func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能量关系，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̃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，代入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𝑟𝑎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𝑝𝑎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fun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1−</m:t>
                            </m:r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kumimoji="1" lang="zh-CN" alt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𝐸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𝜏</m:t>
                        </m:r>
                      </m:den>
                    </m:f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1−</m:t>
                        </m:r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𝐸</m:t>
                            </m:r>
                          </m:e>
                        </m:func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𝜏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𝑒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E4CCAC-6887-E942-9F03-AFEA39AD5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9036496" cy="6057684"/>
              </a:xfrm>
              <a:prstGeom prst="rect">
                <a:avLst/>
              </a:prstGeom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3022A8-5657-F848-AC70-E3A2338BBD9D}"/>
                  </a:ext>
                </a:extLst>
              </p:cNvPr>
              <p:cNvSpPr/>
              <p:nvPr/>
            </p:nvSpPr>
            <p:spPr>
              <a:xfrm>
                <a:off x="3926803" y="26928"/>
                <a:ext cx="5217197" cy="785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𝑝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𝜏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𝑎𝑏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3022A8-5657-F848-AC70-E3A2338BB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03" y="26928"/>
                <a:ext cx="5217197" cy="785087"/>
              </a:xfrm>
              <a:prstGeom prst="rect">
                <a:avLst/>
              </a:prstGeom>
              <a:blipFill>
                <a:blip r:embed="rId3"/>
                <a:stretch>
                  <a:fillRect t="-42188" b="-578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94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0800DDF1-675D-B041-A06E-4729C8B29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2646878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课后题分析：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1-48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B80FE0-49BF-7648-A46E-731560C6A49D}"/>
                  </a:ext>
                </a:extLst>
              </p:cNvPr>
              <p:cNvSpPr/>
              <p:nvPr/>
            </p:nvSpPr>
            <p:spPr>
              <a:xfrm>
                <a:off x="107504" y="764704"/>
                <a:ext cx="9036496" cy="53145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den>
                    </m:f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，可以得到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，根据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𝐽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，只需知道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𝐽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𝑚h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，即可得到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𝑝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𝑚h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</m:ra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地表引力，有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𝑘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𝑔</m:t>
                        </m:r>
                      </m:e>
                    </m:ra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𝐽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𝑚𝑅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𝑝𝑔</m:t>
                        </m:r>
                      </m:e>
                    </m:rad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𝑝𝑔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𝑝𝑔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𝑎𝑏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B80FE0-49BF-7648-A46E-731560C6A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9036496" cy="5314532"/>
              </a:xfrm>
              <a:prstGeom prst="rect">
                <a:avLst/>
              </a:prstGeom>
              <a:blipFill>
                <a:blip r:embed="rId2"/>
                <a:stretch>
                  <a:fillRect l="-982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9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980A3527-941C-9E4A-A6DD-F647F1BA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7863"/>
            <a:ext cx="223651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运动三定理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FEFB12-0C95-514A-AFBF-A2215D3D3A4F}"/>
                  </a:ext>
                </a:extLst>
              </p:cNvPr>
              <p:cNvSpPr txBox="1"/>
              <p:nvPr/>
            </p:nvSpPr>
            <p:spPr>
              <a:xfrm>
                <a:off x="395536" y="980728"/>
                <a:ext cx="8496944" cy="55436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动量定理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   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𝑝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 </m:t>
                    </m:r>
                    <m:r>
                      <a:rPr kumimoji="1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Δ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nary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𝐼</m:t>
                        </m:r>
                      </m:e>
                    </m:acc>
                  </m:oMath>
                </a14:m>
                <a:endParaRPr kumimoji="1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角动量定理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  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 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Δ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nary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动能定理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  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   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动量守恒律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𝐶</m:t>
                        </m:r>
                      </m:e>
                    </m:acc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角动量守恒律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𝐶</m:t>
                        </m:r>
                      </m:e>
                    </m:acc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机械能守恒律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保守力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)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𝐶</m:t>
                    </m:r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FEFB12-0C95-514A-AFBF-A2215D3D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8496944" cy="5543697"/>
              </a:xfrm>
              <a:prstGeom prst="rect">
                <a:avLst/>
              </a:prstGeo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0800DDF1-675D-B041-A06E-4729C8B29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2646878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课后题分析：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1-47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B80FE0-49BF-7648-A46E-731560C6A49D}"/>
                  </a:ext>
                </a:extLst>
              </p:cNvPr>
              <p:cNvSpPr/>
              <p:nvPr/>
            </p:nvSpPr>
            <p:spPr>
              <a:xfrm>
                <a:off x="107504" y="764704"/>
                <a:ext cx="9036496" cy="4974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设地球轨道半径为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，则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根据条件，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𝑛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𝑛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；当质点运动到地球轨道时，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−1=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2−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den>
                          </m:f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kumimoji="1" lang="zh-CN" alt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2400" b="0" i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2+</m:t>
                                      </m:r>
                                      <m:func>
                                        <m:func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1+</m:t>
                                          </m:r>
                                          <m:func>
                                            <m:funcPr>
                                              <m:ctrlPr>
                                                <a:rPr kumimoji="1" lang="zh-CN" altLang="en-US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kumimoji="1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B80FE0-49BF-7648-A46E-731560C6A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9036496" cy="4974182"/>
              </a:xfrm>
              <a:prstGeom prst="rect">
                <a:avLst/>
              </a:prstGeom>
              <a:blipFill>
                <a:blip r:embed="rId2"/>
                <a:stretch>
                  <a:fillRect l="-3366" r="-6171" b="-50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8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B43359B-2558-4ED1-8CA5-2F99E464C19F}"/>
                  </a:ext>
                </a:extLst>
              </p:cNvPr>
              <p:cNvSpPr/>
              <p:nvPr/>
            </p:nvSpPr>
            <p:spPr>
              <a:xfrm>
                <a:off x="107504" y="44624"/>
                <a:ext cx="8683860" cy="66768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1.50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的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质点在有心斥力场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𝑚𝑐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中运动。当质点距离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点很远的时候，质点的速度为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，其渐近线与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点的垂直距离为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（瞄准距离）。试求质点与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点的最近距离。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分析：有心力场中运动，角动量守恒，机械能守恒，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最近距离即近日点，由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给出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𝑚𝑐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，易得势能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𝑈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𝑚𝑐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有效势能为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很远的时候，易见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𝑈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∞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；角动量守恒，故有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𝐽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，代入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⟹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B43359B-2558-4ED1-8CA5-2F99E464C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624"/>
                <a:ext cx="8683860" cy="6676828"/>
              </a:xfrm>
              <a:prstGeom prst="rect">
                <a:avLst/>
              </a:prstGeom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0B1A0F-91DC-4D67-A2A9-2575CBB1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55" y="2492896"/>
            <a:ext cx="2143125" cy="1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D69D168F-7565-724D-B015-43CD282E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4792"/>
            <a:ext cx="115212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有心力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B8F844-1D14-AD4F-B0E9-740C5DABF355}"/>
                  </a:ext>
                </a:extLst>
              </p:cNvPr>
              <p:cNvSpPr txBox="1"/>
              <p:nvPr/>
            </p:nvSpPr>
            <p:spPr>
              <a:xfrm>
                <a:off x="251520" y="692696"/>
                <a:ext cx="8712968" cy="58410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有心力场中质点运动两大特点：</a:t>
                </a:r>
                <a:endParaRPr lang="en-US" altLang="zh-CN" b="1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角动量守恒：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𝐽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机械能守恒：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𝐸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+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矢径变化等价于在一维有效势场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中的运动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𝑉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𝑈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极角变化满足的规律</a:t>
                </a:r>
                <a:r>
                  <a:rPr lang="en-US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(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运动方程</a:t>
                </a:r>
                <a:r>
                  <a:rPr lang="en-US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𝐸</m:t>
                                  </m:r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=2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𝐽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𝐸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开普勒问题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=∓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 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引力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斥力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B8F844-1D14-AD4F-B0E9-740C5DAB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92696"/>
                <a:ext cx="8712968" cy="5841023"/>
              </a:xfrm>
              <a:prstGeom prst="rect">
                <a:avLst/>
              </a:prstGeom>
              <a:blipFill>
                <a:blip r:embed="rId2"/>
                <a:stretch>
                  <a:fillRect l="-1049" b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317CBC-70AA-B244-A088-629D69212CD2}"/>
                  </a:ext>
                </a:extLst>
              </p:cNvPr>
              <p:cNvSpPr/>
              <p:nvPr/>
            </p:nvSpPr>
            <p:spPr>
              <a:xfrm>
                <a:off x="3203848" y="116632"/>
                <a:ext cx="1885452" cy="5064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317CBC-70AA-B244-A088-629D69212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16632"/>
                <a:ext cx="1885452" cy="506421"/>
              </a:xfrm>
              <a:prstGeom prst="rect">
                <a:avLst/>
              </a:prstGeom>
              <a:blipFill>
                <a:blip r:embed="rId3"/>
                <a:stretch>
                  <a:fillRect t="-1951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A0E653-BB9A-5F44-845C-6F24F2A8B2CC}"/>
                  </a:ext>
                </a:extLst>
              </p:cNvPr>
              <p:cNvSpPr/>
              <p:nvPr/>
            </p:nvSpPr>
            <p:spPr>
              <a:xfrm>
                <a:off x="6876256" y="692696"/>
                <a:ext cx="2088232" cy="16192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𝐽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A0E653-BB9A-5F44-845C-6F24F2A8B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692696"/>
                <a:ext cx="2088232" cy="1619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16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570208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：不断碰壁的小球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C30D4-5A9B-1A45-B9AF-6A34A6BB8FEA}"/>
              </a:ext>
            </a:extLst>
          </p:cNvPr>
          <p:cNvSpPr/>
          <p:nvPr/>
        </p:nvSpPr>
        <p:spPr bwMode="auto">
          <a:xfrm>
            <a:off x="4427984" y="1052736"/>
            <a:ext cx="3312368" cy="194421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98243-F3AA-0E49-9032-443E804006B7}"/>
                  </a:ext>
                </a:extLst>
              </p:cNvPr>
              <p:cNvSpPr txBox="1"/>
              <p:nvPr/>
            </p:nvSpPr>
            <p:spPr>
              <a:xfrm>
                <a:off x="5927274" y="2996952"/>
                <a:ext cx="483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98243-F3AA-0E49-9032-443E8040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74" y="2996952"/>
                <a:ext cx="4835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5C669F-DA25-784C-AE56-F131911ECD4B}"/>
                  </a:ext>
                </a:extLst>
              </p:cNvPr>
              <p:cNvSpPr txBox="1"/>
              <p:nvPr/>
            </p:nvSpPr>
            <p:spPr>
              <a:xfrm>
                <a:off x="3944390" y="1763234"/>
                <a:ext cx="483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5C669F-DA25-784C-AE56-F131911E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90" y="1763234"/>
                <a:ext cx="4835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DDAE64-DC5A-C443-9A43-883099FC947D}"/>
              </a:ext>
            </a:extLst>
          </p:cNvPr>
          <p:cNvGrpSpPr/>
          <p:nvPr/>
        </p:nvGrpSpPr>
        <p:grpSpPr>
          <a:xfrm>
            <a:off x="3923928" y="1930283"/>
            <a:ext cx="1357059" cy="1570725"/>
            <a:chOff x="4773018" y="1861635"/>
            <a:chExt cx="1357059" cy="157072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3995E-AA83-5F40-8BE6-8F9DE863E3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28084" y="2286454"/>
              <a:ext cx="591606" cy="6024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C82035-D5E9-DD41-8459-8E4A8C407D4D}"/>
                </a:ext>
              </a:extLst>
            </p:cNvPr>
            <p:cNvSpPr/>
            <p:nvPr/>
          </p:nvSpPr>
          <p:spPr bwMode="auto">
            <a:xfrm>
              <a:off x="5220072" y="2780928"/>
              <a:ext cx="216024" cy="21602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306F6CA-1929-8247-927E-BA3754BEFE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73018" y="2532360"/>
              <a:ext cx="900000" cy="900000"/>
            </a:xfrm>
            <a:prstGeom prst="arc">
              <a:avLst>
                <a:gd name="adj1" fmla="val 18961391"/>
                <a:gd name="adj2" fmla="val 2113198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2DBDAC-0EE1-7842-8AEB-62230807BC21}"/>
                    </a:ext>
                  </a:extLst>
                </p:cNvPr>
                <p:cNvSpPr txBox="1"/>
                <p:nvPr/>
              </p:nvSpPr>
              <p:spPr>
                <a:xfrm>
                  <a:off x="5643149" y="2419726"/>
                  <a:ext cx="4869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2DBDAC-0EE1-7842-8AEB-62230807B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149" y="2419726"/>
                  <a:ext cx="48692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5CD859-F115-F441-93F8-E6984CB12613}"/>
                    </a:ext>
                  </a:extLst>
                </p:cNvPr>
                <p:cNvSpPr txBox="1"/>
                <p:nvPr/>
              </p:nvSpPr>
              <p:spPr>
                <a:xfrm>
                  <a:off x="5220072" y="1861635"/>
                  <a:ext cx="6336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5CD859-F115-F441-93F8-E6984CB12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61635"/>
                  <a:ext cx="633635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E42D6-D5BA-924E-BA69-7A30125D730D}"/>
                  </a:ext>
                </a:extLst>
              </p:cNvPr>
              <p:cNvSpPr txBox="1"/>
              <p:nvPr/>
            </p:nvSpPr>
            <p:spPr>
              <a:xfrm>
                <a:off x="827584" y="3409120"/>
                <a:ext cx="7560839" cy="1946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长方形盒子，两边长分别为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，质点从图中位置以初速度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、角度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出发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，与核子四壁做弹性碰撞。问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时刻</a:t>
                </a:r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质点的位置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？</a:t>
                </a: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E42D6-D5BA-924E-BA69-7A30125D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09120"/>
                <a:ext cx="7560839" cy="1946110"/>
              </a:xfrm>
              <a:prstGeom prst="rect">
                <a:avLst/>
              </a:prstGeom>
              <a:blipFill>
                <a:blip r:embed="rId6"/>
                <a:stretch>
                  <a:fillRect l="-1508" r="-838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A8119-4FB1-074E-B929-509FF665E263}"/>
                  </a:ext>
                </a:extLst>
              </p:cNvPr>
              <p:cNvSpPr txBox="1"/>
              <p:nvPr/>
            </p:nvSpPr>
            <p:spPr>
              <a:xfrm>
                <a:off x="251520" y="3883"/>
                <a:ext cx="8640960" cy="6351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解答：弹性碰撞，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x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y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速度的绝对值不变，方向周期性变化。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𝑛</m:t>
                    </m:r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为整数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   0&lt;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(0,</m:t>
                    </m:r>
                    <m:f>
                      <m:fPr>
                        <m:type m:val="li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；在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𝑣</m:t>
                    </m:r>
                    <m:r>
                      <a:rPr lang="en-US" altLang="zh-CN" sz="2800" b="0" i="1" baseline="-25000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&lt;0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，固有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&gt;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对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y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亦如是</a:t>
                </a: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A8119-4FB1-074E-B929-509FF665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83"/>
                <a:ext cx="8640960" cy="6351932"/>
              </a:xfrm>
              <a:prstGeom prst="rect">
                <a:avLst/>
              </a:prstGeom>
              <a:blipFill>
                <a:blip r:embed="rId2"/>
                <a:stretch>
                  <a:fillRect l="-1410" b="-1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93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9B0D3-E728-3946-89C7-78F4B29BD10E}"/>
                  </a:ext>
                </a:extLst>
              </p:cNvPr>
              <p:cNvSpPr txBox="1"/>
              <p:nvPr/>
            </p:nvSpPr>
            <p:spPr>
              <a:xfrm>
                <a:off x="816977" y="1167774"/>
                <a:ext cx="7560839" cy="3222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两车距离为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，各自以速度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相向而行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。有一只信鸽自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车出发，以速度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飞到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𝐵</m:t>
                    </m:r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车上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，接触之后立刻飞回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车，然后继续往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车飞。问两车相撞时，信鸽飞行了多长时间？多远距离？往返了多少次？</a:t>
                </a: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9B0D3-E728-3946-89C7-78F4B29B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7" y="1167774"/>
                <a:ext cx="7560839" cy="3222998"/>
              </a:xfrm>
              <a:prstGeom prst="rect">
                <a:avLst/>
              </a:prstGeom>
              <a:blipFill>
                <a:blip r:embed="rId2"/>
                <a:stretch>
                  <a:fillRect l="-1508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233910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：和平鸽</a:t>
            </a:r>
          </a:p>
        </p:txBody>
      </p:sp>
      <p:pic>
        <p:nvPicPr>
          <p:cNvPr id="4" name="Graphic 3" descr="Motorcycle">
            <a:extLst>
              <a:ext uri="{FF2B5EF4-FFF2-40B4-BE49-F238E27FC236}">
                <a16:creationId xmlns:a16="http://schemas.microsoft.com/office/drawing/2014/main" id="{3E5B6C87-2451-1C44-AEAB-C9714EEC3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52" y="4797152"/>
            <a:ext cx="1440000" cy="1440000"/>
          </a:xfrm>
          <a:prstGeom prst="rect">
            <a:avLst/>
          </a:prstGeom>
        </p:spPr>
      </p:pic>
      <p:pic>
        <p:nvPicPr>
          <p:cNvPr id="5" name="Graphic 4" descr="Motorcycle">
            <a:extLst>
              <a:ext uri="{FF2B5EF4-FFF2-40B4-BE49-F238E27FC236}">
                <a16:creationId xmlns:a16="http://schemas.microsoft.com/office/drawing/2014/main" id="{D94E4694-6F70-7E40-B58F-4DE425C5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36296" y="4797152"/>
            <a:ext cx="1440000" cy="1440000"/>
          </a:xfrm>
          <a:prstGeom prst="rect">
            <a:avLst/>
          </a:prstGeom>
        </p:spPr>
      </p:pic>
      <p:pic>
        <p:nvPicPr>
          <p:cNvPr id="7" name="Graphic 6" descr="Bats">
            <a:extLst>
              <a:ext uri="{FF2B5EF4-FFF2-40B4-BE49-F238E27FC236}">
                <a16:creationId xmlns:a16="http://schemas.microsoft.com/office/drawing/2014/main" id="{CDC54797-1A2F-CC4E-807A-0F95DA2E7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458" y="4162172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5F8266-A7F8-084A-8880-863371D9ABC3}"/>
              </a:ext>
            </a:extLst>
          </p:cNvPr>
          <p:cNvCxnSpPr>
            <a:cxnSpLocks/>
          </p:cNvCxnSpPr>
          <p:nvPr/>
        </p:nvCxnSpPr>
        <p:spPr bwMode="auto">
          <a:xfrm>
            <a:off x="1683749" y="5437366"/>
            <a:ext cx="8000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FBF944-39CE-3646-B532-0E4CB4150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240" y="5437366"/>
            <a:ext cx="8000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D4C06-ACD9-494B-8205-4B0B383644B0}"/>
              </a:ext>
            </a:extLst>
          </p:cNvPr>
          <p:cNvCxnSpPr/>
          <p:nvPr/>
        </p:nvCxnSpPr>
        <p:spPr bwMode="auto">
          <a:xfrm>
            <a:off x="1763688" y="5877272"/>
            <a:ext cx="5760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EB55901-2A8B-B04B-AFC4-60767B84151B}"/>
                  </a:ext>
                </a:extLst>
              </p:cNvPr>
              <p:cNvSpPr/>
              <p:nvPr/>
            </p:nvSpPr>
            <p:spPr>
              <a:xfrm>
                <a:off x="4292121" y="5899014"/>
                <a:ext cx="6105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EB55901-2A8B-B04B-AFC4-60767B841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121" y="5899014"/>
                <a:ext cx="6105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E01CB9-6426-1042-92CF-9659FF5FB4A4}"/>
                  </a:ext>
                </a:extLst>
              </p:cNvPr>
              <p:cNvSpPr/>
              <p:nvPr/>
            </p:nvSpPr>
            <p:spPr>
              <a:xfrm>
                <a:off x="2096296" y="4886427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E01CB9-6426-1042-92CF-9659FF5FB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96" y="4886427"/>
                <a:ext cx="5679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4EC4E7-149F-AB4C-9FC2-CDBB01659C01}"/>
                  </a:ext>
                </a:extLst>
              </p:cNvPr>
              <p:cNvSpPr/>
              <p:nvPr/>
            </p:nvSpPr>
            <p:spPr>
              <a:xfrm>
                <a:off x="6732080" y="4886426"/>
                <a:ext cx="567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4EC4E7-149F-AB4C-9FC2-CDBB0165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80" y="4886426"/>
                <a:ext cx="5679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517632-301F-0E45-9CAB-A9549C5FD9D7}"/>
              </a:ext>
            </a:extLst>
          </p:cNvPr>
          <p:cNvCxnSpPr>
            <a:cxnSpLocks/>
          </p:cNvCxnSpPr>
          <p:nvPr/>
        </p:nvCxnSpPr>
        <p:spPr bwMode="auto">
          <a:xfrm flipH="1">
            <a:off x="6724309" y="4619372"/>
            <a:ext cx="8000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AB533BE-57E3-8E45-BF7B-B2B218E54415}"/>
                  </a:ext>
                </a:extLst>
              </p:cNvPr>
              <p:cNvSpPr/>
              <p:nvPr/>
            </p:nvSpPr>
            <p:spPr>
              <a:xfrm>
                <a:off x="6658062" y="4113069"/>
                <a:ext cx="7378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AB533BE-57E3-8E45-BF7B-B2B218E54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62" y="4113069"/>
                <a:ext cx="73783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CB813-8E2B-6944-B47C-4AE3CC73BD84}"/>
                  </a:ext>
                </a:extLst>
              </p:cNvPr>
              <p:cNvSpPr txBox="1"/>
              <p:nvPr/>
            </p:nvSpPr>
            <p:spPr>
              <a:xfrm>
                <a:off x="323528" y="116632"/>
                <a:ext cx="8820472" cy="56133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信鸽飞行时间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</m:t>
                    </m:r>
                  </m:oMath>
                </a14:m>
                <a:r>
                  <a:rPr 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两车相撞前行驶时间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信鸽的速率为常数，故信鸽飞行距离为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𝑎</m:t>
                      </m:r>
                    </m:oMath>
                  </m:oMathPara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信鸽每次飞行距离 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=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车距 </a:t>
                </a: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–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车移动距离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车速为信鸽一半，故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/2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3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，信鸽每次飞行距离构成</a:t>
                </a:r>
                <a:r>
                  <a:rPr lang="zh-CN" altLang="en-US" sz="28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等比级数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，故信鸽飞行次数为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∞</m:t>
                    </m:r>
                  </m:oMath>
                </a14:m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CB813-8E2B-6944-B47C-4AE3CC73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6632"/>
                <a:ext cx="8820472" cy="5613396"/>
              </a:xfrm>
              <a:prstGeom prst="rect">
                <a:avLst/>
              </a:prstGeom>
              <a:blipFill>
                <a:blip r:embed="rId2"/>
                <a:stretch>
                  <a:fillRect l="-1382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D29FEC88-D9E8-4C3A-B3E8-5A6813A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1723549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猎狗追野兔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48961B-80D1-674E-A51D-4F1DAF16B54A}"/>
              </a:ext>
            </a:extLst>
          </p:cNvPr>
          <p:cNvGrpSpPr/>
          <p:nvPr/>
        </p:nvGrpSpPr>
        <p:grpSpPr>
          <a:xfrm>
            <a:off x="2735288" y="116632"/>
            <a:ext cx="6408712" cy="3312884"/>
            <a:chOff x="2123728" y="1052736"/>
            <a:chExt cx="6408712" cy="331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6399-6B94-7040-B064-A33A894AEDEC}"/>
                </a:ext>
              </a:extLst>
            </p:cNvPr>
            <p:cNvSpPr/>
            <p:nvPr/>
          </p:nvSpPr>
          <p:spPr bwMode="auto">
            <a:xfrm>
              <a:off x="2123728" y="1052736"/>
              <a:ext cx="6408712" cy="33123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45ACF0-DFB5-F344-8E6D-82A9569032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6880" y="1772816"/>
              <a:ext cx="51845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" name="Graphic 9" descr="Rabbit">
              <a:extLst>
                <a:ext uri="{FF2B5EF4-FFF2-40B4-BE49-F238E27FC236}">
                  <a16:creationId xmlns:a16="http://schemas.microsoft.com/office/drawing/2014/main" id="{4A5C7F00-CEEE-9541-A664-369DE780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6880" y="1124744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Dog">
              <a:extLst>
                <a:ext uri="{FF2B5EF4-FFF2-40B4-BE49-F238E27FC236}">
                  <a16:creationId xmlns:a16="http://schemas.microsoft.com/office/drawing/2014/main" id="{CF2119DB-741B-824C-91A9-B90D12F5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05598" y="3645620"/>
              <a:ext cx="720000" cy="7200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1FD4F8-53AA-6C41-B228-8716CF9E4B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6880" y="1798210"/>
              <a:ext cx="80001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065F24-51E0-CF42-B978-0EC47A8DFD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76880" y="3212976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4B5996-F887-1B4D-8C70-A5E0C7FE8A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5598" y="1726283"/>
              <a:ext cx="414" cy="2326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Graphic 18" descr="Rabbit">
              <a:extLst>
                <a:ext uri="{FF2B5EF4-FFF2-40B4-BE49-F238E27FC236}">
                  <a16:creationId xmlns:a16="http://schemas.microsoft.com/office/drawing/2014/main" id="{2E0EF251-2800-FF42-B905-0FE81060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8084" y="1078210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C6082B10-AB91-524D-96A5-CF9714586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5977" y="2247637"/>
              <a:ext cx="720000" cy="7200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AAF0AB-95B7-B24D-AB53-0D6B94792C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69158" y="1799071"/>
              <a:ext cx="80001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E3D71C8-190E-F64E-8137-4E7B0F7D5E96}"/>
                </a:ext>
              </a:extLst>
            </p:cNvPr>
            <p:cNvSpPr/>
            <p:nvPr/>
          </p:nvSpPr>
          <p:spPr bwMode="auto">
            <a:xfrm>
              <a:off x="2976880" y="1772816"/>
              <a:ext cx="4836904" cy="2304256"/>
            </a:xfrm>
            <a:custGeom>
              <a:avLst/>
              <a:gdLst>
                <a:gd name="connsiteX0" fmla="*/ 1660 w 2011214"/>
                <a:gd name="connsiteY0" fmla="*/ 1658679 h 1658679"/>
                <a:gd name="connsiteX1" fmla="*/ 203679 w 2011214"/>
                <a:gd name="connsiteY1" fmla="*/ 818707 h 1658679"/>
                <a:gd name="connsiteX2" fmla="*/ 1277567 w 2011214"/>
                <a:gd name="connsiteY2" fmla="*/ 191386 h 1658679"/>
                <a:gd name="connsiteX3" fmla="*/ 2011214 w 2011214"/>
                <a:gd name="connsiteY3" fmla="*/ 0 h 165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1214" h="1658679">
                  <a:moveTo>
                    <a:pt x="1660" y="1658679"/>
                  </a:moveTo>
                  <a:cubicBezTo>
                    <a:pt x="-3656" y="1360967"/>
                    <a:pt x="-8972" y="1063256"/>
                    <a:pt x="203679" y="818707"/>
                  </a:cubicBezTo>
                  <a:cubicBezTo>
                    <a:pt x="416330" y="574158"/>
                    <a:pt x="976311" y="327837"/>
                    <a:pt x="1277567" y="191386"/>
                  </a:cubicBezTo>
                  <a:cubicBezTo>
                    <a:pt x="1578823" y="54935"/>
                    <a:pt x="1795018" y="27467"/>
                    <a:pt x="2011214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2253D4-DC45-1B4D-9707-146EA646ED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3786" y="2108205"/>
              <a:ext cx="504056" cy="4319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0598A4-E37B-8D46-9232-D30351A6A8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5976" y="1798210"/>
              <a:ext cx="813182" cy="694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6FA2152-7206-0E4B-8E5D-C8125275E0FE}"/>
                    </a:ext>
                  </a:extLst>
                </p:cNvPr>
                <p:cNvSpPr/>
                <p:nvPr/>
              </p:nvSpPr>
              <p:spPr>
                <a:xfrm>
                  <a:off x="3505696" y="1262599"/>
                  <a:ext cx="567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6FA2152-7206-0E4B-8E5D-C8125275E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696" y="1262599"/>
                  <a:ext cx="56791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F467DFB-18FF-8B41-87AA-C987672E0828}"/>
                    </a:ext>
                  </a:extLst>
                </p:cNvPr>
                <p:cNvSpPr/>
                <p:nvPr/>
              </p:nvSpPr>
              <p:spPr>
                <a:xfrm>
                  <a:off x="5742512" y="1224336"/>
                  <a:ext cx="567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F467DFB-18FF-8B41-87AA-C987672E0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512" y="1224336"/>
                  <a:ext cx="56791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A2B33A0-D335-044F-B8DE-1B769D665E64}"/>
                    </a:ext>
                  </a:extLst>
                </p:cNvPr>
                <p:cNvSpPr/>
                <p:nvPr/>
              </p:nvSpPr>
              <p:spPr>
                <a:xfrm>
                  <a:off x="3929125" y="1914680"/>
                  <a:ext cx="7378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A2B33A0-D335-044F-B8DE-1B769D665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125" y="1914680"/>
                  <a:ext cx="73783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3BD712D-4EE8-B44F-803C-53099FC605E1}"/>
                    </a:ext>
                  </a:extLst>
                </p:cNvPr>
                <p:cNvSpPr/>
                <p:nvPr/>
              </p:nvSpPr>
              <p:spPr>
                <a:xfrm>
                  <a:off x="2227767" y="3299966"/>
                  <a:ext cx="7378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3BD712D-4EE8-B44F-803C-53099FC60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767" y="3299966"/>
                  <a:ext cx="73783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5BA042E-DBAD-8343-8D22-A7038A98F647}"/>
                    </a:ext>
                  </a:extLst>
                </p:cNvPr>
                <p:cNvSpPr/>
                <p:nvPr/>
              </p:nvSpPr>
              <p:spPr>
                <a:xfrm>
                  <a:off x="2260292" y="2252427"/>
                  <a:ext cx="4492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5BA042E-DBAD-8343-8D22-A7038A98F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292" y="2252427"/>
                  <a:ext cx="44929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1596CD-51EB-5343-BCAE-0A63719010E8}"/>
                  </a:ext>
                </a:extLst>
              </p:cNvPr>
              <p:cNvSpPr txBox="1"/>
              <p:nvPr/>
            </p:nvSpPr>
            <p:spPr>
              <a:xfrm>
                <a:off x="179513" y="3449274"/>
                <a:ext cx="8784976" cy="32499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一野兔以恒定速度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向前跑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，初始时刻猎狗在兔子速度的垂线方向，与兔子距离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，猎狗以速度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向兔子追去，任意时刻速度均沿着自己与兔子的连线。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(1)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猎狗何时追上兔子？</a:t>
                </a:r>
                <a:endParaRPr lang="en-US" altLang="zh-CN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(2)</a:t>
                </a:r>
                <a:r>
                  <a:rPr lang="zh-CN" altLang="en-US" sz="28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若兔子发觉猎狗，将速度调整为总是总是垂直于猎狗与兔子的连线，则兔子能否被追上？若能，何时？</a:t>
                </a:r>
                <a:endParaRPr lang="en-US" sz="28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1596CD-51EB-5343-BCAE-0A637190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3449274"/>
                <a:ext cx="8784976" cy="3249929"/>
              </a:xfrm>
              <a:prstGeom prst="rect">
                <a:avLst/>
              </a:prstGeom>
              <a:blipFill>
                <a:blip r:embed="rId10"/>
                <a:stretch>
                  <a:fillRect l="-1299" t="-781" r="-1010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2582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2981</Words>
  <Application>Microsoft Office PowerPoint</Application>
  <PresentationFormat>全屏显示(4:3)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SimHei</vt:lpstr>
      <vt:lpstr>SimHei</vt:lpstr>
      <vt:lpstr>Arial</vt:lpstr>
      <vt:lpstr>Cambria Math</vt:lpstr>
      <vt:lpstr>Times New Roman</vt:lpstr>
      <vt:lpstr>Wingdings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285</cp:revision>
  <dcterms:created xsi:type="dcterms:W3CDTF">2008-03-11T08:30:54Z</dcterms:created>
  <dcterms:modified xsi:type="dcterms:W3CDTF">2020-03-13T16:11:13Z</dcterms:modified>
</cp:coreProperties>
</file>