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23" r:id="rId2"/>
    <p:sldId id="424" r:id="rId3"/>
    <p:sldId id="422" r:id="rId4"/>
    <p:sldId id="357" r:id="rId5"/>
    <p:sldId id="384" r:id="rId6"/>
    <p:sldId id="388" r:id="rId7"/>
    <p:sldId id="385" r:id="rId8"/>
    <p:sldId id="425" r:id="rId9"/>
    <p:sldId id="376" r:id="rId10"/>
    <p:sldId id="377" r:id="rId11"/>
    <p:sldId id="379" r:id="rId12"/>
    <p:sldId id="380" r:id="rId13"/>
    <p:sldId id="427" r:id="rId14"/>
    <p:sldId id="416" r:id="rId15"/>
    <p:sldId id="417" r:id="rId16"/>
    <p:sldId id="402" r:id="rId17"/>
    <p:sldId id="401" r:id="rId18"/>
    <p:sldId id="267" r:id="rId19"/>
    <p:sldId id="415" r:id="rId20"/>
    <p:sldId id="293" r:id="rId21"/>
    <p:sldId id="409" r:id="rId22"/>
    <p:sldId id="418" r:id="rId23"/>
    <p:sldId id="399" r:id="rId24"/>
    <p:sldId id="420" r:id="rId25"/>
    <p:sldId id="421" r:id="rId26"/>
    <p:sldId id="378" r:id="rId27"/>
    <p:sldId id="426" r:id="rId28"/>
    <p:sldId id="381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74" autoAdjust="0"/>
  </p:normalViewPr>
  <p:slideViewPr>
    <p:cSldViewPr>
      <p:cViewPr varScale="1">
        <p:scale>
          <a:sx n="79" d="100"/>
          <a:sy n="79" d="100"/>
        </p:scale>
        <p:origin x="108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57.png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5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png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image" Target="../media/image62.emf"/><Relationship Id="rId1" Type="http://schemas.openxmlformats.org/officeDocument/2006/relationships/image" Target="../media/image61.emf"/><Relationship Id="rId6" Type="http://schemas.openxmlformats.org/officeDocument/2006/relationships/image" Target="../media/image66.emf"/><Relationship Id="rId5" Type="http://schemas.openxmlformats.org/officeDocument/2006/relationships/image" Target="../media/image65.emf"/><Relationship Id="rId4" Type="http://schemas.openxmlformats.org/officeDocument/2006/relationships/image" Target="../media/image6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emf"/><Relationship Id="rId1" Type="http://schemas.openxmlformats.org/officeDocument/2006/relationships/image" Target="../media/image68.emf"/><Relationship Id="rId6" Type="http://schemas.openxmlformats.org/officeDocument/2006/relationships/image" Target="../media/image73.emf"/><Relationship Id="rId5" Type="http://schemas.openxmlformats.org/officeDocument/2006/relationships/image" Target="../media/image72.emf"/><Relationship Id="rId4" Type="http://schemas.openxmlformats.org/officeDocument/2006/relationships/image" Target="../media/image7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13" Type="http://schemas.openxmlformats.org/officeDocument/2006/relationships/image" Target="../media/image86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12" Type="http://schemas.openxmlformats.org/officeDocument/2006/relationships/image" Target="../media/image85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6" Type="http://schemas.openxmlformats.org/officeDocument/2006/relationships/image" Target="../media/image79.emf"/><Relationship Id="rId11" Type="http://schemas.openxmlformats.org/officeDocument/2006/relationships/image" Target="../media/image84.emf"/><Relationship Id="rId5" Type="http://schemas.openxmlformats.org/officeDocument/2006/relationships/image" Target="../media/image78.emf"/><Relationship Id="rId10" Type="http://schemas.openxmlformats.org/officeDocument/2006/relationships/image" Target="../media/image83.emf"/><Relationship Id="rId4" Type="http://schemas.openxmlformats.org/officeDocument/2006/relationships/image" Target="../media/image77.emf"/><Relationship Id="rId9" Type="http://schemas.openxmlformats.org/officeDocument/2006/relationships/image" Target="../media/image82.emf"/><Relationship Id="rId14" Type="http://schemas.openxmlformats.org/officeDocument/2006/relationships/image" Target="../media/image8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050">
            <a:extLst>
              <a:ext uri="{FF2B5EF4-FFF2-40B4-BE49-F238E27FC236}">
                <a16:creationId xmlns:a16="http://schemas.microsoft.com/office/drawing/2014/main" id="{4B7EDD77-215F-B247-94C5-4A1D7C8631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5" name="Rectangle 2051">
            <a:extLst>
              <a:ext uri="{FF2B5EF4-FFF2-40B4-BE49-F238E27FC236}">
                <a16:creationId xmlns:a16="http://schemas.microsoft.com/office/drawing/2014/main" id="{6DD7A9FE-4B65-1F46-85BA-C5C04BE6748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2052">
            <a:extLst>
              <a:ext uri="{FF2B5EF4-FFF2-40B4-BE49-F238E27FC236}">
                <a16:creationId xmlns:a16="http://schemas.microsoft.com/office/drawing/2014/main" id="{8EBB4931-2769-BE42-98BC-4085BB0523E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2053">
            <a:extLst>
              <a:ext uri="{FF2B5EF4-FFF2-40B4-BE49-F238E27FC236}">
                <a16:creationId xmlns:a16="http://schemas.microsoft.com/office/drawing/2014/main" id="{A28B438F-6EB6-724D-B28A-7E78410CBE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9878" name="Rectangle 2054">
            <a:extLst>
              <a:ext uri="{FF2B5EF4-FFF2-40B4-BE49-F238E27FC236}">
                <a16:creationId xmlns:a16="http://schemas.microsoft.com/office/drawing/2014/main" id="{2FAFF056-0DA5-0E4E-BE56-6836D6FB517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79" name="Rectangle 2055">
            <a:extLst>
              <a:ext uri="{FF2B5EF4-FFF2-40B4-BE49-F238E27FC236}">
                <a16:creationId xmlns:a16="http://schemas.microsoft.com/office/drawing/2014/main" id="{05EB53C4-F3DC-494B-A3BF-A4F14E553B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0B6C9B1-B522-A54C-B129-78DEC6D731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A84589-AF80-284F-A590-A7DE3DCC3F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442C7B-2303-1949-A5A6-21BB846FB5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72C8D7-0ECE-CD42-A0E7-2868DDD4F0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80B688DE-53C0-5F4B-A3BF-519F4A46638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8027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3BF020-B734-8C43-BFAF-2EC901AA64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A98CB13-AD9E-DF44-8C06-A1FDF7CE57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5B9A70-C685-2942-9511-2529DC4A98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773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EBE45D-6637-0347-9B39-68FAF9C27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354D4B-3CE0-1845-8521-A92922D70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E9A99B-2FE8-BF49-81F2-03639054E8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61DE8F6-DCA8-E748-A1D9-406E43C241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1BBC7BA-F93A-7E44-9674-6A37B895C3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46C7BBB-6630-E744-B6D8-552DB86D3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内容">
            <a:extLst>
              <a:ext uri="{FF2B5EF4-FFF2-40B4-BE49-F238E27FC236}">
                <a16:creationId xmlns:a16="http://schemas.microsoft.com/office/drawing/2014/main" id="{52C0443E-9F6C-3A43-BDDC-A15A3FE9B5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>
            <a:extLst>
              <a:ext uri="{FF2B5EF4-FFF2-40B4-BE49-F238E27FC236}">
                <a16:creationId xmlns:a16="http://schemas.microsoft.com/office/drawing/2014/main" id="{31C61B06-8B78-F143-BFD0-E52C02B438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20343" y="6452616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第一章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2" Type="http://schemas.openxmlformats.org/officeDocument/2006/relationships/image" Target="../media/image4200.png"/><Relationship Id="rId2" Type="http://schemas.openxmlformats.org/officeDocument/2006/relationships/image" Target="../media/image2.png"/><Relationship Id="rId16" Type="http://schemas.openxmlformats.org/officeDocument/2006/relationships/image" Target="../media/image511.png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3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4.png"/><Relationship Id="rId5" Type="http://schemas.openxmlformats.org/officeDocument/2006/relationships/image" Target="../media/image43.png"/><Relationship Id="rId10" Type="http://schemas.openxmlformats.org/officeDocument/2006/relationships/image" Target="../media/image53.png"/><Relationship Id="rId4" Type="http://schemas.openxmlformats.org/officeDocument/2006/relationships/image" Target="../media/image18.png"/><Relationship Id="rId9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3" Type="http://schemas.openxmlformats.org/officeDocument/2006/relationships/image" Target="../media/image127.png"/><Relationship Id="rId7" Type="http://schemas.openxmlformats.org/officeDocument/2006/relationships/image" Target="../media/image14.emf"/><Relationship Id="rId12" Type="http://schemas.openxmlformats.org/officeDocument/2006/relationships/image" Target="../media/image1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5.emf"/><Relationship Id="rId14" Type="http://schemas.openxmlformats.org/officeDocument/2006/relationships/image" Target="../media/image1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0.emf"/><Relationship Id="rId18" Type="http://schemas.openxmlformats.org/officeDocument/2006/relationships/image" Target="../media/image71.png"/><Relationship Id="rId3" Type="http://schemas.openxmlformats.org/officeDocument/2006/relationships/image" Target="../media/image69.png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72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78.png"/><Relationship Id="rId3" Type="http://schemas.openxmlformats.org/officeDocument/2006/relationships/image" Target="../media/image76.png"/><Relationship Id="rId7" Type="http://schemas.openxmlformats.org/officeDocument/2006/relationships/image" Target="../media/image59.emf"/><Relationship Id="rId12" Type="http://schemas.openxmlformats.org/officeDocument/2006/relationships/image" Target="../media/image77.png"/><Relationship Id="rId17" Type="http://schemas.openxmlformats.org/officeDocument/2006/relationships/image" Target="../media/image7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png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57.png"/><Relationship Id="rId5" Type="http://schemas.openxmlformats.org/officeDocument/2006/relationships/image" Target="../media/image58.emf"/><Relationship Id="rId15" Type="http://schemas.openxmlformats.org/officeDocument/2006/relationships/image" Target="../media/image80.png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60.emf"/><Relationship Id="rId1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8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2.png"/><Relationship Id="rId5" Type="http://schemas.openxmlformats.org/officeDocument/2006/relationships/image" Target="../media/image75.png"/><Relationship Id="rId4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6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2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64.emf"/><Relationship Id="rId4" Type="http://schemas.openxmlformats.org/officeDocument/2006/relationships/image" Target="../media/image61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66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image" Target="../media/image98.png"/><Relationship Id="rId12" Type="http://schemas.openxmlformats.org/officeDocument/2006/relationships/image" Target="../media/image71.emf"/><Relationship Id="rId17" Type="http://schemas.openxmlformats.org/officeDocument/2006/relationships/image" Target="../media/image9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3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9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70.e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7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81.emf"/><Relationship Id="rId26" Type="http://schemas.openxmlformats.org/officeDocument/2006/relationships/image" Target="../media/image85.e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78.e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emf"/><Relationship Id="rId20" Type="http://schemas.openxmlformats.org/officeDocument/2006/relationships/image" Target="../media/image82.emf"/><Relationship Id="rId29" Type="http://schemas.openxmlformats.org/officeDocument/2006/relationships/oleObject" Target="../embeddings/oleObject4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84.e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86.emf"/><Relationship Id="rId10" Type="http://schemas.openxmlformats.org/officeDocument/2006/relationships/image" Target="../media/image77.emf"/><Relationship Id="rId19" Type="http://schemas.openxmlformats.org/officeDocument/2006/relationships/oleObject" Target="../embeddings/oleObject38.bin"/><Relationship Id="rId31" Type="http://schemas.openxmlformats.org/officeDocument/2006/relationships/image" Target="../media/image114.png"/><Relationship Id="rId4" Type="http://schemas.openxmlformats.org/officeDocument/2006/relationships/image" Target="../media/image74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79.emf"/><Relationship Id="rId22" Type="http://schemas.openxmlformats.org/officeDocument/2006/relationships/image" Target="../media/image83.emf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8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131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4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133.png"/><Relationship Id="rId17" Type="http://schemas.openxmlformats.org/officeDocument/2006/relationships/image" Target="../media/image49.png"/><Relationship Id="rId2" Type="http://schemas.openxmlformats.org/officeDocument/2006/relationships/image" Target="../media/image11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0.png"/><Relationship Id="rId11" Type="http://schemas.openxmlformats.org/officeDocument/2006/relationships/image" Target="../media/image12.png"/><Relationship Id="rId5" Type="http://schemas.openxmlformats.org/officeDocument/2006/relationships/image" Target="../media/image340.png"/><Relationship Id="rId15" Type="http://schemas.openxmlformats.org/officeDocument/2006/relationships/image" Target="../media/image47.png"/><Relationship Id="rId10" Type="http://schemas.openxmlformats.org/officeDocument/2006/relationships/image" Target="../media/image390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.png"/><Relationship Id="rId18" Type="http://schemas.openxmlformats.org/officeDocument/2006/relationships/image" Target="../media/image23.png"/><Relationship Id="rId3" Type="http://schemas.openxmlformats.org/officeDocument/2006/relationships/image" Target="../media/image110.png"/><Relationship Id="rId12" Type="http://schemas.openxmlformats.org/officeDocument/2006/relationships/image" Target="../media/image15.png"/><Relationship Id="rId17" Type="http://schemas.openxmlformats.org/officeDocument/2006/relationships/image" Target="../media/image22.png"/><Relationship Id="rId2" Type="http://schemas.openxmlformats.org/officeDocument/2006/relationships/image" Target="../media/image101.png"/><Relationship Id="rId16" Type="http://schemas.openxmlformats.org/officeDocument/2006/relationships/image" Target="../media/image21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5" Type="http://schemas.openxmlformats.org/officeDocument/2006/relationships/image" Target="../media/image13.png"/><Relationship Id="rId15" Type="http://schemas.openxmlformats.org/officeDocument/2006/relationships/image" Target="../media/image17.png"/><Relationship Id="rId10" Type="http://schemas.openxmlformats.org/officeDocument/2006/relationships/image" Target="../media/image74.png"/><Relationship Id="rId19" Type="http://schemas.openxmlformats.org/officeDocument/2006/relationships/image" Target="../media/image24.png"/><Relationship Id="rId4" Type="http://schemas.openxmlformats.org/officeDocument/2006/relationships/image" Target="../media/image120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38">
                <a:extLst>
                  <a:ext uri="{FF2B5EF4-FFF2-40B4-BE49-F238E27FC236}">
                    <a16:creationId xmlns:a16="http://schemas.microsoft.com/office/drawing/2014/main" id="{A862F5E8-14C0-4AB1-A757-4DC34CC877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9512" y="155021"/>
                <a:ext cx="8964488" cy="59179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上节内容回顾：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质点运动微分方程：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𝒎</m:t>
                    </m:r>
                    <m:acc>
                      <m:accPr>
                        <m:chr m:val="̈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𝒓</m:t>
                            </m:r>
                          </m:e>
                        </m:acc>
                      </m:e>
                    </m:acc>
                    <m:r>
                      <a:rPr lang="en-US" altLang="zh-CN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𝑭</m:t>
                        </m:r>
                      </m:e>
                    </m:acc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𝒓</m:t>
                            </m:r>
                          </m:e>
                        </m:acc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𝒓</m:t>
                                </m:r>
                              </m:e>
                            </m:acc>
                          </m:e>
                        </m:acc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𝒕</m:t>
                        </m:r>
                      </m:e>
                    </m:d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的分量形式</a:t>
                </a:r>
                <a:endParaRPr lang="en-US" altLang="zh-CN" sz="24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4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二阶微分方程的求解：数值解，解析解</a:t>
                </a:r>
                <a:endParaRPr lang="en-US" altLang="zh-CN" sz="24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四种简化情形：</a:t>
                </a:r>
                <a:endParaRPr lang="en-US" altLang="zh-CN" sz="24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：直接对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积分</a:t>
                </a:r>
                <a:endParaRPr lang="en-US" altLang="zh-CN" sz="24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：降阶，化为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的一阶微分方程</a:t>
                </a:r>
                <a:endParaRPr lang="en-US" altLang="zh-CN" sz="2400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3</a:t>
                </a:r>
                <a:r>
                  <a:rPr lang="zh-CN" altLang="en-US" sz="24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</m:acc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：三维谐振子特例</a:t>
                </a:r>
                <a:endParaRPr lang="en-US" altLang="zh-CN" sz="24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4</a:t>
                </a:r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</m:acc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e>
                    </m:acc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：一维情形化为 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acc>
                      <m:accPr>
                        <m:chr m:val="̇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𝑞𝑥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，有通解</a:t>
                </a:r>
                <a:endParaRPr lang="en-US" altLang="zh-CN" sz="2400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 Box 38">
                <a:extLst>
                  <a:ext uri="{FF2B5EF4-FFF2-40B4-BE49-F238E27FC236}">
                    <a16:creationId xmlns:a16="http://schemas.microsoft.com/office/drawing/2014/main" id="{A862F5E8-14C0-4AB1-A757-4DC34CC87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55021"/>
                <a:ext cx="8964488" cy="5917902"/>
              </a:xfrm>
              <a:prstGeom prst="rect">
                <a:avLst/>
              </a:prstGeom>
              <a:blipFill>
                <a:blip r:embed="rId2"/>
                <a:stretch>
                  <a:fillRect l="-1020" t="-1133" b="-14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5">
            <a:extLst>
              <a:ext uri="{FF2B5EF4-FFF2-40B4-BE49-F238E27FC236}">
                <a16:creationId xmlns:a16="http://schemas.microsoft.com/office/drawing/2014/main" id="{DCBE5F18-6584-4906-A4AE-3E7FBBD5038B}"/>
              </a:ext>
            </a:extLst>
          </p:cNvPr>
          <p:cNvGrpSpPr/>
          <p:nvPr/>
        </p:nvGrpSpPr>
        <p:grpSpPr>
          <a:xfrm>
            <a:off x="3231515" y="1199424"/>
            <a:ext cx="1800676" cy="1200329"/>
            <a:chOff x="1026145" y="814339"/>
            <a:chExt cx="1800676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6">
                  <a:extLst>
                    <a:ext uri="{FF2B5EF4-FFF2-40B4-BE49-F238E27FC236}">
                      <a16:creationId xmlns:a16="http://schemas.microsoft.com/office/drawing/2014/main" id="{37884CFD-E50C-4DF6-8C9F-D7F2E66714B7}"/>
                    </a:ext>
                  </a:extLst>
                </p:cNvPr>
                <p:cNvSpPr/>
                <p:nvPr/>
              </p:nvSpPr>
              <p:spPr>
                <a:xfrm>
                  <a:off x="1232472" y="814339"/>
                  <a:ext cx="1594349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5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5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A6ED7935-6DE2-604C-A299-5E88C8CC8D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472" y="814339"/>
                  <a:ext cx="1594349" cy="120032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7">
              <a:extLst>
                <a:ext uri="{FF2B5EF4-FFF2-40B4-BE49-F238E27FC236}">
                  <a16:creationId xmlns:a16="http://schemas.microsoft.com/office/drawing/2014/main" id="{2EDC6216-F425-4F39-BD4B-1148677CEB68}"/>
                </a:ext>
              </a:extLst>
            </p:cNvPr>
            <p:cNvSpPr/>
            <p:nvPr/>
          </p:nvSpPr>
          <p:spPr bwMode="auto">
            <a:xfrm>
              <a:off x="1026145" y="1069392"/>
              <a:ext cx="206112" cy="792088"/>
            </a:xfrm>
            <a:prstGeom prst="leftBrace">
              <a:avLst>
                <a:gd name="adj1" fmla="val 6404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Group 12">
            <a:extLst>
              <a:ext uri="{FF2B5EF4-FFF2-40B4-BE49-F238E27FC236}">
                <a16:creationId xmlns:a16="http://schemas.microsoft.com/office/drawing/2014/main" id="{CE5AA743-93DB-4B1D-A118-93DF567E654E}"/>
              </a:ext>
            </a:extLst>
          </p:cNvPr>
          <p:cNvGrpSpPr/>
          <p:nvPr/>
        </p:nvGrpSpPr>
        <p:grpSpPr>
          <a:xfrm>
            <a:off x="5508104" y="923461"/>
            <a:ext cx="1800461" cy="1754326"/>
            <a:chOff x="1026360" y="814339"/>
            <a:chExt cx="1800461" cy="175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13">
                  <a:extLst>
                    <a:ext uri="{FF2B5EF4-FFF2-40B4-BE49-F238E27FC236}">
                      <a16:creationId xmlns:a16="http://schemas.microsoft.com/office/drawing/2014/main" id="{FA788745-3198-48CB-8FC5-735EB2F8655B}"/>
                    </a:ext>
                  </a:extLst>
                </p:cNvPr>
                <p:cNvSpPr/>
                <p:nvPr/>
              </p:nvSpPr>
              <p:spPr>
                <a:xfrm>
                  <a:off x="1232472" y="814339"/>
                  <a:ext cx="1594349" cy="17543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5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𝜏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𝜏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5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𝑚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432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</a:t>
                  </a:r>
                  <a14:m>
                    <m:oMath xmlns:m="http://schemas.openxmlformats.org/officeDocument/2006/math">
                      <m:r>
                        <a:rPr kumimoji="1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宋体" panose="02010600030101010101" pitchFamily="2" charset="-122"/>
                          <a:cs typeface="+mn-cs"/>
                        </a:rPr>
                        <m:t>0=</m:t>
                      </m:r>
                      <m:sSub>
                        <m:sSubPr>
                          <m:ctrlPr>
                            <a:rPr kumimoji="1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1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𝑏</m:t>
                          </m:r>
                        </m:sub>
                      </m:sSub>
                    </m:oMath>
                  </a14:m>
                  <a:endPara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Rectangle 13">
                  <a:extLst>
                    <a:ext uri="{FF2B5EF4-FFF2-40B4-BE49-F238E27FC236}">
                      <a16:creationId xmlns:a16="http://schemas.microsoft.com/office/drawing/2014/main" id="{D3EA35B5-C838-4184-8869-1B4F5029B7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472" y="814339"/>
                  <a:ext cx="1594349" cy="1754326"/>
                </a:xfrm>
                <a:prstGeom prst="rect">
                  <a:avLst/>
                </a:prstGeom>
                <a:blipFill>
                  <a:blip r:embed="rId14"/>
                  <a:stretch>
                    <a:fillRect b="-3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e 14">
              <a:extLst>
                <a:ext uri="{FF2B5EF4-FFF2-40B4-BE49-F238E27FC236}">
                  <a16:creationId xmlns:a16="http://schemas.microsoft.com/office/drawing/2014/main" id="{3EF30E53-B52A-4FA1-A6CD-9F37C0F99691}"/>
                </a:ext>
              </a:extLst>
            </p:cNvPr>
            <p:cNvSpPr/>
            <p:nvPr/>
          </p:nvSpPr>
          <p:spPr bwMode="auto">
            <a:xfrm>
              <a:off x="1026360" y="1100543"/>
              <a:ext cx="206112" cy="1342326"/>
            </a:xfrm>
            <a:prstGeom prst="leftBrace">
              <a:avLst>
                <a:gd name="adj1" fmla="val 64047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4E94912-6521-4CEF-9680-85A169C5035D}"/>
              </a:ext>
            </a:extLst>
          </p:cNvPr>
          <p:cNvGrpSpPr/>
          <p:nvPr/>
        </p:nvGrpSpPr>
        <p:grpSpPr>
          <a:xfrm>
            <a:off x="1043608" y="836712"/>
            <a:ext cx="1505883" cy="1798121"/>
            <a:chOff x="3270394" y="1195695"/>
            <a:chExt cx="1505883" cy="17981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36449D27-BF6B-4D09-8352-A66ED12BFB94}"/>
                    </a:ext>
                  </a:extLst>
                </p:cNvPr>
                <p:cNvSpPr/>
                <p:nvPr/>
              </p:nvSpPr>
              <p:spPr>
                <a:xfrm>
                  <a:off x="3386025" y="1195695"/>
                  <a:ext cx="1390252" cy="17981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</m:acc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e>
                        </m:acc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0" fontAlgn="base" latinLnBrk="0" hangingPunct="0">
                    <a:lnSpc>
                      <a:spcPct val="15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</m:acc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𝐹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046B16B-ED10-402E-94C7-5A0DD2899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025" y="1195695"/>
                  <a:ext cx="1390252" cy="17981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7">
              <a:extLst>
                <a:ext uri="{FF2B5EF4-FFF2-40B4-BE49-F238E27FC236}">
                  <a16:creationId xmlns:a16="http://schemas.microsoft.com/office/drawing/2014/main" id="{FAFF8A59-BACC-4FE3-9BFA-77C47692BA6E}"/>
                </a:ext>
              </a:extLst>
            </p:cNvPr>
            <p:cNvSpPr/>
            <p:nvPr/>
          </p:nvSpPr>
          <p:spPr bwMode="auto">
            <a:xfrm>
              <a:off x="3270394" y="1514787"/>
              <a:ext cx="176067" cy="1289640"/>
            </a:xfrm>
            <a:prstGeom prst="leftBrace">
              <a:avLst>
                <a:gd name="adj1" fmla="val 63521"/>
                <a:gd name="adj2" fmla="val 50000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E1E173-0B1E-4BBA-B3C8-520EF088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46281-1404-0546-B560-F408992A2079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44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>
            <a:extLst>
              <a:ext uri="{FF2B5EF4-FFF2-40B4-BE49-F238E27FC236}">
                <a16:creationId xmlns:a16="http://schemas.microsoft.com/office/drawing/2014/main" id="{815CB1D9-CF32-5245-9B2F-E42DFB65F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4779963" cy="457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功是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标量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，其值与坐标选取无关。</a:t>
            </a:r>
          </a:p>
        </p:txBody>
      </p:sp>
      <p:sp>
        <p:nvSpPr>
          <p:cNvPr id="63493" name="Text Box 5">
            <a:extLst>
              <a:ext uri="{FF2B5EF4-FFF2-40B4-BE49-F238E27FC236}">
                <a16:creationId xmlns:a16="http://schemas.microsoft.com/office/drawing/2014/main" id="{40642F2B-1B5B-CA4D-8621-1778A9059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2646878" cy="461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在直角坐标系下：</a:t>
            </a:r>
          </a:p>
        </p:txBody>
      </p:sp>
      <p:graphicFrame>
        <p:nvGraphicFramePr>
          <p:cNvPr id="63495" name="Object 7">
            <a:extLst>
              <a:ext uri="{FF2B5EF4-FFF2-40B4-BE49-F238E27FC236}">
                <a16:creationId xmlns:a16="http://schemas.microsoft.com/office/drawing/2014/main" id="{CB86CFA8-FE19-854C-9203-080BC57901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84313"/>
          <a:ext cx="50069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1" name="Equation" r:id="rId3" imgW="30137100" imgH="3803650" progId="Equation.3">
                  <p:embed/>
                </p:oleObj>
              </mc:Choice>
              <mc:Fallback>
                <p:oleObj name="Equation" r:id="rId3" imgW="30137100" imgH="3803650" progId="Equation.3">
                  <p:embed/>
                  <p:pic>
                    <p:nvPicPr>
                      <p:cNvPr id="63495" name="Object 7">
                        <a:extLst>
                          <a:ext uri="{FF2B5EF4-FFF2-40B4-BE49-F238E27FC236}">
                            <a16:creationId xmlns:a16="http://schemas.microsoft.com/office/drawing/2014/main" id="{CB86CFA8-FE19-854C-9203-080BC57901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84313"/>
                        <a:ext cx="5006975" cy="631825"/>
                      </a:xfrm>
                      <a:prstGeom prst="rect">
                        <a:avLst/>
                      </a:prstGeom>
                      <a:solidFill>
                        <a:srgbClr val="E9FFF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>
            <a:extLst>
              <a:ext uri="{FF2B5EF4-FFF2-40B4-BE49-F238E27FC236}">
                <a16:creationId xmlns:a16="http://schemas.microsoft.com/office/drawing/2014/main" id="{933EF24B-C0D6-B143-82DE-D0F4996F1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2213" y="2366963"/>
          <a:ext cx="27463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32" name="Equation" r:id="rId5" imgW="16529050" imgH="3803650" progId="Equation.3">
                  <p:embed/>
                </p:oleObj>
              </mc:Choice>
              <mc:Fallback>
                <p:oleObj name="Equation" r:id="rId5" imgW="16529050" imgH="3803650" progId="Equation.3">
                  <p:embed/>
                  <p:pic>
                    <p:nvPicPr>
                      <p:cNvPr id="63496" name="Object 8">
                        <a:extLst>
                          <a:ext uri="{FF2B5EF4-FFF2-40B4-BE49-F238E27FC236}">
                            <a16:creationId xmlns:a16="http://schemas.microsoft.com/office/drawing/2014/main" id="{933EF24B-C0D6-B143-82DE-D0F4996F1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2366963"/>
                        <a:ext cx="274637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3" name="Text Box 15">
            <a:extLst>
              <a:ext uri="{FF2B5EF4-FFF2-40B4-BE49-F238E27FC236}">
                <a16:creationId xmlns:a16="http://schemas.microsoft.com/office/drawing/2014/main" id="{DB3BB4FA-0F48-5B4F-9C7A-F89025658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78" y="3116957"/>
            <a:ext cx="39805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noProof="0" dirty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</a:rPr>
              <a:t>).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</a:rPr>
              <a:t>功率：描述做功快慢的量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504" name="Object 16">
                <a:extLst>
                  <a:ext uri="{FF2B5EF4-FFF2-40B4-BE49-F238E27FC236}">
                    <a16:creationId xmlns:a16="http://schemas.microsoft.com/office/drawing/2014/main" id="{185F7664-8BBA-EB42-9017-655BB8D0A46E}"/>
                  </a:ext>
                </a:extLst>
              </p:cNvPr>
              <p:cNvSpPr txBox="1"/>
              <p:nvPr/>
            </p:nvSpPr>
            <p:spPr bwMode="auto">
              <a:xfrm>
                <a:off x="2427891" y="3696791"/>
                <a:ext cx="3650927" cy="87928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𝑑𝑊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zh-CN" altLang="en-US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504" name="Object 16">
                <a:extLst>
                  <a:ext uri="{FF2B5EF4-FFF2-40B4-BE49-F238E27FC236}">
                    <a16:creationId xmlns:a16="http://schemas.microsoft.com/office/drawing/2014/main" id="{185F7664-8BBA-EB42-9017-655BB8D0A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7891" y="3696791"/>
                <a:ext cx="3650927" cy="8792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bject 7">
                <a:extLst>
                  <a:ext uri="{FF2B5EF4-FFF2-40B4-BE49-F238E27FC236}">
                    <a16:creationId xmlns:a16="http://schemas.microsoft.com/office/drawing/2014/main" id="{A479BF4A-69B6-4CD4-B561-F1A4A0289CD2}"/>
                  </a:ext>
                </a:extLst>
              </p:cNvPr>
              <p:cNvSpPr txBox="1"/>
              <p:nvPr/>
            </p:nvSpPr>
            <p:spPr bwMode="auto">
              <a:xfrm>
                <a:off x="3430845" y="899850"/>
                <a:ext cx="3155436" cy="516232"/>
              </a:xfrm>
              <a:prstGeom prst="rect">
                <a:avLst/>
              </a:prstGeom>
              <a:solidFill>
                <a:srgbClr val="E9FFF9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𝑑𝑥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𝑑𝑦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Object 7">
                <a:extLst>
                  <a:ext uri="{FF2B5EF4-FFF2-40B4-BE49-F238E27FC236}">
                    <a16:creationId xmlns:a16="http://schemas.microsoft.com/office/drawing/2014/main" id="{A479BF4A-69B6-4CD4-B561-F1A4A0289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0845" y="899850"/>
                <a:ext cx="3155436" cy="5162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1D83F5-D441-428A-8908-963E8EF5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98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animBg="1" autoUpdateAnimBg="0"/>
      <p:bldP spid="63493" grpId="0" animBg="1" autoUpdateAnimBg="0"/>
      <p:bldP spid="635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4">
            <a:extLst>
              <a:ext uri="{FF2B5EF4-FFF2-40B4-BE49-F238E27FC236}">
                <a16:creationId xmlns:a16="http://schemas.microsoft.com/office/drawing/2014/main" id="{189BD66A-3D56-9446-BEDE-73725A07F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8600"/>
            <a:ext cx="4852610" cy="52322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保守力、非保守力与耗散力</a:t>
            </a:r>
          </a:p>
        </p:txBody>
      </p:sp>
      <p:sp>
        <p:nvSpPr>
          <p:cNvPr id="57356" name="Text Box 5">
            <a:extLst>
              <a:ext uri="{FF2B5EF4-FFF2-40B4-BE49-F238E27FC236}">
                <a16:creationId xmlns:a16="http://schemas.microsoft.com/office/drawing/2014/main" id="{E1E1DC91-695E-4C4F-A66B-3B174E41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106" y="866744"/>
            <a:ext cx="2441694" cy="461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</a:rPr>
              <a:t>1). </a:t>
            </a:r>
            <a:r>
              <a:rPr lang="zh-CN" altLang="en-US" sz="2400" b="1" dirty="0">
                <a:solidFill>
                  <a:srgbClr val="FF0000"/>
                </a:solidFill>
                <a:ea typeface="黑体" panose="02010609060101010101" pitchFamily="49" charset="-122"/>
              </a:rPr>
              <a:t>保守力的定义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8" name="Text Box 8">
                <a:extLst>
                  <a:ext uri="{FF2B5EF4-FFF2-40B4-BE49-F238E27FC236}">
                    <a16:creationId xmlns:a16="http://schemas.microsoft.com/office/drawing/2014/main" id="{08BE29B5-6936-7C41-8CD5-18059B5614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181" y="1363616"/>
                <a:ext cx="8787871" cy="18726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考虑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的简化情形，</a:t>
                </a:r>
                <a:r>
                  <a:rPr lang="en-US" altLang="zh-CN" sz="2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在某区域内单值有界可微，则该区域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被称为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力场，质点受力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。例：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万有引力场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、静电场</a:t>
                </a:r>
                <a:endParaRPr lang="en-US" altLang="zh-CN" sz="24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质点沿曲线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𝐴𝐵</m:t>
                    </m:r>
                  </m:oMath>
                </a14:m>
                <a:r>
                  <a:rPr lang="zh-CN" altLang="en-US" sz="2400" i="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</a:rPr>
                  <a:t>运动，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</a:rPr>
                  <a:t>所做的功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6568" name="Text Box 8">
                <a:extLst>
                  <a:ext uri="{FF2B5EF4-FFF2-40B4-BE49-F238E27FC236}">
                    <a16:creationId xmlns:a16="http://schemas.microsoft.com/office/drawing/2014/main" id="{08BE29B5-6936-7C41-8CD5-18059B56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181" y="1363616"/>
                <a:ext cx="8787871" cy="1872629"/>
              </a:xfrm>
              <a:prstGeom prst="rect">
                <a:avLst/>
              </a:prstGeom>
              <a:blipFill>
                <a:blip r:embed="rId2"/>
                <a:stretch>
                  <a:fillRect l="-1110" r="-347" b="-553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71" name="Object 11">
                <a:extLst>
                  <a:ext uri="{FF2B5EF4-FFF2-40B4-BE49-F238E27FC236}">
                    <a16:creationId xmlns:a16="http://schemas.microsoft.com/office/drawing/2014/main" id="{A0500A30-28FE-E14B-919C-9BCC07E29FC5}"/>
                  </a:ext>
                </a:extLst>
              </p:cNvPr>
              <p:cNvSpPr txBox="1"/>
              <p:nvPr/>
            </p:nvSpPr>
            <p:spPr bwMode="auto">
              <a:xfrm>
                <a:off x="2516471" y="3236245"/>
                <a:ext cx="2514600" cy="9206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571" name="Object 11">
                <a:extLst>
                  <a:ext uri="{FF2B5EF4-FFF2-40B4-BE49-F238E27FC236}">
                    <a16:creationId xmlns:a16="http://schemas.microsoft.com/office/drawing/2014/main" id="{A0500A30-28FE-E14B-919C-9BCC07E29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6471" y="3236245"/>
                <a:ext cx="2514600" cy="9206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72" name="Text Box 12">
                <a:extLst>
                  <a:ext uri="{FF2B5EF4-FFF2-40B4-BE49-F238E27FC236}">
                    <a16:creationId xmlns:a16="http://schemas.microsoft.com/office/drawing/2014/main" id="{2C9D73D5-F008-B84C-927C-10F6B1D91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07" y="4108299"/>
                <a:ext cx="8820472" cy="11339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保守力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：功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𝑊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所走路径无关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非保守力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：功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𝑊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所走路径有关，不同路径功不一样</a:t>
                </a:r>
              </a:p>
            </p:txBody>
          </p:sp>
        </mc:Choice>
        <mc:Fallback xmlns="">
          <p:sp>
            <p:nvSpPr>
              <p:cNvPr id="66572" name="Text Box 12">
                <a:extLst>
                  <a:ext uri="{FF2B5EF4-FFF2-40B4-BE49-F238E27FC236}">
                    <a16:creationId xmlns:a16="http://schemas.microsoft.com/office/drawing/2014/main" id="{2C9D73D5-F008-B84C-927C-10F6B1D91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207" y="4108299"/>
                <a:ext cx="8820472" cy="1133965"/>
              </a:xfrm>
              <a:prstGeom prst="rect">
                <a:avLst/>
              </a:prstGeom>
              <a:blipFill>
                <a:blip r:embed="rId4"/>
                <a:stretch>
                  <a:fillRect l="-1107" b="-9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1D1B28A-D576-49D8-A76D-8F3B18E8F9D8}"/>
                  </a:ext>
                </a:extLst>
              </p:cNvPr>
              <p:cNvSpPr/>
              <p:nvPr/>
            </p:nvSpPr>
            <p:spPr>
              <a:xfrm>
                <a:off x="5168898" y="98413"/>
                <a:ext cx="3856569" cy="7826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acc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1D1B28A-D576-49D8-A76D-8F3B18E8F9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98" y="98413"/>
                <a:ext cx="3856569" cy="7826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22">
            <a:extLst>
              <a:ext uri="{FF2B5EF4-FFF2-40B4-BE49-F238E27FC236}">
                <a16:creationId xmlns:a16="http://schemas.microsoft.com/office/drawing/2014/main" id="{F8260A8B-303F-4BFB-B0D7-6BF9E17AA80B}"/>
              </a:ext>
            </a:extLst>
          </p:cNvPr>
          <p:cNvSpPr>
            <a:spLocks/>
          </p:cNvSpPr>
          <p:nvPr/>
        </p:nvSpPr>
        <p:spPr bwMode="auto">
          <a:xfrm>
            <a:off x="5682089" y="2845797"/>
            <a:ext cx="1824038" cy="1589088"/>
          </a:xfrm>
          <a:custGeom>
            <a:avLst/>
            <a:gdLst>
              <a:gd name="T0" fmla="*/ 0 w 1440"/>
              <a:gd name="T1" fmla="*/ 2147483646 h 1344"/>
              <a:gd name="T2" fmla="*/ 2147483646 w 1440"/>
              <a:gd name="T3" fmla="*/ 2147483646 h 1344"/>
              <a:gd name="T4" fmla="*/ 2147483646 w 1440"/>
              <a:gd name="T5" fmla="*/ 2147483646 h 1344"/>
              <a:gd name="T6" fmla="*/ 2147483646 w 1440"/>
              <a:gd name="T7" fmla="*/ 2147483646 h 1344"/>
              <a:gd name="T8" fmla="*/ 2147483646 w 1440"/>
              <a:gd name="T9" fmla="*/ 2147483646 h 1344"/>
              <a:gd name="T10" fmla="*/ 2147483646 w 1440"/>
              <a:gd name="T11" fmla="*/ 2147483646 h 1344"/>
              <a:gd name="T12" fmla="*/ 2147483646 w 1440"/>
              <a:gd name="T13" fmla="*/ 0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0" h="1344">
                <a:moveTo>
                  <a:pt x="0" y="1344"/>
                </a:moveTo>
                <a:cubicBezTo>
                  <a:pt x="52" y="1320"/>
                  <a:pt x="104" y="1296"/>
                  <a:pt x="144" y="1248"/>
                </a:cubicBezTo>
                <a:cubicBezTo>
                  <a:pt x="184" y="1200"/>
                  <a:pt x="224" y="1128"/>
                  <a:pt x="240" y="1056"/>
                </a:cubicBezTo>
                <a:cubicBezTo>
                  <a:pt x="256" y="984"/>
                  <a:pt x="208" y="952"/>
                  <a:pt x="240" y="816"/>
                </a:cubicBezTo>
                <a:cubicBezTo>
                  <a:pt x="272" y="680"/>
                  <a:pt x="304" y="344"/>
                  <a:pt x="432" y="240"/>
                </a:cubicBezTo>
                <a:cubicBezTo>
                  <a:pt x="560" y="136"/>
                  <a:pt x="840" y="232"/>
                  <a:pt x="1008" y="192"/>
                </a:cubicBezTo>
                <a:cubicBezTo>
                  <a:pt x="1176" y="152"/>
                  <a:pt x="1368" y="32"/>
                  <a:pt x="144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24">
            <a:extLst>
              <a:ext uri="{FF2B5EF4-FFF2-40B4-BE49-F238E27FC236}">
                <a16:creationId xmlns:a16="http://schemas.microsoft.com/office/drawing/2014/main" id="{D0D254F4-7842-4CCF-89C9-701C5C5E7D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0152" y="4140496"/>
            <a:ext cx="855662" cy="133350"/>
          </a:xfrm>
          <a:prstGeom prst="line">
            <a:avLst/>
          </a:prstGeom>
          <a:noFill/>
          <a:ln w="38100">
            <a:solidFill>
              <a:srgbClr val="0432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7">
                <a:extLst>
                  <a:ext uri="{FF2B5EF4-FFF2-40B4-BE49-F238E27FC236}">
                    <a16:creationId xmlns:a16="http://schemas.microsoft.com/office/drawing/2014/main" id="{A8E6CC24-D442-4829-8A49-7B0B536CD72C}"/>
                  </a:ext>
                </a:extLst>
              </p:cNvPr>
              <p:cNvSpPr txBox="1"/>
              <p:nvPr/>
            </p:nvSpPr>
            <p:spPr bwMode="auto">
              <a:xfrm>
                <a:off x="6762727" y="4049262"/>
                <a:ext cx="755028" cy="5064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Object 27">
                <a:extLst>
                  <a:ext uri="{FF2B5EF4-FFF2-40B4-BE49-F238E27FC236}">
                    <a16:creationId xmlns:a16="http://schemas.microsoft.com/office/drawing/2014/main" id="{A8E6CC24-D442-4829-8A49-7B0B536CD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62727" y="4049262"/>
                <a:ext cx="755028" cy="506421"/>
              </a:xfrm>
              <a:prstGeom prst="rect">
                <a:avLst/>
              </a:prstGeom>
              <a:blipFill>
                <a:blip r:embed="rId6"/>
                <a:stretch>
                  <a:fillRect r="-16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9">
                <a:extLst>
                  <a:ext uri="{FF2B5EF4-FFF2-40B4-BE49-F238E27FC236}">
                    <a16:creationId xmlns:a16="http://schemas.microsoft.com/office/drawing/2014/main" id="{2579A011-44EA-4304-A6E7-29F01C3C71E2}"/>
                  </a:ext>
                </a:extLst>
              </p:cNvPr>
              <p:cNvSpPr txBox="1"/>
              <p:nvPr/>
            </p:nvSpPr>
            <p:spPr bwMode="auto">
              <a:xfrm>
                <a:off x="5412902" y="4372225"/>
                <a:ext cx="463935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Object 29">
                <a:extLst>
                  <a:ext uri="{FF2B5EF4-FFF2-40B4-BE49-F238E27FC236}">
                    <a16:creationId xmlns:a16="http://schemas.microsoft.com/office/drawing/2014/main" id="{2579A011-44EA-4304-A6E7-29F01C3C7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2902" y="4372225"/>
                <a:ext cx="463935" cy="461665"/>
              </a:xfrm>
              <a:prstGeom prst="rect">
                <a:avLst/>
              </a:prstGeom>
              <a:blipFill>
                <a:blip r:embed="rId7"/>
                <a:stretch>
                  <a:fillRect l="-39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30">
                <a:extLst>
                  <a:ext uri="{FF2B5EF4-FFF2-40B4-BE49-F238E27FC236}">
                    <a16:creationId xmlns:a16="http://schemas.microsoft.com/office/drawing/2014/main" id="{1E93CE98-57B6-446A-B1AA-034874AEDB85}"/>
                  </a:ext>
                </a:extLst>
              </p:cNvPr>
              <p:cNvSpPr txBox="1"/>
              <p:nvPr/>
            </p:nvSpPr>
            <p:spPr bwMode="auto">
              <a:xfrm>
                <a:off x="7582005" y="2566503"/>
                <a:ext cx="552450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Object 30">
                <a:extLst>
                  <a:ext uri="{FF2B5EF4-FFF2-40B4-BE49-F238E27FC236}">
                    <a16:creationId xmlns:a16="http://schemas.microsoft.com/office/drawing/2014/main" id="{1E93CE98-57B6-446A-B1AA-034874AED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82005" y="2566503"/>
                <a:ext cx="552450" cy="461665"/>
              </a:xfrm>
              <a:prstGeom prst="rect">
                <a:avLst/>
              </a:prstGeom>
              <a:blipFill>
                <a:blip r:embed="rId8"/>
                <a:stretch>
                  <a:fillRect l="-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Line 24">
            <a:extLst>
              <a:ext uri="{FF2B5EF4-FFF2-40B4-BE49-F238E27FC236}">
                <a16:creationId xmlns:a16="http://schemas.microsoft.com/office/drawing/2014/main" id="{19EA0411-B709-4AE0-9D78-55D89F75FCF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93717" y="3428534"/>
            <a:ext cx="277598" cy="423614"/>
          </a:xfrm>
          <a:prstGeom prst="line">
            <a:avLst/>
          </a:prstGeom>
          <a:noFill/>
          <a:ln w="38100">
            <a:solidFill>
              <a:srgbClr val="0432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E59745F2-2905-4904-B3FD-2B49B190C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4168" y="3468649"/>
            <a:ext cx="711646" cy="147744"/>
          </a:xfrm>
          <a:prstGeom prst="line">
            <a:avLst/>
          </a:prstGeom>
          <a:noFill/>
          <a:ln w="38100">
            <a:solidFill>
              <a:srgbClr val="0432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24">
            <a:extLst>
              <a:ext uri="{FF2B5EF4-FFF2-40B4-BE49-F238E27FC236}">
                <a16:creationId xmlns:a16="http://schemas.microsoft.com/office/drawing/2014/main" id="{1AB75DE8-D696-424D-88B7-989040BD0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584" y="3018812"/>
            <a:ext cx="182903" cy="247769"/>
          </a:xfrm>
          <a:prstGeom prst="line">
            <a:avLst/>
          </a:prstGeom>
          <a:noFill/>
          <a:ln w="38100">
            <a:solidFill>
              <a:srgbClr val="0432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27">
                <a:extLst>
                  <a:ext uri="{FF2B5EF4-FFF2-40B4-BE49-F238E27FC236}">
                    <a16:creationId xmlns:a16="http://schemas.microsoft.com/office/drawing/2014/main" id="{F585E4EC-AEE7-4DCC-8B0A-2CF2A72D799D}"/>
                  </a:ext>
                </a:extLst>
              </p:cNvPr>
              <p:cNvSpPr txBox="1"/>
              <p:nvPr/>
            </p:nvSpPr>
            <p:spPr bwMode="auto">
              <a:xfrm>
                <a:off x="5251953" y="2930235"/>
                <a:ext cx="755028" cy="5064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Object 27">
                <a:extLst>
                  <a:ext uri="{FF2B5EF4-FFF2-40B4-BE49-F238E27FC236}">
                    <a16:creationId xmlns:a16="http://schemas.microsoft.com/office/drawing/2014/main" id="{F585E4EC-AEE7-4DCC-8B0A-2CF2A72D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1953" y="2930235"/>
                <a:ext cx="755028" cy="506421"/>
              </a:xfrm>
              <a:prstGeom prst="rect">
                <a:avLst/>
              </a:prstGeom>
              <a:blipFill>
                <a:blip r:embed="rId9"/>
                <a:stretch>
                  <a:fillRect r="-24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27">
                <a:extLst>
                  <a:ext uri="{FF2B5EF4-FFF2-40B4-BE49-F238E27FC236}">
                    <a16:creationId xmlns:a16="http://schemas.microsoft.com/office/drawing/2014/main" id="{68512237-16B3-4E97-83CD-29DE057E2448}"/>
                  </a:ext>
                </a:extLst>
              </p:cNvPr>
              <p:cNvSpPr txBox="1"/>
              <p:nvPr/>
            </p:nvSpPr>
            <p:spPr bwMode="auto">
              <a:xfrm>
                <a:off x="6669154" y="3471778"/>
                <a:ext cx="755028" cy="5064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Object 27">
                <a:extLst>
                  <a:ext uri="{FF2B5EF4-FFF2-40B4-BE49-F238E27FC236}">
                    <a16:creationId xmlns:a16="http://schemas.microsoft.com/office/drawing/2014/main" id="{68512237-16B3-4E97-83CD-29DE057E2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9154" y="3471778"/>
                <a:ext cx="755028" cy="506421"/>
              </a:xfrm>
              <a:prstGeom prst="rect">
                <a:avLst/>
              </a:prstGeom>
              <a:blipFill>
                <a:blip r:embed="rId10"/>
                <a:stretch>
                  <a:fillRect r="-24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27">
                <a:extLst>
                  <a:ext uri="{FF2B5EF4-FFF2-40B4-BE49-F238E27FC236}">
                    <a16:creationId xmlns:a16="http://schemas.microsoft.com/office/drawing/2014/main" id="{8B6DF8D0-13AD-4F12-A8F9-6BA3D603AC3B}"/>
                  </a:ext>
                </a:extLst>
              </p:cNvPr>
              <p:cNvSpPr txBox="1"/>
              <p:nvPr/>
            </p:nvSpPr>
            <p:spPr bwMode="auto">
              <a:xfrm>
                <a:off x="7256281" y="3048247"/>
                <a:ext cx="755028" cy="50642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Object 27">
                <a:extLst>
                  <a:ext uri="{FF2B5EF4-FFF2-40B4-BE49-F238E27FC236}">
                    <a16:creationId xmlns:a16="http://schemas.microsoft.com/office/drawing/2014/main" id="{8B6DF8D0-13AD-4F12-A8F9-6BA3D603A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6281" y="3048247"/>
                <a:ext cx="755028" cy="506421"/>
              </a:xfrm>
              <a:prstGeom prst="rect">
                <a:avLst/>
              </a:prstGeom>
              <a:blipFill>
                <a:blip r:embed="rId11"/>
                <a:stretch>
                  <a:fillRect r="-80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B5B162-8AEA-422C-9CB1-D0632A9C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56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animBg="1" autoUpdateAnimBg="0"/>
      <p:bldP spid="6657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4">
            <a:extLst>
              <a:ext uri="{FF2B5EF4-FFF2-40B4-BE49-F238E27FC236}">
                <a16:creationId xmlns:a16="http://schemas.microsoft.com/office/drawing/2014/main" id="{28179C64-9C98-D741-B780-E3B32C149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2917786" cy="52322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432FF"/>
                </a:solidFill>
                <a:ea typeface="黑体" panose="02010609060101010101" pitchFamily="49" charset="-122"/>
              </a:rPr>
              <a:t>2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保守力的判据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1" name="Text Box 5">
                <a:extLst>
                  <a:ext uri="{FF2B5EF4-FFF2-40B4-BE49-F238E27FC236}">
                    <a16:creationId xmlns:a16="http://schemas.microsoft.com/office/drawing/2014/main" id="{FADC5605-D3AE-5B49-9895-B1C7B790EA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9672" y="859738"/>
                <a:ext cx="5502212" cy="506421"/>
              </a:xfrm>
              <a:prstGeom prst="rect">
                <a:avLst/>
              </a:prstGeom>
              <a:solidFill>
                <a:srgbClr val="E9FFF9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为保守力的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充要条件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是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8371" name="Text Box 5">
                <a:extLst>
                  <a:ext uri="{FF2B5EF4-FFF2-40B4-BE49-F238E27FC236}">
                    <a16:creationId xmlns:a16="http://schemas.microsoft.com/office/drawing/2014/main" id="{FADC5605-D3AE-5B49-9895-B1C7B790E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672" y="859738"/>
                <a:ext cx="5502212" cy="506421"/>
              </a:xfrm>
              <a:prstGeom prst="rect">
                <a:avLst/>
              </a:prstGeom>
              <a:blipFill>
                <a:blip r:embed="rId2"/>
                <a:stretch>
                  <a:fillRect t="-4819" b="-2771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对象 13">
                <a:extLst>
                  <a:ext uri="{FF2B5EF4-FFF2-40B4-BE49-F238E27FC236}">
                    <a16:creationId xmlns:a16="http://schemas.microsoft.com/office/drawing/2014/main" id="{847D807C-2A9C-EE4A-B789-BA861783BAA0}"/>
                  </a:ext>
                </a:extLst>
              </p:cNvPr>
              <p:cNvSpPr txBox="1"/>
              <p:nvPr/>
            </p:nvSpPr>
            <p:spPr bwMode="auto">
              <a:xfrm>
                <a:off x="251520" y="1474077"/>
                <a:ext cx="8352928" cy="49399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:r>
                  <a:rPr lang="zh-CN" altLang="en-US" sz="2000" b="1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梯度算符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，读作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”</a:t>
                </a:r>
                <a:r>
                  <a:rPr lang="en-US" altLang="zh-CN" sz="2000" dirty="0" err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nabla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”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≡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groupCh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zh-CN" altLang="en-US" sz="2000" dirty="0"/>
                  <a:t>：</a:t>
                </a:r>
                <a:r>
                  <a:rPr lang="zh-CN" altLang="en-US" sz="2000" b="1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叉乘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，定义为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的组合，如果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=(123)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的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偶排列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正号；奇排列，符号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∇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sz="2000" b="1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旋度</a:t>
                </a:r>
                <a:endParaRPr lang="en-US" altLang="zh-CN" sz="2000" b="1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𝑭</m:t>
                        </m:r>
                      </m:e>
                    </m:acc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𝒓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为保守力的充要条件，是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𝑭</m:t>
                        </m:r>
                      </m:e>
                    </m:acc>
                  </m:oMath>
                </a14:m>
                <a:r>
                  <a:rPr lang="zh-CN" altLang="en-US" sz="20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的旋度为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详细证明查询高数（下册）</a:t>
                </a:r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对象 13">
                <a:extLst>
                  <a:ext uri="{FF2B5EF4-FFF2-40B4-BE49-F238E27FC236}">
                    <a16:creationId xmlns:a16="http://schemas.microsoft.com/office/drawing/2014/main" id="{847D807C-2A9C-EE4A-B789-BA861783B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474077"/>
                <a:ext cx="8352928" cy="4939942"/>
              </a:xfrm>
              <a:prstGeom prst="rect">
                <a:avLst/>
              </a:prstGeom>
              <a:blipFill>
                <a:blip r:embed="rId3"/>
                <a:stretch>
                  <a:fillRect l="-730" t="-988" b="-1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对象 14">
                <a:extLst>
                  <a:ext uri="{FF2B5EF4-FFF2-40B4-BE49-F238E27FC236}">
                    <a16:creationId xmlns:a16="http://schemas.microsoft.com/office/drawing/2014/main" id="{215DBE23-5FE2-C94F-9FF0-9B04DE26CDD5}"/>
                  </a:ext>
                </a:extLst>
              </p:cNvPr>
              <p:cNvSpPr txBox="1"/>
              <p:nvPr/>
            </p:nvSpPr>
            <p:spPr bwMode="auto">
              <a:xfrm>
                <a:off x="1130895" y="5013176"/>
                <a:ext cx="6882209" cy="4769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5" name="对象 14">
                <a:extLst>
                  <a:ext uri="{FF2B5EF4-FFF2-40B4-BE49-F238E27FC236}">
                    <a16:creationId xmlns:a16="http://schemas.microsoft.com/office/drawing/2014/main" id="{215DBE23-5FE2-C94F-9FF0-9B04DE26C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30895" y="5013176"/>
                <a:ext cx="6882209" cy="476925"/>
              </a:xfrm>
              <a:prstGeom prst="rect">
                <a:avLst/>
              </a:prstGeom>
              <a:blipFill>
                <a:blip r:embed="rId4"/>
                <a:stretch>
                  <a:fillRect t="-13924" b="-75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05F714-FE6E-4BDB-9052-08F07F67DE1A}"/>
                  </a:ext>
                </a:extLst>
              </p:cNvPr>
              <p:cNvSpPr txBox="1"/>
              <p:nvPr/>
            </p:nvSpPr>
            <p:spPr>
              <a:xfrm>
                <a:off x="1979712" y="3488481"/>
                <a:ext cx="60439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231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−  321               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312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−  132              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123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 −    213       </m:t>
                      </m:r>
                    </m:oMath>
                  </m:oMathPara>
                </a14:m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505F714-FE6E-4BDB-9052-08F07F67D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488481"/>
                <a:ext cx="604395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63258F6-DF93-4723-8F8B-A8B3C05899F4}"/>
                  </a:ext>
                </a:extLst>
              </p:cNvPr>
              <p:cNvSpPr/>
              <p:nvPr/>
            </p:nvSpPr>
            <p:spPr>
              <a:xfrm>
                <a:off x="6300192" y="2473965"/>
                <a:ext cx="2016224" cy="476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63258F6-DF93-4723-8F8B-A8B3C0589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473965"/>
                <a:ext cx="2016224" cy="476925"/>
              </a:xfrm>
              <a:prstGeom prst="rect">
                <a:avLst/>
              </a:prstGeom>
              <a:blipFill>
                <a:blip r:embed="rId6"/>
                <a:stretch>
                  <a:fillRect t="-3846" r="-7553" b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B4460B64-12B3-4A33-A42F-BE4D754573DE}"/>
                  </a:ext>
                </a:extLst>
              </p:cNvPr>
              <p:cNvSpPr txBox="1"/>
              <p:nvPr/>
            </p:nvSpPr>
            <p:spPr bwMode="auto">
              <a:xfrm>
                <a:off x="3826106" y="23129"/>
                <a:ext cx="3596688" cy="7826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zh-CN" altLang="en-US" sz="20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与路径无关</m:t>
                      </m:r>
                    </m:oMath>
                  </m:oMathPara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Object 11">
                <a:extLst>
                  <a:ext uri="{FF2B5EF4-FFF2-40B4-BE49-F238E27FC236}">
                    <a16:creationId xmlns:a16="http://schemas.microsoft.com/office/drawing/2014/main" id="{B4460B64-12B3-4A33-A42F-BE4D75457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26106" y="23129"/>
                <a:ext cx="3596688" cy="7826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A24E609B-E681-41BE-A7F8-B349F17816CE}"/>
              </a:ext>
            </a:extLst>
          </p:cNvPr>
          <p:cNvSpPr/>
          <p:nvPr/>
        </p:nvSpPr>
        <p:spPr bwMode="auto">
          <a:xfrm>
            <a:off x="3131840" y="425680"/>
            <a:ext cx="694266" cy="508000"/>
          </a:xfrm>
          <a:custGeom>
            <a:avLst/>
            <a:gdLst>
              <a:gd name="connsiteX0" fmla="*/ 0 w 694266"/>
              <a:gd name="connsiteY0" fmla="*/ 508000 h 508000"/>
              <a:gd name="connsiteX1" fmla="*/ 118533 w 694266"/>
              <a:gd name="connsiteY1" fmla="*/ 93133 h 508000"/>
              <a:gd name="connsiteX2" fmla="*/ 694266 w 694266"/>
              <a:gd name="connsiteY2" fmla="*/ 0 h 5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4266" h="508000">
                <a:moveTo>
                  <a:pt x="0" y="508000"/>
                </a:moveTo>
                <a:cubicBezTo>
                  <a:pt x="1411" y="342900"/>
                  <a:pt x="2822" y="177800"/>
                  <a:pt x="118533" y="93133"/>
                </a:cubicBezTo>
                <a:cubicBezTo>
                  <a:pt x="234244" y="8466"/>
                  <a:pt x="464255" y="4233"/>
                  <a:pt x="694266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147F74-AF54-4FAD-8819-AADDC115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83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对象 13">
                <a:extLst>
                  <a:ext uri="{FF2B5EF4-FFF2-40B4-BE49-F238E27FC236}">
                    <a16:creationId xmlns:a16="http://schemas.microsoft.com/office/drawing/2014/main" id="{3F4471A3-2D9A-4113-996F-6F1F1C17FE3A}"/>
                  </a:ext>
                </a:extLst>
              </p:cNvPr>
              <p:cNvSpPr txBox="1"/>
              <p:nvPr/>
            </p:nvSpPr>
            <p:spPr bwMode="auto">
              <a:xfrm>
                <a:off x="251520" y="116632"/>
                <a:ext cx="8352928" cy="65041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数学上可以证明，以下四个结论等价（彼此互为充要条件）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</m:t>
                      </m:r>
                      <m:r>
                        <a:rPr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、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dirty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  <m:r>
                        <a:rPr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与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𝐴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𝐵</m:t>
                      </m:r>
                      <m:r>
                        <a:rPr lang="zh-CN" altLang="en-US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所走</m:t>
                      </m:r>
                      <m:r>
                        <a:rPr lang="zh-CN" altLang="en-US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路径无关</m:t>
                      </m:r>
                    </m:oMath>
                  </m:oMathPara>
                </a14:m>
                <a:endParaRPr lang="en-US" altLang="zh-CN" b="0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、</m:t>
                      </m:r>
                      <m:nary>
                        <m:naryPr>
                          <m:chr m:val="∮"/>
                          <m:subHide m:val="on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3</m:t>
                      </m:r>
                      <m:r>
                        <a:rPr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、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b="0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4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、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存在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标量函数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满足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𝑈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den>
                          </m:f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  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:r>
                  <a:rPr lang="en-US" altLang="zh-CN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式是保守力的定义，</a:t>
                </a:r>
                <a:r>
                  <a:rPr lang="en-US" altLang="zh-CN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2/3/4</a:t>
                </a:r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均可作为保守力的判据</a:t>
                </a:r>
                <a:endParaRPr lang="en-US" altLang="zh-CN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b="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例：判断下列力是否为保守力</a:t>
                </a:r>
                <a:endParaRPr lang="en-US" altLang="zh-CN" b="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）匀强电场（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:r>
                  <a:rPr lang="zh-CN" altLang="en-US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感应电场</a:t>
                </a:r>
                <a:endParaRPr lang="en-US" altLang="zh-CN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答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）是（</a:t>
                </a:r>
                <a:r>
                  <a:rPr lang="en-US" altLang="zh-CN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2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sym typeface="Wingdings" panose="05000000000000000000" pitchFamily="2" charset="2"/>
                  </a:rPr>
                  <a:t>）不是</a:t>
                </a:r>
                <a:endPara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对象 13">
                <a:extLst>
                  <a:ext uri="{FF2B5EF4-FFF2-40B4-BE49-F238E27FC236}">
                    <a16:creationId xmlns:a16="http://schemas.microsoft.com/office/drawing/2014/main" id="{3F4471A3-2D9A-4113-996F-6F1F1C17F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16632"/>
                <a:ext cx="8352928" cy="6504153"/>
              </a:xfrm>
              <a:prstGeom prst="rect">
                <a:avLst/>
              </a:prstGeom>
              <a:blipFill>
                <a:blip r:embed="rId2"/>
                <a:stretch>
                  <a:fillRect l="-1095" b="-1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2">
            <a:extLst>
              <a:ext uri="{FF2B5EF4-FFF2-40B4-BE49-F238E27FC236}">
                <a16:creationId xmlns:a16="http://schemas.microsoft.com/office/drawing/2014/main" id="{570986CE-C2E6-4147-9584-70563C7F35DD}"/>
              </a:ext>
            </a:extLst>
          </p:cNvPr>
          <p:cNvSpPr>
            <a:spLocks/>
          </p:cNvSpPr>
          <p:nvPr/>
        </p:nvSpPr>
        <p:spPr bwMode="auto">
          <a:xfrm>
            <a:off x="5820221" y="908720"/>
            <a:ext cx="1247974" cy="894052"/>
          </a:xfrm>
          <a:custGeom>
            <a:avLst/>
            <a:gdLst>
              <a:gd name="T0" fmla="*/ 0 w 1440"/>
              <a:gd name="T1" fmla="*/ 2147483646 h 1344"/>
              <a:gd name="T2" fmla="*/ 2147483646 w 1440"/>
              <a:gd name="T3" fmla="*/ 2147483646 h 1344"/>
              <a:gd name="T4" fmla="*/ 2147483646 w 1440"/>
              <a:gd name="T5" fmla="*/ 2147483646 h 1344"/>
              <a:gd name="T6" fmla="*/ 2147483646 w 1440"/>
              <a:gd name="T7" fmla="*/ 2147483646 h 1344"/>
              <a:gd name="T8" fmla="*/ 2147483646 w 1440"/>
              <a:gd name="T9" fmla="*/ 2147483646 h 1344"/>
              <a:gd name="T10" fmla="*/ 2147483646 w 1440"/>
              <a:gd name="T11" fmla="*/ 2147483646 h 1344"/>
              <a:gd name="T12" fmla="*/ 2147483646 w 1440"/>
              <a:gd name="T13" fmla="*/ 0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0" h="1344">
                <a:moveTo>
                  <a:pt x="0" y="1344"/>
                </a:moveTo>
                <a:cubicBezTo>
                  <a:pt x="52" y="1320"/>
                  <a:pt x="104" y="1296"/>
                  <a:pt x="144" y="1248"/>
                </a:cubicBezTo>
                <a:cubicBezTo>
                  <a:pt x="184" y="1200"/>
                  <a:pt x="224" y="1128"/>
                  <a:pt x="240" y="1056"/>
                </a:cubicBezTo>
                <a:cubicBezTo>
                  <a:pt x="256" y="984"/>
                  <a:pt x="208" y="952"/>
                  <a:pt x="240" y="816"/>
                </a:cubicBezTo>
                <a:cubicBezTo>
                  <a:pt x="272" y="680"/>
                  <a:pt x="304" y="344"/>
                  <a:pt x="432" y="240"/>
                </a:cubicBezTo>
                <a:cubicBezTo>
                  <a:pt x="560" y="136"/>
                  <a:pt x="840" y="232"/>
                  <a:pt x="1008" y="192"/>
                </a:cubicBezTo>
                <a:cubicBezTo>
                  <a:pt x="1176" y="152"/>
                  <a:pt x="1368" y="32"/>
                  <a:pt x="144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3080032-A429-419A-82CA-5DDCB8FD7BA6}"/>
              </a:ext>
            </a:extLst>
          </p:cNvPr>
          <p:cNvGrpSpPr/>
          <p:nvPr/>
        </p:nvGrpSpPr>
        <p:grpSpPr>
          <a:xfrm>
            <a:off x="3692045" y="2060848"/>
            <a:ext cx="1275409" cy="982804"/>
            <a:chOff x="3692045" y="2060848"/>
            <a:chExt cx="1275409" cy="982804"/>
          </a:xfrm>
        </p:grpSpPr>
        <p:sp>
          <p:nvSpPr>
            <p:cNvPr id="5" name="Freeform 22">
              <a:extLst>
                <a:ext uri="{FF2B5EF4-FFF2-40B4-BE49-F238E27FC236}">
                  <a16:creationId xmlns:a16="http://schemas.microsoft.com/office/drawing/2014/main" id="{A0B08273-CE35-4042-A201-97F1C95ABB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045" y="2072267"/>
              <a:ext cx="1247974" cy="894052"/>
            </a:xfrm>
            <a:custGeom>
              <a:avLst/>
              <a:gdLst>
                <a:gd name="T0" fmla="*/ 0 w 1440"/>
                <a:gd name="T1" fmla="*/ 2147483646 h 1344"/>
                <a:gd name="T2" fmla="*/ 2147483646 w 1440"/>
                <a:gd name="T3" fmla="*/ 2147483646 h 1344"/>
                <a:gd name="T4" fmla="*/ 2147483646 w 1440"/>
                <a:gd name="T5" fmla="*/ 2147483646 h 1344"/>
                <a:gd name="T6" fmla="*/ 2147483646 w 1440"/>
                <a:gd name="T7" fmla="*/ 2147483646 h 1344"/>
                <a:gd name="T8" fmla="*/ 2147483646 w 1440"/>
                <a:gd name="T9" fmla="*/ 2147483646 h 1344"/>
                <a:gd name="T10" fmla="*/ 2147483646 w 1440"/>
                <a:gd name="T11" fmla="*/ 2147483646 h 1344"/>
                <a:gd name="T12" fmla="*/ 2147483646 w 1440"/>
                <a:gd name="T13" fmla="*/ 0 h 13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40" h="1344">
                  <a:moveTo>
                    <a:pt x="0" y="1344"/>
                  </a:moveTo>
                  <a:cubicBezTo>
                    <a:pt x="52" y="1320"/>
                    <a:pt x="104" y="1296"/>
                    <a:pt x="144" y="1248"/>
                  </a:cubicBezTo>
                  <a:cubicBezTo>
                    <a:pt x="184" y="1200"/>
                    <a:pt x="224" y="1128"/>
                    <a:pt x="240" y="1056"/>
                  </a:cubicBezTo>
                  <a:cubicBezTo>
                    <a:pt x="256" y="984"/>
                    <a:pt x="208" y="952"/>
                    <a:pt x="240" y="816"/>
                  </a:cubicBezTo>
                  <a:cubicBezTo>
                    <a:pt x="272" y="680"/>
                    <a:pt x="304" y="344"/>
                    <a:pt x="432" y="240"/>
                  </a:cubicBezTo>
                  <a:cubicBezTo>
                    <a:pt x="560" y="136"/>
                    <a:pt x="840" y="232"/>
                    <a:pt x="1008" y="192"/>
                  </a:cubicBezTo>
                  <a:cubicBezTo>
                    <a:pt x="1176" y="152"/>
                    <a:pt x="1368" y="32"/>
                    <a:pt x="144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96C71172-45EB-4463-8054-C5BE7BD53A78}"/>
                </a:ext>
              </a:extLst>
            </p:cNvPr>
            <p:cNvSpPr/>
            <p:nvPr/>
          </p:nvSpPr>
          <p:spPr bwMode="auto">
            <a:xfrm>
              <a:off x="3707904" y="2060848"/>
              <a:ext cx="1259550" cy="982804"/>
            </a:xfrm>
            <a:custGeom>
              <a:avLst/>
              <a:gdLst>
                <a:gd name="connsiteX0" fmla="*/ 1227666 w 1259550"/>
                <a:gd name="connsiteY0" fmla="*/ 0 h 982804"/>
                <a:gd name="connsiteX1" fmla="*/ 1219200 w 1259550"/>
                <a:gd name="connsiteY1" fmla="*/ 609600 h 982804"/>
                <a:gd name="connsiteX2" fmla="*/ 829733 w 1259550"/>
                <a:gd name="connsiteY2" fmla="*/ 956734 h 982804"/>
                <a:gd name="connsiteX3" fmla="*/ 0 w 1259550"/>
                <a:gd name="connsiteY3" fmla="*/ 931334 h 98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9550" h="982804">
                  <a:moveTo>
                    <a:pt x="1227666" y="0"/>
                  </a:moveTo>
                  <a:cubicBezTo>
                    <a:pt x="1256594" y="225072"/>
                    <a:pt x="1285522" y="450144"/>
                    <a:pt x="1219200" y="609600"/>
                  </a:cubicBezTo>
                  <a:cubicBezTo>
                    <a:pt x="1152878" y="769056"/>
                    <a:pt x="1032933" y="903112"/>
                    <a:pt x="829733" y="956734"/>
                  </a:cubicBezTo>
                  <a:cubicBezTo>
                    <a:pt x="626533" y="1010356"/>
                    <a:pt x="313266" y="970845"/>
                    <a:pt x="0" y="93133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29">
                <a:extLst>
                  <a:ext uri="{FF2B5EF4-FFF2-40B4-BE49-F238E27FC236}">
                    <a16:creationId xmlns:a16="http://schemas.microsoft.com/office/drawing/2014/main" id="{C0C9F65A-8722-4896-9DA8-8CCA3CDD0C5B}"/>
                  </a:ext>
                </a:extLst>
              </p:cNvPr>
              <p:cNvSpPr txBox="1"/>
              <p:nvPr/>
            </p:nvSpPr>
            <p:spPr bwMode="auto">
              <a:xfrm>
                <a:off x="5724128" y="1802772"/>
                <a:ext cx="463935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0" name="Object 29">
                <a:extLst>
                  <a:ext uri="{FF2B5EF4-FFF2-40B4-BE49-F238E27FC236}">
                    <a16:creationId xmlns:a16="http://schemas.microsoft.com/office/drawing/2014/main" id="{C0C9F65A-8722-4896-9DA8-8CCA3CDD0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24128" y="1802772"/>
                <a:ext cx="463935" cy="461665"/>
              </a:xfrm>
              <a:prstGeom prst="rect">
                <a:avLst/>
              </a:prstGeom>
              <a:blipFill>
                <a:blip r:embed="rId3"/>
                <a:stretch>
                  <a:fillRect l="-394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0">
                <a:extLst>
                  <a:ext uri="{FF2B5EF4-FFF2-40B4-BE49-F238E27FC236}">
                    <a16:creationId xmlns:a16="http://schemas.microsoft.com/office/drawing/2014/main" id="{84AB0D85-56A6-4B3D-A146-410688B83D39}"/>
                  </a:ext>
                </a:extLst>
              </p:cNvPr>
              <p:cNvSpPr txBox="1"/>
              <p:nvPr/>
            </p:nvSpPr>
            <p:spPr bwMode="auto">
              <a:xfrm>
                <a:off x="7076024" y="677887"/>
                <a:ext cx="552450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1" name="Object 30">
                <a:extLst>
                  <a:ext uri="{FF2B5EF4-FFF2-40B4-BE49-F238E27FC236}">
                    <a16:creationId xmlns:a16="http://schemas.microsoft.com/office/drawing/2014/main" id="{84AB0D85-56A6-4B3D-A146-410688B83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76024" y="677887"/>
                <a:ext cx="552450" cy="461665"/>
              </a:xfrm>
              <a:prstGeom prst="rect">
                <a:avLst/>
              </a:prstGeom>
              <a:blipFill>
                <a:blip r:embed="rId4"/>
                <a:stretch>
                  <a:fillRect l="-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29">
                <a:extLst>
                  <a:ext uri="{FF2B5EF4-FFF2-40B4-BE49-F238E27FC236}">
                    <a16:creationId xmlns:a16="http://schemas.microsoft.com/office/drawing/2014/main" id="{4AEEF2D9-3D7A-4A42-9688-3B4DC30FB90D}"/>
                  </a:ext>
                </a:extLst>
              </p:cNvPr>
              <p:cNvSpPr txBox="1"/>
              <p:nvPr/>
            </p:nvSpPr>
            <p:spPr bwMode="auto">
              <a:xfrm>
                <a:off x="3347864" y="2774153"/>
                <a:ext cx="463935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Object 29">
                <a:extLst>
                  <a:ext uri="{FF2B5EF4-FFF2-40B4-BE49-F238E27FC236}">
                    <a16:creationId xmlns:a16="http://schemas.microsoft.com/office/drawing/2014/main" id="{4AEEF2D9-3D7A-4A42-9688-3B4DC30F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7864" y="2774153"/>
                <a:ext cx="463935" cy="461665"/>
              </a:xfrm>
              <a:prstGeom prst="rect">
                <a:avLst/>
              </a:prstGeom>
              <a:blipFill>
                <a:blip r:embed="rId5"/>
                <a:stretch>
                  <a:fillRect l="-26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0">
                <a:extLst>
                  <a:ext uri="{FF2B5EF4-FFF2-40B4-BE49-F238E27FC236}">
                    <a16:creationId xmlns:a16="http://schemas.microsoft.com/office/drawing/2014/main" id="{B0323802-326D-4C31-AF57-CF3973EC4196}"/>
                  </a:ext>
                </a:extLst>
              </p:cNvPr>
              <p:cNvSpPr txBox="1"/>
              <p:nvPr/>
            </p:nvSpPr>
            <p:spPr bwMode="auto">
              <a:xfrm>
                <a:off x="4967461" y="1762946"/>
                <a:ext cx="552450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Object 30">
                <a:extLst>
                  <a:ext uri="{FF2B5EF4-FFF2-40B4-BE49-F238E27FC236}">
                    <a16:creationId xmlns:a16="http://schemas.microsoft.com/office/drawing/2014/main" id="{B0323802-326D-4C31-AF57-CF3973EC4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7461" y="1762946"/>
                <a:ext cx="552450" cy="461665"/>
              </a:xfrm>
              <a:prstGeom prst="rect">
                <a:avLst/>
              </a:prstGeom>
              <a:blipFill>
                <a:blip r:embed="rId6"/>
                <a:stretch>
                  <a:fillRect l="-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A7C53-34CA-42F8-93FA-042D1D6D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61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D49BE98E-1E1D-4964-8FCB-CF976A8119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28" y="116632"/>
                <a:ext cx="8640960" cy="378654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练习：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、判断是否为保守力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𝑦𝑧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𝑥𝑧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𝑥𝑦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、求下列保守力对应的势能，其中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6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−20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6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−10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+18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𝑥𝑦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D49BE98E-1E1D-4964-8FCB-CF976A811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16632"/>
                <a:ext cx="8640960" cy="3786549"/>
              </a:xfrm>
              <a:prstGeom prst="rect">
                <a:avLst/>
              </a:prstGeom>
              <a:blipFill>
                <a:blip r:embed="rId2"/>
                <a:stretch>
                  <a:fillRect l="-10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02FDDE2-F414-4482-8D74-D55763EC57A5}"/>
                  </a:ext>
                </a:extLst>
              </p:cNvPr>
              <p:cNvSpPr/>
              <p:nvPr/>
            </p:nvSpPr>
            <p:spPr>
              <a:xfrm>
                <a:off x="615436" y="4365104"/>
                <a:ext cx="7913127" cy="5539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02FDDE2-F414-4482-8D74-D55763EC5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36" y="4365104"/>
                <a:ext cx="7913127" cy="553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24B8FF-7D8A-49C1-8261-1C32E241B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266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D49BE98E-1E1D-4964-8FCB-CF976A8119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28" y="116632"/>
                <a:ext cx="8640960" cy="5554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练习：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、判断是否为保守力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𝑦𝑧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𝑥𝑧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𝑥𝑦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∇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∇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，保守力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(2)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−2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+…≠0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，非保守力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D49BE98E-1E1D-4964-8FCB-CF976A811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116632"/>
                <a:ext cx="8640960" cy="5554085"/>
              </a:xfrm>
              <a:prstGeom prst="rect">
                <a:avLst/>
              </a:prstGeom>
              <a:blipFill>
                <a:blip r:embed="rId2"/>
                <a:stretch>
                  <a:fillRect l="-105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62E134-4A1A-4BD5-8CD0-23935C34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71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7">
            <a:extLst>
              <a:ext uri="{FF2B5EF4-FFF2-40B4-BE49-F238E27FC236}">
                <a16:creationId xmlns:a16="http://schemas.microsoft.com/office/drawing/2014/main" id="{FC5D637E-5D64-C346-B430-81B0327D471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52413"/>
            <a:ext cx="7073900" cy="1384300"/>
            <a:chOff x="192" y="159"/>
            <a:chExt cx="4456" cy="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55" name="Text Box 4">
                  <a:extLst>
                    <a:ext uri="{FF2B5EF4-FFF2-40B4-BE49-F238E27FC236}">
                      <a16:creationId xmlns:a16="http://schemas.microsoft.com/office/drawing/2014/main" id="{0B9E2DE9-A72E-0940-BBC5-EE82217901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" y="159"/>
                  <a:ext cx="4040" cy="872"/>
                </a:xfrm>
                <a:prstGeom prst="rect">
                  <a:avLst/>
                </a:prstGeom>
                <a:solidFill>
                  <a:srgbClr val="FFFFCC"/>
                </a:solidFill>
                <a:ln>
                  <a:noFill/>
                </a:ln>
                <a:effectLst/>
                <a:extLs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例</a:t>
                  </a: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: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   </a:t>
                  </a: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沿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   求</a:t>
                  </a:r>
                  <a14:m>
                    <m:oMath xmlns:m="http://schemas.openxmlformats.org/officeDocument/2006/math">
                      <m:r>
                        <a:rPr kumimoji="1" lang="en-US" altLang="zh-CN" sz="2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𝜃</m:t>
                      </m:r>
                    </m:oMath>
                  </a14:m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自</a:t>
                  </a:r>
                  <a14:m>
                    <m:oMath xmlns:m="http://schemas.openxmlformats.org/officeDocument/2006/math">
                      <m:r>
                        <a:rPr kumimoji="1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0→2</m:t>
                      </m:r>
                      <m:r>
                        <a:rPr kumimoji="1" lang="en-US" altLang="zh-CN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𝜋</m:t>
                      </m:r>
                    </m:oMath>
                  </a14:m>
                  <a:r>
                    <a:rPr kumimoji="1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过程中力对质点作的功。</a:t>
                  </a:r>
                </a:p>
              </p:txBody>
            </p:sp>
          </mc:Choice>
          <mc:Fallback xmlns="">
            <p:sp>
              <p:nvSpPr>
                <p:cNvPr id="61455" name="Text Box 4">
                  <a:extLst>
                    <a:ext uri="{FF2B5EF4-FFF2-40B4-BE49-F238E27FC236}">
                      <a16:creationId xmlns:a16="http://schemas.microsoft.com/office/drawing/2014/main" id="{0B9E2DE9-A72E-0940-BBC5-EE8221790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2" y="159"/>
                  <a:ext cx="4040" cy="872"/>
                </a:xfrm>
                <a:prstGeom prst="rect">
                  <a:avLst/>
                </a:prstGeom>
                <a:blipFill>
                  <a:blip r:embed="rId3"/>
                  <a:stretch>
                    <a:fillRect l="-2178" t="-6364" r="-1584" b="-10000"/>
                  </a:stretch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1456" name="Object 5">
                  <a:extLst>
                    <a:ext uri="{FF2B5EF4-FFF2-40B4-BE49-F238E27FC236}">
                      <a16:creationId xmlns:a16="http://schemas.microsoft.com/office/drawing/2014/main" id="{CDA5CE23-2AEA-9B4D-A182-59CACFFD817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6" y="192"/>
                <a:ext cx="4072" cy="30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2284" name="Equation" r:id="rId4" imgW="36569650" imgH="2781300" progId="Equation.3">
                        <p:embed/>
                      </p:oleObj>
                    </mc:Choice>
                    <mc:Fallback>
                      <p:oleObj name="Equation" r:id="rId4" imgW="36569650" imgH="2781300" progId="Equation.3">
                        <p:embed/>
                        <p:pic>
                          <p:nvPicPr>
                            <p:cNvPr id="61456" name="Object 5">
                              <a:extLst>
                                <a:ext uri="{FF2B5EF4-FFF2-40B4-BE49-F238E27FC236}">
                                  <a16:creationId xmlns:a16="http://schemas.microsoft.com/office/drawing/2014/main" id="{CDA5CE23-2AEA-9B4D-A182-59CACFFD817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6" y="192"/>
                              <a:ext cx="4072" cy="309"/>
                            </a:xfrm>
                            <a:prstGeom prst="rect">
                              <a:avLst/>
                            </a:prstGeom>
                            <a:solidFill>
                              <a:srgbClr val="FFFFCC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1456" name="Object 5">
                  <a:extLst>
                    <a:ext uri="{FF2B5EF4-FFF2-40B4-BE49-F238E27FC236}">
                      <a16:creationId xmlns:a16="http://schemas.microsoft.com/office/drawing/2014/main" id="{CDA5CE23-2AEA-9B4D-A182-59CACFFD817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76" y="192"/>
                <a:ext cx="4072" cy="30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2178" name="Equation" r:id="rId6" imgW="36569650" imgH="2781300" progId="Equation.3">
                        <p:embed/>
                      </p:oleObj>
                    </mc:Choice>
                    <mc:Fallback>
                      <p:oleObj name="Equation" r:id="rId6" imgW="36569650" imgH="2781300" progId="Equation.3">
                        <p:embed/>
                        <p:pic>
                          <p:nvPicPr>
                            <p:cNvPr id="0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76" y="192"/>
                              <a:ext cx="4072" cy="309"/>
                            </a:xfrm>
                            <a:prstGeom prst="rect">
                              <a:avLst/>
                            </a:prstGeom>
                            <a:solidFill>
                              <a:srgbClr val="FFFFCC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1457" name="Object 6">
                  <a:extLst>
                    <a:ext uri="{FF2B5EF4-FFF2-40B4-BE49-F238E27FC236}">
                      <a16:creationId xmlns:a16="http://schemas.microsoft.com/office/drawing/2014/main" id="{E6B755F2-E768-CF4A-BA96-DCA13599A6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6" y="480"/>
                <a:ext cx="2213" cy="27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2285" name="Equation" r:id="rId8" imgW="18580100" imgH="2343150" progId="Equation.3">
                        <p:embed/>
                      </p:oleObj>
                    </mc:Choice>
                    <mc:Fallback>
                      <p:oleObj name="Equation" r:id="rId8" imgW="18580100" imgH="2343150" progId="Equation.3">
                        <p:embed/>
                        <p:pic>
                          <p:nvPicPr>
                            <p:cNvPr id="61457" name="Object 6">
                              <a:extLst>
                                <a:ext uri="{FF2B5EF4-FFF2-40B4-BE49-F238E27FC236}">
                                  <a16:creationId xmlns:a16="http://schemas.microsoft.com/office/drawing/2014/main" id="{E6B755F2-E768-CF4A-BA96-DCA13599A6CA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6" y="480"/>
                              <a:ext cx="2213" cy="278"/>
                            </a:xfrm>
                            <a:prstGeom prst="rect">
                              <a:avLst/>
                            </a:prstGeom>
                            <a:solidFill>
                              <a:srgbClr val="FFFFCC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1457" name="Object 6">
                  <a:extLst>
                    <a:ext uri="{FF2B5EF4-FFF2-40B4-BE49-F238E27FC236}">
                      <a16:creationId xmlns:a16="http://schemas.microsoft.com/office/drawing/2014/main" id="{E6B755F2-E768-CF4A-BA96-DCA13599A6C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16" y="480"/>
                <a:ext cx="2213" cy="27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2179" name="Equation" r:id="rId10" imgW="18580100" imgH="2343150" progId="Equation.3">
                        <p:embed/>
                      </p:oleObj>
                    </mc:Choice>
                    <mc:Fallback>
                      <p:oleObj name="Equation" r:id="rId10" imgW="18580100" imgH="2343150" progId="Equation.3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16" y="480"/>
                              <a:ext cx="2213" cy="278"/>
                            </a:xfrm>
                            <a:prstGeom prst="rect">
                              <a:avLst/>
                            </a:prstGeom>
                            <a:solidFill>
                              <a:srgbClr val="FFFFCC"/>
                            </a:solidFill>
                            <a:ln>
                              <a:noFill/>
                            </a:ln>
                            <a:effectLst/>
                            <a:extLs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61443" name="Text Box 8">
            <a:extLst>
              <a:ext uri="{FF2B5EF4-FFF2-40B4-BE49-F238E27FC236}">
                <a16:creationId xmlns:a16="http://schemas.microsoft.com/office/drawing/2014/main" id="{B3C32516-A1F5-5047-963E-51BF603E5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7208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</a:t>
            </a:r>
          </a:p>
        </p:txBody>
      </p:sp>
      <p:sp>
        <p:nvSpPr>
          <p:cNvPr id="74761" name="Text Box 9">
            <a:extLst>
              <a:ext uri="{FF2B5EF4-FFF2-40B4-BE49-F238E27FC236}">
                <a16:creationId xmlns:a16="http://schemas.microsoft.com/office/drawing/2014/main" id="{330E4C33-CC21-2542-9A8C-908B65799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752600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先验证是否为保守力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63" name="Object 11">
                <a:extLst>
                  <a:ext uri="{FF2B5EF4-FFF2-40B4-BE49-F238E27FC236}">
                    <a16:creationId xmlns:a16="http://schemas.microsoft.com/office/drawing/2014/main" id="{0B4118B3-D7BE-6243-BEF6-CE76AFEE750C}"/>
                  </a:ext>
                </a:extLst>
              </p:cNvPr>
              <p:cNvSpPr txBox="1"/>
              <p:nvPr/>
            </p:nvSpPr>
            <p:spPr bwMode="auto">
              <a:xfrm>
                <a:off x="269306" y="2324100"/>
                <a:ext cx="2763838" cy="9223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=2−2=0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4763" name="Object 11">
                <a:extLst>
                  <a:ext uri="{FF2B5EF4-FFF2-40B4-BE49-F238E27FC236}">
                    <a16:creationId xmlns:a16="http://schemas.microsoft.com/office/drawing/2014/main" id="{0B4118B3-D7BE-6243-BEF6-CE76AFEE7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9306" y="2324100"/>
                <a:ext cx="2763838" cy="9223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64" name="Object 12">
                <a:extLst>
                  <a:ext uri="{FF2B5EF4-FFF2-40B4-BE49-F238E27FC236}">
                    <a16:creationId xmlns:a16="http://schemas.microsoft.com/office/drawing/2014/main" id="{386AF08D-28C3-874E-8E44-0C6404CBAD24}"/>
                  </a:ext>
                </a:extLst>
              </p:cNvPr>
              <p:cNvSpPr txBox="1"/>
              <p:nvPr/>
            </p:nvSpPr>
            <p:spPr bwMode="auto">
              <a:xfrm>
                <a:off x="3478783" y="2338914"/>
                <a:ext cx="2632075" cy="8175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=1−1=0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4764" name="Object 12">
                <a:extLst>
                  <a:ext uri="{FF2B5EF4-FFF2-40B4-BE49-F238E27FC236}">
                    <a16:creationId xmlns:a16="http://schemas.microsoft.com/office/drawing/2014/main" id="{386AF08D-28C3-874E-8E44-0C6404CBA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8783" y="2338914"/>
                <a:ext cx="2632075" cy="8175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765" name="Object 13">
                <a:extLst>
                  <a:ext uri="{FF2B5EF4-FFF2-40B4-BE49-F238E27FC236}">
                    <a16:creationId xmlns:a16="http://schemas.microsoft.com/office/drawing/2014/main" id="{3D36775D-18AD-D34E-B608-932399D725A8}"/>
                  </a:ext>
                </a:extLst>
              </p:cNvPr>
              <p:cNvSpPr txBox="1"/>
              <p:nvPr/>
            </p:nvSpPr>
            <p:spPr bwMode="auto">
              <a:xfrm>
                <a:off x="6214044" y="2323162"/>
                <a:ext cx="2660650" cy="923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=1−1=0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4765" name="Object 13">
                <a:extLst>
                  <a:ext uri="{FF2B5EF4-FFF2-40B4-BE49-F238E27FC236}">
                    <a16:creationId xmlns:a16="http://schemas.microsoft.com/office/drawing/2014/main" id="{3D36775D-18AD-D34E-B608-932399D7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4044" y="2323162"/>
                <a:ext cx="2660650" cy="92392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73" name="AutoShape 21">
            <a:extLst>
              <a:ext uri="{FF2B5EF4-FFF2-40B4-BE49-F238E27FC236}">
                <a16:creationId xmlns:a16="http://schemas.microsoft.com/office/drawing/2014/main" id="{1D55E6F0-D502-5B44-89E7-27BFD7D09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971800"/>
            <a:ext cx="1706563" cy="914400"/>
          </a:xfrm>
          <a:prstGeom prst="star24">
            <a:avLst>
              <a:gd name="adj" fmla="val 37500"/>
            </a:avLst>
          </a:prstGeom>
          <a:solidFill>
            <a:srgbClr val="E9FFF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Ok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保守力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DCA20580-3AC4-9640-81B9-1487AF62A7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217" y="3447318"/>
                <a:ext cx="8494633" cy="2924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保守力做功与路径无关，故可以沿两点之间的直线计算做功；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两端点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1,0,0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→(1,0,14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𝜋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连线上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=1, 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=0,</m:t>
                    </m:r>
                    <m:r>
                      <a:rPr kumimoji="1" lang="zh-CN" alt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𝑊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1,0,0)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(1,0,14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e>
                      </m:nary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14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1,0,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14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−5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=98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𝜋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−70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𝜋</m:t>
                      </m:r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8" name="Text Box 9">
                <a:extLst>
                  <a:ext uri="{FF2B5EF4-FFF2-40B4-BE49-F238E27FC236}">
                    <a16:creationId xmlns:a16="http://schemas.microsoft.com/office/drawing/2014/main" id="{DCA20580-3AC4-9640-81B9-1487AF62A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217" y="3447318"/>
                <a:ext cx="8494633" cy="2924134"/>
              </a:xfrm>
              <a:prstGeom prst="rect">
                <a:avLst/>
              </a:prstGeom>
              <a:blipFill>
                <a:blip r:embed="rId18"/>
                <a:stretch>
                  <a:fillRect l="-1045" t="-12500" b="-741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C51FC1-DA10-4E65-AE26-D59F4EA92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52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74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 autoUpdateAnimBg="0"/>
      <p:bldP spid="74773" grpId="0" animBg="1"/>
      <p:bldP spid="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4">
            <a:extLst>
              <a:ext uri="{FF2B5EF4-FFF2-40B4-BE49-F238E27FC236}">
                <a16:creationId xmlns:a16="http://schemas.microsoft.com/office/drawing/2014/main" id="{2B38455F-F3B6-D34D-A096-359F4ED53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20650"/>
            <a:ext cx="1261884" cy="52322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4.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势能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7" name="Text Box 9">
                <a:extLst>
                  <a:ext uri="{FF2B5EF4-FFF2-40B4-BE49-F238E27FC236}">
                    <a16:creationId xmlns:a16="http://schemas.microsoft.com/office/drawing/2014/main" id="{8736575B-EEAC-9F43-8B50-A39EBE13F3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371" y="836712"/>
                <a:ext cx="8735258" cy="57736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𝑧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为质点在点</a:t>
                </a:r>
                <a:r>
                  <a:rPr kumimoji="1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P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(</a:t>
                </a:r>
                <a:r>
                  <a:rPr kumimoji="1" lang="en-US" altLang="zh-CN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x,y,z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势能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noProof="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势能的特点：</a:t>
                </a:r>
                <a:endParaRPr lang="en-US" altLang="zh-CN" sz="2400" noProof="0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𝑊</m:t>
                    </m:r>
                    <m:r>
                      <a:rPr kumimoji="1" lang="en-US" altLang="zh-CN" sz="2400" b="0" i="1" u="none" strike="noStrike" kern="1200" cap="none" spc="0" normalizeH="0" baseline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=−</m:t>
                    </m:r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𝑊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𝑑𝑥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lang="en-US" altLang="zh-CN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num>
                        <m:den>
                          <m: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4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𝑧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d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(</m:t>
                      </m:r>
                      <m:r>
                        <a:rPr lang="zh-CN" altLang="en-US" sz="2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全微分</m:t>
                      </m:r>
                      <m:r>
                        <a:rPr lang="en-US" altLang="zh-CN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noProof="0" dirty="0">
                    <a:ea typeface="黑体" panose="02010609060101010101" pitchFamily="49" charset="-122"/>
                  </a:rPr>
                  <a:t>（</a:t>
                </a:r>
                <a:r>
                  <a:rPr lang="en-US" altLang="zh-CN" sz="2400" noProof="0" dirty="0">
                    <a:ea typeface="黑体" panose="02010609060101010101" pitchFamily="49" charset="-122"/>
                  </a:rPr>
                  <a:t>2</a:t>
                </a:r>
                <a:r>
                  <a:rPr lang="zh-CN" altLang="en-US" sz="2400" noProof="0" dirty="0">
                    <a:ea typeface="黑体" panose="02010609060101010101" pitchFamily="49" charset="-122"/>
                  </a:rPr>
                  <a:t>）</a:t>
                </a:r>
                <a:r>
                  <a:rPr lang="zh-CN" altLang="en-US" sz="2400" dirty="0">
                    <a:ea typeface="黑体" panose="02010609060101010101" pitchFamily="49" charset="-122"/>
                  </a:rPr>
                  <a:t>质点从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，保守力做的功</a:t>
                </a:r>
                <a:r>
                  <a:rPr kumimoji="1" lang="zh-CN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1" lang="en-US" altLang="zh-CN" sz="24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势能的减少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𝑊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noProof="0" dirty="0">
                    <a:solidFill>
                      <a:srgbClr val="0432FF"/>
                    </a:solidFill>
                    <a:ea typeface="黑体" panose="02010609060101010101" pitchFamily="49" charset="-122"/>
                  </a:rPr>
                  <a:t>        这是计算保守力做功的一种简便方法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noProof="0" dirty="0">
                    <a:ea typeface="黑体" panose="02010609060101010101" pitchFamily="49" charset="-122"/>
                  </a:rPr>
                  <a:t>（</a:t>
                </a:r>
                <a:r>
                  <a:rPr lang="en-US" altLang="zh-CN" sz="2400" noProof="0" dirty="0">
                    <a:ea typeface="黑体" panose="02010609060101010101" pitchFamily="49" charset="-122"/>
                  </a:rPr>
                  <a:t>3</a:t>
                </a:r>
                <a:r>
                  <a:rPr lang="zh-CN" altLang="en-US" sz="2400" noProof="0" dirty="0">
                    <a:ea typeface="黑体" panose="02010609060101010101" pitchFamily="49" charset="-122"/>
                  </a:rPr>
                  <a:t>）势能加减任意常数，不影响以上两点</a:t>
                </a:r>
                <a:endParaRPr lang="en-US" altLang="zh-CN" sz="2400" noProof="0" dirty="0"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dirty="0">
                    <a:ln>
                      <a:noFill/>
                    </a:ln>
                    <a:effectLst/>
                    <a:uLnTx/>
                    <a:uFillTx/>
                    <a:ea typeface="黑体" panose="02010609060101010101" pitchFamily="49" charset="-122"/>
                  </a:rPr>
                  <a:t>已经学过的势能的例子：</a:t>
                </a:r>
                <a:endParaRPr kumimoji="1" lang="en-US" altLang="zh-CN" sz="2400" b="0" i="0" u="none" strike="noStrike" kern="1200" cap="none" spc="0" normalizeH="0" baseline="0" dirty="0">
                  <a:ln>
                    <a:noFill/>
                  </a:ln>
                  <a:effectLst/>
                  <a:uLnTx/>
                  <a:uFillTx/>
                  <a:ea typeface="黑体" panose="02010609060101010101" pitchFamily="49" charset="-122"/>
                </a:endParaRPr>
              </a:p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noProof="0" dirty="0">
                    <a:solidFill>
                      <a:srgbClr val="0432FF"/>
                    </a:solidFill>
                    <a:ea typeface="黑体" panose="02010609060101010101" pitchFamily="49" charset="-122"/>
                  </a:rPr>
                  <a:t>重力势能、弹性势能、电势能</a:t>
                </a:r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3737" name="Text Box 9">
                <a:extLst>
                  <a:ext uri="{FF2B5EF4-FFF2-40B4-BE49-F238E27FC236}">
                    <a16:creationId xmlns:a16="http://schemas.microsoft.com/office/drawing/2014/main" id="{8736575B-EEAC-9F43-8B50-A39EBE13F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371" y="836712"/>
                <a:ext cx="8735258" cy="5773632"/>
              </a:xfrm>
              <a:prstGeom prst="rect">
                <a:avLst/>
              </a:prstGeom>
              <a:blipFill>
                <a:blip r:embed="rId2"/>
                <a:stretch>
                  <a:fillRect l="-1117" b="-116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55A0E90-96A5-4A4B-8361-8316D22FCB16}"/>
                  </a:ext>
                </a:extLst>
              </p:cNvPr>
              <p:cNvSpPr/>
              <p:nvPr/>
            </p:nvSpPr>
            <p:spPr>
              <a:xfrm>
                <a:off x="2729476" y="182205"/>
                <a:ext cx="3685048" cy="5064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是保守力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⟺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zh-CN" altLang="en-US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55A0E90-96A5-4A4B-8361-8316D22FC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76" y="182205"/>
                <a:ext cx="3685048" cy="506421"/>
              </a:xfrm>
              <a:prstGeom prst="rect">
                <a:avLst/>
              </a:prstGeom>
              <a:blipFill>
                <a:blip r:embed="rId3"/>
                <a:stretch>
                  <a:fillRect t="-4819" b="-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4DF6FB-8CB7-4163-A288-3555883CFB2C}"/>
                  </a:ext>
                </a:extLst>
              </p:cNvPr>
              <p:cNvSpPr/>
              <p:nvPr/>
            </p:nvSpPr>
            <p:spPr>
              <a:xfrm>
                <a:off x="7380312" y="182205"/>
                <a:ext cx="13107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≡−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A4DF6FB-8CB7-4163-A288-3555883CF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82205"/>
                <a:ext cx="131074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424863-6DEB-420C-86F5-990C3141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81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>
            <a:extLst>
              <a:ext uri="{FF2B5EF4-FFF2-40B4-BE49-F238E27FC236}">
                <a16:creationId xmlns:a16="http://schemas.microsoft.com/office/drawing/2014/main" id="{06A2826A-FA09-0848-ACE0-2CBC514E5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8442" y="206376"/>
            <a:ext cx="4247877" cy="519113"/>
          </a:xfrm>
          <a:prstGeom prst="rect">
            <a:avLst/>
          </a:prstGeom>
          <a:solidFill>
            <a:srgbClr val="990033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 2" pitchFamily="2" charset="2"/>
              </a:rPr>
              <a:t>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 2" pitchFamily="2" charset="2"/>
              </a:rPr>
              <a:t>已知力，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求势能的方法</a:t>
            </a:r>
          </a:p>
        </p:txBody>
      </p:sp>
      <p:sp>
        <p:nvSpPr>
          <p:cNvPr id="13317" name="Rectangle 5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9597180-A228-7246-BD32-CDD576C49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908050"/>
            <a:ext cx="63246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曲线积分法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：如沿平行于坐标轴的折线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8" name="Object 6">
                <a:extLst>
                  <a:ext uri="{FF2B5EF4-FFF2-40B4-BE49-F238E27FC236}">
                    <a16:creationId xmlns:a16="http://schemas.microsoft.com/office/drawing/2014/main" id="{8EE6A0B0-A3AE-C440-B1D4-8939DD8174ED}"/>
                  </a:ext>
                </a:extLst>
              </p:cNvPr>
              <p:cNvSpPr txBox="1"/>
              <p:nvPr/>
            </p:nvSpPr>
            <p:spPr bwMode="auto">
              <a:xfrm>
                <a:off x="1187450" y="1341438"/>
                <a:ext cx="3581400" cy="9445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supHide m:val="on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318" name="Object 6">
                <a:extLst>
                  <a:ext uri="{FF2B5EF4-FFF2-40B4-BE49-F238E27FC236}">
                    <a16:creationId xmlns:a16="http://schemas.microsoft.com/office/drawing/2014/main" id="{8EE6A0B0-A3AE-C440-B1D4-8939DD817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1341438"/>
                <a:ext cx="3581400" cy="9445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9" name="Text Box 7">
            <a:extLst>
              <a:ext uri="{FF2B5EF4-FFF2-40B4-BE49-F238E27FC236}">
                <a16:creationId xmlns:a16="http://schemas.microsoft.com/office/drawing/2014/main" id="{720B7E0C-9EAE-9647-B253-8A2EDC540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3495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凑全微分法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：将              化为全微分，势能为：</a:t>
            </a:r>
          </a:p>
        </p:txBody>
      </p:sp>
      <p:graphicFrame>
        <p:nvGraphicFramePr>
          <p:cNvPr id="13320" name="Object 8">
            <a:extLst>
              <a:ext uri="{FF2B5EF4-FFF2-40B4-BE49-F238E27FC236}">
                <a16:creationId xmlns:a16="http://schemas.microsoft.com/office/drawing/2014/main" id="{2FF88221-6C50-AB4E-BCC8-FC9558966C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8638" y="2390775"/>
          <a:ext cx="990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3" name="Equation" r:id="rId4" imgW="4533900" imgH="2051050" progId="Equation.3">
                  <p:embed/>
                </p:oleObj>
              </mc:Choice>
              <mc:Fallback>
                <p:oleObj name="Equation" r:id="rId4" imgW="4533900" imgH="2051050" progId="Equation.3">
                  <p:embed/>
                  <p:pic>
                    <p:nvPicPr>
                      <p:cNvPr id="13320" name="Object 8">
                        <a:extLst>
                          <a:ext uri="{FF2B5EF4-FFF2-40B4-BE49-F238E27FC236}">
                            <a16:creationId xmlns:a16="http://schemas.microsoft.com/office/drawing/2014/main" id="{2FF88221-6C50-AB4E-BCC8-FC9558966C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2390775"/>
                        <a:ext cx="9906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>
            <a:extLst>
              <a:ext uri="{FF2B5EF4-FFF2-40B4-BE49-F238E27FC236}">
                <a16:creationId xmlns:a16="http://schemas.microsoft.com/office/drawing/2014/main" id="{59C1B415-C520-A845-96E0-5AC5729BE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2138" y="2276475"/>
          <a:ext cx="220980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4" name="公式" r:id="rId6" imgW="10242550" imgH="3803650" progId="Equation.3">
                  <p:embed/>
                </p:oleObj>
              </mc:Choice>
              <mc:Fallback>
                <p:oleObj name="公式" r:id="rId6" imgW="10242550" imgH="3803650" progId="Equation.3">
                  <p:embed/>
                  <p:pic>
                    <p:nvPicPr>
                      <p:cNvPr id="13321" name="Object 9">
                        <a:extLst>
                          <a:ext uri="{FF2B5EF4-FFF2-40B4-BE49-F238E27FC236}">
                            <a16:creationId xmlns:a16="http://schemas.microsoft.com/office/drawing/2014/main" id="{59C1B415-C520-A845-96E0-5AC5729BE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2138" y="2276475"/>
                        <a:ext cx="2209800" cy="608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>
            <a:extLst>
              <a:ext uri="{FF2B5EF4-FFF2-40B4-BE49-F238E27FC236}">
                <a16:creationId xmlns:a16="http://schemas.microsoft.com/office/drawing/2014/main" id="{28B9110B-15D4-9145-8F79-A27F9094B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822575"/>
            <a:ext cx="8077200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例题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：已知作用于质点上的力为：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检验此力是否是保守力，若是求出势能。</a:t>
            </a:r>
          </a:p>
        </p:txBody>
      </p:sp>
      <p:graphicFrame>
        <p:nvGraphicFramePr>
          <p:cNvPr id="13323" name="Object 11">
            <a:extLst>
              <a:ext uri="{FF2B5EF4-FFF2-40B4-BE49-F238E27FC236}">
                <a16:creationId xmlns:a16="http://schemas.microsoft.com/office/drawing/2014/main" id="{066BC48F-6921-544B-BFCF-AF2B5B98F3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43450" y="2711450"/>
          <a:ext cx="3224213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5" name="公式" r:id="rId8" imgW="20186650" imgH="4533900" progId="Equation.3">
                  <p:embed/>
                </p:oleObj>
              </mc:Choice>
              <mc:Fallback>
                <p:oleObj name="公式" r:id="rId8" imgW="20186650" imgH="4533900" progId="Equation.3">
                  <p:embed/>
                  <p:pic>
                    <p:nvPicPr>
                      <p:cNvPr id="13323" name="Object 11">
                        <a:extLst>
                          <a:ext uri="{FF2B5EF4-FFF2-40B4-BE49-F238E27FC236}">
                            <a16:creationId xmlns:a16="http://schemas.microsoft.com/office/drawing/2014/main" id="{066BC48F-6921-544B-BFCF-AF2B5B98F3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2711450"/>
                        <a:ext cx="3224213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>
            <a:extLst>
              <a:ext uri="{FF2B5EF4-FFF2-40B4-BE49-F238E27FC236}">
                <a16:creationId xmlns:a16="http://schemas.microsoft.com/office/drawing/2014/main" id="{2C5901BF-7EE6-1042-A1B6-DD5ADC4E6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4117975"/>
            <a:ext cx="2438400" cy="108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解：本问题中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13325" name="Object 13">
            <a:extLst>
              <a:ext uri="{FF2B5EF4-FFF2-40B4-BE49-F238E27FC236}">
                <a16:creationId xmlns:a16="http://schemas.microsoft.com/office/drawing/2014/main" id="{E200AD16-157D-5140-B871-132082B93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6050" y="3965575"/>
          <a:ext cx="22526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6" name="Equation" r:id="rId10" imgW="15652750" imgH="5118100" progId="Equation.3">
                  <p:embed/>
                </p:oleObj>
              </mc:Choice>
              <mc:Fallback>
                <p:oleObj name="Equation" r:id="rId10" imgW="15652750" imgH="5118100" progId="Equation.3">
                  <p:embed/>
                  <p:pic>
                    <p:nvPicPr>
                      <p:cNvPr id="13325" name="Object 13">
                        <a:extLst>
                          <a:ext uri="{FF2B5EF4-FFF2-40B4-BE49-F238E27FC236}">
                            <a16:creationId xmlns:a16="http://schemas.microsoft.com/office/drawing/2014/main" id="{E200AD16-157D-5140-B871-132082B933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3965575"/>
                        <a:ext cx="22526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>
            <a:extLst>
              <a:ext uri="{FF2B5EF4-FFF2-40B4-BE49-F238E27FC236}">
                <a16:creationId xmlns:a16="http://schemas.microsoft.com/office/drawing/2014/main" id="{163ADA93-C968-444F-A773-4653BDD89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3050" y="4041775"/>
          <a:ext cx="21145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7" name="Equation" r:id="rId12" imgW="15360650" imgH="4533900" progId="Equation.3">
                  <p:embed/>
                </p:oleObj>
              </mc:Choice>
              <mc:Fallback>
                <p:oleObj name="Equation" r:id="rId12" imgW="15360650" imgH="4533900" progId="Equation.3">
                  <p:embed/>
                  <p:pic>
                    <p:nvPicPr>
                      <p:cNvPr id="13326" name="Object 14">
                        <a:extLst>
                          <a:ext uri="{FF2B5EF4-FFF2-40B4-BE49-F238E27FC236}">
                            <a16:creationId xmlns:a16="http://schemas.microsoft.com/office/drawing/2014/main" id="{163ADA93-C968-444F-A773-4653BDD89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4041775"/>
                        <a:ext cx="21145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15">
            <a:extLst>
              <a:ext uri="{FF2B5EF4-FFF2-40B4-BE49-F238E27FC236}">
                <a16:creationId xmlns:a16="http://schemas.microsoft.com/office/drawing/2014/main" id="{165FDC16-4B8E-9241-AD1D-38137DCDEB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2250" y="4803775"/>
          <a:ext cx="15525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8" name="Equation" r:id="rId14" imgW="10388600" imgH="5118100" progId="Equation.3">
                  <p:embed/>
                </p:oleObj>
              </mc:Choice>
              <mc:Fallback>
                <p:oleObj name="Equation" r:id="rId14" imgW="10388600" imgH="5118100" progId="Equation.3">
                  <p:embed/>
                  <p:pic>
                    <p:nvPicPr>
                      <p:cNvPr id="13327" name="Object 15">
                        <a:extLst>
                          <a:ext uri="{FF2B5EF4-FFF2-40B4-BE49-F238E27FC236}">
                            <a16:creationId xmlns:a16="http://schemas.microsoft.com/office/drawing/2014/main" id="{165FDC16-4B8E-9241-AD1D-38137DCDEB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803775"/>
                        <a:ext cx="15525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8" name="Text Box 16">
            <a:extLst>
              <a:ext uri="{FF2B5EF4-FFF2-40B4-BE49-F238E27FC236}">
                <a16:creationId xmlns:a16="http://schemas.microsoft.com/office/drawing/2014/main" id="{C1B16807-C873-E34C-9C05-59508E44C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5489575"/>
            <a:ext cx="477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此力是保守力 ，下面求势能。</a:t>
            </a:r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08BB1F01-1412-FC4F-96AE-E6BC329A3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5337175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4112" name="Object 18">
            <a:extLst>
              <a:ext uri="{FF2B5EF4-FFF2-40B4-BE49-F238E27FC236}">
                <a16:creationId xmlns:a16="http://schemas.microsoft.com/office/drawing/2014/main" id="{D1A653D6-CE24-DF43-B87E-9B783328E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404813"/>
          <a:ext cx="2286000" cy="175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89" name="位图图像" r:id="rId16" imgW="1377950" imgH="1060450" progId="Paint.Picture">
                  <p:embed/>
                </p:oleObj>
              </mc:Choice>
              <mc:Fallback>
                <p:oleObj name="位图图像" r:id="rId16" imgW="1377950" imgH="1060450" progId="Paint.Picture">
                  <p:embed/>
                  <p:pic>
                    <p:nvPicPr>
                      <p:cNvPr id="4112" name="Object 18">
                        <a:extLst>
                          <a:ext uri="{FF2B5EF4-FFF2-40B4-BE49-F238E27FC236}">
                            <a16:creationId xmlns:a16="http://schemas.microsoft.com/office/drawing/2014/main" id="{D1A653D6-CE24-DF43-B87E-9B783328E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04813"/>
                        <a:ext cx="2286000" cy="175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1" name="Group 19">
            <a:extLst>
              <a:ext uri="{FF2B5EF4-FFF2-40B4-BE49-F238E27FC236}">
                <a16:creationId xmlns:a16="http://schemas.microsoft.com/office/drawing/2014/main" id="{0EC15D27-6C8E-5E4A-B13F-39130976F3A8}"/>
              </a:ext>
            </a:extLst>
          </p:cNvPr>
          <p:cNvGrpSpPr>
            <a:grpSpLocks/>
          </p:cNvGrpSpPr>
          <p:nvPr/>
        </p:nvGrpSpPr>
        <p:grpSpPr bwMode="auto">
          <a:xfrm>
            <a:off x="7086602" y="434975"/>
            <a:ext cx="1931988" cy="415925"/>
            <a:chOff x="4272" y="178"/>
            <a:chExt cx="1217" cy="2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4" name="Object 20">
                  <a:extLst>
                    <a:ext uri="{FF2B5EF4-FFF2-40B4-BE49-F238E27FC236}">
                      <a16:creationId xmlns:a16="http://schemas.microsoft.com/office/drawing/2014/main" id="{5CB02922-C795-1B4B-9A4A-5E99F663BABD}"/>
                    </a:ext>
                  </a:extLst>
                </p:cNvPr>
                <p:cNvSpPr txBox="1"/>
                <p:nvPr/>
              </p:nvSpPr>
              <p:spPr bwMode="auto">
                <a:xfrm>
                  <a:off x="4272" y="298"/>
                  <a:ext cx="480" cy="1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14" name="Object 20">
                  <a:extLst>
                    <a:ext uri="{FF2B5EF4-FFF2-40B4-BE49-F238E27FC236}">
                      <a16:creationId xmlns:a16="http://schemas.microsoft.com/office/drawing/2014/main" id="{5CB02922-C795-1B4B-9A4A-5E99F663BA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72" y="298"/>
                  <a:ext cx="480" cy="142"/>
                </a:xfrm>
                <a:prstGeom prst="rect">
                  <a:avLst/>
                </a:prstGeom>
                <a:blipFill>
                  <a:blip r:embed="rId18"/>
                  <a:stretch>
                    <a:fillRect r="-41600" b="-4864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5" name="Object 21">
                  <a:extLst>
                    <a:ext uri="{FF2B5EF4-FFF2-40B4-BE49-F238E27FC236}">
                      <a16:creationId xmlns:a16="http://schemas.microsoft.com/office/drawing/2014/main" id="{6BAD54B7-B591-2548-9151-31A61D5A9BDF}"/>
                    </a:ext>
                  </a:extLst>
                </p:cNvPr>
                <p:cNvSpPr txBox="1"/>
                <p:nvPr/>
              </p:nvSpPr>
              <p:spPr bwMode="auto">
                <a:xfrm>
                  <a:off x="5105" y="178"/>
                  <a:ext cx="384" cy="12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zh-CN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115" name="Object 21">
                  <a:extLst>
                    <a:ext uri="{FF2B5EF4-FFF2-40B4-BE49-F238E27FC236}">
                      <a16:creationId xmlns:a16="http://schemas.microsoft.com/office/drawing/2014/main" id="{6BAD54B7-B591-2548-9151-31A61D5A9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5" y="178"/>
                  <a:ext cx="384" cy="128"/>
                </a:xfrm>
                <a:prstGeom prst="rect">
                  <a:avLst/>
                </a:prstGeom>
                <a:blipFill>
                  <a:blip r:embed="rId19"/>
                  <a:stretch>
                    <a:fillRect r="-50000" b="-61765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05FDDB8E-2439-4277-9022-94260369C189}"/>
              </a:ext>
            </a:extLst>
          </p:cNvPr>
          <p:cNvCxnSpPr/>
          <p:nvPr/>
        </p:nvCxnSpPr>
        <p:spPr bwMode="auto">
          <a:xfrm flipV="1">
            <a:off x="8028384" y="620688"/>
            <a:ext cx="506016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BB05E0D-C725-4DB2-9518-A045A3A7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39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 animBg="1" autoUpdateAnimBg="0"/>
      <p:bldP spid="13319" grpId="0" autoUpdateAnimBg="0"/>
      <p:bldP spid="13324" grpId="0" autoUpdateAnimBg="0"/>
      <p:bldP spid="13328" grpId="0" autoUpdateAnimBg="0"/>
      <p:bldP spid="1332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5E9350-4CBB-4AF2-8FC8-8AF502137830}"/>
                  </a:ext>
                </a:extLst>
              </p:cNvPr>
              <p:cNvSpPr txBox="1"/>
              <p:nvPr/>
            </p:nvSpPr>
            <p:spPr>
              <a:xfrm>
                <a:off x="162579" y="2725069"/>
                <a:ext cx="8653459" cy="11051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nary>
                        <m:nary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nary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nary>
                        <m:nary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kumimoji="1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nary>
                        <m:nary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,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𝑧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</m:nary>
                    </m:oMath>
                  </m:oMathPara>
                </a14:m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5E9350-4CBB-4AF2-8FC8-8AF50213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79" y="2725069"/>
                <a:ext cx="8653459" cy="11051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Rectangle 5">
            <a:extLst>
              <a:ext uri="{FF2B5EF4-FFF2-40B4-BE49-F238E27FC236}">
                <a16:creationId xmlns:a16="http://schemas.microsoft.com/office/drawing/2014/main" id="{F0C84307-04FD-B443-A58F-0552066C4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36538"/>
            <a:ext cx="8424863" cy="51752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方法一：曲线积分法。设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z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为势能零点，其势能为：</a:t>
            </a:r>
          </a:p>
        </p:txBody>
      </p:sp>
      <p:graphicFrame>
        <p:nvGraphicFramePr>
          <p:cNvPr id="39942" name="Object 6">
            <a:extLst>
              <a:ext uri="{FF2B5EF4-FFF2-40B4-BE49-F238E27FC236}">
                <a16:creationId xmlns:a16="http://schemas.microsoft.com/office/drawing/2014/main" id="{5FC852AB-239E-A140-8397-FCB7DF14C6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22" y="4082077"/>
          <a:ext cx="519271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8" name="Equation" r:id="rId4" imgW="30137100" imgH="4533900" progId="Equation.3">
                  <p:embed/>
                </p:oleObj>
              </mc:Choice>
              <mc:Fallback>
                <p:oleObj name="Equation" r:id="rId4" imgW="30137100" imgH="4533900" progId="Equation.3">
                  <p:embed/>
                  <p:pic>
                    <p:nvPicPr>
                      <p:cNvPr id="39942" name="Object 6">
                        <a:extLst>
                          <a:ext uri="{FF2B5EF4-FFF2-40B4-BE49-F238E27FC236}">
                            <a16:creationId xmlns:a16="http://schemas.microsoft.com/office/drawing/2014/main" id="{5FC852AB-239E-A140-8397-FCB7DF14C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22" y="4082077"/>
                        <a:ext cx="5192712" cy="782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08289714-E53B-684A-AC55-DF4539E7A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4799143"/>
          <a:ext cx="61102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9" name="Equation" r:id="rId6" imgW="35255200" imgH="4533900" progId="Equation.3">
                  <p:embed/>
                </p:oleObj>
              </mc:Choice>
              <mc:Fallback>
                <p:oleObj name="Equation" r:id="rId6" imgW="35255200" imgH="4533900" progId="Equation.3">
                  <p:embed/>
                  <p:pic>
                    <p:nvPicPr>
                      <p:cNvPr id="39943" name="Object 7">
                        <a:extLst>
                          <a:ext uri="{FF2B5EF4-FFF2-40B4-BE49-F238E27FC236}">
                            <a16:creationId xmlns:a16="http://schemas.microsoft.com/office/drawing/2014/main" id="{08289714-E53B-684A-AC55-DF4539E7A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99143"/>
                        <a:ext cx="6110288" cy="788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>
            <a:extLst>
              <a:ext uri="{FF2B5EF4-FFF2-40B4-BE49-F238E27FC236}">
                <a16:creationId xmlns:a16="http://schemas.microsoft.com/office/drawing/2014/main" id="{6ABD2C8E-5B4F-CB46-9A81-692CF3335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544" y="5522559"/>
          <a:ext cx="37131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0" name="Equation" r:id="rId8" imgW="21647150" imgH="4533900" progId="Equation.3">
                  <p:embed/>
                </p:oleObj>
              </mc:Choice>
              <mc:Fallback>
                <p:oleObj name="Equation" r:id="rId8" imgW="21647150" imgH="4533900" progId="Equation.3">
                  <p:embed/>
                  <p:pic>
                    <p:nvPicPr>
                      <p:cNvPr id="39944" name="Object 8">
                        <a:extLst>
                          <a:ext uri="{FF2B5EF4-FFF2-40B4-BE49-F238E27FC236}">
                            <a16:creationId xmlns:a16="http://schemas.microsoft.com/office/drawing/2014/main" id="{6ABD2C8E-5B4F-CB46-9A81-692CF33351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522559"/>
                        <a:ext cx="37131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Object 23">
            <a:extLst>
              <a:ext uri="{FF2B5EF4-FFF2-40B4-BE49-F238E27FC236}">
                <a16:creationId xmlns:a16="http://schemas.microsoft.com/office/drawing/2014/main" id="{037561CE-D74E-0441-A507-2E51F97B0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675595"/>
              </p:ext>
            </p:extLst>
          </p:nvPr>
        </p:nvGraphicFramePr>
        <p:xfrm>
          <a:off x="6444208" y="736386"/>
          <a:ext cx="2592983" cy="1995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1" name="位图图像" r:id="rId10" imgW="1377950" imgH="1060450" progId="Paint.Picture">
                  <p:embed/>
                </p:oleObj>
              </mc:Choice>
              <mc:Fallback>
                <p:oleObj name="位图图像" r:id="rId10" imgW="1377950" imgH="1060450" progId="Paint.Picture">
                  <p:embed/>
                  <p:pic>
                    <p:nvPicPr>
                      <p:cNvPr id="5136" name="Object 23">
                        <a:extLst>
                          <a:ext uri="{FF2B5EF4-FFF2-40B4-BE49-F238E27FC236}">
                            <a16:creationId xmlns:a16="http://schemas.microsoft.com/office/drawing/2014/main" id="{037561CE-D74E-0441-A507-2E51F97B0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736386"/>
                        <a:ext cx="2592983" cy="1995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5">
            <a:extLst>
              <a:ext uri="{FF2B5EF4-FFF2-40B4-BE49-F238E27FC236}">
                <a16:creationId xmlns:a16="http://schemas.microsoft.com/office/drawing/2014/main" id="{7035B863-9C1D-2741-8DC8-C391E5CE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41978"/>
            <a:ext cx="1535116" cy="51752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折线路径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9CF606-2E37-4C5A-ADB5-BC25C25F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633C6B-ECCF-467D-A5B1-65369FBDD6F0}"/>
                  </a:ext>
                </a:extLst>
              </p:cNvPr>
              <p:cNvSpPr/>
              <p:nvPr/>
            </p:nvSpPr>
            <p:spPr>
              <a:xfrm>
                <a:off x="7332556" y="999976"/>
                <a:ext cx="971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7633C6B-ECCF-467D-A5B1-65369FBDD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556" y="999976"/>
                <a:ext cx="971356" cy="461665"/>
              </a:xfrm>
              <a:prstGeom prst="rect">
                <a:avLst/>
              </a:prstGeom>
              <a:blipFill>
                <a:blip r:embed="rId12"/>
                <a:stretch>
                  <a:fillRect t="-18421" r="-13836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CD07C86-D263-4B3E-9B64-E3B4E62532DC}"/>
                  </a:ext>
                </a:extLst>
              </p:cNvPr>
              <p:cNvSpPr/>
              <p:nvPr/>
            </p:nvSpPr>
            <p:spPr>
              <a:xfrm>
                <a:off x="8252304" y="717188"/>
                <a:ext cx="892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CD07C86-D263-4B3E-9B64-E3B4E62532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304" y="717188"/>
                <a:ext cx="892937" cy="461665"/>
              </a:xfrm>
              <a:prstGeom prst="rect">
                <a:avLst/>
              </a:prstGeom>
              <a:blipFill>
                <a:blip r:embed="rId13"/>
                <a:stretch>
                  <a:fillRect t="-18667" r="-267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1B6D1B6-FA28-4428-BFA9-8ADEBBB6CA6D}"/>
                  </a:ext>
                </a:extLst>
              </p:cNvPr>
              <p:cNvSpPr/>
              <p:nvPr/>
            </p:nvSpPr>
            <p:spPr>
              <a:xfrm>
                <a:off x="8252304" y="1481916"/>
                <a:ext cx="4594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1B6D1B6-FA28-4428-BFA9-8ADEBBB6C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304" y="1481916"/>
                <a:ext cx="459485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E548FDF-B726-47C8-BA12-5A4109640C11}"/>
                  </a:ext>
                </a:extLst>
              </p:cNvPr>
              <p:cNvSpPr/>
              <p:nvPr/>
            </p:nvSpPr>
            <p:spPr>
              <a:xfrm>
                <a:off x="7128327" y="1353368"/>
                <a:ext cx="471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E548FDF-B726-47C8-BA12-5A4109640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327" y="1353368"/>
                <a:ext cx="471860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372CE7-97D2-4037-BC7A-157D0D148909}"/>
                  </a:ext>
                </a:extLst>
              </p:cNvPr>
              <p:cNvSpPr/>
              <p:nvPr/>
            </p:nvSpPr>
            <p:spPr>
              <a:xfrm>
                <a:off x="2038170" y="974356"/>
                <a:ext cx="3875292" cy="72372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grow m:val="on"/>
                          <m:supHide m:val="on"/>
                          <m:ctrlP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𝐴𝐵𝐶𝐷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9372CE7-97D2-4037-BC7A-157D0D148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70" y="974356"/>
                <a:ext cx="3875292" cy="7237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42863AA-2A16-4EA9-9BB8-D0375ECD0804}"/>
                  </a:ext>
                </a:extLst>
              </p:cNvPr>
              <p:cNvSpPr/>
              <p:nvPr/>
            </p:nvSpPr>
            <p:spPr>
              <a:xfrm>
                <a:off x="346717" y="1733964"/>
                <a:ext cx="5482591" cy="116724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𝑑𝑥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b="0" i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zh-CN" altLang="en-US" sz="2000" i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𝑑𝑦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𝐶𝐷</m:t>
                    </m:r>
                  </m:oMath>
                </a14:m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上，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𝑑𝑧</m:t>
                    </m:r>
                    <m:acc>
                      <m:accPr>
                        <m:chr m:val="⃗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42863AA-2A16-4EA9-9BB8-D0375ECD0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7" y="1733964"/>
                <a:ext cx="5482591" cy="1167243"/>
              </a:xfrm>
              <a:prstGeom prst="rect">
                <a:avLst/>
              </a:prstGeom>
              <a:blipFill>
                <a:blip r:embed="rId17"/>
                <a:stretch>
                  <a:fillRect t="-5670" b="-6186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30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AB20FDC-F616-4733-A901-5CB9FD95F1C3}"/>
                  </a:ext>
                </a:extLst>
              </p:cNvPr>
              <p:cNvSpPr/>
              <p:nvPr/>
            </p:nvSpPr>
            <p:spPr>
              <a:xfrm>
                <a:off x="179512" y="44624"/>
                <a:ext cx="8784976" cy="399801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𝑞𝑥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二阶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常系数</a:t>
                </a: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线性</a:t>
                </a:r>
                <a:r>
                  <a:rPr lang="zh-CN" altLang="en-US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齐次</a:t>
                </a:r>
                <a:r>
                  <a:rPr lang="zh-CN" altLang="en-US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常微分方程，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有通解。上述方程的</a:t>
                </a:r>
                <a:r>
                  <a:rPr lang="zh-CN" altLang="en-US" b="1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特征方程</a:t>
                </a:r>
                <a:endParaRPr lang="en-US" altLang="zh-CN" b="1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𝑝𝑟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⟹   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−4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微分方程的解依赖于根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的种类，通解为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                    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实根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≠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           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                      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2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重实根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=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         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𝛼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𝛽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𝑡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𝛽</m:t>
                                        </m:r>
                                        <m:r>
                                          <a:rPr lang="en-US" altLang="zh-CN" i="1">
                                            <a:solidFill>
                                              <a:srgbClr val="0432FF"/>
                                            </a:solidFill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𝑡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共轭复根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黑体" panose="02010609060101010101" pitchFamily="49" charset="-122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=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𝛼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±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𝛽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同济版高数（上册）</a:t>
                </a:r>
                <a:r>
                  <a:rPr lang="en-US" altLang="zh-CN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7.7</a:t>
                </a:r>
                <a:r>
                  <a:rPr lang="zh-CN" altLang="en-US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节</a:t>
                </a:r>
                <a:endParaRPr lang="en-US" altLang="zh-CN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AB20FDC-F616-4733-A901-5CB9FD95F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624"/>
                <a:ext cx="8784976" cy="3998018"/>
              </a:xfrm>
              <a:prstGeom prst="rect">
                <a:avLst/>
              </a:prstGeom>
              <a:blipFill>
                <a:blip r:embed="rId2"/>
                <a:stretch>
                  <a:fillRect l="-970" r="-277" b="-2432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DBD675-6E02-4C86-92C6-C2C14674B1BD}"/>
                  </a:ext>
                </a:extLst>
              </p:cNvPr>
              <p:cNvSpPr/>
              <p:nvPr/>
            </p:nvSpPr>
            <p:spPr>
              <a:xfrm>
                <a:off x="183043" y="4293096"/>
                <a:ext cx="8784976" cy="160556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非自由质点（带</a:t>
                </a: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约束</a:t>
                </a:r>
                <a:r>
                  <a:rPr lang="zh-CN" altLang="en-US" b="1" dirty="0">
                    <a:solidFill>
                      <a:srgbClr val="FF0000"/>
                    </a:solidFill>
                    <a:latin typeface="+mj-lt"/>
                    <a:ea typeface="黑体" panose="02010609060101010101" pitchFamily="49" charset="-122"/>
                  </a:rPr>
                  <a:t>的质点）</a:t>
                </a:r>
                <a:endParaRPr lang="en-US" altLang="zh-CN" b="1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  <m:acc>
                                <m:accPr>
                                  <m:chr m:val="̈"/>
                                  <m:ctrlP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0" i="1" dirty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,   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b="0" i="1" dirty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zh-CN" altLang="en-US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为</m:t>
                              </m:r>
                              <m:r>
                                <a:rPr lang="zh-CN" altLang="en-US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约束力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dirty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dirty="0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dirty="0" smtClean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=0,        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=1,2,…,</m:t>
                                  </m:r>
                                  <m:r>
                                    <a:rPr lang="en-US" altLang="zh-CN" b="0" i="1" dirty="0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+mj-lt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4DBD675-6E02-4C86-92C6-C2C14674B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43" y="4293096"/>
                <a:ext cx="8784976" cy="1605568"/>
              </a:xfrm>
              <a:prstGeom prst="rect">
                <a:avLst/>
              </a:prstGeom>
              <a:blipFill>
                <a:blip r:embed="rId3"/>
                <a:stretch>
                  <a:fillRect l="-970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CC8C6EF-0F2E-45FC-B46F-F0A4A98D0759}"/>
              </a:ext>
            </a:extLst>
          </p:cNvPr>
          <p:cNvSpPr/>
          <p:nvPr/>
        </p:nvSpPr>
        <p:spPr>
          <a:xfrm>
            <a:off x="2555776" y="5847599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约束方程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82F640-9749-421D-86FF-51883DCD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46281-1404-0546-B560-F408992A207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751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6" name="Object 23">
            <a:extLst>
              <a:ext uri="{FF2B5EF4-FFF2-40B4-BE49-F238E27FC236}">
                <a16:creationId xmlns:a16="http://schemas.microsoft.com/office/drawing/2014/main" id="{037561CE-D74E-0441-A507-2E51F97B0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19323"/>
              </p:ext>
            </p:extLst>
          </p:nvPr>
        </p:nvGraphicFramePr>
        <p:xfrm>
          <a:off x="6334760" y="-23116"/>
          <a:ext cx="2809240" cy="2161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30" name="位图图像" r:id="rId3" imgW="1377950" imgH="1060450" progId="Paint.Picture">
                  <p:embed/>
                </p:oleObj>
              </mc:Choice>
              <mc:Fallback>
                <p:oleObj name="位图图像" r:id="rId3" imgW="1377950" imgH="1060450" progId="Paint.Picture">
                  <p:embed/>
                  <p:pic>
                    <p:nvPicPr>
                      <p:cNvPr id="5136" name="Object 23">
                        <a:extLst>
                          <a:ext uri="{FF2B5EF4-FFF2-40B4-BE49-F238E27FC236}">
                            <a16:creationId xmlns:a16="http://schemas.microsoft.com/office/drawing/2014/main" id="{037561CE-D74E-0441-A507-2E51F97B00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760" y="-23116"/>
                        <a:ext cx="2809240" cy="2161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>
            <a:extLst>
              <a:ext uri="{FF2B5EF4-FFF2-40B4-BE49-F238E27FC236}">
                <a16:creationId xmlns:a16="http://schemas.microsoft.com/office/drawing/2014/main" id="{65B795D5-44DC-B840-BBC2-00EFAAD13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16632"/>
            <a:ext cx="1535116" cy="517525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直线路径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D0378C-9A0E-A049-806F-D4878FA97A4F}"/>
                  </a:ext>
                </a:extLst>
              </p:cNvPr>
              <p:cNvSpPr txBox="1"/>
              <p:nvPr/>
            </p:nvSpPr>
            <p:spPr>
              <a:xfrm>
                <a:off x="263510" y="2794389"/>
                <a:ext cx="9015866" cy="3360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若取坐标原点为势能零点，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kumimoji="1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，则有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endParaRPr kumimoji="1" lang="en-US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⟹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dirty="0">
                            <a:solidFill>
                              <a:srgbClr val="000000"/>
                            </a:solidFill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m:t>即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   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𝜆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sup>
                        <m:e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D0378C-9A0E-A049-806F-D4878FA9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0" y="2794389"/>
                <a:ext cx="9015866" cy="3360535"/>
              </a:xfrm>
              <a:prstGeom prst="rect">
                <a:avLst/>
              </a:prstGeom>
              <a:blipFill>
                <a:blip r:embed="rId5"/>
                <a:stretch>
                  <a:fillRect l="-1014" t="-2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C1D2F0-7FD7-4CB6-9F07-1F2B053F7CCF}"/>
                  </a:ext>
                </a:extLst>
              </p:cNvPr>
              <p:cNvSpPr/>
              <p:nvPr/>
            </p:nvSpPr>
            <p:spPr>
              <a:xfrm>
                <a:off x="107504" y="725489"/>
                <a:ext cx="6624736" cy="20689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𝑉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sup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432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432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⟹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d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𝜆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6C1D2F0-7FD7-4CB6-9F07-1F2B053F7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725489"/>
                <a:ext cx="6624736" cy="20689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93A21DB-74C9-4ADC-8CFB-F2D285342700}"/>
              </a:ext>
            </a:extLst>
          </p:cNvPr>
          <p:cNvCxnSpPr/>
          <p:nvPr/>
        </p:nvCxnSpPr>
        <p:spPr bwMode="auto">
          <a:xfrm flipV="1">
            <a:off x="7739380" y="202111"/>
            <a:ext cx="634552" cy="4743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2239C5-E114-4B0B-A40C-17E567CE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6E7811-B5F9-42CB-9F99-0206D70ED0B7}"/>
                  </a:ext>
                </a:extLst>
              </p:cNvPr>
              <p:cNvSpPr/>
              <p:nvPr/>
            </p:nvSpPr>
            <p:spPr>
              <a:xfrm>
                <a:off x="7114933" y="120536"/>
                <a:ext cx="9713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86E7811-B5F9-42CB-9F99-0206D70ED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933" y="120536"/>
                <a:ext cx="971356" cy="461665"/>
              </a:xfrm>
              <a:prstGeom prst="rect">
                <a:avLst/>
              </a:prstGeom>
              <a:blipFill>
                <a:blip r:embed="rId7"/>
                <a:stretch>
                  <a:fillRect t="-18421" r="-14465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97A59C1-2044-453E-9624-E873A5753B83}"/>
                  </a:ext>
                </a:extLst>
              </p:cNvPr>
              <p:cNvSpPr/>
              <p:nvPr/>
            </p:nvSpPr>
            <p:spPr>
              <a:xfrm>
                <a:off x="8279872" y="-65274"/>
                <a:ext cx="8929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97A59C1-2044-453E-9624-E873A5753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872" y="-65274"/>
                <a:ext cx="892937" cy="461665"/>
              </a:xfrm>
              <a:prstGeom prst="rect">
                <a:avLst/>
              </a:prstGeom>
              <a:blipFill>
                <a:blip r:embed="rId8"/>
                <a:stretch>
                  <a:fillRect t="-18421" r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32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5" name="Text Box 9">
            <a:extLst>
              <a:ext uri="{FF2B5EF4-FFF2-40B4-BE49-F238E27FC236}">
                <a16:creationId xmlns:a16="http://schemas.microsoft.com/office/drawing/2014/main" id="{F4662D5B-6267-A241-852D-6C06BC165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82" y="548680"/>
            <a:ext cx="2987675" cy="461962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方法二：凑全微分法</a:t>
            </a:r>
          </a:p>
        </p:txBody>
      </p:sp>
      <p:graphicFrame>
        <p:nvGraphicFramePr>
          <p:cNvPr id="39946" name="Object 10">
            <a:extLst>
              <a:ext uri="{FF2B5EF4-FFF2-40B4-BE49-F238E27FC236}">
                <a16:creationId xmlns:a16="http://schemas.microsoft.com/office/drawing/2014/main" id="{0E551E47-D8A0-AA41-9D83-5C349A6F5B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5819900"/>
              </p:ext>
            </p:extLst>
          </p:nvPr>
        </p:nvGraphicFramePr>
        <p:xfrm>
          <a:off x="1839357" y="1259458"/>
          <a:ext cx="59436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4" name="公式" r:id="rId3" imgW="37890450" imgH="4972050" progId="Equation.3">
                  <p:embed/>
                </p:oleObj>
              </mc:Choice>
              <mc:Fallback>
                <p:oleObj name="公式" r:id="rId3" imgW="37890450" imgH="4972050" progId="Equation.3">
                  <p:embed/>
                  <p:pic>
                    <p:nvPicPr>
                      <p:cNvPr id="39946" name="Object 10">
                        <a:extLst>
                          <a:ext uri="{FF2B5EF4-FFF2-40B4-BE49-F238E27FC236}">
                            <a16:creationId xmlns:a16="http://schemas.microsoft.com/office/drawing/2014/main" id="{0E551E47-D8A0-AA41-9D83-5C349A6F5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357" y="1259458"/>
                        <a:ext cx="5943600" cy="7810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7" name="Text Box 11">
            <a:extLst>
              <a:ext uri="{FF2B5EF4-FFF2-40B4-BE49-F238E27FC236}">
                <a16:creationId xmlns:a16="http://schemas.microsoft.com/office/drawing/2014/main" id="{1FADC344-3609-C94B-B89E-296591CB5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931" y="2580705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其势能为：</a:t>
            </a:r>
          </a:p>
        </p:txBody>
      </p:sp>
      <p:graphicFrame>
        <p:nvGraphicFramePr>
          <p:cNvPr id="39948" name="Object 12">
            <a:extLst>
              <a:ext uri="{FF2B5EF4-FFF2-40B4-BE49-F238E27FC236}">
                <a16:creationId xmlns:a16="http://schemas.microsoft.com/office/drawing/2014/main" id="{6C69A703-CA7E-A248-84DF-59D2F0BE7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793453"/>
              </p:ext>
            </p:extLst>
          </p:nvPr>
        </p:nvGraphicFramePr>
        <p:xfrm>
          <a:off x="2980531" y="2515617"/>
          <a:ext cx="26670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5" name="Equation" r:id="rId5" imgW="17259300" imgH="4972050" progId="Equation.3">
                  <p:embed/>
                </p:oleObj>
              </mc:Choice>
              <mc:Fallback>
                <p:oleObj name="Equation" r:id="rId5" imgW="17259300" imgH="4972050" progId="Equation.3">
                  <p:embed/>
                  <p:pic>
                    <p:nvPicPr>
                      <p:cNvPr id="39948" name="Object 12">
                        <a:extLst>
                          <a:ext uri="{FF2B5EF4-FFF2-40B4-BE49-F238E27FC236}">
                            <a16:creationId xmlns:a16="http://schemas.microsoft.com/office/drawing/2014/main" id="{6C69A703-CA7E-A248-84DF-59D2F0BE79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531" y="2515617"/>
                        <a:ext cx="26670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9" name="Text Box 13">
            <a:extLst>
              <a:ext uri="{FF2B5EF4-FFF2-40B4-BE49-F238E27FC236}">
                <a16:creationId xmlns:a16="http://schemas.microsoft.com/office/drawing/2014/main" id="{CC2B79E1-89EC-464E-AEFC-D5A7779B6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731" y="334270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将</a:t>
            </a:r>
          </a:p>
        </p:txBody>
      </p:sp>
      <p:graphicFrame>
        <p:nvGraphicFramePr>
          <p:cNvPr id="39950" name="Object 14">
            <a:extLst>
              <a:ext uri="{FF2B5EF4-FFF2-40B4-BE49-F238E27FC236}">
                <a16:creationId xmlns:a16="http://schemas.microsoft.com/office/drawing/2014/main" id="{7439E5E3-9209-DF43-99FB-832F959CB8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349989"/>
              </p:ext>
            </p:extLst>
          </p:nvPr>
        </p:nvGraphicFramePr>
        <p:xfrm>
          <a:off x="1685131" y="3295080"/>
          <a:ext cx="33686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6" name="Equation" r:id="rId7" imgW="16529050" imgH="2635250" progId="Equation.3">
                  <p:embed/>
                </p:oleObj>
              </mc:Choice>
              <mc:Fallback>
                <p:oleObj name="Equation" r:id="rId7" imgW="16529050" imgH="2635250" progId="Equation.3">
                  <p:embed/>
                  <p:pic>
                    <p:nvPicPr>
                      <p:cNvPr id="39950" name="Object 14">
                        <a:extLst>
                          <a:ext uri="{FF2B5EF4-FFF2-40B4-BE49-F238E27FC236}">
                            <a16:creationId xmlns:a16="http://schemas.microsoft.com/office/drawing/2014/main" id="{7439E5E3-9209-DF43-99FB-832F959CB8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31" y="3295080"/>
                        <a:ext cx="33686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Text Box 15">
            <a:extLst>
              <a:ext uri="{FF2B5EF4-FFF2-40B4-BE49-F238E27FC236}">
                <a16:creationId xmlns:a16="http://schemas.microsoft.com/office/drawing/2014/main" id="{E5788A0F-269D-794E-A9B1-CBE534B3E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1731" y="3342705"/>
            <a:ext cx="693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及</a:t>
            </a:r>
          </a:p>
        </p:txBody>
      </p:sp>
      <p:graphicFrame>
        <p:nvGraphicFramePr>
          <p:cNvPr id="39952" name="Object 16">
            <a:extLst>
              <a:ext uri="{FF2B5EF4-FFF2-40B4-BE49-F238E27FC236}">
                <a16:creationId xmlns:a16="http://schemas.microsoft.com/office/drawing/2014/main" id="{11115C98-1433-514C-B12B-BCC55CC934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45876"/>
              </p:ext>
            </p:extLst>
          </p:nvPr>
        </p:nvGraphicFramePr>
        <p:xfrm>
          <a:off x="5647531" y="3342705"/>
          <a:ext cx="19812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7" name="Equation" r:id="rId9" imgW="10972800" imgH="2635250" progId="Equation.3">
                  <p:embed/>
                </p:oleObj>
              </mc:Choice>
              <mc:Fallback>
                <p:oleObj name="Equation" r:id="rId9" imgW="10972800" imgH="2635250" progId="Equation.3">
                  <p:embed/>
                  <p:pic>
                    <p:nvPicPr>
                      <p:cNvPr id="39952" name="Object 16">
                        <a:extLst>
                          <a:ext uri="{FF2B5EF4-FFF2-40B4-BE49-F238E27FC236}">
                            <a16:creationId xmlns:a16="http://schemas.microsoft.com/office/drawing/2014/main" id="{11115C98-1433-514C-B12B-BCC55CC93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531" y="3342705"/>
                        <a:ext cx="19812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3" name="Text Box 17">
            <a:extLst>
              <a:ext uri="{FF2B5EF4-FFF2-40B4-BE49-F238E27FC236}">
                <a16:creationId xmlns:a16="http://schemas.microsoft.com/office/drawing/2014/main" id="{CA2E23DC-FCDB-5842-B6C9-5EBC2615F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219" y="3852292"/>
            <a:ext cx="212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代入上式得：</a:t>
            </a:r>
          </a:p>
        </p:txBody>
      </p:sp>
      <p:graphicFrame>
        <p:nvGraphicFramePr>
          <p:cNvPr id="39954" name="Object 18">
            <a:extLst>
              <a:ext uri="{FF2B5EF4-FFF2-40B4-BE49-F238E27FC236}">
                <a16:creationId xmlns:a16="http://schemas.microsoft.com/office/drawing/2014/main" id="{A222ADF4-727D-574F-BB9A-91255F5D0E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928200"/>
              </p:ext>
            </p:extLst>
          </p:nvPr>
        </p:nvGraphicFramePr>
        <p:xfrm>
          <a:off x="3204369" y="3780855"/>
          <a:ext cx="21891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8" name="Equation" r:id="rId11" imgW="13747750" imgH="4533900" progId="Equation.3">
                  <p:embed/>
                </p:oleObj>
              </mc:Choice>
              <mc:Fallback>
                <p:oleObj name="Equation" r:id="rId11" imgW="13747750" imgH="4533900" progId="Equation.3">
                  <p:embed/>
                  <p:pic>
                    <p:nvPicPr>
                      <p:cNvPr id="39954" name="Object 18">
                        <a:extLst>
                          <a:ext uri="{FF2B5EF4-FFF2-40B4-BE49-F238E27FC236}">
                            <a16:creationId xmlns:a16="http://schemas.microsoft.com/office/drawing/2014/main" id="{A222ADF4-727D-574F-BB9A-91255F5D0E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4369" y="3780855"/>
                        <a:ext cx="218916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5">
            <a:extLst>
              <a:ext uri="{FF2B5EF4-FFF2-40B4-BE49-F238E27FC236}">
                <a16:creationId xmlns:a16="http://schemas.microsoft.com/office/drawing/2014/main" id="{F1A8AC43-D690-F749-8BEE-AAE30225BF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100969"/>
              </p:ext>
            </p:extLst>
          </p:nvPr>
        </p:nvGraphicFramePr>
        <p:xfrm>
          <a:off x="2267744" y="4428555"/>
          <a:ext cx="398938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9" name="公式" r:id="rId13" imgW="23260050" imgH="4533900" progId="Equation.3">
                  <p:embed/>
                </p:oleObj>
              </mc:Choice>
              <mc:Fallback>
                <p:oleObj name="公式" r:id="rId13" imgW="23260050" imgH="4533900" progId="Equation.3">
                  <p:embed/>
                  <p:pic>
                    <p:nvPicPr>
                      <p:cNvPr id="39961" name="Object 25">
                        <a:extLst>
                          <a:ext uri="{FF2B5EF4-FFF2-40B4-BE49-F238E27FC236}">
                            <a16:creationId xmlns:a16="http://schemas.microsoft.com/office/drawing/2014/main" id="{F1A8AC43-D690-F749-8BEE-AAE30225B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428555"/>
                        <a:ext cx="398938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D82C81-37E7-4C04-A698-896F19E1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387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animBg="1" autoUpdateAnimBg="0"/>
      <p:bldP spid="39947" grpId="0" autoUpdateAnimBg="0"/>
      <p:bldP spid="39949" grpId="0" autoUpdateAnimBg="0"/>
      <p:bldP spid="39951" grpId="0" autoUpdateAnimBg="0"/>
      <p:bldP spid="3995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D49BE98E-1E1D-4964-8FCB-CF976A8119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16632"/>
                <a:ext cx="8928992" cy="56793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练习：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、求下列保守力对应的势能，其中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0</m:t>
                        </m:r>
                      </m:e>
                    </m:d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6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−20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6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−10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+18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𝑥𝑦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解法：直线路径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𝜆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6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−20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6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−10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𝜆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5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+18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𝑥𝑦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spcBef>
                    <a:spcPct val="50000"/>
                  </a:spcBef>
                  <a:spcAft>
                    <a:spcPct val="2000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  <m:sSubSup>
                                <m:sSub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𝑧</m:t>
                                  </m:r>
                                </m:sub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5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6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+6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+18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−20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−10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=−6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𝑥𝑦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+5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Text Box 17">
                <a:extLst>
                  <a:ext uri="{FF2B5EF4-FFF2-40B4-BE49-F238E27FC236}">
                    <a16:creationId xmlns:a16="http://schemas.microsoft.com/office/drawing/2014/main" id="{D49BE98E-1E1D-4964-8FCB-CF976A811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16632"/>
                <a:ext cx="8928992" cy="5679375"/>
              </a:xfrm>
              <a:prstGeom prst="rect">
                <a:avLst/>
              </a:prstGeom>
              <a:blipFill>
                <a:blip r:embed="rId2"/>
                <a:stretch>
                  <a:fillRect l="-1093" b="-6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62DD51-8233-41CF-8A19-93432E0B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06EA1C-F86D-4E40-8A54-6B3AC9671D15}"/>
                  </a:ext>
                </a:extLst>
              </p:cNvPr>
              <p:cNvSpPr txBox="1"/>
              <p:nvPr/>
            </p:nvSpPr>
            <p:spPr>
              <a:xfrm>
                <a:off x="5220072" y="4005064"/>
                <a:ext cx="2921121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前提条件：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206EA1C-F86D-4E40-8A54-6B3AC9671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4005064"/>
                <a:ext cx="2921121" cy="461665"/>
              </a:xfrm>
              <a:prstGeom prst="rect">
                <a:avLst/>
              </a:prstGeom>
              <a:blipFill>
                <a:blip r:embed="rId3"/>
                <a:stretch>
                  <a:fillRect l="-2911" t="-12821" b="-2307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18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>
            <a:extLst>
              <a:ext uri="{FF2B5EF4-FFF2-40B4-BE49-F238E27FC236}">
                <a16:creationId xmlns:a16="http://schemas.microsoft.com/office/drawing/2014/main" id="{7E1D7CFC-99C7-FB48-A7A6-6CF85267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539" y="260648"/>
            <a:ext cx="3570208" cy="461665"/>
          </a:xfrm>
          <a:prstGeom prst="rect">
            <a:avLst/>
          </a:prstGeom>
          <a:solidFill>
            <a:srgbClr val="E9FF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柱系和球系中的梯度算符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5">
                <a:extLst>
                  <a:ext uri="{FF2B5EF4-FFF2-40B4-BE49-F238E27FC236}">
                    <a16:creationId xmlns:a16="http://schemas.microsoft.com/office/drawing/2014/main" id="{8E309617-F06D-9045-BFA1-25745E4EA0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539" y="808523"/>
                <a:ext cx="8208912" cy="57888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柱系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𝜌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𝜑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𝑧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𝜕𝜌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𝜕𝜑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球系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,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𝜑</m:t>
                        </m:r>
                      </m:e>
                    </m:d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𝜕𝜃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  <m:func>
                            <m:funcPr>
                              <m:ctrlPr>
                                <a:rPr kumimoji="1" lang="zh-CN" alt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𝑓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𝜕𝜃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  <m:func>
                            <m:funcPr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𝜕𝜑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𝜑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5">
                <a:extLst>
                  <a:ext uri="{FF2B5EF4-FFF2-40B4-BE49-F238E27FC236}">
                    <a16:creationId xmlns:a16="http://schemas.microsoft.com/office/drawing/2014/main" id="{8E309617-F06D-9045-BFA1-25745E4EA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539" y="808523"/>
                <a:ext cx="8208912" cy="5788829"/>
              </a:xfrm>
              <a:prstGeom prst="rect">
                <a:avLst/>
              </a:prstGeom>
              <a:blipFill>
                <a:blip r:embed="rId2"/>
                <a:stretch>
                  <a:fillRect l="-111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23C7BE-4FE4-4CA5-83EC-D7C46FA8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12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8">
            <a:extLst>
              <a:ext uri="{FF2B5EF4-FFF2-40B4-BE49-F238E27FC236}">
                <a16:creationId xmlns:a16="http://schemas.microsoft.com/office/drawing/2014/main" id="{750009C0-53C4-4363-8C7E-2275CD119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1205238"/>
            <a:ext cx="8280920" cy="19951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作业</a:t>
            </a:r>
            <a:endParaRPr kumimoji="1" lang="en-US" altLang="zh-CN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1.32</a:t>
            </a: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1.37</a:t>
            </a:r>
            <a:r>
              <a:rPr kumimoji="1" lang="zh-CN" altLang="en-US" sz="4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1.38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A847CE-AD0F-45E0-9E74-7086E429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B688DE-53C0-5F4B-A3BF-519F4A466383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84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8">
            <a:extLst>
              <a:ext uri="{FF2B5EF4-FFF2-40B4-BE49-F238E27FC236}">
                <a16:creationId xmlns:a16="http://schemas.microsoft.com/office/drawing/2014/main" id="{2B0F99AB-46A7-424F-A0E1-E46091A8B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708920"/>
            <a:ext cx="8928992" cy="979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补充材料</a:t>
            </a:r>
            <a:endParaRPr kumimoji="1" lang="en-US" altLang="zh-CN" sz="4400" b="0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12B547-253B-408F-91F1-390DF8751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B688DE-53C0-5F4B-A3BF-519F4A466383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061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4">
            <a:extLst>
              <a:ext uri="{FF2B5EF4-FFF2-40B4-BE49-F238E27FC236}">
                <a16:creationId xmlns:a16="http://schemas.microsoft.com/office/drawing/2014/main" id="{07AECBBC-FC6D-EF43-A22D-0CAEFB9A6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20650"/>
            <a:ext cx="1261884" cy="52322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能量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CB688911-5B7E-134F-B912-35A235443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31" y="731837"/>
            <a:ext cx="8897138" cy="1684244"/>
          </a:xfrm>
          <a:prstGeom prst="rect">
            <a:avLst/>
          </a:prstGeom>
          <a:solidFill>
            <a:srgbClr val="E9FF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物体具有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做功的本领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，称它具有一定的能量。力学中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机械能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当能量发生变化时，总有一定数量的功表现出来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功是能量变化的度量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</a:p>
        </p:txBody>
      </p:sp>
      <p:sp>
        <p:nvSpPr>
          <p:cNvPr id="56324" name="Text Box 6">
            <a:extLst>
              <a:ext uri="{FF2B5EF4-FFF2-40B4-BE49-F238E27FC236}">
                <a16:creationId xmlns:a16="http://schemas.microsoft.com/office/drawing/2014/main" id="{62268FCF-DE06-B847-9AEC-5602E5635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16081"/>
            <a:ext cx="6567264" cy="2792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机械能与机械运动直接相关，如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动能：物体具有一定速度而具有的能量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势能：物体位置相关的能量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微观上看，热能为原子分子无规则机械运动和相互作用势能的量度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D9222-26BE-8143-A21A-F7915A813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419" y="3933056"/>
            <a:ext cx="2016224" cy="2545483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7A3901-FC4B-460B-9252-3937CBD7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85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animBg="1" autoUpdateAnimBg="0"/>
      <p:bldP spid="563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5" name="Text Box 11">
            <a:extLst>
              <a:ext uri="{FF2B5EF4-FFF2-40B4-BE49-F238E27FC236}">
                <a16:creationId xmlns:a16="http://schemas.microsoft.com/office/drawing/2014/main" id="{D2D40B8B-3A02-3044-9B7E-09ACB39EB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93" y="1836807"/>
            <a:ext cx="222091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先证必要性</a:t>
            </a:r>
          </a:p>
        </p:txBody>
      </p:sp>
      <p:graphicFrame>
        <p:nvGraphicFramePr>
          <p:cNvPr id="67596" name="Object 12">
            <a:extLst>
              <a:ext uri="{FF2B5EF4-FFF2-40B4-BE49-F238E27FC236}">
                <a16:creationId xmlns:a16="http://schemas.microsoft.com/office/drawing/2014/main" id="{73B6B496-F66B-2B43-8762-119112DD6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450173"/>
              </p:ext>
            </p:extLst>
          </p:nvPr>
        </p:nvGraphicFramePr>
        <p:xfrm>
          <a:off x="600993" y="2141607"/>
          <a:ext cx="252888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2" name="Equation" r:id="rId3" imgW="13601700" imgH="5556250" progId="Equation.3">
                  <p:embed/>
                </p:oleObj>
              </mc:Choice>
              <mc:Fallback>
                <p:oleObj name="Equation" r:id="rId3" imgW="13601700" imgH="5556250" progId="Equation.3">
                  <p:embed/>
                  <p:pic>
                    <p:nvPicPr>
                      <p:cNvPr id="67596" name="Object 12">
                        <a:extLst>
                          <a:ext uri="{FF2B5EF4-FFF2-40B4-BE49-F238E27FC236}">
                            <a16:creationId xmlns:a16="http://schemas.microsoft.com/office/drawing/2014/main" id="{73B6B496-F66B-2B43-8762-119112DD6C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93" y="2141607"/>
                        <a:ext cx="252888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Text Box 13">
            <a:extLst>
              <a:ext uri="{FF2B5EF4-FFF2-40B4-BE49-F238E27FC236}">
                <a16:creationId xmlns:a16="http://schemas.microsoft.com/office/drawing/2014/main" id="{91B0FE66-EC68-8B47-B4D5-86D2AEA5B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0393" y="2370207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与路径无关，只与始末位置有关</a:t>
            </a:r>
          </a:p>
        </p:txBody>
      </p:sp>
      <p:sp>
        <p:nvSpPr>
          <p:cNvPr id="67599" name="Text Box 15">
            <a:extLst>
              <a:ext uri="{FF2B5EF4-FFF2-40B4-BE49-F238E27FC236}">
                <a16:creationId xmlns:a16="http://schemas.microsoft.com/office/drawing/2014/main" id="{660E1D94-8472-EE4D-8BD9-D4299046F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793" y="2979807"/>
            <a:ext cx="56757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根据高数知识，必存在一可微函数</a:t>
            </a:r>
            <a:r>
              <a:rPr kumimoji="1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V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使得</a:t>
            </a:r>
          </a:p>
        </p:txBody>
      </p:sp>
      <p:graphicFrame>
        <p:nvGraphicFramePr>
          <p:cNvPr id="67600" name="Object 16">
            <a:extLst>
              <a:ext uri="{FF2B5EF4-FFF2-40B4-BE49-F238E27FC236}">
                <a16:creationId xmlns:a16="http://schemas.microsoft.com/office/drawing/2014/main" id="{B3DFE6E5-9B8B-3740-945A-38EF65775C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68130"/>
              </p:ext>
            </p:extLst>
          </p:nvPr>
        </p:nvGraphicFramePr>
        <p:xfrm>
          <a:off x="2483768" y="3429000"/>
          <a:ext cx="34671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3" name="Equation" r:id="rId5" imgW="18726150" imgH="2781300" progId="Equation.3">
                  <p:embed/>
                </p:oleObj>
              </mc:Choice>
              <mc:Fallback>
                <p:oleObj name="Equation" r:id="rId5" imgW="18726150" imgH="2781300" progId="Equation.3">
                  <p:embed/>
                  <p:pic>
                    <p:nvPicPr>
                      <p:cNvPr id="67600" name="Object 16">
                        <a:extLst>
                          <a:ext uri="{FF2B5EF4-FFF2-40B4-BE49-F238E27FC236}">
                            <a16:creationId xmlns:a16="http://schemas.microsoft.com/office/drawing/2014/main" id="{B3DFE6E5-9B8B-3740-945A-38EF65775C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429000"/>
                        <a:ext cx="34671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AEA5670-E062-714A-995E-2573430D9A6D}"/>
              </a:ext>
            </a:extLst>
          </p:cNvPr>
          <p:cNvSpPr txBox="1"/>
          <p:nvPr/>
        </p:nvSpPr>
        <p:spPr>
          <a:xfrm>
            <a:off x="5678515" y="213239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5A5409-FCC4-DF40-BDDC-10686B6600E5}"/>
                  </a:ext>
                </a:extLst>
              </p:cNvPr>
              <p:cNvSpPr txBox="1"/>
              <p:nvPr/>
            </p:nvSpPr>
            <p:spPr>
              <a:xfrm>
                <a:off x="6435601" y="3392548"/>
                <a:ext cx="2057871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⟹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5A5409-FCC4-DF40-BDDC-10686B660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601" y="3392548"/>
                <a:ext cx="2057871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4BF70286-2CBE-43A3-BF84-33C505B49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160903"/>
              </p:ext>
            </p:extLst>
          </p:nvPr>
        </p:nvGraphicFramePr>
        <p:xfrm>
          <a:off x="553310" y="4244887"/>
          <a:ext cx="32988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4" name="Equation" r:id="rId8" imgW="18726150" imgH="2781300" progId="Equation.3">
                  <p:embed/>
                </p:oleObj>
              </mc:Choice>
              <mc:Fallback>
                <p:oleObj name="Equation" r:id="rId8" imgW="18726150" imgH="2781300" progId="Equation.3">
                  <p:embed/>
                  <p:pic>
                    <p:nvPicPr>
                      <p:cNvPr id="72708" name="Object 4">
                        <a:extLst>
                          <a:ext uri="{FF2B5EF4-FFF2-40B4-BE49-F238E27FC236}">
                            <a16:creationId xmlns:a16="http://schemas.microsoft.com/office/drawing/2014/main" id="{C5678521-DD61-DB44-9630-3BCBC32284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310" y="4244887"/>
                        <a:ext cx="3298825" cy="488950"/>
                      </a:xfrm>
                      <a:prstGeom prst="rect">
                        <a:avLst/>
                      </a:prstGeom>
                      <a:solidFill>
                        <a:srgbClr val="E9FFF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01916187-015B-42F2-854C-722EBB06FA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687642"/>
              </p:ext>
            </p:extLst>
          </p:nvPr>
        </p:nvGraphicFramePr>
        <p:xfrm>
          <a:off x="4668110" y="4108362"/>
          <a:ext cx="3397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5" name="Equation" r:id="rId9" imgW="19310350" imgH="4826000" progId="Equation.3">
                  <p:embed/>
                </p:oleObj>
              </mc:Choice>
              <mc:Fallback>
                <p:oleObj name="Equation" r:id="rId9" imgW="19310350" imgH="4826000" progId="Equation.3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D0FD9585-36AD-4E4B-B7E8-A3A569703B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110" y="4108362"/>
                        <a:ext cx="3397250" cy="850900"/>
                      </a:xfrm>
                      <a:prstGeom prst="rect">
                        <a:avLst/>
                      </a:prstGeom>
                      <a:solidFill>
                        <a:srgbClr val="E9FFF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6">
            <a:extLst>
              <a:ext uri="{FF2B5EF4-FFF2-40B4-BE49-F238E27FC236}">
                <a16:creationId xmlns:a16="http://schemas.microsoft.com/office/drawing/2014/main" id="{E3AD9574-9833-4AED-9109-D760FAC62F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859878"/>
              </p:ext>
            </p:extLst>
          </p:nvPr>
        </p:nvGraphicFramePr>
        <p:xfrm>
          <a:off x="1591593" y="5198974"/>
          <a:ext cx="13636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6" name="Equation" r:id="rId11" imgW="7753350" imgH="4533900" progId="Equation.3">
                  <p:embed/>
                </p:oleObj>
              </mc:Choice>
              <mc:Fallback>
                <p:oleObj name="Equation" r:id="rId11" imgW="7753350" imgH="4533900" progId="Equation.3">
                  <p:embed/>
                  <p:pic>
                    <p:nvPicPr>
                      <p:cNvPr id="72710" name="Object 6">
                        <a:extLst>
                          <a:ext uri="{FF2B5EF4-FFF2-40B4-BE49-F238E27FC236}">
                            <a16:creationId xmlns:a16="http://schemas.microsoft.com/office/drawing/2014/main" id="{22F8375F-1702-8D43-A944-1C6ADC69A7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593" y="5198974"/>
                        <a:ext cx="1363663" cy="798512"/>
                      </a:xfrm>
                      <a:prstGeom prst="rect">
                        <a:avLst/>
                      </a:prstGeom>
                      <a:solidFill>
                        <a:srgbClr val="E9FFF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8">
            <a:extLst>
              <a:ext uri="{FF2B5EF4-FFF2-40B4-BE49-F238E27FC236}">
                <a16:creationId xmlns:a16="http://schemas.microsoft.com/office/drawing/2014/main" id="{B014533D-8F3D-4729-9753-55EF26F20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204644"/>
              </p:ext>
            </p:extLst>
          </p:nvPr>
        </p:nvGraphicFramePr>
        <p:xfrm>
          <a:off x="3420393" y="5179924"/>
          <a:ext cx="136366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7" name="Equation" r:id="rId13" imgW="7753350" imgH="4826000" progId="Equation.3">
                  <p:embed/>
                </p:oleObj>
              </mc:Choice>
              <mc:Fallback>
                <p:oleObj name="Equation" r:id="rId13" imgW="7753350" imgH="4826000" progId="Equation.3">
                  <p:embed/>
                  <p:pic>
                    <p:nvPicPr>
                      <p:cNvPr id="72712" name="Object 8">
                        <a:extLst>
                          <a:ext uri="{FF2B5EF4-FFF2-40B4-BE49-F238E27FC236}">
                            <a16:creationId xmlns:a16="http://schemas.microsoft.com/office/drawing/2014/main" id="{84E9E36A-1C8B-3B45-9CA6-ACFB698BD9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393" y="5179924"/>
                        <a:ext cx="1363663" cy="849312"/>
                      </a:xfrm>
                      <a:prstGeom prst="rect">
                        <a:avLst/>
                      </a:prstGeom>
                      <a:solidFill>
                        <a:srgbClr val="E9FFF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>
            <a:extLst>
              <a:ext uri="{FF2B5EF4-FFF2-40B4-BE49-F238E27FC236}">
                <a16:creationId xmlns:a16="http://schemas.microsoft.com/office/drawing/2014/main" id="{8EA70263-641B-4DDA-A771-86DCE782E9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244351"/>
              </p:ext>
            </p:extLst>
          </p:nvPr>
        </p:nvGraphicFramePr>
        <p:xfrm>
          <a:off x="5341268" y="5198974"/>
          <a:ext cx="133826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68" name="Equation" r:id="rId15" imgW="7607300" imgH="4533900" progId="Equation.3">
                  <p:embed/>
                </p:oleObj>
              </mc:Choice>
              <mc:Fallback>
                <p:oleObj name="Equation" r:id="rId15" imgW="7607300" imgH="4533900" progId="Equation.3">
                  <p:embed/>
                  <p:pic>
                    <p:nvPicPr>
                      <p:cNvPr id="72713" name="Object 9">
                        <a:extLst>
                          <a:ext uri="{FF2B5EF4-FFF2-40B4-BE49-F238E27FC236}">
                            <a16:creationId xmlns:a16="http://schemas.microsoft.com/office/drawing/2014/main" id="{E3B82409-FAA6-9F42-831C-487F0D8061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1268" y="5198974"/>
                        <a:ext cx="1338263" cy="798512"/>
                      </a:xfrm>
                      <a:prstGeom prst="rect">
                        <a:avLst/>
                      </a:prstGeom>
                      <a:solidFill>
                        <a:srgbClr val="E9FFF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1">
                <a:extLst>
                  <a:ext uri="{FF2B5EF4-FFF2-40B4-BE49-F238E27FC236}">
                    <a16:creationId xmlns:a16="http://schemas.microsoft.com/office/drawing/2014/main" id="{4F02E8FA-9A93-4B5A-8942-7D5EEF7BB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6954" y="523527"/>
                <a:ext cx="6102312" cy="5064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证明：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是保守力的充要条件是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Text Box 11">
                <a:extLst>
                  <a:ext uri="{FF2B5EF4-FFF2-40B4-BE49-F238E27FC236}">
                    <a16:creationId xmlns:a16="http://schemas.microsoft.com/office/drawing/2014/main" id="{4F02E8FA-9A93-4B5A-8942-7D5EEF7BB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6954" y="523527"/>
                <a:ext cx="6102312" cy="506421"/>
              </a:xfrm>
              <a:prstGeom prst="rect">
                <a:avLst/>
              </a:prstGeom>
              <a:blipFill>
                <a:blip r:embed="rId17"/>
                <a:stretch>
                  <a:fillRect l="-1499" t="-4819" b="-228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618E6-399E-48F2-AA4E-CA979ABD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84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5" grpId="0" autoUpdateAnimBg="0"/>
      <p:bldP spid="67597" grpId="0" autoUpdateAnimBg="0"/>
      <p:bldP spid="67599" grpId="0" autoUpdateAnimBg="0"/>
      <p:bldP spid="3" grpId="0"/>
      <p:bldP spid="2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9D901939-8CC0-C14A-8851-70CEF5D6C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67929"/>
              </p:ext>
            </p:extLst>
          </p:nvPr>
        </p:nvGraphicFramePr>
        <p:xfrm>
          <a:off x="288280" y="605368"/>
          <a:ext cx="17240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76" name="Equation" r:id="rId3" imgW="9798050" imgH="5118100" progId="Equation.3">
                  <p:embed/>
                </p:oleObj>
              </mc:Choice>
              <mc:Fallback>
                <p:oleObj name="Equation" r:id="rId3" imgW="9798050" imgH="5118100" progId="Equation.3">
                  <p:embed/>
                  <p:pic>
                    <p:nvPicPr>
                      <p:cNvPr id="72714" name="Object 10">
                        <a:extLst>
                          <a:ext uri="{FF2B5EF4-FFF2-40B4-BE49-F238E27FC236}">
                            <a16:creationId xmlns:a16="http://schemas.microsoft.com/office/drawing/2014/main" id="{9D901939-8CC0-C14A-8851-70CEF5D6C8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80" y="605368"/>
                        <a:ext cx="1724025" cy="901700"/>
                      </a:xfrm>
                      <a:prstGeom prst="rect">
                        <a:avLst/>
                      </a:prstGeom>
                      <a:solidFill>
                        <a:srgbClr val="E9FFF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>
            <a:extLst>
              <a:ext uri="{FF2B5EF4-FFF2-40B4-BE49-F238E27FC236}">
                <a16:creationId xmlns:a16="http://schemas.microsoft.com/office/drawing/2014/main" id="{88CD4334-A62C-AE4B-9740-C0007B7F15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650606"/>
              </p:ext>
            </p:extLst>
          </p:nvPr>
        </p:nvGraphicFramePr>
        <p:xfrm>
          <a:off x="2634605" y="606956"/>
          <a:ext cx="1749425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77" name="Equation" r:id="rId5" imgW="9950450" imgH="5118100" progId="Equation.3">
                  <p:embed/>
                </p:oleObj>
              </mc:Choice>
              <mc:Fallback>
                <p:oleObj name="Equation" r:id="rId5" imgW="9950450" imgH="5118100" progId="Equation.3">
                  <p:embed/>
                  <p:pic>
                    <p:nvPicPr>
                      <p:cNvPr id="72717" name="Object 13">
                        <a:extLst>
                          <a:ext uri="{FF2B5EF4-FFF2-40B4-BE49-F238E27FC236}">
                            <a16:creationId xmlns:a16="http://schemas.microsoft.com/office/drawing/2014/main" id="{88CD4334-A62C-AE4B-9740-C0007B7F15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4605" y="606956"/>
                        <a:ext cx="1749425" cy="900112"/>
                      </a:xfrm>
                      <a:prstGeom prst="rect">
                        <a:avLst/>
                      </a:prstGeom>
                      <a:solidFill>
                        <a:srgbClr val="E9FFF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15">
            <a:extLst>
              <a:ext uri="{FF2B5EF4-FFF2-40B4-BE49-F238E27FC236}">
                <a16:creationId xmlns:a16="http://schemas.microsoft.com/office/drawing/2014/main" id="{A6272451-D209-9C41-A4C1-D02526687C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762669"/>
              </p:ext>
            </p:extLst>
          </p:nvPr>
        </p:nvGraphicFramePr>
        <p:xfrm>
          <a:off x="4726136" y="606956"/>
          <a:ext cx="1182688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78" name="Equation" r:id="rId7" imgW="6731000" imgH="5118100" progId="Equation.3">
                  <p:embed/>
                </p:oleObj>
              </mc:Choice>
              <mc:Fallback>
                <p:oleObj name="Equation" r:id="rId7" imgW="6731000" imgH="5118100" progId="Equation.3">
                  <p:embed/>
                  <p:pic>
                    <p:nvPicPr>
                      <p:cNvPr id="72719" name="Object 15">
                        <a:extLst>
                          <a:ext uri="{FF2B5EF4-FFF2-40B4-BE49-F238E27FC236}">
                            <a16:creationId xmlns:a16="http://schemas.microsoft.com/office/drawing/2014/main" id="{A6272451-D209-9C41-A4C1-D02526687C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6136" y="606956"/>
                        <a:ext cx="1182688" cy="900112"/>
                      </a:xfrm>
                      <a:prstGeom prst="rect">
                        <a:avLst/>
                      </a:prstGeom>
                      <a:solidFill>
                        <a:srgbClr val="E9FFF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6">
            <a:extLst>
              <a:ext uri="{FF2B5EF4-FFF2-40B4-BE49-F238E27FC236}">
                <a16:creationId xmlns:a16="http://schemas.microsoft.com/office/drawing/2014/main" id="{74F6811E-9D94-0B4A-89DD-FCF472DD95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067276"/>
              </p:ext>
            </p:extLst>
          </p:nvPr>
        </p:nvGraphicFramePr>
        <p:xfrm>
          <a:off x="6326336" y="606956"/>
          <a:ext cx="20558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79" name="Equation" r:id="rId9" imgW="11703050" imgH="5118100" progId="Equation.3">
                  <p:embed/>
                </p:oleObj>
              </mc:Choice>
              <mc:Fallback>
                <p:oleObj name="Equation" r:id="rId9" imgW="11703050" imgH="5118100" progId="Equation.3">
                  <p:embed/>
                  <p:pic>
                    <p:nvPicPr>
                      <p:cNvPr id="72720" name="Object 16">
                        <a:extLst>
                          <a:ext uri="{FF2B5EF4-FFF2-40B4-BE49-F238E27FC236}">
                            <a16:creationId xmlns:a16="http://schemas.microsoft.com/office/drawing/2014/main" id="{74F6811E-9D94-0B4A-89DD-FCF472DD95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336" y="606956"/>
                        <a:ext cx="2055813" cy="900112"/>
                      </a:xfrm>
                      <a:prstGeom prst="rect">
                        <a:avLst/>
                      </a:prstGeom>
                      <a:solidFill>
                        <a:srgbClr val="E9FFF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1" name="Text Box 17">
            <a:extLst>
              <a:ext uri="{FF2B5EF4-FFF2-40B4-BE49-F238E27FC236}">
                <a16:creationId xmlns:a16="http://schemas.microsoft.com/office/drawing/2014/main" id="{B21BC2B3-B7D7-9D4F-AC91-BAEF37512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05" y="1730906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同理</a:t>
            </a:r>
          </a:p>
        </p:txBody>
      </p:sp>
      <p:graphicFrame>
        <p:nvGraphicFramePr>
          <p:cNvPr id="72722" name="Object 18">
            <a:extLst>
              <a:ext uri="{FF2B5EF4-FFF2-40B4-BE49-F238E27FC236}">
                <a16:creationId xmlns:a16="http://schemas.microsoft.com/office/drawing/2014/main" id="{1A31530D-9563-3F4C-A157-C5D0D36954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96610"/>
              </p:ext>
            </p:extLst>
          </p:nvPr>
        </p:nvGraphicFramePr>
        <p:xfrm>
          <a:off x="1507480" y="1613431"/>
          <a:ext cx="2055813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0" name="Equation" r:id="rId11" imgW="11703050" imgH="4533900" progId="Equation.3">
                  <p:embed/>
                </p:oleObj>
              </mc:Choice>
              <mc:Fallback>
                <p:oleObj name="Equation" r:id="rId11" imgW="11703050" imgH="4533900" progId="Equation.3">
                  <p:embed/>
                  <p:pic>
                    <p:nvPicPr>
                      <p:cNvPr id="72722" name="Object 18">
                        <a:extLst>
                          <a:ext uri="{FF2B5EF4-FFF2-40B4-BE49-F238E27FC236}">
                            <a16:creationId xmlns:a16="http://schemas.microsoft.com/office/drawing/2014/main" id="{1A31530D-9563-3F4C-A157-C5D0D3695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480" y="1613431"/>
                        <a:ext cx="2055813" cy="798512"/>
                      </a:xfrm>
                      <a:prstGeom prst="rect">
                        <a:avLst/>
                      </a:prstGeom>
                      <a:solidFill>
                        <a:srgbClr val="E9FFF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19">
            <a:extLst>
              <a:ext uri="{FF2B5EF4-FFF2-40B4-BE49-F238E27FC236}">
                <a16:creationId xmlns:a16="http://schemas.microsoft.com/office/drawing/2014/main" id="{CBED6FF9-54B9-D746-9ABE-BB86AB8441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9439376"/>
              </p:ext>
            </p:extLst>
          </p:nvPr>
        </p:nvGraphicFramePr>
        <p:xfrm>
          <a:off x="4495155" y="1691218"/>
          <a:ext cx="17986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1" name="Equation" r:id="rId13" imgW="10242550" imgH="4533900" progId="Equation.3">
                  <p:embed/>
                </p:oleObj>
              </mc:Choice>
              <mc:Fallback>
                <p:oleObj name="Equation" r:id="rId13" imgW="10242550" imgH="4533900" progId="Equation.3">
                  <p:embed/>
                  <p:pic>
                    <p:nvPicPr>
                      <p:cNvPr id="72723" name="Object 19">
                        <a:extLst>
                          <a:ext uri="{FF2B5EF4-FFF2-40B4-BE49-F238E27FC236}">
                            <a16:creationId xmlns:a16="http://schemas.microsoft.com/office/drawing/2014/main" id="{CBED6FF9-54B9-D746-9ABE-BB86AB8441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155" y="1691218"/>
                        <a:ext cx="1798638" cy="796925"/>
                      </a:xfrm>
                      <a:prstGeom prst="rect">
                        <a:avLst/>
                      </a:prstGeom>
                      <a:solidFill>
                        <a:srgbClr val="E9FFF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4" name="Text Box 20">
            <a:extLst>
              <a:ext uri="{FF2B5EF4-FFF2-40B4-BE49-F238E27FC236}">
                <a16:creationId xmlns:a16="http://schemas.microsoft.com/office/drawing/2014/main" id="{5549D1B4-4AE5-5146-B78E-2D7B43126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43350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再证充分性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:</a:t>
            </a:r>
          </a:p>
        </p:txBody>
      </p:sp>
      <p:sp>
        <p:nvSpPr>
          <p:cNvPr id="72725" name="Text Box 21">
            <a:extLst>
              <a:ext uri="{FF2B5EF4-FFF2-40B4-BE49-F238E27FC236}">
                <a16:creationId xmlns:a16="http://schemas.microsoft.com/office/drawing/2014/main" id="{0D2A9DB4-DADE-5F4A-BB78-AD051C845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019550"/>
            <a:ext cx="245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根据</a:t>
            </a:r>
            <a:r>
              <a:rPr kumimoji="1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Stokes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定理</a:t>
            </a:r>
          </a:p>
        </p:txBody>
      </p:sp>
      <p:graphicFrame>
        <p:nvGraphicFramePr>
          <p:cNvPr id="72726" name="Object 22">
            <a:extLst>
              <a:ext uri="{FF2B5EF4-FFF2-40B4-BE49-F238E27FC236}">
                <a16:creationId xmlns:a16="http://schemas.microsoft.com/office/drawing/2014/main" id="{0D6D131C-5C16-D546-B41B-A6454B5B0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552950"/>
          <a:ext cx="29098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2" name="Equation" r:id="rId15" imgW="15652750" imgH="4387850" progId="Equation.3">
                  <p:embed/>
                </p:oleObj>
              </mc:Choice>
              <mc:Fallback>
                <p:oleObj name="Equation" r:id="rId15" imgW="15652750" imgH="4387850" progId="Equation.3">
                  <p:embed/>
                  <p:pic>
                    <p:nvPicPr>
                      <p:cNvPr id="72726" name="Object 22">
                        <a:extLst>
                          <a:ext uri="{FF2B5EF4-FFF2-40B4-BE49-F238E27FC236}">
                            <a16:creationId xmlns:a16="http://schemas.microsoft.com/office/drawing/2014/main" id="{0D6D131C-5C16-D546-B41B-A6454B5B0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52950"/>
                        <a:ext cx="2909888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7" name="Object 23">
            <a:extLst>
              <a:ext uri="{FF2B5EF4-FFF2-40B4-BE49-F238E27FC236}">
                <a16:creationId xmlns:a16="http://schemas.microsoft.com/office/drawing/2014/main" id="{9F0F7B30-C2E3-D44A-9D49-B2D1C91CF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21075" y="4552950"/>
          <a:ext cx="31527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3" name="Equation" r:id="rId17" imgW="16967200" imgH="3365500" progId="Equation.3">
                  <p:embed/>
                </p:oleObj>
              </mc:Choice>
              <mc:Fallback>
                <p:oleObj name="Equation" r:id="rId17" imgW="16967200" imgH="3365500" progId="Equation.3">
                  <p:embed/>
                  <p:pic>
                    <p:nvPicPr>
                      <p:cNvPr id="72727" name="Object 23">
                        <a:extLst>
                          <a:ext uri="{FF2B5EF4-FFF2-40B4-BE49-F238E27FC236}">
                            <a16:creationId xmlns:a16="http://schemas.microsoft.com/office/drawing/2014/main" id="{9F0F7B30-C2E3-D44A-9D49-B2D1C91CF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075" y="4552950"/>
                        <a:ext cx="31527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8" name="Text Box 24">
            <a:extLst>
              <a:ext uri="{FF2B5EF4-FFF2-40B4-BE49-F238E27FC236}">
                <a16:creationId xmlns:a16="http://schemas.microsoft.com/office/drawing/2014/main" id="{C6D112AE-291B-FC40-A823-43B6DB81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238750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即积分与路径无关！</a:t>
            </a:r>
          </a:p>
        </p:txBody>
      </p:sp>
      <p:graphicFrame>
        <p:nvGraphicFramePr>
          <p:cNvPr id="72729" name="Object 25">
            <a:extLst>
              <a:ext uri="{FF2B5EF4-FFF2-40B4-BE49-F238E27FC236}">
                <a16:creationId xmlns:a16="http://schemas.microsoft.com/office/drawing/2014/main" id="{F032D640-E9E8-7A45-A4CA-909C7BD21D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4286" y="4116388"/>
          <a:ext cx="5159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4" name="Equation" r:id="rId19" imgW="2781300" imgH="2051050" progId="Equation.3">
                  <p:embed/>
                </p:oleObj>
              </mc:Choice>
              <mc:Fallback>
                <p:oleObj name="Equation" r:id="rId19" imgW="2781300" imgH="2051050" progId="Equation.3">
                  <p:embed/>
                  <p:pic>
                    <p:nvPicPr>
                      <p:cNvPr id="72729" name="Object 25">
                        <a:extLst>
                          <a:ext uri="{FF2B5EF4-FFF2-40B4-BE49-F238E27FC236}">
                            <a16:creationId xmlns:a16="http://schemas.microsoft.com/office/drawing/2014/main" id="{F032D640-E9E8-7A45-A4CA-909C7BD21D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286" y="4116388"/>
                        <a:ext cx="5159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0" name="Freeform 26">
            <a:extLst>
              <a:ext uri="{FF2B5EF4-FFF2-40B4-BE49-F238E27FC236}">
                <a16:creationId xmlns:a16="http://schemas.microsoft.com/office/drawing/2014/main" id="{66386B2D-FD99-BE43-9C89-444E45B6C517}"/>
              </a:ext>
            </a:extLst>
          </p:cNvPr>
          <p:cNvSpPr>
            <a:spLocks/>
          </p:cNvSpPr>
          <p:nvPr/>
        </p:nvSpPr>
        <p:spPr bwMode="auto">
          <a:xfrm>
            <a:off x="7073900" y="3341688"/>
            <a:ext cx="927100" cy="1574800"/>
          </a:xfrm>
          <a:custGeom>
            <a:avLst/>
            <a:gdLst>
              <a:gd name="T0" fmla="*/ 2147483646 w 584"/>
              <a:gd name="T1" fmla="*/ 2147483646 h 992"/>
              <a:gd name="T2" fmla="*/ 2147483646 w 584"/>
              <a:gd name="T3" fmla="*/ 2147483646 h 992"/>
              <a:gd name="T4" fmla="*/ 2147483646 w 584"/>
              <a:gd name="T5" fmla="*/ 2147483646 h 992"/>
              <a:gd name="T6" fmla="*/ 2147483646 w 584"/>
              <a:gd name="T7" fmla="*/ 2147483646 h 992"/>
              <a:gd name="T8" fmla="*/ 2147483646 w 584"/>
              <a:gd name="T9" fmla="*/ 2147483646 h 992"/>
              <a:gd name="T10" fmla="*/ 2147483646 w 584"/>
              <a:gd name="T11" fmla="*/ 2147483646 h 992"/>
              <a:gd name="T12" fmla="*/ 2147483646 w 584"/>
              <a:gd name="T13" fmla="*/ 2147483646 h 992"/>
              <a:gd name="T14" fmla="*/ 2147483646 w 584"/>
              <a:gd name="T15" fmla="*/ 2147483646 h 992"/>
              <a:gd name="T16" fmla="*/ 2147483646 w 584"/>
              <a:gd name="T17" fmla="*/ 2147483646 h 992"/>
              <a:gd name="T18" fmla="*/ 2147483646 w 584"/>
              <a:gd name="T19" fmla="*/ 2147483646 h 992"/>
              <a:gd name="T20" fmla="*/ 2147483646 w 584"/>
              <a:gd name="T21" fmla="*/ 2147483646 h 992"/>
              <a:gd name="T22" fmla="*/ 2147483646 w 584"/>
              <a:gd name="T23" fmla="*/ 2147483646 h 9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84" h="992">
                <a:moveTo>
                  <a:pt x="584" y="8"/>
                </a:moveTo>
                <a:cubicBezTo>
                  <a:pt x="532" y="4"/>
                  <a:pt x="480" y="0"/>
                  <a:pt x="440" y="8"/>
                </a:cubicBezTo>
                <a:cubicBezTo>
                  <a:pt x="400" y="16"/>
                  <a:pt x="376" y="40"/>
                  <a:pt x="344" y="56"/>
                </a:cubicBezTo>
                <a:cubicBezTo>
                  <a:pt x="312" y="72"/>
                  <a:pt x="272" y="88"/>
                  <a:pt x="248" y="104"/>
                </a:cubicBezTo>
                <a:cubicBezTo>
                  <a:pt x="224" y="120"/>
                  <a:pt x="224" y="128"/>
                  <a:pt x="200" y="152"/>
                </a:cubicBezTo>
                <a:cubicBezTo>
                  <a:pt x="176" y="176"/>
                  <a:pt x="128" y="208"/>
                  <a:pt x="104" y="248"/>
                </a:cubicBezTo>
                <a:cubicBezTo>
                  <a:pt x="80" y="288"/>
                  <a:pt x="72" y="344"/>
                  <a:pt x="56" y="392"/>
                </a:cubicBezTo>
                <a:cubicBezTo>
                  <a:pt x="40" y="440"/>
                  <a:pt x="16" y="480"/>
                  <a:pt x="8" y="536"/>
                </a:cubicBezTo>
                <a:cubicBezTo>
                  <a:pt x="0" y="592"/>
                  <a:pt x="0" y="680"/>
                  <a:pt x="8" y="728"/>
                </a:cubicBezTo>
                <a:cubicBezTo>
                  <a:pt x="16" y="776"/>
                  <a:pt x="24" y="784"/>
                  <a:pt x="56" y="824"/>
                </a:cubicBezTo>
                <a:cubicBezTo>
                  <a:pt x="88" y="864"/>
                  <a:pt x="136" y="944"/>
                  <a:pt x="200" y="968"/>
                </a:cubicBezTo>
                <a:cubicBezTo>
                  <a:pt x="264" y="992"/>
                  <a:pt x="400" y="968"/>
                  <a:pt x="440" y="9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32" name="Freeform 28">
            <a:extLst>
              <a:ext uri="{FF2B5EF4-FFF2-40B4-BE49-F238E27FC236}">
                <a16:creationId xmlns:a16="http://schemas.microsoft.com/office/drawing/2014/main" id="{06989670-BE08-5446-8DCC-873BE9DC6290}"/>
              </a:ext>
            </a:extLst>
          </p:cNvPr>
          <p:cNvSpPr>
            <a:spLocks/>
          </p:cNvSpPr>
          <p:nvPr/>
        </p:nvSpPr>
        <p:spPr bwMode="auto">
          <a:xfrm>
            <a:off x="7696200" y="3341688"/>
            <a:ext cx="1003300" cy="1536700"/>
          </a:xfrm>
          <a:custGeom>
            <a:avLst/>
            <a:gdLst>
              <a:gd name="T0" fmla="*/ 0 w 632"/>
              <a:gd name="T1" fmla="*/ 2147483646 h 968"/>
              <a:gd name="T2" fmla="*/ 2147483646 w 632"/>
              <a:gd name="T3" fmla="*/ 2147483646 h 968"/>
              <a:gd name="T4" fmla="*/ 2147483646 w 632"/>
              <a:gd name="T5" fmla="*/ 2147483646 h 968"/>
              <a:gd name="T6" fmla="*/ 2147483646 w 632"/>
              <a:gd name="T7" fmla="*/ 2147483646 h 968"/>
              <a:gd name="T8" fmla="*/ 2147483646 w 632"/>
              <a:gd name="T9" fmla="*/ 2147483646 h 968"/>
              <a:gd name="T10" fmla="*/ 2147483646 w 632"/>
              <a:gd name="T11" fmla="*/ 2147483646 h 968"/>
              <a:gd name="T12" fmla="*/ 2147483646 w 632"/>
              <a:gd name="T13" fmla="*/ 2147483646 h 968"/>
              <a:gd name="T14" fmla="*/ 2147483646 w 632"/>
              <a:gd name="T15" fmla="*/ 2147483646 h 968"/>
              <a:gd name="T16" fmla="*/ 2147483646 w 632"/>
              <a:gd name="T17" fmla="*/ 2147483646 h 968"/>
              <a:gd name="T18" fmla="*/ 2147483646 w 632"/>
              <a:gd name="T19" fmla="*/ 2147483646 h 968"/>
              <a:gd name="T20" fmla="*/ 2147483646 w 632"/>
              <a:gd name="T21" fmla="*/ 2147483646 h 968"/>
              <a:gd name="T22" fmla="*/ 2147483646 w 632"/>
              <a:gd name="T23" fmla="*/ 2147483646 h 968"/>
              <a:gd name="T24" fmla="*/ 2147483646 w 632"/>
              <a:gd name="T25" fmla="*/ 2147483646 h 968"/>
              <a:gd name="T26" fmla="*/ 2147483646 w 632"/>
              <a:gd name="T27" fmla="*/ 2147483646 h 968"/>
              <a:gd name="T28" fmla="*/ 2147483646 w 632"/>
              <a:gd name="T29" fmla="*/ 2147483646 h 96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32" h="968">
                <a:moveTo>
                  <a:pt x="0" y="968"/>
                </a:moveTo>
                <a:cubicBezTo>
                  <a:pt x="52" y="948"/>
                  <a:pt x="104" y="928"/>
                  <a:pt x="144" y="920"/>
                </a:cubicBezTo>
                <a:cubicBezTo>
                  <a:pt x="184" y="912"/>
                  <a:pt x="200" y="936"/>
                  <a:pt x="240" y="920"/>
                </a:cubicBezTo>
                <a:cubicBezTo>
                  <a:pt x="280" y="904"/>
                  <a:pt x="344" y="848"/>
                  <a:pt x="384" y="824"/>
                </a:cubicBezTo>
                <a:cubicBezTo>
                  <a:pt x="424" y="800"/>
                  <a:pt x="448" y="800"/>
                  <a:pt x="480" y="776"/>
                </a:cubicBezTo>
                <a:cubicBezTo>
                  <a:pt x="512" y="752"/>
                  <a:pt x="552" y="720"/>
                  <a:pt x="576" y="680"/>
                </a:cubicBezTo>
                <a:cubicBezTo>
                  <a:pt x="600" y="640"/>
                  <a:pt x="616" y="576"/>
                  <a:pt x="624" y="536"/>
                </a:cubicBezTo>
                <a:cubicBezTo>
                  <a:pt x="632" y="496"/>
                  <a:pt x="624" y="472"/>
                  <a:pt x="624" y="440"/>
                </a:cubicBezTo>
                <a:cubicBezTo>
                  <a:pt x="624" y="408"/>
                  <a:pt x="624" y="384"/>
                  <a:pt x="624" y="344"/>
                </a:cubicBezTo>
                <a:cubicBezTo>
                  <a:pt x="624" y="304"/>
                  <a:pt x="632" y="232"/>
                  <a:pt x="624" y="200"/>
                </a:cubicBezTo>
                <a:cubicBezTo>
                  <a:pt x="616" y="168"/>
                  <a:pt x="600" y="176"/>
                  <a:pt x="576" y="152"/>
                </a:cubicBezTo>
                <a:cubicBezTo>
                  <a:pt x="552" y="128"/>
                  <a:pt x="512" y="80"/>
                  <a:pt x="480" y="56"/>
                </a:cubicBezTo>
                <a:cubicBezTo>
                  <a:pt x="448" y="32"/>
                  <a:pt x="416" y="16"/>
                  <a:pt x="384" y="8"/>
                </a:cubicBezTo>
                <a:cubicBezTo>
                  <a:pt x="352" y="0"/>
                  <a:pt x="320" y="8"/>
                  <a:pt x="288" y="8"/>
                </a:cubicBezTo>
                <a:cubicBezTo>
                  <a:pt x="256" y="8"/>
                  <a:pt x="208" y="8"/>
                  <a:pt x="192" y="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2733" name="Object 29">
            <a:extLst>
              <a:ext uri="{FF2B5EF4-FFF2-40B4-BE49-F238E27FC236}">
                <a16:creationId xmlns:a16="http://schemas.microsoft.com/office/drawing/2014/main" id="{3CC91FAE-89FB-E444-8C8A-A2DC2B390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8600" y="3113088"/>
          <a:ext cx="2286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5" name="Equation" r:id="rId21" imgW="1752600" imgH="1898650" progId="Equation.3">
                  <p:embed/>
                </p:oleObj>
              </mc:Choice>
              <mc:Fallback>
                <p:oleObj name="Equation" r:id="rId21" imgW="1752600" imgH="1898650" progId="Equation.3">
                  <p:embed/>
                  <p:pic>
                    <p:nvPicPr>
                      <p:cNvPr id="72733" name="Object 29">
                        <a:extLst>
                          <a:ext uri="{FF2B5EF4-FFF2-40B4-BE49-F238E27FC236}">
                            <a16:creationId xmlns:a16="http://schemas.microsoft.com/office/drawing/2014/main" id="{3CC91FAE-89FB-E444-8C8A-A2DC2B3902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113088"/>
                        <a:ext cx="228600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4" name="Object 30">
            <a:extLst>
              <a:ext uri="{FF2B5EF4-FFF2-40B4-BE49-F238E27FC236}">
                <a16:creationId xmlns:a16="http://schemas.microsoft.com/office/drawing/2014/main" id="{41B42C94-25F7-664F-B23A-E9EBB6C60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3429000"/>
          <a:ext cx="2286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6" name="Equation" r:id="rId23" imgW="1752600" imgH="2051050" progId="Equation.3">
                  <p:embed/>
                </p:oleObj>
              </mc:Choice>
              <mc:Fallback>
                <p:oleObj name="Equation" r:id="rId23" imgW="1752600" imgH="2051050" progId="Equation.3">
                  <p:embed/>
                  <p:pic>
                    <p:nvPicPr>
                      <p:cNvPr id="72734" name="Object 30">
                        <a:extLst>
                          <a:ext uri="{FF2B5EF4-FFF2-40B4-BE49-F238E27FC236}">
                            <a16:creationId xmlns:a16="http://schemas.microsoft.com/office/drawing/2014/main" id="{41B42C94-25F7-664F-B23A-E9EBB6C60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3429000"/>
                        <a:ext cx="22860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5" name="Object 31">
            <a:extLst>
              <a:ext uri="{FF2B5EF4-FFF2-40B4-BE49-F238E27FC236}">
                <a16:creationId xmlns:a16="http://schemas.microsoft.com/office/drawing/2014/main" id="{98AA3EA9-7371-564E-A237-2DF6AD38A1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0" y="4954588"/>
          <a:ext cx="2873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7" name="Equation" r:id="rId25" imgW="1752600" imgH="1898650" progId="Equation.3">
                  <p:embed/>
                </p:oleObj>
              </mc:Choice>
              <mc:Fallback>
                <p:oleObj name="Equation" r:id="rId25" imgW="1752600" imgH="1898650" progId="Equation.3">
                  <p:embed/>
                  <p:pic>
                    <p:nvPicPr>
                      <p:cNvPr id="72735" name="Object 31">
                        <a:extLst>
                          <a:ext uri="{FF2B5EF4-FFF2-40B4-BE49-F238E27FC236}">
                            <a16:creationId xmlns:a16="http://schemas.microsoft.com/office/drawing/2014/main" id="{98AA3EA9-7371-564E-A237-2DF6AD38A1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954588"/>
                        <a:ext cx="287338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6" name="Object 32">
            <a:extLst>
              <a:ext uri="{FF2B5EF4-FFF2-40B4-BE49-F238E27FC236}">
                <a16:creationId xmlns:a16="http://schemas.microsoft.com/office/drawing/2014/main" id="{F96F21BB-3756-8B4F-BF32-AD3A860AC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75688" y="4025900"/>
          <a:ext cx="249237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8" name="Equation" r:id="rId27" imgW="1898650" imgH="1898650" progId="Equation.3">
                  <p:embed/>
                </p:oleObj>
              </mc:Choice>
              <mc:Fallback>
                <p:oleObj name="Equation" r:id="rId27" imgW="1898650" imgH="1898650" progId="Equation.3">
                  <p:embed/>
                  <p:pic>
                    <p:nvPicPr>
                      <p:cNvPr id="72736" name="Object 32">
                        <a:extLst>
                          <a:ext uri="{FF2B5EF4-FFF2-40B4-BE49-F238E27FC236}">
                            <a16:creationId xmlns:a16="http://schemas.microsoft.com/office/drawing/2014/main" id="{F96F21BB-3756-8B4F-BF32-AD3A860AC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5688" y="4025900"/>
                        <a:ext cx="249237" cy="24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7" name="Freeform 33">
            <a:extLst>
              <a:ext uri="{FF2B5EF4-FFF2-40B4-BE49-F238E27FC236}">
                <a16:creationId xmlns:a16="http://schemas.microsoft.com/office/drawing/2014/main" id="{6D32477A-0750-A444-97FE-54DD60CA899A}"/>
              </a:ext>
            </a:extLst>
          </p:cNvPr>
          <p:cNvSpPr>
            <a:spLocks/>
          </p:cNvSpPr>
          <p:nvPr/>
        </p:nvSpPr>
        <p:spPr bwMode="auto">
          <a:xfrm>
            <a:off x="7086600" y="3354388"/>
            <a:ext cx="927100" cy="1574800"/>
          </a:xfrm>
          <a:custGeom>
            <a:avLst/>
            <a:gdLst>
              <a:gd name="T0" fmla="*/ 2147483646 w 584"/>
              <a:gd name="T1" fmla="*/ 2147483646 h 992"/>
              <a:gd name="T2" fmla="*/ 2147483646 w 584"/>
              <a:gd name="T3" fmla="*/ 2147483646 h 992"/>
              <a:gd name="T4" fmla="*/ 2147483646 w 584"/>
              <a:gd name="T5" fmla="*/ 2147483646 h 992"/>
              <a:gd name="T6" fmla="*/ 2147483646 w 584"/>
              <a:gd name="T7" fmla="*/ 2147483646 h 992"/>
              <a:gd name="T8" fmla="*/ 2147483646 w 584"/>
              <a:gd name="T9" fmla="*/ 2147483646 h 992"/>
              <a:gd name="T10" fmla="*/ 2147483646 w 584"/>
              <a:gd name="T11" fmla="*/ 2147483646 h 992"/>
              <a:gd name="T12" fmla="*/ 2147483646 w 584"/>
              <a:gd name="T13" fmla="*/ 2147483646 h 992"/>
              <a:gd name="T14" fmla="*/ 2147483646 w 584"/>
              <a:gd name="T15" fmla="*/ 2147483646 h 992"/>
              <a:gd name="T16" fmla="*/ 2147483646 w 584"/>
              <a:gd name="T17" fmla="*/ 2147483646 h 992"/>
              <a:gd name="T18" fmla="*/ 2147483646 w 584"/>
              <a:gd name="T19" fmla="*/ 2147483646 h 992"/>
              <a:gd name="T20" fmla="*/ 2147483646 w 584"/>
              <a:gd name="T21" fmla="*/ 2147483646 h 992"/>
              <a:gd name="T22" fmla="*/ 2147483646 w 584"/>
              <a:gd name="T23" fmla="*/ 2147483646 h 99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584" h="992">
                <a:moveTo>
                  <a:pt x="584" y="8"/>
                </a:moveTo>
                <a:cubicBezTo>
                  <a:pt x="532" y="4"/>
                  <a:pt x="480" y="0"/>
                  <a:pt x="440" y="8"/>
                </a:cubicBezTo>
                <a:cubicBezTo>
                  <a:pt x="400" y="16"/>
                  <a:pt x="376" y="40"/>
                  <a:pt x="344" y="56"/>
                </a:cubicBezTo>
                <a:cubicBezTo>
                  <a:pt x="312" y="72"/>
                  <a:pt x="272" y="88"/>
                  <a:pt x="248" y="104"/>
                </a:cubicBezTo>
                <a:cubicBezTo>
                  <a:pt x="224" y="120"/>
                  <a:pt x="224" y="128"/>
                  <a:pt x="200" y="152"/>
                </a:cubicBezTo>
                <a:cubicBezTo>
                  <a:pt x="176" y="176"/>
                  <a:pt x="128" y="208"/>
                  <a:pt x="104" y="248"/>
                </a:cubicBezTo>
                <a:cubicBezTo>
                  <a:pt x="80" y="288"/>
                  <a:pt x="72" y="344"/>
                  <a:pt x="56" y="392"/>
                </a:cubicBezTo>
                <a:cubicBezTo>
                  <a:pt x="40" y="440"/>
                  <a:pt x="16" y="480"/>
                  <a:pt x="8" y="536"/>
                </a:cubicBezTo>
                <a:cubicBezTo>
                  <a:pt x="0" y="592"/>
                  <a:pt x="0" y="680"/>
                  <a:pt x="8" y="728"/>
                </a:cubicBezTo>
                <a:cubicBezTo>
                  <a:pt x="16" y="776"/>
                  <a:pt x="24" y="784"/>
                  <a:pt x="56" y="824"/>
                </a:cubicBezTo>
                <a:cubicBezTo>
                  <a:pt x="88" y="864"/>
                  <a:pt x="136" y="944"/>
                  <a:pt x="200" y="968"/>
                </a:cubicBezTo>
                <a:cubicBezTo>
                  <a:pt x="264" y="992"/>
                  <a:pt x="400" y="968"/>
                  <a:pt x="440" y="968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38" name="Freeform 34">
            <a:extLst>
              <a:ext uri="{FF2B5EF4-FFF2-40B4-BE49-F238E27FC236}">
                <a16:creationId xmlns:a16="http://schemas.microsoft.com/office/drawing/2014/main" id="{4612CBF1-96C2-3F4E-BD3E-EE4F2B9FDCC2}"/>
              </a:ext>
            </a:extLst>
          </p:cNvPr>
          <p:cNvSpPr>
            <a:spLocks/>
          </p:cNvSpPr>
          <p:nvPr/>
        </p:nvSpPr>
        <p:spPr bwMode="auto">
          <a:xfrm>
            <a:off x="7696200" y="3354388"/>
            <a:ext cx="1003300" cy="1536700"/>
          </a:xfrm>
          <a:custGeom>
            <a:avLst/>
            <a:gdLst>
              <a:gd name="T0" fmla="*/ 0 w 632"/>
              <a:gd name="T1" fmla="*/ 2147483646 h 968"/>
              <a:gd name="T2" fmla="*/ 2147483646 w 632"/>
              <a:gd name="T3" fmla="*/ 2147483646 h 968"/>
              <a:gd name="T4" fmla="*/ 2147483646 w 632"/>
              <a:gd name="T5" fmla="*/ 2147483646 h 968"/>
              <a:gd name="T6" fmla="*/ 2147483646 w 632"/>
              <a:gd name="T7" fmla="*/ 2147483646 h 968"/>
              <a:gd name="T8" fmla="*/ 2147483646 w 632"/>
              <a:gd name="T9" fmla="*/ 2147483646 h 968"/>
              <a:gd name="T10" fmla="*/ 2147483646 w 632"/>
              <a:gd name="T11" fmla="*/ 2147483646 h 968"/>
              <a:gd name="T12" fmla="*/ 2147483646 w 632"/>
              <a:gd name="T13" fmla="*/ 2147483646 h 968"/>
              <a:gd name="T14" fmla="*/ 2147483646 w 632"/>
              <a:gd name="T15" fmla="*/ 2147483646 h 968"/>
              <a:gd name="T16" fmla="*/ 2147483646 w 632"/>
              <a:gd name="T17" fmla="*/ 2147483646 h 968"/>
              <a:gd name="T18" fmla="*/ 2147483646 w 632"/>
              <a:gd name="T19" fmla="*/ 2147483646 h 968"/>
              <a:gd name="T20" fmla="*/ 2147483646 w 632"/>
              <a:gd name="T21" fmla="*/ 2147483646 h 968"/>
              <a:gd name="T22" fmla="*/ 2147483646 w 632"/>
              <a:gd name="T23" fmla="*/ 2147483646 h 968"/>
              <a:gd name="T24" fmla="*/ 2147483646 w 632"/>
              <a:gd name="T25" fmla="*/ 2147483646 h 968"/>
              <a:gd name="T26" fmla="*/ 2147483646 w 632"/>
              <a:gd name="T27" fmla="*/ 2147483646 h 968"/>
              <a:gd name="T28" fmla="*/ 2147483646 w 632"/>
              <a:gd name="T29" fmla="*/ 2147483646 h 96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32" h="968">
                <a:moveTo>
                  <a:pt x="0" y="968"/>
                </a:moveTo>
                <a:cubicBezTo>
                  <a:pt x="52" y="948"/>
                  <a:pt x="104" y="928"/>
                  <a:pt x="144" y="920"/>
                </a:cubicBezTo>
                <a:cubicBezTo>
                  <a:pt x="184" y="912"/>
                  <a:pt x="200" y="936"/>
                  <a:pt x="240" y="920"/>
                </a:cubicBezTo>
                <a:cubicBezTo>
                  <a:pt x="280" y="904"/>
                  <a:pt x="344" y="848"/>
                  <a:pt x="384" y="824"/>
                </a:cubicBezTo>
                <a:cubicBezTo>
                  <a:pt x="424" y="800"/>
                  <a:pt x="448" y="800"/>
                  <a:pt x="480" y="776"/>
                </a:cubicBezTo>
                <a:cubicBezTo>
                  <a:pt x="512" y="752"/>
                  <a:pt x="552" y="720"/>
                  <a:pt x="576" y="680"/>
                </a:cubicBezTo>
                <a:cubicBezTo>
                  <a:pt x="600" y="640"/>
                  <a:pt x="616" y="576"/>
                  <a:pt x="624" y="536"/>
                </a:cubicBezTo>
                <a:cubicBezTo>
                  <a:pt x="632" y="496"/>
                  <a:pt x="624" y="472"/>
                  <a:pt x="624" y="440"/>
                </a:cubicBezTo>
                <a:cubicBezTo>
                  <a:pt x="624" y="408"/>
                  <a:pt x="624" y="384"/>
                  <a:pt x="624" y="344"/>
                </a:cubicBezTo>
                <a:cubicBezTo>
                  <a:pt x="624" y="304"/>
                  <a:pt x="632" y="232"/>
                  <a:pt x="624" y="200"/>
                </a:cubicBezTo>
                <a:cubicBezTo>
                  <a:pt x="616" y="168"/>
                  <a:pt x="600" y="176"/>
                  <a:pt x="576" y="152"/>
                </a:cubicBezTo>
                <a:cubicBezTo>
                  <a:pt x="552" y="128"/>
                  <a:pt x="512" y="80"/>
                  <a:pt x="480" y="56"/>
                </a:cubicBezTo>
                <a:cubicBezTo>
                  <a:pt x="448" y="32"/>
                  <a:pt x="416" y="16"/>
                  <a:pt x="384" y="8"/>
                </a:cubicBezTo>
                <a:cubicBezTo>
                  <a:pt x="352" y="0"/>
                  <a:pt x="320" y="8"/>
                  <a:pt x="288" y="8"/>
                </a:cubicBezTo>
                <a:cubicBezTo>
                  <a:pt x="256" y="8"/>
                  <a:pt x="208" y="8"/>
                  <a:pt x="192" y="8"/>
                </a:cubicBezTo>
              </a:path>
            </a:pathLst>
          </a:custGeom>
          <a:noFill/>
          <a:ln w="9525">
            <a:solidFill>
              <a:schemeClr val="accent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2739" name="Object 35">
            <a:extLst>
              <a:ext uri="{FF2B5EF4-FFF2-40B4-BE49-F238E27FC236}">
                <a16:creationId xmlns:a16="http://schemas.microsoft.com/office/drawing/2014/main" id="{310A0E68-267F-0147-8AFD-A0C658607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019550"/>
          <a:ext cx="14366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389" name="Equation" r:id="rId29" imgW="317500" imgH="69850" progId="Equation.3">
                  <p:embed/>
                </p:oleObj>
              </mc:Choice>
              <mc:Fallback>
                <p:oleObj name="Equation" r:id="rId29" imgW="317500" imgH="69850" progId="Equation.3">
                  <p:embed/>
                  <p:pic>
                    <p:nvPicPr>
                      <p:cNvPr id="72739" name="Object 35">
                        <a:extLst>
                          <a:ext uri="{FF2B5EF4-FFF2-40B4-BE49-F238E27FC236}">
                            <a16:creationId xmlns:a16="http://schemas.microsoft.com/office/drawing/2014/main" id="{310A0E68-267F-0147-8AFD-A0C658607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19550"/>
                        <a:ext cx="1436688" cy="5095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F5C5CB-B67B-3D4B-9776-07B46FA9350F}"/>
                  </a:ext>
                </a:extLst>
              </p:cNvPr>
              <p:cNvSpPr txBox="1"/>
              <p:nvPr/>
            </p:nvSpPr>
            <p:spPr>
              <a:xfrm>
                <a:off x="2673235" y="2793465"/>
                <a:ext cx="3152775" cy="506421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×</m:t>
                      </m:r>
                      <m:r>
                        <m:rPr>
                          <m:sty m:val="p"/>
                        </m:rPr>
                        <a:rPr kumimoji="1" lang="en-US" altLang="zh-CN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F5C5CB-B67B-3D4B-9776-07B46FA93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35" y="2793465"/>
                <a:ext cx="3152775" cy="50642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3184CF4-DD6D-490A-B0B1-AC35048D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65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1" grpId="0" autoUpdateAnimBg="0"/>
      <p:bldP spid="72724" grpId="0" autoUpdateAnimBg="0"/>
      <p:bldP spid="72725" grpId="0" autoUpdateAnimBg="0"/>
      <p:bldP spid="72728" grpId="0" autoUpdateAnimBg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C54E73DF-A387-470C-A160-D49AC917E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19" y="332656"/>
            <a:ext cx="8250961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</a:rPr>
              <a:t>1.6  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非惯性系动力学（一）     </a:t>
            </a:r>
            <a:r>
              <a:rPr lang="en-US" altLang="zh-CN" dirty="0">
                <a:solidFill>
                  <a:srgbClr val="CC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§</a:t>
            </a:r>
            <a:r>
              <a:rPr lang="en-US" altLang="zh-CN" dirty="0">
                <a:solidFill>
                  <a:srgbClr val="0000FF"/>
                </a:solidFill>
                <a:ea typeface="黑体" panose="02010609060101010101" pitchFamily="49" charset="-122"/>
              </a:rPr>
              <a:t>1.7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  功与能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61403F-ED15-43AA-A7C3-561551E1F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568" y="1692862"/>
                <a:ext cx="8424862" cy="4670253"/>
              </a:xfrm>
              <a:noFill/>
            </p:spPr>
            <p:txBody>
              <a:bodyPr>
                <a:sp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假定质点不受外力，静系中的质点运动微分方程为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⟹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≠0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系中，虽然没有外力，质点的加速度不为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违反牛顿第一定律，故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为非惯性系</a:t>
                </a:r>
                <a:endParaRPr lang="en-US" altLang="zh-CN" sz="2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如果我们把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视为作用在质点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上的一种力，这种力没有施力者，是由参考系变换引起的，叫做</a:t>
                </a:r>
                <a:r>
                  <a:rPr lang="zh-CN" altLang="en-US" sz="2400" b="1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惯性力</a:t>
                </a:r>
                <a:endParaRPr lang="en-US" altLang="zh-CN" sz="2400" b="1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系中质点运动定律为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𝒎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𝒂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𝑭</m:t>
                          </m:r>
                        </m:e>
                      </m:acc>
                      <m:r>
                        <a:rPr lang="en-US" altLang="zh-CN" sz="2400" b="1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惯</m:t>
                          </m:r>
                        </m:sub>
                      </m:sSub>
                      <m:r>
                        <a:rPr lang="zh-CN" altLang="en-US" sz="2400" b="1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  <m:r>
                        <a:rPr lang="en-US" altLang="zh-CN" sz="2400" b="1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惯</m:t>
                          </m:r>
                        </m:sub>
                      </m:sSub>
                      <m:r>
                        <a:rPr lang="en-US" altLang="zh-CN" sz="2400" b="1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𝒎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这是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≠0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的“</a:t>
                </a:r>
                <a:r>
                  <a:rPr lang="zh-CN" altLang="en-US" sz="24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加速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平动</a:t>
                </a:r>
                <a:r>
                  <a:rPr lang="zh-CN" altLang="en-US" sz="24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参考系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”中质点的动力学定律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361403F-ED15-43AA-A7C3-561551E1F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568" y="1692862"/>
                <a:ext cx="8424862" cy="4670253"/>
              </a:xfrm>
              <a:blipFill>
                <a:blip r:embed="rId3"/>
                <a:stretch>
                  <a:fillRect l="-1158" b="-1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E74576-5C30-43C3-896B-F3909F69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46281-1404-0546-B560-F408992A207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F82C3F5D-64E0-45B4-A795-F50BFD00A8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604" y="1150640"/>
                <a:ext cx="3700052" cy="5232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一、加速平动参考系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endPara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Text Box 5">
                <a:extLst>
                  <a:ext uri="{FF2B5EF4-FFF2-40B4-BE49-F238E27FC236}">
                    <a16:creationId xmlns:a16="http://schemas.microsoft.com/office/drawing/2014/main" id="{F82C3F5D-64E0-45B4-A795-F50BFD00A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604" y="1150640"/>
                <a:ext cx="3700052" cy="523220"/>
              </a:xfrm>
              <a:prstGeom prst="rect">
                <a:avLst/>
              </a:prstGeom>
              <a:blipFill>
                <a:blip r:embed="rId4"/>
                <a:stretch>
                  <a:fillRect l="-3295" t="-16279" b="-2790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10">
            <a:extLst>
              <a:ext uri="{FF2B5EF4-FFF2-40B4-BE49-F238E27FC236}">
                <a16:creationId xmlns:a16="http://schemas.microsoft.com/office/drawing/2014/main" id="{D201BB58-6E66-4884-9491-25EA3D5CE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2962549"/>
              </p:ext>
            </p:extLst>
          </p:nvPr>
        </p:nvGraphicFramePr>
        <p:xfrm>
          <a:off x="4482743" y="1151191"/>
          <a:ext cx="155067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75" name="Equation" r:id="rId5" imgW="7753350" imgH="2635250" progId="Equation.DSMT4">
                  <p:embed/>
                </p:oleObj>
              </mc:Choice>
              <mc:Fallback>
                <p:oleObj name="Equation" r:id="rId5" imgW="7753350" imgH="2635250" progId="Equation.DSMT4">
                  <p:embed/>
                  <p:pic>
                    <p:nvPicPr>
                      <p:cNvPr id="44036" name="对象 10">
                        <a:extLst>
                          <a:ext uri="{FF2B5EF4-FFF2-40B4-BE49-F238E27FC236}">
                            <a16:creationId xmlns:a16="http://schemas.microsoft.com/office/drawing/2014/main" id="{C8CD4CC0-9961-9D41-8427-B562695D64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743" y="1151191"/>
                        <a:ext cx="1550670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223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8A50C-B624-644D-964E-B2240205D1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188640"/>
                <a:ext cx="8928992" cy="6418873"/>
              </a:xfr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惯性力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4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𝒎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n-US" altLang="zh-CN" sz="24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的特点</a:t>
                </a:r>
                <a:endParaRPr lang="en-US" altLang="zh-CN" sz="2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它是一种“博爱”的力，作用于所有质点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它正比于质点自身的质量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，越重的物体受到的惯性力越大</a:t>
                </a:r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惯性力的两个的特点，与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引力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类似。引力也作用于所有质点，大小与质量成正比，即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𝐺𝑀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不过，惯性力与引力也有不同：</a:t>
                </a:r>
                <a:endPara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惯性力中的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来自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𝐹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，是量度质点</a:t>
                </a:r>
                <a:r>
                  <a:rPr lang="zh-CN" altLang="en-US" sz="24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惯性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的量，</a:t>
                </a:r>
                <a:r>
                  <a:rPr lang="zh-CN" altLang="en-US" sz="24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叫惯性质量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引力中的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是量度引力大小的量，叫做</a:t>
                </a:r>
                <a:r>
                  <a:rPr lang="zh-CN" altLang="en-US" sz="24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引力质量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两种质量是从不同的物理定律引入的，物理含义不同，相互独立</a:t>
                </a:r>
                <a:endPara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爱因斯坦假定“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惯性质量 </a:t>
                </a:r>
                <a:r>
                  <a:rPr lang="en-US" altLang="zh-CN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 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引力质量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”，将引力等价为一种参考系变换效应（弯曲空间参考系），发展了</a:t>
                </a:r>
                <a:r>
                  <a:rPr lang="zh-CN" altLang="en-US" sz="24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广义相对论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1915</a:t>
                </a:r>
                <a:r>
                  <a:rPr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），被各种实验反复地证实（引力波直接观测、黑洞照片等）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58A50C-B624-644D-964E-B2240205D1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88640"/>
                <a:ext cx="8928992" cy="6418873"/>
              </a:xfrm>
              <a:blipFill>
                <a:blip r:embed="rId2"/>
                <a:stretch>
                  <a:fillRect l="-1093" t="-380" r="-410" b="-1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23DF11-849D-4C6F-B53F-43CF6701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46281-1404-0546-B560-F408992A207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72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4A777D5-BDC6-1544-B30A-49DB76773583}"/>
              </a:ext>
            </a:extLst>
          </p:cNvPr>
          <p:cNvSpPr/>
          <p:nvPr/>
        </p:nvSpPr>
        <p:spPr bwMode="auto">
          <a:xfrm>
            <a:off x="4499992" y="188640"/>
            <a:ext cx="4392488" cy="3528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66E2A8A-5F35-9A43-807A-1B20FE773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775"/>
            <a:ext cx="1980029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惯性力例一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19BEE4FC-9B70-BA42-9F26-0A2FD6BBF5B3}"/>
              </a:ext>
            </a:extLst>
          </p:cNvPr>
          <p:cNvSpPr/>
          <p:nvPr/>
        </p:nvSpPr>
        <p:spPr bwMode="auto">
          <a:xfrm flipH="1">
            <a:off x="6039295" y="1556792"/>
            <a:ext cx="1872208" cy="1872208"/>
          </a:xfrm>
          <a:prstGeom prst="rt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E69C4-263B-3E44-BAE2-5EE7027450F7}"/>
              </a:ext>
            </a:extLst>
          </p:cNvPr>
          <p:cNvSpPr/>
          <p:nvPr/>
        </p:nvSpPr>
        <p:spPr bwMode="auto">
          <a:xfrm rot="18992611">
            <a:off x="6821422" y="1546830"/>
            <a:ext cx="648072" cy="648072"/>
          </a:xfrm>
          <a:prstGeom prst="rect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A6ECCE-1DB1-304D-B308-1168C689F79F}"/>
              </a:ext>
            </a:extLst>
          </p:cNvPr>
          <p:cNvGrpSpPr/>
          <p:nvPr/>
        </p:nvGrpSpPr>
        <p:grpSpPr>
          <a:xfrm>
            <a:off x="4527128" y="3429000"/>
            <a:ext cx="4250838" cy="461665"/>
            <a:chOff x="4283968" y="3429000"/>
            <a:chExt cx="4250838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28787E7-F880-0C45-B1EB-41363AEFF790}"/>
                </a:ext>
              </a:extLst>
            </p:cNvPr>
            <p:cNvCxnSpPr/>
            <p:nvPr/>
          </p:nvCxnSpPr>
          <p:spPr bwMode="auto">
            <a:xfrm>
              <a:off x="4283968" y="342900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87E86A7-31C1-BB4B-808B-7C6A1358F5AD}"/>
                    </a:ext>
                  </a:extLst>
                </p:cNvPr>
                <p:cNvSpPr txBox="1"/>
                <p:nvPr/>
              </p:nvSpPr>
              <p:spPr>
                <a:xfrm>
                  <a:off x="8100392" y="3429000"/>
                  <a:ext cx="4344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oMath>
                    </m:oMathPara>
                  </a14:m>
                  <a:endPara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87E86A7-31C1-BB4B-808B-7C6A1358F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392" y="3429000"/>
                  <a:ext cx="434414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3E7A1D1-14B0-3B4F-8081-FE2D8A2492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07" y="980728"/>
                <a:ext cx="4211957" cy="4125873"/>
              </a:xfrm>
              <a:solidFill>
                <a:schemeClr val="bg1"/>
              </a:solidFill>
            </p:spPr>
            <p:txBody>
              <a:bodyPr>
                <a:spAutoFit/>
              </a:bodyPr>
              <a:lstStyle/>
              <a:p>
                <a:pPr marL="0" indent="0">
                  <a:buNone/>
                </a:pPr>
                <a:r>
                  <a:rPr lang="en-US" sz="2400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滑块和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楔子，</a:t>
                </a:r>
                <a:r>
                  <a:rPr lang="en-US" sz="2400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质心横坐标分别为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楔子</a:t>
                </a:r>
                <a:r>
                  <a:rPr lang="en-US" sz="2400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质心加速度</a:t>
                </a:r>
                <a:endParaRPr lang="en-US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0432FF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sz="2400" b="1" dirty="0" err="1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以楔子为参考系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，滑块沿斜面下滑，运动较简单。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滑块受到的惯性力为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=−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buNone/>
                </a:pPr>
                <a:r>
                  <a:rPr lang="en-US" sz="2400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滑块受力如图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。根据受力列运动微分方程，即可求解。</a:t>
                </a:r>
                <a:endParaRPr lang="en-US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93E7A1D1-14B0-3B4F-8081-FE2D8A2492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07" y="980728"/>
                <a:ext cx="4211957" cy="4125873"/>
              </a:xfrm>
              <a:blipFill>
                <a:blip r:embed="rId3"/>
                <a:stretch>
                  <a:fillRect l="-2315" t="-1182" r="-868" b="-2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062E4C-EACE-44DB-9AFC-C788773D9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46281-1404-0546-B560-F408992A207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CE79933-377D-0E4C-A398-65C1B50C9F7C}"/>
              </a:ext>
            </a:extLst>
          </p:cNvPr>
          <p:cNvGrpSpPr/>
          <p:nvPr/>
        </p:nvGrpSpPr>
        <p:grpSpPr>
          <a:xfrm>
            <a:off x="6712983" y="1844824"/>
            <a:ext cx="1071254" cy="2338228"/>
            <a:chOff x="6469823" y="1844824"/>
            <a:chExt cx="1071254" cy="2338228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B55F21-008D-1D4C-A9FB-CD619364FA0E}"/>
                </a:ext>
              </a:extLst>
            </p:cNvPr>
            <p:cNvCxnSpPr/>
            <p:nvPr/>
          </p:nvCxnSpPr>
          <p:spPr bwMode="auto">
            <a:xfrm>
              <a:off x="6876256" y="1844824"/>
              <a:ext cx="0" cy="17281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07EA4C-5618-5B46-90F1-8EAA08683181}"/>
                    </a:ext>
                  </a:extLst>
                </p:cNvPr>
                <p:cNvSpPr txBox="1"/>
                <p:nvPr/>
              </p:nvSpPr>
              <p:spPr>
                <a:xfrm>
                  <a:off x="6469823" y="3598277"/>
                  <a:ext cx="107125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𝑔</m:t>
                        </m:r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07EA4C-5618-5B46-90F1-8EAA08683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823" y="3598277"/>
                  <a:ext cx="1071254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EEF657-CB28-8D48-A3DF-9C96B2A981F3}"/>
              </a:ext>
            </a:extLst>
          </p:cNvPr>
          <p:cNvGrpSpPr/>
          <p:nvPr/>
        </p:nvGrpSpPr>
        <p:grpSpPr>
          <a:xfrm>
            <a:off x="5697635" y="445592"/>
            <a:ext cx="1421781" cy="1399232"/>
            <a:chOff x="5454475" y="445592"/>
            <a:chExt cx="1421781" cy="13992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10C26FC-5EA5-3E42-8CE8-20A1069E6E1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012160" y="881995"/>
              <a:ext cx="864096" cy="96282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3E55950-6F76-D844-94D3-B5BD3CC5F407}"/>
                    </a:ext>
                  </a:extLst>
                </p:cNvPr>
                <p:cNvSpPr txBox="1"/>
                <p:nvPr/>
              </p:nvSpPr>
              <p:spPr>
                <a:xfrm>
                  <a:off x="5454475" y="445592"/>
                  <a:ext cx="597023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3E55950-6F76-D844-94D3-B5BD3CC5F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4475" y="445592"/>
                  <a:ext cx="59702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D284EA-567D-7E49-8B2D-3DBEDF291E13}"/>
              </a:ext>
            </a:extLst>
          </p:cNvPr>
          <p:cNvGrpSpPr/>
          <p:nvPr/>
        </p:nvGrpSpPr>
        <p:grpSpPr>
          <a:xfrm>
            <a:off x="5196161" y="1844824"/>
            <a:ext cx="1923255" cy="674797"/>
            <a:chOff x="4953001" y="1844824"/>
            <a:chExt cx="1923255" cy="67479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D3050E0-FD31-394E-8E02-6EA4FFEA353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08104" y="1844824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D692F-E476-4C48-96B0-8FBC0771B250}"/>
                    </a:ext>
                  </a:extLst>
                </p:cNvPr>
                <p:cNvSpPr txBox="1"/>
                <p:nvPr/>
              </p:nvSpPr>
              <p:spPr>
                <a:xfrm>
                  <a:off x="4953001" y="1934846"/>
                  <a:ext cx="121680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acc>
                              <m:accPr>
                                <m:chr m:val="̈"/>
                                <m:ctrlPr>
                                  <a:rPr kumimoji="1" lang="en-US" altLang="zh-CN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1D692F-E476-4C48-96B0-8FBC0771B2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1" y="1934846"/>
                  <a:ext cx="1216808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3192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402D7C-465D-E140-8628-39B95B229580}"/>
              </a:ext>
            </a:extLst>
          </p:cNvPr>
          <p:cNvSpPr/>
          <p:nvPr/>
        </p:nvSpPr>
        <p:spPr bwMode="auto">
          <a:xfrm>
            <a:off x="3419872" y="188640"/>
            <a:ext cx="5472608" cy="3528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66E2A8A-5F35-9A43-807A-1B20FE773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775"/>
            <a:ext cx="1980029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惯性力例二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47953-78E1-1F4C-A72A-CEE6716BB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58775"/>
            <a:ext cx="4454641" cy="3517217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72EF698D-4858-1040-8A81-68A3BE9E9D0D}"/>
              </a:ext>
            </a:extLst>
          </p:cNvPr>
          <p:cNvGrpSpPr/>
          <p:nvPr/>
        </p:nvGrpSpPr>
        <p:grpSpPr>
          <a:xfrm>
            <a:off x="3670920" y="1196752"/>
            <a:ext cx="4176464" cy="646331"/>
            <a:chOff x="4283968" y="3242593"/>
            <a:chExt cx="4176464" cy="64633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C42B640-DD26-5A4A-985D-3CE3D084481D}"/>
                </a:ext>
              </a:extLst>
            </p:cNvPr>
            <p:cNvCxnSpPr/>
            <p:nvPr/>
          </p:nvCxnSpPr>
          <p:spPr bwMode="auto">
            <a:xfrm>
              <a:off x="4283968" y="3429000"/>
              <a:ext cx="41764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8DE9D5-C831-A440-B88E-E495CA268978}"/>
                    </a:ext>
                  </a:extLst>
                </p:cNvPr>
                <p:cNvSpPr txBox="1"/>
                <p:nvPr/>
              </p:nvSpPr>
              <p:spPr>
                <a:xfrm>
                  <a:off x="6764297" y="3242593"/>
                  <a:ext cx="55931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6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oMath>
                    </m:oMathPara>
                  </a14:m>
                  <a:endParaRPr kumimoji="1" lang="en-US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78DE9D5-C831-A440-B88E-E495CA268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297" y="3242593"/>
                  <a:ext cx="55931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C58A63C-FE12-A647-B1F1-81087469DF2B}"/>
              </a:ext>
            </a:extLst>
          </p:cNvPr>
          <p:cNvGrpSpPr/>
          <p:nvPr/>
        </p:nvGrpSpPr>
        <p:grpSpPr>
          <a:xfrm>
            <a:off x="5575425" y="-243408"/>
            <a:ext cx="2160000" cy="2811401"/>
            <a:chOff x="5575425" y="-243408"/>
            <a:chExt cx="2160000" cy="2811401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4933A549-1A56-7848-A970-EDD0712BBED4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5575425" y="-243408"/>
              <a:ext cx="2160000" cy="2160000"/>
            </a:xfrm>
            <a:prstGeom prst="arc">
              <a:avLst>
                <a:gd name="adj1" fmla="val 16200000"/>
                <a:gd name="adj2" fmla="val 17583057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8BA549B-EF29-4A49-A1DE-CDED943E5A60}"/>
                    </a:ext>
                  </a:extLst>
                </p:cNvPr>
                <p:cNvSpPr/>
                <p:nvPr/>
              </p:nvSpPr>
              <p:spPr>
                <a:xfrm>
                  <a:off x="6710568" y="1983218"/>
                  <a:ext cx="53014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𝜃</m:t>
                        </m:r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8BA549B-EF29-4A49-A1DE-CDED943E5A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568" y="1983218"/>
                  <a:ext cx="530145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01B5AD1-A38D-624E-B8C8-CC977098C6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08" y="1772816"/>
                <a:ext cx="5909028" cy="4176704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取滑块为参考系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，则小球作圆周运动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滑块加速度为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acc>
                      <m:accPr>
                        <m:chr m:val="̈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𝑥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𝑖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，则小球受到的惯性力为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𝐹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=−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𝑚</m:t>
                    </m:r>
                    <m:acc>
                      <m:accPr>
                        <m:chr m:val="̈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𝑥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𝑖</m:t>
                        </m:r>
                      </m:e>
                    </m:acc>
                  </m:oMath>
                </a14:m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，小球受力如右图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采用极坐标系，对小球列动力学方程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𝑙</m:t>
                          </m:r>
                          <m:sSup>
                            <m:sSupPr>
                              <m:ctrlP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𝑚𝑔</m:t>
                      </m:r>
                      <m:func>
                        <m:funcPr>
                          <m:ctrlPr>
                            <a:rPr lang="zh-CN" alt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𝑇</m:t>
                      </m:r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</m:e>
                      </m:acc>
                      <m:func>
                        <m:funcPr>
                          <m:ctrlPr>
                            <a:rPr lang="zh-CN" alt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zh-CN" sz="2400" b="0" i="1" dirty="0">
                  <a:solidFill>
                    <a:srgbClr val="0432FF"/>
                  </a:solidFill>
                  <a:latin typeface="Cambria Math" panose="02040503050406030204" pitchFamily="18" charset="0"/>
                  <a:ea typeface="SimHei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𝑚𝑙</m:t>
                      </m:r>
                      <m:acc>
                        <m:accPr>
                          <m:chr m:val="̈"/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=−</m:t>
                      </m:r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𝑚𝑔</m:t>
                      </m:r>
                      <m:func>
                        <m:funcPr>
                          <m:ctrlPr>
                            <a:rPr lang="zh-CN" alt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𝑚</m:t>
                          </m:r>
                          <m:acc>
                            <m:accPr>
                              <m:chr m:val="̈"/>
                              <m:ctrlP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</m:acc>
                          <m:func>
                            <m:funcPr>
                              <m:ctrlPr>
                                <a:rPr lang="zh-CN" altLang="en-US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sz="2400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对滑块采用直角系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，列动力学方程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𝑀</m:t>
                      </m:r>
                      <m:acc>
                        <m:accPr>
                          <m:chr m:val="̈"/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</m:e>
                      </m:acc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𝑇</m:t>
                      </m:r>
                      <m:func>
                        <m:funcPr>
                          <m:ctrlPr>
                            <a:rPr lang="zh-CN" altLang="en-US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−</m:t>
                      </m:r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𝑘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sz="2400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为弹簧原长</a:t>
                </a:r>
                <a:r>
                  <a:rPr 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. 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消去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得到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𝜃</m:t>
                    </m:r>
                  </m:oMath>
                </a14:m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的方程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01B5AD1-A38D-624E-B8C8-CC977098C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08" y="1772816"/>
                <a:ext cx="5909028" cy="4176704"/>
              </a:xfrm>
              <a:blipFill>
                <a:blip r:embed="rId5"/>
                <a:stretch>
                  <a:fillRect l="-1651" t="-584" b="-12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902641-B25C-46EC-9968-837B141B9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46281-1404-0546-B560-F408992A207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B5792C-37CF-B649-B2C4-A4A3D84DECB4}"/>
              </a:ext>
            </a:extLst>
          </p:cNvPr>
          <p:cNvGrpSpPr/>
          <p:nvPr/>
        </p:nvGrpSpPr>
        <p:grpSpPr>
          <a:xfrm>
            <a:off x="7497859" y="3629972"/>
            <a:ext cx="890565" cy="2338228"/>
            <a:chOff x="6469823" y="1844824"/>
            <a:chExt cx="890565" cy="2338228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C6DC32F-E4CA-2144-8147-733C753185F0}"/>
                </a:ext>
              </a:extLst>
            </p:cNvPr>
            <p:cNvCxnSpPr/>
            <p:nvPr/>
          </p:nvCxnSpPr>
          <p:spPr bwMode="auto">
            <a:xfrm>
              <a:off x="6876256" y="1844824"/>
              <a:ext cx="0" cy="172819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5ED030A-4FC3-3149-AE9A-DAAAA0D93FAB}"/>
                    </a:ext>
                  </a:extLst>
                </p:cNvPr>
                <p:cNvSpPr txBox="1"/>
                <p:nvPr/>
              </p:nvSpPr>
              <p:spPr>
                <a:xfrm>
                  <a:off x="6469823" y="3598277"/>
                  <a:ext cx="89056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𝑚𝑔</m:t>
                        </m:r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5ED030A-4FC3-3149-AE9A-DAAAA0D93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823" y="3598277"/>
                  <a:ext cx="890565" cy="584775"/>
                </a:xfrm>
                <a:prstGeom prst="rect">
                  <a:avLst/>
                </a:prstGeom>
                <a:blipFill>
                  <a:blip r:embed="rId6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ED745-7BA4-7549-9522-53B69BD183A4}"/>
              </a:ext>
            </a:extLst>
          </p:cNvPr>
          <p:cNvGrpSpPr/>
          <p:nvPr/>
        </p:nvGrpSpPr>
        <p:grpSpPr>
          <a:xfrm>
            <a:off x="7240862" y="1831858"/>
            <a:ext cx="663430" cy="1798115"/>
            <a:chOff x="6212826" y="46710"/>
            <a:chExt cx="663430" cy="17981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11FEDBD-870E-BF42-A68E-5EC9F112A4A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352276" y="628433"/>
              <a:ext cx="523980" cy="121639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31B2517-71C5-F54E-8097-E1DBF9DD6E39}"/>
                    </a:ext>
                  </a:extLst>
                </p:cNvPr>
                <p:cNvSpPr txBox="1"/>
                <p:nvPr/>
              </p:nvSpPr>
              <p:spPr>
                <a:xfrm>
                  <a:off x="6212826" y="46710"/>
                  <a:ext cx="5399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oMath>
                    </m:oMathPara>
                  </a14:m>
                  <a:endParaRPr kumimoji="1" lang="en-US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31B2517-71C5-F54E-8097-E1DBF9DD6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2826" y="46710"/>
                  <a:ext cx="539955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30BC72-11E6-9441-8182-587EA07A2027}"/>
              </a:ext>
            </a:extLst>
          </p:cNvPr>
          <p:cNvGrpSpPr/>
          <p:nvPr/>
        </p:nvGrpSpPr>
        <p:grpSpPr>
          <a:xfrm>
            <a:off x="5981037" y="3629972"/>
            <a:ext cx="1923255" cy="674797"/>
            <a:chOff x="4953001" y="1844824"/>
            <a:chExt cx="1923255" cy="674797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4FF9270-25B7-AE40-8CD5-B1A54CDEC7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508104" y="1844824"/>
              <a:ext cx="1368152" cy="0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3DFE3A6-CB8A-A94B-AFA4-52BB560182FD}"/>
                    </a:ext>
                  </a:extLst>
                </p:cNvPr>
                <p:cNvSpPr txBox="1"/>
                <p:nvPr/>
              </p:nvSpPr>
              <p:spPr>
                <a:xfrm>
                  <a:off x="4953001" y="1934846"/>
                  <a:ext cx="86934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acc>
                          <m:accPr>
                            <m:chr m:val="̈"/>
                            <m:ctrlP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3DFE3A6-CB8A-A94B-AFA4-52BB56018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1" y="1934846"/>
                  <a:ext cx="869341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9BD43A-252E-554D-A7B4-BCC3A1224038}"/>
                  </a:ext>
                </a:extLst>
              </p:cNvPr>
              <p:cNvSpPr/>
              <p:nvPr/>
            </p:nvSpPr>
            <p:spPr>
              <a:xfrm>
                <a:off x="6517554" y="388062"/>
                <a:ext cx="5304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𝑀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9BD43A-252E-554D-A7B4-BCC3A1224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554" y="388062"/>
                <a:ext cx="53040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7DEB8F1-B44D-7A46-B9D8-85E071762152}"/>
                  </a:ext>
                </a:extLst>
              </p:cNvPr>
              <p:cNvSpPr/>
              <p:nvPr/>
            </p:nvSpPr>
            <p:spPr>
              <a:xfrm>
                <a:off x="8090537" y="3334847"/>
                <a:ext cx="5304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𝑚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7DEB8F1-B44D-7A46-B9D8-85E071762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537" y="3334847"/>
                <a:ext cx="53040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A2C4121-F1A1-4C4A-B9C9-0756B7AA28F0}"/>
                  </a:ext>
                </a:extLst>
              </p:cNvPr>
              <p:cNvSpPr/>
              <p:nvPr/>
            </p:nvSpPr>
            <p:spPr>
              <a:xfrm>
                <a:off x="4594949" y="285945"/>
                <a:ext cx="440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𝑘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A2C4121-F1A1-4C4A-B9C9-0756B7AA2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949" y="285945"/>
                <a:ext cx="44057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7FAC0480-AFD9-144A-AFC4-5F2941501F98}"/>
              </a:ext>
            </a:extLst>
          </p:cNvPr>
          <p:cNvSpPr/>
          <p:nvPr/>
        </p:nvSpPr>
        <p:spPr bwMode="auto">
          <a:xfrm rot="20193852">
            <a:off x="7562810" y="3737065"/>
            <a:ext cx="724885" cy="15668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71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D32433-9604-FE46-9AB4-86E03E693531}"/>
              </a:ext>
            </a:extLst>
          </p:cNvPr>
          <p:cNvSpPr/>
          <p:nvPr/>
        </p:nvSpPr>
        <p:spPr bwMode="auto">
          <a:xfrm>
            <a:off x="3563888" y="9375"/>
            <a:ext cx="5472608" cy="3528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66E2A8A-5F35-9A43-807A-1B20FE773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58775"/>
            <a:ext cx="1980029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惯性力例三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26663-B584-A843-B3D9-D7F0EE815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88640"/>
            <a:ext cx="3281240" cy="34774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719C73-65E3-D943-8491-C9D845F14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490" y="1124744"/>
                <a:ext cx="4973075" cy="4176704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小球</a:t>
                </a:r>
                <a:r>
                  <a:rPr lang="en-US" altLang="zh-CN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1</a:t>
                </a:r>
                <a:r>
                  <a:rPr 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作圆周运动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，加速度为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=−</m:t>
                      </m:r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𝑙</m:t>
                      </m:r>
                      <m:sSubSup>
                        <m:sSubSup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SupPr>
                        <m:e>
                          <m:acc>
                            <m:accPr>
                              <m:chr m:val="̇"/>
                              <m:ctrlP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</m:sup>
                      </m:sSubSup>
                      <m:r>
                        <a:rPr lang="zh-CN" altLang="en-US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𝑙</m:t>
                      </m:r>
                      <m:r>
                        <a:rPr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以小球</a:t>
                </a:r>
                <a:r>
                  <a:rPr lang="en-US" altLang="zh-CN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1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为参考系，则小球</a:t>
                </a:r>
                <a:r>
                  <a:rPr lang="en-US" altLang="zh-CN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2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也做圆周运动，且受到额外的惯性力。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对小球</a:t>
                </a:r>
                <a:r>
                  <a:rPr lang="en-US" altLang="zh-CN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1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列方程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endParaRPr lang="en-US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对小球</a:t>
                </a:r>
                <a:r>
                  <a:rPr lang="en-US" altLang="zh-CN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2</a:t>
                </a:r>
                <a:r>
                  <a:rPr lang="zh-CN" altLang="en-US" sz="2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列方程</a:t>
                </a:r>
                <a:endParaRPr lang="en-US" altLang="zh-CN" sz="24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9719C73-65E3-D943-8491-C9D845F14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490" y="1124744"/>
                <a:ext cx="4973075" cy="4176704"/>
              </a:xfrm>
              <a:blipFill>
                <a:blip r:embed="rId3"/>
                <a:stretch>
                  <a:fillRect l="-1527" t="-608" b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E96DD3-4FD1-42BA-964E-2B04D957A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46281-1404-0546-B560-F408992A207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256CE6E-04AF-E94A-AC09-52B3ED939892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4375959" y="-1035256"/>
            <a:ext cx="2160000" cy="2160000"/>
          </a:xfrm>
          <a:prstGeom prst="arc">
            <a:avLst>
              <a:gd name="adj1" fmla="val 16200000"/>
              <a:gd name="adj2" fmla="val 1758305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A603D2-BC47-6146-952A-CBA382A462BD}"/>
                  </a:ext>
                </a:extLst>
              </p:cNvPr>
              <p:cNvSpPr/>
              <p:nvPr/>
            </p:nvSpPr>
            <p:spPr>
              <a:xfrm>
                <a:off x="5511102" y="1191370"/>
                <a:ext cx="68435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A603D2-BC47-6146-952A-CBA382A46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102" y="1191370"/>
                <a:ext cx="684355" cy="584775"/>
              </a:xfrm>
              <a:prstGeom prst="rect">
                <a:avLst/>
              </a:prstGeom>
              <a:blipFill>
                <a:blip r:embed="rId4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c 10">
            <a:extLst>
              <a:ext uri="{FF2B5EF4-FFF2-40B4-BE49-F238E27FC236}">
                <a16:creationId xmlns:a16="http://schemas.microsoft.com/office/drawing/2014/main" id="{6EF55EBE-1407-424B-9A21-F1F140438DC6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5483037" y="1017090"/>
            <a:ext cx="1440000" cy="1440000"/>
          </a:xfrm>
          <a:prstGeom prst="arc">
            <a:avLst>
              <a:gd name="adj1" fmla="val 16200000"/>
              <a:gd name="adj2" fmla="val 19029943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584192-A9AE-4A43-9A54-9ECCEF7F81D5}"/>
                  </a:ext>
                </a:extLst>
              </p:cNvPr>
              <p:cNvSpPr/>
              <p:nvPr/>
            </p:nvSpPr>
            <p:spPr>
              <a:xfrm>
                <a:off x="6345968" y="2343967"/>
                <a:ext cx="69384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9584192-A9AE-4A43-9A54-9ECCEF7F81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968" y="2343967"/>
                <a:ext cx="693844" cy="584775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2979D54-1D37-4D42-9B5C-A3CBA5B44433}"/>
                  </a:ext>
                </a:extLst>
              </p:cNvPr>
              <p:cNvSpPr/>
              <p:nvPr/>
            </p:nvSpPr>
            <p:spPr>
              <a:xfrm>
                <a:off x="5931053" y="688212"/>
                <a:ext cx="369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𝑙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2979D54-1D37-4D42-9B5C-A3CBA5B44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053" y="688212"/>
                <a:ext cx="36913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303BFB-08A5-F64D-A46C-75E5754675B6}"/>
                  </a:ext>
                </a:extLst>
              </p:cNvPr>
              <p:cNvSpPr/>
              <p:nvPr/>
            </p:nvSpPr>
            <p:spPr>
              <a:xfrm>
                <a:off x="6855242" y="1925549"/>
                <a:ext cx="3691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𝑙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8303BFB-08A5-F64D-A46C-75E575467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242" y="1925549"/>
                <a:ext cx="36913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3214FA1-E55C-AB41-A716-36383A24DBEA}"/>
              </a:ext>
            </a:extLst>
          </p:cNvPr>
          <p:cNvGrpSpPr/>
          <p:nvPr/>
        </p:nvGrpSpPr>
        <p:grpSpPr>
          <a:xfrm>
            <a:off x="5305373" y="1817567"/>
            <a:ext cx="894457" cy="1728192"/>
            <a:chOff x="5981799" y="1844824"/>
            <a:chExt cx="894457" cy="172819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035F6A5-AFE7-5D41-9098-9694D6518DF6}"/>
                </a:ext>
              </a:extLst>
            </p:cNvPr>
            <p:cNvCxnSpPr/>
            <p:nvPr/>
          </p:nvCxnSpPr>
          <p:spPr bwMode="auto">
            <a:xfrm>
              <a:off x="6876256" y="1844824"/>
              <a:ext cx="0" cy="172819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1529E15-8208-664F-AB3F-55DB247C004D}"/>
                    </a:ext>
                  </a:extLst>
                </p:cNvPr>
                <p:cNvSpPr txBox="1"/>
                <p:nvPr/>
              </p:nvSpPr>
              <p:spPr>
                <a:xfrm>
                  <a:off x="5981799" y="2716278"/>
                  <a:ext cx="89056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𝑚𝑔</m:t>
                        </m:r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1529E15-8208-664F-AB3F-55DB247C0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799" y="2716278"/>
                  <a:ext cx="890565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2C65B6-6669-B34D-BB08-0CBD635D55F4}"/>
              </a:ext>
            </a:extLst>
          </p:cNvPr>
          <p:cNvGrpSpPr/>
          <p:nvPr/>
        </p:nvGrpSpPr>
        <p:grpSpPr>
          <a:xfrm>
            <a:off x="5543975" y="146039"/>
            <a:ext cx="667555" cy="1671529"/>
            <a:chOff x="6220401" y="173296"/>
            <a:chExt cx="667555" cy="167152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4F439B9-8627-1544-95C4-4AB188EA4B8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352276" y="628433"/>
              <a:ext cx="523980" cy="121639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B318FA-CE32-7E45-A696-8C8AB49BB032}"/>
                    </a:ext>
                  </a:extLst>
                </p:cNvPr>
                <p:cNvSpPr txBox="1"/>
                <p:nvPr/>
              </p:nvSpPr>
              <p:spPr>
                <a:xfrm>
                  <a:off x="6220401" y="173296"/>
                  <a:ext cx="66755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en-US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7B318FA-CE32-7E45-A696-8C8AB49BB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401" y="173296"/>
                  <a:ext cx="667555" cy="584775"/>
                </a:xfrm>
                <a:prstGeom prst="rect">
                  <a:avLst/>
                </a:prstGeom>
                <a:blipFill>
                  <a:blip r:embed="rId9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0662D49-F4F9-F347-A210-B1E9C2AFEEE8}"/>
              </a:ext>
            </a:extLst>
          </p:cNvPr>
          <p:cNvGrpSpPr/>
          <p:nvPr/>
        </p:nvGrpSpPr>
        <p:grpSpPr>
          <a:xfrm>
            <a:off x="6208768" y="1817567"/>
            <a:ext cx="1635516" cy="864096"/>
            <a:chOff x="6208768" y="1817567"/>
            <a:chExt cx="1635516" cy="86409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7F39BA4-C9EB-404D-8B3A-2BA255110B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08768" y="1817567"/>
              <a:ext cx="1067638" cy="864096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086DDA-99E0-3643-8426-BDAF85E76C5E}"/>
                    </a:ext>
                  </a:extLst>
                </p:cNvPr>
                <p:cNvSpPr txBox="1"/>
                <p:nvPr/>
              </p:nvSpPr>
              <p:spPr>
                <a:xfrm>
                  <a:off x="7167239" y="1981704"/>
                  <a:ext cx="67704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4086DDA-99E0-3643-8426-BDAF85E76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239" y="1981704"/>
                  <a:ext cx="677045" cy="584775"/>
                </a:xfrm>
                <a:prstGeom prst="rect">
                  <a:avLst/>
                </a:prstGeom>
                <a:blipFill>
                  <a:blip r:embed="rId10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C5A459-09F4-8942-AAE1-774444CDDBB6}"/>
              </a:ext>
            </a:extLst>
          </p:cNvPr>
          <p:cNvCxnSpPr/>
          <p:nvPr/>
        </p:nvCxnSpPr>
        <p:spPr bwMode="auto">
          <a:xfrm>
            <a:off x="6228184" y="1846183"/>
            <a:ext cx="588240" cy="13669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FDDF78-44D6-A54C-93B2-5D4D810E1A87}"/>
                  </a:ext>
                </a:extLst>
              </p:cNvPr>
              <p:cNvSpPr/>
              <p:nvPr/>
            </p:nvSpPr>
            <p:spPr>
              <a:xfrm>
                <a:off x="460573" y="3572663"/>
                <a:ext cx="6199659" cy="10964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𝑙</m:t>
                          </m:r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𝑚𝑔</m:t>
                      </m:r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)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Cambria Math" panose="02040503050406030204" pitchFamily="18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𝑚𝑙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𝑚𝑔</m:t>
                      </m:r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FDDF78-44D6-A54C-93B2-5D4D810E1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73" y="3572663"/>
                <a:ext cx="6199659" cy="10964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4A8FEA5-9448-A947-97B7-E04BA9C739D5}"/>
                  </a:ext>
                </a:extLst>
              </p:cNvPr>
              <p:cNvSpPr/>
              <p:nvPr/>
            </p:nvSpPr>
            <p:spPr>
              <a:xfrm>
                <a:off x="72133" y="5176343"/>
                <a:ext cx="8748464" cy="16774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𝑙</m:t>
                          </m:r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432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  <m:sup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𝑚𝑔</m:t>
                      </m:r>
                      <m:func>
                        <m:funcPr>
                          <m:ctrlPr>
                            <a:rPr kumimoji="1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𝑇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𝑙</m:t>
                          </m:r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kumimoji="1" lang="zh-CN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𝑚𝑙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zh-CN" alt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Cambria Math" panose="02040503050406030204" pitchFamily="18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𝑚𝑙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=−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𝑚𝑔</m:t>
                      </m:r>
                      <m:func>
                        <m:funcPr>
                          <m:ctrlPr>
                            <a:rPr kumimoji="1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𝑚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𝑙</m:t>
                          </m:r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func>
                        <m:funcPr>
                          <m:ctrlPr>
                            <a:rPr kumimoji="1" lang="zh-CN" alt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𝑚𝑙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̈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zh-CN" alt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后边三个方程消去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得到关于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的两方程。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分析力学解法见作业之后的附录</a:t>
                </a:r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4A8FEA5-9448-A947-97B7-E04BA9C73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33" y="5176343"/>
                <a:ext cx="8748464" cy="1677447"/>
              </a:xfrm>
              <a:prstGeom prst="rect">
                <a:avLst/>
              </a:prstGeom>
              <a:blipFill>
                <a:blip r:embed="rId12"/>
                <a:stretch>
                  <a:fillRect l="-767"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68BA881B-E0E5-CA49-9D47-71FDC2D310BE}"/>
              </a:ext>
            </a:extLst>
          </p:cNvPr>
          <p:cNvGrpSpPr/>
          <p:nvPr/>
        </p:nvGrpSpPr>
        <p:grpSpPr>
          <a:xfrm>
            <a:off x="7202049" y="2909500"/>
            <a:ext cx="890565" cy="2338228"/>
            <a:chOff x="6469823" y="1844824"/>
            <a:chExt cx="890565" cy="233822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06A75AC-75D2-6B4B-A7BB-5648B496829B}"/>
                </a:ext>
              </a:extLst>
            </p:cNvPr>
            <p:cNvCxnSpPr/>
            <p:nvPr/>
          </p:nvCxnSpPr>
          <p:spPr bwMode="auto">
            <a:xfrm>
              <a:off x="6876256" y="1844824"/>
              <a:ext cx="0" cy="172819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03857B6-81E5-7540-87F9-10877A4EC4F9}"/>
                    </a:ext>
                  </a:extLst>
                </p:cNvPr>
                <p:cNvSpPr txBox="1"/>
                <p:nvPr/>
              </p:nvSpPr>
              <p:spPr>
                <a:xfrm>
                  <a:off x="6469823" y="3598277"/>
                  <a:ext cx="89056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𝑚𝑔</m:t>
                        </m:r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03857B6-81E5-7540-87F9-10877A4EC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823" y="3598277"/>
                  <a:ext cx="890565" cy="584775"/>
                </a:xfrm>
                <a:prstGeom prst="rect">
                  <a:avLst/>
                </a:prstGeom>
                <a:blipFill>
                  <a:blip r:embed="rId13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59113C9-A09F-5646-90CB-1E0DE8F1BB03}"/>
              </a:ext>
            </a:extLst>
          </p:cNvPr>
          <p:cNvGrpSpPr/>
          <p:nvPr/>
        </p:nvGrpSpPr>
        <p:grpSpPr>
          <a:xfrm>
            <a:off x="6471151" y="1500046"/>
            <a:ext cx="1137331" cy="1409455"/>
            <a:chOff x="5738925" y="435370"/>
            <a:chExt cx="1137331" cy="1409455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504CB33-313A-6948-801C-7D0EDA95BCB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738925" y="974506"/>
              <a:ext cx="1137331" cy="870319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4D8FF33-65D5-E945-8D02-33055680900D}"/>
                    </a:ext>
                  </a:extLst>
                </p:cNvPr>
                <p:cNvSpPr txBox="1"/>
                <p:nvPr/>
              </p:nvSpPr>
              <p:spPr>
                <a:xfrm>
                  <a:off x="5758679" y="435370"/>
                  <a:ext cx="677045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32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sz="32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4D8FF33-65D5-E945-8D02-330556809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8679" y="435370"/>
                  <a:ext cx="677045" cy="584775"/>
                </a:xfrm>
                <a:prstGeom prst="rect">
                  <a:avLst/>
                </a:prstGeom>
                <a:blipFill>
                  <a:blip r:embed="rId14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5B517C1-4C29-8B44-9C98-94F95F3B67A6}"/>
              </a:ext>
            </a:extLst>
          </p:cNvPr>
          <p:cNvGrpSpPr/>
          <p:nvPr/>
        </p:nvGrpSpPr>
        <p:grpSpPr>
          <a:xfrm>
            <a:off x="6856686" y="858336"/>
            <a:ext cx="1217000" cy="2051164"/>
            <a:chOff x="6124460" y="-206340"/>
            <a:chExt cx="1217000" cy="205116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E2BD381-02EA-B84A-9025-87895B090CB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249199" y="369477"/>
              <a:ext cx="627058" cy="1475347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C191289-202E-9846-80A1-5A208093C0B9}"/>
                    </a:ext>
                  </a:extLst>
                </p:cNvPr>
                <p:cNvSpPr txBox="1"/>
                <p:nvPr/>
              </p:nvSpPr>
              <p:spPr>
                <a:xfrm>
                  <a:off x="6124460" y="-206340"/>
                  <a:ext cx="121700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sSub>
                          <m:sSubPr>
                            <m:ctrlP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C191289-202E-9846-80A1-5A208093C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460" y="-206340"/>
                  <a:ext cx="1217000" cy="584775"/>
                </a:xfrm>
                <a:prstGeom prst="rect">
                  <a:avLst/>
                </a:prstGeom>
                <a:blipFill>
                  <a:blip r:embed="rId15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F77FF58-C39B-9241-9921-C7C11ADE6FD0}"/>
              </a:ext>
            </a:extLst>
          </p:cNvPr>
          <p:cNvCxnSpPr>
            <a:cxnSpLocks noChangeAspect="1"/>
          </p:cNvCxnSpPr>
          <p:nvPr/>
        </p:nvCxnSpPr>
        <p:spPr bwMode="auto">
          <a:xfrm>
            <a:off x="6714288" y="841378"/>
            <a:ext cx="900000" cy="20913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B13F95-9DFC-AE43-A126-FDA3DAE38690}"/>
              </a:ext>
            </a:extLst>
          </p:cNvPr>
          <p:cNvGrpSpPr/>
          <p:nvPr/>
        </p:nvGrpSpPr>
        <p:grpSpPr>
          <a:xfrm>
            <a:off x="6096846" y="2895074"/>
            <a:ext cx="1491094" cy="866180"/>
            <a:chOff x="6096846" y="2895074"/>
            <a:chExt cx="1491094" cy="86618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4F6D0D1-E239-EB47-A128-6C295192703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708222" y="2895074"/>
              <a:ext cx="879718" cy="343572"/>
            </a:xfrm>
            <a:prstGeom prst="straightConnector1">
              <a:avLst/>
            </a:prstGeom>
            <a:solidFill>
              <a:schemeClr val="accent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E3C347-7872-1C43-9693-EC900DEDF375}"/>
                    </a:ext>
                  </a:extLst>
                </p:cNvPr>
                <p:cNvSpPr txBox="1"/>
                <p:nvPr/>
              </p:nvSpPr>
              <p:spPr>
                <a:xfrm>
                  <a:off x="6096846" y="3176479"/>
                  <a:ext cx="124675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  <m:sSub>
                          <m:sSubPr>
                            <m:ctrlP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sub>
                        </m:sSub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51E3C347-7872-1C43-9693-EC900DEDF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846" y="3176479"/>
                  <a:ext cx="1246752" cy="584775"/>
                </a:xfrm>
                <a:prstGeom prst="rect">
                  <a:avLst/>
                </a:prstGeom>
                <a:blipFill>
                  <a:blip r:embed="rId16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D5466A6-6E61-0B4D-BC22-85781827818E}"/>
              </a:ext>
            </a:extLst>
          </p:cNvPr>
          <p:cNvGrpSpPr/>
          <p:nvPr/>
        </p:nvGrpSpPr>
        <p:grpSpPr>
          <a:xfrm>
            <a:off x="6907020" y="2128882"/>
            <a:ext cx="1903025" cy="1911652"/>
            <a:chOff x="6907020" y="2128882"/>
            <a:chExt cx="1903025" cy="191165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C9A0B27-80EC-4E49-8E68-A49E17D887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6362" y="2953198"/>
              <a:ext cx="1153683" cy="8771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FE98E8-0A9D-5F4F-A285-D539F161531F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7050521" y="2436073"/>
              <a:ext cx="1153683" cy="87717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CAEC8FB5-A1FE-C14E-AD36-387AA8C04D5A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6907020" y="2128882"/>
              <a:ext cx="1440000" cy="1440000"/>
            </a:xfrm>
            <a:prstGeom prst="arc">
              <a:avLst>
                <a:gd name="adj1" fmla="val 16200000"/>
                <a:gd name="adj2" fmla="val 19029943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87B7247-B686-1249-B9DB-FEE7C6501FD6}"/>
                    </a:ext>
                  </a:extLst>
                </p:cNvPr>
                <p:cNvSpPr/>
                <p:nvPr/>
              </p:nvSpPr>
              <p:spPr>
                <a:xfrm>
                  <a:off x="7769951" y="3455759"/>
                  <a:ext cx="69384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zh-CN" sz="3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87B7247-B686-1249-B9DB-FEE7C6501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9951" y="3455759"/>
                  <a:ext cx="693844" cy="584775"/>
                </a:xfrm>
                <a:prstGeom prst="rect">
                  <a:avLst/>
                </a:prstGeom>
                <a:blipFill>
                  <a:blip r:embed="rId17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4871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8DAF5A0-A668-4503-9757-BBF293D16D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188640"/>
                <a:ext cx="8928992" cy="3276731"/>
              </a:xfr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小结：加速平动参考系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𝑺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质点动力学</a:t>
                </a:r>
                <a:endParaRPr lang="en-US" altLang="zh-CN" sz="2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𝒎</m:t>
                      </m:r>
                      <m:sSup>
                        <m:sSupPr>
                          <m:ctrlPr>
                            <a:rPr lang="en-US" altLang="zh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𝒂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𝑭</m:t>
                          </m:r>
                        </m:e>
                      </m:acc>
                      <m:r>
                        <a:rPr lang="en-US" altLang="zh-CN" sz="2400" b="1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惯</m:t>
                          </m:r>
                        </m:sub>
                      </m:sSub>
                      <m:r>
                        <a:rPr lang="zh-CN" altLang="en-US" sz="2400" b="1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  <m:r>
                        <a:rPr lang="en-US" altLang="zh-CN" sz="2400" b="1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sSub>
                        <m:sSubPr>
                          <m:ctrlPr>
                            <a:rPr lang="en-US" altLang="zh-CN" sz="24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zh-CN" altLang="en-US" sz="2400" b="1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惯</m:t>
                          </m:r>
                        </m:sub>
                      </m:sSub>
                      <m:r>
                        <a:rPr lang="en-US" altLang="zh-CN" sz="2400" b="1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2400" b="1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𝒎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𝒂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zh-CN" sz="2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解题步骤：</a:t>
                </a:r>
                <a:endParaRPr lang="en-US" altLang="zh-CN" sz="2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4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）选定合适的参考系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，使运动变简单</a:t>
                </a:r>
                <a:endParaRPr lang="en-US" altLang="zh-CN" sz="2400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）写出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的加速度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的表达式，代入动力学方程</a:t>
                </a:r>
                <a:endParaRPr lang="en-US" altLang="zh-CN" sz="24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lnSpc>
                    <a:spcPct val="125000"/>
                  </a:lnSpc>
                  <a:buNone/>
                </a:pPr>
                <a:r>
                  <a:rPr lang="zh-CN" altLang="en-US" sz="24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400" dirty="0">
                    <a:solidFill>
                      <a:srgbClr val="0432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）解方程，讨论结果的物理意义</a:t>
                </a:r>
                <a:endParaRPr lang="en-US" altLang="zh-CN" sz="2400" dirty="0">
                  <a:solidFill>
                    <a:srgbClr val="0432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38DAF5A0-A668-4503-9757-BBF293D16D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88640"/>
                <a:ext cx="8928992" cy="3276731"/>
              </a:xfrm>
              <a:blipFill>
                <a:blip r:embed="rId2"/>
                <a:stretch>
                  <a:fillRect l="-1093" t="-745" b="-33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A026A0-43F2-4D0F-88B2-7CEBB945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446281-1404-0546-B560-F408992A207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588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5">
            <a:extLst>
              <a:ext uri="{FF2B5EF4-FFF2-40B4-BE49-F238E27FC236}">
                <a16:creationId xmlns:a16="http://schemas.microsoft.com/office/drawing/2014/main" id="{01B7B401-D594-0F42-A232-38DEE2B92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2944" y="334439"/>
            <a:ext cx="2525712" cy="14684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62473" name="Group 9">
            <a:extLst>
              <a:ext uri="{FF2B5EF4-FFF2-40B4-BE49-F238E27FC236}">
                <a16:creationId xmlns:a16="http://schemas.microsoft.com/office/drawing/2014/main" id="{0100206C-2E96-B540-AF9F-00F42C938382}"/>
              </a:ext>
            </a:extLst>
          </p:cNvPr>
          <p:cNvGrpSpPr>
            <a:grpSpLocks/>
          </p:cNvGrpSpPr>
          <p:nvPr/>
        </p:nvGrpSpPr>
        <p:grpSpPr bwMode="auto">
          <a:xfrm>
            <a:off x="5929766" y="355076"/>
            <a:ext cx="2084388" cy="1425575"/>
            <a:chOff x="3840" y="1680"/>
            <a:chExt cx="1355" cy="955"/>
          </a:xfrm>
        </p:grpSpPr>
        <p:sp>
          <p:nvSpPr>
            <p:cNvPr id="54297" name="Oval 10">
              <a:extLst>
                <a:ext uri="{FF2B5EF4-FFF2-40B4-BE49-F238E27FC236}">
                  <a16:creationId xmlns:a16="http://schemas.microsoft.com/office/drawing/2014/main" id="{6142B761-A65C-E943-86DC-29F77364F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0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3300"/>
                </a:gs>
                <a:gs pos="100000">
                  <a:srgbClr val="7618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4298" name="Line 11">
              <a:extLst>
                <a:ext uri="{FF2B5EF4-FFF2-40B4-BE49-F238E27FC236}">
                  <a16:creationId xmlns:a16="http://schemas.microsoft.com/office/drawing/2014/main" id="{CB0E4400-DED1-BE4C-88DF-8C935B078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2496"/>
              <a:ext cx="81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299" name="Line 12">
              <a:extLst>
                <a:ext uri="{FF2B5EF4-FFF2-40B4-BE49-F238E27FC236}">
                  <a16:creationId xmlns:a16="http://schemas.microsoft.com/office/drawing/2014/main" id="{7EBA6A8C-5A8C-D340-87DC-7207DB740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872"/>
              <a:ext cx="1056" cy="62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00" name="Object 13">
                  <a:extLst>
                    <a:ext uri="{FF2B5EF4-FFF2-40B4-BE49-F238E27FC236}">
                      <a16:creationId xmlns:a16="http://schemas.microsoft.com/office/drawing/2014/main" id="{75A53DA3-0B09-7145-BD17-28AEFF8B8C3B}"/>
                    </a:ext>
                  </a:extLst>
                </p:cNvPr>
                <p:cNvSpPr txBox="1"/>
                <p:nvPr/>
              </p:nvSpPr>
              <p:spPr bwMode="auto">
                <a:xfrm>
                  <a:off x="4560" y="1680"/>
                  <a:ext cx="257" cy="3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4300" name="Object 13">
                  <a:extLst>
                    <a:ext uri="{FF2B5EF4-FFF2-40B4-BE49-F238E27FC236}">
                      <a16:creationId xmlns:a16="http://schemas.microsoft.com/office/drawing/2014/main" id="{75A53DA3-0B09-7145-BD17-28AEFF8B8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0" y="1680"/>
                  <a:ext cx="257" cy="300"/>
                </a:xfrm>
                <a:prstGeom prst="rect">
                  <a:avLst/>
                </a:prstGeom>
                <a:blipFill>
                  <a:blip r:embed="rId3"/>
                  <a:stretch>
                    <a:fillRect t="-4110" r="-10769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01" name="Object 14">
                  <a:extLst>
                    <a:ext uri="{FF2B5EF4-FFF2-40B4-BE49-F238E27FC236}">
                      <a16:creationId xmlns:a16="http://schemas.microsoft.com/office/drawing/2014/main" id="{C82F40FC-F9DC-DD48-BDAD-12F137DEC6ED}"/>
                    </a:ext>
                  </a:extLst>
                </p:cNvPr>
                <p:cNvSpPr txBox="1"/>
                <p:nvPr/>
              </p:nvSpPr>
              <p:spPr bwMode="auto">
                <a:xfrm>
                  <a:off x="4838" y="2362"/>
                  <a:ext cx="357" cy="27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⃑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54301" name="Object 14">
                  <a:extLst>
                    <a:ext uri="{FF2B5EF4-FFF2-40B4-BE49-F238E27FC236}">
                      <a16:creationId xmlns:a16="http://schemas.microsoft.com/office/drawing/2014/main" id="{C82F40FC-F9DC-DD48-BDAD-12F137DEC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38" y="2362"/>
                  <a:ext cx="357" cy="273"/>
                </a:xfrm>
                <a:prstGeom prst="rect">
                  <a:avLst/>
                </a:prstGeom>
                <a:blipFill>
                  <a:blip r:embed="rId4"/>
                  <a:stretch>
                    <a:fillRect t="-1515" r="-31111"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302" name="Freeform 15">
              <a:extLst>
                <a:ext uri="{FF2B5EF4-FFF2-40B4-BE49-F238E27FC236}">
                  <a16:creationId xmlns:a16="http://schemas.microsoft.com/office/drawing/2014/main" id="{DF9F2321-D4D2-5445-BF0C-4B081B5F8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2400"/>
              <a:ext cx="48" cy="96"/>
            </a:xfrm>
            <a:custGeom>
              <a:avLst/>
              <a:gdLst>
                <a:gd name="T0" fmla="*/ 0 w 48"/>
                <a:gd name="T1" fmla="*/ 0 h 96"/>
                <a:gd name="T2" fmla="*/ 48 w 48"/>
                <a:gd name="T3" fmla="*/ 96 h 9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8" h="96">
                  <a:moveTo>
                    <a:pt x="0" y="0"/>
                  </a:moveTo>
                  <a:cubicBezTo>
                    <a:pt x="0" y="0"/>
                    <a:pt x="24" y="48"/>
                    <a:pt x="48" y="96"/>
                  </a:cubicBezTo>
                </a:path>
              </a:pathLst>
            </a:cu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303" name="Rectangle 16">
                  <a:extLst>
                    <a:ext uri="{FF2B5EF4-FFF2-40B4-BE49-F238E27FC236}">
                      <a16:creationId xmlns:a16="http://schemas.microsoft.com/office/drawing/2014/main" id="{9ED0385B-87BB-7C4D-A3D2-917318E715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1" y="2256"/>
                  <a:ext cx="288" cy="30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  <a:sym typeface="Symbol" pitchFamily="2" charset="2"/>
                          </a:rPr>
                          <m:t>𝜃</m:t>
                        </m:r>
                      </m:oMath>
                    </m:oMathPara>
                  </a14:m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mbol" pitchFamily="2" charset="2"/>
                  </a:endParaRPr>
                </a:p>
              </p:txBody>
            </p:sp>
          </mc:Choice>
          <mc:Fallback xmlns="">
            <p:sp>
              <p:nvSpPr>
                <p:cNvPr id="54303" name="Rectangle 16">
                  <a:extLst>
                    <a:ext uri="{FF2B5EF4-FFF2-40B4-BE49-F238E27FC236}">
                      <a16:creationId xmlns:a16="http://schemas.microsoft.com/office/drawing/2014/main" id="{9ED0385B-87BB-7C4D-A3D2-917318E71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271" y="2256"/>
                  <a:ext cx="288" cy="30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274" name="Rectangle 5">
            <a:extLst>
              <a:ext uri="{FF2B5EF4-FFF2-40B4-BE49-F238E27FC236}">
                <a16:creationId xmlns:a16="http://schemas.microsoft.com/office/drawing/2014/main" id="{1BE0C85B-DB86-4B4F-9D84-2007099EB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2347913"/>
            <a:ext cx="3268662" cy="3241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2470" name="Text Box 6">
            <a:extLst>
              <a:ext uri="{FF2B5EF4-FFF2-40B4-BE49-F238E27FC236}">
                <a16:creationId xmlns:a16="http://schemas.microsoft.com/office/drawing/2014/main" id="{1885C7AC-8F75-C046-95D0-EFDBCA83C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3" y="619125"/>
            <a:ext cx="3129235" cy="519113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0432FF"/>
                </a:solidFill>
                <a:ea typeface="黑体" panose="02010609060101010101" pitchFamily="49" charset="-122"/>
              </a:rPr>
              <a:t>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、保守力与势能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C64B315C-3ED5-C745-A863-051AFB1BA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1" y="1382108"/>
            <a:ext cx="1929036" cy="52322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</a:t>
            </a:r>
            <a:r>
              <a:rPr lang="zh-CN" altLang="en-US" sz="2800" dirty="0">
                <a:solidFill>
                  <a:srgbClr val="0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的定义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72" name="Object 8">
                <a:extLst>
                  <a:ext uri="{FF2B5EF4-FFF2-40B4-BE49-F238E27FC236}">
                    <a16:creationId xmlns:a16="http://schemas.microsoft.com/office/drawing/2014/main" id="{69BF2667-B8C2-4247-BEA4-AE712FF78AE8}"/>
                  </a:ext>
                </a:extLst>
              </p:cNvPr>
              <p:cNvSpPr txBox="1"/>
              <p:nvPr/>
            </p:nvSpPr>
            <p:spPr bwMode="auto">
              <a:xfrm>
                <a:off x="1187450" y="2765425"/>
                <a:ext cx="3889375" cy="654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|=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472" name="Object 8">
                <a:extLst>
                  <a:ext uri="{FF2B5EF4-FFF2-40B4-BE49-F238E27FC236}">
                    <a16:creationId xmlns:a16="http://schemas.microsoft.com/office/drawing/2014/main" id="{69BF2667-B8C2-4247-BEA4-AE712FF78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450" y="2765425"/>
                <a:ext cx="3889375" cy="654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82" name="Text Box 18">
                <a:extLst>
                  <a:ext uri="{FF2B5EF4-FFF2-40B4-BE49-F238E27FC236}">
                    <a16:creationId xmlns:a16="http://schemas.microsoft.com/office/drawing/2014/main" id="{2F6AA922-4DB5-4846-A1D2-29322BAB7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3505200"/>
                <a:ext cx="5775325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Δ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是力的作用点之位移。</a:t>
                </a:r>
              </a:p>
            </p:txBody>
          </p:sp>
        </mc:Choice>
        <mc:Fallback xmlns="">
          <p:sp>
            <p:nvSpPr>
              <p:cNvPr id="62482" name="Text Box 18">
                <a:extLst>
                  <a:ext uri="{FF2B5EF4-FFF2-40B4-BE49-F238E27FC236}">
                    <a16:creationId xmlns:a16="http://schemas.microsoft.com/office/drawing/2014/main" id="{2F6AA922-4DB5-4846-A1D2-29322BAB7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3505200"/>
                <a:ext cx="5775325" cy="461665"/>
              </a:xfrm>
              <a:prstGeom prst="rect">
                <a:avLst/>
              </a:prstGeom>
              <a:blipFill>
                <a:blip r:embed="rId10"/>
                <a:stretch>
                  <a:fillRect l="-1535" t="-22222" b="-25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483" name="Rectangle 19">
            <a:extLst>
              <a:ext uri="{FF2B5EF4-FFF2-40B4-BE49-F238E27FC236}">
                <a16:creationId xmlns:a16="http://schemas.microsoft.com/office/drawing/2014/main" id="{BFC515AE-8476-7542-844B-5FB51CE63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570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 质点在恒力作用下沿直线运动</a:t>
            </a:r>
          </a:p>
        </p:txBody>
      </p:sp>
      <p:sp>
        <p:nvSpPr>
          <p:cNvPr id="62486" name="Freeform 22">
            <a:extLst>
              <a:ext uri="{FF2B5EF4-FFF2-40B4-BE49-F238E27FC236}">
                <a16:creationId xmlns:a16="http://schemas.microsoft.com/office/drawing/2014/main" id="{222AD395-D08C-E24E-81A9-5A179194FF0C}"/>
              </a:ext>
            </a:extLst>
          </p:cNvPr>
          <p:cNvSpPr>
            <a:spLocks/>
          </p:cNvSpPr>
          <p:nvPr/>
        </p:nvSpPr>
        <p:spPr bwMode="auto">
          <a:xfrm>
            <a:off x="6169025" y="3194050"/>
            <a:ext cx="1824038" cy="1589088"/>
          </a:xfrm>
          <a:custGeom>
            <a:avLst/>
            <a:gdLst>
              <a:gd name="T0" fmla="*/ 0 w 1440"/>
              <a:gd name="T1" fmla="*/ 2147483646 h 1344"/>
              <a:gd name="T2" fmla="*/ 2147483646 w 1440"/>
              <a:gd name="T3" fmla="*/ 2147483646 h 1344"/>
              <a:gd name="T4" fmla="*/ 2147483646 w 1440"/>
              <a:gd name="T5" fmla="*/ 2147483646 h 1344"/>
              <a:gd name="T6" fmla="*/ 2147483646 w 1440"/>
              <a:gd name="T7" fmla="*/ 2147483646 h 1344"/>
              <a:gd name="T8" fmla="*/ 2147483646 w 1440"/>
              <a:gd name="T9" fmla="*/ 2147483646 h 1344"/>
              <a:gd name="T10" fmla="*/ 2147483646 w 1440"/>
              <a:gd name="T11" fmla="*/ 2147483646 h 1344"/>
              <a:gd name="T12" fmla="*/ 2147483646 w 1440"/>
              <a:gd name="T13" fmla="*/ 0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40" h="1344">
                <a:moveTo>
                  <a:pt x="0" y="1344"/>
                </a:moveTo>
                <a:cubicBezTo>
                  <a:pt x="52" y="1320"/>
                  <a:pt x="104" y="1296"/>
                  <a:pt x="144" y="1248"/>
                </a:cubicBezTo>
                <a:cubicBezTo>
                  <a:pt x="184" y="1200"/>
                  <a:pt x="224" y="1128"/>
                  <a:pt x="240" y="1056"/>
                </a:cubicBezTo>
                <a:cubicBezTo>
                  <a:pt x="256" y="984"/>
                  <a:pt x="208" y="952"/>
                  <a:pt x="240" y="816"/>
                </a:cubicBezTo>
                <a:cubicBezTo>
                  <a:pt x="272" y="680"/>
                  <a:pt x="304" y="344"/>
                  <a:pt x="432" y="240"/>
                </a:cubicBezTo>
                <a:cubicBezTo>
                  <a:pt x="560" y="136"/>
                  <a:pt x="840" y="232"/>
                  <a:pt x="1008" y="192"/>
                </a:cubicBezTo>
                <a:cubicBezTo>
                  <a:pt x="1176" y="152"/>
                  <a:pt x="1368" y="32"/>
                  <a:pt x="144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87" name="Object 23">
                <a:extLst>
                  <a:ext uri="{FF2B5EF4-FFF2-40B4-BE49-F238E27FC236}">
                    <a16:creationId xmlns:a16="http://schemas.microsoft.com/office/drawing/2014/main" id="{E5DF35A4-3C79-5A44-9A03-58D4889B0428}"/>
                  </a:ext>
                </a:extLst>
              </p:cNvPr>
              <p:cNvSpPr txBox="1"/>
              <p:nvPr/>
            </p:nvSpPr>
            <p:spPr bwMode="auto">
              <a:xfrm>
                <a:off x="6677025" y="3553123"/>
                <a:ext cx="384175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487" name="Object 23">
                <a:extLst>
                  <a:ext uri="{FF2B5EF4-FFF2-40B4-BE49-F238E27FC236}">
                    <a16:creationId xmlns:a16="http://schemas.microsoft.com/office/drawing/2014/main" id="{E5DF35A4-3C79-5A44-9A03-58D4889B0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7025" y="3553123"/>
                <a:ext cx="384175" cy="461665"/>
              </a:xfrm>
              <a:prstGeom prst="rect">
                <a:avLst/>
              </a:prstGeom>
              <a:blipFill>
                <a:blip r:embed="rId11"/>
                <a:stretch>
                  <a:fillRect l="-3175" r="-6349" b="-26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488" name="Line 24">
            <a:extLst>
              <a:ext uri="{FF2B5EF4-FFF2-40B4-BE49-F238E27FC236}">
                <a16:creationId xmlns:a16="http://schemas.microsoft.com/office/drawing/2014/main" id="{35964BE9-B5D5-2244-A9F1-71AAE7F27D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2238" y="3981450"/>
            <a:ext cx="855662" cy="1333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89" name="Line 25">
            <a:extLst>
              <a:ext uri="{FF2B5EF4-FFF2-40B4-BE49-F238E27FC236}">
                <a16:creationId xmlns:a16="http://schemas.microsoft.com/office/drawing/2014/main" id="{42C3316F-F60D-D649-A76C-A8A4363FA1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5738" y="3748088"/>
            <a:ext cx="90487" cy="35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90" name="Object 26">
                <a:extLst>
                  <a:ext uri="{FF2B5EF4-FFF2-40B4-BE49-F238E27FC236}">
                    <a16:creationId xmlns:a16="http://schemas.microsoft.com/office/drawing/2014/main" id="{1C240388-EFA2-2746-9A2D-7ADAFFBC19FD}"/>
                  </a:ext>
                </a:extLst>
              </p:cNvPr>
              <p:cNvSpPr txBox="1"/>
              <p:nvPr/>
            </p:nvSpPr>
            <p:spPr bwMode="auto">
              <a:xfrm>
                <a:off x="5924551" y="3642814"/>
                <a:ext cx="709612" cy="46166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490" name="Object 26">
                <a:extLst>
                  <a:ext uri="{FF2B5EF4-FFF2-40B4-BE49-F238E27FC236}">
                    <a16:creationId xmlns:a16="http://schemas.microsoft.com/office/drawing/2014/main" id="{1C240388-EFA2-2746-9A2D-7ADAFFBC1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4551" y="3642814"/>
                <a:ext cx="709612" cy="461665"/>
              </a:xfrm>
              <a:prstGeom prst="rect">
                <a:avLst/>
              </a:prstGeom>
              <a:blipFill>
                <a:blip r:embed="rId12"/>
                <a:stretch>
                  <a:fillRect l="-2586" t="-18667" r="-30172" b="-4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91" name="Object 27">
                <a:extLst>
                  <a:ext uri="{FF2B5EF4-FFF2-40B4-BE49-F238E27FC236}">
                    <a16:creationId xmlns:a16="http://schemas.microsoft.com/office/drawing/2014/main" id="{95AB780A-9608-0343-A94B-224D2FB5126F}"/>
                  </a:ext>
                </a:extLst>
              </p:cNvPr>
              <p:cNvSpPr txBox="1"/>
              <p:nvPr/>
            </p:nvSpPr>
            <p:spPr bwMode="auto">
              <a:xfrm>
                <a:off x="7205663" y="3527425"/>
                <a:ext cx="431800" cy="760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491" name="Object 27">
                <a:extLst>
                  <a:ext uri="{FF2B5EF4-FFF2-40B4-BE49-F238E27FC236}">
                    <a16:creationId xmlns:a16="http://schemas.microsoft.com/office/drawing/2014/main" id="{95AB780A-9608-0343-A94B-224D2FB5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5663" y="3527425"/>
                <a:ext cx="431800" cy="7604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492" name="Freeform 28">
            <a:extLst>
              <a:ext uri="{FF2B5EF4-FFF2-40B4-BE49-F238E27FC236}">
                <a16:creationId xmlns:a16="http://schemas.microsoft.com/office/drawing/2014/main" id="{C8B3BE5D-CCFA-7D47-90C5-E44BA39BCDDF}"/>
              </a:ext>
            </a:extLst>
          </p:cNvPr>
          <p:cNvSpPr>
            <a:spLocks/>
          </p:cNvSpPr>
          <p:nvPr/>
        </p:nvSpPr>
        <p:spPr bwMode="auto">
          <a:xfrm>
            <a:off x="6570663" y="3994150"/>
            <a:ext cx="104775" cy="85725"/>
          </a:xfrm>
          <a:custGeom>
            <a:avLst/>
            <a:gdLst>
              <a:gd name="T0" fmla="*/ 0 w 84"/>
              <a:gd name="T1" fmla="*/ 0 h 72"/>
              <a:gd name="T2" fmla="*/ 2147483646 w 84"/>
              <a:gd name="T3" fmla="*/ 2147483646 h 72"/>
              <a:gd name="T4" fmla="*/ 2147483646 w 84"/>
              <a:gd name="T5" fmla="*/ 2147483646 h 7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4" h="72">
                <a:moveTo>
                  <a:pt x="0" y="0"/>
                </a:moveTo>
                <a:cubicBezTo>
                  <a:pt x="24" y="8"/>
                  <a:pt x="55" y="15"/>
                  <a:pt x="72" y="36"/>
                </a:cubicBezTo>
                <a:cubicBezTo>
                  <a:pt x="80" y="46"/>
                  <a:pt x="84" y="72"/>
                  <a:pt x="84" y="72"/>
                </a:cubicBezTo>
              </a:path>
            </a:pathLst>
          </a:custGeom>
          <a:solidFill>
            <a:schemeClr val="bg1"/>
          </a:solid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93" name="Object 29">
                <a:extLst>
                  <a:ext uri="{FF2B5EF4-FFF2-40B4-BE49-F238E27FC236}">
                    <a16:creationId xmlns:a16="http://schemas.microsoft.com/office/drawing/2014/main" id="{5F7C2A30-8140-534A-8821-C9DDA8F845A9}"/>
                  </a:ext>
                </a:extLst>
              </p:cNvPr>
              <p:cNvSpPr txBox="1"/>
              <p:nvPr/>
            </p:nvSpPr>
            <p:spPr bwMode="auto">
              <a:xfrm>
                <a:off x="6008303" y="4805065"/>
                <a:ext cx="2639193" cy="6445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493" name="Object 29">
                <a:extLst>
                  <a:ext uri="{FF2B5EF4-FFF2-40B4-BE49-F238E27FC236}">
                    <a16:creationId xmlns:a16="http://schemas.microsoft.com/office/drawing/2014/main" id="{5F7C2A30-8140-534A-8821-C9DDA8F84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8303" y="4805065"/>
                <a:ext cx="2639193" cy="644525"/>
              </a:xfrm>
              <a:prstGeom prst="rect">
                <a:avLst/>
              </a:prstGeom>
              <a:blipFill>
                <a:blip r:embed="rId14"/>
                <a:stretch>
                  <a:fillRect l="-69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494" name="Object 30">
                <a:extLst>
                  <a:ext uri="{FF2B5EF4-FFF2-40B4-BE49-F238E27FC236}">
                    <a16:creationId xmlns:a16="http://schemas.microsoft.com/office/drawing/2014/main" id="{AAC877B9-EBA8-5D42-B95D-21D05391BB13}"/>
                  </a:ext>
                </a:extLst>
              </p:cNvPr>
              <p:cNvSpPr txBox="1"/>
              <p:nvPr/>
            </p:nvSpPr>
            <p:spPr bwMode="auto">
              <a:xfrm>
                <a:off x="7085013" y="2636838"/>
                <a:ext cx="1808162" cy="639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494" name="Object 30">
                <a:extLst>
                  <a:ext uri="{FF2B5EF4-FFF2-40B4-BE49-F238E27FC236}">
                    <a16:creationId xmlns:a16="http://schemas.microsoft.com/office/drawing/2014/main" id="{AAC877B9-EBA8-5D42-B95D-21D05391B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5013" y="2636838"/>
                <a:ext cx="1808162" cy="639762"/>
              </a:xfrm>
              <a:prstGeom prst="rect">
                <a:avLst/>
              </a:prstGeom>
              <a:blipFill>
                <a:blip r:embed="rId15"/>
                <a:stretch>
                  <a:fillRect l="-673" r="-168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496" name="Text Box 32">
            <a:extLst>
              <a:ext uri="{FF2B5EF4-FFF2-40B4-BE49-F238E27FC236}">
                <a16:creationId xmlns:a16="http://schemas.microsoft.com/office/drawing/2014/main" id="{75CC793F-16CE-074A-84A4-C8E0B4F7C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73304"/>
            <a:ext cx="5257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 质点受变力沿曲线运动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（视作很多短直线的集合）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97" name="Object 33">
                <a:extLst>
                  <a:ext uri="{FF2B5EF4-FFF2-40B4-BE49-F238E27FC236}">
                    <a16:creationId xmlns:a16="http://schemas.microsoft.com/office/drawing/2014/main" id="{C421C320-2C32-5243-B187-415CAA5A2F2A}"/>
                  </a:ext>
                </a:extLst>
              </p:cNvPr>
              <p:cNvSpPr txBox="1"/>
              <p:nvPr/>
            </p:nvSpPr>
            <p:spPr bwMode="auto">
              <a:xfrm>
                <a:off x="6451529" y="4084638"/>
                <a:ext cx="412750" cy="406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497" name="Object 33">
                <a:extLst>
                  <a:ext uri="{FF2B5EF4-FFF2-40B4-BE49-F238E27FC236}">
                    <a16:creationId xmlns:a16="http://schemas.microsoft.com/office/drawing/2014/main" id="{C421C320-2C32-5243-B187-415CAA5A2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1529" y="4084638"/>
                <a:ext cx="412750" cy="4064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501" name="Object 37">
                <a:extLst>
                  <a:ext uri="{FF2B5EF4-FFF2-40B4-BE49-F238E27FC236}">
                    <a16:creationId xmlns:a16="http://schemas.microsoft.com/office/drawing/2014/main" id="{A7BD29C2-7E53-DE48-B2BA-782CB48B1EA6}"/>
                  </a:ext>
                </a:extLst>
              </p:cNvPr>
              <p:cNvSpPr txBox="1"/>
              <p:nvPr/>
            </p:nvSpPr>
            <p:spPr bwMode="auto">
              <a:xfrm>
                <a:off x="7066389" y="4156870"/>
                <a:ext cx="1949450" cy="542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𝑑𝑊</m:t>
                      </m:r>
                      <m:r>
                        <a:rPr lang="zh-CN" altLang="en-US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62501" name="Object 37">
                <a:extLst>
                  <a:ext uri="{FF2B5EF4-FFF2-40B4-BE49-F238E27FC236}">
                    <a16:creationId xmlns:a16="http://schemas.microsoft.com/office/drawing/2014/main" id="{A7BD29C2-7E53-DE48-B2BA-782CB48B1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66389" y="4156870"/>
                <a:ext cx="1949450" cy="54292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502" name="Object 38">
                <a:extLst>
                  <a:ext uri="{FF2B5EF4-FFF2-40B4-BE49-F238E27FC236}">
                    <a16:creationId xmlns:a16="http://schemas.microsoft.com/office/drawing/2014/main" id="{7D2A2CB4-50AF-D74A-8131-B39D34DA5BCE}"/>
                  </a:ext>
                </a:extLst>
              </p:cNvPr>
              <p:cNvSpPr txBox="1"/>
              <p:nvPr/>
            </p:nvSpPr>
            <p:spPr bwMode="auto">
              <a:xfrm>
                <a:off x="2646964" y="5272088"/>
                <a:ext cx="2160588" cy="966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p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bar>
                            <m:barPr>
                              <m:pos m:val="top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e>
                          </m:bar>
                        </m:sub>
                        <m:sup/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𝐹𝑑𝑠</m:t>
                          </m:r>
                          <m:func>
                            <m:func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2502" name="Object 38">
                <a:extLst>
                  <a:ext uri="{FF2B5EF4-FFF2-40B4-BE49-F238E27FC236}">
                    <a16:creationId xmlns:a16="http://schemas.microsoft.com/office/drawing/2014/main" id="{7D2A2CB4-50AF-D74A-8131-B39D34DA5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46964" y="5272088"/>
                <a:ext cx="2160588" cy="96678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503" name="Object 39">
                <a:extLst>
                  <a:ext uri="{FF2B5EF4-FFF2-40B4-BE49-F238E27FC236}">
                    <a16:creationId xmlns:a16="http://schemas.microsoft.com/office/drawing/2014/main" id="{EAEB6471-ACBD-8546-AFDA-3F1D18CA8E9D}"/>
                  </a:ext>
                </a:extLst>
              </p:cNvPr>
              <p:cNvSpPr txBox="1"/>
              <p:nvPr/>
            </p:nvSpPr>
            <p:spPr bwMode="auto">
              <a:xfrm>
                <a:off x="937871" y="5295574"/>
                <a:ext cx="1892300" cy="7826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zh-CN" altLang="en-US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62503" name="Object 39">
                <a:extLst>
                  <a:ext uri="{FF2B5EF4-FFF2-40B4-BE49-F238E27FC236}">
                    <a16:creationId xmlns:a16="http://schemas.microsoft.com/office/drawing/2014/main" id="{EAEB6471-ACBD-8546-AFDA-3F1D18CA8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7871" y="5295574"/>
                <a:ext cx="1892300" cy="78265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3C5A59-239E-4553-B22B-5789F5F570D5}"/>
                  </a:ext>
                </a:extLst>
              </p:cNvPr>
              <p:cNvSpPr/>
              <p:nvPr/>
            </p:nvSpPr>
            <p:spPr>
              <a:xfrm>
                <a:off x="1724950" y="2799292"/>
                <a:ext cx="3364575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A3C5A59-239E-4553-B22B-5789F5F57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950" y="2799292"/>
                <a:ext cx="3364575" cy="50642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D2A1F7CC-4F37-474E-9F21-CBE88D4EF4BF}"/>
              </a:ext>
            </a:extLst>
          </p:cNvPr>
          <p:cNvCxnSpPr/>
          <p:nvPr/>
        </p:nvCxnSpPr>
        <p:spPr bwMode="auto">
          <a:xfrm rot="780000" flipV="1">
            <a:off x="6347774" y="4128669"/>
            <a:ext cx="216000" cy="82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BDD479D-9273-42C0-9F58-401A99D80566}"/>
              </a:ext>
            </a:extLst>
          </p:cNvPr>
          <p:cNvCxnSpPr/>
          <p:nvPr/>
        </p:nvCxnSpPr>
        <p:spPr bwMode="auto">
          <a:xfrm rot="780000" flipV="1">
            <a:off x="6445404" y="3747071"/>
            <a:ext cx="216000" cy="82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5FD4E8-510C-41DB-A887-B07D3790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505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 autoUpdateAnimBg="0"/>
      <p:bldP spid="62471" grpId="0" animBg="1" autoUpdateAnimBg="0"/>
      <p:bldP spid="62482" grpId="0" autoUpdateAnimBg="0"/>
      <p:bldP spid="62483" grpId="0" autoUpdateAnimBg="0"/>
      <p:bldP spid="6249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2887</TotalTime>
  <Words>2511</Words>
  <Application>Microsoft Office PowerPoint</Application>
  <PresentationFormat>全屏显示(4:3)</PresentationFormat>
  <Paragraphs>317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SimHei</vt:lpstr>
      <vt:lpstr>SimHei</vt:lpstr>
      <vt:lpstr>Arial</vt:lpstr>
      <vt:lpstr>Cambria Math</vt:lpstr>
      <vt:lpstr>Times New Roman</vt:lpstr>
      <vt:lpstr>Wingdings</vt:lpstr>
      <vt:lpstr>默认设计模板</vt:lpstr>
      <vt:lpstr>Equation</vt:lpstr>
      <vt:lpstr>公式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宋 玉坤</cp:lastModifiedBy>
  <cp:revision>279</cp:revision>
  <dcterms:created xsi:type="dcterms:W3CDTF">2008-03-11T08:30:54Z</dcterms:created>
  <dcterms:modified xsi:type="dcterms:W3CDTF">2020-03-18T12:38:00Z</dcterms:modified>
</cp:coreProperties>
</file>