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5" r:id="rId2"/>
    <p:sldId id="289" r:id="rId3"/>
    <p:sldId id="358" r:id="rId4"/>
    <p:sldId id="390" r:id="rId5"/>
    <p:sldId id="400" r:id="rId6"/>
    <p:sldId id="360" r:id="rId7"/>
    <p:sldId id="396" r:id="rId8"/>
    <p:sldId id="401" r:id="rId9"/>
    <p:sldId id="402" r:id="rId10"/>
    <p:sldId id="397" r:id="rId11"/>
    <p:sldId id="403" r:id="rId12"/>
    <p:sldId id="404" r:id="rId13"/>
    <p:sldId id="405" r:id="rId14"/>
    <p:sldId id="406" r:id="rId15"/>
    <p:sldId id="407" r:id="rId16"/>
    <p:sldId id="408" r:id="rId17"/>
    <p:sldId id="393" r:id="rId18"/>
    <p:sldId id="418" r:id="rId19"/>
    <p:sldId id="398" r:id="rId20"/>
    <p:sldId id="263" r:id="rId21"/>
    <p:sldId id="264" r:id="rId22"/>
    <p:sldId id="265" r:id="rId23"/>
    <p:sldId id="395" r:id="rId24"/>
    <p:sldId id="399" r:id="rId25"/>
    <p:sldId id="409" r:id="rId26"/>
    <p:sldId id="417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13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>
            <a:extLst>
              <a:ext uri="{FF2B5EF4-FFF2-40B4-BE49-F238E27FC236}">
                <a16:creationId xmlns:a16="http://schemas.microsoft.com/office/drawing/2014/main" id="{4B7EDD77-215F-B247-94C5-4A1D7C863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2051">
            <a:extLst>
              <a:ext uri="{FF2B5EF4-FFF2-40B4-BE49-F238E27FC236}">
                <a16:creationId xmlns:a16="http://schemas.microsoft.com/office/drawing/2014/main" id="{6DD7A9FE-4B65-1F46-85BA-C5C04BE674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2052">
            <a:extLst>
              <a:ext uri="{FF2B5EF4-FFF2-40B4-BE49-F238E27FC236}">
                <a16:creationId xmlns:a16="http://schemas.microsoft.com/office/drawing/2014/main" id="{8EBB4931-2769-BE42-98BC-4085BB0523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2053">
            <a:extLst>
              <a:ext uri="{FF2B5EF4-FFF2-40B4-BE49-F238E27FC236}">
                <a16:creationId xmlns:a16="http://schemas.microsoft.com/office/drawing/2014/main" id="{A28B438F-6EB6-724D-B28A-7E78410CBE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8" name="Rectangle 2054">
            <a:extLst>
              <a:ext uri="{FF2B5EF4-FFF2-40B4-BE49-F238E27FC236}">
                <a16:creationId xmlns:a16="http://schemas.microsoft.com/office/drawing/2014/main" id="{2FAFF056-0DA5-0E4E-BE56-6836D6FB51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2055">
            <a:extLst>
              <a:ext uri="{FF2B5EF4-FFF2-40B4-BE49-F238E27FC236}">
                <a16:creationId xmlns:a16="http://schemas.microsoft.com/office/drawing/2014/main" id="{05EB53C4-F3DC-494B-A3BF-A4F14E553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B6C9B1-B522-A54C-B129-78DEC6D73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F7A57514-3B35-F543-9F32-A3EA38D2CC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3E27C153-3216-4A49-AE57-483E1B5B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1FABFEE-2DFB-1A4D-B81C-4E3E4A5C0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3BDBCC-C299-8746-BA26-B656A528C983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3BF020-B734-8C43-BFAF-2EC901AA6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98CB13-AD9E-DF44-8C06-A1FDF7CE5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5B9A70-C685-2942-9511-2529DC4A9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73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EBE45D-6637-0347-9B39-68FAF9C27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354D4B-3CE0-1845-8521-A92922D70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E9A99B-2FE8-BF49-81F2-03639054E8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1DE8F6-DCA8-E748-A1D9-406E43C241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BBC7BA-F93A-7E44-9674-6A37B895C3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6C7BBB-6630-E744-B6D8-552DB86D3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52C0443E-9F6C-3A43-BDDC-A15A3FE9B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31C61B06-8B78-F143-BFD0-E52C02B438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20343" y="64643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第一章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9.e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27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emf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80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51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52.emf"/><Relationship Id="rId10" Type="http://schemas.openxmlformats.org/officeDocument/2006/relationships/image" Target="../media/image45.emf"/><Relationship Id="rId19" Type="http://schemas.openxmlformats.org/officeDocument/2006/relationships/image" Target="../media/image260.png"/><Relationship Id="rId4" Type="http://schemas.openxmlformats.org/officeDocument/2006/relationships/image" Target="../media/image4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7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57.emf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emf"/><Relationship Id="rId11" Type="http://schemas.openxmlformats.org/officeDocument/2006/relationships/image" Target="../media/image360.pn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58.emf"/><Relationship Id="rId10" Type="http://schemas.openxmlformats.org/officeDocument/2006/relationships/image" Target="../media/image56.emf"/><Relationship Id="rId19" Type="http://schemas.openxmlformats.org/officeDocument/2006/relationships/image" Target="../media/image68.png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480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69.emf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65.emf"/><Relationship Id="rId22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F5384E6-F53B-43FD-9023-F2D24F68F0A0}"/>
              </a:ext>
            </a:extLst>
          </p:cNvPr>
          <p:cNvSpPr/>
          <p:nvPr/>
        </p:nvSpPr>
        <p:spPr>
          <a:xfrm>
            <a:off x="89577" y="6278893"/>
            <a:ext cx="88029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§1.9 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综合利用上述知识处理</a:t>
            </a: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质点在有心力场中运动</a:t>
            </a: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”的问题中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980A3527-941C-9E4A-A6DD-F647F1BA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32" y="76379"/>
            <a:ext cx="5897768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前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节内容回顾：质点运动学 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+ 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质点动力学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A4BF68C6-2087-4FEB-911B-CC68D8377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817914"/>
                  </p:ext>
                </p:extLst>
              </p:nvPr>
            </p:nvGraphicFramePr>
            <p:xfrm>
              <a:off x="89579" y="4135574"/>
              <a:ext cx="8802901" cy="2055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3446">
                      <a:extLst>
                        <a:ext uri="{9D8B030D-6E8A-4147-A177-3AD203B41FA5}">
                          <a16:colId xmlns:a16="http://schemas.microsoft.com/office/drawing/2014/main" val="133322070"/>
                        </a:ext>
                      </a:extLst>
                    </a:gridCol>
                    <a:gridCol w="2404046">
                      <a:extLst>
                        <a:ext uri="{9D8B030D-6E8A-4147-A177-3AD203B41FA5}">
                          <a16:colId xmlns:a16="http://schemas.microsoft.com/office/drawing/2014/main" val="2324360841"/>
                        </a:ext>
                      </a:extLst>
                    </a:gridCol>
                    <a:gridCol w="3765409">
                      <a:extLst>
                        <a:ext uri="{9D8B030D-6E8A-4147-A177-3AD203B41FA5}">
                          <a16:colId xmlns:a16="http://schemas.microsoft.com/office/drawing/2014/main" val="1406687126"/>
                        </a:ext>
                      </a:extLst>
                    </a:gridCol>
                  </a:tblGrid>
                  <a:tr h="3550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运动定理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守恒律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26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432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动量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a14:m>
                          <a:endParaRPr lang="en-US" altLang="zh-CN" sz="200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⟹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dirty="0">
                              <a:solidFill>
                                <a:srgbClr val="0432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角动量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𝐽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</m:acc>
                            </m:oMath>
                          </a14:m>
                          <a:endParaRPr lang="zh-CN" altLang="en-US" sz="200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acc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 ⟹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03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i="0" dirty="0">
                              <a:solidFill>
                                <a:srgbClr val="0432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动能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i="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i="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zh-CN" alt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为保守力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⟹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742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A4BF68C6-2087-4FEB-911B-CC68D8377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817914"/>
                  </p:ext>
                </p:extLst>
              </p:nvPr>
            </p:nvGraphicFramePr>
            <p:xfrm>
              <a:off x="89579" y="4135574"/>
              <a:ext cx="8802901" cy="2055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3446">
                      <a:extLst>
                        <a:ext uri="{9D8B030D-6E8A-4147-A177-3AD203B41FA5}">
                          <a16:colId xmlns:a16="http://schemas.microsoft.com/office/drawing/2014/main" val="133322070"/>
                        </a:ext>
                      </a:extLst>
                    </a:gridCol>
                    <a:gridCol w="2404046">
                      <a:extLst>
                        <a:ext uri="{9D8B030D-6E8A-4147-A177-3AD203B41FA5}">
                          <a16:colId xmlns:a16="http://schemas.microsoft.com/office/drawing/2014/main" val="2324360841"/>
                        </a:ext>
                      </a:extLst>
                    </a:gridCol>
                    <a:gridCol w="3765409">
                      <a:extLst>
                        <a:ext uri="{9D8B030D-6E8A-4147-A177-3AD203B41FA5}">
                          <a16:colId xmlns:a16="http://schemas.microsoft.com/office/drawing/2014/main" val="140668712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运动定理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守恒律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267228"/>
                      </a:ext>
                    </a:extLst>
                  </a:tr>
                  <a:tr h="4364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97222" r="-234954" b="-28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620" t="-97222" r="-156962" b="-28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981" t="-97222" r="-324" b="-281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31104"/>
                      </a:ext>
                    </a:extLst>
                  </a:tr>
                  <a:tr h="4847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177500" r="-234954" b="-15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620" t="-177500" r="-156962" b="-15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981" t="-177500" r="-324" b="-15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03902"/>
                      </a:ext>
                    </a:extLst>
                  </a:tr>
                  <a:tr h="7380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183471" r="-234954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620" t="-183471" r="-156962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981" t="-183471" r="-324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742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69FFB26-6CC3-467D-ADEC-E3586A006DCA}"/>
              </a:ext>
            </a:extLst>
          </p:cNvPr>
          <p:cNvSpPr/>
          <p:nvPr/>
        </p:nvSpPr>
        <p:spPr>
          <a:xfrm>
            <a:off x="7918898" y="555009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43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机械能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6A44B663-B587-4549-AC7B-4479051A0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76055"/>
                  </p:ext>
                </p:extLst>
              </p:nvPr>
            </p:nvGraphicFramePr>
            <p:xfrm>
              <a:off x="89577" y="695362"/>
              <a:ext cx="8802903" cy="166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2064">
                      <a:extLst>
                        <a:ext uri="{9D8B030D-6E8A-4147-A177-3AD203B41FA5}">
                          <a16:colId xmlns:a16="http://schemas.microsoft.com/office/drawing/2014/main" val="133322070"/>
                        </a:ext>
                      </a:extLst>
                    </a:gridCol>
                    <a:gridCol w="7560839">
                      <a:extLst>
                        <a:ext uri="{9D8B030D-6E8A-4147-A177-3AD203B41FA5}">
                          <a16:colId xmlns:a16="http://schemas.microsoft.com/office/drawing/2014/main" val="2324360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直角系</a:t>
                          </a:r>
                          <a:endParaRPr lang="en-US" altLang="zh-CN" sz="2000" b="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𝑧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rgbClr val="0432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极系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0432FF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03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b="0" i="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自然系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</m:acc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0" i="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74227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000" b="0" i="0" dirty="0">
                              <a:solidFill>
                                <a:srgbClr val="0432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平动参考系变换：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   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   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b="0" i="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i="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92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6A44B663-B587-4549-AC7B-4479051A0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76055"/>
                  </p:ext>
                </p:extLst>
              </p:nvPr>
            </p:nvGraphicFramePr>
            <p:xfrm>
              <a:off x="89577" y="695362"/>
              <a:ext cx="8802903" cy="166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2064">
                      <a:extLst>
                        <a:ext uri="{9D8B030D-6E8A-4147-A177-3AD203B41FA5}">
                          <a16:colId xmlns:a16="http://schemas.microsoft.com/office/drawing/2014/main" val="133322070"/>
                        </a:ext>
                      </a:extLst>
                    </a:gridCol>
                    <a:gridCol w="7560839">
                      <a:extLst>
                        <a:ext uri="{9D8B030D-6E8A-4147-A177-3AD203B41FA5}">
                          <a16:colId xmlns:a16="http://schemas.microsoft.com/office/drawing/2014/main" val="2324360841"/>
                        </a:ext>
                      </a:extLst>
                    </a:gridCol>
                  </a:tblGrid>
                  <a:tr h="4413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直角系</a:t>
                          </a:r>
                          <a:endParaRPr lang="en-US" altLang="zh-CN" sz="2000" b="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19" t="-6944" r="-81" b="-35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31104"/>
                      </a:ext>
                    </a:extLst>
                  </a:tr>
                  <a:tr h="435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rgbClr val="0432FF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极系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19" t="-106944" r="-81" b="-25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039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000" b="0" i="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自然系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19" t="-229231" r="-81" b="-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742273"/>
                      </a:ext>
                    </a:extLst>
                  </a:tr>
                  <a:tr h="39624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" t="-329231" r="-69" b="-846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i="0" dirty="0">
                            <a:solidFill>
                              <a:srgbClr val="0432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92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8A3728C-D3D1-46A9-9582-FC807D409E58}"/>
                  </a:ext>
                </a:extLst>
              </p:cNvPr>
              <p:cNvSpPr/>
              <p:nvPr/>
            </p:nvSpPr>
            <p:spPr>
              <a:xfrm>
                <a:off x="66220" y="2417677"/>
                <a:ext cx="8802900" cy="1659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质点运动微分方程：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000" i="0" dirty="0"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zh-CN" altLang="en-US" sz="2000" i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自由质点</a:t>
                </a:r>
                <a:r>
                  <a:rPr lang="zh-CN" altLang="en-US" sz="2000" i="0" dirty="0">
                    <a:latin typeface="+mj-lt"/>
                    <a:ea typeface="黑体" panose="02010609060101010101" pitchFamily="49" charset="-122"/>
                  </a:rPr>
                  <a:t>）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dirty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dirty="0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sz="2000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i="0" dirty="0">
                    <a:latin typeface="+mj-lt"/>
                    <a:ea typeface="黑体" panose="02010609060101010101" pitchFamily="49" charset="-122"/>
                  </a:rPr>
                  <a:t>（</a:t>
                </a:r>
                <a:r>
                  <a:rPr lang="zh-CN" altLang="en-US" sz="2000" i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带约束质点</a:t>
                </a:r>
                <a:r>
                  <a:rPr lang="zh-CN" altLang="en-US" sz="2000" i="0" dirty="0">
                    <a:latin typeface="+mj-lt"/>
                    <a:ea typeface="黑体" panose="02010609060101010101" pitchFamily="49" charset="-122"/>
                  </a:rPr>
                  <a:t>）</a:t>
                </a:r>
                <a:endParaRPr lang="en-US" altLang="zh-CN" sz="2000" i="0" dirty="0"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zh-CN" altLang="en-US" sz="2000" b="1" dirty="0">
                    <a:solidFill>
                      <a:srgbClr val="0432FF"/>
                    </a:solidFill>
                    <a:latin typeface="+mj-lt"/>
                    <a:ea typeface="黑体" panose="02010609060101010101" pitchFamily="49" charset="-122"/>
                  </a:rPr>
                  <a:t>平动加速系</a:t>
                </a:r>
                <a:r>
                  <a:rPr lang="zh-CN" altLang="en-US" sz="2000" dirty="0">
                    <a:solidFill>
                      <a:srgbClr val="0432FF"/>
                    </a:solidFill>
                    <a:latin typeface="+mj-lt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惯性力</m:t>
                        </m:r>
                      </m:e>
                    </m:d>
                  </m:oMath>
                </a14:m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保守力</a:t>
                </a: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  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  <a:sym typeface="Wingdings" panose="05000000000000000000" pitchFamily="2" charset="2"/>
                  </a:rPr>
                  <a:t>(1)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与路径无关   </a:t>
                </a:r>
                <a:r>
                  <a:rPr lang="en-US" altLang="zh-CN" sz="2000" dirty="0">
                    <a:solidFill>
                      <a:srgbClr val="0432FF"/>
                    </a:solidFill>
                    <a:latin typeface="+mj-lt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rgbClr val="0432FF"/>
                    </a:solidFill>
                    <a:latin typeface="+mj-lt"/>
                    <a:ea typeface="黑体" panose="02010609060101010101" pitchFamily="49" charset="-122"/>
                  </a:rPr>
                  <a:t>   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∮</m:t>
                    </m:r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000" b="0" i="0" dirty="0">
                    <a:latin typeface="+mj-lt"/>
                    <a:ea typeface="黑体" panose="02010609060101010101" pitchFamily="49" charset="-122"/>
                  </a:rPr>
                  <a:t>  </a:t>
                </a:r>
                <a:r>
                  <a:rPr lang="en-US" altLang="zh-CN" sz="2000" b="0" i="0" dirty="0">
                    <a:solidFill>
                      <a:srgbClr val="0432FF"/>
                    </a:solidFill>
                    <a:latin typeface="+mj-lt"/>
                    <a:ea typeface="黑体" panose="02010609060101010101" pitchFamily="49" charset="-122"/>
                  </a:rPr>
                  <a:t>(4)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endParaRPr lang="zh-CN" altLang="en-US" sz="200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8A3728C-D3D1-46A9-9582-FC807D409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0" y="2417677"/>
                <a:ext cx="8802900" cy="1659365"/>
              </a:xfrm>
              <a:prstGeom prst="rect">
                <a:avLst/>
              </a:prstGeom>
              <a:blipFill>
                <a:blip r:embed="rId4"/>
                <a:stretch>
                  <a:fillRect l="-762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55E10-918C-4771-A65C-4A011FFE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74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ED07D7E-C7FC-47E5-AFD5-70D2A9C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71639"/>
            <a:ext cx="5091038" cy="523220"/>
          </a:xfrm>
          <a:prstGeom prst="rect">
            <a:avLst/>
          </a:prstGeom>
          <a:solidFill>
            <a:srgbClr val="990033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三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平方反比引力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行星运动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C5C876-5573-4284-BF29-C0987F3906D9}"/>
                  </a:ext>
                </a:extLst>
              </p:cNvPr>
              <p:cNvSpPr/>
              <p:nvPr/>
            </p:nvSpPr>
            <p:spPr>
              <a:xfrm>
                <a:off x="5657844" y="133312"/>
                <a:ext cx="3109634" cy="790024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C5C876-5573-4284-BF29-C0987F390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44" y="133312"/>
                <a:ext cx="3109634" cy="790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F93CF7-B317-455F-B4D0-3FEF104828D4}"/>
                  </a:ext>
                </a:extLst>
              </p:cNvPr>
              <p:cNvSpPr/>
              <p:nvPr/>
            </p:nvSpPr>
            <p:spPr>
              <a:xfrm>
                <a:off x="234504" y="1026605"/>
                <a:ext cx="8856984" cy="47461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万有引力是平方反比力，由比耐公式，轨道微分方程为</a:t>
                </a:r>
                <a:endParaRPr lang="en-US" altLang="zh-CN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⟹ 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𝜃𝜃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，上式变为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𝜃𝜃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上式的解为三角函数（类似于谐振子方程）：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 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F93CF7-B317-455F-B4D0-3FEF10482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4" y="1026605"/>
                <a:ext cx="8856984" cy="4746171"/>
              </a:xfrm>
              <a:prstGeom prst="rect">
                <a:avLst/>
              </a:prstGeom>
              <a:blipFill>
                <a:blip r:embed="rId3"/>
                <a:stretch>
                  <a:fillRect l="-1032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192C2D77-8A61-402A-B939-F622718379A6}"/>
              </a:ext>
            </a:extLst>
          </p:cNvPr>
          <p:cNvSpPr/>
          <p:nvPr/>
        </p:nvSpPr>
        <p:spPr bwMode="auto">
          <a:xfrm>
            <a:off x="6052763" y="4293096"/>
            <a:ext cx="1111525" cy="5161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1D92B1-9C5F-42B0-855A-172CCF23D458}"/>
              </a:ext>
            </a:extLst>
          </p:cNvPr>
          <p:cNvSpPr/>
          <p:nvPr/>
        </p:nvSpPr>
        <p:spPr bwMode="auto">
          <a:xfrm>
            <a:off x="5394088" y="4791377"/>
            <a:ext cx="1368152" cy="5161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53EEB8-09BE-4A10-8287-FFCD22269087}"/>
                  </a:ext>
                </a:extLst>
              </p:cNvPr>
              <p:cNvSpPr/>
              <p:nvPr/>
            </p:nvSpPr>
            <p:spPr>
              <a:xfrm>
                <a:off x="7164288" y="4248224"/>
                <a:ext cx="497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𝒑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53EEB8-09BE-4A10-8287-FFCD22269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248224"/>
                <a:ext cx="497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D5893A6-56BE-4A33-9947-84BFB2070DC0}"/>
                  </a:ext>
                </a:extLst>
              </p:cNvPr>
              <p:cNvSpPr/>
              <p:nvPr/>
            </p:nvSpPr>
            <p:spPr>
              <a:xfrm>
                <a:off x="6491660" y="5104059"/>
                <a:ext cx="471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𝒆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D5893A6-56BE-4A33-9947-84BFB207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60" y="5104059"/>
                <a:ext cx="4716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B57E8F5-D407-469A-86D4-A502B84C7F6E}"/>
                  </a:ext>
                </a:extLst>
              </p:cNvPr>
              <p:cNvSpPr/>
              <p:nvPr/>
            </p:nvSpPr>
            <p:spPr>
              <a:xfrm>
                <a:off x="2555776" y="5531886"/>
                <a:ext cx="3102068" cy="787588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B57E8F5-D407-469A-86D4-A502B84C7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531886"/>
                <a:ext cx="3102068" cy="787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CC0E18-18AD-43B9-ACE9-88BDFE46D1F8}"/>
                  </a:ext>
                </a:extLst>
              </p:cNvPr>
              <p:cNvSpPr/>
              <p:nvPr/>
            </p:nvSpPr>
            <p:spPr>
              <a:xfrm>
                <a:off x="6608525" y="5922106"/>
                <a:ext cx="15719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待定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CC0E18-18AD-43B9-ACE9-88BDFE46D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525" y="5922106"/>
                <a:ext cx="1571905" cy="461665"/>
              </a:xfrm>
              <a:prstGeom prst="rect">
                <a:avLst/>
              </a:prstGeom>
              <a:blipFill>
                <a:blip r:embed="rId7"/>
                <a:stretch>
                  <a:fillRect t="-14474" r="-542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9D3F9B8-C305-4D8B-BC3A-19B8747D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85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14D670F-6111-4D22-AF17-590A1464B7E1}"/>
                  </a:ext>
                </a:extLst>
              </p:cNvPr>
              <p:cNvSpPr/>
              <p:nvPr/>
            </p:nvSpPr>
            <p:spPr>
              <a:xfrm>
                <a:off x="2051720" y="260648"/>
                <a:ext cx="3102068" cy="7875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14D670F-6111-4D22-AF17-590A1464B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60648"/>
                <a:ext cx="3102068" cy="787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D45663-565B-4D1D-ABC8-CC6F70D3BBA2}"/>
                  </a:ext>
                </a:extLst>
              </p:cNvPr>
              <p:cNvSpPr/>
              <p:nvPr/>
            </p:nvSpPr>
            <p:spPr>
              <a:xfrm>
                <a:off x="6084168" y="404664"/>
                <a:ext cx="157190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待定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D45663-565B-4D1D-ABC8-CC6F70D3B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4664"/>
                <a:ext cx="1571905" cy="461665"/>
              </a:xfrm>
              <a:prstGeom prst="rect">
                <a:avLst/>
              </a:prstGeom>
              <a:blipFill>
                <a:blip r:embed="rId3"/>
                <a:stretch>
                  <a:fillRect t="-14474" r="-542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BA3E0D-642D-4F03-89D5-F2D8A22BC4BB}"/>
                  </a:ext>
                </a:extLst>
              </p:cNvPr>
              <p:cNvSpPr/>
              <p:nvPr/>
            </p:nvSpPr>
            <p:spPr>
              <a:xfrm>
                <a:off x="107504" y="1196752"/>
                <a:ext cx="8856984" cy="41051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通过转动极轴（选取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的轴为新坐标系极轴），上式变为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&lt;0</m:t>
                    </m:r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，分母中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i="0" dirty="0">
                    <a:latin typeface="+mj-lt"/>
                    <a:ea typeface="黑体" panose="02010609060101010101" pitchFamily="49" charset="-122"/>
                  </a:rPr>
                  <a:t>，</a:t>
                </a: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转动极轴可以化为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总结起来，我们只需考虑如下轨道方程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0" dirty="0">
                    <a:ea typeface="黑体" panose="02010609060101010101" pitchFamily="49" charset="-122"/>
                  </a:rPr>
                  <a:t>式中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BA3E0D-642D-4F03-89D5-F2D8A22BC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856984" cy="4105163"/>
              </a:xfrm>
              <a:prstGeom prst="rect">
                <a:avLst/>
              </a:prstGeom>
              <a:blipFill>
                <a:blip r:embed="rId4"/>
                <a:stretch>
                  <a:fillRect l="-1101" t="-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26361A-C7F0-4BA9-8266-4841EB09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34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28AFFA-B30D-4AF8-9EB3-9B62532A894D}"/>
                  </a:ext>
                </a:extLst>
              </p:cNvPr>
              <p:cNvSpPr/>
              <p:nvPr/>
            </p:nvSpPr>
            <p:spPr>
              <a:xfrm>
                <a:off x="2843808" y="354428"/>
                <a:ext cx="2226956" cy="731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28AFFA-B30D-4AF8-9EB3-9B62532A8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4428"/>
                <a:ext cx="2226956" cy="731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6F331-846D-42E5-8AFC-57F072366BDA}"/>
                  </a:ext>
                </a:extLst>
              </p:cNvPr>
              <p:cNvSpPr/>
              <p:nvPr/>
            </p:nvSpPr>
            <p:spPr>
              <a:xfrm>
                <a:off x="5940152" y="252029"/>
                <a:ext cx="3038524" cy="833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6F331-846D-42E5-8AFC-57F07236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2029"/>
                <a:ext cx="3038524" cy="833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9B721B-C6F8-475B-9DE0-2B46E3013C34}"/>
                  </a:ext>
                </a:extLst>
              </p:cNvPr>
              <p:cNvSpPr/>
              <p:nvPr/>
            </p:nvSpPr>
            <p:spPr>
              <a:xfrm>
                <a:off x="107504" y="1196752"/>
                <a:ext cx="8856984" cy="53415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此为</a:t>
                </a:r>
                <a:r>
                  <a:rPr lang="zh-CN" altLang="en-US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圆锥曲线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为正焦弦的一半，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为偏心率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，椭圆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0" dirty="0">
                    <a:ea typeface="黑体" panose="02010609060101010101" pitchFamily="49" charset="-122"/>
                  </a:rPr>
                  <a:t>坐标原点为</a:t>
                </a:r>
                <a:r>
                  <a:rPr lang="zh-CN" altLang="en-US" dirty="0">
                    <a:ea typeface="黑体" panose="02010609060101010101" pitchFamily="49" charset="-122"/>
                  </a:rPr>
                  <a:t>椭圆焦点，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  </m:t>
                      </m:r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半长轴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焦距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偏心率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</m:oMath>
                  </m:oMathPara>
                </a14:m>
                <a:endParaRPr lang="en-US" altLang="zh-CN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取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极值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</m:t>
                      </m:r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半短轴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9B721B-C6F8-475B-9DE0-2B46E3013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856984" cy="5341527"/>
              </a:xfrm>
              <a:prstGeom prst="rect">
                <a:avLst/>
              </a:prstGeom>
              <a:blipFill>
                <a:blip r:embed="rId4"/>
                <a:stretch>
                  <a:fillRect l="-1101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02E94A4-388A-42FD-97AE-08FF71338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68" y="2060848"/>
            <a:ext cx="5148064" cy="224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567EE8-E333-4159-AF5E-731CFE13DF64}"/>
                  </a:ext>
                </a:extLst>
              </p:cNvPr>
              <p:cNvSpPr/>
              <p:nvPr/>
            </p:nvSpPr>
            <p:spPr>
              <a:xfrm>
                <a:off x="6382731" y="2659681"/>
                <a:ext cx="436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567EE8-E333-4159-AF5E-731CFE13D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31" y="2659681"/>
                <a:ext cx="436914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C508F5-C30C-45E9-AB75-3C4B93FE01C3}"/>
                  </a:ext>
                </a:extLst>
              </p:cNvPr>
              <p:cNvSpPr/>
              <p:nvPr/>
            </p:nvSpPr>
            <p:spPr>
              <a:xfrm>
                <a:off x="6382731" y="3155212"/>
                <a:ext cx="436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C508F5-C30C-45E9-AB75-3C4B93FE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31" y="3155212"/>
                <a:ext cx="436914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2F1EFF0-F2B9-4137-A72D-44A96EA508BC}"/>
              </a:ext>
            </a:extLst>
          </p:cNvPr>
          <p:cNvSpPr/>
          <p:nvPr/>
        </p:nvSpPr>
        <p:spPr>
          <a:xfrm>
            <a:off x="7371620" y="28905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近日点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A05051-5682-467E-BBD4-1F59514BFE00}"/>
              </a:ext>
            </a:extLst>
          </p:cNvPr>
          <p:cNvSpPr/>
          <p:nvPr/>
        </p:nvSpPr>
        <p:spPr>
          <a:xfrm>
            <a:off x="777178" y="289051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远日点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52A75-674B-4DA0-B877-2C959C97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417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28AFFA-B30D-4AF8-9EB3-9B62532A894D}"/>
                  </a:ext>
                </a:extLst>
              </p:cNvPr>
              <p:cNvSpPr/>
              <p:nvPr/>
            </p:nvSpPr>
            <p:spPr>
              <a:xfrm>
                <a:off x="2843808" y="354428"/>
                <a:ext cx="2226956" cy="731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28AFFA-B30D-4AF8-9EB3-9B62532A8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4428"/>
                <a:ext cx="2226956" cy="731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6F331-846D-42E5-8AFC-57F072366BDA}"/>
                  </a:ext>
                </a:extLst>
              </p:cNvPr>
              <p:cNvSpPr/>
              <p:nvPr/>
            </p:nvSpPr>
            <p:spPr>
              <a:xfrm>
                <a:off x="5940152" y="252029"/>
                <a:ext cx="3038524" cy="833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6F331-846D-42E5-8AFC-57F07236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2029"/>
                <a:ext cx="3038524" cy="833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9B721B-C6F8-475B-9DE0-2B46E3013C34}"/>
                  </a:ext>
                </a:extLst>
              </p:cNvPr>
              <p:cNvSpPr/>
              <p:nvPr/>
            </p:nvSpPr>
            <p:spPr>
              <a:xfrm>
                <a:off x="107504" y="1196752"/>
                <a:ext cx="8856984" cy="4339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，抛物线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时，距离原点最近（近日点）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趋近于无穷远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9B721B-C6F8-475B-9DE0-2B46E3013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856984" cy="4339650"/>
              </a:xfrm>
              <a:prstGeom prst="rect">
                <a:avLst/>
              </a:prstGeom>
              <a:blipFill>
                <a:blip r:embed="rId4"/>
                <a:stretch>
                  <a:fillRect l="-1101" t="-1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46DE4-67DB-4258-AE01-884349BD6138}"/>
              </a:ext>
            </a:extLst>
          </p:cNvPr>
          <p:cNvGrpSpPr/>
          <p:nvPr/>
        </p:nvGrpSpPr>
        <p:grpSpPr>
          <a:xfrm>
            <a:off x="5940152" y="1844824"/>
            <a:ext cx="2142314" cy="2781438"/>
            <a:chOff x="4139952" y="1764493"/>
            <a:chExt cx="2142314" cy="278143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8857ED1-97CC-4F42-B507-BE920358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952" y="1764493"/>
              <a:ext cx="2142314" cy="27814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0567EE8-E333-4159-AF5E-731CFE13DF64}"/>
                    </a:ext>
                  </a:extLst>
                </p:cNvPr>
                <p:cNvSpPr/>
                <p:nvPr/>
              </p:nvSpPr>
              <p:spPr>
                <a:xfrm>
                  <a:off x="5148064" y="2573429"/>
                  <a:ext cx="4369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0567EE8-E333-4159-AF5E-731CFE13D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573429"/>
                  <a:ext cx="43691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6C508F5-C30C-45E9-AB75-3C4B93FE01C3}"/>
                    </a:ext>
                  </a:extLst>
                </p:cNvPr>
                <p:cNvSpPr/>
                <p:nvPr/>
              </p:nvSpPr>
              <p:spPr>
                <a:xfrm>
                  <a:off x="5148064" y="3068960"/>
                  <a:ext cx="4369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6C508F5-C30C-45E9-AB75-3C4B93FE0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3068960"/>
                  <a:ext cx="4369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BF2ACA3-3887-4EEF-8140-BBF5D205F9A8}"/>
              </a:ext>
            </a:extLst>
          </p:cNvPr>
          <p:cNvSpPr/>
          <p:nvPr/>
        </p:nvSpPr>
        <p:spPr>
          <a:xfrm>
            <a:off x="7856492" y="296733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近日点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195A6-1026-412C-B9F2-E5B6E7C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322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28AFFA-B30D-4AF8-9EB3-9B62532A894D}"/>
                  </a:ext>
                </a:extLst>
              </p:cNvPr>
              <p:cNvSpPr/>
              <p:nvPr/>
            </p:nvSpPr>
            <p:spPr>
              <a:xfrm>
                <a:off x="2843808" y="354428"/>
                <a:ext cx="2226956" cy="731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28AFFA-B30D-4AF8-9EB3-9B62532A8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4428"/>
                <a:ext cx="2226956" cy="731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6F331-846D-42E5-8AFC-57F072366BDA}"/>
                  </a:ext>
                </a:extLst>
              </p:cNvPr>
              <p:cNvSpPr/>
              <p:nvPr/>
            </p:nvSpPr>
            <p:spPr>
              <a:xfrm>
                <a:off x="5940152" y="252029"/>
                <a:ext cx="3038524" cy="8334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76F331-846D-42E5-8AFC-57F07236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2029"/>
                <a:ext cx="3038524" cy="833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9B721B-C6F8-475B-9DE0-2B46E3013C34}"/>
                  </a:ext>
                </a:extLst>
              </p:cNvPr>
              <p:cNvSpPr/>
              <p:nvPr/>
            </p:nvSpPr>
            <p:spPr>
              <a:xfrm>
                <a:off x="107504" y="1196752"/>
                <a:ext cx="8856984" cy="54171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，双曲线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时，距离原点最近（近日点）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时，距离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趋近于无穷远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9B721B-C6F8-475B-9DE0-2B46E3013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8856984" cy="5417189"/>
              </a:xfrm>
              <a:prstGeom prst="rect">
                <a:avLst/>
              </a:prstGeom>
              <a:blipFill>
                <a:blip r:embed="rId4"/>
                <a:stretch>
                  <a:fillRect l="-1101" t="-1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E3F8930-87B8-41A8-9CD1-C868FAEFE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2019015" cy="37856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B261C1-EBAC-488F-8662-3F25404EB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00808"/>
            <a:ext cx="4536504" cy="37312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F2ACA3-3887-4EEF-8140-BBF5D205F9A8}"/>
              </a:ext>
            </a:extLst>
          </p:cNvPr>
          <p:cNvSpPr/>
          <p:nvPr/>
        </p:nvSpPr>
        <p:spPr>
          <a:xfrm>
            <a:off x="2580633" y="333561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近日点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88AA4A3-7640-4850-B08E-F062E20F1282}"/>
              </a:ext>
            </a:extLst>
          </p:cNvPr>
          <p:cNvGrpSpPr/>
          <p:nvPr/>
        </p:nvGrpSpPr>
        <p:grpSpPr>
          <a:xfrm>
            <a:off x="1785075" y="3087846"/>
            <a:ext cx="436914" cy="957196"/>
            <a:chOff x="6948264" y="2653760"/>
            <a:chExt cx="436914" cy="957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51CB86F-2EA4-4968-840D-A9957AD68B76}"/>
                    </a:ext>
                  </a:extLst>
                </p:cNvPr>
                <p:cNvSpPr/>
                <p:nvPr/>
              </p:nvSpPr>
              <p:spPr>
                <a:xfrm>
                  <a:off x="6948264" y="2653760"/>
                  <a:ext cx="4369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51CB86F-2EA4-4968-840D-A9957AD68B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653760"/>
                  <a:ext cx="4369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3719E17-56B6-4114-BF0C-8D5A59192435}"/>
                    </a:ext>
                  </a:extLst>
                </p:cNvPr>
                <p:cNvSpPr/>
                <p:nvPr/>
              </p:nvSpPr>
              <p:spPr>
                <a:xfrm>
                  <a:off x="6948264" y="3149291"/>
                  <a:ext cx="4369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3719E17-56B6-4114-BF0C-8D5A59192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3149291"/>
                  <a:ext cx="4369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4D9347-7AAF-4B47-AA28-FEA6F1C8C64B}"/>
              </a:ext>
            </a:extLst>
          </p:cNvPr>
          <p:cNvGrpSpPr/>
          <p:nvPr/>
        </p:nvGrpSpPr>
        <p:grpSpPr>
          <a:xfrm>
            <a:off x="4410260" y="3070913"/>
            <a:ext cx="436914" cy="957196"/>
            <a:chOff x="6948264" y="2653760"/>
            <a:chExt cx="436914" cy="957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0D5668-1A12-45C0-9D32-2198F90F2C92}"/>
                    </a:ext>
                  </a:extLst>
                </p:cNvPr>
                <p:cNvSpPr/>
                <p:nvPr/>
              </p:nvSpPr>
              <p:spPr>
                <a:xfrm>
                  <a:off x="6948264" y="2653760"/>
                  <a:ext cx="4369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0D5668-1A12-45C0-9D32-2198F90F2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653760"/>
                  <a:ext cx="43691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48442-FE09-490B-82EE-71AC73665101}"/>
                    </a:ext>
                  </a:extLst>
                </p:cNvPr>
                <p:cNvSpPr/>
                <p:nvPr/>
              </p:nvSpPr>
              <p:spPr>
                <a:xfrm>
                  <a:off x="6948264" y="3149291"/>
                  <a:ext cx="4369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48442-FE09-490B-82EE-71AC73665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3149291"/>
                  <a:ext cx="43691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DEB7B01-0E9C-4241-BD75-B773E4FE004F}"/>
              </a:ext>
            </a:extLst>
          </p:cNvPr>
          <p:cNvSpPr/>
          <p:nvPr/>
        </p:nvSpPr>
        <p:spPr>
          <a:xfrm>
            <a:off x="6732240" y="28906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平方反比斥力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A2CF51-BEA5-4A1A-8B69-AC79E794CAD6}"/>
              </a:ext>
            </a:extLst>
          </p:cNvPr>
          <p:cNvSpPr/>
          <p:nvPr/>
        </p:nvSpPr>
        <p:spPr>
          <a:xfrm>
            <a:off x="2356818" y="228737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43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平方反比引力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6CA2A5-FFC0-461E-80C3-D3924052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92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384290-CEDA-4565-8B59-1AB8478E016F}"/>
                  </a:ext>
                </a:extLst>
              </p:cNvPr>
              <p:cNvSpPr/>
              <p:nvPr/>
            </p:nvSpPr>
            <p:spPr>
              <a:xfrm>
                <a:off x="143508" y="116632"/>
                <a:ext cx="8856984" cy="62872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问题：质点受万有引力作用而运动，已知机械能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和角动量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𝑚h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，如何判断质点的轨道是椭圆、抛物线还是双曲线？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根据轨道方程，易得</a:t>
                </a:r>
                <a:endParaRPr lang="en-US" altLang="zh-CN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𝑒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质点动能为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质点势能为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−2−2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代入机械能表达式，易得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384290-CEDA-4565-8B59-1AB8478E0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16632"/>
                <a:ext cx="8856984" cy="6287299"/>
              </a:xfrm>
              <a:prstGeom prst="rect">
                <a:avLst/>
              </a:prstGeom>
              <a:blipFill>
                <a:blip r:embed="rId2"/>
                <a:stretch>
                  <a:fillRect l="-1102" t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27FD86-5A47-47C1-A1FB-B08042BF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40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384290-CEDA-4565-8B59-1AB8478E016F}"/>
                  </a:ext>
                </a:extLst>
              </p:cNvPr>
              <p:cNvSpPr/>
              <p:nvPr/>
            </p:nvSpPr>
            <p:spPr>
              <a:xfrm>
                <a:off x="143508" y="116632"/>
                <a:ext cx="8856984" cy="40651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问题：有心力场中，已知质点的能量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和角动量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𝑚h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，如何判断质点的轨道是椭圆、抛物线还是双曲线？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显然，偏心率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完全取决于能量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的正负号。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&lt;0</m:t>
                    </m:r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，椭圆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，抛物线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，双曲线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384290-CEDA-4565-8B59-1AB8478E0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16632"/>
                <a:ext cx="8856984" cy="4065152"/>
              </a:xfrm>
              <a:prstGeom prst="rect">
                <a:avLst/>
              </a:prstGeom>
              <a:blipFill>
                <a:blip r:embed="rId2"/>
                <a:stretch>
                  <a:fillRect l="-1102" t="-1649" b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2D50853-9ADF-48C4-8ADC-6CDE92B3ED7A}"/>
              </a:ext>
            </a:extLst>
          </p:cNvPr>
          <p:cNvSpPr/>
          <p:nvPr/>
        </p:nvSpPr>
        <p:spPr bwMode="auto">
          <a:xfrm>
            <a:off x="4788024" y="883319"/>
            <a:ext cx="2952328" cy="1152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59CDA-17F5-4307-AE8E-F9F7C2F8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442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4526"/>
            <a:ext cx="341632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：小行星撞地球问题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B34FD6DC-4CFA-924F-8587-654322EE2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692696"/>
                <a:ext cx="8928992" cy="55247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天空中观测到一小行星，与地心距离为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𝑑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，速度方向与地心连线的夹角为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𝛼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，不考虑空气阻力的情况下，小行星能否撞到地球上？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分析：如果近地点矢径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&lt;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 地球半径，则能够撞上。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取连线为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轴，万有引力作用下轨道方程为</a:t>
                </a:r>
                <a14:m>
                  <m:oMath xmlns:m="http://schemas.openxmlformats.org/officeDocument/2006/math">
                    <m:r>
                      <a:rPr kumimoji="1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1+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𝑒</m:t>
                        </m:r>
                        <m:func>
                          <m:funcPr>
                            <m:ctrlPr>
                              <a:rPr kumimoji="1" lang="zh-CN" alt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𝜃</m:t>
                                </m:r>
                                <m:r>
                                  <a:rPr kumimoji="1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SimHei" panose="02010609060101010101" pitchFamily="49" charset="-122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Hei" panose="02010609060101010101" pitchFamily="49" charset="-122"/>
                    <a:cs typeface="+mn-cs"/>
                  </a:rPr>
                  <a:t>，其中</a:t>
                </a:r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𝑝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  <m:r>
                        <a:rPr kumimoji="1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𝑒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  <m:sSubSup>
                                <m:sSub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sz="2000" b="0" i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上式中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𝐽</m:t>
                    </m:r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𝑚h</m:t>
                    </m:r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𝐺𝑀</m:t>
                    </m:r>
                    <m:r>
                      <a:rPr kumimoji="1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。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根据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𝑑</m:t>
                    </m:r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及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𝐺𝑀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，可得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和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𝑒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，近日点位置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将其与地球半径相比较，即可判断小行星能否撞到地球上。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实际还需要考虑到地球大气对小行星的减速作用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1000km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以上大气及其稀薄，可以忽略空气阻力的作用）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B34FD6DC-4CFA-924F-8587-654322EE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92696"/>
                <a:ext cx="8928992" cy="5524718"/>
              </a:xfrm>
              <a:prstGeom prst="rect">
                <a:avLst/>
              </a:prstGeom>
              <a:blipFill>
                <a:blip r:embed="rId2"/>
                <a:stretch>
                  <a:fillRect l="-751" b="-13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ED2E3-C582-4F80-BB91-38EC8AF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5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1D46DB-632C-447E-B84A-CC7CC156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4" y="980728"/>
            <a:ext cx="3600000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ED9FDE-D913-403C-BE8F-27BD08F0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96" y="980728"/>
            <a:ext cx="36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92B3F52-FEC9-4C0C-B823-8216A5F798E3}"/>
                  </a:ext>
                </a:extLst>
              </p:cNvPr>
              <p:cNvSpPr txBox="1"/>
              <p:nvPr/>
            </p:nvSpPr>
            <p:spPr>
              <a:xfrm>
                <a:off x="717016" y="305947"/>
                <a:ext cx="3384376" cy="5822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固定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，改变速度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92B3F52-FEC9-4C0C-B823-8216A5F79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16" y="305947"/>
                <a:ext cx="3384376" cy="582275"/>
              </a:xfrm>
              <a:prstGeom prst="rect">
                <a:avLst/>
              </a:prstGeom>
              <a:blipFill>
                <a:blip r:embed="rId4"/>
                <a:stretch>
                  <a:fillRect l="-2883" t="-6250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115F1B-6ED4-4A6B-AE0C-F7E644DB2584}"/>
                  </a:ext>
                </a:extLst>
              </p:cNvPr>
              <p:cNvSpPr txBox="1"/>
              <p:nvPr/>
            </p:nvSpPr>
            <p:spPr>
              <a:xfrm>
                <a:off x="4934796" y="426557"/>
                <a:ext cx="3600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固定速度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，改变发射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endParaRPr lang="zh-CN" altLang="en-US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115F1B-6ED4-4A6B-AE0C-F7E644DB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96" y="426557"/>
                <a:ext cx="3600000" cy="461665"/>
              </a:xfrm>
              <a:prstGeom prst="rect">
                <a:avLst/>
              </a:prstGeom>
              <a:blipFill>
                <a:blip r:embed="rId5"/>
                <a:stretch>
                  <a:fillRect l="-271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05493D-CD5F-4C27-AB90-69C9A6E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32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ED07D7E-C7FC-47E5-AFD5-70D2A9C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736478"/>
            <a:ext cx="5091038" cy="523220"/>
          </a:xfrm>
          <a:prstGeom prst="rect">
            <a:avLst/>
          </a:prstGeom>
          <a:solidFill>
            <a:srgbClr val="990033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四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开普勒定律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C742548-5FCC-43EF-9EB5-9E285C2F26F1}"/>
                  </a:ext>
                </a:extLst>
              </p:cNvPr>
              <p:cNvSpPr/>
              <p:nvPr/>
            </p:nvSpPr>
            <p:spPr>
              <a:xfrm>
                <a:off x="143508" y="1484784"/>
                <a:ext cx="8856984" cy="47312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第一定律</a:t>
                </a: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：行星绕太阳作椭圆运动，太阳位于椭圆的一个焦点上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由上页已经证明</a:t>
                </a:r>
                <a:endParaRPr lang="en-US" altLang="zh-CN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第二定律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：行星和太阳之间的连线（矢径），在相等时间内所扫过的面积相等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单位时间扫过的面积</a:t>
                </a:r>
                <a:r>
                  <a:rPr lang="en-US" altLang="zh-CN" sz="20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𝑑𝑆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𝑟𝑑</m:t>
                        </m:r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，角动量守恒</a:t>
                </a:r>
                <a:endParaRPr lang="en-US" altLang="zh-CN" sz="200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第三定律</a:t>
                </a: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：行星公转周期的平方和轨道半长轴的立方成正比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 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𝐺𝑀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比值仅与太阳质量有关，与行星运动状态无关。</a:t>
                </a:r>
                <a:endParaRPr lang="en-US" altLang="zh-CN" sz="2000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C742548-5FCC-43EF-9EB5-9E285C2F2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484784"/>
                <a:ext cx="8856984" cy="4731295"/>
              </a:xfrm>
              <a:prstGeom prst="rect">
                <a:avLst/>
              </a:prstGeom>
              <a:blipFill>
                <a:blip r:embed="rId2"/>
                <a:stretch>
                  <a:fillRect l="-1102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0DABCC-92A9-430A-B623-8BA77D72EE8A}"/>
              </a:ext>
            </a:extLst>
          </p:cNvPr>
          <p:cNvGrpSpPr/>
          <p:nvPr/>
        </p:nvGrpSpPr>
        <p:grpSpPr>
          <a:xfrm>
            <a:off x="6948264" y="3106030"/>
            <a:ext cx="1728192" cy="1163650"/>
            <a:chOff x="6948264" y="3106030"/>
            <a:chExt cx="1728192" cy="1163650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4942145C-C13D-405E-B488-E2EFCEF501C1}"/>
                </a:ext>
              </a:extLst>
            </p:cNvPr>
            <p:cNvSpPr/>
            <p:nvPr/>
          </p:nvSpPr>
          <p:spPr bwMode="auto">
            <a:xfrm>
              <a:off x="8460432" y="3284984"/>
              <a:ext cx="180020" cy="720080"/>
            </a:xfrm>
            <a:prstGeom prst="arc">
              <a:avLst>
                <a:gd name="adj1" fmla="val 16200000"/>
                <a:gd name="adj2" fmla="val 389603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1A82812-A8A9-4406-B36B-5AEE20A90BFD}"/>
                </a:ext>
              </a:extLst>
            </p:cNvPr>
            <p:cNvCxnSpPr/>
            <p:nvPr/>
          </p:nvCxnSpPr>
          <p:spPr bwMode="auto">
            <a:xfrm>
              <a:off x="6948264" y="3789040"/>
              <a:ext cx="1728192" cy="61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436E9E7-77CF-4EB7-8E6B-BF3903630C77}"/>
                </a:ext>
              </a:extLst>
            </p:cNvPr>
            <p:cNvCxnSpPr>
              <a:endCxn id="4" idx="0"/>
            </p:cNvCxnSpPr>
            <p:nvPr/>
          </p:nvCxnSpPr>
          <p:spPr bwMode="auto">
            <a:xfrm flipV="1">
              <a:off x="6948264" y="3284984"/>
              <a:ext cx="1602178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203D5B4-6325-4C3B-AA18-93167CAD6727}"/>
                    </a:ext>
                  </a:extLst>
                </p:cNvPr>
                <p:cNvSpPr/>
                <p:nvPr/>
              </p:nvSpPr>
              <p:spPr>
                <a:xfrm>
                  <a:off x="7686176" y="3808015"/>
                  <a:ext cx="4142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203D5B4-6325-4C3B-AA18-93167CAD6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176" y="3808015"/>
                  <a:ext cx="41421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54E088D-2730-4A8F-8FE0-43D7C0692DBD}"/>
                    </a:ext>
                  </a:extLst>
                </p:cNvPr>
                <p:cNvSpPr/>
                <p:nvPr/>
              </p:nvSpPr>
              <p:spPr>
                <a:xfrm>
                  <a:off x="7612614" y="3106030"/>
                  <a:ext cx="39949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54E088D-2730-4A8F-8FE0-43D7C0692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614" y="3106030"/>
                  <a:ext cx="39949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9F0BECA-16E8-4590-A36D-BDADF421905E}"/>
                </a:ext>
              </a:extLst>
            </p:cNvPr>
            <p:cNvSpPr/>
            <p:nvPr/>
          </p:nvSpPr>
          <p:spPr bwMode="auto">
            <a:xfrm>
              <a:off x="7231817" y="3645024"/>
              <a:ext cx="180020" cy="205407"/>
            </a:xfrm>
            <a:prstGeom prst="arc">
              <a:avLst>
                <a:gd name="adj1" fmla="val 16200000"/>
                <a:gd name="adj2" fmla="val 389603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283CDB7-3138-4E52-B061-610D12C21EF1}"/>
                    </a:ext>
                  </a:extLst>
                </p:cNvPr>
                <p:cNvSpPr/>
                <p:nvPr/>
              </p:nvSpPr>
              <p:spPr>
                <a:xfrm>
                  <a:off x="7321827" y="3447535"/>
                  <a:ext cx="6265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283CDB7-3138-4E52-B061-610D12C21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827" y="3447535"/>
                  <a:ext cx="6265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E24940-EEC0-45FE-AD4D-B62DE30A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5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74F19A8-E4F3-7444-B81D-FD0D9A77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736478"/>
            <a:ext cx="3606800" cy="528638"/>
          </a:xfrm>
          <a:prstGeom prst="rect">
            <a:avLst/>
          </a:prstGeom>
          <a:solidFill>
            <a:srgbClr val="990033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有心力的基本性质</a:t>
            </a:r>
          </a:p>
        </p:txBody>
      </p:sp>
      <p:sp>
        <p:nvSpPr>
          <p:cNvPr id="25603" name="Text Box 17">
            <a:extLst>
              <a:ext uri="{FF2B5EF4-FFF2-40B4-BE49-F238E27FC236}">
                <a16:creationId xmlns:a16="http://schemas.microsoft.com/office/drawing/2014/main" id="{03F33EFB-27AB-5244-B0DA-B1617333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0"/>
            <a:ext cx="59055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§1.9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有心力（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central force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Text Box 18">
                <a:extLst>
                  <a:ext uri="{FF2B5EF4-FFF2-40B4-BE49-F238E27FC236}">
                    <a16:creationId xmlns:a16="http://schemas.microsoft.com/office/drawing/2014/main" id="{B603B98B-28A4-DF41-B65D-6A6A75CFD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90" y="1553649"/>
                <a:ext cx="8563790" cy="1130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有心力定义：</a:t>
                </a:r>
                <a:r>
                  <a:rPr lang="zh-CN" altLang="en-US" sz="2400" dirty="0">
                    <a:ea typeface="黑体" panose="02010609060101010101" pitchFamily="49" charset="-122"/>
                  </a:rPr>
                  <a:t> 运动质点受力的</a:t>
                </a: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作用线始终通过某一定点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，该力为有心力，该点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叫</a:t>
                </a:r>
                <a:r>
                  <a:rPr lang="zh-CN" altLang="en-US" sz="2400" dirty="0">
                    <a:solidFill>
                      <a:srgbClr val="0432FF"/>
                    </a:solidFill>
                    <a:ea typeface="黑体" panose="02010609060101010101" pitchFamily="49" charset="-122"/>
                  </a:rPr>
                  <a:t>力心</a:t>
                </a:r>
                <a:r>
                  <a:rPr lang="zh-CN" altLang="en-US" sz="2400" dirty="0"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5604" name="Text Box 18">
                <a:extLst>
                  <a:ext uri="{FF2B5EF4-FFF2-40B4-BE49-F238E27FC236}">
                    <a16:creationId xmlns:a16="http://schemas.microsoft.com/office/drawing/2014/main" id="{B603B98B-28A4-DF41-B65D-6A6A75CF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90" y="1553649"/>
                <a:ext cx="8563790" cy="1130246"/>
              </a:xfrm>
              <a:prstGeom prst="rect">
                <a:avLst/>
              </a:prstGeom>
              <a:blipFill>
                <a:blip r:embed="rId4"/>
                <a:stretch>
                  <a:fillRect l="-1139" b="-1027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Text Box 19">
                <a:extLst>
                  <a:ext uri="{FF2B5EF4-FFF2-40B4-BE49-F238E27FC236}">
                    <a16:creationId xmlns:a16="http://schemas.microsoft.com/office/drawing/2014/main" id="{60746FEC-B608-404F-96E5-E04437F5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50" y="3016250"/>
                <a:ext cx="436245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有心力的量值一般为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的函数。</a:t>
                </a:r>
              </a:p>
            </p:txBody>
          </p:sp>
        </mc:Choice>
        <mc:Fallback xmlns="">
          <p:sp>
            <p:nvSpPr>
              <p:cNvPr id="25605" name="Text Box 19">
                <a:extLst>
                  <a:ext uri="{FF2B5EF4-FFF2-40B4-BE49-F238E27FC236}">
                    <a16:creationId xmlns:a16="http://schemas.microsoft.com/office/drawing/2014/main" id="{60746FEC-B608-404F-96E5-E04437F53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50" y="3016250"/>
                <a:ext cx="4362450" cy="461963"/>
              </a:xfrm>
              <a:prstGeom prst="rect">
                <a:avLst/>
              </a:prstGeom>
              <a:blipFill>
                <a:blip r:embed="rId5"/>
                <a:stretch>
                  <a:fillRect l="-2238" t="-14474" r="-699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6" name="Text Box 21">
            <a:extLst>
              <a:ext uri="{FF2B5EF4-FFF2-40B4-BE49-F238E27FC236}">
                <a16:creationId xmlns:a16="http://schemas.microsoft.com/office/drawing/2014/main" id="{3100A6AC-D61E-3D49-BBA1-0A603DEF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864100"/>
            <a:ext cx="3752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黑体" panose="02010609060101010101" pitchFamily="49" charset="-122"/>
              </a:rPr>
              <a:t>F </a:t>
            </a:r>
            <a:r>
              <a:rPr lang="en-US" altLang="zh-CN" sz="2400" dirty="0">
                <a:ea typeface="黑体" panose="02010609060101010101" pitchFamily="49" charset="-122"/>
              </a:rPr>
              <a:t>&gt; 0</a:t>
            </a:r>
            <a:r>
              <a:rPr lang="zh-CN" altLang="en-US" sz="2400" dirty="0">
                <a:ea typeface="黑体" panose="02010609060101010101" pitchFamily="49" charset="-122"/>
              </a:rPr>
              <a:t>，斥力；</a:t>
            </a:r>
            <a:r>
              <a:rPr lang="zh-CN" altLang="en-US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</a:rPr>
              <a:t>F </a:t>
            </a:r>
            <a:r>
              <a:rPr lang="en-US" altLang="zh-CN" sz="2400" dirty="0">
                <a:ea typeface="黑体" panose="02010609060101010101" pitchFamily="49" charset="-122"/>
              </a:rPr>
              <a:t>&lt; 0 </a:t>
            </a: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ea typeface="黑体" panose="02010609060101010101" pitchFamily="49" charset="-122"/>
              </a:rPr>
              <a:t>引力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  <p:graphicFrame>
        <p:nvGraphicFramePr>
          <p:cNvPr id="25607" name="对象 1">
            <a:extLst>
              <a:ext uri="{FF2B5EF4-FFF2-40B4-BE49-F238E27FC236}">
                <a16:creationId xmlns:a16="http://schemas.microsoft.com/office/drawing/2014/main" id="{88A11B10-4AD5-234B-8ACC-921293B34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00110"/>
              </p:ext>
            </p:extLst>
          </p:nvPr>
        </p:nvGraphicFramePr>
        <p:xfrm>
          <a:off x="2771775" y="3933825"/>
          <a:ext cx="2616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6" imgW="15068550" imgH="4533900" progId="Equation.DSMT4">
                  <p:embed/>
                </p:oleObj>
              </mc:Choice>
              <mc:Fallback>
                <p:oleObj name="Equation" r:id="rId6" imgW="15068550" imgH="4533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2616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F0AFAAA-7945-4963-93B2-ECCE2F87B01E}"/>
              </a:ext>
            </a:extLst>
          </p:cNvPr>
          <p:cNvCxnSpPr>
            <a:cxnSpLocks noChangeAspect="1"/>
          </p:cNvCxnSpPr>
          <p:nvPr/>
        </p:nvCxnSpPr>
        <p:spPr bwMode="auto">
          <a:xfrm flipV="1">
            <a:off x="6732240" y="3097158"/>
            <a:ext cx="1684987" cy="1077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C1CE8D4-5AB9-45CC-AB57-ACD2F0803153}"/>
              </a:ext>
            </a:extLst>
          </p:cNvPr>
          <p:cNvSpPr/>
          <p:nvPr/>
        </p:nvSpPr>
        <p:spPr bwMode="auto">
          <a:xfrm>
            <a:off x="7075689" y="2734733"/>
            <a:ext cx="1073699" cy="1794934"/>
          </a:xfrm>
          <a:custGeom>
            <a:avLst/>
            <a:gdLst>
              <a:gd name="connsiteX0" fmla="*/ 993044 w 1073699"/>
              <a:gd name="connsiteY0" fmla="*/ 1794934 h 1794934"/>
              <a:gd name="connsiteX1" fmla="*/ 993044 w 1073699"/>
              <a:gd name="connsiteY1" fmla="*/ 956734 h 1794934"/>
              <a:gd name="connsiteX2" fmla="*/ 154844 w 1073699"/>
              <a:gd name="connsiteY2" fmla="*/ 618067 h 1794934"/>
              <a:gd name="connsiteX3" fmla="*/ 2444 w 1073699"/>
              <a:gd name="connsiteY3" fmla="*/ 0 h 179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699" h="1794934">
                <a:moveTo>
                  <a:pt x="993044" y="1794934"/>
                </a:moveTo>
                <a:cubicBezTo>
                  <a:pt x="1062894" y="1473906"/>
                  <a:pt x="1132744" y="1152878"/>
                  <a:pt x="993044" y="956734"/>
                </a:cubicBezTo>
                <a:cubicBezTo>
                  <a:pt x="853344" y="760590"/>
                  <a:pt x="319944" y="777522"/>
                  <a:pt x="154844" y="618067"/>
                </a:cubicBezTo>
                <a:cubicBezTo>
                  <a:pt x="-10256" y="458612"/>
                  <a:pt x="-3906" y="229306"/>
                  <a:pt x="244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8EC815-0351-478A-899E-1639CBCB4BDD}"/>
              </a:ext>
            </a:extLst>
          </p:cNvPr>
          <p:cNvCxnSpPr>
            <a:cxnSpLocks noChangeAspect="1"/>
          </p:cNvCxnSpPr>
          <p:nvPr/>
        </p:nvCxnSpPr>
        <p:spPr bwMode="auto">
          <a:xfrm flipV="1">
            <a:off x="7754754" y="3154101"/>
            <a:ext cx="561662" cy="3593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BFD872E-2206-4FDC-BF21-A71A29975E19}"/>
              </a:ext>
            </a:extLst>
          </p:cNvPr>
          <p:cNvSpPr/>
          <p:nvPr/>
        </p:nvSpPr>
        <p:spPr bwMode="auto">
          <a:xfrm>
            <a:off x="6660238" y="4174481"/>
            <a:ext cx="72000" cy="72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A5FC39-6749-40C2-B1D9-412A7A57FD80}"/>
              </a:ext>
            </a:extLst>
          </p:cNvPr>
          <p:cNvCxnSpPr>
            <a:cxnSpLocks/>
          </p:cNvCxnSpPr>
          <p:nvPr/>
        </p:nvCxnSpPr>
        <p:spPr bwMode="auto">
          <a:xfrm>
            <a:off x="6723061" y="4210481"/>
            <a:ext cx="1737371" cy="2266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0C53F0-5E45-4136-9FCB-F8F8F4585B17}"/>
              </a:ext>
            </a:extLst>
          </p:cNvPr>
          <p:cNvCxnSpPr>
            <a:cxnSpLocks/>
          </p:cNvCxnSpPr>
          <p:nvPr/>
        </p:nvCxnSpPr>
        <p:spPr bwMode="auto">
          <a:xfrm flipV="1">
            <a:off x="6696238" y="2700536"/>
            <a:ext cx="576859" cy="1509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DF414D-2339-4338-9C1B-8FECB284C47B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7676" y="2363085"/>
            <a:ext cx="262366" cy="7688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D351B8-7580-42F5-9301-13BA5CA39E52}"/>
              </a:ext>
            </a:extLst>
          </p:cNvPr>
          <p:cNvCxnSpPr>
            <a:cxnSpLocks/>
          </p:cNvCxnSpPr>
          <p:nvPr/>
        </p:nvCxnSpPr>
        <p:spPr bwMode="auto">
          <a:xfrm>
            <a:off x="8100737" y="4381769"/>
            <a:ext cx="659939" cy="90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A30C8FA-6694-4DFB-94BF-8BBE01DFDCEB}"/>
                  </a:ext>
                </a:extLst>
              </p:cNvPr>
              <p:cNvSpPr/>
              <p:nvPr/>
            </p:nvSpPr>
            <p:spPr>
              <a:xfrm>
                <a:off x="6408460" y="4206279"/>
                <a:ext cx="477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A30C8FA-6694-4DFB-94BF-8BBE01DFD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60" y="4206279"/>
                <a:ext cx="47750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B38332-8667-46DB-BCFC-06326605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5" grpId="0"/>
      <p:bldP spid="25606" grpId="0"/>
      <p:bldP spid="4" grpId="0" animBg="1"/>
      <p:bldP spid="5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Rectangle 42">
            <a:extLst>
              <a:ext uri="{FF2B5EF4-FFF2-40B4-BE49-F238E27FC236}">
                <a16:creationId xmlns:a16="http://schemas.microsoft.com/office/drawing/2014/main" id="{3B8DDCDC-5E6C-7E4B-8516-56A73EC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4987280" cy="519113"/>
          </a:xfrm>
          <a:prstGeom prst="rect">
            <a:avLst/>
          </a:prstGeom>
          <a:solidFill>
            <a:srgbClr val="990033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五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宇宙速度和宇宙航行</a:t>
            </a:r>
            <a:r>
              <a:rPr lang="zh-CN" altLang="en-US" sz="2800" dirty="0">
                <a:solidFill>
                  <a:srgbClr val="FFFFFF"/>
                </a:solidFill>
                <a:ea typeface="黑体" panose="02010609060101010101" pitchFamily="49" charset="-122"/>
              </a:rPr>
              <a:t>（自学）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59" name="Rectangle 43">
            <a:extLst>
              <a:ext uri="{FF2B5EF4-FFF2-40B4-BE49-F238E27FC236}">
                <a16:creationId xmlns:a16="http://schemas.microsoft.com/office/drawing/2014/main" id="{EE63F09E-F48B-A04B-8667-D034095E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9" y="649287"/>
            <a:ext cx="4876800" cy="609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总能量和轨道半长轴之间的关系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  <p:graphicFrame>
        <p:nvGraphicFramePr>
          <p:cNvPr id="9260" name="Object 44">
            <a:extLst>
              <a:ext uri="{FF2B5EF4-FFF2-40B4-BE49-F238E27FC236}">
                <a16:creationId xmlns:a16="http://schemas.microsoft.com/office/drawing/2014/main" id="{807104A2-E938-6144-9311-541C3D16A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02352"/>
              </p:ext>
            </p:extLst>
          </p:nvPr>
        </p:nvGraphicFramePr>
        <p:xfrm>
          <a:off x="484187" y="1294870"/>
          <a:ext cx="3097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8" r:id="rId3" imgW="19018250" imgH="4826000" progId="Equation.3">
                  <p:embed/>
                </p:oleObj>
              </mc:Choice>
              <mc:Fallback>
                <p:oleObj r:id="rId3" imgW="19018250" imgH="4826000" progId="Equation.3">
                  <p:embed/>
                  <p:pic>
                    <p:nvPicPr>
                      <p:cNvPr id="9260" name="Object 44">
                        <a:extLst>
                          <a:ext uri="{FF2B5EF4-FFF2-40B4-BE49-F238E27FC236}">
                            <a16:creationId xmlns:a16="http://schemas.microsoft.com/office/drawing/2014/main" id="{807104A2-E938-6144-9311-541C3D16A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" y="1294870"/>
                        <a:ext cx="3097213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>
            <a:extLst>
              <a:ext uri="{FF2B5EF4-FFF2-40B4-BE49-F238E27FC236}">
                <a16:creationId xmlns:a16="http://schemas.microsoft.com/office/drawing/2014/main" id="{33887F88-5D7F-174A-81F8-82462A3AB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17572"/>
              </p:ext>
            </p:extLst>
          </p:nvPr>
        </p:nvGraphicFramePr>
        <p:xfrm>
          <a:off x="3986212" y="1320271"/>
          <a:ext cx="12715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9" r:id="rId5" imgW="5848350" imgH="2343150" progId="Equation.3">
                  <p:embed/>
                </p:oleObj>
              </mc:Choice>
              <mc:Fallback>
                <p:oleObj r:id="rId5" imgW="5848350" imgH="2343150" progId="Equation.3">
                  <p:embed/>
                  <p:pic>
                    <p:nvPicPr>
                      <p:cNvPr id="9261" name="Object 45">
                        <a:extLst>
                          <a:ext uri="{FF2B5EF4-FFF2-40B4-BE49-F238E27FC236}">
                            <a16:creationId xmlns:a16="http://schemas.microsoft.com/office/drawing/2014/main" id="{33887F88-5D7F-174A-81F8-82462A3AB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2" y="1320271"/>
                        <a:ext cx="1271588" cy="503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2" name="Text Box 46">
            <a:extLst>
              <a:ext uri="{FF2B5EF4-FFF2-40B4-BE49-F238E27FC236}">
                <a16:creationId xmlns:a16="http://schemas.microsoft.com/office/drawing/2014/main" id="{68F13B68-A0C0-2C4B-A2A9-FB13CC5E2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两式消去    得：</a:t>
            </a:r>
          </a:p>
        </p:txBody>
      </p:sp>
      <p:graphicFrame>
        <p:nvGraphicFramePr>
          <p:cNvPr id="9263" name="Object 47">
            <a:extLst>
              <a:ext uri="{FF2B5EF4-FFF2-40B4-BE49-F238E27FC236}">
                <a16:creationId xmlns:a16="http://schemas.microsoft.com/office/drawing/2014/main" id="{79954433-B184-7A4D-99F9-144187410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133600"/>
          <a:ext cx="203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0" r:id="rId7" imgW="1460500" imgH="2343150" progId="Equation.3">
                  <p:embed/>
                </p:oleObj>
              </mc:Choice>
              <mc:Fallback>
                <p:oleObj r:id="rId7" imgW="1460500" imgH="2343150" progId="Equation.3">
                  <p:embed/>
                  <p:pic>
                    <p:nvPicPr>
                      <p:cNvPr id="9263" name="Object 47">
                        <a:extLst>
                          <a:ext uri="{FF2B5EF4-FFF2-40B4-BE49-F238E27FC236}">
                            <a16:creationId xmlns:a16="http://schemas.microsoft.com/office/drawing/2014/main" id="{79954433-B184-7A4D-99F9-144187410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203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Object 48">
            <a:extLst>
              <a:ext uri="{FF2B5EF4-FFF2-40B4-BE49-F238E27FC236}">
                <a16:creationId xmlns:a16="http://schemas.microsoft.com/office/drawing/2014/main" id="{560C25FD-14D0-E146-A1FF-B67990487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00238"/>
          <a:ext cx="27066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1" r:id="rId9" imgW="18434050" imgH="5556250" progId="Equation.3">
                  <p:embed/>
                </p:oleObj>
              </mc:Choice>
              <mc:Fallback>
                <p:oleObj r:id="rId9" imgW="18434050" imgH="5556250" progId="Equation.3">
                  <p:embed/>
                  <p:pic>
                    <p:nvPicPr>
                      <p:cNvPr id="9264" name="Object 48">
                        <a:extLst>
                          <a:ext uri="{FF2B5EF4-FFF2-40B4-BE49-F238E27FC236}">
                            <a16:creationId xmlns:a16="http://schemas.microsoft.com/office/drawing/2014/main" id="{560C25FD-14D0-E146-A1FF-B67990487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0238"/>
                        <a:ext cx="27066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5" name="Text Box 49">
            <a:extLst>
              <a:ext uri="{FF2B5EF4-FFF2-40B4-BE49-F238E27FC236}">
                <a16:creationId xmlns:a16="http://schemas.microsoft.com/office/drawing/2014/main" id="{3D8BB12F-0E1E-6743-B869-E7187362A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如轨道为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椭圆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，在近日点 </a:t>
            </a:r>
          </a:p>
        </p:txBody>
      </p:sp>
      <p:graphicFrame>
        <p:nvGraphicFramePr>
          <p:cNvPr id="9266" name="Object 50">
            <a:extLst>
              <a:ext uri="{FF2B5EF4-FFF2-40B4-BE49-F238E27FC236}">
                <a16:creationId xmlns:a16="http://schemas.microsoft.com/office/drawing/2014/main" id="{1216D614-B2E6-F944-BD8C-478F76B72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733675"/>
          <a:ext cx="1346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2" r:id="rId11" imgW="8191500" imgH="2489200" progId="Equation.3">
                  <p:embed/>
                </p:oleObj>
              </mc:Choice>
              <mc:Fallback>
                <p:oleObj r:id="rId11" imgW="8191500" imgH="2489200" progId="Equation.3">
                  <p:embed/>
                  <p:pic>
                    <p:nvPicPr>
                      <p:cNvPr id="9266" name="Object 50">
                        <a:extLst>
                          <a:ext uri="{FF2B5EF4-FFF2-40B4-BE49-F238E27FC236}">
                            <a16:creationId xmlns:a16="http://schemas.microsoft.com/office/drawing/2014/main" id="{1216D614-B2E6-F944-BD8C-478F76B72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33675"/>
                        <a:ext cx="13462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" name="Object 51">
            <a:extLst>
              <a:ext uri="{FF2B5EF4-FFF2-40B4-BE49-F238E27FC236}">
                <a16:creationId xmlns:a16="http://schemas.microsoft.com/office/drawing/2014/main" id="{D0A48FFF-74DF-9F46-AF16-FE78404F8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755900"/>
          <a:ext cx="657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3" r:id="rId13" imgW="4095750" imgH="2051050" progId="Equation.3">
                  <p:embed/>
                </p:oleObj>
              </mc:Choice>
              <mc:Fallback>
                <p:oleObj r:id="rId13" imgW="4095750" imgH="2051050" progId="Equation.3">
                  <p:embed/>
                  <p:pic>
                    <p:nvPicPr>
                      <p:cNvPr id="9267" name="Object 51">
                        <a:extLst>
                          <a:ext uri="{FF2B5EF4-FFF2-40B4-BE49-F238E27FC236}">
                            <a16:creationId xmlns:a16="http://schemas.microsoft.com/office/drawing/2014/main" id="{D0A48FFF-74DF-9F46-AF16-FE78404F8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55900"/>
                        <a:ext cx="6572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8" name="Object 52">
            <a:extLst>
              <a:ext uri="{FF2B5EF4-FFF2-40B4-BE49-F238E27FC236}">
                <a16:creationId xmlns:a16="http://schemas.microsoft.com/office/drawing/2014/main" id="{C6CCD4C4-DFEB-0A4B-AF9F-7D0FE4DDE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11513"/>
              </p:ext>
            </p:extLst>
          </p:nvPr>
        </p:nvGraphicFramePr>
        <p:xfrm>
          <a:off x="7360568" y="2134394"/>
          <a:ext cx="1266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4" r:id="rId15" imgW="7899400" imgH="2635250" progId="Equation.3">
                  <p:embed/>
                </p:oleObj>
              </mc:Choice>
              <mc:Fallback>
                <p:oleObj r:id="rId15" imgW="7899400" imgH="2635250" progId="Equation.3">
                  <p:embed/>
                  <p:pic>
                    <p:nvPicPr>
                      <p:cNvPr id="9268" name="Object 52">
                        <a:extLst>
                          <a:ext uri="{FF2B5EF4-FFF2-40B4-BE49-F238E27FC236}">
                            <a16:creationId xmlns:a16="http://schemas.microsoft.com/office/drawing/2014/main" id="{C6CCD4C4-DFEB-0A4B-AF9F-7D0FE4DDE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568" y="2134394"/>
                        <a:ext cx="1266825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9" name="Object 53">
            <a:extLst>
              <a:ext uri="{FF2B5EF4-FFF2-40B4-BE49-F238E27FC236}">
                <a16:creationId xmlns:a16="http://schemas.microsoft.com/office/drawing/2014/main" id="{8E2E8350-7132-7841-B40D-A89A7A9CD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12831"/>
              </p:ext>
            </p:extLst>
          </p:nvPr>
        </p:nvGraphicFramePr>
        <p:xfrm>
          <a:off x="7327900" y="2643188"/>
          <a:ext cx="13589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5" r:id="rId17" imgW="9213850" imgH="2635250" progId="Equation.3">
                  <p:embed/>
                </p:oleObj>
              </mc:Choice>
              <mc:Fallback>
                <p:oleObj r:id="rId17" imgW="9213850" imgH="2635250" progId="Equation.3">
                  <p:embed/>
                  <p:pic>
                    <p:nvPicPr>
                      <p:cNvPr id="9269" name="Object 53">
                        <a:extLst>
                          <a:ext uri="{FF2B5EF4-FFF2-40B4-BE49-F238E27FC236}">
                            <a16:creationId xmlns:a16="http://schemas.microsoft.com/office/drawing/2014/main" id="{8E2E8350-7132-7841-B40D-A89A7A9CD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643188"/>
                        <a:ext cx="1358900" cy="388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70" name="Object 54">
                <a:extLst>
                  <a:ext uri="{FF2B5EF4-FFF2-40B4-BE49-F238E27FC236}">
                    <a16:creationId xmlns:a16="http://schemas.microsoft.com/office/drawing/2014/main" id="{BE19F642-59C7-C046-91D2-188AC6EC883D}"/>
                  </a:ext>
                </a:extLst>
              </p:cNvPr>
              <p:cNvSpPr txBox="1"/>
              <p:nvPr/>
            </p:nvSpPr>
            <p:spPr bwMode="auto">
              <a:xfrm>
                <a:off x="1619250" y="3141663"/>
                <a:ext cx="6193110" cy="852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d>
                            <m:d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d>
                            <m:d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270" name="Object 54">
                <a:extLst>
                  <a:ext uri="{FF2B5EF4-FFF2-40B4-BE49-F238E27FC236}">
                    <a16:creationId xmlns:a16="http://schemas.microsoft.com/office/drawing/2014/main" id="{BE19F642-59C7-C046-91D2-188AC6EC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3141663"/>
                <a:ext cx="6193110" cy="8524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71" name="Text Box 55">
            <a:extLst>
              <a:ext uri="{FF2B5EF4-FFF2-40B4-BE49-F238E27FC236}">
                <a16:creationId xmlns:a16="http://schemas.microsoft.com/office/drawing/2014/main" id="{F1D71628-84D8-8147-BF46-713D9F0D7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如轨道为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抛物线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，则在近日点 </a:t>
            </a:r>
          </a:p>
        </p:txBody>
      </p:sp>
      <p:graphicFrame>
        <p:nvGraphicFramePr>
          <p:cNvPr id="9272" name="Object 56">
            <a:extLst>
              <a:ext uri="{FF2B5EF4-FFF2-40B4-BE49-F238E27FC236}">
                <a16:creationId xmlns:a16="http://schemas.microsoft.com/office/drawing/2014/main" id="{2745BBE0-6696-074A-9A86-1012BC533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076700"/>
          <a:ext cx="60166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6" r:id="rId20" imgW="4095750" imgH="2051050" progId="Equation.3">
                  <p:embed/>
                </p:oleObj>
              </mc:Choice>
              <mc:Fallback>
                <p:oleObj r:id="rId20" imgW="4095750" imgH="2051050" progId="Equation.3">
                  <p:embed/>
                  <p:pic>
                    <p:nvPicPr>
                      <p:cNvPr id="9272" name="Object 56">
                        <a:extLst>
                          <a:ext uri="{FF2B5EF4-FFF2-40B4-BE49-F238E27FC236}">
                            <a16:creationId xmlns:a16="http://schemas.microsoft.com/office/drawing/2014/main" id="{2745BBE0-6696-074A-9A86-1012BC533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76700"/>
                        <a:ext cx="60166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3" name="Object 57">
            <a:extLst>
              <a:ext uri="{FF2B5EF4-FFF2-40B4-BE49-F238E27FC236}">
                <a16:creationId xmlns:a16="http://schemas.microsoft.com/office/drawing/2014/main" id="{49D8D94A-60CB-7242-8D11-4DE889606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149725"/>
          <a:ext cx="7032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7" r:id="rId21" imgW="4095750" imgH="1898650" progId="Equation.3">
                  <p:embed/>
                </p:oleObj>
              </mc:Choice>
              <mc:Fallback>
                <p:oleObj r:id="rId21" imgW="4095750" imgH="1898650" progId="Equation.3">
                  <p:embed/>
                  <p:pic>
                    <p:nvPicPr>
                      <p:cNvPr id="9273" name="Object 57">
                        <a:extLst>
                          <a:ext uri="{FF2B5EF4-FFF2-40B4-BE49-F238E27FC236}">
                            <a16:creationId xmlns:a16="http://schemas.microsoft.com/office/drawing/2014/main" id="{49D8D94A-60CB-7242-8D11-4DE889606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149725"/>
                        <a:ext cx="703262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4" name="Object 58">
            <a:extLst>
              <a:ext uri="{FF2B5EF4-FFF2-40B4-BE49-F238E27FC236}">
                <a16:creationId xmlns:a16="http://schemas.microsoft.com/office/drawing/2014/main" id="{C3661048-5FF1-2746-8580-C2A03BAF4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6887"/>
              </p:ext>
            </p:extLst>
          </p:nvPr>
        </p:nvGraphicFramePr>
        <p:xfrm>
          <a:off x="6477000" y="4114800"/>
          <a:ext cx="903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8" r:id="rId23" imgW="5410200" imgH="2343150" progId="Equation.3">
                  <p:embed/>
                </p:oleObj>
              </mc:Choice>
              <mc:Fallback>
                <p:oleObj r:id="rId23" imgW="5410200" imgH="2343150" progId="Equation.3">
                  <p:embed/>
                  <p:pic>
                    <p:nvPicPr>
                      <p:cNvPr id="9274" name="Object 58">
                        <a:extLst>
                          <a:ext uri="{FF2B5EF4-FFF2-40B4-BE49-F238E27FC236}">
                            <a16:creationId xmlns:a16="http://schemas.microsoft.com/office/drawing/2014/main" id="{C3661048-5FF1-2746-8580-C2A03BAF4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9032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75" name="Object 59">
                <a:extLst>
                  <a:ext uri="{FF2B5EF4-FFF2-40B4-BE49-F238E27FC236}">
                    <a16:creationId xmlns:a16="http://schemas.microsoft.com/office/drawing/2014/main" id="{96B9103C-C2D9-E948-B62A-43DDD45DDE3F}"/>
                  </a:ext>
                </a:extLst>
              </p:cNvPr>
              <p:cNvSpPr txBox="1"/>
              <p:nvPr/>
            </p:nvSpPr>
            <p:spPr bwMode="auto">
              <a:xfrm>
                <a:off x="2895600" y="4495800"/>
                <a:ext cx="2819400" cy="731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275" name="Object 59">
                <a:extLst>
                  <a:ext uri="{FF2B5EF4-FFF2-40B4-BE49-F238E27FC236}">
                    <a16:creationId xmlns:a16="http://schemas.microsoft.com/office/drawing/2014/main" id="{96B9103C-C2D9-E948-B62A-43DDD45D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495800"/>
                <a:ext cx="2819400" cy="7318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76" name="Text Box 60">
            <a:extLst>
              <a:ext uri="{FF2B5EF4-FFF2-40B4-BE49-F238E27FC236}">
                <a16:creationId xmlns:a16="http://schemas.microsoft.com/office/drawing/2014/main" id="{E3CE5376-8046-CB46-BAC2-8E077053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如轨道为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双曲线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，在近日点 </a:t>
            </a:r>
          </a:p>
        </p:txBody>
      </p:sp>
      <p:graphicFrame>
        <p:nvGraphicFramePr>
          <p:cNvPr id="9277" name="Object 61">
            <a:extLst>
              <a:ext uri="{FF2B5EF4-FFF2-40B4-BE49-F238E27FC236}">
                <a16:creationId xmlns:a16="http://schemas.microsoft.com/office/drawing/2014/main" id="{63576CE2-C8A6-A446-80C8-7A86A1D0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3340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9" r:id="rId26" imgW="4095750" imgH="2051050" progId="Equation.3">
                  <p:embed/>
                </p:oleObj>
              </mc:Choice>
              <mc:Fallback>
                <p:oleObj r:id="rId26" imgW="4095750" imgH="2051050" progId="Equation.3">
                  <p:embed/>
                  <p:pic>
                    <p:nvPicPr>
                      <p:cNvPr id="9277" name="Object 61">
                        <a:extLst>
                          <a:ext uri="{FF2B5EF4-FFF2-40B4-BE49-F238E27FC236}">
                            <a16:creationId xmlns:a16="http://schemas.microsoft.com/office/drawing/2014/main" id="{63576CE2-C8A6-A446-80C8-7A86A1D0F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>
            <a:extLst>
              <a:ext uri="{FF2B5EF4-FFF2-40B4-BE49-F238E27FC236}">
                <a16:creationId xmlns:a16="http://schemas.microsoft.com/office/drawing/2014/main" id="{CA693B2D-A28A-5B45-982D-FDCDB3536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5334000"/>
          <a:ext cx="1066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0" r:id="rId27" imgW="8191500" imgH="2489200" progId="Equation.3">
                  <p:embed/>
                </p:oleObj>
              </mc:Choice>
              <mc:Fallback>
                <p:oleObj r:id="rId27" imgW="8191500" imgH="2489200" progId="Equation.3">
                  <p:embed/>
                  <p:pic>
                    <p:nvPicPr>
                      <p:cNvPr id="9278" name="Object 62">
                        <a:extLst>
                          <a:ext uri="{FF2B5EF4-FFF2-40B4-BE49-F238E27FC236}">
                            <a16:creationId xmlns:a16="http://schemas.microsoft.com/office/drawing/2014/main" id="{CA693B2D-A28A-5B45-982D-FDCDB3536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1066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79" name="Object 63">
                <a:extLst>
                  <a:ext uri="{FF2B5EF4-FFF2-40B4-BE49-F238E27FC236}">
                    <a16:creationId xmlns:a16="http://schemas.microsoft.com/office/drawing/2014/main" id="{0392AEA2-EE50-AB4E-948E-1ECF3B3089C4}"/>
                  </a:ext>
                </a:extLst>
              </p:cNvPr>
              <p:cNvSpPr txBox="1"/>
              <p:nvPr/>
            </p:nvSpPr>
            <p:spPr bwMode="auto">
              <a:xfrm>
                <a:off x="2895600" y="5791200"/>
                <a:ext cx="2972544" cy="67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=+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279" name="Object 63">
                <a:extLst>
                  <a:ext uri="{FF2B5EF4-FFF2-40B4-BE49-F238E27FC236}">
                    <a16:creationId xmlns:a16="http://schemas.microsoft.com/office/drawing/2014/main" id="{0392AEA2-EE50-AB4E-948E-1ECF3B30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5791200"/>
                <a:ext cx="2972544" cy="6731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DAFE08-856D-4506-9B61-3568CD56F0A4}"/>
                  </a:ext>
                </a:extLst>
              </p:cNvPr>
              <p:cNvSpPr/>
              <p:nvPr/>
            </p:nvSpPr>
            <p:spPr>
              <a:xfrm>
                <a:off x="5664844" y="38071"/>
                <a:ext cx="3445437" cy="14311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−2−2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DAFE08-856D-4506-9B61-3568CD56F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44" y="38071"/>
                <a:ext cx="3445437" cy="143116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FA36EC-54B5-40A3-BA1F-98C3C9A7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05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D8C981-5E85-E841-B034-99400F42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6130925" cy="519113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第一宇宙速度（环绕速度 ）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0F71E05-F156-BE40-A572-FE5455F9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81075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对于椭圆轨道的星体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47E3CCBC-A460-7043-A2B8-1C2F94DF6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838200"/>
          <a:ext cx="22098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2" r:id="rId3" imgW="16236950" imgH="4826000" progId="Equation.3">
                  <p:embed/>
                </p:oleObj>
              </mc:Choice>
              <mc:Fallback>
                <p:oleObj r:id="rId3" imgW="16236950" imgH="4826000" progId="Equation.3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:a16="http://schemas.microsoft.com/office/drawing/2014/main" id="{47E3CCBC-A460-7043-A2B8-1C2F94DF6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38200"/>
                        <a:ext cx="2209800" cy="655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>
            <a:extLst>
              <a:ext uri="{FF2B5EF4-FFF2-40B4-BE49-F238E27FC236}">
                <a16:creationId xmlns:a16="http://schemas.microsoft.com/office/drawing/2014/main" id="{57961E5E-3E9A-6343-B2FC-624BE50F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3352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令             地球半径， </a:t>
            </a:r>
          </a:p>
        </p:txBody>
      </p:sp>
      <p:graphicFrame>
        <p:nvGraphicFramePr>
          <p:cNvPr id="10259" name="Object 19">
            <a:extLst>
              <a:ext uri="{FF2B5EF4-FFF2-40B4-BE49-F238E27FC236}">
                <a16:creationId xmlns:a16="http://schemas.microsoft.com/office/drawing/2014/main" id="{E03279EE-02B7-004B-BC6E-6DEEEC64C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2" y="1710329"/>
          <a:ext cx="8524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3" r:id="rId5" imgW="5556250" imgH="1606550" progId="Equation.3">
                  <p:embed/>
                </p:oleObj>
              </mc:Choice>
              <mc:Fallback>
                <p:oleObj r:id="rId5" imgW="5556250" imgH="1606550" progId="Equation.3">
                  <p:embed/>
                  <p:pic>
                    <p:nvPicPr>
                      <p:cNvPr id="10259" name="Object 19">
                        <a:extLst>
                          <a:ext uri="{FF2B5EF4-FFF2-40B4-BE49-F238E27FC236}">
                            <a16:creationId xmlns:a16="http://schemas.microsoft.com/office/drawing/2014/main" id="{E03279EE-02B7-004B-BC6E-6DEEEC64C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2" y="1710329"/>
                        <a:ext cx="852488" cy="25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F5408407-979F-0140-81FE-359BCDB39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676400"/>
          <a:ext cx="895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4" r:id="rId7" imgW="6584950" imgH="2635250" progId="Equation.3">
                  <p:embed/>
                </p:oleObj>
              </mc:Choice>
              <mc:Fallback>
                <p:oleObj r:id="rId7" imgW="6584950" imgH="2635250" progId="Equation.3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F5408407-979F-0140-81FE-359BCDB39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895350" cy="357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>
            <a:extLst>
              <a:ext uri="{FF2B5EF4-FFF2-40B4-BE49-F238E27FC236}">
                <a16:creationId xmlns:a16="http://schemas.microsoft.com/office/drawing/2014/main" id="{49B0207C-7BAF-CA47-8096-83E9D039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从地球表面上发射一颗人造地球卫星所需要的最低速度   </a:t>
            </a:r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13C7FD12-115C-164C-9D69-5A414B884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2209800"/>
          <a:ext cx="234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5" r:id="rId9" imgW="1752600" imgH="2489200" progId="Equation.3">
                  <p:embed/>
                </p:oleObj>
              </mc:Choice>
              <mc:Fallback>
                <p:oleObj r:id="rId9" imgW="1752600" imgH="2489200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13C7FD12-115C-164C-9D69-5A414B884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209800"/>
                        <a:ext cx="2349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63" name="Object 23">
                <a:extLst>
                  <a:ext uri="{FF2B5EF4-FFF2-40B4-BE49-F238E27FC236}">
                    <a16:creationId xmlns:a16="http://schemas.microsoft.com/office/drawing/2014/main" id="{C0606F1F-C578-3E44-B421-6420CCBA5FD4}"/>
                  </a:ext>
                </a:extLst>
              </p:cNvPr>
              <p:cNvSpPr txBox="1"/>
              <p:nvPr/>
            </p:nvSpPr>
            <p:spPr bwMode="auto">
              <a:xfrm>
                <a:off x="1371600" y="2667000"/>
                <a:ext cx="3920480" cy="422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𝑔𝑟</m:t>
                          </m:r>
                        </m:e>
                      </m:rad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9.8×</m:t>
                          </m:r>
                          <m:f>
                            <m:fPr>
                              <m:type m:val="lin"/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6400</m:t>
                              </m:r>
                            </m:num>
                            <m:den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1000</m:t>
                              </m:r>
                            </m:den>
                          </m:f>
                        </m:e>
                      </m:rad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≈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7.9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263" name="Object 23">
                <a:extLst>
                  <a:ext uri="{FF2B5EF4-FFF2-40B4-BE49-F238E27FC236}">
                    <a16:creationId xmlns:a16="http://schemas.microsoft.com/office/drawing/2014/main" id="{C0606F1F-C578-3E44-B421-6420CCBA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667000"/>
                <a:ext cx="3920480" cy="422275"/>
              </a:xfrm>
              <a:prstGeom prst="rect">
                <a:avLst/>
              </a:prstGeom>
              <a:blipFill>
                <a:blip r:embed="rId11"/>
                <a:stretch>
                  <a:fillRect t="-76812" b="-13768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4" name="Text Box 24">
            <a:extLst>
              <a:ext uri="{FF2B5EF4-FFF2-40B4-BE49-F238E27FC236}">
                <a16:creationId xmlns:a16="http://schemas.microsoft.com/office/drawing/2014/main" id="{042AF03F-85F6-9645-8CF4-6821CE9C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7000"/>
            <a:ext cx="264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（千米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秒） </a:t>
            </a:r>
          </a:p>
        </p:txBody>
      </p:sp>
      <p:sp>
        <p:nvSpPr>
          <p:cNvPr id="10265" name="Text Box 25">
            <a:extLst>
              <a:ext uri="{FF2B5EF4-FFF2-40B4-BE49-F238E27FC236}">
                <a16:creationId xmlns:a16="http://schemas.microsoft.com/office/drawing/2014/main" id="{A3782FBD-DDEE-DB4F-A531-0B79BDA2F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52800"/>
            <a:ext cx="5181600" cy="528638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第二宇宙速度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逃逸速度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</a:p>
        </p:txBody>
      </p:sp>
      <p:graphicFrame>
        <p:nvGraphicFramePr>
          <p:cNvPr id="10266" name="Object 26">
            <a:extLst>
              <a:ext uri="{FF2B5EF4-FFF2-40B4-BE49-F238E27FC236}">
                <a16:creationId xmlns:a16="http://schemas.microsoft.com/office/drawing/2014/main" id="{51DEBC34-50DE-3B44-91A5-04DBF5649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0"/>
          <a:ext cx="6096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6" r:id="rId12" imgW="4533900" imgH="1606550" progId="Equation.3">
                  <p:embed/>
                </p:oleObj>
              </mc:Choice>
              <mc:Fallback>
                <p:oleObj r:id="rId12" imgW="4533900" imgH="1606550" progId="Equation.3">
                  <p:embed/>
                  <p:pic>
                    <p:nvPicPr>
                      <p:cNvPr id="10266" name="Object 26">
                        <a:extLst>
                          <a:ext uri="{FF2B5EF4-FFF2-40B4-BE49-F238E27FC236}">
                            <a16:creationId xmlns:a16="http://schemas.microsoft.com/office/drawing/2014/main" id="{51DEBC34-50DE-3B44-91A5-04DBF5649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609600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>
            <a:extLst>
              <a:ext uri="{FF2B5EF4-FFF2-40B4-BE49-F238E27FC236}">
                <a16:creationId xmlns:a16="http://schemas.microsoft.com/office/drawing/2014/main" id="{B3E0AF4B-ECBE-A94C-9587-E39B62D6E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1600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7" r:id="rId14" imgW="11703050" imgH="4826000" progId="Equation.3">
                  <p:embed/>
                </p:oleObj>
              </mc:Choice>
              <mc:Fallback>
                <p:oleObj r:id="rId14" imgW="11703050" imgH="4826000" progId="Equation.3">
                  <p:embed/>
                  <p:pic>
                    <p:nvPicPr>
                      <p:cNvPr id="10267" name="Object 27">
                        <a:extLst>
                          <a:ext uri="{FF2B5EF4-FFF2-40B4-BE49-F238E27FC236}">
                            <a16:creationId xmlns:a16="http://schemas.microsoft.com/office/drawing/2014/main" id="{B3E0AF4B-ECBE-A94C-9587-E39B62D6E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1600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Object 28">
                <a:extLst>
                  <a:ext uri="{FF2B5EF4-FFF2-40B4-BE49-F238E27FC236}">
                    <a16:creationId xmlns:a16="http://schemas.microsoft.com/office/drawing/2014/main" id="{F248F382-EE7E-AA49-8460-AC8666BF9FAB}"/>
                  </a:ext>
                </a:extLst>
              </p:cNvPr>
              <p:cNvSpPr txBox="1"/>
              <p:nvPr/>
            </p:nvSpPr>
            <p:spPr bwMode="auto">
              <a:xfrm>
                <a:off x="1524000" y="5715000"/>
                <a:ext cx="3768080" cy="411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𝑔𝑟</m:t>
                          </m:r>
                        </m:e>
                      </m:rad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≈1.4×7.9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≈11.2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268" name="Object 28">
                <a:extLst>
                  <a:ext uri="{FF2B5EF4-FFF2-40B4-BE49-F238E27FC236}">
                    <a16:creationId xmlns:a16="http://schemas.microsoft.com/office/drawing/2014/main" id="{F248F382-EE7E-AA49-8460-AC8666BF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715000"/>
                <a:ext cx="3768080" cy="411163"/>
              </a:xfrm>
              <a:prstGeom prst="rect">
                <a:avLst/>
              </a:prstGeom>
              <a:blipFill>
                <a:blip r:embed="rId16"/>
                <a:stretch>
                  <a:fillRect b="-447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0" name="Text Box 30">
            <a:extLst>
              <a:ext uri="{FF2B5EF4-FFF2-40B4-BE49-F238E27FC236}">
                <a16:creationId xmlns:a16="http://schemas.microsoft.com/office/drawing/2014/main" id="{7B72C852-5E6F-6041-8334-BA08EEC0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71500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（千米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）</a:t>
            </a: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06459330-4E9E-F249-9DB8-9B244093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令</a:t>
            </a:r>
          </a:p>
        </p:txBody>
      </p:sp>
      <p:graphicFrame>
        <p:nvGraphicFramePr>
          <p:cNvPr id="10272" name="Object 32">
            <a:extLst>
              <a:ext uri="{FF2B5EF4-FFF2-40B4-BE49-F238E27FC236}">
                <a16:creationId xmlns:a16="http://schemas.microsoft.com/office/drawing/2014/main" id="{01F6CB39-5866-E94B-A818-B1B7C39EC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11540"/>
              </p:ext>
            </p:extLst>
          </p:nvPr>
        </p:nvGraphicFramePr>
        <p:xfrm>
          <a:off x="4904048" y="3347249"/>
          <a:ext cx="402704" cy="5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8" r:id="rId17" imgW="1898650" imgH="2489200" progId="Equation.3">
                  <p:embed/>
                </p:oleObj>
              </mc:Choice>
              <mc:Fallback>
                <p:oleObj r:id="rId17" imgW="1898650" imgH="2489200" progId="Equation.3">
                  <p:embed/>
                  <p:pic>
                    <p:nvPicPr>
                      <p:cNvPr id="10272" name="Object 32">
                        <a:extLst>
                          <a:ext uri="{FF2B5EF4-FFF2-40B4-BE49-F238E27FC236}">
                            <a16:creationId xmlns:a16="http://schemas.microsoft.com/office/drawing/2014/main" id="{01F6CB39-5866-E94B-A818-B1B7C39EC9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048" y="3347249"/>
                        <a:ext cx="402704" cy="54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73" name="Text Box 33">
                <a:extLst>
                  <a:ext uri="{FF2B5EF4-FFF2-40B4-BE49-F238E27FC236}">
                    <a16:creationId xmlns:a16="http://schemas.microsoft.com/office/drawing/2014/main" id="{B6032BDC-EAFB-A04C-BCA1-C7951C81B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4114800"/>
                <a:ext cx="81534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物体脱离地球引力（抛物线，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）所需的最低速度</a:t>
                </a:r>
              </a:p>
            </p:txBody>
          </p:sp>
        </mc:Choice>
        <mc:Fallback xmlns="">
          <p:sp>
            <p:nvSpPr>
              <p:cNvPr id="10273" name="Text Box 33">
                <a:extLst>
                  <a:ext uri="{FF2B5EF4-FFF2-40B4-BE49-F238E27FC236}">
                    <a16:creationId xmlns:a16="http://schemas.microsoft.com/office/drawing/2014/main" id="{B6032BDC-EAFB-A04C-BCA1-C7951C81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114800"/>
                <a:ext cx="8153400" cy="461665"/>
              </a:xfrm>
              <a:prstGeom prst="rect">
                <a:avLst/>
              </a:prstGeom>
              <a:blipFill>
                <a:blip r:embed="rId19"/>
                <a:stretch>
                  <a:fillRect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053" name="Group 37">
            <a:extLst>
              <a:ext uri="{FF2B5EF4-FFF2-40B4-BE49-F238E27FC236}">
                <a16:creationId xmlns:a16="http://schemas.microsoft.com/office/drawing/2014/main" id="{1468FA50-9FE3-3A4A-9C29-E59A19A262C2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105400"/>
            <a:ext cx="2362200" cy="914400"/>
            <a:chOff x="4080" y="3216"/>
            <a:chExt cx="1488" cy="576"/>
          </a:xfrm>
        </p:grpSpPr>
        <p:sp>
          <p:nvSpPr>
            <p:cNvPr id="44054" name="AutoShape 36">
              <a:extLst>
                <a:ext uri="{FF2B5EF4-FFF2-40B4-BE49-F238E27FC236}">
                  <a16:creationId xmlns:a16="http://schemas.microsoft.com/office/drawing/2014/main" id="{1C556ED9-D577-2541-B7E5-6E14F409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16"/>
              <a:ext cx="1488" cy="576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55" name="Text Box 35">
              <a:extLst>
                <a:ext uri="{FF2B5EF4-FFF2-40B4-BE49-F238E27FC236}">
                  <a16:creationId xmlns:a16="http://schemas.microsoft.com/office/drawing/2014/main" id="{6A05C01F-CDF8-044E-919D-7D5203EEF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36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普物已讲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EEE347-8AD2-4A5F-BB2D-B40694E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968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Text Box 14">
            <a:extLst>
              <a:ext uri="{FF2B5EF4-FFF2-40B4-BE49-F238E27FC236}">
                <a16:creationId xmlns:a16="http://schemas.microsoft.com/office/drawing/2014/main" id="{CEB382F7-77E7-DA44-B84A-048022B9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60350"/>
            <a:ext cx="2590800" cy="53340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第三宇宙速度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F8C53D18-B6F3-404D-B9DE-2102D52D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7848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从地球表面发射，物体能够脱离太阳系，应具有的速度</a:t>
            </a:r>
          </a:p>
        </p:txBody>
      </p:sp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F57880C6-E7B9-4546-8ADE-CBEE72E67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4613" y="1600200"/>
          <a:ext cx="179387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r:id="rId3" imgW="1314450" imgH="1606550" progId="Equation.3">
                  <p:embed/>
                </p:oleObj>
              </mc:Choice>
              <mc:Fallback>
                <p:oleObj r:id="rId3" imgW="1314450" imgH="1606550" progId="Equation.3">
                  <p:embed/>
                  <p:pic>
                    <p:nvPicPr>
                      <p:cNvPr id="11280" name="Object 16">
                        <a:extLst>
                          <a:ext uri="{FF2B5EF4-FFF2-40B4-BE49-F238E27FC236}">
                            <a16:creationId xmlns:a16="http://schemas.microsoft.com/office/drawing/2014/main" id="{F57880C6-E7B9-4546-8ADE-CBEE72E67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13" y="1600200"/>
                        <a:ext cx="179387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id="{A3C29271-3A1D-DC4C-9240-42E9BD19C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81200"/>
          <a:ext cx="182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r:id="rId5" imgW="13163550" imgH="4826000" progId="Equation.3">
                  <p:embed/>
                </p:oleObj>
              </mc:Choice>
              <mc:Fallback>
                <p:oleObj r:id="rId5" imgW="13163550" imgH="4826000" progId="Equation.3">
                  <p:embed/>
                  <p:pic>
                    <p:nvPicPr>
                      <p:cNvPr id="11281" name="Object 17">
                        <a:extLst>
                          <a:ext uri="{FF2B5EF4-FFF2-40B4-BE49-F238E27FC236}">
                            <a16:creationId xmlns:a16="http://schemas.microsoft.com/office/drawing/2014/main" id="{A3C29271-3A1D-DC4C-9240-42E9BD19C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18288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>
            <a:extLst>
              <a:ext uri="{FF2B5EF4-FFF2-40B4-BE49-F238E27FC236}">
                <a16:creationId xmlns:a16="http://schemas.microsoft.com/office/drawing/2014/main" id="{D8EAEEEB-BD9B-544B-AEC9-B05789D3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脱离地球的速度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D82AC392-FC8B-144B-857A-C99C1505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脱离太阳的速度</a:t>
            </a:r>
          </a:p>
        </p:txBody>
      </p:sp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AA017E04-BA21-AB4A-92D2-D338ABCBD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667000"/>
          <a:ext cx="1143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" r:id="rId7" imgW="8629650" imgH="4533900" progId="Equation.3">
                  <p:embed/>
                </p:oleObj>
              </mc:Choice>
              <mc:Fallback>
                <p:oleObj r:id="rId7" imgW="8629650" imgH="4533900" progId="Equation.3">
                  <p:embed/>
                  <p:pic>
                    <p:nvPicPr>
                      <p:cNvPr id="11284" name="Object 20">
                        <a:extLst>
                          <a:ext uri="{FF2B5EF4-FFF2-40B4-BE49-F238E27FC236}">
                            <a16:creationId xmlns:a16="http://schemas.microsoft.com/office/drawing/2014/main" id="{AA017E04-BA21-AB4A-92D2-D338ABCBD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1143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>
            <a:extLst>
              <a:ext uri="{FF2B5EF4-FFF2-40B4-BE49-F238E27FC236}">
                <a16:creationId xmlns:a16="http://schemas.microsoft.com/office/drawing/2014/main" id="{C82F04B4-5193-484A-9C87-AC8D53A2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14600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是太阳的质量，  是地球绕太阳运行的轨道的半径</a:t>
            </a:r>
          </a:p>
        </p:txBody>
      </p:sp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2EE4DE8E-E9CF-E24C-928B-8046319C0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968" y="2602706"/>
          <a:ext cx="3476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9" r:id="rId9" imgW="2781300" imgH="1898650" progId="Equation.3">
                  <p:embed/>
                </p:oleObj>
              </mc:Choice>
              <mc:Fallback>
                <p:oleObj r:id="rId9" imgW="2781300" imgH="1898650" progId="Equation.3">
                  <p:embed/>
                  <p:pic>
                    <p:nvPicPr>
                      <p:cNvPr id="11286" name="Object 22">
                        <a:extLst>
                          <a:ext uri="{FF2B5EF4-FFF2-40B4-BE49-F238E27FC236}">
                            <a16:creationId xmlns:a16="http://schemas.microsoft.com/office/drawing/2014/main" id="{2EE4DE8E-E9CF-E24C-928B-8046319C0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968" y="2602706"/>
                        <a:ext cx="3476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>
            <a:extLst>
              <a:ext uri="{FF2B5EF4-FFF2-40B4-BE49-F238E27FC236}">
                <a16:creationId xmlns:a16="http://schemas.microsoft.com/office/drawing/2014/main" id="{1D4EE89B-E4EE-5B45-B9D1-65EFD065E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590800"/>
          <a:ext cx="22066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0" r:id="rId11" imgW="1752600" imgH="1898650" progId="Equation.3">
                  <p:embed/>
                </p:oleObj>
              </mc:Choice>
              <mc:Fallback>
                <p:oleObj r:id="rId11" imgW="1752600" imgH="1898650" progId="Equation.3">
                  <p:embed/>
                  <p:pic>
                    <p:nvPicPr>
                      <p:cNvPr id="11287" name="Object 23">
                        <a:extLst>
                          <a:ext uri="{FF2B5EF4-FFF2-40B4-BE49-F238E27FC236}">
                            <a16:creationId xmlns:a16="http://schemas.microsoft.com/office/drawing/2014/main" id="{1D4EE89B-E4EE-5B45-B9D1-65EFD065E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590800"/>
                        <a:ext cx="22066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F0450786-9FC8-D548-A07F-5AF9EA72D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129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1" r:id="rId13" imgW="9213850" imgH="5118100" progId="Equation.3">
                  <p:embed/>
                </p:oleObj>
              </mc:Choice>
              <mc:Fallback>
                <p:oleObj r:id="rId13" imgW="9213850" imgH="5118100" progId="Equation.3">
                  <p:embed/>
                  <p:pic>
                    <p:nvPicPr>
                      <p:cNvPr id="11288" name="Object 24">
                        <a:extLst>
                          <a:ext uri="{FF2B5EF4-FFF2-40B4-BE49-F238E27FC236}">
                            <a16:creationId xmlns:a16="http://schemas.microsoft.com/office/drawing/2014/main" id="{F0450786-9FC8-D548-A07F-5AF9EA72D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129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>
            <a:extLst>
              <a:ext uri="{FF2B5EF4-FFF2-40B4-BE49-F238E27FC236}">
                <a16:creationId xmlns:a16="http://schemas.microsoft.com/office/drawing/2014/main" id="{857C28C4-D2B3-964F-B0EE-034DC02F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所以</a:t>
            </a:r>
          </a:p>
        </p:txBody>
      </p:sp>
      <p:graphicFrame>
        <p:nvGraphicFramePr>
          <p:cNvPr id="11290" name="Object 26">
            <a:extLst>
              <a:ext uri="{FF2B5EF4-FFF2-40B4-BE49-F238E27FC236}">
                <a16:creationId xmlns:a16="http://schemas.microsoft.com/office/drawing/2014/main" id="{BFB6426A-C628-D64F-9DC0-42F2C2A08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352800"/>
          <a:ext cx="3067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Equation" r:id="rId15" imgW="21355050" imgH="2927350" progId="Equation.3">
                  <p:embed/>
                </p:oleObj>
              </mc:Choice>
              <mc:Fallback>
                <p:oleObj name="Equation" r:id="rId15" imgW="21355050" imgH="2927350" progId="Equation.3">
                  <p:embed/>
                  <p:pic>
                    <p:nvPicPr>
                      <p:cNvPr id="11290" name="Object 26">
                        <a:extLst>
                          <a:ext uri="{FF2B5EF4-FFF2-40B4-BE49-F238E27FC236}">
                            <a16:creationId xmlns:a16="http://schemas.microsoft.com/office/drawing/2014/main" id="{BFB6426A-C628-D64F-9DC0-42F2C2A08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067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>
            <a:extLst>
              <a:ext uri="{FF2B5EF4-FFF2-40B4-BE49-F238E27FC236}">
                <a16:creationId xmlns:a16="http://schemas.microsoft.com/office/drawing/2014/main" id="{B41A1FFC-12C5-DF43-8BF9-D8AF9EF4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228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千米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 </a:t>
            </a: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4738B059-4106-CC4A-8858-755A2995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8305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地球绕太阳公转的速度约为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30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千米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秒。如果发射时的速度方向和地球在公转轨道上运行的速度方向一致，那么只要相对于地球的速度为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千米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秒。在地面发射，还要同时克服地球的引力 ，因此：</a:t>
            </a:r>
          </a:p>
        </p:txBody>
      </p:sp>
      <p:graphicFrame>
        <p:nvGraphicFramePr>
          <p:cNvPr id="11294" name="Object 30">
            <a:extLst>
              <a:ext uri="{FF2B5EF4-FFF2-40B4-BE49-F238E27FC236}">
                <a16:creationId xmlns:a16="http://schemas.microsoft.com/office/drawing/2014/main" id="{55BE0D7E-40EE-F24B-8DEB-19CEC65A7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257800"/>
          <a:ext cx="2971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3" r:id="rId17" imgW="20770850" imgH="4826000" progId="Equation.3">
                  <p:embed/>
                </p:oleObj>
              </mc:Choice>
              <mc:Fallback>
                <p:oleObj r:id="rId17" imgW="20770850" imgH="4826000" progId="Equation.3">
                  <p:embed/>
                  <p:pic>
                    <p:nvPicPr>
                      <p:cNvPr id="11294" name="Object 30">
                        <a:extLst>
                          <a:ext uri="{FF2B5EF4-FFF2-40B4-BE49-F238E27FC236}">
                            <a16:creationId xmlns:a16="http://schemas.microsoft.com/office/drawing/2014/main" id="{55BE0D7E-40EE-F24B-8DEB-19CEC65A7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57800"/>
                        <a:ext cx="29718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extLst>
              <a:ext uri="{FF2B5EF4-FFF2-40B4-BE49-F238E27FC236}">
                <a16:creationId xmlns:a16="http://schemas.microsoft.com/office/drawing/2014/main" id="{AEE444FB-C124-8F4B-940F-F68429671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2113" y="5257800"/>
          <a:ext cx="16779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" name="公式" r:id="rId19" imgW="13017500" imgH="4826000" progId="Equation.3">
                  <p:embed/>
                </p:oleObj>
              </mc:Choice>
              <mc:Fallback>
                <p:oleObj name="公式" r:id="rId19" imgW="13017500" imgH="4826000" progId="Equation.3">
                  <p:embed/>
                  <p:pic>
                    <p:nvPicPr>
                      <p:cNvPr id="11295" name="Object 31">
                        <a:extLst>
                          <a:ext uri="{FF2B5EF4-FFF2-40B4-BE49-F238E27FC236}">
                            <a16:creationId xmlns:a16="http://schemas.microsoft.com/office/drawing/2014/main" id="{AEE444FB-C124-8F4B-940F-F68429671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5257800"/>
                        <a:ext cx="16779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96" name="Object 32">
                <a:extLst>
                  <a:ext uri="{FF2B5EF4-FFF2-40B4-BE49-F238E27FC236}">
                    <a16:creationId xmlns:a16="http://schemas.microsoft.com/office/drawing/2014/main" id="{7E70631D-67E5-0748-B87E-B5794E086AC2}"/>
                  </a:ext>
                </a:extLst>
              </p:cNvPr>
              <p:cNvSpPr txBox="1"/>
              <p:nvPr/>
            </p:nvSpPr>
            <p:spPr bwMode="auto">
              <a:xfrm>
                <a:off x="1537018" y="6014427"/>
                <a:ext cx="3125788" cy="4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11.2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≈16.5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296" name="Object 32">
                <a:extLst>
                  <a:ext uri="{FF2B5EF4-FFF2-40B4-BE49-F238E27FC236}">
                    <a16:creationId xmlns:a16="http://schemas.microsoft.com/office/drawing/2014/main" id="{7E70631D-67E5-0748-B87E-B5794E08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7018" y="6014427"/>
                <a:ext cx="3125788" cy="4445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97" name="Text Box 33">
            <a:extLst>
              <a:ext uri="{FF2B5EF4-FFF2-40B4-BE49-F238E27FC236}">
                <a16:creationId xmlns:a16="http://schemas.microsoft.com/office/drawing/2014/main" id="{41DAF837-1D97-8149-9F3F-DDC2F8A0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19800"/>
            <a:ext cx="282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千米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秒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 </a:t>
            </a:r>
          </a:p>
        </p:txBody>
      </p:sp>
      <p:sp>
        <p:nvSpPr>
          <p:cNvPr id="11298" name="Text Box 34">
            <a:extLst>
              <a:ext uri="{FF2B5EF4-FFF2-40B4-BE49-F238E27FC236}">
                <a16:creationId xmlns:a16="http://schemas.microsoft.com/office/drawing/2014/main" id="{4CED422E-21F7-FB4B-A61D-B3923A939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447800"/>
            <a:ext cx="845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在地球绕太阳运行的轨道上发射物体时可以脱离太阳的速度</a:t>
            </a:r>
          </a:p>
        </p:txBody>
      </p:sp>
      <p:grpSp>
        <p:nvGrpSpPr>
          <p:cNvPr id="45078" name="Group 36">
            <a:extLst>
              <a:ext uri="{FF2B5EF4-FFF2-40B4-BE49-F238E27FC236}">
                <a16:creationId xmlns:a16="http://schemas.microsoft.com/office/drawing/2014/main" id="{11F96E28-DE31-8C4B-A204-D8CFC19CEDF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715000"/>
            <a:ext cx="2362200" cy="914400"/>
            <a:chOff x="4080" y="3216"/>
            <a:chExt cx="1488" cy="576"/>
          </a:xfrm>
        </p:grpSpPr>
        <p:sp>
          <p:nvSpPr>
            <p:cNvPr id="45081" name="AutoShape 37">
              <a:extLst>
                <a:ext uri="{FF2B5EF4-FFF2-40B4-BE49-F238E27FC236}">
                  <a16:creationId xmlns:a16="http://schemas.microsoft.com/office/drawing/2014/main" id="{36CAD9DC-5985-EA4F-81FB-21ECE020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16"/>
              <a:ext cx="1488" cy="576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82" name="Text Box 38">
              <a:extLst>
                <a:ext uri="{FF2B5EF4-FFF2-40B4-BE49-F238E27FC236}">
                  <a16:creationId xmlns:a16="http://schemas.microsoft.com/office/drawing/2014/main" id="{62C28BE1-1041-344B-8643-58EF35CFC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381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普物已讲</a:t>
              </a:r>
            </a:p>
          </p:txBody>
        </p:sp>
      </p:grpSp>
      <p:sp>
        <p:nvSpPr>
          <p:cNvPr id="11303" name="Text Box 39">
            <a:extLst>
              <a:ext uri="{FF2B5EF4-FFF2-40B4-BE49-F238E27FC236}">
                <a16:creationId xmlns:a16="http://schemas.microsoft.com/office/drawing/2014/main" id="{DFD0D5FF-E207-7845-9BB5-0F856308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908050"/>
            <a:ext cx="7848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从地球表面发射，物体能够脱离太阳系，应具有的速度</a:t>
            </a:r>
          </a:p>
        </p:txBody>
      </p:sp>
      <p:graphicFrame>
        <p:nvGraphicFramePr>
          <p:cNvPr id="11293" name="Object 29">
            <a:extLst>
              <a:ext uri="{FF2B5EF4-FFF2-40B4-BE49-F238E27FC236}">
                <a16:creationId xmlns:a16="http://schemas.microsoft.com/office/drawing/2014/main" id="{027E7ACB-E213-2D41-A312-D17917D4D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836613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5" r:id="rId22" imgW="1898650" imgH="2635250" progId="Equation.3">
                  <p:embed/>
                </p:oleObj>
              </mc:Choice>
              <mc:Fallback>
                <p:oleObj r:id="rId22" imgW="1898650" imgH="2635250" progId="Equation.3">
                  <p:embed/>
                  <p:pic>
                    <p:nvPicPr>
                      <p:cNvPr id="11293" name="Object 29">
                        <a:extLst>
                          <a:ext uri="{FF2B5EF4-FFF2-40B4-BE49-F238E27FC236}">
                            <a16:creationId xmlns:a16="http://schemas.microsoft.com/office/drawing/2014/main" id="{027E7ACB-E213-2D41-A312-D17917D4D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836613"/>
                        <a:ext cx="422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94910A-5FD6-4A0B-A6C1-C83AF714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38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F7EF8E6-E849-4417-A811-79B226C1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16832"/>
            <a:ext cx="8928992" cy="1995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作业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rgbClr val="0000FF"/>
                </a:solidFill>
                <a:ea typeface="黑体" panose="02010609060101010101" pitchFamily="49" charset="-122"/>
              </a:rPr>
              <a:t>1.44</a:t>
            </a:r>
            <a:r>
              <a:rPr lang="zh-CN" altLang="en-US" sz="4400" kern="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1.45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1.48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6A957D-7A62-4B41-AD41-D1E32AD9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66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3D60861-DE8C-4758-84BE-8946BE8D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70892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06C1AD-6E1D-45F5-A010-8BD69868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96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79" y="134229"/>
            <a:ext cx="3416320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：卫星变轨问题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B34FD6DC-4CFA-924F-8587-654322EE2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556" y="710715"/>
                <a:ext cx="7992888" cy="61371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(1)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卫星在椭圆轨道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近日点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获得一个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径向冲量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𝐼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，变成另一椭圆轨道，求新轨道的长轴位置、长轴大小和偏心率？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解答：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𝐼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近日点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，故冲量施加后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；横向速度不变，故角动量不变，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不变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总能量变为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𝐼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𝐽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bSup>
                          <m:sSub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𝑝</m:t>
                            </m:r>
                          </m:sub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变为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+1</m:t>
                        </m:r>
                      </m:e>
                    </m:ra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&gt;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</m:oMath>
                </a14:m>
                <a:r>
                  <a:rPr kumimoji="1" lang="zh-CN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新轨道方程为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⁡(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，其中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时对应原先的近日点，即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增大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，偏心率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增大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B34FD6DC-4CFA-924F-8587-654322EE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56" y="710715"/>
                <a:ext cx="7992888" cy="6137129"/>
              </a:xfrm>
              <a:prstGeom prst="rect">
                <a:avLst/>
              </a:prstGeom>
              <a:blipFill>
                <a:blip r:embed="rId2"/>
                <a:stretch>
                  <a:fillRect l="-1143" t="-994" r="-38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FAB94-0D55-4B2A-96AD-E040A313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1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476250"/>
            <a:ext cx="3416320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：卫星变轨问题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B34FD6DC-4CFA-924F-8587-654322EE2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1196752"/>
                <a:ext cx="7992888" cy="5441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(2)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若冲量施加在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横向方向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，并指向使卫星速度增加的方向，则其长轴位置、长轴大小和偏心率如何变化？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若施加在横向方向，则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保持不变，但横向有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Δ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𝐼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𝐼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增大，能量也增大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𝐽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导致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均增大。但因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，此处仍为近日点或远日点。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+1</m:t>
                        </m:r>
                      </m:e>
                    </m:ra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得到新的偏心率，然后得到长轴大小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。最终效果为：长轴位置不变，长轴增大，偏心率增大。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B34FD6DC-4CFA-924F-8587-654322EE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96752"/>
                <a:ext cx="7992888" cy="5441170"/>
              </a:xfrm>
              <a:prstGeom prst="rect">
                <a:avLst/>
              </a:prstGeom>
              <a:blipFill>
                <a:blip r:embed="rId2"/>
                <a:stretch>
                  <a:fillRect l="-1144" t="-896" r="-458" b="-156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8C63B-6383-4F60-A097-1D1ABA2F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92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8">
            <a:extLst>
              <a:ext uri="{FF2B5EF4-FFF2-40B4-BE49-F238E27FC236}">
                <a16:creationId xmlns:a16="http://schemas.microsoft.com/office/drawing/2014/main" id="{AEB6C255-E6AE-483B-8AC6-517F3601B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37067"/>
            <a:ext cx="482536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有心力基本性质之一：</a:t>
            </a:r>
            <a:r>
              <a:rPr lang="zh-CN" altLang="en-US" sz="2400" b="1" dirty="0">
                <a:solidFill>
                  <a:srgbClr val="0432FF"/>
                </a:solidFill>
                <a:ea typeface="黑体" panose="02010609060101010101" pitchFamily="49" charset="-122"/>
              </a:rPr>
              <a:t>角动量守恒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4">
                <a:extLst>
                  <a:ext uri="{FF2B5EF4-FFF2-40B4-BE49-F238E27FC236}">
                    <a16:creationId xmlns:a16="http://schemas.microsoft.com/office/drawing/2014/main" id="{A0BD0CAA-69B7-4C03-90C3-572215F92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767110"/>
                <a:ext cx="8928992" cy="574625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质点在有心力场中运动，应用角动量定理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力矩为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故质点的</a:t>
                </a:r>
                <a:r>
                  <a:rPr lang="zh-CN" altLang="en-US" sz="2400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角动量守恒</a:t>
                </a:r>
                <a:endParaRPr lang="en-US" altLang="zh-CN" sz="2400" b="1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𝐽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角动量守恒会导致什么？根据角动量定义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𝐽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⟹    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𝐽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  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𝐽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𝐽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平面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满足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方程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角动量守恒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质点作平面运动</a:t>
                </a:r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4">
                <a:extLst>
                  <a:ext uri="{FF2B5EF4-FFF2-40B4-BE49-F238E27FC236}">
                    <a16:creationId xmlns:a16="http://schemas.microsoft.com/office/drawing/2014/main" id="{A0BD0CAA-69B7-4C03-90C3-572215F92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67110"/>
                <a:ext cx="8928992" cy="5746253"/>
              </a:xfrm>
              <a:prstGeom prst="rect">
                <a:avLst/>
              </a:prstGeom>
              <a:blipFill>
                <a:blip r:embed="rId2"/>
                <a:stretch>
                  <a:fillRect l="-1093" t="-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CFDA25-0F9D-4150-BF1F-5B6ACCB9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318F2867-7200-42FB-99F7-FE928A2D0EB5}"/>
                  </a:ext>
                </a:extLst>
              </p:cNvPr>
              <p:cNvSpPr txBox="1"/>
              <p:nvPr/>
            </p:nvSpPr>
            <p:spPr>
              <a:xfrm>
                <a:off x="143508" y="116632"/>
                <a:ext cx="8856984" cy="57690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质点作平面运动</a:t>
                </a:r>
                <a:endParaRPr lang="en-US" altLang="zh-CN" b="1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在质点运动的平面内，建立</a:t>
                </a:r>
                <a:r>
                  <a:rPr lang="zh-CN" altLang="en-US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平面极坐标系</a:t>
                </a: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，取</a:t>
                </a:r>
                <a:r>
                  <a:rPr lang="zh-CN" altLang="en-US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力心为原点</a:t>
                </a:r>
                <a:endParaRPr lang="en-US" altLang="zh-CN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𝐽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×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𝑚𝑟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≡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𝑚h</m:t>
                      </m:r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𝐽</m:t>
                      </m:r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𝑚h</m:t>
                      </m:r>
                      <m:r>
                        <a:rPr 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常数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质点动能为</a:t>
                </a:r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代入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，动能变为</a:t>
                </a:r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318F2867-7200-42FB-99F7-FE928A2D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16632"/>
                <a:ext cx="8856984" cy="5769015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3FA340-47F7-4D05-BAE1-984DBC27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886FA9-CBD8-47A5-8CC4-A6E43977FAE3}"/>
                  </a:ext>
                </a:extLst>
              </p:cNvPr>
              <p:cNvSpPr/>
              <p:nvPr/>
            </p:nvSpPr>
            <p:spPr>
              <a:xfrm>
                <a:off x="251520" y="188640"/>
                <a:ext cx="8784976" cy="58804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：</a:t>
                </a: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在有心作用下，质点以速度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绕力心作半径为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的圆周运动，轨道面记为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；某一瞬时，质点受到垂直于轨道面的冲量，垂直速度增加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，问新轨道面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与原轨道面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的夹角为多少？</a:t>
                </a:r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分析：有心力作用下的质点作平面运动，平面垂直于角动量。</a:t>
                </a:r>
                <a:endParaRPr lang="en-US" altLang="zh-CN" sz="20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⟹  </m:t>
                    </m:r>
                  </m:oMath>
                </a14:m>
                <a:r>
                  <a:rPr lang="zh-CN" altLang="en-US" sz="20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轨道面的夹角，等于两角动量的夹角</a:t>
                </a:r>
                <a:endParaRPr lang="en-US" altLang="zh-CN" sz="2000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解答：取原轨道为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𝑥𝑦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平面，某一时刻质点位矢沿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方向，速度沿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方向，则</a:t>
                </a:r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    ⟹    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𝐽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sz="20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碰撞瞬时位矢不变，速度增加了沿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的分量，故</a:t>
                </a:r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⟹    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0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𝐽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⟹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𝜃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物理含义：在某点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冲击质点，轨道面以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𝑂𝐴</m:t>
                    </m:r>
                  </m:oMath>
                </a14:m>
                <a:r>
                  <a:rPr lang="zh-CN" altLang="en-US" sz="2000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为轴转动一定角度。</a:t>
                </a:r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886FA9-CBD8-47A5-8CC4-A6E43977F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784976" cy="5880456"/>
              </a:xfrm>
              <a:prstGeom prst="rect">
                <a:avLst/>
              </a:prstGeom>
              <a:blipFill>
                <a:blip r:embed="rId2"/>
                <a:stretch>
                  <a:fillRect l="-694" r="-139" b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48B0E975-6D00-460A-ADD7-24ED326EE8E1}"/>
              </a:ext>
            </a:extLst>
          </p:cNvPr>
          <p:cNvSpPr/>
          <p:nvPr/>
        </p:nvSpPr>
        <p:spPr bwMode="auto">
          <a:xfrm>
            <a:off x="7458744" y="1412776"/>
            <a:ext cx="129614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64BF41-1DB3-4F65-B516-9047612F66A0}"/>
              </a:ext>
            </a:extLst>
          </p:cNvPr>
          <p:cNvSpPr/>
          <p:nvPr/>
        </p:nvSpPr>
        <p:spPr bwMode="auto">
          <a:xfrm rot="19069932">
            <a:off x="7458742" y="1412776"/>
            <a:ext cx="129614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67AD1F2-764C-493F-8A3D-A72922D5DD1C}"/>
              </a:ext>
            </a:extLst>
          </p:cNvPr>
          <p:cNvCxnSpPr/>
          <p:nvPr/>
        </p:nvCxnSpPr>
        <p:spPr bwMode="auto">
          <a:xfrm flipV="1">
            <a:off x="8172400" y="1988840"/>
            <a:ext cx="0" cy="463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07507E-9F66-408D-8903-0551FF5DD1B8}"/>
                  </a:ext>
                </a:extLst>
              </p:cNvPr>
              <p:cNvSpPr/>
              <p:nvPr/>
            </p:nvSpPr>
            <p:spPr>
              <a:xfrm>
                <a:off x="8285448" y="2067934"/>
                <a:ext cx="388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07507E-9F66-408D-8903-0551FF5D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48" y="2067934"/>
                <a:ext cx="3883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143BA5-0036-47CE-A6BE-5F203FDF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785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文本框 4">
                <a:extLst>
                  <a:ext uri="{FF2B5EF4-FFF2-40B4-BE49-F238E27FC236}">
                    <a16:creationId xmlns:a16="http://schemas.microsoft.com/office/drawing/2014/main" id="{9FC264B5-8C2F-2942-9C1A-EDC0AF71A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018" y="642616"/>
                <a:ext cx="8845963" cy="461478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质点在有心力场中从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运动到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，力场做功为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极坐标系，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，故位矢微分为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⟹       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</m:t>
                      </m:r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仅与两点矢径有关，与极角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无关，与路径更无关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  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有心力是保守力，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 </m:t>
                    </m:r>
                  </m:oMath>
                </a14:m>
                <a:r>
                  <a:rPr lang="zh-CN" altLang="en-US" sz="2400" b="1" i="0" dirty="0">
                    <a:solidFill>
                      <a:srgbClr val="0432FF"/>
                    </a:solidFill>
                    <a:latin typeface="+mj-lt"/>
                    <a:ea typeface="黑体" panose="02010609060101010101" pitchFamily="49" charset="-122"/>
                  </a:rPr>
                  <a:t>机械能守恒</a:t>
                </a:r>
                <a:endParaRPr lang="en-US" altLang="zh-CN" sz="2400" b="1" i="1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676" name="文本框 4">
                <a:extLst>
                  <a:ext uri="{FF2B5EF4-FFF2-40B4-BE49-F238E27FC236}">
                    <a16:creationId xmlns:a16="http://schemas.microsoft.com/office/drawing/2014/main" id="{9FC264B5-8C2F-2942-9C1A-EDC0AF71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018" y="642616"/>
                <a:ext cx="8845963" cy="4614789"/>
              </a:xfrm>
              <a:prstGeom prst="rect">
                <a:avLst/>
              </a:prstGeom>
              <a:blipFill>
                <a:blip r:embed="rId2"/>
                <a:stretch>
                  <a:fillRect l="-1033" t="-1453" b="-17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E596669-30B8-4A96-9D05-6837C1C05525}"/>
                  </a:ext>
                </a:extLst>
              </p:cNvPr>
              <p:cNvSpPr/>
              <p:nvPr/>
            </p:nvSpPr>
            <p:spPr>
              <a:xfrm>
                <a:off x="1331640" y="5085844"/>
                <a:ext cx="7092647" cy="112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   ⟹    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𝑈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en-US" altLang="zh-CN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E596669-30B8-4A96-9D05-6837C1C05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85844"/>
                <a:ext cx="7092647" cy="112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8">
            <a:extLst>
              <a:ext uri="{FF2B5EF4-FFF2-40B4-BE49-F238E27FC236}">
                <a16:creationId xmlns:a16="http://schemas.microsoft.com/office/drawing/2014/main" id="{70B6C2D5-C547-477B-B5EA-500D1B39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92" y="115314"/>
            <a:ext cx="482536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有心力基本性质之二：</a:t>
            </a:r>
            <a:r>
              <a:rPr lang="zh-CN" altLang="en-US" sz="2400" b="1" dirty="0">
                <a:solidFill>
                  <a:srgbClr val="0432FF"/>
                </a:solidFill>
                <a:ea typeface="黑体" panose="02010609060101010101" pitchFamily="49" charset="-122"/>
              </a:rPr>
              <a:t>机械能守恒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A474C2-5EDC-4531-9AA0-03D24E132B0E}"/>
                  </a:ext>
                </a:extLst>
              </p:cNvPr>
              <p:cNvSpPr/>
              <p:nvPr/>
            </p:nvSpPr>
            <p:spPr>
              <a:xfrm>
                <a:off x="6361615" y="92935"/>
                <a:ext cx="2158860" cy="5064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A474C2-5EDC-4531-9AA0-03D24E132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15" y="92935"/>
                <a:ext cx="2158860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F3126-1044-4E29-B9F5-98965FD5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ED07D7E-C7FC-47E5-AFD5-70D2A9C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6632"/>
            <a:ext cx="5091038" cy="523220"/>
          </a:xfrm>
          <a:prstGeom prst="rect">
            <a:avLst/>
          </a:prstGeom>
          <a:solidFill>
            <a:srgbClr val="990033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二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轨道微分方程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比耐公式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03CE62-EFAA-4B3B-B3CA-B27A9E4FBE2F}"/>
                  </a:ext>
                </a:extLst>
              </p:cNvPr>
              <p:cNvSpPr txBox="1"/>
              <p:nvPr/>
            </p:nvSpPr>
            <p:spPr>
              <a:xfrm>
                <a:off x="143508" y="764704"/>
                <a:ext cx="8856984" cy="58871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质点在有心力场中作平面运动，可采用极坐标系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质点运动微分方程为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求解两方程，原则上可以得到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但是，多数情况下不能得到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的表达式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r>
                  <a:rPr lang="zh-CN" altLang="en-US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退而求其次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，将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运动微分方程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化为</a:t>
                </a:r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轨道微分方程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的关系即轨道方程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acc>
                      <m:accPr>
                        <m:chr m:val="̈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，横向动力学方程得到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⟹   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（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角动量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守恒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式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）</m:t>
                      </m:r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03CE62-EFAA-4B3B-B3CA-B27A9E4F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764704"/>
                <a:ext cx="8856984" cy="5887189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9C8F3-1880-48DC-A628-DD61CD62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18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B1FE16-484F-4D34-A696-6E9D1CC74BB0}"/>
                  </a:ext>
                </a:extLst>
              </p:cNvPr>
              <p:cNvSpPr txBox="1"/>
              <p:nvPr/>
            </p:nvSpPr>
            <p:spPr>
              <a:xfrm>
                <a:off x="84140" y="139630"/>
                <a:ext cx="8952355" cy="589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由质点运动微分方程第一式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作变量变换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代回原方程，易得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⟹   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右方即为比耐公式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B1FE16-484F-4D34-A696-6E9D1CC7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" y="139630"/>
                <a:ext cx="8952355" cy="5899436"/>
              </a:xfrm>
              <a:prstGeom prst="rect">
                <a:avLst/>
              </a:prstGeom>
              <a:blipFill>
                <a:blip r:embed="rId2"/>
                <a:stretch>
                  <a:fillRect l="-1090" b="-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DB6D0A3-DCDE-4F2B-82C6-5590FDD3C220}"/>
                  </a:ext>
                </a:extLst>
              </p:cNvPr>
              <p:cNvSpPr/>
              <p:nvPr/>
            </p:nvSpPr>
            <p:spPr>
              <a:xfrm>
                <a:off x="6228184" y="332656"/>
                <a:ext cx="2633541" cy="1177630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⟹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DB6D0A3-DCDE-4F2B-82C6-5590FDD3C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32656"/>
                <a:ext cx="2633541" cy="1177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5D9973F-49E7-4736-9C37-6237A664CDA6}"/>
              </a:ext>
            </a:extLst>
          </p:cNvPr>
          <p:cNvSpPr/>
          <p:nvPr/>
        </p:nvSpPr>
        <p:spPr bwMode="auto">
          <a:xfrm>
            <a:off x="5050656" y="4525747"/>
            <a:ext cx="3672407" cy="11776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5D1254-CCBE-41A7-A466-28ABB3737448}"/>
                  </a:ext>
                </a:extLst>
              </p:cNvPr>
              <p:cNvSpPr/>
              <p:nvPr/>
            </p:nvSpPr>
            <p:spPr>
              <a:xfrm>
                <a:off x="6242813" y="5753559"/>
                <a:ext cx="13388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5D1254-CCBE-41A7-A466-28ABB3737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13" y="5753559"/>
                <a:ext cx="1338893" cy="461665"/>
              </a:xfrm>
              <a:prstGeom prst="rect">
                <a:avLst/>
              </a:prstGeom>
              <a:blipFill>
                <a:blip r:embed="rId4"/>
                <a:stretch>
                  <a:fillRect t="-123684" r="-50909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C8549-02C2-4739-8868-967CB706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68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144CE8-B1FF-40D0-8A9F-D7BD2EA43398}"/>
                  </a:ext>
                </a:extLst>
              </p:cNvPr>
              <p:cNvSpPr txBox="1"/>
              <p:nvPr/>
            </p:nvSpPr>
            <p:spPr>
              <a:xfrm>
                <a:off x="95822" y="116632"/>
                <a:ext cx="8952355" cy="59196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比耐公式的例子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）万有引力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⟹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𝜃𝜃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）行星绕日运动，其他行星的万有引力引起的修正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𝜃𝜃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</m:t>
                      </m:r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）库伦斥力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⟹  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𝜃𝜃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）线性恢复力（谐振子）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𝜃𝜃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144CE8-B1FF-40D0-8A9F-D7BD2EA43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2" y="116632"/>
                <a:ext cx="8952355" cy="5919634"/>
              </a:xfrm>
              <a:prstGeom prst="rect">
                <a:avLst/>
              </a:prstGeom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DAB109F-1163-422E-B87C-C8E02475A1B2}"/>
                  </a:ext>
                </a:extLst>
              </p:cNvPr>
              <p:cNvSpPr/>
              <p:nvPr/>
            </p:nvSpPr>
            <p:spPr>
              <a:xfrm>
                <a:off x="3029622" y="260648"/>
                <a:ext cx="3684663" cy="9296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DAB109F-1163-422E-B87C-C8E02475A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22" y="260648"/>
                <a:ext cx="3684663" cy="92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AFF3E1-19D1-4360-8A56-37A3EFC7041F}"/>
                  </a:ext>
                </a:extLst>
              </p:cNvPr>
              <p:cNvSpPr/>
              <p:nvPr/>
            </p:nvSpPr>
            <p:spPr>
              <a:xfrm>
                <a:off x="6732240" y="1412776"/>
                <a:ext cx="1452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𝐺𝑀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AFF3E1-19D1-4360-8A56-37A3EFC70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412776"/>
                <a:ext cx="14521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10236-6484-4A41-883A-5271BCA9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57505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2716</Words>
  <Application>Microsoft Office PowerPoint</Application>
  <PresentationFormat>全屏显示(4:3)</PresentationFormat>
  <Paragraphs>302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SimHei</vt:lpstr>
      <vt:lpstr>SimHei</vt:lpstr>
      <vt:lpstr>Arial</vt:lpstr>
      <vt:lpstr>Cambria Math</vt:lpstr>
      <vt:lpstr>Times New Roman</vt:lpstr>
      <vt:lpstr>默认设计模板</vt:lpstr>
      <vt:lpstr>Equation</vt:lpstr>
      <vt:lpstr>Equation.3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260</cp:revision>
  <dcterms:created xsi:type="dcterms:W3CDTF">2008-03-11T08:30:54Z</dcterms:created>
  <dcterms:modified xsi:type="dcterms:W3CDTF">2020-05-05T02:41:43Z</dcterms:modified>
</cp:coreProperties>
</file>