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349" r:id="rId2"/>
    <p:sldId id="326" r:id="rId3"/>
    <p:sldId id="331" r:id="rId4"/>
    <p:sldId id="333" r:id="rId5"/>
    <p:sldId id="334" r:id="rId6"/>
    <p:sldId id="336" r:id="rId7"/>
    <p:sldId id="350" r:id="rId8"/>
    <p:sldId id="320" r:id="rId9"/>
    <p:sldId id="321" r:id="rId10"/>
    <p:sldId id="322" r:id="rId11"/>
    <p:sldId id="338" r:id="rId12"/>
    <p:sldId id="332" r:id="rId13"/>
    <p:sldId id="307" r:id="rId14"/>
    <p:sldId id="308" r:id="rId15"/>
    <p:sldId id="296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77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 autoAdjust="0"/>
    <p:restoredTop sz="93675" autoAdjust="0"/>
  </p:normalViewPr>
  <p:slideViewPr>
    <p:cSldViewPr>
      <p:cViewPr varScale="1">
        <p:scale>
          <a:sx n="112" d="100"/>
          <a:sy n="112" d="100"/>
        </p:scale>
        <p:origin x="15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557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F27F7A-5753-2346-B5CE-57370A2A1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34085-640F-EC4A-B0EA-620F72C7D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A057DC27-C011-C044-9EBF-ACAFFD08427D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E0A3C-5028-C44B-BB1E-4A3F7D24C7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35AA8-7D29-C248-87F7-05FB7AE067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  <a:ea typeface="宋体" charset="-122"/>
              </a:defRPr>
            </a:lvl1pPr>
          </a:lstStyle>
          <a:p>
            <a:pPr>
              <a:defRPr/>
            </a:pPr>
            <a:fld id="{F3EFCACF-1B61-AE40-881A-55EAD9B56C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1287F31-3D4F-7C48-AC11-7A91116224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8B1118-9F1A-6047-B7FC-646D2E399B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1F9E89F-105F-0A4A-A1A3-E76382012F05}" type="datetimeFigureOut">
              <a:rPr lang="zh-CN" altLang="en-US"/>
              <a:pPr>
                <a:defRPr/>
              </a:pPr>
              <a:t>2020/3/30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DC8CB633-CD9B-E84D-9322-951264BD2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3856660-DDEE-854F-B784-9734BB074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3C89E-394F-2946-A0A6-3ACB2766CD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62079-6F9A-434B-A89C-068751066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E835A7-2958-954F-8257-8B2C2C763D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8B096B-8189-8840-8D49-841870711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1FDEB1E-BBD3-854F-891E-B89F4A807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8F4FB-D747-874A-B90F-A8F8AD9F61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>
                <a:latin typeface="+mj-lt"/>
              </a:defRPr>
            </a:lvl1pPr>
          </a:lstStyle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5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内容">
            <a:extLst>
              <a:ext uri="{FF2B5EF4-FFF2-40B4-BE49-F238E27FC236}">
                <a16:creationId xmlns:a16="http://schemas.microsoft.com/office/drawing/2014/main" id="{4D4136F0-DDF7-428B-8AAA-B7C12994BE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DEBCA746-AD1D-0049-AFFF-6C44E6B98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DCDEE23-D77B-FC47-B514-EEB4C2E91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6FF1232-ACB6-AA47-85D5-20FA150C6B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B3363C8-B0CB-7047-939B-07554DCA7C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8B35DE-8273-D44F-9979-FEE588D805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619A61-C848-9B42-9CCE-D18AA5DD70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219979E-6294-4081-B805-DB5F4A805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67175" y="6461125"/>
            <a:ext cx="1009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 dirty="0">
                <a:solidFill>
                  <a:srgbClr val="FFFF00"/>
                </a:solidFill>
                <a:ea typeface="楷体_GB2312" pitchFamily="49" charset="-122"/>
              </a:rPr>
              <a:t>第二章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6.png"/><Relationship Id="rId10" Type="http://schemas.openxmlformats.org/officeDocument/2006/relationships/image" Target="../media/image5.emf"/><Relationship Id="rId4" Type="http://schemas.openxmlformats.org/officeDocument/2006/relationships/image" Target="../media/image64.png"/><Relationship Id="rId9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9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5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0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0.png"/><Relationship Id="rId5" Type="http://schemas.openxmlformats.org/officeDocument/2006/relationships/image" Target="../media/image540.png"/><Relationship Id="rId4" Type="http://schemas.openxmlformats.org/officeDocument/2006/relationships/image" Target="../media/image5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A39D14A4-E239-40E1-82F0-4C9ADFB3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2449" y="2492896"/>
            <a:ext cx="2339102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两体问题专题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E80E7F-BD59-4D3B-A5A1-E1BDAB37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7892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FD00AA24-390F-4B72-AF1B-D0B6D9385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228600"/>
                <a:ext cx="8735888" cy="62962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2.16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假设雨滴质量为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𝑚𝑣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根据条件有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𝑐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𝑘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</m:den>
                        </m:f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，解得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𝑘𝑡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27</m:t>
                        </m:r>
                      </m:den>
                    </m:f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；由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4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，得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𝑘𝑡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c</m:t>
                        </m:r>
                      </m:num>
                      <m:den>
                        <m:r>
                          <a:rPr kumimoji="1" lang="en-US" altLang="zh-CN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6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𝜋𝜌</m:t>
                            </m:r>
                          </m:e>
                        </m:rad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≡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4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𝜋𝜌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𝜆</m:t>
                            </m:r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+</m:t>
                            </m:r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将其带入方程右边，两边积分，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𝜋𝜌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𝜆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4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𝜆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FD00AA24-390F-4B72-AF1B-D0B6D938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28600"/>
                <a:ext cx="8735888" cy="6296211"/>
              </a:xfrm>
              <a:prstGeom prst="rect">
                <a:avLst/>
              </a:prstGeom>
              <a:blipFill>
                <a:blip r:embed="rId2"/>
                <a:stretch>
                  <a:fillRect l="-11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813923-EB8D-4999-8BE8-023E2E94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801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3C5450FA-BE5F-4F45-BFBF-C820942CDF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228600"/>
                <a:ext cx="8735888" cy="60042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2.17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喷气速度为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𝑢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，火箭速度为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，则气体绝对速度为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𝑢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，列变质量物体动力学方程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𝑚𝑣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已知火箭均匀减少质量，速率设为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2.18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喷气速度为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，火箭速度为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，则气体绝对速度为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，动力学方程为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上式可化为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𝑚𝑔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1−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𝛼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，为确保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&gt;0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，必须有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𝛼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&gt;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3C5450FA-BE5F-4F45-BFBF-C820942CD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228600"/>
                <a:ext cx="8735888" cy="6004272"/>
              </a:xfrm>
              <a:prstGeom prst="rect">
                <a:avLst/>
              </a:prstGeom>
              <a:blipFill>
                <a:blip r:embed="rId2"/>
                <a:stretch>
                  <a:fillRect l="-1884" b="-143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B9391A-AFDC-4477-984F-C7D3CF8D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50175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1:2.6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，炮弹质量为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，射出的水平和竖直速度为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。在最高点爆炸，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内部炸药产生能量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，使之分为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两块，且开始时仍沿原方向飞行。求两者落地时相隔的距离。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分析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：落地距离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，取决于两碎片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水平相对速度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考虑用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两体问题运动学关系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爆炸前，两块没有相对运动，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爆炸后，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动能增加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，两块有相对运动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因此水平相对速度为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𝐸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i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落地时距离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endParaRPr lang="en-US" altLang="zh-CN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5017527"/>
              </a:xfrm>
              <a:prstGeom prst="rect">
                <a:avLst/>
              </a:prstGeom>
              <a:blipFill>
                <a:blip r:embed="rId2"/>
                <a:stretch>
                  <a:fillRect l="-1049" b="-1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258149-6FD4-40F6-92AD-F4C47EA5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435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内容">
            <a:extLst>
              <a:ext uri="{FF2B5EF4-FFF2-40B4-BE49-F238E27FC236}">
                <a16:creationId xmlns:a16="http://schemas.microsoft.com/office/drawing/2014/main" id="{4AC9B2AF-02C4-7E45-8843-0CF92BA6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 Box 3">
            <a:extLst>
              <a:ext uri="{FF2B5EF4-FFF2-40B4-BE49-F238E27FC236}">
                <a16:creationId xmlns:a16="http://schemas.microsoft.com/office/drawing/2014/main" id="{CC45A279-F790-484B-980D-A3946071D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9286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rPr>
              <a:t>第二章</a:t>
            </a:r>
          </a:p>
        </p:txBody>
      </p:sp>
      <p:sp>
        <p:nvSpPr>
          <p:cNvPr id="8221" name="Text Box 7">
            <a:extLst>
              <a:ext uri="{FF2B5EF4-FFF2-40B4-BE49-F238E27FC236}">
                <a16:creationId xmlns:a16="http://schemas.microsoft.com/office/drawing/2014/main" id="{93CF9735-1D19-D44B-9722-E5DE4D429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205038"/>
            <a:ext cx="41402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解一：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系统动量守恒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v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 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)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B04B765-766C-4FB6-B969-E7726267889D}"/>
              </a:ext>
            </a:extLst>
          </p:cNvPr>
          <p:cNvGrpSpPr/>
          <p:nvPr/>
        </p:nvGrpSpPr>
        <p:grpSpPr>
          <a:xfrm>
            <a:off x="762000" y="3429000"/>
            <a:ext cx="5070475" cy="1143000"/>
            <a:chOff x="762000" y="3429000"/>
            <a:chExt cx="5070475" cy="1143000"/>
          </a:xfrm>
        </p:grpSpPr>
        <p:sp>
          <p:nvSpPr>
            <p:cNvPr id="8222" name="Text Box 8">
              <a:extLst>
                <a:ext uri="{FF2B5EF4-FFF2-40B4-BE49-F238E27FC236}">
                  <a16:creationId xmlns:a16="http://schemas.microsoft.com/office/drawing/2014/main" id="{734A67A4-96BE-CA42-9623-C7EE01E27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3429000"/>
              <a:ext cx="5070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解二：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和</a:t>
              </a:r>
              <a:r>
                <a:rPr kumimoji="1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(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1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 )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系统动量守恒</a:t>
              </a:r>
            </a:p>
          </p:txBody>
        </p:sp>
        <p:sp>
          <p:nvSpPr>
            <p:cNvPr id="8223" name="Rectangle 9">
              <a:extLst>
                <a:ext uri="{FF2B5EF4-FFF2-40B4-BE49-F238E27FC236}">
                  <a16:creationId xmlns:a16="http://schemas.microsoft.com/office/drawing/2014/main" id="{5690EDC8-0191-0748-ADCE-48F8A9F7C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114800"/>
              <a:ext cx="33162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v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0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= (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+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) </a:t>
              </a: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v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BEC00FF-DCD8-4EF5-A236-073B0066BC6A}"/>
              </a:ext>
            </a:extLst>
          </p:cNvPr>
          <p:cNvGrpSpPr/>
          <p:nvPr/>
        </p:nvGrpSpPr>
        <p:grpSpPr>
          <a:xfrm>
            <a:off x="762000" y="4876800"/>
            <a:ext cx="4800601" cy="457200"/>
            <a:chOff x="762000" y="4876800"/>
            <a:chExt cx="4800601" cy="457200"/>
          </a:xfrm>
        </p:grpSpPr>
        <p:sp>
          <p:nvSpPr>
            <p:cNvPr id="8224" name="Text Box 10">
              <a:extLst>
                <a:ext uri="{FF2B5EF4-FFF2-40B4-BE49-F238E27FC236}">
                  <a16:creationId xmlns:a16="http://schemas.microsoft.com/office/drawing/2014/main" id="{2C69FACB-2948-7940-A70D-E4F9B721A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876800"/>
              <a:ext cx="1103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解三：</a:t>
              </a:r>
            </a:p>
          </p:txBody>
        </p:sp>
        <p:sp>
          <p:nvSpPr>
            <p:cNvPr id="8225" name="Rectangle 11">
              <a:extLst>
                <a:ext uri="{FF2B5EF4-FFF2-40B4-BE49-F238E27FC236}">
                  <a16:creationId xmlns:a16="http://schemas.microsoft.com/office/drawing/2014/main" id="{96E01369-BD98-6249-8D4B-304A34186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4876800"/>
              <a:ext cx="38020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v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0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= (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+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 )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v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+ 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 </a:t>
              </a:r>
              <a:r>
                <a:rPr kumimoji="1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 • </a:t>
              </a: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  <a:sym typeface="Symbol" charset="2"/>
                </a:rPr>
                <a:t>2</a:t>
              </a:r>
              <a:r>
                <a:rPr kumimoji="1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  <a:sym typeface="Symbol" charset="2"/>
                </a:rPr>
                <a:t>v</a:t>
              </a:r>
              <a:endParaRPr kumimoji="1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</p:grpSp>
      <p:sp>
        <p:nvSpPr>
          <p:cNvPr id="8226" name="Text Box 12">
            <a:extLst>
              <a:ext uri="{FF2B5EF4-FFF2-40B4-BE49-F238E27FC236}">
                <a16:creationId xmlns:a16="http://schemas.microsoft.com/office/drawing/2014/main" id="{0DA41CA9-623F-0044-BD67-A7702338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6388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以上解法对不对？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Text Box 13">
                <a:extLst>
                  <a:ext uri="{FF2B5EF4-FFF2-40B4-BE49-F238E27FC236}">
                    <a16:creationId xmlns:a16="http://schemas.microsoft.com/office/drawing/2014/main" id="{B714E190-D373-3243-AACC-89E4E51D0A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6000" y="542559"/>
                <a:ext cx="7772400" cy="1569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[例2]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已知：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轻杆，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1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, 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=4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有小球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   以水平速度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撞击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发生完全非弹性碰撞</a:t>
                </a:r>
              </a:p>
              <a:p>
                <a:pPr marL="0" marR="0" lvl="0" indent="0" algn="l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  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求：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撞后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m </a:t>
                </a:r>
                <a:r>
                  <a:rPr kumimoji="1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的速率 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v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?</a:t>
                </a:r>
              </a:p>
            </p:txBody>
          </p:sp>
        </mc:Choice>
        <mc:Fallback xmlns="">
          <p:sp>
            <p:nvSpPr>
              <p:cNvPr id="9221" name="Text Box 13">
                <a:extLst>
                  <a:ext uri="{FF2B5EF4-FFF2-40B4-BE49-F238E27FC236}">
                    <a16:creationId xmlns:a16="http://schemas.microsoft.com/office/drawing/2014/main" id="{B714E190-D373-3243-AACC-89E4E51D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6000" y="542559"/>
                <a:ext cx="7772400" cy="1569660"/>
              </a:xfrm>
              <a:prstGeom prst="rect">
                <a:avLst/>
              </a:prstGeom>
              <a:blipFill>
                <a:blip r:embed="rId4"/>
                <a:stretch>
                  <a:fillRect l="-1255" t="-2724" b="-8560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22" name="Group 14">
            <a:extLst>
              <a:ext uri="{FF2B5EF4-FFF2-40B4-BE49-F238E27FC236}">
                <a16:creationId xmlns:a16="http://schemas.microsoft.com/office/drawing/2014/main" id="{50B44B35-DADF-D543-B082-744A6049D03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2286000"/>
            <a:ext cx="2362200" cy="3505200"/>
            <a:chOff x="3888" y="1440"/>
            <a:chExt cx="1488" cy="2208"/>
          </a:xfrm>
        </p:grpSpPr>
        <p:sp>
          <p:nvSpPr>
            <p:cNvPr id="8199" name="Rectangle 15">
              <a:extLst>
                <a:ext uri="{FF2B5EF4-FFF2-40B4-BE49-F238E27FC236}">
                  <a16:creationId xmlns:a16="http://schemas.microsoft.com/office/drawing/2014/main" id="{BFD2D2CA-B0DE-EE40-8872-F6C42B4BB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440"/>
              <a:ext cx="148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0" name="Line 16">
              <a:extLst>
                <a:ext uri="{FF2B5EF4-FFF2-40B4-BE49-F238E27FC236}">
                  <a16:creationId xmlns:a16="http://schemas.microsoft.com/office/drawing/2014/main" id="{B855DA1A-AAE0-8741-93EE-1D2C292E0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544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1" name="Line 17">
              <a:extLst>
                <a:ext uri="{FF2B5EF4-FFF2-40B4-BE49-F238E27FC236}">
                  <a16:creationId xmlns:a16="http://schemas.microsoft.com/office/drawing/2014/main" id="{BED07FF3-2AB3-D248-BBB9-55C3EF109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3339"/>
              <a:ext cx="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2" name="Line 18">
              <a:extLst>
                <a:ext uri="{FF2B5EF4-FFF2-40B4-BE49-F238E27FC236}">
                  <a16:creationId xmlns:a16="http://schemas.microsoft.com/office/drawing/2014/main" id="{C528F1E9-3215-4648-AC6A-EB46581E0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5" y="1749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3" name="Rectangle 19" descr="宽下对角线">
              <a:extLst>
                <a:ext uri="{FF2B5EF4-FFF2-40B4-BE49-F238E27FC236}">
                  <a16:creationId xmlns:a16="http://schemas.microsoft.com/office/drawing/2014/main" id="{79F2D754-F9FF-D644-9417-956B9C78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" y="1661"/>
              <a:ext cx="977" cy="88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4" name="Line 20">
              <a:extLst>
                <a:ext uri="{FF2B5EF4-FFF2-40B4-BE49-F238E27FC236}">
                  <a16:creationId xmlns:a16="http://schemas.microsoft.com/office/drawing/2014/main" id="{8B8B06B6-D3AF-554C-8EBE-8F0CC91D8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1749"/>
              <a:ext cx="9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8205" name="Rectangle 21" descr="小棋盘">
              <a:extLst>
                <a:ext uri="{FF2B5EF4-FFF2-40B4-BE49-F238E27FC236}">
                  <a16:creationId xmlns:a16="http://schemas.microsoft.com/office/drawing/2014/main" id="{7DEA7BCE-A653-D548-9243-0A9AE27A9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2632"/>
              <a:ext cx="42" cy="53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6" name="Oval 22">
              <a:extLst>
                <a:ext uri="{FF2B5EF4-FFF2-40B4-BE49-F238E27FC236}">
                  <a16:creationId xmlns:a16="http://schemas.microsoft.com/office/drawing/2014/main" id="{F8C3F2F2-0E73-854C-865D-B79FF640D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2368"/>
              <a:ext cx="297" cy="30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7" name="Text Box 23">
              <a:extLst>
                <a:ext uri="{FF2B5EF4-FFF2-40B4-BE49-F238E27FC236}">
                  <a16:creationId xmlns:a16="http://schemas.microsoft.com/office/drawing/2014/main" id="{795B5E9E-4FF7-F94C-B9AB-571E5F3E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2400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8" name="Oval 24">
              <a:extLst>
                <a:ext uri="{FF2B5EF4-FFF2-40B4-BE49-F238E27FC236}">
                  <a16:creationId xmlns:a16="http://schemas.microsoft.com/office/drawing/2014/main" id="{C65A4E26-9AE2-F544-A644-083461AD3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1" y="3162"/>
              <a:ext cx="297" cy="309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09" name="Rectangle 25">
              <a:extLst>
                <a:ext uri="{FF2B5EF4-FFF2-40B4-BE49-F238E27FC236}">
                  <a16:creationId xmlns:a16="http://schemas.microsoft.com/office/drawing/2014/main" id="{A0326931-C25F-E947-A9F7-3C2780DE5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3170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</a:t>
              </a:r>
            </a:p>
          </p:txBody>
        </p:sp>
        <p:sp>
          <p:nvSpPr>
            <p:cNvPr id="8210" name="Rectangle 26" descr="小棋盘">
              <a:extLst>
                <a:ext uri="{FF2B5EF4-FFF2-40B4-BE49-F238E27FC236}">
                  <a16:creationId xmlns:a16="http://schemas.microsoft.com/office/drawing/2014/main" id="{AA8BFC84-6708-9F47-BB26-77B0DB750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1838"/>
              <a:ext cx="42" cy="530"/>
            </a:xfrm>
            <a:prstGeom prst="rect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1" name="AutoShape 27">
              <a:extLst>
                <a:ext uri="{FF2B5EF4-FFF2-40B4-BE49-F238E27FC236}">
                  <a16:creationId xmlns:a16="http://schemas.microsoft.com/office/drawing/2014/main" id="{B95CE240-07CA-1740-A4BD-8B0521568A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525" y="1749"/>
              <a:ext cx="128" cy="133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2" name="Oval 28">
              <a:extLst>
                <a:ext uri="{FF2B5EF4-FFF2-40B4-BE49-F238E27FC236}">
                  <a16:creationId xmlns:a16="http://schemas.microsoft.com/office/drawing/2014/main" id="{51D0F8AA-0157-C840-ACB4-532529316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3" y="2412"/>
              <a:ext cx="254" cy="264"/>
            </a:xfrm>
            <a:prstGeom prst="ellipse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3" name="Text Box 29">
              <a:extLst>
                <a:ext uri="{FF2B5EF4-FFF2-40B4-BE49-F238E27FC236}">
                  <a16:creationId xmlns:a16="http://schemas.microsoft.com/office/drawing/2014/main" id="{332419CD-9492-104D-B0A5-3AB6755D7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2" y="239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graphicFrame>
          <p:nvGraphicFramePr>
            <p:cNvPr id="9238" name="Object 30">
              <a:extLst>
                <a:ext uri="{FF2B5EF4-FFF2-40B4-BE49-F238E27FC236}">
                  <a16:creationId xmlns:a16="http://schemas.microsoft.com/office/drawing/2014/main" id="{4665E6E6-16F8-FA41-A414-87315CEF50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3" y="2191"/>
            <a:ext cx="24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0" name="公式" r:id="rId7" imgW="1898650" imgH="2635250" progId="Equation.3">
                    <p:embed/>
                  </p:oleObj>
                </mc:Choice>
                <mc:Fallback>
                  <p:oleObj name="公式" r:id="rId7" imgW="1898650" imgH="2635250" progId="Equation.3">
                    <p:embed/>
                    <p:pic>
                      <p:nvPicPr>
                        <p:cNvPr id="9238" name="Object 30">
                          <a:extLst>
                            <a:ext uri="{FF2B5EF4-FFF2-40B4-BE49-F238E27FC236}">
                              <a16:creationId xmlns:a16="http://schemas.microsoft.com/office/drawing/2014/main" id="{4665E6E6-16F8-FA41-A414-87315CEF50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2191"/>
                          <a:ext cx="242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31">
              <a:extLst>
                <a:ext uri="{FF2B5EF4-FFF2-40B4-BE49-F238E27FC236}">
                  <a16:creationId xmlns:a16="http://schemas.microsoft.com/office/drawing/2014/main" id="{3E7F212D-55EA-D240-B1F2-E7318EEDC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65" y="2544"/>
              <a:ext cx="0" cy="7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graphicFrame>
          <p:nvGraphicFramePr>
            <p:cNvPr id="9240" name="Object 32">
              <a:extLst>
                <a:ext uri="{FF2B5EF4-FFF2-40B4-BE49-F238E27FC236}">
                  <a16:creationId xmlns:a16="http://schemas.microsoft.com/office/drawing/2014/main" id="{A9E80B97-BF93-DE40-8E72-F98F458609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6" y="2058"/>
            <a:ext cx="3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1" name="公式" r:id="rId9" imgW="3219450" imgH="2489200" progId="Equation.3">
                    <p:embed/>
                  </p:oleObj>
                </mc:Choice>
                <mc:Fallback>
                  <p:oleObj name="公式" r:id="rId9" imgW="3219450" imgH="2489200" progId="Equation.3">
                    <p:embed/>
                    <p:pic>
                      <p:nvPicPr>
                        <p:cNvPr id="9240" name="Object 32">
                          <a:extLst>
                            <a:ext uri="{FF2B5EF4-FFF2-40B4-BE49-F238E27FC236}">
                              <a16:creationId xmlns:a16="http://schemas.microsoft.com/office/drawing/2014/main" id="{A9E80B97-BF93-DE40-8E72-F98F458609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" y="2058"/>
                          <a:ext cx="3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1" name="Object 33">
              <a:extLst>
                <a:ext uri="{FF2B5EF4-FFF2-40B4-BE49-F238E27FC236}">
                  <a16:creationId xmlns:a16="http://schemas.microsoft.com/office/drawing/2014/main" id="{4CF22145-03FD-DB44-B359-2E188FCBFD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66" y="2853"/>
            <a:ext cx="34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52" name="公式" r:id="rId11" imgW="3219450" imgH="2489200" progId="Equation.3">
                    <p:embed/>
                  </p:oleObj>
                </mc:Choice>
                <mc:Fallback>
                  <p:oleObj name="公式" r:id="rId11" imgW="3219450" imgH="2489200" progId="Equation.3">
                    <p:embed/>
                    <p:pic>
                      <p:nvPicPr>
                        <p:cNvPr id="9241" name="Object 33">
                          <a:extLst>
                            <a:ext uri="{FF2B5EF4-FFF2-40B4-BE49-F238E27FC236}">
                              <a16:creationId xmlns:a16="http://schemas.microsoft.com/office/drawing/2014/main" id="{4CF22145-03FD-DB44-B359-2E188FCBFD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6" y="2853"/>
                          <a:ext cx="34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8" name="Text Box 34">
              <a:extLst>
                <a:ext uri="{FF2B5EF4-FFF2-40B4-BE49-F238E27FC236}">
                  <a16:creationId xmlns:a16="http://schemas.microsoft.com/office/drawing/2014/main" id="{9F758611-F162-454D-8901-D70EE5934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8" y="1661"/>
              <a:ext cx="4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19" name="Oval 35">
              <a:extLst>
                <a:ext uri="{FF2B5EF4-FFF2-40B4-BE49-F238E27FC236}">
                  <a16:creationId xmlns:a16="http://schemas.microsoft.com/office/drawing/2014/main" id="{71D80EDA-F85C-B145-B63F-F347963AF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793"/>
              <a:ext cx="42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8220" name="Line 36">
              <a:extLst>
                <a:ext uri="{FF2B5EF4-FFF2-40B4-BE49-F238E27FC236}">
                  <a16:creationId xmlns:a16="http://schemas.microsoft.com/office/drawing/2014/main" id="{460F4B98-E0AB-494E-A3D5-C96817E138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" y="2544"/>
              <a:ext cx="21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</p:grpSp>
      <p:sp>
        <p:nvSpPr>
          <p:cNvPr id="36" name="文本框 2">
            <a:extLst>
              <a:ext uri="{FF2B5EF4-FFF2-40B4-BE49-F238E27FC236}">
                <a16:creationId xmlns:a16="http://schemas.microsoft.com/office/drawing/2014/main" id="{B96E6930-6B14-4591-905E-6B2E78DE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7237" y="-41552"/>
            <a:ext cx="2339102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杆与绳的区别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9A796-BB67-4A3C-9E56-5683C9FD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559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1" grpId="0"/>
      <p:bldP spid="82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内容">
            <a:extLst>
              <a:ext uri="{FF2B5EF4-FFF2-40B4-BE49-F238E27FC236}">
                <a16:creationId xmlns:a16="http://schemas.microsoft.com/office/drawing/2014/main" id="{A4EBDB3C-FA7F-054C-83F1-388DAAA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 Box 3">
            <a:extLst>
              <a:ext uri="{FF2B5EF4-FFF2-40B4-BE49-F238E27FC236}">
                <a16:creationId xmlns:a16="http://schemas.microsoft.com/office/drawing/2014/main" id="{BAD85AA4-5605-C642-A14D-DCBDC9017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6392863"/>
            <a:ext cx="153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宋体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rPr>
              <a:t>第二章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F4B863F8-C00C-A044-A11F-9AE85A296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7675"/>
            <a:ext cx="5410200" cy="1754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因为相撞时轴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作用力不能忽略不计，故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系统动量不守恒。</a:t>
            </a:r>
          </a:p>
          <a:p>
            <a:pPr marL="0" marR="0" lvl="0" indent="0" algn="l" defTabSz="914400" rtl="0" eaLnBrk="0" fontAlgn="ctr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因为重力、轴作用力过轴，对轴力矩为零，故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系统角动量守恒。</a:t>
            </a:r>
          </a:p>
        </p:txBody>
      </p:sp>
      <p:grpSp>
        <p:nvGrpSpPr>
          <p:cNvPr id="38919" name="Group 7">
            <a:extLst>
              <a:ext uri="{FF2B5EF4-FFF2-40B4-BE49-F238E27FC236}">
                <a16:creationId xmlns:a16="http://schemas.microsoft.com/office/drawing/2014/main" id="{8447453D-5E20-4B49-AE42-C6B721164BE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362200"/>
            <a:ext cx="4865688" cy="1325563"/>
            <a:chOff x="816" y="1488"/>
            <a:chExt cx="3065" cy="835"/>
          </a:xfrm>
        </p:grpSpPr>
        <p:sp>
          <p:nvSpPr>
            <p:cNvPr id="9251" name="Text Box 8">
              <a:extLst>
                <a:ext uri="{FF2B5EF4-FFF2-40B4-BE49-F238E27FC236}">
                  <a16:creationId xmlns:a16="http://schemas.microsoft.com/office/drawing/2014/main" id="{E0E20FA2-8CD0-214F-A665-DA7A12841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488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charset="-122"/>
                  <a:ea typeface="黑体" charset="-122"/>
                  <a:cs typeface="+mn-cs"/>
                </a:rPr>
                <a:t>由此列出以下方程：</a:t>
              </a:r>
            </a:p>
          </p:txBody>
        </p:sp>
        <p:graphicFrame>
          <p:nvGraphicFramePr>
            <p:cNvPr id="10276" name="Object 9">
              <a:extLst>
                <a:ext uri="{FF2B5EF4-FFF2-40B4-BE49-F238E27FC236}">
                  <a16:creationId xmlns:a16="http://schemas.microsoft.com/office/drawing/2014/main" id="{C430ACE9-0E9C-A94D-8C42-7F1518EFCA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872"/>
            <a:ext cx="3017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4" name="公式" r:id="rId4" imgW="26041350" imgH="3949700" progId="Equation.3">
                    <p:embed/>
                  </p:oleObj>
                </mc:Choice>
                <mc:Fallback>
                  <p:oleObj name="公式" r:id="rId4" imgW="26041350" imgH="3949700" progId="Equation.3">
                    <p:embed/>
                    <p:pic>
                      <p:nvPicPr>
                        <p:cNvPr id="10276" name="Object 9">
                          <a:extLst>
                            <a:ext uri="{FF2B5EF4-FFF2-40B4-BE49-F238E27FC236}">
                              <a16:creationId xmlns:a16="http://schemas.microsoft.com/office/drawing/2014/main" id="{C430ACE9-0E9C-A94D-8C42-7F1518EFCA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72"/>
                          <a:ext cx="3017" cy="4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2" name="Group 10">
            <a:extLst>
              <a:ext uri="{FF2B5EF4-FFF2-40B4-BE49-F238E27FC236}">
                <a16:creationId xmlns:a16="http://schemas.microsoft.com/office/drawing/2014/main" id="{28DE98C8-6CDF-2D4F-974D-2B070AA5D72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962400"/>
            <a:ext cx="2497138" cy="838200"/>
            <a:chOff x="268" y="3548"/>
            <a:chExt cx="1594" cy="668"/>
          </a:xfrm>
        </p:grpSpPr>
        <p:sp>
          <p:nvSpPr>
            <p:cNvPr id="9249" name="Text Box 11">
              <a:extLst>
                <a:ext uri="{FF2B5EF4-FFF2-40B4-BE49-F238E27FC236}">
                  <a16:creationId xmlns:a16="http://schemas.microsoft.com/office/drawing/2014/main" id="{2973B39B-4280-0145-91AE-579CDD6B8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" y="3711"/>
              <a:ext cx="509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charset="-122"/>
                  <a:ea typeface="黑体" charset="-122"/>
                  <a:cs typeface="+mn-cs"/>
                </a:rPr>
                <a:t>得：</a:t>
              </a:r>
            </a:p>
          </p:txBody>
        </p:sp>
        <p:graphicFrame>
          <p:nvGraphicFramePr>
            <p:cNvPr id="10274" name="Object 12">
              <a:extLst>
                <a:ext uri="{FF2B5EF4-FFF2-40B4-BE49-F238E27FC236}">
                  <a16:creationId xmlns:a16="http://schemas.microsoft.com/office/drawing/2014/main" id="{45DD9FA7-7DFE-564F-BCF4-16602CEB5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9" y="3548"/>
            <a:ext cx="893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5" name="公式" r:id="rId6" imgW="4972050" imgH="4679950" progId="Equation.3">
                    <p:embed/>
                  </p:oleObj>
                </mc:Choice>
                <mc:Fallback>
                  <p:oleObj name="公式" r:id="rId6" imgW="4972050" imgH="4679950" progId="Equation.3">
                    <p:embed/>
                    <p:pic>
                      <p:nvPicPr>
                        <p:cNvPr id="10274" name="Object 12">
                          <a:extLst>
                            <a:ext uri="{FF2B5EF4-FFF2-40B4-BE49-F238E27FC236}">
                              <a16:creationId xmlns:a16="http://schemas.microsoft.com/office/drawing/2014/main" id="{45DD9FA7-7DFE-564F-BCF4-16602CEB55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9" y="3548"/>
                          <a:ext cx="893" cy="6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7" name="Group 13">
            <a:extLst>
              <a:ext uri="{FF2B5EF4-FFF2-40B4-BE49-F238E27FC236}">
                <a16:creationId xmlns:a16="http://schemas.microsoft.com/office/drawing/2014/main" id="{B2D8AE66-8D96-9241-BCC2-03B26EC1C71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55613"/>
            <a:ext cx="2133600" cy="3278187"/>
            <a:chOff x="4128" y="287"/>
            <a:chExt cx="1344" cy="2065"/>
          </a:xfrm>
        </p:grpSpPr>
        <p:sp>
          <p:nvSpPr>
            <p:cNvPr id="9224" name="Rectangle 14">
              <a:extLst>
                <a:ext uri="{FF2B5EF4-FFF2-40B4-BE49-F238E27FC236}">
                  <a16:creationId xmlns:a16="http://schemas.microsoft.com/office/drawing/2014/main" id="{2A17A0D2-C6F6-104B-8A80-131EBB29D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88"/>
              <a:ext cx="1344" cy="206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25" name="Line 15">
              <a:extLst>
                <a:ext uri="{FF2B5EF4-FFF2-40B4-BE49-F238E27FC236}">
                  <a16:creationId xmlns:a16="http://schemas.microsoft.com/office/drawing/2014/main" id="{0BDA8C55-B514-A440-A64B-016817D7D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32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6" name="Line 16">
              <a:extLst>
                <a:ext uri="{FF2B5EF4-FFF2-40B4-BE49-F238E27FC236}">
                  <a16:creationId xmlns:a16="http://schemas.microsoft.com/office/drawing/2014/main" id="{26409060-D75E-3443-BD7E-97F432199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" y="2063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7" name="Line 17">
              <a:extLst>
                <a:ext uri="{FF2B5EF4-FFF2-40B4-BE49-F238E27FC236}">
                  <a16:creationId xmlns:a16="http://schemas.microsoft.com/office/drawing/2014/main" id="{BC5D1DA2-ACE3-0B4F-892F-193FB81CC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0" y="577"/>
              <a:ext cx="0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28" name="Rectangle 18" descr="宽下对角线">
              <a:extLst>
                <a:ext uri="{FF2B5EF4-FFF2-40B4-BE49-F238E27FC236}">
                  <a16:creationId xmlns:a16="http://schemas.microsoft.com/office/drawing/2014/main" id="{D76C0BB5-6BEC-054C-B98B-23BDE258D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495"/>
              <a:ext cx="883" cy="82"/>
            </a:xfrm>
            <a:prstGeom prst="rect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29" name="Line 19">
              <a:extLst>
                <a:ext uri="{FF2B5EF4-FFF2-40B4-BE49-F238E27FC236}">
                  <a16:creationId xmlns:a16="http://schemas.microsoft.com/office/drawing/2014/main" id="{45D3C14C-19BC-8E47-8A71-B4FEA1C55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577"/>
              <a:ext cx="8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sp>
          <p:nvSpPr>
            <p:cNvPr id="9230" name="Rectangle 20" descr="小棋盘">
              <a:extLst>
                <a:ext uri="{FF2B5EF4-FFF2-40B4-BE49-F238E27FC236}">
                  <a16:creationId xmlns:a16="http://schemas.microsoft.com/office/drawing/2014/main" id="{5174217D-5A5D-064F-B3FB-C8FC3D76E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1402"/>
              <a:ext cx="38" cy="496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1" name="Oval 21">
              <a:extLst>
                <a:ext uri="{FF2B5EF4-FFF2-40B4-BE49-F238E27FC236}">
                  <a16:creationId xmlns:a16="http://schemas.microsoft.com/office/drawing/2014/main" id="{3C9C2EA7-994A-A14F-96C8-A780D922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155"/>
              <a:ext cx="269" cy="289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2" name="Text Box 22">
              <a:extLst>
                <a:ext uri="{FF2B5EF4-FFF2-40B4-BE49-F238E27FC236}">
                  <a16:creationId xmlns:a16="http://schemas.microsoft.com/office/drawing/2014/main" id="{963AD84D-D318-634D-A437-A0CFE688B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2" y="1176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3" name="Oval 23">
              <a:extLst>
                <a:ext uri="{FF2B5EF4-FFF2-40B4-BE49-F238E27FC236}">
                  <a16:creationId xmlns:a16="http://schemas.microsoft.com/office/drawing/2014/main" id="{5020D822-03FC-FD4B-B587-E5EDF5398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7" y="1898"/>
              <a:ext cx="269" cy="289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4" name="Rectangle 24">
              <a:extLst>
                <a:ext uri="{FF2B5EF4-FFF2-40B4-BE49-F238E27FC236}">
                  <a16:creationId xmlns:a16="http://schemas.microsoft.com/office/drawing/2014/main" id="{016BFA57-96EE-B849-AE14-FB70AADC0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1896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r>
                <a:rPr kumimoji="1" lang="en-US" altLang="zh-CN" sz="2000" b="0" i="1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1</a:t>
              </a:r>
            </a:p>
          </p:txBody>
        </p:sp>
        <p:sp>
          <p:nvSpPr>
            <p:cNvPr id="9235" name="Rectangle 25" descr="小棋盘">
              <a:extLst>
                <a:ext uri="{FF2B5EF4-FFF2-40B4-BE49-F238E27FC236}">
                  <a16:creationId xmlns:a16="http://schemas.microsoft.com/office/drawing/2014/main" id="{0AAB510F-117C-9044-9746-EE026DC7C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2" y="660"/>
              <a:ext cx="38" cy="495"/>
            </a:xfrm>
            <a:prstGeom prst="rect">
              <a:avLst/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6" name="AutoShape 26">
              <a:extLst>
                <a:ext uri="{FF2B5EF4-FFF2-40B4-BE49-F238E27FC236}">
                  <a16:creationId xmlns:a16="http://schemas.microsoft.com/office/drawing/2014/main" id="{DA030068-9DF0-F146-B48A-0F26D60F44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03" y="577"/>
              <a:ext cx="116" cy="124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7" name="Oval 27">
              <a:extLst>
                <a:ext uri="{FF2B5EF4-FFF2-40B4-BE49-F238E27FC236}">
                  <a16:creationId xmlns:a16="http://schemas.microsoft.com/office/drawing/2014/main" id="{531A519F-92ED-EB4E-94FE-93EFC37A3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00"/>
              <a:ext cx="229" cy="246"/>
            </a:xfrm>
            <a:prstGeom prst="ellipse">
              <a:avLst/>
            </a:prstGeom>
            <a:solidFill>
              <a:srgbClr val="99FF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8" name="Text Box 28">
              <a:extLst>
                <a:ext uri="{FF2B5EF4-FFF2-40B4-BE49-F238E27FC236}">
                  <a16:creationId xmlns:a16="http://schemas.microsoft.com/office/drawing/2014/main" id="{7EAF89F9-AF2D-5E4A-BFC8-8E2F82D15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200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m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39" name="Line 29">
              <a:extLst>
                <a:ext uri="{FF2B5EF4-FFF2-40B4-BE49-F238E27FC236}">
                  <a16:creationId xmlns:a16="http://schemas.microsoft.com/office/drawing/2014/main" id="{8591C6CA-F6E4-2348-B208-4933ECD38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10" y="1320"/>
              <a:ext cx="0" cy="7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宋体" charset="-122"/>
                <a:cs typeface="+mn-cs"/>
              </a:endParaRPr>
            </a:p>
          </p:txBody>
        </p:sp>
        <p:graphicFrame>
          <p:nvGraphicFramePr>
            <p:cNvPr id="10264" name="Object 30">
              <a:extLst>
                <a:ext uri="{FF2B5EF4-FFF2-40B4-BE49-F238E27FC236}">
                  <a16:creationId xmlns:a16="http://schemas.microsoft.com/office/drawing/2014/main" id="{88B230F6-2E21-604D-8A50-A6EE9EEBB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" y="866"/>
            <a:ext cx="30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6" name="公式" r:id="rId10" imgW="3219450" imgH="2489200" progId="Equation.3">
                    <p:embed/>
                  </p:oleObj>
                </mc:Choice>
                <mc:Fallback>
                  <p:oleObj name="公式" r:id="rId10" imgW="3219450" imgH="2489200" progId="Equation.3">
                    <p:embed/>
                    <p:pic>
                      <p:nvPicPr>
                        <p:cNvPr id="10264" name="Object 30">
                          <a:extLst>
                            <a:ext uri="{FF2B5EF4-FFF2-40B4-BE49-F238E27FC236}">
                              <a16:creationId xmlns:a16="http://schemas.microsoft.com/office/drawing/2014/main" id="{88B230F6-2E21-604D-8A50-A6EE9EEBBB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866"/>
                          <a:ext cx="307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31">
              <a:extLst>
                <a:ext uri="{FF2B5EF4-FFF2-40B4-BE49-F238E27FC236}">
                  <a16:creationId xmlns:a16="http://schemas.microsoft.com/office/drawing/2014/main" id="{C5176619-8CB4-DA4C-B4E3-5B5679D702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1" y="1609"/>
            <a:ext cx="30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97" name="公式" r:id="rId12" imgW="3219450" imgH="2489200" progId="Equation.3">
                    <p:embed/>
                  </p:oleObj>
                </mc:Choice>
                <mc:Fallback>
                  <p:oleObj name="公式" r:id="rId12" imgW="3219450" imgH="2489200" progId="Equation.3">
                    <p:embed/>
                    <p:pic>
                      <p:nvPicPr>
                        <p:cNvPr id="10265" name="Object 31">
                          <a:extLst>
                            <a:ext uri="{FF2B5EF4-FFF2-40B4-BE49-F238E27FC236}">
                              <a16:creationId xmlns:a16="http://schemas.microsoft.com/office/drawing/2014/main" id="{C5176619-8CB4-DA4C-B4E3-5B5679D702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1" y="1609"/>
                          <a:ext cx="30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2" name="Text Box 32">
              <a:extLst>
                <a:ext uri="{FF2B5EF4-FFF2-40B4-BE49-F238E27FC236}">
                  <a16:creationId xmlns:a16="http://schemas.microsoft.com/office/drawing/2014/main" id="{384701AA-D513-9146-81C3-6EF4FFEC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" y="495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ctr" defTabSz="914400" rtl="0" eaLnBrk="0" fontAlgn="ctr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sp>
          <p:nvSpPr>
            <p:cNvPr id="9243" name="Oval 33">
              <a:extLst>
                <a:ext uri="{FF2B5EF4-FFF2-40B4-BE49-F238E27FC236}">
                  <a16:creationId xmlns:a16="http://schemas.microsoft.com/office/drawing/2014/main" id="{BC1B9AD9-49BA-034C-9AEA-DA2FDCCD5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618"/>
              <a:ext cx="38" cy="4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charset="0"/>
                  <a:ea typeface="宋体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黑体" charset="-122"/>
                <a:cs typeface="+mn-cs"/>
              </a:endParaRPr>
            </a:p>
          </p:txBody>
        </p:sp>
        <p:grpSp>
          <p:nvGrpSpPr>
            <p:cNvPr id="10268" name="Group 34">
              <a:extLst>
                <a:ext uri="{FF2B5EF4-FFF2-40B4-BE49-F238E27FC236}">
                  <a16:creationId xmlns:a16="http://schemas.microsoft.com/office/drawing/2014/main" id="{067AE6D8-29A8-D545-BB75-DFE00F01E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1" y="287"/>
              <a:ext cx="825" cy="520"/>
              <a:chOff x="1920" y="723"/>
              <a:chExt cx="825" cy="520"/>
            </a:xfrm>
          </p:grpSpPr>
          <p:sp>
            <p:nvSpPr>
              <p:cNvPr id="9245" name="Line 35">
                <a:extLst>
                  <a:ext uri="{FF2B5EF4-FFF2-40B4-BE49-F238E27FC236}">
                    <a16:creationId xmlns:a16="http://schemas.microsoft.com/office/drawing/2014/main" id="{8BEF7C07-02B3-8F4B-8A56-FE68D710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3" y="1069"/>
                <a:ext cx="31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6" name="Line 36">
                <a:extLst>
                  <a:ext uri="{FF2B5EF4-FFF2-40B4-BE49-F238E27FC236}">
                    <a16:creationId xmlns:a16="http://schemas.microsoft.com/office/drawing/2014/main" id="{2497D743-5153-A244-A4CB-5F922C0E9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9" y="805"/>
                <a:ext cx="0" cy="26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宋体" charset="-122"/>
                  <a:cs typeface="+mn-cs"/>
                </a:endParaRPr>
              </a:p>
            </p:txBody>
          </p:sp>
          <p:sp>
            <p:nvSpPr>
              <p:cNvPr id="9247" name="Text Box 37">
                <a:extLst>
                  <a:ext uri="{FF2B5EF4-FFF2-40B4-BE49-F238E27FC236}">
                    <a16:creationId xmlns:a16="http://schemas.microsoft.com/office/drawing/2014/main" id="{3B8C95C6-254C-5A4B-8C2A-B0F363E31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8" y="723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N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y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endParaRPr>
              </a:p>
            </p:txBody>
          </p:sp>
          <p:sp>
            <p:nvSpPr>
              <p:cNvPr id="9248" name="Text Box 38">
                <a:extLst>
                  <a:ext uri="{FF2B5EF4-FFF2-40B4-BE49-F238E27FC236}">
                    <a16:creationId xmlns:a16="http://schemas.microsoft.com/office/drawing/2014/main" id="{D0A0CFEB-A03D-4648-B584-B5DE8571F8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991"/>
                <a:ext cx="28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charset="0"/>
                    <a:ea typeface="宋体" charset="-122"/>
                  </a:defRPr>
                </a:lvl9pPr>
              </a:lstStyle>
              <a:p>
                <a:pPr marL="0" marR="0" lvl="0" indent="0" algn="ctr" defTabSz="914400" rtl="0" eaLnBrk="0" fontAlgn="ctr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N</a:t>
                </a:r>
                <a:r>
                  <a:rPr kumimoji="1" lang="en-US" altLang="zh-CN" sz="20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黑体" charset="-122"/>
                    <a:cs typeface="+mn-cs"/>
                  </a:rPr>
                  <a:t>x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黑体" charset="-122"/>
                  <a:cs typeface="+mn-cs"/>
                </a:endParaRP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B99B7A0-B6B4-4430-8020-1D783475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863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DACBC81C-6D12-0942-BE24-B3AF592AF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0713"/>
            <a:ext cx="5032147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经典位力定理 与 量子位力定理</a:t>
            </a:r>
          </a:p>
        </p:txBody>
      </p:sp>
      <p:graphicFrame>
        <p:nvGraphicFramePr>
          <p:cNvPr id="14339" name="对象 2">
            <a:extLst>
              <a:ext uri="{FF2B5EF4-FFF2-40B4-BE49-F238E27FC236}">
                <a16:creationId xmlns:a16="http://schemas.microsoft.com/office/drawing/2014/main" id="{BB5ADFDE-84BE-C54F-A9F8-3FFF72756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341438"/>
          <a:ext cx="1600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3" imgW="9213850" imgH="4533900" progId="Equation.DSMT4">
                  <p:embed/>
                </p:oleObj>
              </mc:Choice>
              <mc:Fallback>
                <p:oleObj name="Equation" r:id="rId3" imgW="9213850" imgH="4533900" progId="Equation.DSMT4">
                  <p:embed/>
                  <p:pic>
                    <p:nvPicPr>
                      <p:cNvPr id="14339" name="对象 2">
                        <a:extLst>
                          <a:ext uri="{FF2B5EF4-FFF2-40B4-BE49-F238E27FC236}">
                            <a16:creationId xmlns:a16="http://schemas.microsoft.com/office/drawing/2014/main" id="{BB5ADFDE-84BE-C54F-A9F8-3FFF72756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1438"/>
                        <a:ext cx="1600200" cy="787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19">
            <a:extLst>
              <a:ext uri="{FF2B5EF4-FFF2-40B4-BE49-F238E27FC236}">
                <a16:creationId xmlns:a16="http://schemas.microsoft.com/office/drawing/2014/main" id="{67361414-5ABF-E948-9A50-CF12020ED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07650"/>
            <a:ext cx="6624637" cy="11302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经典：力学量的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时间平均值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量子：力学量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算符</a:t>
            </a:r>
            <a:r>
              <a:rPr lang="zh-CN" altLang="en-US" dirty="0">
                <a:ea typeface="黑体" panose="02010609060101010101" pitchFamily="49" charset="-122"/>
              </a:rPr>
              <a:t>在不同态上的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统计平均值</a:t>
            </a:r>
          </a:p>
        </p:txBody>
      </p:sp>
      <p:sp>
        <p:nvSpPr>
          <p:cNvPr id="14341" name="Text Box 19">
            <a:extLst>
              <a:ext uri="{FF2B5EF4-FFF2-40B4-BE49-F238E27FC236}">
                <a16:creationId xmlns:a16="http://schemas.microsoft.com/office/drawing/2014/main" id="{D89094F1-EAE8-1141-8C34-8C913E96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2492375"/>
            <a:ext cx="583247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平均值的含义不一样，但定理的形式类似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8EF0345-3108-F648-B55E-C1BA4B290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57525"/>
            <a:ext cx="2338388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FF"/>
                </a:solidFill>
                <a:ea typeface="黑体" panose="02010609060101010101" pitchFamily="49" charset="-122"/>
              </a:rPr>
              <a:t>位力定理应用</a:t>
            </a:r>
          </a:p>
        </p:txBody>
      </p:sp>
      <p:graphicFrame>
        <p:nvGraphicFramePr>
          <p:cNvPr id="14343" name="对象 7">
            <a:extLst>
              <a:ext uri="{FF2B5EF4-FFF2-40B4-BE49-F238E27FC236}">
                <a16:creationId xmlns:a16="http://schemas.microsoft.com/office/drawing/2014/main" id="{723F58E9-1005-AD42-B897-06BD74DD8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3063875"/>
          <a:ext cx="200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5" imgW="11557000" imgH="5264150" progId="Equation.DSMT4">
                  <p:embed/>
                </p:oleObj>
              </mc:Choice>
              <mc:Fallback>
                <p:oleObj name="Equation" r:id="rId5" imgW="11557000" imgH="5264150" progId="Equation.DSMT4">
                  <p:embed/>
                  <p:pic>
                    <p:nvPicPr>
                      <p:cNvPr id="14343" name="对象 7">
                        <a:extLst>
                          <a:ext uri="{FF2B5EF4-FFF2-40B4-BE49-F238E27FC236}">
                            <a16:creationId xmlns:a16="http://schemas.microsoft.com/office/drawing/2014/main" id="{723F58E9-1005-AD42-B897-06BD74DD8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063875"/>
                        <a:ext cx="2006600" cy="914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19">
            <a:extLst>
              <a:ext uri="{FF2B5EF4-FFF2-40B4-BE49-F238E27FC236}">
                <a16:creationId xmlns:a16="http://schemas.microsoft.com/office/drawing/2014/main" id="{F7D25B2D-FB50-1346-ACAD-004611429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279900"/>
            <a:ext cx="889317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方程右边含有对大量粒子的求和，定理具有统计性质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5" name="Text Box 19">
                <a:extLst>
                  <a:ext uri="{FF2B5EF4-FFF2-40B4-BE49-F238E27FC236}">
                    <a16:creationId xmlns:a16="http://schemas.microsoft.com/office/drawing/2014/main" id="{7BA99E45-DF62-744D-9C9E-F863599C8F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5110163"/>
                <a:ext cx="8893175" cy="11302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理想气体：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𝑃𝑉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非理想气体：位力展开</a:t>
                </a:r>
              </a:p>
            </p:txBody>
          </p:sp>
        </mc:Choice>
        <mc:Fallback xmlns="">
          <p:sp>
            <p:nvSpPr>
              <p:cNvPr id="14345" name="Text Box 19">
                <a:extLst>
                  <a:ext uri="{FF2B5EF4-FFF2-40B4-BE49-F238E27FC236}">
                    <a16:creationId xmlns:a16="http://schemas.microsoft.com/office/drawing/2014/main" id="{7BA99E45-DF62-744D-9C9E-F863599C8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110163"/>
                <a:ext cx="8893175" cy="1130246"/>
              </a:xfrm>
              <a:prstGeom prst="rect">
                <a:avLst/>
              </a:prstGeom>
              <a:blipFill>
                <a:blip r:embed="rId7"/>
                <a:stretch>
                  <a:fillRect l="-891" b="-1021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6" name="Text Box 19">
            <a:extLst>
              <a:ext uri="{FF2B5EF4-FFF2-40B4-BE49-F238E27FC236}">
                <a16:creationId xmlns:a16="http://schemas.microsoft.com/office/drawing/2014/main" id="{E1B7184E-2368-A84B-97F5-787F98E9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5" y="5233988"/>
            <a:ext cx="4392613" cy="954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0000FF"/>
                </a:solidFill>
                <a:ea typeface="黑体" panose="02010609060101010101" pitchFamily="49" charset="-122"/>
              </a:rPr>
              <a:t>热力学统计物理</a:t>
            </a:r>
            <a:endParaRPr lang="en-US" altLang="zh-CN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朗道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《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统计物理学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》,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31, 75, 76, 77</a:t>
            </a:r>
            <a:endParaRPr lang="en-US" altLang="zh-CN" sz="160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F.Schwabl《</a:t>
            </a:r>
            <a:r>
              <a:rPr lang="zh-CN" altLang="en-US" sz="1600">
                <a:solidFill>
                  <a:srgbClr val="0000FF"/>
                </a:solidFill>
                <a:ea typeface="黑体" panose="02010609060101010101" pitchFamily="49" charset="-122"/>
              </a:rPr>
              <a:t>统计物理学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》,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2.6.4,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5.3, </a:t>
            </a:r>
            <a:r>
              <a:rPr lang="en-US" altLang="zh-CN" sz="1600">
                <a:solidFill>
                  <a:srgbClr val="CC0000"/>
                </a:solidFill>
                <a:ea typeface="黑体" panose="02010609060101010101" pitchFamily="49" charset="-122"/>
              </a:rPr>
              <a:t>§</a:t>
            </a:r>
            <a:r>
              <a:rPr lang="en-US" altLang="zh-CN" sz="1600">
                <a:solidFill>
                  <a:srgbClr val="0000FF"/>
                </a:solidFill>
                <a:ea typeface="黑体" panose="02010609060101010101" pitchFamily="49" charset="-122"/>
              </a:rPr>
              <a:t>B.3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453284-35F6-41F6-A3D3-F7DB18C5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2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4340" grpId="0" animBg="1"/>
      <p:bldP spid="14341" grpId="0" animBg="1"/>
      <p:bldP spid="7" grpId="0" animBg="1"/>
      <p:bldP spid="14344" grpId="0" animBg="1"/>
      <p:bldP spid="14345" grpId="0" animBg="1"/>
      <p:bldP spid="143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E7CD46-D2F8-4046-AA0F-0023DF697724}"/>
                  </a:ext>
                </a:extLst>
              </p:cNvPr>
              <p:cNvSpPr txBox="1"/>
              <p:nvPr/>
            </p:nvSpPr>
            <p:spPr>
              <a:xfrm>
                <a:off x="431540" y="803952"/>
                <a:ext cx="8280920" cy="607627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不受外力或仅受重力的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耦合在一起的两个质点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21</m:t>
                          </m:r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等价于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两个独立质点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的运动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𝐺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具有折合质量的质点的运动学变量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  (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两质点的相对速度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E7CD46-D2F8-4046-AA0F-0023DF69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803952"/>
                <a:ext cx="8280920" cy="6076279"/>
              </a:xfrm>
              <a:prstGeom prst="rect">
                <a:avLst/>
              </a:prstGeo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E35B14-D2EA-4D14-8F20-1FAF97E8F36D}"/>
                  </a:ext>
                </a:extLst>
              </p:cNvPr>
              <p:cNvSpPr/>
              <p:nvPr/>
            </p:nvSpPr>
            <p:spPr>
              <a:xfrm>
                <a:off x="4641403" y="2060848"/>
                <a:ext cx="4400435" cy="61202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f>
                        <m:f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𝑓</m:t>
                          </m:r>
                        </m:e>
                      </m:acc>
                      <m:r>
                        <a:rPr kumimoji="1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sSub>
                        <m:sSubPr>
                          <m:ctrlP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FE35B14-D2EA-4D14-8F20-1FAF97E8F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03" y="2060848"/>
                <a:ext cx="4400435" cy="6120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B719834-E3E6-4D5B-A6B1-B423DF5AEC9E}"/>
              </a:ext>
            </a:extLst>
          </p:cNvPr>
          <p:cNvSpPr/>
          <p:nvPr/>
        </p:nvSpPr>
        <p:spPr bwMode="auto">
          <a:xfrm>
            <a:off x="6841620" y="0"/>
            <a:ext cx="2200218" cy="16151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EF64933-B4CF-440E-A945-0BA4A37DA02E}"/>
              </a:ext>
            </a:extLst>
          </p:cNvPr>
          <p:cNvCxnSpPr/>
          <p:nvPr/>
        </p:nvCxnSpPr>
        <p:spPr bwMode="auto">
          <a:xfrm flipV="1">
            <a:off x="7236296" y="116632"/>
            <a:ext cx="0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1A1D92A-82AC-463A-BC43-CBEA32E23ECA}"/>
              </a:ext>
            </a:extLst>
          </p:cNvPr>
          <p:cNvCxnSpPr>
            <a:cxnSpLocks/>
          </p:cNvCxnSpPr>
          <p:nvPr/>
        </p:nvCxnSpPr>
        <p:spPr bwMode="auto">
          <a:xfrm>
            <a:off x="7236296" y="1484784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98945A6-4F06-47B9-877F-BBF51443DCFD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6296" y="332656"/>
            <a:ext cx="576064" cy="11521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E6C4FF-A3AC-403D-86DD-B1F4BE9405A5}"/>
              </a:ext>
            </a:extLst>
          </p:cNvPr>
          <p:cNvCxnSpPr>
            <a:cxnSpLocks/>
          </p:cNvCxnSpPr>
          <p:nvPr/>
        </p:nvCxnSpPr>
        <p:spPr bwMode="auto">
          <a:xfrm flipV="1">
            <a:off x="7236295" y="908720"/>
            <a:ext cx="1296145" cy="5760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6677DE9-7D19-4367-8C9D-67C5328276FC}"/>
              </a:ext>
            </a:extLst>
          </p:cNvPr>
          <p:cNvCxnSpPr>
            <a:cxnSpLocks/>
          </p:cNvCxnSpPr>
          <p:nvPr/>
        </p:nvCxnSpPr>
        <p:spPr bwMode="auto">
          <a:xfrm flipV="1">
            <a:off x="7274198" y="744673"/>
            <a:ext cx="1062168" cy="7136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2CC621A-1EC9-4959-8D04-E61B18CF6165}"/>
              </a:ext>
            </a:extLst>
          </p:cNvPr>
          <p:cNvCxnSpPr>
            <a:cxnSpLocks/>
          </p:cNvCxnSpPr>
          <p:nvPr/>
        </p:nvCxnSpPr>
        <p:spPr bwMode="auto">
          <a:xfrm>
            <a:off x="7812360" y="345232"/>
            <a:ext cx="720080" cy="5634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E780-145F-4220-A17B-891CFBC528CC}"/>
                  </a:ext>
                </a:extLst>
              </p:cNvPr>
              <p:cNvSpPr txBox="1"/>
              <p:nvPr/>
            </p:nvSpPr>
            <p:spPr>
              <a:xfrm>
                <a:off x="7169489" y="487420"/>
                <a:ext cx="5091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1FE780-145F-4220-A17B-891CFBC52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89" y="487420"/>
                <a:ext cx="509177" cy="461665"/>
              </a:xfrm>
              <a:prstGeom prst="rect">
                <a:avLst/>
              </a:prstGeom>
              <a:blipFill>
                <a:blip r:embed="rId4"/>
                <a:stretch>
                  <a:fillRect t="-18421" r="-26190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173D78-95FA-4D9A-8400-326AF3255CE3}"/>
                  </a:ext>
                </a:extLst>
              </p:cNvPr>
              <p:cNvSpPr txBox="1"/>
              <p:nvPr/>
            </p:nvSpPr>
            <p:spPr>
              <a:xfrm>
                <a:off x="7896026" y="1061119"/>
                <a:ext cx="516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8173D78-95FA-4D9A-8400-326AF3255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026" y="1061119"/>
                <a:ext cx="516295" cy="461665"/>
              </a:xfrm>
              <a:prstGeom prst="rect">
                <a:avLst/>
              </a:prstGeom>
              <a:blipFill>
                <a:blip r:embed="rId5"/>
                <a:stretch>
                  <a:fillRect t="-18421" r="-2705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82A097A-A1E7-4681-8AE7-3ABD69FF1190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7426393" y="63488"/>
            <a:ext cx="360040" cy="2817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CE327A-F05C-448B-99F4-511C95B2E053}"/>
                  </a:ext>
                </a:extLst>
              </p:cNvPr>
              <p:cNvSpPr txBox="1"/>
              <p:nvPr/>
            </p:nvSpPr>
            <p:spPr>
              <a:xfrm>
                <a:off x="7599901" y="568347"/>
                <a:ext cx="4900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F3CE327A-F05C-448B-99F4-511C95B2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901" y="568347"/>
                <a:ext cx="490071" cy="461665"/>
              </a:xfrm>
              <a:prstGeom prst="rect">
                <a:avLst/>
              </a:prstGeom>
              <a:blipFill>
                <a:blip r:embed="rId6"/>
                <a:stretch>
                  <a:fillRect t="-18421" r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A21361-836E-4C28-B51F-7E120A072B27}"/>
                  </a:ext>
                </a:extLst>
              </p:cNvPr>
              <p:cNvSpPr txBox="1"/>
              <p:nvPr/>
            </p:nvSpPr>
            <p:spPr>
              <a:xfrm>
                <a:off x="8161794" y="332672"/>
                <a:ext cx="412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6A21361-836E-4C28-B51F-7E120A072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794" y="332672"/>
                <a:ext cx="41242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83C086-B492-4E18-9410-DBA9BCF84BF0}"/>
                  </a:ext>
                </a:extLst>
              </p:cNvPr>
              <p:cNvSpPr txBox="1"/>
              <p:nvPr/>
            </p:nvSpPr>
            <p:spPr>
              <a:xfrm>
                <a:off x="7957904" y="168685"/>
                <a:ext cx="4142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983C086-B492-4E18-9410-DBA9BCF84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904" y="168685"/>
                <a:ext cx="414216" cy="461665"/>
              </a:xfrm>
              <a:prstGeom prst="rect">
                <a:avLst/>
              </a:prstGeom>
              <a:blipFill>
                <a:blip r:embed="rId8"/>
                <a:stretch>
                  <a:fillRect t="-18667" r="-3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B9C30CB-9C16-4B78-ACC6-2B92D8564D78}"/>
                  </a:ext>
                </a:extLst>
              </p:cNvPr>
              <p:cNvSpPr txBox="1"/>
              <p:nvPr/>
            </p:nvSpPr>
            <p:spPr>
              <a:xfrm>
                <a:off x="7109704" y="18666"/>
                <a:ext cx="440569" cy="5171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B9C30CB-9C16-4B78-ACC6-2B92D856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04" y="18666"/>
                <a:ext cx="440569" cy="5171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94AD68-6299-4715-8736-0EB231D4FAF7}"/>
                  </a:ext>
                </a:extLst>
              </p:cNvPr>
              <p:cNvSpPr/>
              <p:nvPr/>
            </p:nvSpPr>
            <p:spPr>
              <a:xfrm>
                <a:off x="7109704" y="3257173"/>
                <a:ext cx="1799402" cy="461665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A94AD68-6299-4715-8736-0EB231D4FA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704" y="3257173"/>
                <a:ext cx="1799402" cy="461665"/>
              </a:xfrm>
              <a:prstGeom prst="rect">
                <a:avLst/>
              </a:prstGeom>
              <a:blipFill>
                <a:blip r:embed="rId10"/>
                <a:stretch>
                  <a:fillRect t="-16667" b="-1025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E0DDB4-A5E9-4990-B107-55ACFFB8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567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>
            <a:extLst>
              <a:ext uri="{FF2B5EF4-FFF2-40B4-BE49-F238E27FC236}">
                <a16:creationId xmlns:a16="http://schemas.microsoft.com/office/drawing/2014/main" id="{2BECA382-74F4-4043-A830-6DC846AD1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88640"/>
            <a:ext cx="4493538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两体问题相对运动公式小结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C9E7C1-6310-4463-8624-1DCDBD714AE5}"/>
                  </a:ext>
                </a:extLst>
              </p:cNvPr>
              <p:cNvSpPr txBox="1"/>
              <p:nvPr/>
            </p:nvSpPr>
            <p:spPr>
              <a:xfrm>
                <a:off x="107504" y="836712"/>
                <a:ext cx="8928992" cy="29396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、相对运动方程为有心力问题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、具有折合质量的质点，运动学量分别为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动量等于质心系中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的动量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b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）角动量等于质心系中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两质点的总角动量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）动能等于质心系中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两质点的总动能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′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C9E7C1-6310-4463-8624-1DCDBD714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836712"/>
                <a:ext cx="8928992" cy="2939651"/>
              </a:xfrm>
              <a:prstGeom prst="rect">
                <a:avLst/>
              </a:prstGeom>
              <a:blipFill>
                <a:blip r:embed="rId2"/>
                <a:stretch>
                  <a:fillRect l="-1093" b="-3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0E5D94-2357-4331-9D1C-DC2B1ADEF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38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1FA7D2-2239-4A39-B715-D09882F2A11B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11272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1.50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题，假设提供斥力的是一个质量为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2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的质点，初始时刻位于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点，除内力以外系统不受其他力，求两质点最近距离。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81FA7D2-2239-4A39-B715-D09882F2A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1127296"/>
              </a:xfrm>
              <a:prstGeom prst="rect">
                <a:avLst/>
              </a:prstGeom>
              <a:blipFill>
                <a:blip r:embed="rId2"/>
                <a:stretch>
                  <a:fillRect l="-1049" r="-769" b="-10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6D42EF6-C98A-4E04-8EB1-C980758AB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89513"/>
            <a:ext cx="2900140" cy="1680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D4CDA-C6E2-4A97-81DF-31FEB9740087}"/>
                  </a:ext>
                </a:extLst>
              </p:cNvPr>
              <p:cNvSpPr/>
              <p:nvPr/>
            </p:nvSpPr>
            <p:spPr>
              <a:xfrm>
                <a:off x="3419872" y="1455670"/>
                <a:ext cx="5508612" cy="21455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：两体不受外力，适用两体问题相对运动方程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D4CDA-C6E2-4A97-81DF-31FEB97400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455670"/>
                <a:ext cx="5508612" cy="2145524"/>
              </a:xfrm>
              <a:prstGeom prst="rect">
                <a:avLst/>
              </a:prstGeom>
              <a:blipFill>
                <a:blip r:embed="rId4"/>
                <a:stretch>
                  <a:fillRect l="-1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AE925D-3C35-466F-84E1-2907E3DF5C47}"/>
                  </a:ext>
                </a:extLst>
              </p:cNvPr>
              <p:cNvSpPr/>
              <p:nvPr/>
            </p:nvSpPr>
            <p:spPr>
              <a:xfrm>
                <a:off x="411560" y="3499898"/>
                <a:ext cx="8424936" cy="35612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问题简化为：具有折合质量的质点在有心力场中的运动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根据角动量守恒、机械能守恒，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bSup>
                        <m:sSub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𝜌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上式已经应用了距离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最近时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𝐽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𝑟𝑣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𝐸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𝑚𝑐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𝜌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8AE925D-3C35-466F-84E1-2907E3DF5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0" y="3499898"/>
                <a:ext cx="8424936" cy="3561231"/>
              </a:xfrm>
              <a:prstGeom prst="rect">
                <a:avLst/>
              </a:prstGeom>
              <a:blipFill>
                <a:blip r:embed="rId5"/>
                <a:stretch>
                  <a:fillRect l="-1158" t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5912AF9-0747-4A88-A4F3-23F9BF79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738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/>
              <p:nvPr/>
            </p:nvSpPr>
            <p:spPr>
              <a:xfrm>
                <a:off x="215516" y="188640"/>
                <a:ext cx="8712968" cy="69037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：质量均为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的两小球用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劲度系数为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𝑘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的轻质弹簧连接，初始时刻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处于原始长度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，静止放在水平桌面上。现用一质量同样为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的质点以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垂直于弹簧的速度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运动，击中其中一个小球并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粘在上边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。要使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弹簧的最大长度为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3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，质点速度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应该为多大？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：碰撞后，三体变两体，不受水平外力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适用两体问题相对运动方程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d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>
                  <a:lnSpc>
                    <a:spcPct val="150000"/>
                  </a:lnSpc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质点在有心力场中运动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弹簧长度达到最大值时，有</a:t>
                </a:r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⟹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𝐽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𝑟𝑣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角动量守恒，</a:t>
                </a:r>
                <a:r>
                  <a:rPr lang="zh-CN" altLang="en-US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机械能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守恒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𝐽</m:t>
                          </m:r>
                        </m:e>
                        <m:sup>
                          <m:r>
                            <a:rPr lang="en-US" altLang="zh-CN" b="0" i="1" noProof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𝜇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𝑟𝑣</m:t>
                      </m:r>
                      <m:r>
                        <a:rPr lang="en-US" altLang="zh-CN" b="0" i="1" noProof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1A74CAC-F25C-4980-934B-8CF611186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6" y="188640"/>
                <a:ext cx="8712968" cy="6903749"/>
              </a:xfrm>
              <a:prstGeom prst="rect">
                <a:avLst/>
              </a:prstGeom>
              <a:blipFill>
                <a:blip r:embed="rId2"/>
                <a:stretch>
                  <a:fillRect l="-1049" r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26637CF0-29E2-43CE-AC48-1EE55E761F08}"/>
              </a:ext>
            </a:extLst>
          </p:cNvPr>
          <p:cNvGrpSpPr/>
          <p:nvPr/>
        </p:nvGrpSpPr>
        <p:grpSpPr>
          <a:xfrm>
            <a:off x="7956376" y="2780928"/>
            <a:ext cx="216022" cy="2004795"/>
            <a:chOff x="6876256" y="2456891"/>
            <a:chExt cx="216022" cy="200479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44B165E-83D3-4186-967E-6CA21D97A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5876" y="3405284"/>
              <a:ext cx="1896782" cy="216022"/>
            </a:xfrm>
            <a:prstGeom prst="rect">
              <a:avLst/>
            </a:prstGeom>
          </p:spPr>
        </p:pic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32BB363-B4A9-4DEE-BB6E-A42F22521155}"/>
                </a:ext>
              </a:extLst>
            </p:cNvPr>
            <p:cNvSpPr/>
            <p:nvPr/>
          </p:nvSpPr>
          <p:spPr bwMode="auto">
            <a:xfrm>
              <a:off x="6876256" y="2456891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C7A9646-BA86-439E-B81F-6725E5D32B5D}"/>
                </a:ext>
              </a:extLst>
            </p:cNvPr>
            <p:cNvSpPr/>
            <p:nvPr/>
          </p:nvSpPr>
          <p:spPr bwMode="auto">
            <a:xfrm>
              <a:off x="6876256" y="4245663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237133-E9AA-4FE8-80C6-0643256AF4E9}"/>
              </a:ext>
            </a:extLst>
          </p:cNvPr>
          <p:cNvGrpSpPr/>
          <p:nvPr/>
        </p:nvGrpSpPr>
        <p:grpSpPr>
          <a:xfrm>
            <a:off x="6948264" y="2780928"/>
            <a:ext cx="830370" cy="216023"/>
            <a:chOff x="6012160" y="2780928"/>
            <a:chExt cx="830370" cy="21602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11CE97E-763D-467A-91DA-63F02301C0E9}"/>
                </a:ext>
              </a:extLst>
            </p:cNvPr>
            <p:cNvSpPr/>
            <p:nvPr/>
          </p:nvSpPr>
          <p:spPr bwMode="auto">
            <a:xfrm>
              <a:off x="6012160" y="2780928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CCFAA26-9AC2-4E54-A25D-9362BA74138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171" y="2885532"/>
              <a:ext cx="72235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F84D9A-88AF-495A-9121-B8694BF56AC3}"/>
                  </a:ext>
                </a:extLst>
              </p:cNvPr>
              <p:cNvSpPr txBox="1"/>
              <p:nvPr/>
            </p:nvSpPr>
            <p:spPr>
              <a:xfrm>
                <a:off x="7040509" y="2371565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CF84D9A-88AF-495A-9121-B8694BF56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09" y="2371565"/>
                <a:ext cx="472966" cy="461665"/>
              </a:xfrm>
              <a:prstGeom prst="rect">
                <a:avLst/>
              </a:prstGeom>
              <a:blipFill>
                <a:blip r:embed="rId4"/>
                <a:stretch>
                  <a:fillRect t="-18421" r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A4794-099B-4AF2-9ED1-7306C10DAA2F}"/>
                  </a:ext>
                </a:extLst>
              </p:cNvPr>
              <p:cNvSpPr txBox="1"/>
              <p:nvPr/>
            </p:nvSpPr>
            <p:spPr>
              <a:xfrm>
                <a:off x="8305565" y="2654699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15A4794-099B-4AF2-9ED1-7306C10DA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565" y="2654699"/>
                <a:ext cx="4729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889BC4-8320-4C01-A482-2E21BA30E5F9}"/>
                  </a:ext>
                </a:extLst>
              </p:cNvPr>
              <p:cNvSpPr txBox="1"/>
              <p:nvPr/>
            </p:nvSpPr>
            <p:spPr>
              <a:xfrm>
                <a:off x="8350140" y="4446878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7889BC4-8320-4C01-A482-2E21BA30E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40" y="4446878"/>
                <a:ext cx="47296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BB5D248-EE10-4CE5-B246-D4BD97638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823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DB0EC2-3764-4C3C-9071-E75079AB7B6C}"/>
                  </a:ext>
                </a:extLst>
              </p:cNvPr>
              <p:cNvSpPr/>
              <p:nvPr/>
            </p:nvSpPr>
            <p:spPr>
              <a:xfrm>
                <a:off x="395536" y="188640"/>
                <a:ext cx="8496944" cy="66927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距离最大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=3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时，根据第一章知识，有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′=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𝐽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𝜇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根据初始条件，求得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𝐽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，代入上式即可得到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𝑣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初始时刻小球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的动量为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𝑝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𝑚𝑣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，由柯尼希定理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2⋅2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2⋅3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初始角动量为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𝐽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𝑚𝑣𝑎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𝑚𝑣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𝑚𝑣𝑎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折合质量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全部代入，得到 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=3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𝑎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3</m:t>
                            </m:r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𝑘</m:t>
                            </m:r>
                          </m:num>
                          <m:den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DB0EC2-3764-4C3C-9071-E75079AB7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8640"/>
                <a:ext cx="8496944" cy="6692730"/>
              </a:xfrm>
              <a:prstGeom prst="rect">
                <a:avLst/>
              </a:prstGeom>
              <a:blipFill>
                <a:blip r:embed="rId2"/>
                <a:stretch>
                  <a:fillRect l="-1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173706EB-46CE-4A91-A8E3-9270981364BB}"/>
              </a:ext>
            </a:extLst>
          </p:cNvPr>
          <p:cNvGrpSpPr/>
          <p:nvPr/>
        </p:nvGrpSpPr>
        <p:grpSpPr>
          <a:xfrm>
            <a:off x="7956376" y="464923"/>
            <a:ext cx="216022" cy="2004795"/>
            <a:chOff x="6876256" y="2456891"/>
            <a:chExt cx="216022" cy="20047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4330148-9FE5-4F97-A0AE-5F31B722F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035876" y="3405284"/>
              <a:ext cx="1896782" cy="216022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6CA559F-37CB-409A-96BF-321A56CB3E57}"/>
                </a:ext>
              </a:extLst>
            </p:cNvPr>
            <p:cNvSpPr/>
            <p:nvPr/>
          </p:nvSpPr>
          <p:spPr bwMode="auto">
            <a:xfrm>
              <a:off x="6876256" y="2456891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A1F97A8-038D-4DB5-B9AE-F1AB67018097}"/>
                </a:ext>
              </a:extLst>
            </p:cNvPr>
            <p:cNvSpPr/>
            <p:nvPr/>
          </p:nvSpPr>
          <p:spPr bwMode="auto">
            <a:xfrm>
              <a:off x="6876256" y="4245663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4D7A977-4381-41E1-A4CF-F80204701316}"/>
              </a:ext>
            </a:extLst>
          </p:cNvPr>
          <p:cNvGrpSpPr/>
          <p:nvPr/>
        </p:nvGrpSpPr>
        <p:grpSpPr>
          <a:xfrm>
            <a:off x="7823797" y="475289"/>
            <a:ext cx="634173" cy="216023"/>
            <a:chOff x="6012160" y="2780928"/>
            <a:chExt cx="634173" cy="21602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6106400-B3C8-4969-9764-6048503B396B}"/>
                </a:ext>
              </a:extLst>
            </p:cNvPr>
            <p:cNvSpPr/>
            <p:nvPr/>
          </p:nvSpPr>
          <p:spPr bwMode="auto">
            <a:xfrm>
              <a:off x="6012160" y="2780928"/>
              <a:ext cx="216022" cy="21602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88DC5DA-B12F-4BA5-8B3D-CB817EF7AA5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120171" y="2878573"/>
              <a:ext cx="526162" cy="695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E943FC-D3CD-4706-BA18-037BDAB8E987}"/>
                  </a:ext>
                </a:extLst>
              </p:cNvPr>
              <p:cNvSpPr txBox="1"/>
              <p:nvPr/>
            </p:nvSpPr>
            <p:spPr>
              <a:xfrm>
                <a:off x="8364043" y="531582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AE943FC-D3CD-4706-BA18-037BDAB8E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4043" y="531582"/>
                <a:ext cx="47296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FFF463-D96E-48DC-9464-707FB13237D0}"/>
                  </a:ext>
                </a:extLst>
              </p:cNvPr>
              <p:cNvSpPr txBox="1"/>
              <p:nvPr/>
            </p:nvSpPr>
            <p:spPr>
              <a:xfrm>
                <a:off x="8350140" y="2130873"/>
                <a:ext cx="4729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EFFF463-D96E-48DC-9464-707FB132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40" y="2130873"/>
                <a:ext cx="47296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02076F78-79B8-4229-A90A-668C0BC5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546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ACCD34-A067-44FE-AC5C-CC9FE84C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376" y="2881892"/>
            <a:ext cx="3057247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课后题及补充材料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73192F4-4D37-4001-9C44-D9D4357E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0839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63B4724C-F019-406E-AB85-697BBE8F27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759298"/>
                <a:ext cx="4989513" cy="34665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2.13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变质量解法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变质量质点动力学方程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𝜎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𝜎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𝜎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两者相加，得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𝑥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𝑙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𝑔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Text Box 23">
                <a:extLst>
                  <a:ext uri="{FF2B5EF4-FFF2-40B4-BE49-F238E27FC236}">
                    <a16:creationId xmlns:a16="http://schemas.microsoft.com/office/drawing/2014/main" id="{63B4724C-F019-406E-AB85-697BBE8F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759298"/>
                <a:ext cx="4989513" cy="3466590"/>
              </a:xfrm>
              <a:prstGeom prst="rect">
                <a:avLst/>
              </a:prstGeom>
              <a:blipFill>
                <a:blip r:embed="rId2"/>
                <a:stretch>
                  <a:fillRect l="-1832" t="-1937" b="-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47F13559-2516-4A02-825D-BCF7177A6B61}"/>
              </a:ext>
            </a:extLst>
          </p:cNvPr>
          <p:cNvGrpSpPr/>
          <p:nvPr/>
        </p:nvGrpSpPr>
        <p:grpSpPr>
          <a:xfrm>
            <a:off x="5891064" y="719338"/>
            <a:ext cx="3096344" cy="3168352"/>
            <a:chOff x="5891064" y="719338"/>
            <a:chExt cx="3096344" cy="316835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0B9D9FA-6813-4E24-B434-D091B43B5953}"/>
                </a:ext>
              </a:extLst>
            </p:cNvPr>
            <p:cNvSpPr/>
            <p:nvPr/>
          </p:nvSpPr>
          <p:spPr bwMode="auto">
            <a:xfrm>
              <a:off x="5891064" y="719338"/>
              <a:ext cx="3096344" cy="31683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117F86-0494-4FA9-BAAF-27F88EBBC60E}"/>
                </a:ext>
              </a:extLst>
            </p:cNvPr>
            <p:cNvSpPr/>
            <p:nvPr/>
          </p:nvSpPr>
          <p:spPr bwMode="auto">
            <a:xfrm>
              <a:off x="6467128" y="1504305"/>
              <a:ext cx="1944216" cy="2088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7E9A5D6-4BEC-4A62-912B-4931F32C0E87}"/>
                </a:ext>
              </a:extLst>
            </p:cNvPr>
            <p:cNvCxnSpPr/>
            <p:nvPr/>
          </p:nvCxnSpPr>
          <p:spPr bwMode="auto">
            <a:xfrm>
              <a:off x="7045713" y="1439418"/>
              <a:ext cx="14400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8AB9A56-55A4-46E7-9B80-95030DB34B28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765713" y="2159418"/>
              <a:ext cx="1440000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C5C517-0A33-4FB2-9695-70ABE8D6A7C6}"/>
                    </a:ext>
                  </a:extLst>
                </p:cNvPr>
                <p:cNvSpPr txBox="1"/>
                <p:nvPr/>
              </p:nvSpPr>
              <p:spPr>
                <a:xfrm>
                  <a:off x="8482169" y="2072681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C5C517-0A33-4FB2-9695-70ABE8D6A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169" y="2072681"/>
                  <a:ext cx="434414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F12F180-FB21-4263-919F-872BC494F407}"/>
                    </a:ext>
                  </a:extLst>
                </p:cNvPr>
                <p:cNvSpPr txBox="1"/>
                <p:nvPr/>
              </p:nvSpPr>
              <p:spPr>
                <a:xfrm>
                  <a:off x="7448739" y="943963"/>
                  <a:ext cx="90800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𝑙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F12F180-FB21-4263-919F-872BC494F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8739" y="943963"/>
                  <a:ext cx="90800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D78373B5-9818-488F-B6B2-D4B28CD959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480" y="4270702"/>
                <a:ext cx="7560840" cy="17869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𝑔</m:t>
                                      </m:r>
                                    </m:num>
                                    <m:den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𝑙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  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𝑔𝑙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𝑔</m:t>
                                          </m:r>
                                        </m:num>
                                        <m:den>
                                          <m:r>
                                            <a:rPr kumimoji="1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  <a:cs typeface="+mn-cs"/>
                                            </a:rPr>
                                            <m:t>𝑙</m:t>
                                          </m:r>
                                        </m:den>
                                      </m:f>
                                    </m:e>
                                  </m:rad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𝑙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𝑙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⟹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时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𝑔𝑙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D78373B5-9818-488F-B6B2-D4B28CD9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4480" y="4270702"/>
                <a:ext cx="7560840" cy="1786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9F262A-55BD-428F-BB16-2D106D12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617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FD00AA24-390F-4B72-AF1B-D0B6D9385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56" y="44624"/>
                <a:ext cx="8735888" cy="68950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2.15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假设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时刻机枪重量为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，根据条件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𝑀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acc>
                          <m:accPr>
                            <m:chr m:val="̃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𝑀</m:t>
                            </m:r>
                          </m:e>
                        </m:acc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，外力仅有摩擦力，代入变质量物体动力学方程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</m:e>
                      </m:acc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acc>
                        <m:accPr>
                          <m:chr m:val="̃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两边作定积分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𝑀𝑣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𝑢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𝑀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𝑀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𝑀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𝑚𝑀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23">
                <a:extLst>
                  <a:ext uri="{FF2B5EF4-FFF2-40B4-BE49-F238E27FC236}">
                    <a16:creationId xmlns:a16="http://schemas.microsoft.com/office/drawing/2014/main" id="{FD00AA24-390F-4B72-AF1B-D0B6D9385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056" y="44624"/>
                <a:ext cx="8735888" cy="6895093"/>
              </a:xfrm>
              <a:prstGeom prst="rect">
                <a:avLst/>
              </a:prstGeom>
              <a:blipFill>
                <a:blip r:embed="rId2"/>
                <a:stretch>
                  <a:fillRect l="-104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BDC7AAA-7DF7-4E21-A1DD-8BBF7CF7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EDF59-257A-2F47-93A3-F5F291F533C6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212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</TotalTime>
  <Words>1337</Words>
  <Application>Microsoft Office PowerPoint</Application>
  <PresentationFormat>全屏显示(4:3)</PresentationFormat>
  <Paragraphs>143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Arial</vt:lpstr>
      <vt:lpstr>Calibri</vt:lpstr>
      <vt:lpstr>Cambria Math</vt:lpstr>
      <vt:lpstr>Times New Roman</vt:lpstr>
      <vt:lpstr>Wingdings</vt:lpstr>
      <vt:lpstr>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223</cp:revision>
  <dcterms:created xsi:type="dcterms:W3CDTF">2008-03-26T15:33:21Z</dcterms:created>
  <dcterms:modified xsi:type="dcterms:W3CDTF">2020-03-30T04:14:41Z</dcterms:modified>
</cp:coreProperties>
</file>