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28" r:id="rId1"/>
  </p:sldMasterIdLst>
  <p:notesMasterIdLst>
    <p:notesMasterId r:id="rId31"/>
  </p:notesMasterIdLst>
  <p:sldIdLst>
    <p:sldId id="256" r:id="rId2"/>
    <p:sldId id="285" r:id="rId3"/>
    <p:sldId id="310" r:id="rId4"/>
    <p:sldId id="335" r:id="rId5"/>
    <p:sldId id="334" r:id="rId6"/>
    <p:sldId id="312" r:id="rId7"/>
    <p:sldId id="286" r:id="rId8"/>
    <p:sldId id="324" r:id="rId9"/>
    <p:sldId id="325" r:id="rId10"/>
    <p:sldId id="326" r:id="rId11"/>
    <p:sldId id="313" r:id="rId12"/>
    <p:sldId id="288" r:id="rId13"/>
    <p:sldId id="291" r:id="rId14"/>
    <p:sldId id="292" r:id="rId15"/>
    <p:sldId id="320" r:id="rId16"/>
    <p:sldId id="327" r:id="rId17"/>
    <p:sldId id="315" r:id="rId18"/>
    <p:sldId id="294" r:id="rId19"/>
    <p:sldId id="295" r:id="rId20"/>
    <p:sldId id="405" r:id="rId21"/>
    <p:sldId id="404" r:id="rId22"/>
    <p:sldId id="409" r:id="rId23"/>
    <p:sldId id="316" r:id="rId24"/>
    <p:sldId id="317" r:id="rId25"/>
    <p:sldId id="406" r:id="rId26"/>
    <p:sldId id="407" r:id="rId27"/>
    <p:sldId id="408" r:id="rId28"/>
    <p:sldId id="410" r:id="rId29"/>
    <p:sldId id="319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3" autoAdjust="0"/>
    <p:restoredTop sz="90807" autoAdjust="0"/>
  </p:normalViewPr>
  <p:slideViewPr>
    <p:cSldViewPr>
      <p:cViewPr varScale="1">
        <p:scale>
          <a:sx n="108" d="100"/>
          <a:sy n="108" d="100"/>
        </p:scale>
        <p:origin x="170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12" Type="http://schemas.openxmlformats.org/officeDocument/2006/relationships/image" Target="../media/image63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Relationship Id="rId6" Type="http://schemas.openxmlformats.org/officeDocument/2006/relationships/image" Target="../media/image57.emf"/><Relationship Id="rId11" Type="http://schemas.openxmlformats.org/officeDocument/2006/relationships/image" Target="../media/image62.emf"/><Relationship Id="rId5" Type="http://schemas.openxmlformats.org/officeDocument/2006/relationships/image" Target="../media/image56.emf"/><Relationship Id="rId10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2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4" Type="http://schemas.openxmlformats.org/officeDocument/2006/relationships/image" Target="../media/image22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ACEB3-2169-4429-A560-BBA51674DA5B}" type="datetimeFigureOut">
              <a:rPr lang="zh-CN" altLang="en-US" smtClean="0"/>
              <a:t>2020/3/19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F241-2A3C-4767-B36F-126C720B4F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9365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63BF020-B734-8C43-BFAF-2EC901AA640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A98CB13-AD9E-DF44-8C06-A1FDF7CE57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35B9A70-C685-2942-9511-2529DC4A98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2000">
                <a:latin typeface="+mj-lt"/>
              </a:defRPr>
            </a:lvl1pPr>
          </a:lstStyle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28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8EBE45D-6637-0347-9B39-68FAF9C27A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D354D4B-3CE0-1845-8521-A92922D70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4E9A99B-2FE8-BF49-81F2-03639054E82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61DE8F6-DCA8-E748-A1D9-406E43C241C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1BBC7BA-F93A-7E44-9674-6A37B895C3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46C7BBB-6630-E744-B6D8-552DB86D33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内容">
            <a:extLst>
              <a:ext uri="{FF2B5EF4-FFF2-40B4-BE49-F238E27FC236}">
                <a16:creationId xmlns:a16="http://schemas.microsoft.com/office/drawing/2014/main" id="{52C0443E-9F6C-3A43-BDDC-A15A3FE9B5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803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8">
            <a:extLst>
              <a:ext uri="{FF2B5EF4-FFF2-40B4-BE49-F238E27FC236}">
                <a16:creationId xmlns:a16="http://schemas.microsoft.com/office/drawing/2014/main" id="{31C61B06-8B78-F143-BFD0-E52C02B438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18002" y="6423993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1" dirty="0">
                <a:solidFill>
                  <a:srgbClr val="FFFF00"/>
                </a:solidFill>
                <a:ea typeface="楷体_GB2312" pitchFamily="49" charset="-122"/>
              </a:rPr>
              <a:t>第二章</a:t>
            </a:r>
          </a:p>
        </p:txBody>
      </p:sp>
    </p:spTree>
    <p:extLst>
      <p:ext uri="{BB962C8B-B14F-4D97-AF65-F5344CB8AC3E}">
        <p14:creationId xmlns:p14="http://schemas.microsoft.com/office/powerpoint/2010/main" val="425967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2.png"/><Relationship Id="rId4" Type="http://schemas.openxmlformats.org/officeDocument/2006/relationships/image" Target="../media/image23.emf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3.png"/><Relationship Id="rId12" Type="http://schemas.openxmlformats.org/officeDocument/2006/relationships/image" Target="../media/image3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emf"/><Relationship Id="rId11" Type="http://schemas.openxmlformats.org/officeDocument/2006/relationships/image" Target="../media/image35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4.png"/><Relationship Id="rId4" Type="http://schemas.openxmlformats.org/officeDocument/2006/relationships/image" Target="../media/image26.emf"/><Relationship Id="rId9" Type="http://schemas.openxmlformats.org/officeDocument/2006/relationships/image" Target="../media/image2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9.emf"/><Relationship Id="rId4" Type="http://schemas.openxmlformats.org/officeDocument/2006/relationships/oleObject" Target="../embeddings/oleObject2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1.png"/><Relationship Id="rId5" Type="http://schemas.openxmlformats.org/officeDocument/2006/relationships/image" Target="../media/image38.png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27.bin"/><Relationship Id="rId15" Type="http://schemas.openxmlformats.org/officeDocument/2006/relationships/image" Target="../media/image112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Relationship Id="rId14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63.png"/><Relationship Id="rId4" Type="http://schemas.openxmlformats.org/officeDocument/2006/relationships/image" Target="../media/image4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48.emf"/><Relationship Id="rId3" Type="http://schemas.openxmlformats.org/officeDocument/2006/relationships/image" Target="../media/image51.emf"/><Relationship Id="rId7" Type="http://schemas.openxmlformats.org/officeDocument/2006/relationships/image" Target="../media/image45.e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50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36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7.emf"/><Relationship Id="rId5" Type="http://schemas.openxmlformats.org/officeDocument/2006/relationships/image" Target="../media/image44.emf"/><Relationship Id="rId15" Type="http://schemas.openxmlformats.org/officeDocument/2006/relationships/image" Target="../media/image49.e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6.emf"/><Relationship Id="rId14" Type="http://schemas.openxmlformats.org/officeDocument/2006/relationships/oleObject" Target="../embeddings/oleObject3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59.emf"/><Relationship Id="rId26" Type="http://schemas.openxmlformats.org/officeDocument/2006/relationships/image" Target="../media/image63.e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8.emf"/><Relationship Id="rId20" Type="http://schemas.openxmlformats.org/officeDocument/2006/relationships/image" Target="../media/image60.emf"/><Relationship Id="rId29" Type="http://schemas.openxmlformats.org/officeDocument/2006/relationships/image" Target="../media/image103.png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62.e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63.emf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52.e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57.emf"/><Relationship Id="rId22" Type="http://schemas.openxmlformats.org/officeDocument/2006/relationships/image" Target="../media/image61.emf"/><Relationship Id="rId27" Type="http://schemas.openxmlformats.org/officeDocument/2006/relationships/oleObject" Target="../embeddings/oleObject4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image" Target="../media/image88.png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1.png"/><Relationship Id="rId11" Type="http://schemas.openxmlformats.org/officeDocument/2006/relationships/oleObject" Target="../embeddings/oleObject51.bin"/><Relationship Id="rId5" Type="http://schemas.openxmlformats.org/officeDocument/2006/relationships/image" Target="../media/image90.png"/><Relationship Id="rId10" Type="http://schemas.openxmlformats.org/officeDocument/2006/relationships/image" Target="../media/image66.emf"/><Relationship Id="rId4" Type="http://schemas.openxmlformats.org/officeDocument/2006/relationships/image" Target="../media/image89.png"/><Relationship Id="rId9" Type="http://schemas.openxmlformats.org/officeDocument/2006/relationships/oleObject" Target="../embeddings/oleObject5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0.png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69.emf"/><Relationship Id="rId4" Type="http://schemas.openxmlformats.org/officeDocument/2006/relationships/oleObject" Target="../embeddings/oleObject5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7.png"/><Relationship Id="rId7" Type="http://schemas.openxmlformats.org/officeDocument/2006/relationships/image" Target="../media/image26.png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png"/><Relationship Id="rId11" Type="http://schemas.openxmlformats.org/officeDocument/2006/relationships/image" Target="../media/image30.png"/><Relationship Id="rId5" Type="http://schemas.openxmlformats.org/officeDocument/2006/relationships/image" Target="../media/image5.emf"/><Relationship Id="rId10" Type="http://schemas.openxmlformats.org/officeDocument/2006/relationships/image" Target="../media/image29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emf"/><Relationship Id="rId3" Type="http://schemas.openxmlformats.org/officeDocument/2006/relationships/image" Target="../media/image15.png"/><Relationship Id="rId7" Type="http://schemas.openxmlformats.org/officeDocument/2006/relationships/image" Target="../media/image6.e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8.pn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emf"/><Relationship Id="rId5" Type="http://schemas.openxmlformats.org/officeDocument/2006/relationships/image" Target="../media/image17.png"/><Relationship Id="rId15" Type="http://schemas.openxmlformats.org/officeDocument/2006/relationships/image" Target="../media/image10.emf"/><Relationship Id="rId10" Type="http://schemas.openxmlformats.org/officeDocument/2006/relationships/oleObject" Target="../embeddings/oleObject7.bin"/><Relationship Id="rId4" Type="http://schemas.openxmlformats.org/officeDocument/2006/relationships/image" Target="../media/image11.png"/><Relationship Id="rId9" Type="http://schemas.openxmlformats.org/officeDocument/2006/relationships/image" Target="../media/image7.emf"/><Relationship Id="rId14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13" Type="http://schemas.openxmlformats.org/officeDocument/2006/relationships/oleObject" Target="../embeddings/oleObject9.bin"/><Relationship Id="rId3" Type="http://schemas.openxmlformats.org/officeDocument/2006/relationships/image" Target="../media/image16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e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image" Target="../media/image21.png"/><Relationship Id="rId10" Type="http://schemas.openxmlformats.org/officeDocument/2006/relationships/image" Target="../media/image8.e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31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oleObject" Target="../embeddings/oleObject1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">
            <a:extLst>
              <a:ext uri="{FF2B5EF4-FFF2-40B4-BE49-F238E27FC236}">
                <a16:creationId xmlns:a16="http://schemas.microsoft.com/office/drawing/2014/main" id="{1942E4C2-672D-1145-BA1F-CEF89CD68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0614" y="404664"/>
            <a:ext cx="4237057" cy="646331"/>
          </a:xfrm>
          <a:prstGeom prst="rect">
            <a:avLst/>
          </a:prstGeom>
          <a:solidFill>
            <a:srgbClr val="FFFF99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rgbClr val="CC0000"/>
                </a:solidFill>
                <a:ea typeface="黑体" panose="02010609060101010101" pitchFamily="49" charset="-122"/>
              </a:rPr>
              <a:t>第二章   质点组力学</a:t>
            </a:r>
          </a:p>
        </p:txBody>
      </p:sp>
      <p:sp>
        <p:nvSpPr>
          <p:cNvPr id="2051" name="Text Box 4">
            <a:extLst>
              <a:ext uri="{FF2B5EF4-FFF2-40B4-BE49-F238E27FC236}">
                <a16:creationId xmlns:a16="http://schemas.microsoft.com/office/drawing/2014/main" id="{F7B97185-359B-EE42-AC81-F03872F3C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990" y="1340383"/>
            <a:ext cx="8568307" cy="4177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20015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质点组运动学（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§2.1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）</a:t>
            </a:r>
            <a:endParaRPr lang="en-US" altLang="zh-CN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质点组动力学（</a:t>
            </a:r>
            <a:r>
              <a:rPr lang="en-US" altLang="zh-CN" sz="280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§2.2-2.4</a:t>
            </a:r>
            <a:r>
              <a:rPr lang="zh-CN" altLang="en-US" sz="2800" dirty="0">
                <a:ln w="0"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）</a:t>
            </a:r>
            <a:endParaRPr lang="en-US" altLang="zh-CN" sz="2800" dirty="0">
              <a:ln w="0"/>
              <a:solidFill>
                <a:srgbClr val="0000F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 w="0"/>
                <a:solidFill>
                  <a:srgbClr val="00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动量定理</a:t>
            </a:r>
            <a:r>
              <a:rPr lang="en-US" altLang="zh-CN" dirty="0">
                <a:ln w="0"/>
                <a:solidFill>
                  <a:srgbClr val="00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/</a:t>
            </a:r>
            <a:r>
              <a:rPr lang="zh-CN" altLang="en-US" dirty="0">
                <a:ln w="0"/>
                <a:solidFill>
                  <a:srgbClr val="00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守恒律</a:t>
            </a:r>
            <a:endParaRPr lang="en-US" altLang="zh-CN" dirty="0">
              <a:ln w="0"/>
              <a:solidFill>
                <a:srgbClr val="00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 w="0"/>
                <a:solidFill>
                  <a:srgbClr val="00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角动量定理</a:t>
            </a:r>
            <a:r>
              <a:rPr lang="en-US" altLang="zh-CN" dirty="0">
                <a:ln w="0"/>
                <a:solidFill>
                  <a:srgbClr val="00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/</a:t>
            </a:r>
            <a:r>
              <a:rPr lang="zh-CN" altLang="en-US" dirty="0">
                <a:ln w="0"/>
                <a:solidFill>
                  <a:srgbClr val="00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守恒律</a:t>
            </a:r>
            <a:endParaRPr lang="en-US" altLang="zh-CN" dirty="0">
              <a:ln w="0"/>
              <a:solidFill>
                <a:srgbClr val="00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n w="0"/>
                <a:solidFill>
                  <a:srgbClr val="00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动能定理</a:t>
            </a:r>
            <a:r>
              <a:rPr lang="en-US" altLang="zh-CN" dirty="0">
                <a:ln w="0"/>
                <a:solidFill>
                  <a:srgbClr val="00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/</a:t>
            </a:r>
            <a:r>
              <a:rPr lang="zh-CN" altLang="en-US" dirty="0">
                <a:ln w="0"/>
                <a:solidFill>
                  <a:srgbClr val="00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机械能守恒律</a:t>
            </a:r>
            <a:endParaRPr lang="en-US" altLang="zh-CN" dirty="0">
              <a:ln w="0"/>
              <a:solidFill>
                <a:srgbClr val="00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质点组力学的应用（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  <a:cs typeface="Times New Roman" panose="02020603050405020304" pitchFamily="18" charset="0"/>
              </a:rPr>
              <a:t>§2.5-2.8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）</a:t>
            </a:r>
            <a:endParaRPr lang="en-US" altLang="zh-CN" sz="280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</a:pPr>
            <a:r>
              <a:rPr lang="zh-CN" altLang="en-US" dirty="0">
                <a:ln w="0"/>
                <a:solidFill>
                  <a:srgbClr val="00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     两体问题、质心系、变质量物体运动、位力定理</a:t>
            </a:r>
            <a:r>
              <a:rPr lang="zh-CN" altLang="en-US" sz="1600" dirty="0">
                <a:ln w="0"/>
                <a:solidFill>
                  <a:srgbClr val="0033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黑体" panose="02010609060101010101" pitchFamily="49" charset="-122"/>
              </a:rPr>
              <a:t>（经典）</a:t>
            </a:r>
            <a:endParaRPr lang="en-US" altLang="zh-CN" dirty="0">
              <a:ln w="0"/>
              <a:solidFill>
                <a:srgbClr val="0033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9C9839-E4DA-4B08-9ED8-CC8F095D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4" name="Object 4">
            <a:extLst>
              <a:ext uri="{FF2B5EF4-FFF2-40B4-BE49-F238E27FC236}">
                <a16:creationId xmlns:a16="http://schemas.microsoft.com/office/drawing/2014/main" id="{3391765F-9646-EA42-B214-4C74100106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617033"/>
              </p:ext>
            </p:extLst>
          </p:nvPr>
        </p:nvGraphicFramePr>
        <p:xfrm>
          <a:off x="4373080" y="1242763"/>
          <a:ext cx="4737100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6" name="Equation" r:id="rId3" imgW="1225550" imgH="527050" progId="Equation.3">
                  <p:embed/>
                </p:oleObj>
              </mc:Choice>
              <mc:Fallback>
                <p:oleObj name="Equation" r:id="rId3" imgW="1225550" imgH="527050" progId="Equation.3">
                  <p:embed/>
                  <p:pic>
                    <p:nvPicPr>
                      <p:cNvPr id="30724" name="Object 4">
                        <a:extLst>
                          <a:ext uri="{FF2B5EF4-FFF2-40B4-BE49-F238E27FC236}">
                            <a16:creationId xmlns:a16="http://schemas.microsoft.com/office/drawing/2014/main" id="{3391765F-9646-EA42-B214-4C7410010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080" y="1242763"/>
                        <a:ext cx="4737100" cy="2098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>
            <a:extLst>
              <a:ext uri="{FF2B5EF4-FFF2-40B4-BE49-F238E27FC236}">
                <a16:creationId xmlns:a16="http://schemas.microsoft.com/office/drawing/2014/main" id="{D2133141-4D7B-854B-A4FD-20F351A53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292094"/>
              </p:ext>
            </p:extLst>
          </p:nvPr>
        </p:nvGraphicFramePr>
        <p:xfrm>
          <a:off x="4800600" y="3664426"/>
          <a:ext cx="3810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7" name="Equation" r:id="rId5" imgW="984250" imgH="254000" progId="Equation.3">
                  <p:embed/>
                </p:oleObj>
              </mc:Choice>
              <mc:Fallback>
                <p:oleObj name="Equation" r:id="rId5" imgW="984250" imgH="254000" progId="Equation.3">
                  <p:embed/>
                  <p:pic>
                    <p:nvPicPr>
                      <p:cNvPr id="30725" name="Object 5">
                        <a:extLst>
                          <a:ext uri="{FF2B5EF4-FFF2-40B4-BE49-F238E27FC236}">
                            <a16:creationId xmlns:a16="http://schemas.microsoft.com/office/drawing/2014/main" id="{D2133141-4D7B-854B-A4FD-20F351A534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664426"/>
                        <a:ext cx="3810000" cy="1079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74DDCB43-9749-E24D-9EE0-C471E257E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663761"/>
              </p:ext>
            </p:extLst>
          </p:nvPr>
        </p:nvGraphicFramePr>
        <p:xfrm>
          <a:off x="685800" y="4883626"/>
          <a:ext cx="74676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8" name="Equation" r:id="rId7" imgW="2070100" imgH="171450" progId="Equation.3">
                  <p:embed/>
                </p:oleObj>
              </mc:Choice>
              <mc:Fallback>
                <p:oleObj name="Equation" r:id="rId7" imgW="2070100" imgH="171450" progId="Equation.3">
                  <p:embed/>
                  <p:pic>
                    <p:nvPicPr>
                      <p:cNvPr id="30726" name="Object 6">
                        <a:extLst>
                          <a:ext uri="{FF2B5EF4-FFF2-40B4-BE49-F238E27FC236}">
                            <a16:creationId xmlns:a16="http://schemas.microsoft.com/office/drawing/2014/main" id="{74DDCB43-9749-E24D-9EE0-C471E257EE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83626"/>
                        <a:ext cx="7467600" cy="706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22">
            <a:extLst>
              <a:ext uri="{FF2B5EF4-FFF2-40B4-BE49-F238E27FC236}">
                <a16:creationId xmlns:a16="http://schemas.microsoft.com/office/drawing/2014/main" id="{60055E33-94D0-6347-B142-53D7802CE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743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</a:p>
        </p:txBody>
      </p:sp>
      <p:sp>
        <p:nvSpPr>
          <p:cNvPr id="30757" name="Text Box 37">
            <a:extLst>
              <a:ext uri="{FF2B5EF4-FFF2-40B4-BE49-F238E27FC236}">
                <a16:creationId xmlns:a16="http://schemas.microsoft.com/office/drawing/2014/main" id="{FAB61DBC-7F08-2B49-830E-302105827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950426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动量的方向沿着轨迹的切线方向，可用方向余弦表示</a:t>
            </a:r>
          </a:p>
        </p:txBody>
      </p:sp>
      <p:grpSp>
        <p:nvGrpSpPr>
          <p:cNvPr id="30760" name="Group 40">
            <a:extLst>
              <a:ext uri="{FF2B5EF4-FFF2-40B4-BE49-F238E27FC236}">
                <a16:creationId xmlns:a16="http://schemas.microsoft.com/office/drawing/2014/main" id="{F8FD015A-24CE-714C-B2FE-355600C04D14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116013"/>
            <a:ext cx="2438400" cy="1703388"/>
            <a:chOff x="96" y="1903"/>
            <a:chExt cx="1536" cy="1073"/>
          </a:xfrm>
        </p:grpSpPr>
        <p:sp>
          <p:nvSpPr>
            <p:cNvPr id="17442" name="Oval 41">
              <a:extLst>
                <a:ext uri="{FF2B5EF4-FFF2-40B4-BE49-F238E27FC236}">
                  <a16:creationId xmlns:a16="http://schemas.microsoft.com/office/drawing/2014/main" id="{D036A338-5CA0-B348-BE54-FA732269B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400"/>
              <a:ext cx="1536" cy="57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2B2B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443" name="Oval 42">
              <a:extLst>
                <a:ext uri="{FF2B5EF4-FFF2-40B4-BE49-F238E27FC236}">
                  <a16:creationId xmlns:a16="http://schemas.microsoft.com/office/drawing/2014/main" id="{E265F1B5-C10D-3349-82C3-144F151BB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7444" name="Line 43">
              <a:extLst>
                <a:ext uri="{FF2B5EF4-FFF2-40B4-BE49-F238E27FC236}">
                  <a16:creationId xmlns:a16="http://schemas.microsoft.com/office/drawing/2014/main" id="{5D5B513E-2655-D44B-99B0-684A2E7DB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60" y="2208"/>
              <a:ext cx="528" cy="2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45" name="Text Box 44">
              <a:extLst>
                <a:ext uri="{FF2B5EF4-FFF2-40B4-BE49-F238E27FC236}">
                  <a16:creationId xmlns:a16="http://schemas.microsoft.com/office/drawing/2014/main" id="{5D121B89-D45F-8642-A999-AE234324D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903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v</a:t>
              </a:r>
              <a:r>
                <a:rPr kumimoji="0" lang="en-US" altLang="zh-CN" sz="28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C</a:t>
              </a:r>
              <a:endParaRPr kumimoji="0" lang="en-US" altLang="zh-CN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7416" name="Text Box 45">
            <a:extLst>
              <a:ext uri="{FF2B5EF4-FFF2-40B4-BE49-F238E27FC236}">
                <a16:creationId xmlns:a16="http://schemas.microsoft.com/office/drawing/2014/main" id="{74771D30-1838-0546-A84D-E5E5C6C8D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</a:p>
        </p:txBody>
      </p:sp>
      <p:sp>
        <p:nvSpPr>
          <p:cNvPr id="17417" name="Text Box 46">
            <a:extLst>
              <a:ext uri="{FF2B5EF4-FFF2-40B4-BE49-F238E27FC236}">
                <a16:creationId xmlns:a16="http://schemas.microsoft.com/office/drawing/2014/main" id="{79738E2E-175A-1D43-9A02-92910BA43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09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</a:p>
        </p:txBody>
      </p:sp>
      <p:sp>
        <p:nvSpPr>
          <p:cNvPr id="17418" name="Line 47">
            <a:extLst>
              <a:ext uri="{FF2B5EF4-FFF2-40B4-BE49-F238E27FC236}">
                <a16:creationId xmlns:a16="http://schemas.microsoft.com/office/drawing/2014/main" id="{21B85502-5083-714C-B47D-9ECF0068D61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2438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9" name="Text Box 48">
            <a:extLst>
              <a:ext uri="{FF2B5EF4-FFF2-40B4-BE49-F238E27FC236}">
                <a16:creationId xmlns:a16="http://schemas.microsoft.com/office/drawing/2014/main" id="{C89E33BD-4DA6-584B-9772-4FD5DB8B7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286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φ</a:t>
            </a:r>
          </a:p>
        </p:txBody>
      </p:sp>
      <p:sp>
        <p:nvSpPr>
          <p:cNvPr id="17420" name="Line 49">
            <a:extLst>
              <a:ext uri="{FF2B5EF4-FFF2-40B4-BE49-F238E27FC236}">
                <a16:creationId xmlns:a16="http://schemas.microsoft.com/office/drawing/2014/main" id="{95B2420F-8230-5640-9089-9A217110A3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2895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1" name="Text Box 50">
            <a:extLst>
              <a:ext uri="{FF2B5EF4-FFF2-40B4-BE49-F238E27FC236}">
                <a16:creationId xmlns:a16="http://schemas.microsoft.com/office/drawing/2014/main" id="{A40D0CB7-929A-2440-89E6-C8DF5C7A7B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429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</a:p>
        </p:txBody>
      </p:sp>
      <p:graphicFrame>
        <p:nvGraphicFramePr>
          <p:cNvPr id="17422" name="Object 51">
            <a:extLst>
              <a:ext uri="{FF2B5EF4-FFF2-40B4-BE49-F238E27FC236}">
                <a16:creationId xmlns:a16="http://schemas.microsoft.com/office/drawing/2014/main" id="{23A0C938-8F68-924D-89E9-5E090B129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667000"/>
          <a:ext cx="5715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9" name="BMP 图象" r:id="rId9" imgW="476250" imgH="495300" progId="Paint.Picture">
                  <p:embed/>
                </p:oleObj>
              </mc:Choice>
              <mc:Fallback>
                <p:oleObj name="BMP 图象" r:id="rId9" imgW="476250" imgH="495300" progId="Paint.Picture">
                  <p:embed/>
                  <p:pic>
                    <p:nvPicPr>
                      <p:cNvPr id="17422" name="Object 51">
                        <a:extLst>
                          <a:ext uri="{FF2B5EF4-FFF2-40B4-BE49-F238E27FC236}">
                            <a16:creationId xmlns:a16="http://schemas.microsoft.com/office/drawing/2014/main" id="{23A0C938-8F68-924D-89E9-5E090B1292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667000"/>
                        <a:ext cx="571500" cy="593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23" name="Group 52">
            <a:extLst>
              <a:ext uri="{FF2B5EF4-FFF2-40B4-BE49-F238E27FC236}">
                <a16:creationId xmlns:a16="http://schemas.microsoft.com/office/drawing/2014/main" id="{E4A8BB7A-E7AA-C84E-8CF9-F3414589959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838200"/>
            <a:ext cx="2971800" cy="1828800"/>
            <a:chOff x="480" y="1056"/>
            <a:chExt cx="1872" cy="1152"/>
          </a:xfrm>
        </p:grpSpPr>
        <p:sp>
          <p:nvSpPr>
            <p:cNvPr id="17440" name="Line 53">
              <a:extLst>
                <a:ext uri="{FF2B5EF4-FFF2-40B4-BE49-F238E27FC236}">
                  <a16:creationId xmlns:a16="http://schemas.microsoft.com/office/drawing/2014/main" id="{40F571CD-E345-8B41-AAD9-414094218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0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41" name="Line 54">
              <a:extLst>
                <a:ext uri="{FF2B5EF4-FFF2-40B4-BE49-F238E27FC236}">
                  <a16:creationId xmlns:a16="http://schemas.microsoft.com/office/drawing/2014/main" id="{3ED502DF-074E-EA4F-AC77-21C23FEF34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105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24" name="Rectangle 55">
            <a:extLst>
              <a:ext uri="{FF2B5EF4-FFF2-40B4-BE49-F238E27FC236}">
                <a16:creationId xmlns:a16="http://schemas.microsoft.com/office/drawing/2014/main" id="{45008F5E-9506-D149-9D2A-845B52B99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14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425" name="Line 56">
            <a:extLst>
              <a:ext uri="{FF2B5EF4-FFF2-40B4-BE49-F238E27FC236}">
                <a16:creationId xmlns:a16="http://schemas.microsoft.com/office/drawing/2014/main" id="{B3E8531A-84E9-0B46-9AB8-DB87FFCF8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438400"/>
            <a:ext cx="685800" cy="0"/>
          </a:xfrm>
          <a:prstGeom prst="line">
            <a:avLst/>
          </a:prstGeom>
          <a:noFill/>
          <a:ln w="155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6" name="Line 57">
            <a:extLst>
              <a:ext uri="{FF2B5EF4-FFF2-40B4-BE49-F238E27FC236}">
                <a16:creationId xmlns:a16="http://schemas.microsoft.com/office/drawing/2014/main" id="{5BD43F63-7A7E-7443-979A-F9054D0F4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819400"/>
            <a:ext cx="685800" cy="0"/>
          </a:xfrm>
          <a:prstGeom prst="line">
            <a:avLst/>
          </a:prstGeom>
          <a:noFill/>
          <a:ln w="155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27" name="Oval 58">
            <a:extLst>
              <a:ext uri="{FF2B5EF4-FFF2-40B4-BE49-F238E27FC236}">
                <a16:creationId xmlns:a16="http://schemas.microsoft.com/office/drawing/2014/main" id="{0922FD1E-BAAE-A044-8B6F-9F630C84E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5908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428" name="Oval 59">
            <a:extLst>
              <a:ext uri="{FF2B5EF4-FFF2-40B4-BE49-F238E27FC236}">
                <a16:creationId xmlns:a16="http://schemas.microsoft.com/office/drawing/2014/main" id="{91D0893D-4851-1D45-9C18-4624FDF1E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8288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429" name="Line 60">
            <a:extLst>
              <a:ext uri="{FF2B5EF4-FFF2-40B4-BE49-F238E27FC236}">
                <a16:creationId xmlns:a16="http://schemas.microsoft.com/office/drawing/2014/main" id="{C6D23138-CA99-EB46-BEA2-903D3D377C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1905000"/>
            <a:ext cx="1066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30" name="Line 61">
            <a:extLst>
              <a:ext uri="{FF2B5EF4-FFF2-40B4-BE49-F238E27FC236}">
                <a16:creationId xmlns:a16="http://schemas.microsoft.com/office/drawing/2014/main" id="{E0F1786A-648B-8D44-A291-A033CDA72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905000"/>
            <a:ext cx="990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31" name="Text Box 62">
            <a:extLst>
              <a:ext uri="{FF2B5EF4-FFF2-40B4-BE49-F238E27FC236}">
                <a16:creationId xmlns:a16="http://schemas.microsoft.com/office/drawing/2014/main" id="{CEEFD63B-4357-7640-AB64-58A3B8349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590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</a:p>
        </p:txBody>
      </p:sp>
      <p:sp>
        <p:nvSpPr>
          <p:cNvPr id="17432" name="Text Box 63">
            <a:extLst>
              <a:ext uri="{FF2B5EF4-FFF2-40B4-BE49-F238E27FC236}">
                <a16:creationId xmlns:a16="http://schemas.microsoft.com/office/drawing/2014/main" id="{A1E0446B-60FB-7B4F-85BB-CAB124C58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1447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</a:p>
        </p:txBody>
      </p:sp>
      <p:sp>
        <p:nvSpPr>
          <p:cNvPr id="17433" name="Text Box 64">
            <a:extLst>
              <a:ext uri="{FF2B5EF4-FFF2-40B4-BE49-F238E27FC236}">
                <a16:creationId xmlns:a16="http://schemas.microsoft.com/office/drawing/2014/main" id="{26E8E509-4DB6-914A-8016-A23D41E7E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981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</a:p>
        </p:txBody>
      </p:sp>
      <p:sp>
        <p:nvSpPr>
          <p:cNvPr id="17434" name="Text Box 65">
            <a:extLst>
              <a:ext uri="{FF2B5EF4-FFF2-40B4-BE49-F238E27FC236}">
                <a16:creationId xmlns:a16="http://schemas.microsoft.com/office/drawing/2014/main" id="{F955308C-8577-AC4E-BF0A-89C583578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762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</a:p>
        </p:txBody>
      </p:sp>
      <p:sp>
        <p:nvSpPr>
          <p:cNvPr id="17435" name="Text Box 66">
            <a:extLst>
              <a:ext uri="{FF2B5EF4-FFF2-40B4-BE49-F238E27FC236}">
                <a16:creationId xmlns:a16="http://schemas.microsoft.com/office/drawing/2014/main" id="{B37F3A59-71D0-CD4D-9785-91BB49243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43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</a:p>
        </p:txBody>
      </p:sp>
      <p:sp>
        <p:nvSpPr>
          <p:cNvPr id="17436" name="Freeform 67">
            <a:extLst>
              <a:ext uri="{FF2B5EF4-FFF2-40B4-BE49-F238E27FC236}">
                <a16:creationId xmlns:a16="http://schemas.microsoft.com/office/drawing/2014/main" id="{6113D52C-573C-5F48-8BDB-9971C9FEB021}"/>
              </a:ext>
            </a:extLst>
          </p:cNvPr>
          <p:cNvSpPr>
            <a:spLocks/>
          </p:cNvSpPr>
          <p:nvPr/>
        </p:nvSpPr>
        <p:spPr bwMode="auto">
          <a:xfrm>
            <a:off x="1371600" y="2133600"/>
            <a:ext cx="177800" cy="381000"/>
          </a:xfrm>
          <a:custGeom>
            <a:avLst/>
            <a:gdLst>
              <a:gd name="T0" fmla="*/ 2147483646 w 112"/>
              <a:gd name="T1" fmla="*/ 2147483646 h 240"/>
              <a:gd name="T2" fmla="*/ 2147483646 w 112"/>
              <a:gd name="T3" fmla="*/ 2147483646 h 240"/>
              <a:gd name="T4" fmla="*/ 2147483646 w 112"/>
              <a:gd name="T5" fmla="*/ 2147483646 h 240"/>
              <a:gd name="T6" fmla="*/ 0 w 11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" h="240">
                <a:moveTo>
                  <a:pt x="48" y="240"/>
                </a:moveTo>
                <a:cubicBezTo>
                  <a:pt x="68" y="228"/>
                  <a:pt x="88" y="216"/>
                  <a:pt x="96" y="192"/>
                </a:cubicBezTo>
                <a:cubicBezTo>
                  <a:pt x="104" y="168"/>
                  <a:pt x="112" y="128"/>
                  <a:pt x="96" y="96"/>
                </a:cubicBezTo>
                <a:cubicBezTo>
                  <a:pt x="80" y="64"/>
                  <a:pt x="40" y="32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37" name="Text Box 68">
            <a:extLst>
              <a:ext uri="{FF2B5EF4-FFF2-40B4-BE49-F238E27FC236}">
                <a16:creationId xmlns:a16="http://schemas.microsoft.com/office/drawing/2014/main" id="{9CB08A5F-FCA2-D249-814C-38B79A83CA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752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</a:p>
        </p:txBody>
      </p:sp>
      <p:sp>
        <p:nvSpPr>
          <p:cNvPr id="17438" name="Line 69">
            <a:extLst>
              <a:ext uri="{FF2B5EF4-FFF2-40B4-BE49-F238E27FC236}">
                <a16:creationId xmlns:a16="http://schemas.microsoft.com/office/drawing/2014/main" id="{93DCC6FD-9262-F249-A791-80D1AED1D4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2819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39" name="Line 70">
            <a:extLst>
              <a:ext uri="{FF2B5EF4-FFF2-40B4-BE49-F238E27FC236}">
                <a16:creationId xmlns:a16="http://schemas.microsoft.com/office/drawing/2014/main" id="{94E68729-67D8-304D-8012-A12D9AA0D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743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8FEE4C7-7535-4759-AADA-0CD43A35E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1031" y="79046"/>
                <a:ext cx="3468216" cy="110055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8" name="Rectangle 13">
                <a:extLst>
                  <a:ext uri="{FF2B5EF4-FFF2-40B4-BE49-F238E27FC236}">
                    <a16:creationId xmlns:a16="http://schemas.microsoft.com/office/drawing/2014/main" id="{68FEE4C7-7535-4759-AADA-0CD43A35E9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1031" y="79046"/>
                <a:ext cx="3468216" cy="110055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903D33-FE07-4694-8699-58AAAE637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3312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7" grpId="0" autoUpdateAnimBg="0"/>
      <p:bldP spid="3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1027">
            <a:extLst>
              <a:ext uri="{FF2B5EF4-FFF2-40B4-BE49-F238E27FC236}">
                <a16:creationId xmlns:a16="http://schemas.microsoft.com/office/drawing/2014/main" id="{562DE5E9-92E8-D041-9572-1E7606115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3886200" cy="534988"/>
          </a:xfrm>
          <a:prstGeom prst="rect">
            <a:avLst/>
          </a:prstGeom>
          <a:solidFill>
            <a:srgbClr val="FFFF66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>
                <a:ea typeface="黑体" panose="02010609060101010101" pitchFamily="49" charset="-122"/>
              </a:rPr>
              <a:t>一、质点组动量定理　　</a:t>
            </a:r>
          </a:p>
        </p:txBody>
      </p:sp>
      <p:sp>
        <p:nvSpPr>
          <p:cNvPr id="62471" name="Text Box 1031">
            <a:extLst>
              <a:ext uri="{FF2B5EF4-FFF2-40B4-BE49-F238E27FC236}">
                <a16:creationId xmlns:a16="http://schemas.microsoft.com/office/drawing/2014/main" id="{C2E303C8-C931-D545-9425-265862F42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2063" y="5632561"/>
            <a:ext cx="2338388" cy="461963"/>
          </a:xfrm>
          <a:prstGeom prst="rect">
            <a:avLst/>
          </a:prstGeom>
          <a:solidFill>
            <a:srgbClr val="FFFF00"/>
          </a:solidFill>
          <a:ln w="38100">
            <a:solidFill>
              <a:srgbClr val="0066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ea typeface="黑体" panose="02010609060101010101" pitchFamily="49" charset="-122"/>
              </a:rPr>
              <a:t>质点组动量定理</a:t>
            </a:r>
          </a:p>
        </p:txBody>
      </p:sp>
      <p:sp>
        <p:nvSpPr>
          <p:cNvPr id="62472" name="Rectangle 1032">
            <a:extLst>
              <a:ext uri="{FF2B5EF4-FFF2-40B4-BE49-F238E27FC236}">
                <a16:creationId xmlns:a16="http://schemas.microsoft.com/office/drawing/2014/main" id="{75A8FC7F-6FA9-7C40-AEB0-0C705F613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2338388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>
                <a:ea typeface="黑体" panose="02010609060101010101" pitchFamily="49" charset="-122"/>
              </a:rPr>
              <a:t>对整个质点组：</a:t>
            </a:r>
          </a:p>
        </p:txBody>
      </p:sp>
      <p:sp>
        <p:nvSpPr>
          <p:cNvPr id="62473" name="Rectangle 1033">
            <a:extLst>
              <a:ext uri="{FF2B5EF4-FFF2-40B4-BE49-F238E27FC236}">
                <a16:creationId xmlns:a16="http://schemas.microsoft.com/office/drawing/2014/main" id="{295D5961-DFA4-2B47-8ECF-FBD09B7EC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84363"/>
            <a:ext cx="3424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ea typeface="黑体" panose="02010609060101010101" pitchFamily="49" charset="-122"/>
              </a:rPr>
              <a:t>对质点组内任一质点 </a:t>
            </a:r>
            <a:r>
              <a:rPr kumimoji="0" lang="en-US" altLang="zh-CN" i="1">
                <a:ea typeface="黑体" panose="02010609060101010101" pitchFamily="49" charset="-122"/>
              </a:rPr>
              <a:t>i</a:t>
            </a:r>
            <a:r>
              <a:rPr kumimoji="0" lang="en-US" altLang="zh-CN">
                <a:ea typeface="黑体" panose="02010609060101010101" pitchFamily="49" charset="-122"/>
              </a:rPr>
              <a:t>，</a:t>
            </a:r>
          </a:p>
        </p:txBody>
      </p:sp>
      <p:sp>
        <p:nvSpPr>
          <p:cNvPr id="62474" name="Rectangle 1034">
            <a:extLst>
              <a:ext uri="{FF2B5EF4-FFF2-40B4-BE49-F238E27FC236}">
                <a16:creationId xmlns:a16="http://schemas.microsoft.com/office/drawing/2014/main" id="{EDF94405-EEE2-F345-ABEF-24975182C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40" y="4574675"/>
            <a:ext cx="8925520" cy="270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ea typeface="黑体" panose="02010609060101010101" pitchFamily="49" charset="-122"/>
              </a:rPr>
              <a:t>质点组动量对时间的导数等于作用在质点组上所有</a:t>
            </a:r>
            <a:r>
              <a:rPr kumimoji="0"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外力</a:t>
            </a:r>
            <a:r>
              <a:rPr kumimoji="0" lang="zh-CN" altLang="en-US" dirty="0">
                <a:ea typeface="黑体" panose="02010609060101010101" pitchFamily="49" charset="-122"/>
              </a:rPr>
              <a:t>的矢量和。</a:t>
            </a:r>
            <a:endParaRPr kumimoji="0" lang="en-US" altLang="zh-CN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dirty="0">
                <a:ea typeface="黑体" panose="02010609060101010101" pitchFamily="49" charset="-122"/>
              </a:rPr>
              <a:t>微分形式：</a:t>
            </a:r>
            <a:endParaRPr kumimoji="0" lang="en-US" altLang="zh-CN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kumimoji="0" lang="en-US" altLang="zh-CN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endParaRPr kumimoji="0" lang="zh-CN" altLang="en-US" dirty="0">
              <a:ea typeface="黑体" panose="02010609060101010101" pitchFamily="49" charset="-122"/>
            </a:endParaRPr>
          </a:p>
        </p:txBody>
      </p:sp>
      <p:sp>
        <p:nvSpPr>
          <p:cNvPr id="8199" name="Text Box 1035">
            <a:extLst>
              <a:ext uri="{FF2B5EF4-FFF2-40B4-BE49-F238E27FC236}">
                <a16:creationId xmlns:a16="http://schemas.microsoft.com/office/drawing/2014/main" id="{A3785F6D-679B-1241-A71E-952B8E345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52400"/>
            <a:ext cx="5622925" cy="588963"/>
          </a:xfrm>
          <a:prstGeom prst="rect">
            <a:avLst/>
          </a:prstGeom>
          <a:solidFill>
            <a:srgbClr val="FFFF00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ea typeface="黑体" panose="02010609060101010101" pitchFamily="49" charset="-122"/>
              </a:rPr>
              <a:t>§</a:t>
            </a:r>
            <a:r>
              <a:rPr lang="en-US" altLang="zh-CN" sz="3200" dirty="0"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ea typeface="黑体" panose="02010609060101010101" pitchFamily="49" charset="-122"/>
              </a:rPr>
              <a:t>2 动量定理与动量守恒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9B120A5-7F5C-B04B-B324-71A9FFA5F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75206"/>
              </p:ext>
            </p:extLst>
          </p:nvPr>
        </p:nvGraphicFramePr>
        <p:xfrm>
          <a:off x="3768725" y="1879600"/>
          <a:ext cx="20050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4" name="Equation" r:id="rId3" imgW="11557000" imgH="2927350" progId="Equation.DSMT4">
                  <p:embed/>
                </p:oleObj>
              </mc:Choice>
              <mc:Fallback>
                <p:oleObj name="Equation" r:id="rId3" imgW="11557000" imgH="2927350" progId="Equation.DSMT4">
                  <p:embed/>
                  <p:pic>
                    <p:nvPicPr>
                      <p:cNvPr id="0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1879600"/>
                        <a:ext cx="20050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7A4C9D4F-096D-0D45-91D1-548A4ECC9D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6391501"/>
              </p:ext>
            </p:extLst>
          </p:nvPr>
        </p:nvGraphicFramePr>
        <p:xfrm>
          <a:off x="3768725" y="2560638"/>
          <a:ext cx="19050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65" name="Equation" r:id="rId5" imgW="10972800" imgH="4972050" progId="Equation.DSMT4">
                  <p:embed/>
                </p:oleObj>
              </mc:Choice>
              <mc:Fallback>
                <p:oleObj name="Equation" r:id="rId5" imgW="10972800" imgH="497205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8725" y="2560638"/>
                        <a:ext cx="19050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对象 18">
                <a:extLst>
                  <a:ext uri="{FF2B5EF4-FFF2-40B4-BE49-F238E27FC236}">
                    <a16:creationId xmlns:a16="http://schemas.microsoft.com/office/drawing/2014/main" id="{1C508A4D-56F7-4147-89EE-0A4029D02F35}"/>
                  </a:ext>
                </a:extLst>
              </p:cNvPr>
              <p:cNvSpPr txBox="1"/>
              <p:nvPr/>
            </p:nvSpPr>
            <p:spPr bwMode="auto">
              <a:xfrm>
                <a:off x="3966653" y="5574488"/>
                <a:ext cx="1347217" cy="580893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0066FF"/>
                </a:solidFill>
                <a:miter lim="800000"/>
                <a:headEnd/>
                <a:tailEnd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</m:ac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对象 18">
                <a:extLst>
                  <a:ext uri="{FF2B5EF4-FFF2-40B4-BE49-F238E27FC236}">
                    <a16:creationId xmlns:a16="http://schemas.microsoft.com/office/drawing/2014/main" id="{1C508A4D-56F7-4147-89EE-0A4029D02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6653" y="5574488"/>
                <a:ext cx="1347217" cy="5808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00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D7F47C8A-6450-4007-9198-EFED780210E6}"/>
              </a:ext>
            </a:extLst>
          </p:cNvPr>
          <p:cNvGrpSpPr/>
          <p:nvPr/>
        </p:nvGrpSpPr>
        <p:grpSpPr>
          <a:xfrm>
            <a:off x="6260967" y="1962536"/>
            <a:ext cx="2492990" cy="1441675"/>
            <a:chOff x="6260967" y="1962536"/>
            <a:chExt cx="2492990" cy="1441675"/>
          </a:xfrm>
        </p:grpSpPr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FF0AB9F7-8591-7149-AA7F-140F55AA1B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7162658"/>
                </p:ext>
              </p:extLst>
            </p:nvPr>
          </p:nvGraphicFramePr>
          <p:xfrm>
            <a:off x="6265129" y="2542198"/>
            <a:ext cx="1320800" cy="862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66" name="Equation" r:id="rId8" imgW="7607300" imgH="4972050" progId="Equation.DSMT4">
                    <p:embed/>
                  </p:oleObj>
                </mc:Choice>
                <mc:Fallback>
                  <p:oleObj name="Equation" r:id="rId8" imgW="7607300" imgH="4972050" progId="Equation.DSMT4">
                    <p:embed/>
                    <p:pic>
                      <p:nvPicPr>
                        <p:cNvPr id="0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65129" y="2542198"/>
                          <a:ext cx="1320800" cy="8620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EE61A84-CC1C-4ADC-8B4B-E76D1D4E91CC}"/>
                </a:ext>
              </a:extLst>
            </p:cNvPr>
            <p:cNvSpPr/>
            <p:nvPr/>
          </p:nvSpPr>
          <p:spPr>
            <a:xfrm>
              <a:off x="6260967" y="1962536"/>
              <a:ext cx="249299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zh-CN" altLang="en-US" dirty="0">
                  <a:ea typeface="黑体" panose="02010609060101010101" pitchFamily="49" charset="-122"/>
                </a:rPr>
                <a:t>内力的</a:t>
              </a:r>
              <a:r>
                <a:rPr lang="zh-CN" altLang="en-US" dirty="0">
                  <a:solidFill>
                    <a:srgbClr val="0000FF"/>
                  </a:solidFill>
                  <a:ea typeface="黑体" panose="02010609060101010101" pitchFamily="49" charset="-122"/>
                </a:rPr>
                <a:t>矢量和为</a:t>
              </a:r>
              <a:r>
                <a: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rPr>
                <a:t>0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45">
                <a:extLst>
                  <a:ext uri="{FF2B5EF4-FFF2-40B4-BE49-F238E27FC236}">
                    <a16:creationId xmlns:a16="http://schemas.microsoft.com/office/drawing/2014/main" id="{BFB6E55D-4A6A-41D3-85DD-F81A044E1598}"/>
                  </a:ext>
                </a:extLst>
              </p:cNvPr>
              <p:cNvSpPr txBox="1"/>
              <p:nvPr/>
            </p:nvSpPr>
            <p:spPr bwMode="auto">
              <a:xfrm>
                <a:off x="1569740" y="5393448"/>
                <a:ext cx="1508720" cy="942975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Object 45">
                <a:extLst>
                  <a:ext uri="{FF2B5EF4-FFF2-40B4-BE49-F238E27FC236}">
                    <a16:creationId xmlns:a16="http://schemas.microsoft.com/office/drawing/2014/main" id="{BFB6E55D-4A6A-41D3-85DD-F81A044E1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69740" y="5393448"/>
                <a:ext cx="1508720" cy="9429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solidFill>
                  <a:srgbClr val="0000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F0EBBB-838F-4B6E-9D27-3845AF00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2FB6EFB-D976-43A4-B5C0-902162B53BB7}"/>
                  </a:ext>
                </a:extLst>
              </p:cNvPr>
              <p:cNvSpPr/>
              <p:nvPr/>
            </p:nvSpPr>
            <p:spPr>
              <a:xfrm>
                <a:off x="1334545" y="3488426"/>
                <a:ext cx="1842043" cy="932628"/>
              </a:xfrm>
              <a:prstGeom prst="rect">
                <a:avLst/>
              </a:prstGeom>
              <a:ln>
                <a:solidFill>
                  <a:srgbClr val="0000FF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sup>
                      </m:sSup>
                      <m:r>
                        <a:rPr lang="en-US" altLang="zh-CN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zh-CN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 sz="20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fName>
                                <m:e>
                                  <m:r>
                                    <a:rPr lang="zh-CN" altLang="en-U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2FB6EFB-D976-43A4-B5C0-902162B53B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45" y="3488426"/>
                <a:ext cx="1842043" cy="93262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对象 18">
                <a:extLst>
                  <a:ext uri="{FF2B5EF4-FFF2-40B4-BE49-F238E27FC236}">
                    <a16:creationId xmlns:a16="http://schemas.microsoft.com/office/drawing/2014/main" id="{57545F5E-0F8B-4ECB-81BD-C3F111BCE402}"/>
                  </a:ext>
                </a:extLst>
              </p:cNvPr>
              <p:cNvSpPr txBox="1"/>
              <p:nvPr/>
            </p:nvSpPr>
            <p:spPr bwMode="auto">
              <a:xfrm>
                <a:off x="3678081" y="3525837"/>
                <a:ext cx="2080859" cy="940506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0066FF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21" name="对象 18">
                <a:extLst>
                  <a:ext uri="{FF2B5EF4-FFF2-40B4-BE49-F238E27FC236}">
                    <a16:creationId xmlns:a16="http://schemas.microsoft.com/office/drawing/2014/main" id="{57545F5E-0F8B-4ECB-81BD-C3F111BCE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78081" y="3525837"/>
                <a:ext cx="2080859" cy="940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2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animBg="1" autoUpdateAnimBg="0"/>
      <p:bldP spid="62471" grpId="0" animBg="1" autoUpdateAnimBg="0"/>
      <p:bldP spid="62472" grpId="0" autoUpdateAnimBg="0"/>
      <p:bldP spid="62473" grpId="0" autoUpdateAnimBg="0"/>
      <p:bldP spid="19" grpId="0" animBg="1"/>
      <p:bldP spid="22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7">
            <a:extLst>
              <a:ext uri="{FF2B5EF4-FFF2-40B4-BE49-F238E27FC236}">
                <a16:creationId xmlns:a16="http://schemas.microsoft.com/office/drawing/2014/main" id="{98B0FC57-D774-C649-9C67-DFC64E084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1639888"/>
            <a:ext cx="307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ea typeface="黑体" panose="02010609060101010101" pitchFamily="49" charset="-122"/>
              </a:rPr>
              <a:t>　</a:t>
            </a:r>
          </a:p>
        </p:txBody>
      </p:sp>
      <p:grpSp>
        <p:nvGrpSpPr>
          <p:cNvPr id="36868" name="Group 1028">
            <a:extLst>
              <a:ext uri="{FF2B5EF4-FFF2-40B4-BE49-F238E27FC236}">
                <a16:creationId xmlns:a16="http://schemas.microsoft.com/office/drawing/2014/main" id="{455A1AB7-342C-1142-822E-9E7C0E92378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85800"/>
            <a:ext cx="3148013" cy="387350"/>
            <a:chOff x="177" y="2304"/>
            <a:chExt cx="1983" cy="244"/>
          </a:xfrm>
        </p:grpSpPr>
        <p:sp>
          <p:nvSpPr>
            <p:cNvPr id="10249" name="Rectangle 1029">
              <a:extLst>
                <a:ext uri="{FF2B5EF4-FFF2-40B4-BE49-F238E27FC236}">
                  <a16:creationId xmlns:a16="http://schemas.microsoft.com/office/drawing/2014/main" id="{F5F044BF-2509-DC43-943E-B371C76BB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" y="2315"/>
              <a:ext cx="14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>
                  <a:solidFill>
                    <a:srgbClr val="FF0066"/>
                  </a:solidFill>
                  <a:ea typeface="黑体" panose="02010609060101010101" pitchFamily="49" charset="-122"/>
                </a:rPr>
                <a:t>®</a:t>
              </a:r>
            </a:p>
          </p:txBody>
        </p:sp>
        <p:sp>
          <p:nvSpPr>
            <p:cNvPr id="10250" name="Rectangle 1030">
              <a:extLst>
                <a:ext uri="{FF2B5EF4-FFF2-40B4-BE49-F238E27FC236}">
                  <a16:creationId xmlns:a16="http://schemas.microsoft.com/office/drawing/2014/main" id="{6C0CC735-713B-A34F-A535-3E2A4ED3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304"/>
              <a:ext cx="168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zh-CN" altLang="en-US">
                  <a:ea typeface="黑体" panose="02010609060101010101" pitchFamily="49" charset="-122"/>
                </a:rPr>
                <a:t>分量形式</a:t>
              </a:r>
              <a:r>
                <a:rPr kumimoji="0" lang="en-US" altLang="zh-CN">
                  <a:ea typeface="黑体" panose="02010609060101010101" pitchFamily="49" charset="-122"/>
                </a:rPr>
                <a:t>(</a:t>
              </a:r>
              <a:r>
                <a:rPr kumimoji="0" lang="zh-CN" altLang="en-US">
                  <a:ea typeface="黑体" panose="02010609060101010101" pitchFamily="49" charset="-122"/>
                </a:rPr>
                <a:t>直角系</a:t>
              </a:r>
              <a:r>
                <a:rPr kumimoji="0" lang="en-US" altLang="zh-CN">
                  <a:ea typeface="黑体" panose="02010609060101010101" pitchFamily="49" charset="-122"/>
                </a:rPr>
                <a:t>)</a:t>
              </a:r>
              <a:r>
                <a:rPr kumimoji="0" lang="zh-CN" altLang="en-US">
                  <a:ea typeface="黑体" panose="02010609060101010101" pitchFamily="49" charset="-122"/>
                </a:rPr>
                <a:t>：</a:t>
              </a:r>
            </a:p>
          </p:txBody>
        </p:sp>
      </p:grpSp>
      <p:sp>
        <p:nvSpPr>
          <p:cNvPr id="36977" name="Rectangle 1137">
            <a:extLst>
              <a:ext uri="{FF2B5EF4-FFF2-40B4-BE49-F238E27FC236}">
                <a16:creationId xmlns:a16="http://schemas.microsoft.com/office/drawing/2014/main" id="{67C7D49D-E3D2-3649-A054-C2C958720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76800"/>
            <a:ext cx="8153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solidFill>
                  <a:srgbClr val="0000FF"/>
                </a:solidFill>
                <a:ea typeface="黑体" panose="02010609060101010101" pitchFamily="49" charset="-122"/>
                <a:sym typeface="Monotype Sorts" pitchFamily="2" charset="2"/>
              </a:rPr>
              <a:t>只有外力才能改变质点组的动量</a:t>
            </a:r>
            <a:r>
              <a:rPr kumimoji="0" lang="zh-CN" altLang="en-US" dirty="0">
                <a:ea typeface="黑体" panose="02010609060101010101" pitchFamily="49" charset="-122"/>
                <a:sym typeface="Monotype Sorts" pitchFamily="2" charset="2"/>
              </a:rPr>
              <a:t>，内力不能改变整个质点组的动量，但可以引起系统内各质点动量的传递。</a:t>
            </a:r>
          </a:p>
        </p:txBody>
      </p:sp>
      <p:graphicFrame>
        <p:nvGraphicFramePr>
          <p:cNvPr id="36981" name="Object 1141">
            <a:extLst>
              <a:ext uri="{FF2B5EF4-FFF2-40B4-BE49-F238E27FC236}">
                <a16:creationId xmlns:a16="http://schemas.microsoft.com/office/drawing/2014/main" id="{566BC637-4839-0646-A20D-559A3E8E5D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1196975"/>
          <a:ext cx="1900238" cy="267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5" name="公式" r:id="rId4" imgW="10096500" imgH="14192250" progId="Equation.3">
                  <p:embed/>
                </p:oleObj>
              </mc:Choice>
              <mc:Fallback>
                <p:oleObj name="公式" r:id="rId4" imgW="10096500" imgH="14192250" progId="Equation.3">
                  <p:embed/>
                  <p:pic>
                    <p:nvPicPr>
                      <p:cNvPr id="0" name="Object 11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196975"/>
                        <a:ext cx="1900238" cy="2671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78" name="AutoShape 1138">
            <a:extLst>
              <a:ext uri="{FF2B5EF4-FFF2-40B4-BE49-F238E27FC236}">
                <a16:creationId xmlns:a16="http://schemas.microsoft.com/office/drawing/2014/main" id="{50A3E95C-C6CD-6D40-963D-C1BCF30EB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644900"/>
            <a:ext cx="1828800" cy="1295400"/>
          </a:xfrm>
          <a:prstGeom prst="irregularSeal1">
            <a:avLst/>
          </a:prstGeom>
          <a:gradFill rotWithShape="0">
            <a:gsLst>
              <a:gs pos="0">
                <a:schemeClr val="bg1"/>
              </a:gs>
              <a:gs pos="100000">
                <a:schemeClr val="accent1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000">
                <a:solidFill>
                  <a:srgbClr val="FF0066"/>
                </a:solidFill>
                <a:ea typeface="黑体" panose="02010609060101010101" pitchFamily="49" charset="-122"/>
              </a:rPr>
              <a:t>note </a:t>
            </a:r>
          </a:p>
        </p:txBody>
      </p:sp>
      <p:graphicFrame>
        <p:nvGraphicFramePr>
          <p:cNvPr id="36982" name="Object 1142">
            <a:extLst>
              <a:ext uri="{FF2B5EF4-FFF2-40B4-BE49-F238E27FC236}">
                <a16:creationId xmlns:a16="http://schemas.microsoft.com/office/drawing/2014/main" id="{C8BFF19D-9D1C-2A46-8969-C0E33584F1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4145638"/>
              </p:ext>
            </p:extLst>
          </p:nvPr>
        </p:nvGraphicFramePr>
        <p:xfrm>
          <a:off x="4680996" y="1655431"/>
          <a:ext cx="25209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" name="公式" r:id="rId6" imgW="13163550" imgH="11703050" progId="Equation.3">
                  <p:embed/>
                </p:oleObj>
              </mc:Choice>
              <mc:Fallback>
                <p:oleObj name="公式" r:id="rId6" imgW="13163550" imgH="11703050" progId="Equation.3">
                  <p:embed/>
                  <p:pic>
                    <p:nvPicPr>
                      <p:cNvPr id="0" name="Object 1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0996" y="1655431"/>
                        <a:ext cx="2520950" cy="2241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137">
            <a:extLst>
              <a:ext uri="{FF2B5EF4-FFF2-40B4-BE49-F238E27FC236}">
                <a16:creationId xmlns:a16="http://schemas.microsoft.com/office/drawing/2014/main" id="{5CED034A-9787-8946-AF28-518D2AB16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5802313"/>
            <a:ext cx="5761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dirty="0">
                <a:solidFill>
                  <a:srgbClr val="0000FF"/>
                </a:solidFill>
                <a:ea typeface="黑体" panose="02010609060101010101" pitchFamily="49" charset="-122"/>
                <a:sym typeface="Monotype Sorts" pitchFamily="2" charset="2"/>
              </a:rPr>
              <a:t>力能扛鼎的楚霸王，不能将自己举起来 </a:t>
            </a:r>
            <a:r>
              <a:rPr kumimoji="0" lang="en-US" altLang="zh-CN" dirty="0">
                <a:solidFill>
                  <a:srgbClr val="0000FF"/>
                </a:solidFill>
                <a:ea typeface="黑体" panose="02010609060101010101" pitchFamily="49" charset="-122"/>
                <a:sym typeface="Wingdings" pitchFamily="2" charset="2"/>
              </a:rPr>
              <a:t></a:t>
            </a:r>
            <a:endParaRPr kumimoji="0" lang="zh-CN" altLang="en-US" dirty="0">
              <a:solidFill>
                <a:srgbClr val="0000FF"/>
              </a:solidFill>
              <a:ea typeface="黑体" panose="02010609060101010101" pitchFamily="49" charset="-122"/>
              <a:sym typeface="Monotype Sorts" pitchFamily="2" charset="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CD980EC-F14B-459B-82B4-8BA7A4117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9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77" grpId="0" build="p" autoUpdateAnimBg="0"/>
      <p:bldP spid="36978" grpId="0" animBg="1" autoUpdateAnimBg="0"/>
      <p:bldP spid="10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>
            <a:extLst>
              <a:ext uri="{FF2B5EF4-FFF2-40B4-BE49-F238E27FC236}">
                <a16:creationId xmlns:a16="http://schemas.microsoft.com/office/drawing/2014/main" id="{7B88F090-C85E-8144-A6F4-F41F9A9DF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750887"/>
            <a:ext cx="5105400" cy="2678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[例题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] 电动机的外壳固定在水平基础上，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定子质量为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转子质量为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设定子的质心位于转轴的中心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但由于制造误差，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转子的质心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到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的距离为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e。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已知转子匀速转动，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角速度为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求基础的水平和铅直支座反力。</a:t>
            </a:r>
          </a:p>
        </p:txBody>
      </p:sp>
      <p:sp>
        <p:nvSpPr>
          <p:cNvPr id="39943" name="Rectangle 7">
            <a:extLst>
              <a:ext uri="{FF2B5EF4-FFF2-40B4-BE49-F238E27FC236}">
                <a16:creationId xmlns:a16="http://schemas.microsoft.com/office/drawing/2014/main" id="{51A5020F-72D5-2E44-BE7B-63AEFE8AF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733800"/>
            <a:ext cx="8077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解：取电动机外壳与转子组成质点系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分析外力：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g、m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g、N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、M</a:t>
            </a:r>
            <a:endParaRPr kumimoji="0" lang="en-US" altLang="zh-CN" sz="2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44" name="Rectangle 8">
                <a:extLst>
                  <a:ext uri="{FF2B5EF4-FFF2-40B4-BE49-F238E27FC236}">
                    <a16:creationId xmlns:a16="http://schemas.microsoft.com/office/drawing/2014/main" id="{48A64E07-B60A-DC43-8419-A63F130BB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" y="5029200"/>
                <a:ext cx="7467600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机壳不动．质点系的动量就是转子的动量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9944" name="Rectangle 8">
                <a:extLst>
                  <a:ext uri="{FF2B5EF4-FFF2-40B4-BE49-F238E27FC236}">
                    <a16:creationId xmlns:a16="http://schemas.microsoft.com/office/drawing/2014/main" id="{48A64E07-B60A-DC43-8419-A63F130BB4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029200"/>
                <a:ext cx="7467600" cy="1200329"/>
              </a:xfrm>
              <a:prstGeom prst="rect">
                <a:avLst/>
              </a:prstGeom>
              <a:blipFill>
                <a:blip r:embed="rId3"/>
                <a:stretch>
                  <a:fillRect l="-13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582" name="Object 13">
            <a:extLst>
              <a:ext uri="{FF2B5EF4-FFF2-40B4-BE49-F238E27FC236}">
                <a16:creationId xmlns:a16="http://schemas.microsoft.com/office/drawing/2014/main" id="{2AD5565B-8F12-3E4E-B4B8-65F01389AD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" y="381000"/>
          <a:ext cx="3444875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BMP 图象" r:id="rId4" imgW="2870200" imgH="2698750" progId="Paint.Picture">
                  <p:embed/>
                </p:oleObj>
              </mc:Choice>
              <mc:Fallback>
                <p:oleObj name="BMP 图象" r:id="rId4" imgW="2870200" imgH="2698750" progId="Paint.Picture">
                  <p:embed/>
                  <p:pic>
                    <p:nvPicPr>
                      <p:cNvPr id="24582" name="Object 13">
                        <a:extLst>
                          <a:ext uri="{FF2B5EF4-FFF2-40B4-BE49-F238E27FC236}">
                            <a16:creationId xmlns:a16="http://schemas.microsoft.com/office/drawing/2014/main" id="{2AD5565B-8F12-3E4E-B4B8-65F01389AD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81000"/>
                        <a:ext cx="3444875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Arc 14">
            <a:extLst>
              <a:ext uri="{FF2B5EF4-FFF2-40B4-BE49-F238E27FC236}">
                <a16:creationId xmlns:a16="http://schemas.microsoft.com/office/drawing/2014/main" id="{A80B321B-0905-F344-B764-FC5E026150D6}"/>
              </a:ext>
            </a:extLst>
          </p:cNvPr>
          <p:cNvSpPr>
            <a:spLocks/>
          </p:cNvSpPr>
          <p:nvPr/>
        </p:nvSpPr>
        <p:spPr bwMode="auto">
          <a:xfrm rot="-9417507">
            <a:off x="1066800" y="1524000"/>
            <a:ext cx="914400" cy="646113"/>
          </a:xfrm>
          <a:custGeom>
            <a:avLst/>
            <a:gdLst>
              <a:gd name="T0" fmla="*/ 2147483646 w 21600"/>
              <a:gd name="T1" fmla="*/ 0 h 15259"/>
              <a:gd name="T2" fmla="*/ 2147483646 w 21600"/>
              <a:gd name="T3" fmla="*/ 2147483646 h 15259"/>
              <a:gd name="T4" fmla="*/ 0 w 21600"/>
              <a:gd name="T5" fmla="*/ 2147483646 h 152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5259" fill="none" extrusionOk="0">
                <a:moveTo>
                  <a:pt x="15287" y="0"/>
                </a:moveTo>
                <a:cubicBezTo>
                  <a:pt x="19329" y="4049"/>
                  <a:pt x="21600" y="9537"/>
                  <a:pt x="21600" y="15259"/>
                </a:cubicBezTo>
              </a:path>
              <a:path w="21600" h="15259" stroke="0" extrusionOk="0">
                <a:moveTo>
                  <a:pt x="15287" y="0"/>
                </a:moveTo>
                <a:cubicBezTo>
                  <a:pt x="19329" y="4049"/>
                  <a:pt x="21600" y="9537"/>
                  <a:pt x="21600" y="15259"/>
                </a:cubicBezTo>
                <a:lnTo>
                  <a:pt x="0" y="15259"/>
                </a:lnTo>
                <a:lnTo>
                  <a:pt x="15287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F1D128A-3317-48B0-9298-280B2E42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对象 18">
                <a:extLst>
                  <a:ext uri="{FF2B5EF4-FFF2-40B4-BE49-F238E27FC236}">
                    <a16:creationId xmlns:a16="http://schemas.microsoft.com/office/drawing/2014/main" id="{905E730E-F539-4391-A5C3-E960FC06D476}"/>
                  </a:ext>
                </a:extLst>
              </p:cNvPr>
              <p:cNvSpPr txBox="1"/>
              <p:nvPr/>
            </p:nvSpPr>
            <p:spPr bwMode="auto">
              <a:xfrm>
                <a:off x="6357617" y="3218483"/>
                <a:ext cx="2080859" cy="940506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0066FF"/>
                </a:solidFill>
                <a:miter lim="800000"/>
                <a:headEnd/>
                <a:tailEnd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8" name="对象 18">
                <a:extLst>
                  <a:ext uri="{FF2B5EF4-FFF2-40B4-BE49-F238E27FC236}">
                    <a16:creationId xmlns:a16="http://schemas.microsoft.com/office/drawing/2014/main" id="{905E730E-F539-4391-A5C3-E960FC06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7617" y="3218483"/>
                <a:ext cx="2080859" cy="940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0066FF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915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nimBg="1"/>
      <p:bldP spid="39943" grpId="0" autoUpdateAnimBg="0"/>
      <p:bldP spid="39944" grpId="0" autoUpdateAnimBg="0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5D0AF48E-16A0-D44D-824C-32DD5FCCF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33400"/>
            <a:ext cx="4800600" cy="1015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设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t＝0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铅直，有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φ＝ωt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由动量定理的投影式得：</a:t>
            </a:r>
          </a:p>
        </p:txBody>
      </p:sp>
      <p:graphicFrame>
        <p:nvGraphicFramePr>
          <p:cNvPr id="25604" name="Object 8">
            <a:extLst>
              <a:ext uri="{FF2B5EF4-FFF2-40B4-BE49-F238E27FC236}">
                <a16:creationId xmlns:a16="http://schemas.microsoft.com/office/drawing/2014/main" id="{EABA60E5-F344-E044-AF50-251B3A248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838200"/>
          <a:ext cx="3444875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1" name="BMP 图象" r:id="rId3" imgW="2870200" imgH="2698750" progId="Paint.Picture">
                  <p:embed/>
                </p:oleObj>
              </mc:Choice>
              <mc:Fallback>
                <p:oleObj name="BMP 图象" r:id="rId3" imgW="2870200" imgH="2698750" progId="Paint.Picture">
                  <p:embed/>
                  <p:pic>
                    <p:nvPicPr>
                      <p:cNvPr id="25604" name="Object 8">
                        <a:extLst>
                          <a:ext uri="{FF2B5EF4-FFF2-40B4-BE49-F238E27FC236}">
                            <a16:creationId xmlns:a16="http://schemas.microsoft.com/office/drawing/2014/main" id="{EABA60E5-F344-E044-AF50-251B3A2486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838200"/>
                        <a:ext cx="3444875" cy="323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9">
            <a:extLst>
              <a:ext uri="{FF2B5EF4-FFF2-40B4-BE49-F238E27FC236}">
                <a16:creationId xmlns:a16="http://schemas.microsoft.com/office/drawing/2014/main" id="{CD1BE416-6931-004A-9D8A-FF13A5237C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572000"/>
          <a:ext cx="1676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2" name="Equation" r:id="rId5" imgW="361950" imgH="101600" progId="Equation.3">
                  <p:embed/>
                </p:oleObj>
              </mc:Choice>
              <mc:Fallback>
                <p:oleObj name="Equation" r:id="rId5" imgW="361950" imgH="101600" progId="Equation.3">
                  <p:embed/>
                  <p:pic>
                    <p:nvPicPr>
                      <p:cNvPr id="25605" name="Object 9">
                        <a:extLst>
                          <a:ext uri="{FF2B5EF4-FFF2-40B4-BE49-F238E27FC236}">
                            <a16:creationId xmlns:a16="http://schemas.microsoft.com/office/drawing/2014/main" id="{CD1BE416-6931-004A-9D8A-FF13A5237C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572000"/>
                        <a:ext cx="1676400" cy="5810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75" name="Object 15">
            <a:extLst>
              <a:ext uri="{FF2B5EF4-FFF2-40B4-BE49-F238E27FC236}">
                <a16:creationId xmlns:a16="http://schemas.microsoft.com/office/drawing/2014/main" id="{5DFA80D8-52F1-574F-BE8E-36E4319AC0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3500" y="4329544"/>
          <a:ext cx="25082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23" name="Equation" r:id="rId7" imgW="742950" imgH="254000" progId="Equation.3">
                  <p:embed/>
                </p:oleObj>
              </mc:Choice>
              <mc:Fallback>
                <p:oleObj name="Equation" r:id="rId7" imgW="742950" imgH="254000" progId="Equation.3">
                  <p:embed/>
                  <p:pic>
                    <p:nvPicPr>
                      <p:cNvPr id="40975" name="Object 15">
                        <a:extLst>
                          <a:ext uri="{FF2B5EF4-FFF2-40B4-BE49-F238E27FC236}">
                            <a16:creationId xmlns:a16="http://schemas.microsoft.com/office/drawing/2014/main" id="{5DFA80D8-52F1-574F-BE8E-36E4319AC0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4329544"/>
                        <a:ext cx="2508250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Arc 17">
            <a:extLst>
              <a:ext uri="{FF2B5EF4-FFF2-40B4-BE49-F238E27FC236}">
                <a16:creationId xmlns:a16="http://schemas.microsoft.com/office/drawing/2014/main" id="{DC83D3B2-1F6C-7046-8FC9-498B32DE80D6}"/>
              </a:ext>
            </a:extLst>
          </p:cNvPr>
          <p:cNvSpPr>
            <a:spLocks/>
          </p:cNvSpPr>
          <p:nvPr/>
        </p:nvSpPr>
        <p:spPr bwMode="auto">
          <a:xfrm rot="-9417507">
            <a:off x="1219200" y="1981200"/>
            <a:ext cx="914400" cy="646113"/>
          </a:xfrm>
          <a:custGeom>
            <a:avLst/>
            <a:gdLst>
              <a:gd name="T0" fmla="*/ 2147483646 w 21600"/>
              <a:gd name="T1" fmla="*/ 0 h 15259"/>
              <a:gd name="T2" fmla="*/ 2147483646 w 21600"/>
              <a:gd name="T3" fmla="*/ 2147483646 h 15259"/>
              <a:gd name="T4" fmla="*/ 0 w 21600"/>
              <a:gd name="T5" fmla="*/ 2147483646 h 1525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15259" fill="none" extrusionOk="0">
                <a:moveTo>
                  <a:pt x="15287" y="0"/>
                </a:moveTo>
                <a:cubicBezTo>
                  <a:pt x="19329" y="4049"/>
                  <a:pt x="21600" y="9537"/>
                  <a:pt x="21600" y="15259"/>
                </a:cubicBezTo>
              </a:path>
              <a:path w="21600" h="15259" stroke="0" extrusionOk="0">
                <a:moveTo>
                  <a:pt x="15287" y="0"/>
                </a:moveTo>
                <a:cubicBezTo>
                  <a:pt x="19329" y="4049"/>
                  <a:pt x="21600" y="9537"/>
                  <a:pt x="21600" y="15259"/>
                </a:cubicBezTo>
                <a:lnTo>
                  <a:pt x="0" y="15259"/>
                </a:lnTo>
                <a:lnTo>
                  <a:pt x="15287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DF0F0BF-F3F8-44F6-9E07-E337FB90D13B}"/>
              </a:ext>
            </a:extLst>
          </p:cNvPr>
          <p:cNvCxnSpPr/>
          <p:nvPr/>
        </p:nvCxnSpPr>
        <p:spPr bwMode="auto">
          <a:xfrm>
            <a:off x="2266978" y="1704975"/>
            <a:ext cx="476222" cy="6480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FB5EDC0-93F4-4E0F-8307-31F3DD0FE1A8}"/>
              </a:ext>
            </a:extLst>
          </p:cNvPr>
          <p:cNvCxnSpPr/>
          <p:nvPr/>
        </p:nvCxnSpPr>
        <p:spPr bwMode="auto">
          <a:xfrm>
            <a:off x="1835696" y="1704975"/>
            <a:ext cx="115483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59F7D1A-88D2-4BC0-B61D-1BD143A24905}"/>
                  </a:ext>
                </a:extLst>
              </p:cNvPr>
              <p:cNvSpPr txBox="1"/>
              <p:nvPr/>
            </p:nvSpPr>
            <p:spPr>
              <a:xfrm>
                <a:off x="2436321" y="1606958"/>
                <a:ext cx="613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59F7D1A-88D2-4BC0-B61D-1BD143A24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321" y="1606958"/>
                <a:ext cx="61375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E10C3BA-E9EC-4A3F-9156-F93E0A1A0CEF}"/>
                  </a:ext>
                </a:extLst>
              </p:cNvPr>
              <p:cNvSpPr txBox="1"/>
              <p:nvPr/>
            </p:nvSpPr>
            <p:spPr>
              <a:xfrm>
                <a:off x="3794369" y="1828689"/>
                <a:ext cx="5434116" cy="21028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𝑔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𝑔</m:t>
                      </m:r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宋体" panose="02010600030101010101" pitchFamily="2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𝑒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 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𝜔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𝑒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E10C3BA-E9EC-4A3F-9156-F93E0A1A0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369" y="1828689"/>
                <a:ext cx="5434116" cy="210288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2F6A3C-A511-46E3-8352-011C964FCBBA}"/>
                  </a:ext>
                </a:extLst>
              </p:cNvPr>
              <p:cNvSpPr txBox="1"/>
              <p:nvPr/>
            </p:nvSpPr>
            <p:spPr>
              <a:xfrm>
                <a:off x="3764460" y="5010680"/>
                <a:ext cx="4817216" cy="498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𝑁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𝑔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𝑒</m:t>
                      </m:r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𝜔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E2F6A3C-A511-46E3-8352-011C964FC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460" y="5010680"/>
                <a:ext cx="4817216" cy="498278"/>
              </a:xfrm>
              <a:prstGeom prst="rect">
                <a:avLst/>
              </a:prstGeom>
              <a:blipFill>
                <a:blip r:embed="rId1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86A190-786A-4EF7-85B7-29B21820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7297788C-A001-4EB6-BCED-E207BA4E1D1A}"/>
              </a:ext>
            </a:extLst>
          </p:cNvPr>
          <p:cNvSpPr/>
          <p:nvPr/>
        </p:nvSpPr>
        <p:spPr bwMode="auto">
          <a:xfrm>
            <a:off x="1598327" y="1806116"/>
            <a:ext cx="532126" cy="525015"/>
          </a:xfrm>
          <a:prstGeom prst="arc">
            <a:avLst>
              <a:gd name="adj1" fmla="val 16200000"/>
              <a:gd name="adj2" fmla="val 19299941"/>
            </a:avLst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弧形 13">
            <a:extLst>
              <a:ext uri="{FF2B5EF4-FFF2-40B4-BE49-F238E27FC236}">
                <a16:creationId xmlns:a16="http://schemas.microsoft.com/office/drawing/2014/main" id="{F857438F-584F-4105-817E-4F03853E136B}"/>
              </a:ext>
            </a:extLst>
          </p:cNvPr>
          <p:cNvSpPr/>
          <p:nvPr/>
        </p:nvSpPr>
        <p:spPr bwMode="auto">
          <a:xfrm rot="5400000">
            <a:off x="1988054" y="1442048"/>
            <a:ext cx="532126" cy="525015"/>
          </a:xfrm>
          <a:prstGeom prst="arc">
            <a:avLst>
              <a:gd name="adj1" fmla="val 16200000"/>
              <a:gd name="adj2" fmla="val 19299941"/>
            </a:avLst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510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>
            <a:extLst>
              <a:ext uri="{FF2B5EF4-FFF2-40B4-BE49-F238E27FC236}">
                <a16:creationId xmlns:a16="http://schemas.microsoft.com/office/drawing/2014/main" id="{FF5F9CE1-357A-534F-B887-042297D41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69963"/>
            <a:ext cx="5416550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将　　　　代入到质点组动量定理，得</a:t>
            </a:r>
          </a:p>
        </p:txBody>
      </p:sp>
      <p:graphicFrame>
        <p:nvGraphicFramePr>
          <p:cNvPr id="11267" name="Object 5">
            <a:extLst>
              <a:ext uri="{FF2B5EF4-FFF2-40B4-BE49-F238E27FC236}">
                <a16:creationId xmlns:a16="http://schemas.microsoft.com/office/drawing/2014/main" id="{4ADF4266-0C35-534D-82DE-270B71000C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944563"/>
          <a:ext cx="1157288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Equation" r:id="rId3" imgW="317500" imgH="114300" progId="Equation.3">
                  <p:embed/>
                </p:oleObj>
              </mc:Choice>
              <mc:Fallback>
                <p:oleObj name="Equation" r:id="rId3" imgW="317500" imgH="114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44563"/>
                        <a:ext cx="1157288" cy="482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28">
            <a:extLst>
              <a:ext uri="{FF2B5EF4-FFF2-40B4-BE49-F238E27FC236}">
                <a16:creationId xmlns:a16="http://schemas.microsoft.com/office/drawing/2014/main" id="{9C199B10-D57A-A644-A7ED-7CB09CB39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3609975" cy="528638"/>
          </a:xfrm>
          <a:prstGeom prst="rect">
            <a:avLst/>
          </a:prstGeom>
          <a:solidFill>
            <a:srgbClr val="FFFF99"/>
          </a:solidFill>
          <a:ln w="9525">
            <a:solidFill>
              <a:srgbClr val="66FF33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>
                <a:solidFill>
                  <a:srgbClr val="000000"/>
                </a:solidFill>
                <a:ea typeface="黑体" panose="02010609060101010101" pitchFamily="49" charset="-122"/>
              </a:rPr>
              <a:t>二、质心运动定理</a:t>
            </a:r>
            <a:endParaRPr kumimoji="0" lang="zh-CN" altLang="en-US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035">
                <a:extLst>
                  <a:ext uri="{FF2B5EF4-FFF2-40B4-BE49-F238E27FC236}">
                    <a16:creationId xmlns:a16="http://schemas.microsoft.com/office/drawing/2014/main" id="{21B1D60B-D385-4F3E-A9AA-276830742E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4594" y="1607561"/>
                <a:ext cx="4214812" cy="98854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𝑝</m:t>
                              </m:r>
                            </m:e>
                          </m:acc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   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𝑒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zh-CN" altLang="en-US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8" name="Rectangle 1035">
                <a:extLst>
                  <a:ext uri="{FF2B5EF4-FFF2-40B4-BE49-F238E27FC236}">
                    <a16:creationId xmlns:a16="http://schemas.microsoft.com/office/drawing/2014/main" id="{21B1D60B-D385-4F3E-A9AA-276830742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4594" y="1607561"/>
                <a:ext cx="4214812" cy="9885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9">
            <a:extLst>
              <a:ext uri="{FF2B5EF4-FFF2-40B4-BE49-F238E27FC236}">
                <a16:creationId xmlns:a16="http://schemas.microsoft.com/office/drawing/2014/main" id="{51E7A43C-6B89-4AB2-B521-B9305AC08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771737"/>
            <a:ext cx="8458200" cy="2679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0" lang="zh-CN" altLang="en-US" sz="2300" dirty="0">
                <a:solidFill>
                  <a:srgbClr val="000000"/>
                </a:solidFill>
                <a:ea typeface="黑体" panose="02010609060101010101" pitchFamily="49" charset="-122"/>
              </a:rPr>
              <a:t>质心运动定理是动量定理的另一种表现形式，与质点运动微分方程形式相似。对于任意一个质点组， 无论它作什么形式的运动， 质点组</a:t>
            </a:r>
            <a:r>
              <a:rPr kumimoji="0" lang="zh-CN" altLang="en-US" sz="2300" dirty="0">
                <a:solidFill>
                  <a:srgbClr val="0000FF"/>
                </a:solidFill>
                <a:ea typeface="黑体" panose="02010609060101010101" pitchFamily="49" charset="-122"/>
              </a:rPr>
              <a:t>质心的运动可以看成为一个质点的运动</a:t>
            </a:r>
            <a:r>
              <a:rPr kumimoji="0" lang="zh-CN" altLang="en-US" sz="2300" dirty="0">
                <a:solidFill>
                  <a:srgbClr val="000000"/>
                </a:solidFill>
                <a:ea typeface="黑体" panose="02010609060101010101" pitchFamily="49" charset="-122"/>
              </a:rPr>
              <a:t>：</a:t>
            </a:r>
            <a:endParaRPr kumimoji="0" lang="en-US" altLang="zh-CN" sz="230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300" dirty="0">
                <a:solidFill>
                  <a:srgbClr val="000000"/>
                </a:solidFill>
                <a:ea typeface="黑体" panose="02010609060101010101" pitchFamily="49" charset="-122"/>
              </a:rPr>
              <a:t>（</a:t>
            </a:r>
            <a:r>
              <a:rPr kumimoji="0" lang="en-US" altLang="zh-CN" sz="2300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kumimoji="0" lang="zh-CN" altLang="en-US" sz="2300" dirty="0">
                <a:solidFill>
                  <a:srgbClr val="000000"/>
                </a:solidFill>
                <a:ea typeface="黑体" panose="02010609060101010101" pitchFamily="49" charset="-122"/>
              </a:rPr>
              <a:t>）</a:t>
            </a:r>
            <a:r>
              <a:rPr kumimoji="0" lang="zh-CN" altLang="en-US" sz="2300" dirty="0">
                <a:ea typeface="黑体" panose="02010609060101010101" pitchFamily="49" charset="-122"/>
              </a:rPr>
              <a:t>整个质点组的</a:t>
            </a:r>
            <a:r>
              <a:rPr kumimoji="0" lang="zh-CN" altLang="en-US" sz="2300" dirty="0">
                <a:solidFill>
                  <a:srgbClr val="FF0000"/>
                </a:solidFill>
                <a:ea typeface="黑体" panose="02010609060101010101" pitchFamily="49" charset="-122"/>
              </a:rPr>
              <a:t>质量都集中在质心</a:t>
            </a:r>
            <a:r>
              <a:rPr kumimoji="0" lang="zh-CN" altLang="en-US" sz="2300" dirty="0">
                <a:ea typeface="黑体" panose="02010609060101010101" pitchFamily="49" charset="-122"/>
              </a:rPr>
              <a:t>这个点上</a:t>
            </a:r>
            <a:endParaRPr kumimoji="0" lang="en-US" altLang="zh-CN" sz="23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0" lang="zh-CN" altLang="en-US" sz="2300" dirty="0">
                <a:solidFill>
                  <a:srgbClr val="000000"/>
                </a:solidFill>
                <a:ea typeface="黑体" panose="02010609060101010101" pitchFamily="49" charset="-122"/>
              </a:rPr>
              <a:t>（</a:t>
            </a:r>
            <a:r>
              <a:rPr kumimoji="0" lang="en-US" altLang="zh-CN" sz="2300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kumimoji="0" lang="zh-CN" altLang="en-US" sz="2300" dirty="0">
                <a:solidFill>
                  <a:srgbClr val="000000"/>
                </a:solidFill>
                <a:ea typeface="黑体" panose="02010609060101010101" pitchFamily="49" charset="-122"/>
              </a:rPr>
              <a:t>）所有</a:t>
            </a:r>
            <a:r>
              <a:rPr kumimoji="0" lang="zh-CN" altLang="en-US" sz="2300" dirty="0">
                <a:solidFill>
                  <a:srgbClr val="FF0000"/>
                </a:solidFill>
                <a:ea typeface="黑体" panose="02010609060101010101" pitchFamily="49" charset="-122"/>
              </a:rPr>
              <a:t>外力也集中作用在质心</a:t>
            </a:r>
            <a:r>
              <a:rPr kumimoji="0" lang="zh-CN" altLang="en-US" sz="2300" dirty="0">
                <a:solidFill>
                  <a:srgbClr val="000000"/>
                </a:solidFill>
                <a:ea typeface="黑体" panose="02010609060101010101" pitchFamily="49" charset="-122"/>
              </a:rPr>
              <a:t>这个点上。</a:t>
            </a:r>
            <a:endParaRPr kumimoji="0" lang="zh-CN" altLang="en-US" dirty="0">
              <a:solidFill>
                <a:srgbClr val="00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D018EEF-4815-4219-A011-7963B0BE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31" name="Picture 1071">
            <a:extLst>
              <a:ext uri="{FF2B5EF4-FFF2-40B4-BE49-F238E27FC236}">
                <a16:creationId xmlns:a16="http://schemas.microsoft.com/office/drawing/2014/main" id="{29CA37D3-AA5F-1244-80EC-F42A2CB5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800600"/>
            <a:ext cx="7620000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2032" name="Object 1072">
            <a:extLst>
              <a:ext uri="{FF2B5EF4-FFF2-40B4-BE49-F238E27FC236}">
                <a16:creationId xmlns:a16="http://schemas.microsoft.com/office/drawing/2014/main" id="{28BEA4AB-1F68-8242-93EC-D3B7516AFFFE}"/>
              </a:ext>
            </a:extLst>
          </p:cNvPr>
          <p:cNvGraphicFramePr>
            <a:graphicFrameLocks/>
          </p:cNvGraphicFramePr>
          <p:nvPr/>
        </p:nvGraphicFramePr>
        <p:xfrm>
          <a:off x="2552700" y="1179513"/>
          <a:ext cx="3759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0" name="公式" r:id="rId4" imgW="946150" imgH="222250" progId="Equation.3">
                  <p:embed/>
                </p:oleObj>
              </mc:Choice>
              <mc:Fallback>
                <p:oleObj name="公式" r:id="rId4" imgW="946150" imgH="222250" progId="Equation.3">
                  <p:embed/>
                  <p:pic>
                    <p:nvPicPr>
                      <p:cNvPr id="0" name="Object 1072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179513"/>
                        <a:ext cx="3759200" cy="9429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33" name="Text Box 1073">
            <a:extLst>
              <a:ext uri="{FF2B5EF4-FFF2-40B4-BE49-F238E27FC236}">
                <a16:creationId xmlns:a16="http://schemas.microsoft.com/office/drawing/2014/main" id="{BB646F71-55BC-A945-A284-D7BDF221D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28613"/>
            <a:ext cx="3327400" cy="528637"/>
          </a:xfrm>
          <a:prstGeom prst="rect">
            <a:avLst/>
          </a:prstGeom>
          <a:solidFill>
            <a:srgbClr val="FFFF66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000000"/>
                </a:solidFill>
                <a:ea typeface="黑体" panose="02010609060101010101" pitchFamily="49" charset="-122"/>
              </a:rPr>
              <a:t>三、动量守恒定律</a:t>
            </a:r>
          </a:p>
        </p:txBody>
      </p:sp>
      <p:sp>
        <p:nvSpPr>
          <p:cNvPr id="42034" name="Text Box 1074">
            <a:extLst>
              <a:ext uri="{FF2B5EF4-FFF2-40B4-BE49-F238E27FC236}">
                <a16:creationId xmlns:a16="http://schemas.microsoft.com/office/drawing/2014/main" id="{D7BD2C62-40FD-384D-AF61-C57AAC792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2382838"/>
            <a:ext cx="445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若质点系受外力矢量和为零，则</a:t>
            </a:r>
          </a:p>
        </p:txBody>
      </p:sp>
      <p:graphicFrame>
        <p:nvGraphicFramePr>
          <p:cNvPr id="42035" name="Object 1075">
            <a:extLst>
              <a:ext uri="{FF2B5EF4-FFF2-40B4-BE49-F238E27FC236}">
                <a16:creationId xmlns:a16="http://schemas.microsoft.com/office/drawing/2014/main" id="{846E7405-9999-2945-A256-DEC6BBB71300}"/>
              </a:ext>
            </a:extLst>
          </p:cNvPr>
          <p:cNvGraphicFramePr>
            <a:graphicFrameLocks/>
          </p:cNvGraphicFramePr>
          <p:nvPr/>
        </p:nvGraphicFramePr>
        <p:xfrm>
          <a:off x="5181600" y="2209800"/>
          <a:ext cx="1751013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1" name="Equation" r:id="rId6" imgW="425450" imgH="152400" progId="Equation.3">
                  <p:embed/>
                </p:oleObj>
              </mc:Choice>
              <mc:Fallback>
                <p:oleObj name="Equation" r:id="rId6" imgW="425450" imgH="152400" progId="Equation.3">
                  <p:embed/>
                  <p:pic>
                    <p:nvPicPr>
                      <p:cNvPr id="0" name="Object 1075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09800"/>
                        <a:ext cx="1751013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36" name="Object 1076">
            <a:extLst>
              <a:ext uri="{FF2B5EF4-FFF2-40B4-BE49-F238E27FC236}">
                <a16:creationId xmlns:a16="http://schemas.microsoft.com/office/drawing/2014/main" id="{39769218-90B0-D441-8A62-D50A2BFF76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048000"/>
          <a:ext cx="16002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" name="Equation" r:id="rId8" imgW="8775700" imgH="2635250" progId="Equation.3">
                  <p:embed/>
                </p:oleObj>
              </mc:Choice>
              <mc:Fallback>
                <p:oleObj name="Equation" r:id="rId8" imgW="8775700" imgH="2635250" progId="Equation.3">
                  <p:embed/>
                  <p:pic>
                    <p:nvPicPr>
                      <p:cNvPr id="0" name="Object 1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048000"/>
                        <a:ext cx="16002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38" name="Object 1078">
            <a:extLst>
              <a:ext uri="{FF2B5EF4-FFF2-40B4-BE49-F238E27FC236}">
                <a16:creationId xmlns:a16="http://schemas.microsoft.com/office/drawing/2014/main" id="{F5E8295A-5E80-1942-AE11-C6FC4E4C78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048000"/>
          <a:ext cx="13970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" name="Equation" r:id="rId10" imgW="7607300" imgH="2927350" progId="Equation.3">
                  <p:embed/>
                </p:oleObj>
              </mc:Choice>
              <mc:Fallback>
                <p:oleObj name="Equation" r:id="rId10" imgW="7607300" imgH="2927350" progId="Equation.3">
                  <p:embed/>
                  <p:pic>
                    <p:nvPicPr>
                      <p:cNvPr id="0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048000"/>
                        <a:ext cx="13970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39" name="Object 1079">
            <a:extLst>
              <a:ext uri="{FF2B5EF4-FFF2-40B4-BE49-F238E27FC236}">
                <a16:creationId xmlns:a16="http://schemas.microsoft.com/office/drawing/2014/main" id="{81C0E477-A9FB-4545-8551-619573DE55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3124200"/>
          <a:ext cx="1905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4" name="Equation" r:id="rId12" imgW="10680700" imgH="2635250" progId="Equation.3">
                  <p:embed/>
                </p:oleObj>
              </mc:Choice>
              <mc:Fallback>
                <p:oleObj name="Equation" r:id="rId12" imgW="10680700" imgH="2635250" progId="Equation.3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124200"/>
                        <a:ext cx="1905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0" name="Text Box 1080">
            <a:extLst>
              <a:ext uri="{FF2B5EF4-FFF2-40B4-BE49-F238E27FC236}">
                <a16:creationId xmlns:a16="http://schemas.microsoft.com/office/drawing/2014/main" id="{AD55053C-9B56-D24F-8D56-8A98532E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33800"/>
            <a:ext cx="201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00"/>
                </a:solidFill>
                <a:ea typeface="黑体" panose="02010609060101010101" pitchFamily="49" charset="-122"/>
              </a:rPr>
              <a:t>在某一方向上</a:t>
            </a:r>
          </a:p>
        </p:txBody>
      </p:sp>
      <p:graphicFrame>
        <p:nvGraphicFramePr>
          <p:cNvPr id="42041" name="Object 1081">
            <a:extLst>
              <a:ext uri="{FF2B5EF4-FFF2-40B4-BE49-F238E27FC236}">
                <a16:creationId xmlns:a16="http://schemas.microsoft.com/office/drawing/2014/main" id="{3B74ED6B-74F7-4042-B000-1E05303D18C3}"/>
              </a:ext>
            </a:extLst>
          </p:cNvPr>
          <p:cNvGraphicFramePr>
            <a:graphicFrameLocks/>
          </p:cNvGraphicFramePr>
          <p:nvPr/>
        </p:nvGraphicFramePr>
        <p:xfrm>
          <a:off x="2894013" y="3648075"/>
          <a:ext cx="18145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5" name="Equation" r:id="rId14" imgW="450850" imgH="146050" progId="Equation.3">
                  <p:embed/>
                </p:oleObj>
              </mc:Choice>
              <mc:Fallback>
                <p:oleObj name="Equation" r:id="rId14" imgW="450850" imgH="146050" progId="Equation.3">
                  <p:embed/>
                  <p:pic>
                    <p:nvPicPr>
                      <p:cNvPr id="0" name="Object 1081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3648075"/>
                        <a:ext cx="18145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42" name="Object 1082">
            <a:extLst>
              <a:ext uri="{FF2B5EF4-FFF2-40B4-BE49-F238E27FC236}">
                <a16:creationId xmlns:a16="http://schemas.microsoft.com/office/drawing/2014/main" id="{B411A951-6E75-604B-8447-8221C52191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7750" y="3683000"/>
          <a:ext cx="38862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" name="Equation" r:id="rId16" imgW="19602450" imgH="3949700" progId="Equation.3">
                  <p:embed/>
                </p:oleObj>
              </mc:Choice>
              <mc:Fallback>
                <p:oleObj name="Equation" r:id="rId16" imgW="19602450" imgH="3949700" progId="Equation.3">
                  <p:embed/>
                  <p:pic>
                    <p:nvPicPr>
                      <p:cNvPr id="0" name="Object 10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3683000"/>
                        <a:ext cx="38862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95BFAF-8473-4BFF-B1A7-F6E77FDF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2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2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2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2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3" grpId="0" animBg="1" autoUpdateAnimBg="0"/>
      <p:bldP spid="42034" grpId="0" autoUpdateAnimBg="0"/>
      <p:bldP spid="4204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029">
            <a:extLst>
              <a:ext uri="{FF2B5EF4-FFF2-40B4-BE49-F238E27FC236}">
                <a16:creationId xmlns:a16="http://schemas.microsoft.com/office/drawing/2014/main" id="{92220A0E-861F-B847-808B-14C955518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20638"/>
            <a:ext cx="8640763" cy="15700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例题</a:t>
            </a:r>
            <a:r>
              <a:rPr lang="en-US" altLang="zh-CN" dirty="0">
                <a:ea typeface="黑体" panose="02010609060101010101" pitchFamily="49" charset="-122"/>
              </a:rPr>
              <a:t>3</a:t>
            </a:r>
            <a:r>
              <a:rPr lang="zh-CN" altLang="en-US" dirty="0">
                <a:ea typeface="黑体" panose="02010609060101010101" pitchFamily="49" charset="-122"/>
              </a:rPr>
              <a:t> 一门大炮停在铁轨上，炮弹质量为</a:t>
            </a:r>
            <a:r>
              <a:rPr lang="en-US" altLang="zh-CN" i="1" dirty="0">
                <a:ea typeface="黑体" panose="02010609060101010101" pitchFamily="49" charset="-122"/>
              </a:rPr>
              <a:t>m</a:t>
            </a:r>
            <a:r>
              <a:rPr lang="en-US" altLang="zh-CN" dirty="0">
                <a:ea typeface="黑体" panose="02010609060101010101" pitchFamily="49" charset="-122"/>
              </a:rPr>
              <a:t>，</a:t>
            </a:r>
            <a:r>
              <a:rPr lang="zh-CN" altLang="en-US" dirty="0">
                <a:ea typeface="黑体" panose="02010609060101010101" pitchFamily="49" charset="-122"/>
              </a:rPr>
              <a:t>炮身及炮车质量和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      等于</a:t>
            </a:r>
            <a:r>
              <a:rPr lang="en-US" altLang="zh-CN" i="1" dirty="0">
                <a:ea typeface="黑体" panose="02010609060101010101" pitchFamily="49" charset="-122"/>
              </a:rPr>
              <a:t>M</a:t>
            </a:r>
            <a:r>
              <a:rPr lang="en-US" altLang="zh-CN" dirty="0">
                <a:ea typeface="黑体" panose="02010609060101010101" pitchFamily="49" charset="-122"/>
              </a:rPr>
              <a:t>，</a:t>
            </a:r>
            <a:r>
              <a:rPr lang="zh-CN" altLang="en-US" dirty="0">
                <a:ea typeface="黑体" panose="02010609060101010101" pitchFamily="49" charset="-122"/>
              </a:rPr>
              <a:t>炮车可以自由地在铁轨上反冲。如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炮身与地面成</a:t>
            </a:r>
          </a:p>
          <a:p>
            <a:pPr eaLnBrk="1" hangingPunct="1"/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      一角度</a:t>
            </a:r>
            <a:r>
              <a:rPr lang="en-US" altLang="zh-CN" i="1" dirty="0">
                <a:solidFill>
                  <a:srgbClr val="0000FF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α</a:t>
            </a:r>
            <a:r>
              <a:rPr lang="en-US" altLang="zh-CN" dirty="0">
                <a:ea typeface="黑体" panose="02010609060101010101" pitchFamily="49" charset="-122"/>
              </a:rPr>
              <a:t>，</a:t>
            </a:r>
            <a:r>
              <a:rPr lang="zh-CN" altLang="en-US" dirty="0">
                <a:ea typeface="黑体" panose="02010609060101010101" pitchFamily="49" charset="-122"/>
              </a:rPr>
              <a:t>炮弹对炮身的相对速度为</a:t>
            </a:r>
            <a:r>
              <a:rPr lang="en-US" altLang="zh-CN" i="1" dirty="0">
                <a:ea typeface="黑体" panose="02010609060101010101" pitchFamily="49" charset="-122"/>
              </a:rPr>
              <a:t>V</a:t>
            </a:r>
            <a:r>
              <a:rPr lang="en-US" altLang="zh-CN" dirty="0">
                <a:ea typeface="黑体" panose="02010609060101010101" pitchFamily="49" charset="-122"/>
              </a:rPr>
              <a:t>，</a:t>
            </a:r>
            <a:r>
              <a:rPr lang="zh-CN" altLang="en-US" dirty="0">
                <a:ea typeface="黑体" panose="02010609060101010101" pitchFamily="49" charset="-122"/>
              </a:rPr>
              <a:t>试求炮弹离炮身时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      对地面的速度</a:t>
            </a:r>
            <a:r>
              <a:rPr lang="en-US" altLang="zh-CN" dirty="0">
                <a:ea typeface="黑体" panose="02010609060101010101" pitchFamily="49" charset="-122"/>
              </a:rPr>
              <a:t>v</a:t>
            </a:r>
            <a:r>
              <a:rPr lang="zh-CN" altLang="en-US" dirty="0">
                <a:ea typeface="黑体" panose="02010609060101010101" pitchFamily="49" charset="-122"/>
              </a:rPr>
              <a:t>及炮车反冲的速度</a:t>
            </a:r>
            <a:r>
              <a:rPr lang="en-US" altLang="zh-CN" i="1" dirty="0">
                <a:ea typeface="黑体" panose="02010609060101010101" pitchFamily="49" charset="-122"/>
              </a:rPr>
              <a:t>U</a:t>
            </a:r>
            <a:r>
              <a:rPr lang="en-US" altLang="zh-CN" dirty="0">
                <a:ea typeface="黑体" panose="02010609060101010101" pitchFamily="49" charset="-122"/>
              </a:rPr>
              <a:t>。</a:t>
            </a:r>
            <a:r>
              <a:rPr lang="zh-CN" altLang="en-US" dirty="0">
                <a:ea typeface="黑体" panose="02010609060101010101" pitchFamily="49" charset="-122"/>
              </a:rPr>
              <a:t>     </a:t>
            </a:r>
          </a:p>
        </p:txBody>
      </p:sp>
      <p:sp>
        <p:nvSpPr>
          <p:cNvPr id="64518" name="Text Box 1030">
            <a:extLst>
              <a:ext uri="{FF2B5EF4-FFF2-40B4-BE49-F238E27FC236}">
                <a16:creationId xmlns:a16="http://schemas.microsoft.com/office/drawing/2014/main" id="{3B4AC893-B18C-9343-801E-A7A21F612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697038"/>
            <a:ext cx="7610475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解：本题</a:t>
            </a:r>
            <a:r>
              <a:rPr lang="zh-CN" altLang="en-US">
                <a:solidFill>
                  <a:srgbClr val="0066FF"/>
                </a:solidFill>
                <a:ea typeface="黑体" panose="02010609060101010101" pitchFamily="49" charset="-122"/>
              </a:rPr>
              <a:t>沿水平方向无外力作用</a:t>
            </a:r>
            <a:r>
              <a:rPr lang="zh-CN" altLang="en-US">
                <a:ea typeface="黑体" panose="02010609060101010101" pitchFamily="49" charset="-122"/>
              </a:rPr>
              <a:t>，火药爆炸力是内力，</a:t>
            </a:r>
          </a:p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    故</a:t>
            </a:r>
            <a:r>
              <a:rPr lang="en-US" altLang="zh-CN">
                <a:solidFill>
                  <a:srgbClr val="0066FF"/>
                </a:solidFill>
                <a:ea typeface="黑体" panose="02010609060101010101" pitchFamily="49" charset="-122"/>
              </a:rPr>
              <a:t>x</a:t>
            </a:r>
            <a:r>
              <a:rPr lang="zh-CN" altLang="en-US">
                <a:solidFill>
                  <a:srgbClr val="0066FF"/>
                </a:solidFill>
                <a:ea typeface="黑体" panose="02010609060101010101" pitchFamily="49" charset="-122"/>
              </a:rPr>
              <a:t>方向动量守恒</a:t>
            </a:r>
            <a:r>
              <a:rPr lang="zh-CN" altLang="en-US">
                <a:ea typeface="黑体" panose="02010609060101010101" pitchFamily="49" charset="-122"/>
              </a:rPr>
              <a:t>。即</a:t>
            </a:r>
          </a:p>
        </p:txBody>
      </p:sp>
      <p:graphicFrame>
        <p:nvGraphicFramePr>
          <p:cNvPr id="64519" name="Object 1031">
            <a:extLst>
              <a:ext uri="{FF2B5EF4-FFF2-40B4-BE49-F238E27FC236}">
                <a16:creationId xmlns:a16="http://schemas.microsoft.com/office/drawing/2014/main" id="{5C8641CB-9F91-0A4E-A68C-30517F288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2209800"/>
          <a:ext cx="1714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6" name="Equation" r:id="rId3" imgW="10534650" imgH="2635250" progId="Equation.3">
                  <p:embed/>
                </p:oleObj>
              </mc:Choice>
              <mc:Fallback>
                <p:oleObj name="Equation" r:id="rId3" imgW="10534650" imgH="263525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209800"/>
                        <a:ext cx="1714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0" name="Text Box 1032">
            <a:extLst>
              <a:ext uri="{FF2B5EF4-FFF2-40B4-BE49-F238E27FC236}">
                <a16:creationId xmlns:a16="http://schemas.microsoft.com/office/drawing/2014/main" id="{DBA26316-E0AC-6644-BA89-95BB12DAE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2098675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（1）</a:t>
            </a:r>
          </a:p>
        </p:txBody>
      </p:sp>
      <p:graphicFrame>
        <p:nvGraphicFramePr>
          <p:cNvPr id="64521" name="Object 1033">
            <a:extLst>
              <a:ext uri="{FF2B5EF4-FFF2-40B4-BE49-F238E27FC236}">
                <a16:creationId xmlns:a16="http://schemas.microsoft.com/office/drawing/2014/main" id="{B75059E3-43EF-614A-8B1F-8211EF651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743200"/>
          <a:ext cx="17526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7" name="Equation" r:id="rId5" imgW="8775700" imgH="2489200" progId="Equation.3">
                  <p:embed/>
                </p:oleObj>
              </mc:Choice>
              <mc:Fallback>
                <p:oleObj name="Equation" r:id="rId5" imgW="8775700" imgH="248920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17526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1036">
            <a:extLst>
              <a:ext uri="{FF2B5EF4-FFF2-40B4-BE49-F238E27FC236}">
                <a16:creationId xmlns:a16="http://schemas.microsoft.com/office/drawing/2014/main" id="{B41AA998-673D-7140-BA10-4F1D946CC5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2743200"/>
          <a:ext cx="22463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8" name="Equation" r:id="rId7" imgW="11849100" imgH="2635250" progId="Equation.3">
                  <p:embed/>
                </p:oleObj>
              </mc:Choice>
              <mc:Fallback>
                <p:oleObj name="Equation" r:id="rId7" imgW="11849100" imgH="263525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743200"/>
                        <a:ext cx="22463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5" name="Object 1037">
            <a:extLst>
              <a:ext uri="{FF2B5EF4-FFF2-40B4-BE49-F238E27FC236}">
                <a16:creationId xmlns:a16="http://schemas.microsoft.com/office/drawing/2014/main" id="{795563B3-F348-2942-B7CC-D76053BD14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490913"/>
          <a:ext cx="166528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9" name="Equation" r:id="rId9" imgW="8775700" imgH="2781300" progId="Equation.3">
                  <p:embed/>
                </p:oleObj>
              </mc:Choice>
              <mc:Fallback>
                <p:oleObj name="Equation" r:id="rId9" imgW="8775700" imgH="2781300" progId="Equation.3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490913"/>
                        <a:ext cx="166528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6" name="Text Box 1038">
            <a:extLst>
              <a:ext uri="{FF2B5EF4-FFF2-40B4-BE49-F238E27FC236}">
                <a16:creationId xmlns:a16="http://schemas.microsoft.com/office/drawing/2014/main" id="{9C936072-1F72-F946-AA47-57D918B0D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7432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（2）</a:t>
            </a:r>
          </a:p>
        </p:txBody>
      </p:sp>
      <p:sp>
        <p:nvSpPr>
          <p:cNvPr id="64527" name="Text Box 1039">
            <a:extLst>
              <a:ext uri="{FF2B5EF4-FFF2-40B4-BE49-F238E27FC236}">
                <a16:creationId xmlns:a16="http://schemas.microsoft.com/office/drawing/2014/main" id="{44E08BE1-11F4-864C-B0D8-408452DC2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429000"/>
            <a:ext cx="94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（3）</a:t>
            </a:r>
          </a:p>
        </p:txBody>
      </p:sp>
      <p:sp>
        <p:nvSpPr>
          <p:cNvPr id="64528" name="Text Box 1040">
            <a:extLst>
              <a:ext uri="{FF2B5EF4-FFF2-40B4-BE49-F238E27FC236}">
                <a16:creationId xmlns:a16="http://schemas.microsoft.com/office/drawing/2014/main" id="{DB17C095-A7CB-474E-95D1-9F25BC21A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4079875"/>
            <a:ext cx="221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由（1）、(2)得</a:t>
            </a:r>
          </a:p>
        </p:txBody>
      </p:sp>
      <p:graphicFrame>
        <p:nvGraphicFramePr>
          <p:cNvPr id="64531" name="Object 1043">
            <a:extLst>
              <a:ext uri="{FF2B5EF4-FFF2-40B4-BE49-F238E27FC236}">
                <a16:creationId xmlns:a16="http://schemas.microsoft.com/office/drawing/2014/main" id="{1FC5292E-71DF-A74E-9AA5-09C360FD53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800600"/>
          <a:ext cx="48006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0" name="Equation" r:id="rId11" imgW="31159450" imgH="4826000" progId="Equation.3">
                  <p:embed/>
                </p:oleObj>
              </mc:Choice>
              <mc:Fallback>
                <p:oleObj name="Equation" r:id="rId11" imgW="31159450" imgH="482600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800600"/>
                        <a:ext cx="4800600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32" name="Text Box 1044">
            <a:extLst>
              <a:ext uri="{FF2B5EF4-FFF2-40B4-BE49-F238E27FC236}">
                <a16:creationId xmlns:a16="http://schemas.microsoft.com/office/drawing/2014/main" id="{E2A685CC-08CD-E647-9616-8791822E1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694363"/>
            <a:ext cx="429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如果</a:t>
            </a:r>
            <a:r>
              <a:rPr lang="en-US" altLang="zh-CN">
                <a:ea typeface="黑体" panose="02010609060101010101" pitchFamily="49" charset="-122"/>
              </a:rPr>
              <a:t>v</a:t>
            </a:r>
            <a:r>
              <a:rPr lang="zh-CN" altLang="en-US">
                <a:ea typeface="黑体" panose="02010609060101010101" pitchFamily="49" charset="-122"/>
              </a:rPr>
              <a:t>与水平线间夹角为</a:t>
            </a:r>
            <a:r>
              <a:rPr lang="en-US" altLang="zh-CN">
                <a:ea typeface="黑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>
                <a:ea typeface="黑体" panose="02010609060101010101" pitchFamily="49" charset="-122"/>
              </a:rPr>
              <a:t>，</a:t>
            </a:r>
            <a:r>
              <a:rPr lang="zh-CN" altLang="en-US">
                <a:ea typeface="黑体" panose="02010609060101010101" pitchFamily="49" charset="-122"/>
              </a:rPr>
              <a:t>则</a:t>
            </a:r>
          </a:p>
        </p:txBody>
      </p:sp>
      <p:graphicFrame>
        <p:nvGraphicFramePr>
          <p:cNvPr id="64533" name="Object 1045">
            <a:extLst>
              <a:ext uri="{FF2B5EF4-FFF2-40B4-BE49-F238E27FC236}">
                <a16:creationId xmlns:a16="http://schemas.microsoft.com/office/drawing/2014/main" id="{A7321EEC-9DC7-A342-AC6F-7EFDDBCD01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27538" y="5516563"/>
          <a:ext cx="26670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11" name="Equation" r:id="rId13" imgW="16383000" imgH="5264150" progId="Equation.3">
                  <p:embed/>
                </p:oleObj>
              </mc:Choice>
              <mc:Fallback>
                <p:oleObj name="Equation" r:id="rId13" imgW="16383000" imgH="526415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5516563"/>
                        <a:ext cx="26670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46" name="Group 1058">
            <a:extLst>
              <a:ext uri="{FF2B5EF4-FFF2-40B4-BE49-F238E27FC236}">
                <a16:creationId xmlns:a16="http://schemas.microsoft.com/office/drawing/2014/main" id="{DE86DC29-C823-5349-B987-F8AF9B433AD9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4724400"/>
            <a:ext cx="1873250" cy="1287463"/>
            <a:chOff x="4656" y="3072"/>
            <a:chExt cx="1104" cy="720"/>
          </a:xfrm>
        </p:grpSpPr>
        <p:sp>
          <p:nvSpPr>
            <p:cNvPr id="20498" name="Line 1046">
              <a:extLst>
                <a:ext uri="{FF2B5EF4-FFF2-40B4-BE49-F238E27FC236}">
                  <a16:creationId xmlns:a16="http://schemas.microsoft.com/office/drawing/2014/main" id="{45C16153-181F-AC4D-992D-F39FCE061E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3264"/>
              <a:ext cx="624" cy="336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1047">
              <a:extLst>
                <a:ext uri="{FF2B5EF4-FFF2-40B4-BE49-F238E27FC236}">
                  <a16:creationId xmlns:a16="http://schemas.microsoft.com/office/drawing/2014/main" id="{4D8BF4C7-5F73-A445-A84B-4CB90BF24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3120"/>
              <a:ext cx="528" cy="48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0" name="Line 1048">
              <a:extLst>
                <a:ext uri="{FF2B5EF4-FFF2-40B4-BE49-F238E27FC236}">
                  <a16:creationId xmlns:a16="http://schemas.microsoft.com/office/drawing/2014/main" id="{D3798724-0A53-D045-B326-166D17AB8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360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01" name="Line 1049">
              <a:extLst>
                <a:ext uri="{FF2B5EF4-FFF2-40B4-BE49-F238E27FC236}">
                  <a16:creationId xmlns:a16="http://schemas.microsoft.com/office/drawing/2014/main" id="{E486A10C-788E-484D-8670-3AC7FAB8FC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3600"/>
              <a:ext cx="240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502" name="Object 1050">
              <a:extLst>
                <a:ext uri="{FF2B5EF4-FFF2-40B4-BE49-F238E27FC236}">
                  <a16:creationId xmlns:a16="http://schemas.microsoft.com/office/drawing/2014/main" id="{92AF5354-CA27-5E4E-9B69-901A8AC12D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40" y="3072"/>
            <a:ext cx="28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2" name="Equation" r:id="rId15" imgW="50800" imgH="82550" progId="Equation.3">
                    <p:embed/>
                  </p:oleObj>
                </mc:Choice>
                <mc:Fallback>
                  <p:oleObj name="Equation" r:id="rId15" imgW="50800" imgH="82550" progId="Equation.3">
                    <p:embed/>
                    <p:pic>
                      <p:nvPicPr>
                        <p:cNvPr id="0" name="Object 1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072"/>
                          <a:ext cx="28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3" name="Object 1051">
              <a:extLst>
                <a:ext uri="{FF2B5EF4-FFF2-40B4-BE49-F238E27FC236}">
                  <a16:creationId xmlns:a16="http://schemas.microsoft.com/office/drawing/2014/main" id="{3E9451EE-DB0B-A647-9DC6-998997E1C5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43" y="3312"/>
            <a:ext cx="217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3" name="Equation" r:id="rId17" imgW="69850" imgH="101600" progId="Equation.3">
                    <p:embed/>
                  </p:oleObj>
                </mc:Choice>
                <mc:Fallback>
                  <p:oleObj name="Equation" r:id="rId17" imgW="69850" imgH="101600" progId="Equation.3">
                    <p:embed/>
                    <p:pic>
                      <p:nvPicPr>
                        <p:cNvPr id="0" name="Object 1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3" y="3312"/>
                          <a:ext cx="217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4" name="Object 1052">
              <a:extLst>
                <a:ext uri="{FF2B5EF4-FFF2-40B4-BE49-F238E27FC236}">
                  <a16:creationId xmlns:a16="http://schemas.microsoft.com/office/drawing/2014/main" id="{C1208F06-A1C5-1544-8A5C-C9AC484A9D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3264"/>
            <a:ext cx="23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4" name="Equation" r:id="rId19" imgW="76200" imgH="101600" progId="Equation.3">
                    <p:embed/>
                  </p:oleObj>
                </mc:Choice>
                <mc:Fallback>
                  <p:oleObj name="Equation" r:id="rId19" imgW="76200" imgH="101600" progId="Equation.3">
                    <p:embed/>
                    <p:pic>
                      <p:nvPicPr>
                        <p:cNvPr id="0" name="Object 1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264"/>
                          <a:ext cx="23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5" name="Arc 1053">
              <a:extLst>
                <a:ext uri="{FF2B5EF4-FFF2-40B4-BE49-F238E27FC236}">
                  <a16:creationId xmlns:a16="http://schemas.microsoft.com/office/drawing/2014/main" id="{49B1FEE0-7120-2E46-95D9-741985037C42}"/>
                </a:ext>
              </a:extLst>
            </p:cNvPr>
            <p:cNvSpPr>
              <a:spLocks/>
            </p:cNvSpPr>
            <p:nvPr/>
          </p:nvSpPr>
          <p:spPr bwMode="auto">
            <a:xfrm rot="3063633">
              <a:off x="5068" y="3334"/>
              <a:ext cx="227" cy="567"/>
            </a:xfrm>
            <a:custGeom>
              <a:avLst/>
              <a:gdLst>
                <a:gd name="T0" fmla="*/ 0 w 12929"/>
                <a:gd name="T1" fmla="*/ 0 h 21277"/>
                <a:gd name="T2" fmla="*/ 0 w 12929"/>
                <a:gd name="T3" fmla="*/ 0 h 21277"/>
                <a:gd name="T4" fmla="*/ 0 w 12929"/>
                <a:gd name="T5" fmla="*/ 0 h 21277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929" h="21277" fill="none" extrusionOk="0">
                  <a:moveTo>
                    <a:pt x="3719" y="-1"/>
                  </a:moveTo>
                  <a:cubicBezTo>
                    <a:pt x="7058" y="583"/>
                    <a:pt x="10213" y="1944"/>
                    <a:pt x="12929" y="3973"/>
                  </a:cubicBezTo>
                </a:path>
                <a:path w="12929" h="21277" stroke="0" extrusionOk="0">
                  <a:moveTo>
                    <a:pt x="3719" y="-1"/>
                  </a:moveTo>
                  <a:cubicBezTo>
                    <a:pt x="7058" y="583"/>
                    <a:pt x="10213" y="1944"/>
                    <a:pt x="12929" y="3973"/>
                  </a:cubicBezTo>
                  <a:lnTo>
                    <a:pt x="0" y="21277"/>
                  </a:lnTo>
                  <a:lnTo>
                    <a:pt x="3719" y="-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06" name="Object 1054">
              <a:extLst>
                <a:ext uri="{FF2B5EF4-FFF2-40B4-BE49-F238E27FC236}">
                  <a16:creationId xmlns:a16="http://schemas.microsoft.com/office/drawing/2014/main" id="{7D895EB9-C2F3-7841-87EC-6E5AEB0C45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76" y="3408"/>
            <a:ext cx="144" cy="1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5" name="Equation" r:id="rId21" imgW="1752600" imgH="1606550" progId="Equation.3">
                    <p:embed/>
                  </p:oleObj>
                </mc:Choice>
                <mc:Fallback>
                  <p:oleObj name="Equation" r:id="rId21" imgW="1752600" imgH="1606550" progId="Equation.3">
                    <p:embed/>
                    <p:pic>
                      <p:nvPicPr>
                        <p:cNvPr id="0" name="Object 1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76" y="3408"/>
                          <a:ext cx="144" cy="1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7" name="Arc 1055">
              <a:extLst>
                <a:ext uri="{FF2B5EF4-FFF2-40B4-BE49-F238E27FC236}">
                  <a16:creationId xmlns:a16="http://schemas.microsoft.com/office/drawing/2014/main" id="{16E8D3E2-4A3C-A947-92FF-577FDAD62DC4}"/>
                </a:ext>
              </a:extLst>
            </p:cNvPr>
            <p:cNvSpPr>
              <a:spLocks/>
            </p:cNvSpPr>
            <p:nvPr/>
          </p:nvSpPr>
          <p:spPr bwMode="auto">
            <a:xfrm rot="3063633">
              <a:off x="4954" y="3389"/>
              <a:ext cx="231" cy="576"/>
            </a:xfrm>
            <a:custGeom>
              <a:avLst/>
              <a:gdLst>
                <a:gd name="T0" fmla="*/ 0 w 13155"/>
                <a:gd name="T1" fmla="*/ 0 h 21600"/>
                <a:gd name="T2" fmla="*/ 0 w 13155"/>
                <a:gd name="T3" fmla="*/ 0 h 21600"/>
                <a:gd name="T4" fmla="*/ 0 w 13155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3155" h="21600" fill="none" extrusionOk="0">
                  <a:moveTo>
                    <a:pt x="-1" y="918"/>
                  </a:moveTo>
                  <a:cubicBezTo>
                    <a:pt x="2021" y="309"/>
                    <a:pt x="4120" y="-1"/>
                    <a:pt x="6232" y="0"/>
                  </a:cubicBezTo>
                  <a:cubicBezTo>
                    <a:pt x="8586" y="0"/>
                    <a:pt x="10924" y="384"/>
                    <a:pt x="13155" y="1139"/>
                  </a:cubicBezTo>
                </a:path>
                <a:path w="13155" h="21600" stroke="0" extrusionOk="0">
                  <a:moveTo>
                    <a:pt x="-1" y="918"/>
                  </a:moveTo>
                  <a:cubicBezTo>
                    <a:pt x="2021" y="309"/>
                    <a:pt x="4120" y="-1"/>
                    <a:pt x="6232" y="0"/>
                  </a:cubicBezTo>
                  <a:cubicBezTo>
                    <a:pt x="8586" y="0"/>
                    <a:pt x="10924" y="384"/>
                    <a:pt x="13155" y="1139"/>
                  </a:cubicBezTo>
                  <a:lnTo>
                    <a:pt x="6232" y="21600"/>
                  </a:lnTo>
                  <a:lnTo>
                    <a:pt x="-1" y="91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20508" name="Object 1056">
              <a:extLst>
                <a:ext uri="{FF2B5EF4-FFF2-40B4-BE49-F238E27FC236}">
                  <a16:creationId xmlns:a16="http://schemas.microsoft.com/office/drawing/2014/main" id="{8EC63997-8BED-C24E-802B-B95E0FF0B3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2" y="3264"/>
            <a:ext cx="177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16" name="Equation" r:id="rId23" imgW="1460500" imgH="2051050" progId="Equation.3">
                    <p:embed/>
                  </p:oleObj>
                </mc:Choice>
                <mc:Fallback>
                  <p:oleObj name="Equation" r:id="rId23" imgW="1460500" imgH="2051050" progId="Equation.3">
                    <p:embed/>
                    <p:pic>
                      <p:nvPicPr>
                        <p:cNvPr id="0" name="Object 10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264"/>
                          <a:ext cx="177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1E33101-565D-4777-9991-0612C5BC94B5}"/>
              </a:ext>
            </a:extLst>
          </p:cNvPr>
          <p:cNvGrpSpPr/>
          <p:nvPr/>
        </p:nvGrpSpPr>
        <p:grpSpPr>
          <a:xfrm>
            <a:off x="3532131" y="3939183"/>
            <a:ext cx="4827837" cy="722442"/>
            <a:chOff x="3532131" y="3939183"/>
            <a:chExt cx="4827837" cy="722442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4529" name="Object 1041">
                  <a:extLst>
                    <a:ext uri="{FF2B5EF4-FFF2-40B4-BE49-F238E27FC236}">
                      <a16:creationId xmlns:a16="http://schemas.microsoft.com/office/drawing/2014/main" id="{60D4A7A1-71DD-EA41-90F3-B1FC327A986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0161771"/>
                    </p:ext>
                  </p:extLst>
                </p:nvPr>
              </p:nvGraphicFramePr>
              <p:xfrm>
                <a:off x="3532131" y="3941625"/>
                <a:ext cx="2237333" cy="720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117" name="Equation" r:id="rId25" imgW="14046200" imgH="4533900" progId="Equation.3">
                        <p:embed/>
                      </p:oleObj>
                    </mc:Choice>
                    <mc:Fallback>
                      <p:oleObj name="Equation" r:id="rId25" imgW="14046200" imgH="4533900" progId="Equation.3">
                        <p:embed/>
                        <p:pic>
                          <p:nvPicPr>
                            <p:cNvPr id="0" name="Object 10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32131" y="3941625"/>
                              <a:ext cx="2237333" cy="720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4529" name="Object 1041">
                  <a:extLst>
                    <a:ext uri="{FF2B5EF4-FFF2-40B4-BE49-F238E27FC236}">
                      <a16:creationId xmlns:a16="http://schemas.microsoft.com/office/drawing/2014/main" id="{60D4A7A1-71DD-EA41-90F3-B1FC327A9866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0161771"/>
                    </p:ext>
                  </p:extLst>
                </p:nvPr>
              </p:nvGraphicFramePr>
              <p:xfrm>
                <a:off x="3532131" y="3941625"/>
                <a:ext cx="2237333" cy="720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0661" name="Equation" r:id="rId27" imgW="14046200" imgH="4533900" progId="Equation.3">
                        <p:embed/>
                      </p:oleObj>
                    </mc:Choice>
                    <mc:Fallback>
                      <p:oleObj name="Equation" r:id="rId27" imgW="14046200" imgH="4533900" progId="Equation.3">
                        <p:embed/>
                        <p:pic>
                          <p:nvPicPr>
                            <p:cNvPr id="0" name="Object 104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32131" y="3941625"/>
                              <a:ext cx="2237333" cy="7200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35BDD494-AD36-4FB8-9231-C6F2A6FBC6D9}"/>
                    </a:ext>
                  </a:extLst>
                </p:cNvPr>
                <p:cNvSpPr txBox="1"/>
                <p:nvPr/>
              </p:nvSpPr>
              <p:spPr>
                <a:xfrm>
                  <a:off x="5948795" y="3939183"/>
                  <a:ext cx="2411173" cy="72244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fun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" name="文本框 1">
                  <a:extLst>
                    <a:ext uri="{FF2B5EF4-FFF2-40B4-BE49-F238E27FC236}">
                      <a16:creationId xmlns:a16="http://schemas.microsoft.com/office/drawing/2014/main" id="{35BDD494-AD36-4FB8-9231-C6F2A6FBC6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8795" y="3939183"/>
                  <a:ext cx="2411173" cy="72244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436FBC-43AD-456C-931A-07150D68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autoUpdateAnimBg="0"/>
      <p:bldP spid="64520" grpId="0" autoUpdateAnimBg="0"/>
      <p:bldP spid="64526" grpId="0" autoUpdateAnimBg="0"/>
      <p:bldP spid="64527" grpId="0" autoUpdateAnimBg="0"/>
      <p:bldP spid="64528" grpId="0" autoUpdateAnimBg="0"/>
      <p:bldP spid="6453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Line 8">
            <a:extLst>
              <a:ext uri="{FF2B5EF4-FFF2-40B4-BE49-F238E27FC236}">
                <a16:creationId xmlns:a16="http://schemas.microsoft.com/office/drawing/2014/main" id="{343CF1AD-590A-D94C-BBD3-B1EACE019B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905000"/>
            <a:ext cx="3048000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6626" name="Group 4">
            <a:extLst>
              <a:ext uri="{FF2B5EF4-FFF2-40B4-BE49-F238E27FC236}">
                <a16:creationId xmlns:a16="http://schemas.microsoft.com/office/drawing/2014/main" id="{BF9DCB6A-4419-134C-B993-00CBC5221145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295400"/>
            <a:ext cx="609600" cy="609600"/>
            <a:chOff x="4320" y="768"/>
            <a:chExt cx="384" cy="384"/>
          </a:xfrm>
        </p:grpSpPr>
        <p:sp>
          <p:nvSpPr>
            <p:cNvPr id="26651" name="Rectangle 5">
              <a:extLst>
                <a:ext uri="{FF2B5EF4-FFF2-40B4-BE49-F238E27FC236}">
                  <a16:creationId xmlns:a16="http://schemas.microsoft.com/office/drawing/2014/main" id="{5666F643-055B-2E4E-BC68-AC4E49594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76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652" name="Oval 6">
              <a:extLst>
                <a:ext uri="{FF2B5EF4-FFF2-40B4-BE49-F238E27FC236}">
                  <a16:creationId xmlns:a16="http://schemas.microsoft.com/office/drawing/2014/main" id="{F4C8FD0E-FF0B-D24B-94F0-B4CA2615F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653" name="Oval 7">
              <a:extLst>
                <a:ext uri="{FF2B5EF4-FFF2-40B4-BE49-F238E27FC236}">
                  <a16:creationId xmlns:a16="http://schemas.microsoft.com/office/drawing/2014/main" id="{8DB3BA7A-FAAF-8D40-B0C4-670CDED68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0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</p:grpSp>
      <p:grpSp>
        <p:nvGrpSpPr>
          <p:cNvPr id="26628" name="Group 9">
            <a:extLst>
              <a:ext uri="{FF2B5EF4-FFF2-40B4-BE49-F238E27FC236}">
                <a16:creationId xmlns:a16="http://schemas.microsoft.com/office/drawing/2014/main" id="{682E351B-62B7-8E4F-B59B-43A7F8ABFA2B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1295400"/>
            <a:ext cx="609600" cy="609600"/>
            <a:chOff x="4320" y="768"/>
            <a:chExt cx="384" cy="384"/>
          </a:xfrm>
        </p:grpSpPr>
        <p:sp>
          <p:nvSpPr>
            <p:cNvPr id="26648" name="Rectangle 10">
              <a:extLst>
                <a:ext uri="{FF2B5EF4-FFF2-40B4-BE49-F238E27FC236}">
                  <a16:creationId xmlns:a16="http://schemas.microsoft.com/office/drawing/2014/main" id="{86557489-E007-284E-8A5D-D4CDE5936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768"/>
              <a:ext cx="38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649" name="Oval 11">
              <a:extLst>
                <a:ext uri="{FF2B5EF4-FFF2-40B4-BE49-F238E27FC236}">
                  <a16:creationId xmlns:a16="http://schemas.microsoft.com/office/drawing/2014/main" id="{69A19685-100F-9F43-B429-ED5E9C46D9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0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26650" name="Oval 12">
              <a:extLst>
                <a:ext uri="{FF2B5EF4-FFF2-40B4-BE49-F238E27FC236}">
                  <a16:creationId xmlns:a16="http://schemas.microsoft.com/office/drawing/2014/main" id="{24ACB792-8A08-6D4F-AB7A-2B1D6A558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00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</p:grpSp>
      <p:sp>
        <p:nvSpPr>
          <p:cNvPr id="26629" name="Line 13">
            <a:extLst>
              <a:ext uri="{FF2B5EF4-FFF2-40B4-BE49-F238E27FC236}">
                <a16:creationId xmlns:a16="http://schemas.microsoft.com/office/drawing/2014/main" id="{B8111227-01CD-9A47-83A3-DFAB75779E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917576"/>
            <a:ext cx="219075" cy="381000"/>
          </a:xfrm>
          <a:prstGeom prst="line">
            <a:avLst/>
          </a:prstGeom>
          <a:ln w="28575"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0" name="Line 14">
            <a:extLst>
              <a:ext uri="{FF2B5EF4-FFF2-40B4-BE49-F238E27FC236}">
                <a16:creationId xmlns:a16="http://schemas.microsoft.com/office/drawing/2014/main" id="{BFB440A3-DCA3-A449-B028-0F9AD70089F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1298576"/>
            <a:ext cx="7620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1" name="Object 15">
                <a:extLst>
                  <a:ext uri="{FF2B5EF4-FFF2-40B4-BE49-F238E27FC236}">
                    <a16:creationId xmlns:a16="http://schemas.microsoft.com/office/drawing/2014/main" id="{5C5390D8-EB48-BD40-8B20-3D3292950C23}"/>
                  </a:ext>
                </a:extLst>
              </p:cNvPr>
              <p:cNvSpPr txBox="1"/>
              <p:nvPr/>
            </p:nvSpPr>
            <p:spPr bwMode="auto">
              <a:xfrm>
                <a:off x="685800" y="688976"/>
                <a:ext cx="474663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631" name="Object 15">
                <a:extLst>
                  <a:ext uri="{FF2B5EF4-FFF2-40B4-BE49-F238E27FC236}">
                    <a16:creationId xmlns:a16="http://schemas.microsoft.com/office/drawing/2014/main" id="{5C5390D8-EB48-BD40-8B20-3D3292950C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688976"/>
                <a:ext cx="474663" cy="533400"/>
              </a:xfrm>
              <a:prstGeom prst="rect">
                <a:avLst/>
              </a:prstGeom>
              <a:blipFill>
                <a:blip r:embed="rId3"/>
                <a:stretch>
                  <a:fillRect r="-1688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2" name="Line 16">
            <a:extLst>
              <a:ext uri="{FF2B5EF4-FFF2-40B4-BE49-F238E27FC236}">
                <a16:creationId xmlns:a16="http://schemas.microsoft.com/office/drawing/2014/main" id="{7805018F-9BC3-F74C-9949-7C2FB5B0F6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1146176"/>
            <a:ext cx="76200" cy="1524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Text Box 17">
            <a:extLst>
              <a:ext uri="{FF2B5EF4-FFF2-40B4-BE49-F238E27FC236}">
                <a16:creationId xmlns:a16="http://schemas.microsoft.com/office/drawing/2014/main" id="{D21915F8-D685-9C46-9732-F5FD55D8F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1" y="874958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dirty="0">
                <a:ea typeface="黑体" panose="02010609060101010101" pitchFamily="49" charset="-122"/>
              </a:rPr>
              <a:t>60</a:t>
            </a:r>
            <a:r>
              <a:rPr kumimoji="0" lang="zh-CN" altLang="en-US" baseline="30000" dirty="0"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26634" name="Line 18">
            <a:extLst>
              <a:ext uri="{FF2B5EF4-FFF2-40B4-BE49-F238E27FC236}">
                <a16:creationId xmlns:a16="http://schemas.microsoft.com/office/drawing/2014/main" id="{D7014632-91DD-0740-97DB-E2D0DAEE0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1295400"/>
            <a:ext cx="609600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5" name="Line 19">
            <a:extLst>
              <a:ext uri="{FF2B5EF4-FFF2-40B4-BE49-F238E27FC236}">
                <a16:creationId xmlns:a16="http://schemas.microsoft.com/office/drawing/2014/main" id="{B7743501-41B1-0F45-93D0-7BE038F2FB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1295400"/>
            <a:ext cx="609600" cy="304800"/>
          </a:xfrm>
          <a:prstGeom prst="line">
            <a:avLst/>
          </a:prstGeom>
          <a:ln w="28575">
            <a:headEnd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6636" name="Line 20">
            <a:extLst>
              <a:ext uri="{FF2B5EF4-FFF2-40B4-BE49-F238E27FC236}">
                <a16:creationId xmlns:a16="http://schemas.microsoft.com/office/drawing/2014/main" id="{830B42A6-7182-D245-8153-BA0ED1E29B5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295400"/>
            <a:ext cx="0" cy="76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7" name="Text Box 21">
            <a:extLst>
              <a:ext uri="{FF2B5EF4-FFF2-40B4-BE49-F238E27FC236}">
                <a16:creationId xmlns:a16="http://schemas.microsoft.com/office/drawing/2014/main" id="{0D7D3205-1848-A142-A071-7DFF80996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858" y="1243012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dirty="0">
                <a:ea typeface="黑体" panose="02010609060101010101" pitchFamily="49" charset="-122"/>
              </a:rPr>
              <a:t>30</a:t>
            </a:r>
            <a:r>
              <a:rPr kumimoji="0" lang="zh-CN" altLang="en-US" baseline="30000" dirty="0">
                <a:ea typeface="黑体" panose="02010609060101010101" pitchFamily="49" charset="-122"/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8" name="Object 22">
                <a:extLst>
                  <a:ext uri="{FF2B5EF4-FFF2-40B4-BE49-F238E27FC236}">
                    <a16:creationId xmlns:a16="http://schemas.microsoft.com/office/drawing/2014/main" id="{490012FB-6D4E-5842-9CF3-E44A752CEFC8}"/>
                  </a:ext>
                </a:extLst>
              </p:cNvPr>
              <p:cNvSpPr txBox="1"/>
              <p:nvPr/>
            </p:nvSpPr>
            <p:spPr bwMode="auto">
              <a:xfrm>
                <a:off x="2133600" y="1447800"/>
                <a:ext cx="355600" cy="5048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638" name="Object 22">
                <a:extLst>
                  <a:ext uri="{FF2B5EF4-FFF2-40B4-BE49-F238E27FC236}">
                    <a16:creationId xmlns:a16="http://schemas.microsoft.com/office/drawing/2014/main" id="{490012FB-6D4E-5842-9CF3-E44A752CE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1447800"/>
                <a:ext cx="355600" cy="504825"/>
              </a:xfrm>
              <a:prstGeom prst="rect">
                <a:avLst/>
              </a:prstGeom>
              <a:blipFill>
                <a:blip r:embed="rId4"/>
                <a:stretch>
                  <a:fillRect r="-1724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9" name="Line 23">
            <a:extLst>
              <a:ext uri="{FF2B5EF4-FFF2-40B4-BE49-F238E27FC236}">
                <a16:creationId xmlns:a16="http://schemas.microsoft.com/office/drawing/2014/main" id="{C48DCBB7-9818-C646-86A1-C7AAA7A36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600200"/>
            <a:ext cx="457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40" name="Object 24">
                <a:extLst>
                  <a:ext uri="{FF2B5EF4-FFF2-40B4-BE49-F238E27FC236}">
                    <a16:creationId xmlns:a16="http://schemas.microsoft.com/office/drawing/2014/main" id="{86623FC3-78E9-1F4B-B1A3-F98CBB1071F4}"/>
                  </a:ext>
                </a:extLst>
              </p:cNvPr>
              <p:cNvSpPr txBox="1"/>
              <p:nvPr/>
            </p:nvSpPr>
            <p:spPr bwMode="auto">
              <a:xfrm>
                <a:off x="699477" y="1226587"/>
                <a:ext cx="44450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640" name="Object 24">
                <a:extLst>
                  <a:ext uri="{FF2B5EF4-FFF2-40B4-BE49-F238E27FC236}">
                    <a16:creationId xmlns:a16="http://schemas.microsoft.com/office/drawing/2014/main" id="{86623FC3-78E9-1F4B-B1A3-F98CBB107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9477" y="1226587"/>
                <a:ext cx="444500" cy="533400"/>
              </a:xfrm>
              <a:prstGeom prst="rect">
                <a:avLst/>
              </a:prstGeom>
              <a:blipFill>
                <a:blip r:embed="rId5"/>
                <a:stretch>
                  <a:fillRect r="-1369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641" name="Object 25">
                <a:extLst>
                  <a:ext uri="{FF2B5EF4-FFF2-40B4-BE49-F238E27FC236}">
                    <a16:creationId xmlns:a16="http://schemas.microsoft.com/office/drawing/2014/main" id="{52130B21-0889-9D4A-9F27-BEE88D157B52}"/>
                  </a:ext>
                </a:extLst>
              </p:cNvPr>
              <p:cNvSpPr txBox="1"/>
              <p:nvPr/>
            </p:nvSpPr>
            <p:spPr bwMode="auto">
              <a:xfrm>
                <a:off x="2819400" y="1295400"/>
                <a:ext cx="325438" cy="5032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̄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641" name="Object 25">
                <a:extLst>
                  <a:ext uri="{FF2B5EF4-FFF2-40B4-BE49-F238E27FC236}">
                    <a16:creationId xmlns:a16="http://schemas.microsoft.com/office/drawing/2014/main" id="{52130B21-0889-9D4A-9F27-BEE88D157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1295400"/>
                <a:ext cx="325438" cy="503238"/>
              </a:xfrm>
              <a:prstGeom prst="rect">
                <a:avLst/>
              </a:prstGeom>
              <a:blipFill>
                <a:blip r:embed="rId6"/>
                <a:stretch>
                  <a:fillRect r="-2075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42" name="Text Box 26">
            <a:extLst>
              <a:ext uri="{FF2B5EF4-FFF2-40B4-BE49-F238E27FC236}">
                <a16:creationId xmlns:a16="http://schemas.microsoft.com/office/drawing/2014/main" id="{BC11D22D-5567-174C-9826-8BD8DFCC1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199" y="229393"/>
            <a:ext cx="5486400" cy="30464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dirty="0">
                <a:ea typeface="黑体" panose="02010609060101010101" pitchFamily="49" charset="-122"/>
              </a:rPr>
              <a:t>[例4]一小车的质量</a:t>
            </a:r>
            <a:r>
              <a:rPr kumimoji="0" lang="en-US" altLang="zh-CN" dirty="0">
                <a:ea typeface="黑体" panose="02010609060101010101" pitchFamily="49" charset="-122"/>
              </a:rPr>
              <a:t>m</a:t>
            </a:r>
            <a:r>
              <a:rPr kumimoji="0" lang="en-US" altLang="zh-CN" baseline="-25000" dirty="0">
                <a:ea typeface="黑体" panose="02010609060101010101" pitchFamily="49" charset="-122"/>
              </a:rPr>
              <a:t>1</a:t>
            </a:r>
            <a:r>
              <a:rPr kumimoji="0" lang="en-US" altLang="zh-CN" dirty="0">
                <a:ea typeface="黑体" panose="02010609060101010101" pitchFamily="49" charset="-122"/>
              </a:rPr>
              <a:t>=100kg，</a:t>
            </a:r>
            <a:r>
              <a:rPr kumimoji="0" lang="zh-CN" altLang="en-US" dirty="0">
                <a:ea typeface="黑体" panose="02010609060101010101" pitchFamily="49" charset="-122"/>
              </a:rPr>
              <a:t>在光滑的直线轨道上以</a:t>
            </a:r>
            <a:r>
              <a:rPr kumimoji="0" lang="en-US" altLang="zh-CN" i="1" dirty="0">
                <a:ea typeface="黑体" panose="02010609060101010101" pitchFamily="49" charset="-122"/>
              </a:rPr>
              <a:t>v</a:t>
            </a:r>
            <a:r>
              <a:rPr kumimoji="0" lang="en-US" altLang="zh-CN" baseline="-25000" dirty="0">
                <a:ea typeface="黑体" panose="02010609060101010101" pitchFamily="49" charset="-122"/>
              </a:rPr>
              <a:t>10</a:t>
            </a:r>
            <a:r>
              <a:rPr kumimoji="0" lang="en-US" altLang="zh-CN" dirty="0">
                <a:ea typeface="黑体" panose="02010609060101010101" pitchFamily="49" charset="-122"/>
              </a:rPr>
              <a:t>=1m/s</a:t>
            </a:r>
            <a:r>
              <a:rPr kumimoji="0" lang="zh-CN" altLang="en-US" dirty="0">
                <a:ea typeface="黑体" panose="02010609060101010101" pitchFamily="49" charset="-122"/>
              </a:rPr>
              <a:t>的速度匀速运动。今有一质量为</a:t>
            </a:r>
            <a:r>
              <a:rPr kumimoji="0" lang="en-US" altLang="zh-CN" dirty="0">
                <a:ea typeface="黑体" panose="02010609060101010101" pitchFamily="49" charset="-122"/>
              </a:rPr>
              <a:t>m</a:t>
            </a:r>
            <a:r>
              <a:rPr kumimoji="0" lang="en-US" altLang="zh-CN" baseline="-25000" dirty="0">
                <a:ea typeface="黑体" panose="02010609060101010101" pitchFamily="49" charset="-122"/>
              </a:rPr>
              <a:t>2</a:t>
            </a:r>
            <a:r>
              <a:rPr kumimoji="0" lang="en-US" altLang="zh-CN" dirty="0">
                <a:ea typeface="黑体" panose="02010609060101010101" pitchFamily="49" charset="-122"/>
              </a:rPr>
              <a:t>=50kg</a:t>
            </a:r>
            <a:r>
              <a:rPr kumimoji="0" lang="zh-CN" altLang="en-US" dirty="0">
                <a:ea typeface="黑体" panose="02010609060101010101" pitchFamily="49" charset="-122"/>
              </a:rPr>
              <a:t>的</a:t>
            </a:r>
            <a:r>
              <a:rPr kumimoji="0"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人从高处跳到车上</a:t>
            </a:r>
            <a:r>
              <a:rPr kumimoji="0" lang="zh-CN" altLang="en-US" dirty="0">
                <a:ea typeface="黑体" panose="02010609060101010101" pitchFamily="49" charset="-122"/>
              </a:rPr>
              <a:t>，其速度</a:t>
            </a:r>
            <a:r>
              <a:rPr kumimoji="0" lang="en-US" altLang="zh-CN" i="1" dirty="0">
                <a:ea typeface="黑体" panose="02010609060101010101" pitchFamily="49" charset="-122"/>
              </a:rPr>
              <a:t>v</a:t>
            </a:r>
            <a:r>
              <a:rPr kumimoji="0" lang="en-US" altLang="zh-CN" baseline="-25000" dirty="0">
                <a:ea typeface="黑体" panose="02010609060101010101" pitchFamily="49" charset="-122"/>
              </a:rPr>
              <a:t>20</a:t>
            </a:r>
            <a:r>
              <a:rPr kumimoji="0" lang="en-US" altLang="zh-CN" dirty="0">
                <a:ea typeface="黑体" panose="02010609060101010101" pitchFamily="49" charset="-122"/>
              </a:rPr>
              <a:t>=2m/s，</a:t>
            </a:r>
            <a:r>
              <a:rPr kumimoji="0" lang="zh-CN" altLang="en-US" dirty="0">
                <a:ea typeface="黑体" panose="02010609060101010101" pitchFamily="49" charset="-122"/>
              </a:rPr>
              <a:t>与水平成60</a:t>
            </a:r>
            <a:r>
              <a:rPr kumimoji="0" lang="zh-CN" altLang="en-US" baseline="30000" dirty="0">
                <a:ea typeface="黑体" panose="02010609060101010101" pitchFamily="49" charset="-122"/>
              </a:rPr>
              <a:t>0</a:t>
            </a:r>
            <a:r>
              <a:rPr kumimoji="0" lang="zh-CN" altLang="en-US" dirty="0">
                <a:ea typeface="黑体" panose="02010609060101010101" pitchFamily="49" charset="-122"/>
              </a:rPr>
              <a:t>角。然后</a:t>
            </a:r>
            <a:r>
              <a:rPr kumimoji="0"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该人又从车上向后跳下</a:t>
            </a:r>
            <a:r>
              <a:rPr kumimoji="0" lang="zh-CN" altLang="en-US" dirty="0">
                <a:ea typeface="黑体" panose="02010609060101010101" pitchFamily="49" charset="-122"/>
              </a:rPr>
              <a:t>。他跳离车子时相对于车子的速度为</a:t>
            </a:r>
            <a:r>
              <a:rPr kumimoji="0" lang="en-US" altLang="zh-CN" dirty="0" err="1">
                <a:ea typeface="黑体" panose="02010609060101010101" pitchFamily="49" charset="-122"/>
              </a:rPr>
              <a:t>v</a:t>
            </a:r>
            <a:r>
              <a:rPr kumimoji="0" lang="en-US" altLang="zh-CN" baseline="-25000" dirty="0" err="1">
                <a:ea typeface="黑体" panose="02010609060101010101" pitchFamily="49" charset="-122"/>
              </a:rPr>
              <a:t>r</a:t>
            </a:r>
            <a:r>
              <a:rPr kumimoji="0" lang="en-US" altLang="zh-CN" dirty="0">
                <a:ea typeface="黑体" panose="02010609060101010101" pitchFamily="49" charset="-122"/>
              </a:rPr>
              <a:t>=1m/s，</a:t>
            </a:r>
            <a:r>
              <a:rPr kumimoji="0" lang="zh-CN" altLang="en-US" dirty="0">
                <a:ea typeface="黑体" panose="02010609060101010101" pitchFamily="49" charset="-122"/>
              </a:rPr>
              <a:t>方向与水平成30</a:t>
            </a:r>
            <a:r>
              <a:rPr kumimoji="0" lang="zh-CN" altLang="en-US" baseline="30000" dirty="0">
                <a:ea typeface="黑体" panose="02010609060101010101" pitchFamily="49" charset="-122"/>
              </a:rPr>
              <a:t>0</a:t>
            </a:r>
            <a:r>
              <a:rPr kumimoji="0" lang="zh-CN" altLang="en-US" dirty="0">
                <a:ea typeface="黑体" panose="02010609060101010101" pitchFamily="49" charset="-122"/>
              </a:rPr>
              <a:t>角。求人跳离车子后的车速。</a:t>
            </a:r>
          </a:p>
        </p:txBody>
      </p:sp>
      <p:sp>
        <p:nvSpPr>
          <p:cNvPr id="43035" name="Text Box 27">
            <a:extLst>
              <a:ext uri="{FF2B5EF4-FFF2-40B4-BE49-F238E27FC236}">
                <a16:creationId xmlns:a16="http://schemas.microsoft.com/office/drawing/2014/main" id="{18E9B7A3-44F8-6045-9788-73B3B4931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576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dirty="0">
                <a:ea typeface="黑体" panose="02010609060101010101" pitchFamily="49" charset="-122"/>
              </a:rPr>
              <a:t>解：1、取车子和人作为研究对象</a:t>
            </a:r>
          </a:p>
        </p:txBody>
      </p:sp>
      <p:sp>
        <p:nvSpPr>
          <p:cNvPr id="43036" name="Text Box 28">
            <a:extLst>
              <a:ext uri="{FF2B5EF4-FFF2-40B4-BE49-F238E27FC236}">
                <a16:creationId xmlns:a16="http://schemas.microsoft.com/office/drawing/2014/main" id="{8A85750D-4CD4-6A41-957C-90F465DBA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67200"/>
            <a:ext cx="8305800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dirty="0">
                <a:ea typeface="黑体" panose="02010609060101010101" pitchFamily="49" charset="-122"/>
              </a:rPr>
              <a:t>2、受力分析：系统受到外力为车子与人的重力、支持力</a:t>
            </a:r>
          </a:p>
          <a:p>
            <a:pPr>
              <a:spcBef>
                <a:spcPct val="50000"/>
              </a:spcBef>
            </a:pPr>
            <a:r>
              <a:rPr kumimoji="0" lang="zh-CN" altLang="en-US" dirty="0">
                <a:ea typeface="黑体" panose="02010609060101010101" pitchFamily="49" charset="-122"/>
              </a:rPr>
              <a:t>质点系动量水平方向投影守恒。</a:t>
            </a:r>
          </a:p>
        </p:txBody>
      </p:sp>
      <p:graphicFrame>
        <p:nvGraphicFramePr>
          <p:cNvPr id="43037" name="Object 29">
            <a:extLst>
              <a:ext uri="{FF2B5EF4-FFF2-40B4-BE49-F238E27FC236}">
                <a16:creationId xmlns:a16="http://schemas.microsoft.com/office/drawing/2014/main" id="{0492A8BF-0AB6-E149-9137-635B0CBC6D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1450" y="5181600"/>
          <a:ext cx="42433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7" name="Equation" r:id="rId7" imgW="946150" imgH="120650" progId="Equation.3">
                  <p:embed/>
                </p:oleObj>
              </mc:Choice>
              <mc:Fallback>
                <p:oleObj name="Equation" r:id="rId7" imgW="946150" imgH="120650" progId="Equation.3">
                  <p:embed/>
                  <p:pic>
                    <p:nvPicPr>
                      <p:cNvPr id="43037" name="Object 29">
                        <a:extLst>
                          <a:ext uri="{FF2B5EF4-FFF2-40B4-BE49-F238E27FC236}">
                            <a16:creationId xmlns:a16="http://schemas.microsoft.com/office/drawing/2014/main" id="{0492A8BF-0AB6-E149-9137-635B0CBC6D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5181600"/>
                        <a:ext cx="4243388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8" name="Object 30">
            <a:extLst>
              <a:ext uri="{FF2B5EF4-FFF2-40B4-BE49-F238E27FC236}">
                <a16:creationId xmlns:a16="http://schemas.microsoft.com/office/drawing/2014/main" id="{F2293188-5609-AC4A-9C40-CBFA7ACB40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867400"/>
          <a:ext cx="44418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8" name="Equation" r:id="rId9" imgW="1130300" imgH="114300" progId="Equation.3">
                  <p:embed/>
                </p:oleObj>
              </mc:Choice>
              <mc:Fallback>
                <p:oleObj name="Equation" r:id="rId9" imgW="1130300" imgH="114300" progId="Equation.3">
                  <p:embed/>
                  <p:pic>
                    <p:nvPicPr>
                      <p:cNvPr id="43038" name="Object 30">
                        <a:extLst>
                          <a:ext uri="{FF2B5EF4-FFF2-40B4-BE49-F238E27FC236}">
                            <a16:creationId xmlns:a16="http://schemas.microsoft.com/office/drawing/2014/main" id="{F2293188-5609-AC4A-9C40-CBFA7ACB40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867400"/>
                        <a:ext cx="444182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39" name="Object 31">
            <a:extLst>
              <a:ext uri="{FF2B5EF4-FFF2-40B4-BE49-F238E27FC236}">
                <a16:creationId xmlns:a16="http://schemas.microsoft.com/office/drawing/2014/main" id="{9020FBD5-4F69-D147-B0F9-F3A64F291C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27838" y="5410200"/>
          <a:ext cx="1325562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89" name="Equation" r:id="rId11" imgW="273050" imgH="101600" progId="Equation.3">
                  <p:embed/>
                </p:oleObj>
              </mc:Choice>
              <mc:Fallback>
                <p:oleObj name="Equation" r:id="rId11" imgW="273050" imgH="101600" progId="Equation.3">
                  <p:embed/>
                  <p:pic>
                    <p:nvPicPr>
                      <p:cNvPr id="43039" name="Object 31">
                        <a:extLst>
                          <a:ext uri="{FF2B5EF4-FFF2-40B4-BE49-F238E27FC236}">
                            <a16:creationId xmlns:a16="http://schemas.microsoft.com/office/drawing/2014/main" id="{9020FBD5-4F69-D147-B0F9-F3A64F291C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838" y="5410200"/>
                        <a:ext cx="1325562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126E15-A50F-45B8-9665-32B67D0A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896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35" grpId="0" autoUpdateAnimBg="0"/>
      <p:bldP spid="43036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96F233-103D-4243-A6B2-9940C3102B63}"/>
              </a:ext>
            </a:extLst>
          </p:cNvPr>
          <p:cNvSpPr/>
          <p:nvPr/>
        </p:nvSpPr>
        <p:spPr bwMode="auto">
          <a:xfrm>
            <a:off x="5964669" y="36205"/>
            <a:ext cx="3060992" cy="24929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650" name="Group 3">
            <a:extLst>
              <a:ext uri="{FF2B5EF4-FFF2-40B4-BE49-F238E27FC236}">
                <a16:creationId xmlns:a16="http://schemas.microsoft.com/office/drawing/2014/main" id="{7BCF146A-BF35-7944-8BCE-DD7421A51B18}"/>
              </a:ext>
            </a:extLst>
          </p:cNvPr>
          <p:cNvGrpSpPr>
            <a:grpSpLocks/>
          </p:cNvGrpSpPr>
          <p:nvPr/>
        </p:nvGrpSpPr>
        <p:grpSpPr bwMode="auto">
          <a:xfrm>
            <a:off x="6444208" y="558800"/>
            <a:ext cx="1981200" cy="1447800"/>
            <a:chOff x="3888" y="1056"/>
            <a:chExt cx="1248" cy="912"/>
          </a:xfrm>
        </p:grpSpPr>
        <p:sp>
          <p:nvSpPr>
            <p:cNvPr id="27665" name="Line 4">
              <a:extLst>
                <a:ext uri="{FF2B5EF4-FFF2-40B4-BE49-F238E27FC236}">
                  <a16:creationId xmlns:a16="http://schemas.microsoft.com/office/drawing/2014/main" id="{5D9426A7-6888-1A4D-B34B-BE5607464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344"/>
              <a:ext cx="1248" cy="0"/>
            </a:xfrm>
            <a:prstGeom prst="line">
              <a:avLst/>
            </a:prstGeom>
            <a:noFill/>
            <a:ln w="152400">
              <a:solidFill>
                <a:srgbClr val="4D4D4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5">
              <a:extLst>
                <a:ext uri="{FF2B5EF4-FFF2-40B4-BE49-F238E27FC236}">
                  <a16:creationId xmlns:a16="http://schemas.microsoft.com/office/drawing/2014/main" id="{40788760-D17C-7A4C-9AE7-EB3E14C2B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056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grpSp>
          <p:nvGrpSpPr>
            <p:cNvPr id="27667" name="Group 6">
              <a:extLst>
                <a:ext uri="{FF2B5EF4-FFF2-40B4-BE49-F238E27FC236}">
                  <a16:creationId xmlns:a16="http://schemas.microsoft.com/office/drawing/2014/main" id="{C3059C03-1CDB-E340-9968-6913B030E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1056"/>
              <a:ext cx="672" cy="912"/>
              <a:chOff x="4512" y="1056"/>
              <a:chExt cx="672" cy="912"/>
            </a:xfrm>
          </p:grpSpPr>
          <p:grpSp>
            <p:nvGrpSpPr>
              <p:cNvPr id="27668" name="Group 7">
                <a:extLst>
                  <a:ext uri="{FF2B5EF4-FFF2-40B4-BE49-F238E27FC236}">
                    <a16:creationId xmlns:a16="http://schemas.microsoft.com/office/drawing/2014/main" id="{39162BE3-C8A2-0F4E-AD14-38BD3EC475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1056"/>
                <a:ext cx="432" cy="912"/>
                <a:chOff x="4752" y="1056"/>
                <a:chExt cx="432" cy="912"/>
              </a:xfrm>
            </p:grpSpPr>
            <p:sp>
              <p:nvSpPr>
                <p:cNvPr id="27670" name="Rectangle 8">
                  <a:extLst>
                    <a:ext uri="{FF2B5EF4-FFF2-40B4-BE49-F238E27FC236}">
                      <a16:creationId xmlns:a16="http://schemas.microsoft.com/office/drawing/2014/main" id="{F0077BB3-D11C-B941-AB19-6DA8ECBAB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340277">
                  <a:off x="4752" y="1056"/>
                  <a:ext cx="48" cy="86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671" name="Oval 9">
                  <a:extLst>
                    <a:ext uri="{FF2B5EF4-FFF2-40B4-BE49-F238E27FC236}">
                      <a16:creationId xmlns:a16="http://schemas.microsoft.com/office/drawing/2014/main" id="{E9B58E76-FDAC-A34A-B81B-ADF8017AF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" y="1776"/>
                  <a:ext cx="192" cy="192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7669" name="Oval 10">
                <a:extLst>
                  <a:ext uri="{FF2B5EF4-FFF2-40B4-BE49-F238E27FC236}">
                    <a16:creationId xmlns:a16="http://schemas.microsoft.com/office/drawing/2014/main" id="{CC0DB0BF-BEFB-7C4E-80BA-77823927E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48" cy="4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7651" name="Line 11">
            <a:extLst>
              <a:ext uri="{FF2B5EF4-FFF2-40B4-BE49-F238E27FC236}">
                <a16:creationId xmlns:a16="http://schemas.microsoft.com/office/drawing/2014/main" id="{180C7562-FAD2-3F4F-859E-1898493CE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608" y="101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Line 12">
            <a:extLst>
              <a:ext uri="{FF2B5EF4-FFF2-40B4-BE49-F238E27FC236}">
                <a16:creationId xmlns:a16="http://schemas.microsoft.com/office/drawing/2014/main" id="{8062A39A-AC2C-C640-96DF-ECAE3C941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9608" y="787400"/>
            <a:ext cx="609600" cy="0"/>
          </a:xfrm>
          <a:prstGeom prst="line">
            <a:avLst/>
          </a:prstGeom>
          <a:ln w="28575">
            <a:solidFill>
              <a:srgbClr val="0000FF"/>
            </a:solidFill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7653" name="Text Box 13">
            <a:extLst>
              <a:ext uri="{FF2B5EF4-FFF2-40B4-BE49-F238E27FC236}">
                <a16:creationId xmlns:a16="http://schemas.microsoft.com/office/drawing/2014/main" id="{CDBB0163-618E-7B4D-958F-DE7F4A374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808" y="17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27654" name="Line 14">
            <a:extLst>
              <a:ext uri="{FF2B5EF4-FFF2-40B4-BE49-F238E27FC236}">
                <a16:creationId xmlns:a16="http://schemas.microsoft.com/office/drawing/2014/main" id="{1D567BE8-B579-7A40-AA96-065F70EE7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9008" y="23114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Text Box 15">
            <a:extLst>
              <a:ext uri="{FF2B5EF4-FFF2-40B4-BE49-F238E27FC236}">
                <a16:creationId xmlns:a16="http://schemas.microsoft.com/office/drawing/2014/main" id="{BC3C966B-FCFC-0341-9CCE-A496E5184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132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i="1">
                <a:ea typeface="黑体" panose="02010609060101010101" pitchFamily="49" charset="-122"/>
              </a:rPr>
              <a:t>v</a:t>
            </a:r>
            <a:r>
              <a:rPr kumimoji="0" lang="en-US" altLang="zh-CN" i="1" baseline="-25000"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27656" name="Line 16">
            <a:extLst>
              <a:ext uri="{FF2B5EF4-FFF2-40B4-BE49-F238E27FC236}">
                <a16:creationId xmlns:a16="http://schemas.microsoft.com/office/drawing/2014/main" id="{BA4E6B5A-0D65-1441-BD53-A864F3AF66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8608" y="11684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Text Box 17">
            <a:extLst>
              <a:ext uri="{FF2B5EF4-FFF2-40B4-BE49-F238E27FC236}">
                <a16:creationId xmlns:a16="http://schemas.microsoft.com/office/drawing/2014/main" id="{18993C04-EEAD-DD41-B97F-B29C02DD1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669" y="120426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dirty="0">
                <a:ea typeface="黑体" panose="02010609060101010101" pitchFamily="49" charset="-122"/>
              </a:rPr>
              <a:t>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8" name="Text Box 18">
                <a:extLst>
                  <a:ext uri="{FF2B5EF4-FFF2-40B4-BE49-F238E27FC236}">
                    <a16:creationId xmlns:a16="http://schemas.microsoft.com/office/drawing/2014/main" id="{C46E3EFE-3E7E-514B-B137-B5146D616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3008" y="330200"/>
                <a:ext cx="4572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US" altLang="zh-CN" i="1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658" name="Text Box 18">
                <a:extLst>
                  <a:ext uri="{FF2B5EF4-FFF2-40B4-BE49-F238E27FC236}">
                    <a16:creationId xmlns:a16="http://schemas.microsoft.com/office/drawing/2014/main" id="{C46E3EFE-3E7E-514B-B137-B5146D616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3008" y="330200"/>
                <a:ext cx="457200" cy="461665"/>
              </a:xfrm>
              <a:prstGeom prst="rect">
                <a:avLst/>
              </a:prstGeom>
              <a:blipFill>
                <a:blip r:embed="rId2"/>
                <a:stretch>
                  <a:fillRect r="-2667" b="-26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9" name="Text Box 19">
            <a:extLst>
              <a:ext uri="{FF2B5EF4-FFF2-40B4-BE49-F238E27FC236}">
                <a16:creationId xmlns:a16="http://schemas.microsoft.com/office/drawing/2014/main" id="{FEC7C79E-6968-0D4A-9AA8-AF544A0E6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842" y="18059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dirty="0"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27660" name="Rectangle 20">
            <a:extLst>
              <a:ext uri="{FF2B5EF4-FFF2-40B4-BE49-F238E27FC236}">
                <a16:creationId xmlns:a16="http://schemas.microsoft.com/office/drawing/2014/main" id="{DDC702F5-C21A-E04E-8A66-A28CB10A7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9" y="119856"/>
            <a:ext cx="5791200" cy="23082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dirty="0">
                <a:ea typeface="黑体" panose="02010609060101010101" pitchFamily="49" charset="-122"/>
              </a:rPr>
              <a:t>[例题</a:t>
            </a:r>
            <a:r>
              <a:rPr kumimoji="0" lang="en-US" altLang="zh-CN" dirty="0">
                <a:ea typeface="黑体" panose="02010609060101010101" pitchFamily="49" charset="-122"/>
              </a:rPr>
              <a:t>5</a:t>
            </a:r>
            <a:r>
              <a:rPr kumimoji="0" lang="zh-CN" altLang="en-US" dirty="0">
                <a:ea typeface="黑体" panose="02010609060101010101" pitchFamily="49" charset="-122"/>
              </a:rPr>
              <a:t>]  物块</a:t>
            </a:r>
            <a:r>
              <a:rPr kumimoji="0" lang="en-US" altLang="zh-CN" dirty="0">
                <a:ea typeface="黑体" panose="02010609060101010101" pitchFamily="49" charset="-122"/>
              </a:rPr>
              <a:t>A</a:t>
            </a:r>
            <a:r>
              <a:rPr kumimoji="0" lang="zh-CN" altLang="en-US" dirty="0">
                <a:ea typeface="黑体" panose="02010609060101010101" pitchFamily="49" charset="-122"/>
              </a:rPr>
              <a:t>可沿光滑水平面自由滑动，其质量为</a:t>
            </a:r>
            <a:r>
              <a:rPr kumimoji="0" lang="en-US" altLang="zh-CN" i="1" dirty="0">
                <a:ea typeface="黑体" panose="02010609060101010101" pitchFamily="49" charset="-122"/>
              </a:rPr>
              <a:t>m</a:t>
            </a:r>
            <a:r>
              <a:rPr kumimoji="0" lang="en-US" altLang="zh-CN" baseline="-25000" dirty="0">
                <a:ea typeface="黑体" panose="02010609060101010101" pitchFamily="49" charset="-122"/>
              </a:rPr>
              <a:t>A</a:t>
            </a:r>
            <a:r>
              <a:rPr kumimoji="0" lang="en-US" altLang="zh-CN" dirty="0">
                <a:ea typeface="黑体" panose="02010609060101010101" pitchFamily="49" charset="-122"/>
              </a:rPr>
              <a:t>；</a:t>
            </a:r>
            <a:r>
              <a:rPr kumimoji="0" lang="zh-CN" altLang="en-US" dirty="0">
                <a:ea typeface="黑体" panose="02010609060101010101" pitchFamily="49" charset="-122"/>
              </a:rPr>
              <a:t>小球</a:t>
            </a:r>
            <a:r>
              <a:rPr kumimoji="0" lang="en-US" altLang="zh-CN" dirty="0">
                <a:ea typeface="黑体" panose="02010609060101010101" pitchFamily="49" charset="-122"/>
              </a:rPr>
              <a:t>B</a:t>
            </a:r>
            <a:r>
              <a:rPr kumimoji="0" lang="zh-CN" altLang="en-US" dirty="0">
                <a:ea typeface="黑体" panose="02010609060101010101" pitchFamily="49" charset="-122"/>
              </a:rPr>
              <a:t>的质量为</a:t>
            </a:r>
            <a:r>
              <a:rPr kumimoji="0" lang="en-US" altLang="zh-CN" i="1" dirty="0" err="1">
                <a:ea typeface="黑体" panose="02010609060101010101" pitchFamily="49" charset="-122"/>
              </a:rPr>
              <a:t>m</a:t>
            </a:r>
            <a:r>
              <a:rPr kumimoji="0" lang="en-US" altLang="zh-CN" baseline="-25000" dirty="0" err="1">
                <a:ea typeface="黑体" panose="02010609060101010101" pitchFamily="49" charset="-122"/>
              </a:rPr>
              <a:t>B</a:t>
            </a:r>
            <a:r>
              <a:rPr kumimoji="0" lang="en-US" altLang="zh-CN" dirty="0">
                <a:ea typeface="黑体" panose="02010609060101010101" pitchFamily="49" charset="-122"/>
              </a:rPr>
              <a:t>，</a:t>
            </a:r>
            <a:r>
              <a:rPr kumimoji="0" lang="zh-CN" altLang="en-US" dirty="0">
                <a:ea typeface="黑体" panose="02010609060101010101" pitchFamily="49" charset="-122"/>
              </a:rPr>
              <a:t>以细杆与物块铰接。设杆长为</a:t>
            </a:r>
            <a:r>
              <a:rPr kumimoji="0" lang="en-US" altLang="zh-CN" i="1" dirty="0">
                <a:ea typeface="黑体" panose="02010609060101010101" pitchFamily="49" charset="-122"/>
              </a:rPr>
              <a:t>l</a:t>
            </a:r>
            <a:r>
              <a:rPr kumimoji="0" lang="en-US" altLang="zh-CN" dirty="0">
                <a:ea typeface="黑体" panose="02010609060101010101" pitchFamily="49" charset="-122"/>
              </a:rPr>
              <a:t>，</a:t>
            </a:r>
            <a:r>
              <a:rPr kumimoji="0" lang="zh-CN" altLang="en-US" dirty="0">
                <a:ea typeface="黑体" panose="02010609060101010101" pitchFamily="49" charset="-122"/>
              </a:rPr>
              <a:t>质量不计．初始时系统静止，并有初始摆角</a:t>
            </a:r>
            <a:r>
              <a:rPr kumimoji="0" lang="en-US" altLang="zh-CN" i="1" dirty="0">
                <a:ea typeface="黑体" panose="02010609060101010101" pitchFamily="49" charset="-122"/>
              </a:rPr>
              <a:t>φ</a:t>
            </a:r>
            <a:r>
              <a:rPr kumimoji="0" lang="en-US" altLang="zh-CN" baseline="-25000" dirty="0">
                <a:ea typeface="黑体" panose="02010609060101010101" pitchFamily="49" charset="-122"/>
              </a:rPr>
              <a:t>0</a:t>
            </a:r>
            <a:r>
              <a:rPr kumimoji="0" lang="en-US" altLang="zh-CN" dirty="0">
                <a:ea typeface="黑体" panose="02010609060101010101" pitchFamily="49" charset="-122"/>
              </a:rPr>
              <a:t>；</a:t>
            </a:r>
            <a:r>
              <a:rPr kumimoji="0" lang="zh-CN" altLang="en-US" dirty="0">
                <a:ea typeface="黑体" panose="02010609060101010101" pitchFamily="49" charset="-122"/>
              </a:rPr>
              <a:t>释放后，细杆近似以</a:t>
            </a:r>
            <a:r>
              <a:rPr kumimoji="0" lang="en-US" altLang="zh-CN" i="1" dirty="0">
                <a:solidFill>
                  <a:srgbClr val="0000FF"/>
                </a:solidFill>
                <a:ea typeface="黑体" panose="02010609060101010101" pitchFamily="49" charset="-122"/>
              </a:rPr>
              <a:t>φ</a:t>
            </a:r>
            <a:r>
              <a:rPr kumimoji="0" lang="en-US" altLang="zh-CN" dirty="0">
                <a:solidFill>
                  <a:srgbClr val="0000FF"/>
                </a:solidFill>
                <a:ea typeface="黑体" panose="02010609060101010101" pitchFamily="49" charset="-122"/>
              </a:rPr>
              <a:t>=</a:t>
            </a:r>
            <a:r>
              <a:rPr kumimoji="0" lang="en-US" altLang="zh-CN" i="1" dirty="0">
                <a:solidFill>
                  <a:srgbClr val="0000FF"/>
                </a:solidFill>
                <a:ea typeface="黑体" panose="02010609060101010101" pitchFamily="49" charset="-122"/>
              </a:rPr>
              <a:t>φ</a:t>
            </a:r>
            <a:r>
              <a:rPr kumimoji="0" lang="en-US" altLang="zh-CN" baseline="-25000" dirty="0">
                <a:solidFill>
                  <a:srgbClr val="0000FF"/>
                </a:solidFill>
                <a:ea typeface="黑体" panose="02010609060101010101" pitchFamily="49" charset="-122"/>
              </a:rPr>
              <a:t>0</a:t>
            </a:r>
            <a:r>
              <a:rPr kumimoji="0" lang="en-US" altLang="zh-CN" dirty="0">
                <a:solidFill>
                  <a:srgbClr val="0000FF"/>
                </a:solidFill>
                <a:ea typeface="黑体" panose="02010609060101010101" pitchFamily="49" charset="-122"/>
              </a:rPr>
              <a:t>cos</a:t>
            </a:r>
            <a:r>
              <a:rPr kumimoji="0" lang="en-US" altLang="zh-CN" i="1" dirty="0">
                <a:solidFill>
                  <a:srgbClr val="0000FF"/>
                </a:solidFill>
                <a:ea typeface="黑体" panose="02010609060101010101" pitchFamily="49" charset="-122"/>
              </a:rPr>
              <a:t>kt</a:t>
            </a:r>
            <a:r>
              <a:rPr kumimoji="0" lang="zh-CN" altLang="en-US" dirty="0">
                <a:ea typeface="黑体" panose="02010609060101010101" pitchFamily="49" charset="-122"/>
              </a:rPr>
              <a:t>规律摆动(</a:t>
            </a:r>
            <a:r>
              <a:rPr kumimoji="0" lang="en-US" altLang="zh-CN" i="1" dirty="0">
                <a:ea typeface="黑体" panose="02010609060101010101" pitchFamily="49" charset="-122"/>
              </a:rPr>
              <a:t>k</a:t>
            </a:r>
            <a:r>
              <a:rPr kumimoji="0" lang="zh-CN" altLang="en-US" dirty="0">
                <a:ea typeface="黑体" panose="02010609060101010101" pitchFamily="49" charset="-122"/>
              </a:rPr>
              <a:t>为已知常数)，求物块</a:t>
            </a:r>
            <a:r>
              <a:rPr kumimoji="0" lang="en-US" altLang="zh-CN" dirty="0">
                <a:ea typeface="黑体" panose="02010609060101010101" pitchFamily="49" charset="-122"/>
              </a:rPr>
              <a:t>A</a:t>
            </a:r>
            <a:r>
              <a:rPr kumimoji="0" lang="zh-CN" altLang="en-US" dirty="0">
                <a:ea typeface="黑体" panose="02010609060101010101" pitchFamily="49" charset="-122"/>
              </a:rPr>
              <a:t>的最大速度。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53" name="Rectangle 21">
                <a:extLst>
                  <a:ext uri="{FF2B5EF4-FFF2-40B4-BE49-F238E27FC236}">
                    <a16:creationId xmlns:a16="http://schemas.microsoft.com/office/drawing/2014/main" id="{91DB0F95-4DA4-EF4A-99F1-76B0A0323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0" y="2504983"/>
                <a:ext cx="9120409" cy="41780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解：如图所示，物块</a:t>
                </a:r>
                <a:r>
                  <a:rPr kumimoji="0" lang="en-US" altLang="zh-CN" dirty="0">
                    <a:ea typeface="黑体" panose="02010609060101010101" pitchFamily="49" charset="-122"/>
                  </a:rPr>
                  <a:t>A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的速度沿水平方向，</a:t>
                </a:r>
                <a:r>
                  <a:rPr kumimoji="0" lang="en-US" altLang="zh-CN" dirty="0">
                    <a:ea typeface="黑体" panose="02010609060101010101" pitchFamily="49" charset="-122"/>
                  </a:rPr>
                  <a:t>B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相对于</a:t>
                </a:r>
                <a:r>
                  <a:rPr kumimoji="0" lang="en-US" altLang="zh-CN" dirty="0">
                    <a:ea typeface="黑体" panose="02010609060101010101" pitchFamily="49" charset="-122"/>
                  </a:rPr>
                  <a:t>A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的速度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sub>
                      </m:sSub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sub>
                        <m:sup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  <m:sup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bSup>
                          <m:func>
                            <m:funcPr>
                              <m:ctrlP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</m:func>
                        </m:e>
                      </m:d>
                      <m:acc>
                        <m:accPr>
                          <m:chr m:val="⃗"/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sub>
                        <m:sup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func>
                        <m:func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相对速度的大小为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SupPr>
                      <m:e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sub>
                      <m:sup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bSup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𝑙</m:t>
                    </m:r>
                    <m:acc>
                      <m:accPr>
                        <m:chr m:val="̇"/>
                        <m:ctrlP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𝜑</m:t>
                        </m:r>
                      </m:e>
                    </m:acc>
                  </m:oMath>
                </a14:m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物块与小球系统水平方向不受外力作用，则沿水平方向动量守恒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0=</m:t>
                      </m:r>
                      <m:sSub>
                        <m:sSub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𝐵𝑥</m:t>
                          </m:r>
                        </m:sub>
                      </m:sSub>
                    </m:oMath>
                  </m:oMathPara>
                </a14:m>
                <a:endParaRPr kumimoji="0" lang="en-US" altLang="zh-CN" b="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0=</m:t>
                      </m:r>
                      <m:sSub>
                        <m:sSub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  <m:acc>
                            <m:accPr>
                              <m:chr m:val="̇"/>
                              <m:ctrlP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</m:acc>
                          <m:func>
                            <m:funcPr>
                              <m:ctrlP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kumimoji="0" lang="en-US" altLang="zh-CN" b="0" dirty="0">
                  <a:ea typeface="黑体" panose="02010609060101010101" pitchFamily="49" charset="-122"/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</m:t>
                      </m:r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̇"/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kumimoji="0" lang="en-US" altLang="zh-CN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4053" name="Rectangle 21">
                <a:extLst>
                  <a:ext uri="{FF2B5EF4-FFF2-40B4-BE49-F238E27FC236}">
                    <a16:creationId xmlns:a16="http://schemas.microsoft.com/office/drawing/2014/main" id="{91DB0F95-4DA4-EF4A-99F1-76B0A0323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90" y="2504983"/>
                <a:ext cx="9120409" cy="4178003"/>
              </a:xfrm>
              <a:prstGeom prst="rect">
                <a:avLst/>
              </a:prstGeom>
              <a:blipFill>
                <a:blip r:embed="rId3"/>
                <a:stretch>
                  <a:fillRect l="-107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12">
            <a:extLst>
              <a:ext uri="{FF2B5EF4-FFF2-40B4-BE49-F238E27FC236}">
                <a16:creationId xmlns:a16="http://schemas.microsoft.com/office/drawing/2014/main" id="{9F38FAA5-4799-4766-98C8-4A5644BAC0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3008" y="1538597"/>
            <a:ext cx="381000" cy="319802"/>
          </a:xfrm>
          <a:prstGeom prst="line">
            <a:avLst/>
          </a:prstGeom>
          <a:ln w="28575">
            <a:solidFill>
              <a:srgbClr val="0000FF"/>
            </a:solidFill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8">
                <a:extLst>
                  <a:ext uri="{FF2B5EF4-FFF2-40B4-BE49-F238E27FC236}">
                    <a16:creationId xmlns:a16="http://schemas.microsoft.com/office/drawing/2014/main" id="{DF78340D-A0D0-44A2-A5CE-FE3262B708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9862" y="1071530"/>
                <a:ext cx="4572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sub>
                        <m:sup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0" lang="en-US" altLang="zh-CN" i="1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Text Box 18">
                <a:extLst>
                  <a:ext uri="{FF2B5EF4-FFF2-40B4-BE49-F238E27FC236}">
                    <a16:creationId xmlns:a16="http://schemas.microsoft.com/office/drawing/2014/main" id="{DF78340D-A0D0-44A2-A5CE-FE3262B70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9862" y="1071530"/>
                <a:ext cx="457200" cy="461665"/>
              </a:xfrm>
              <a:prstGeom prst="rect">
                <a:avLst/>
              </a:prstGeom>
              <a:blipFill>
                <a:blip r:embed="rId4"/>
                <a:stretch>
                  <a:fillRect r="-5333" b="-26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B86309-05FA-49D0-B638-D40E27464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884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>
            <a:extLst>
              <a:ext uri="{FF2B5EF4-FFF2-40B4-BE49-F238E27FC236}">
                <a16:creationId xmlns:a16="http://schemas.microsoft.com/office/drawing/2014/main" id="{A59FC3F2-B59A-8A4A-88D1-0B683F619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37" y="5098634"/>
            <a:ext cx="7109639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ea typeface="黑体" panose="02010609060101010101" pitchFamily="49" charset="-122"/>
              </a:rPr>
              <a:t>本章重点讨论</a:t>
            </a:r>
            <a:r>
              <a:rPr lang="zh-CN" altLang="en-US" sz="2000" dirty="0">
                <a:solidFill>
                  <a:srgbClr val="0066FF"/>
                </a:solidFill>
                <a:ea typeface="黑体" panose="02010609060101010101" pitchFamily="49" charset="-122"/>
              </a:rPr>
              <a:t>可变质点组</a:t>
            </a:r>
            <a:r>
              <a:rPr lang="zh-CN" altLang="en-US" sz="2000" dirty="0">
                <a:ea typeface="黑体" panose="02010609060101010101" pitchFamily="49" charset="-122"/>
              </a:rPr>
              <a:t>，下一章讨论不变质点组（刚体）。</a:t>
            </a:r>
          </a:p>
        </p:txBody>
      </p:sp>
      <p:sp>
        <p:nvSpPr>
          <p:cNvPr id="33797" name="Text Box 5">
            <a:extLst>
              <a:ext uri="{FF2B5EF4-FFF2-40B4-BE49-F238E27FC236}">
                <a16:creationId xmlns:a16="http://schemas.microsoft.com/office/drawing/2014/main" id="{4CE6F77A-C6C4-984C-A92C-B944C36272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4419" y="156342"/>
            <a:ext cx="3254896" cy="523220"/>
          </a:xfrm>
          <a:prstGeom prst="rect">
            <a:avLst/>
          </a:prstGeom>
          <a:solidFill>
            <a:srgbClr val="FFFF00"/>
          </a:solidFill>
          <a:ln w="9525">
            <a:solidFill>
              <a:srgbClr val="66FF33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ea typeface="黑体" panose="02010609060101010101" pitchFamily="49" charset="-122"/>
              </a:rPr>
              <a:t>§</a:t>
            </a:r>
            <a:r>
              <a:rPr lang="en-US" altLang="zh-CN" sz="2800" dirty="0"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ea typeface="黑体" panose="02010609060101010101" pitchFamily="49" charset="-122"/>
              </a:rPr>
              <a:t>1 质点组运动学</a:t>
            </a:r>
          </a:p>
        </p:txBody>
      </p:sp>
      <p:sp>
        <p:nvSpPr>
          <p:cNvPr id="33799" name="Text Box 7">
            <a:extLst>
              <a:ext uri="{FF2B5EF4-FFF2-40B4-BE49-F238E27FC236}">
                <a16:creationId xmlns:a16="http://schemas.microsoft.com/office/drawing/2014/main" id="{3FF9F9BA-00C4-B340-8B1A-C2665FFBD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37" y="728991"/>
            <a:ext cx="6732588" cy="4619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66FF"/>
                </a:solidFill>
                <a:ea typeface="黑体" panose="02010609060101010101" pitchFamily="49" charset="-122"/>
              </a:rPr>
              <a:t>质点组：</a:t>
            </a:r>
            <a:r>
              <a:rPr lang="zh-CN" altLang="en-US" dirty="0">
                <a:ea typeface="黑体" panose="02010609060101010101" pitchFamily="49" charset="-122"/>
              </a:rPr>
              <a:t>质点的集合（有相互作用</a:t>
            </a:r>
            <a:r>
              <a:rPr lang="en-US" altLang="zh-CN" dirty="0">
                <a:ea typeface="黑体" panose="02010609060101010101" pitchFamily="49" charset="-122"/>
              </a:rPr>
              <a:t>/</a:t>
            </a:r>
            <a:r>
              <a:rPr lang="zh-CN" altLang="en-US" dirty="0">
                <a:ea typeface="黑体" panose="02010609060101010101" pitchFamily="49" charset="-122"/>
              </a:rPr>
              <a:t>无相互作用）</a:t>
            </a:r>
          </a:p>
        </p:txBody>
      </p:sp>
      <p:sp>
        <p:nvSpPr>
          <p:cNvPr id="33800" name="Text Box 8">
            <a:extLst>
              <a:ext uri="{FF2B5EF4-FFF2-40B4-BE49-F238E27FC236}">
                <a16:creationId xmlns:a16="http://schemas.microsoft.com/office/drawing/2014/main" id="{AA27FD83-433A-7D48-9B34-15C872D9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37" y="1311219"/>
            <a:ext cx="8712968" cy="18805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若个体的体积对运动影响甚微，则可视作“质点”，整体为质点组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例：气体，是由原子（分子）质点组成的质点组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sz="2000" dirty="0">
                <a:ea typeface="黑体" panose="02010609060101010101" pitchFamily="49" charset="-122"/>
              </a:rPr>
              <a:t>        太阳系，是由太阳、行星、小行星等质点组成的质点组</a:t>
            </a:r>
            <a:endParaRPr lang="en-US" altLang="zh-CN" sz="2000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000" dirty="0">
                <a:ea typeface="黑体" panose="02010609060101010101" pitchFamily="49" charset="-122"/>
              </a:rPr>
              <a:t>        </a:t>
            </a:r>
            <a:r>
              <a:rPr lang="zh-CN" altLang="en-US" sz="2000" dirty="0">
                <a:ea typeface="黑体" panose="02010609060101010101" pitchFamily="49" charset="-122"/>
              </a:rPr>
              <a:t>物理</a:t>
            </a:r>
            <a:r>
              <a:rPr lang="en-US" altLang="zh-CN" sz="2000" dirty="0">
                <a:ea typeface="黑体" panose="02010609060101010101" pitchFamily="49" charset="-122"/>
              </a:rPr>
              <a:t>1901/1902</a:t>
            </a:r>
            <a:r>
              <a:rPr lang="zh-CN" altLang="en-US" sz="2000" dirty="0">
                <a:ea typeface="黑体" panose="02010609060101010101" pitchFamily="49" charset="-122"/>
              </a:rPr>
              <a:t>班，是由</a:t>
            </a:r>
            <a:r>
              <a:rPr lang="en-US" altLang="zh-CN" sz="2000" dirty="0">
                <a:ea typeface="黑体" panose="02010609060101010101" pitchFamily="49" charset="-122"/>
              </a:rPr>
              <a:t>58</a:t>
            </a:r>
            <a:r>
              <a:rPr lang="zh-CN" altLang="en-US" sz="2000" dirty="0">
                <a:ea typeface="黑体" panose="02010609060101010101" pitchFamily="49" charset="-122"/>
              </a:rPr>
              <a:t>个同学质点组成的质点组</a:t>
            </a:r>
          </a:p>
        </p:txBody>
      </p:sp>
      <p:sp>
        <p:nvSpPr>
          <p:cNvPr id="33801" name="Text Box 9">
            <a:extLst>
              <a:ext uri="{FF2B5EF4-FFF2-40B4-BE49-F238E27FC236}">
                <a16:creationId xmlns:a16="http://schemas.microsoft.com/office/drawing/2014/main" id="{A54A0395-AD9A-7A4C-AADB-1D14F3166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37" y="3879434"/>
            <a:ext cx="4288353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ea typeface="黑体" panose="02010609060101010101" pitchFamily="49" charset="-122"/>
              </a:rPr>
              <a:t>可变质点组：</a:t>
            </a:r>
            <a:r>
              <a:rPr lang="zh-CN" altLang="en-US" sz="2000" dirty="0">
                <a:solidFill>
                  <a:srgbClr val="0066FF"/>
                </a:solidFill>
                <a:ea typeface="黑体" panose="02010609060101010101" pitchFamily="49" charset="-122"/>
              </a:rPr>
              <a:t>质点之间的距离</a:t>
            </a:r>
            <a:r>
              <a:rPr lang="zh-CN" altLang="en-US" sz="2000" dirty="0">
                <a:ea typeface="黑体" panose="02010609060101010101" pitchFamily="49" charset="-122"/>
              </a:rPr>
              <a:t>可改变</a:t>
            </a:r>
          </a:p>
        </p:txBody>
      </p:sp>
      <p:sp>
        <p:nvSpPr>
          <p:cNvPr id="33802" name="Text Box 10">
            <a:extLst>
              <a:ext uri="{FF2B5EF4-FFF2-40B4-BE49-F238E27FC236}">
                <a16:creationId xmlns:a16="http://schemas.microsoft.com/office/drawing/2014/main" id="{D87F4162-EFB3-E74B-8D95-92AC210041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37" y="4489034"/>
            <a:ext cx="4544834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ea typeface="黑体" panose="02010609060101010101" pitchFamily="49" charset="-122"/>
              </a:rPr>
              <a:t>不变质点组：</a:t>
            </a:r>
            <a:r>
              <a:rPr lang="zh-CN" altLang="en-US" sz="2000">
                <a:solidFill>
                  <a:srgbClr val="0066FF"/>
                </a:solidFill>
                <a:ea typeface="黑体" panose="02010609060101010101" pitchFamily="49" charset="-122"/>
              </a:rPr>
              <a:t>质点之间的距离</a:t>
            </a:r>
            <a:r>
              <a:rPr lang="zh-CN" altLang="en-US" sz="2000">
                <a:ea typeface="黑体" panose="02010609060101010101" pitchFamily="49" charset="-122"/>
              </a:rPr>
              <a:t>保持不变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81" name="对象 1">
                <a:extLst>
                  <a:ext uri="{FF2B5EF4-FFF2-40B4-BE49-F238E27FC236}">
                    <a16:creationId xmlns:a16="http://schemas.microsoft.com/office/drawing/2014/main" id="{8620B48C-881E-394E-A5D1-B8C620C57FA5}"/>
                  </a:ext>
                </a:extLst>
              </p:cNvPr>
              <p:cNvSpPr txBox="1"/>
              <p:nvPr/>
            </p:nvSpPr>
            <p:spPr bwMode="auto">
              <a:xfrm>
                <a:off x="1658245" y="3282410"/>
                <a:ext cx="3449886" cy="5064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,   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,   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,   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81" name="对象 1">
                <a:extLst>
                  <a:ext uri="{FF2B5EF4-FFF2-40B4-BE49-F238E27FC236}">
                    <a16:creationId xmlns:a16="http://schemas.microsoft.com/office/drawing/2014/main" id="{8620B48C-881E-394E-A5D1-B8C620C57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58245" y="3282410"/>
                <a:ext cx="3449886" cy="506413"/>
              </a:xfrm>
              <a:prstGeom prst="rect">
                <a:avLst/>
              </a:prstGeom>
              <a:blipFill>
                <a:blip r:embed="rId3"/>
                <a:stretch>
                  <a:fillRect t="-5952" r="-1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82" name="对象 10">
            <a:extLst>
              <a:ext uri="{FF2B5EF4-FFF2-40B4-BE49-F238E27FC236}">
                <a16:creationId xmlns:a16="http://schemas.microsoft.com/office/drawing/2014/main" id="{5800EFF8-E5AE-2B4E-B132-F6FCEA7C07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0413384"/>
              </p:ext>
            </p:extLst>
          </p:nvPr>
        </p:nvGraphicFramePr>
        <p:xfrm>
          <a:off x="5800725" y="3282950"/>
          <a:ext cx="558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Equation" r:id="rId4" imgW="3219450" imgH="2927350" progId="Equation.DSMT4">
                  <p:embed/>
                </p:oleObj>
              </mc:Choice>
              <mc:Fallback>
                <p:oleObj name="Equation" r:id="rId4" imgW="3219450" imgH="292735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0725" y="3282950"/>
                        <a:ext cx="558800" cy="506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D7B100AF-8789-4216-85C4-756CF0243DF5}"/>
              </a:ext>
            </a:extLst>
          </p:cNvPr>
          <p:cNvGrpSpPr/>
          <p:nvPr/>
        </p:nvGrpSpPr>
        <p:grpSpPr>
          <a:xfrm>
            <a:off x="5793087" y="3847684"/>
            <a:ext cx="1727200" cy="1177925"/>
            <a:chOff x="5891213" y="4194175"/>
            <a:chExt cx="1727200" cy="1177925"/>
          </a:xfrm>
          <a:solidFill>
            <a:schemeClr val="bg1"/>
          </a:solidFill>
        </p:grpSpPr>
        <p:graphicFrame>
          <p:nvGraphicFramePr>
            <p:cNvPr id="3083" name="对象 11">
              <a:extLst>
                <a:ext uri="{FF2B5EF4-FFF2-40B4-BE49-F238E27FC236}">
                  <a16:creationId xmlns:a16="http://schemas.microsoft.com/office/drawing/2014/main" id="{A11E160F-4125-B24C-8AE4-F2EF82DF5F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6882015"/>
                </p:ext>
              </p:extLst>
            </p:nvPr>
          </p:nvGraphicFramePr>
          <p:xfrm>
            <a:off x="5891213" y="4194175"/>
            <a:ext cx="1727200" cy="4810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4" name="Equation" r:id="rId6" imgW="9950450" imgH="2781300" progId="Equation.DSMT4">
                    <p:embed/>
                  </p:oleObj>
                </mc:Choice>
                <mc:Fallback>
                  <p:oleObj name="Equation" r:id="rId6" imgW="9950450" imgH="2781300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1213" y="4194175"/>
                          <a:ext cx="1727200" cy="481013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4" name="对象 12">
              <a:extLst>
                <a:ext uri="{FF2B5EF4-FFF2-40B4-BE49-F238E27FC236}">
                  <a16:creationId xmlns:a16="http://schemas.microsoft.com/office/drawing/2014/main" id="{FF19A744-6A5B-0746-B09D-A2F34126E3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0606185"/>
                </p:ext>
              </p:extLst>
            </p:nvPr>
          </p:nvGraphicFramePr>
          <p:xfrm>
            <a:off x="5891213" y="4891088"/>
            <a:ext cx="1727200" cy="481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5" name="Equation" r:id="rId8" imgW="9950450" imgH="2781300" progId="Equation.DSMT4">
                    <p:embed/>
                  </p:oleObj>
                </mc:Choice>
                <mc:Fallback>
                  <p:oleObj name="Equation" r:id="rId8" imgW="9950450" imgH="278130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1213" y="4891088"/>
                          <a:ext cx="1727200" cy="481012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BF2170-B0B5-49E8-B3EA-47AFF99B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nimBg="1" autoUpdateAnimBg="0"/>
      <p:bldP spid="33797" grpId="0" animBg="1" autoUpdateAnimBg="0"/>
      <p:bldP spid="33799" grpId="0" animBg="1" autoUpdateAnimBg="0"/>
      <p:bldP spid="33800" grpId="0" animBg="1" autoUpdateAnimBg="0"/>
      <p:bldP spid="33801" grpId="0" animBg="1" autoUpdateAnimBg="0"/>
      <p:bldP spid="33802" grpId="0" animBg="1" autoUpdateAnimBg="0"/>
      <p:bldP spid="308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096F233-103D-4243-A6B2-9940C3102B63}"/>
              </a:ext>
            </a:extLst>
          </p:cNvPr>
          <p:cNvSpPr/>
          <p:nvPr/>
        </p:nvSpPr>
        <p:spPr bwMode="auto">
          <a:xfrm>
            <a:off x="5964669" y="36205"/>
            <a:ext cx="3060992" cy="24929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7650" name="Group 3">
            <a:extLst>
              <a:ext uri="{FF2B5EF4-FFF2-40B4-BE49-F238E27FC236}">
                <a16:creationId xmlns:a16="http://schemas.microsoft.com/office/drawing/2014/main" id="{7BCF146A-BF35-7944-8BCE-DD7421A51B18}"/>
              </a:ext>
            </a:extLst>
          </p:cNvPr>
          <p:cNvGrpSpPr>
            <a:grpSpLocks/>
          </p:cNvGrpSpPr>
          <p:nvPr/>
        </p:nvGrpSpPr>
        <p:grpSpPr bwMode="auto">
          <a:xfrm>
            <a:off x="6444208" y="558800"/>
            <a:ext cx="1981200" cy="1447800"/>
            <a:chOff x="3888" y="1056"/>
            <a:chExt cx="1248" cy="912"/>
          </a:xfrm>
        </p:grpSpPr>
        <p:sp>
          <p:nvSpPr>
            <p:cNvPr id="27665" name="Line 4">
              <a:extLst>
                <a:ext uri="{FF2B5EF4-FFF2-40B4-BE49-F238E27FC236}">
                  <a16:creationId xmlns:a16="http://schemas.microsoft.com/office/drawing/2014/main" id="{5D9426A7-6888-1A4D-B34B-BE5607464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344"/>
              <a:ext cx="1248" cy="0"/>
            </a:xfrm>
            <a:prstGeom prst="line">
              <a:avLst/>
            </a:prstGeom>
            <a:noFill/>
            <a:ln w="152400">
              <a:solidFill>
                <a:srgbClr val="4D4D4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5">
              <a:extLst>
                <a:ext uri="{FF2B5EF4-FFF2-40B4-BE49-F238E27FC236}">
                  <a16:creationId xmlns:a16="http://schemas.microsoft.com/office/drawing/2014/main" id="{40788760-D17C-7A4C-9AE7-EB3E14C2B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056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grpSp>
          <p:nvGrpSpPr>
            <p:cNvPr id="27667" name="Group 6">
              <a:extLst>
                <a:ext uri="{FF2B5EF4-FFF2-40B4-BE49-F238E27FC236}">
                  <a16:creationId xmlns:a16="http://schemas.microsoft.com/office/drawing/2014/main" id="{C3059C03-1CDB-E340-9968-6913B030E2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4" y="1056"/>
              <a:ext cx="672" cy="912"/>
              <a:chOff x="4512" y="1056"/>
              <a:chExt cx="672" cy="912"/>
            </a:xfrm>
          </p:grpSpPr>
          <p:grpSp>
            <p:nvGrpSpPr>
              <p:cNvPr id="27668" name="Group 7">
                <a:extLst>
                  <a:ext uri="{FF2B5EF4-FFF2-40B4-BE49-F238E27FC236}">
                    <a16:creationId xmlns:a16="http://schemas.microsoft.com/office/drawing/2014/main" id="{39162BE3-C8A2-0F4E-AD14-38BD3EC475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1056"/>
                <a:ext cx="432" cy="912"/>
                <a:chOff x="4752" y="1056"/>
                <a:chExt cx="432" cy="912"/>
              </a:xfrm>
            </p:grpSpPr>
            <p:sp>
              <p:nvSpPr>
                <p:cNvPr id="27670" name="Rectangle 8">
                  <a:extLst>
                    <a:ext uri="{FF2B5EF4-FFF2-40B4-BE49-F238E27FC236}">
                      <a16:creationId xmlns:a16="http://schemas.microsoft.com/office/drawing/2014/main" id="{F0077BB3-D11C-B941-AB19-6DA8ECBAB2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-2340277">
                  <a:off x="4752" y="1056"/>
                  <a:ext cx="48" cy="864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671" name="Oval 9">
                  <a:extLst>
                    <a:ext uri="{FF2B5EF4-FFF2-40B4-BE49-F238E27FC236}">
                      <a16:creationId xmlns:a16="http://schemas.microsoft.com/office/drawing/2014/main" id="{E9B58E76-FDAC-A34A-B81B-ADF8017AF4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92" y="1776"/>
                  <a:ext cx="192" cy="192"/>
                </a:xfrm>
                <a:prstGeom prst="ellipse">
                  <a:avLst/>
                </a:prstGeom>
                <a:solidFill>
                  <a:schemeClr val="folHlink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7669" name="Oval 10">
                <a:extLst>
                  <a:ext uri="{FF2B5EF4-FFF2-40B4-BE49-F238E27FC236}">
                    <a16:creationId xmlns:a16="http://schemas.microsoft.com/office/drawing/2014/main" id="{CC0DB0BF-BEFB-7C4E-80BA-77823927E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2" y="1152"/>
                <a:ext cx="48" cy="48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黑体" panose="02010609060101010101" pitchFamily="49" charset="-122"/>
                </a:endParaRPr>
              </a:p>
            </p:txBody>
          </p:sp>
        </p:grpSp>
      </p:grpSp>
      <p:sp>
        <p:nvSpPr>
          <p:cNvPr id="27651" name="Line 11">
            <a:extLst>
              <a:ext uri="{FF2B5EF4-FFF2-40B4-BE49-F238E27FC236}">
                <a16:creationId xmlns:a16="http://schemas.microsoft.com/office/drawing/2014/main" id="{180C7562-FAD2-3F4F-859E-1898493CEA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58608" y="1016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2" name="Line 12">
            <a:extLst>
              <a:ext uri="{FF2B5EF4-FFF2-40B4-BE49-F238E27FC236}">
                <a16:creationId xmlns:a16="http://schemas.microsoft.com/office/drawing/2014/main" id="{8062A39A-AC2C-C640-96DF-ECAE3C941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739608" y="787400"/>
            <a:ext cx="609600" cy="0"/>
          </a:xfrm>
          <a:prstGeom prst="line">
            <a:avLst/>
          </a:prstGeom>
          <a:ln w="28575">
            <a:solidFill>
              <a:srgbClr val="0000FF"/>
            </a:solidFill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7653" name="Text Box 13">
            <a:extLst>
              <a:ext uri="{FF2B5EF4-FFF2-40B4-BE49-F238E27FC236}">
                <a16:creationId xmlns:a16="http://schemas.microsoft.com/office/drawing/2014/main" id="{CDBB0163-618E-7B4D-958F-DE7F4A374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808" y="177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>
                <a:ea typeface="黑体" panose="02010609060101010101" pitchFamily="49" charset="-122"/>
              </a:rPr>
              <a:t>A</a:t>
            </a:r>
          </a:p>
        </p:txBody>
      </p:sp>
      <p:sp>
        <p:nvSpPr>
          <p:cNvPr id="27654" name="Line 14">
            <a:extLst>
              <a:ext uri="{FF2B5EF4-FFF2-40B4-BE49-F238E27FC236}">
                <a16:creationId xmlns:a16="http://schemas.microsoft.com/office/drawing/2014/main" id="{1D567BE8-B579-7A40-AA96-065F70EE7F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9008" y="23114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Text Box 15">
            <a:extLst>
              <a:ext uri="{FF2B5EF4-FFF2-40B4-BE49-F238E27FC236}">
                <a16:creationId xmlns:a16="http://schemas.microsoft.com/office/drawing/2014/main" id="{BC3C966B-FCFC-0341-9CCE-A496E5184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208" y="1320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i="1">
                <a:ea typeface="黑体" panose="02010609060101010101" pitchFamily="49" charset="-122"/>
              </a:rPr>
              <a:t>v</a:t>
            </a:r>
            <a:r>
              <a:rPr kumimoji="0" lang="en-US" altLang="zh-CN" i="1" baseline="-25000">
                <a:ea typeface="黑体" panose="02010609060101010101" pitchFamily="49" charset="-122"/>
              </a:rPr>
              <a:t>r</a:t>
            </a:r>
          </a:p>
        </p:txBody>
      </p:sp>
      <p:sp>
        <p:nvSpPr>
          <p:cNvPr id="27656" name="Line 16">
            <a:extLst>
              <a:ext uri="{FF2B5EF4-FFF2-40B4-BE49-F238E27FC236}">
                <a16:creationId xmlns:a16="http://schemas.microsoft.com/office/drawing/2014/main" id="{BA4E6B5A-0D65-1441-BD53-A864F3AF66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58608" y="1168400"/>
            <a:ext cx="304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Text Box 17">
            <a:extLst>
              <a:ext uri="{FF2B5EF4-FFF2-40B4-BE49-F238E27FC236}">
                <a16:creationId xmlns:a16="http://schemas.microsoft.com/office/drawing/2014/main" id="{18993C04-EEAD-DD41-B97F-B29C02DD1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669" y="1204267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dirty="0">
                <a:ea typeface="黑体" panose="02010609060101010101" pitchFamily="49" charset="-122"/>
              </a:rPr>
              <a:t>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8" name="Text Box 18">
                <a:extLst>
                  <a:ext uri="{FF2B5EF4-FFF2-40B4-BE49-F238E27FC236}">
                    <a16:creationId xmlns:a16="http://schemas.microsoft.com/office/drawing/2014/main" id="{C46E3EFE-3E7E-514B-B137-B5146D616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73008" y="330200"/>
                <a:ext cx="4572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0" lang="en-US" altLang="zh-CN" i="1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658" name="Text Box 18">
                <a:extLst>
                  <a:ext uri="{FF2B5EF4-FFF2-40B4-BE49-F238E27FC236}">
                    <a16:creationId xmlns:a16="http://schemas.microsoft.com/office/drawing/2014/main" id="{C46E3EFE-3E7E-514B-B137-B5146D616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3008" y="330200"/>
                <a:ext cx="457200" cy="461665"/>
              </a:xfrm>
              <a:prstGeom prst="rect">
                <a:avLst/>
              </a:prstGeom>
              <a:blipFill>
                <a:blip r:embed="rId2"/>
                <a:stretch>
                  <a:fillRect r="-2667" b="-26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9" name="Text Box 19">
            <a:extLst>
              <a:ext uri="{FF2B5EF4-FFF2-40B4-BE49-F238E27FC236}">
                <a16:creationId xmlns:a16="http://schemas.microsoft.com/office/drawing/2014/main" id="{FEC7C79E-6968-0D4A-9AA8-AF544A0E6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842" y="180598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dirty="0">
                <a:ea typeface="黑体" panose="02010609060101010101" pitchFamily="49" charset="-122"/>
              </a:rPr>
              <a:t>B</a:t>
            </a:r>
          </a:p>
        </p:txBody>
      </p:sp>
      <p:sp>
        <p:nvSpPr>
          <p:cNvPr id="27660" name="Rectangle 20">
            <a:extLst>
              <a:ext uri="{FF2B5EF4-FFF2-40B4-BE49-F238E27FC236}">
                <a16:creationId xmlns:a16="http://schemas.microsoft.com/office/drawing/2014/main" id="{DDC702F5-C21A-E04E-8A66-A28CB10A7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39" y="119856"/>
            <a:ext cx="5791200" cy="23082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dirty="0">
                <a:ea typeface="黑体" panose="02010609060101010101" pitchFamily="49" charset="-122"/>
              </a:rPr>
              <a:t>[例题</a:t>
            </a:r>
            <a:r>
              <a:rPr kumimoji="0" lang="en-US" altLang="zh-CN" dirty="0">
                <a:ea typeface="黑体" panose="02010609060101010101" pitchFamily="49" charset="-122"/>
              </a:rPr>
              <a:t>5</a:t>
            </a:r>
            <a:r>
              <a:rPr kumimoji="0" lang="zh-CN" altLang="en-US" dirty="0">
                <a:ea typeface="黑体" panose="02010609060101010101" pitchFamily="49" charset="-122"/>
              </a:rPr>
              <a:t>]  物块</a:t>
            </a:r>
            <a:r>
              <a:rPr kumimoji="0" lang="en-US" altLang="zh-CN" dirty="0">
                <a:ea typeface="黑体" panose="02010609060101010101" pitchFamily="49" charset="-122"/>
              </a:rPr>
              <a:t>A</a:t>
            </a:r>
            <a:r>
              <a:rPr kumimoji="0" lang="zh-CN" altLang="en-US" dirty="0">
                <a:ea typeface="黑体" panose="02010609060101010101" pitchFamily="49" charset="-122"/>
              </a:rPr>
              <a:t>可沿光滑水平面自由滑动，其质量为</a:t>
            </a:r>
            <a:r>
              <a:rPr kumimoji="0" lang="en-US" altLang="zh-CN" i="1" dirty="0">
                <a:ea typeface="黑体" panose="02010609060101010101" pitchFamily="49" charset="-122"/>
              </a:rPr>
              <a:t>m</a:t>
            </a:r>
            <a:r>
              <a:rPr kumimoji="0" lang="en-US" altLang="zh-CN" baseline="-25000" dirty="0">
                <a:ea typeface="黑体" panose="02010609060101010101" pitchFamily="49" charset="-122"/>
              </a:rPr>
              <a:t>A</a:t>
            </a:r>
            <a:r>
              <a:rPr kumimoji="0" lang="en-US" altLang="zh-CN" dirty="0">
                <a:ea typeface="黑体" panose="02010609060101010101" pitchFamily="49" charset="-122"/>
              </a:rPr>
              <a:t>；</a:t>
            </a:r>
            <a:r>
              <a:rPr kumimoji="0" lang="zh-CN" altLang="en-US" dirty="0">
                <a:ea typeface="黑体" panose="02010609060101010101" pitchFamily="49" charset="-122"/>
              </a:rPr>
              <a:t>小球</a:t>
            </a:r>
            <a:r>
              <a:rPr kumimoji="0" lang="en-US" altLang="zh-CN" dirty="0">
                <a:ea typeface="黑体" panose="02010609060101010101" pitchFamily="49" charset="-122"/>
              </a:rPr>
              <a:t>B</a:t>
            </a:r>
            <a:r>
              <a:rPr kumimoji="0" lang="zh-CN" altLang="en-US" dirty="0">
                <a:ea typeface="黑体" panose="02010609060101010101" pitchFamily="49" charset="-122"/>
              </a:rPr>
              <a:t>的质量为</a:t>
            </a:r>
            <a:r>
              <a:rPr kumimoji="0" lang="en-US" altLang="zh-CN" i="1" dirty="0" err="1">
                <a:ea typeface="黑体" panose="02010609060101010101" pitchFamily="49" charset="-122"/>
              </a:rPr>
              <a:t>m</a:t>
            </a:r>
            <a:r>
              <a:rPr kumimoji="0" lang="en-US" altLang="zh-CN" baseline="-25000" dirty="0" err="1">
                <a:ea typeface="黑体" panose="02010609060101010101" pitchFamily="49" charset="-122"/>
              </a:rPr>
              <a:t>B</a:t>
            </a:r>
            <a:r>
              <a:rPr kumimoji="0" lang="en-US" altLang="zh-CN" dirty="0">
                <a:ea typeface="黑体" panose="02010609060101010101" pitchFamily="49" charset="-122"/>
              </a:rPr>
              <a:t>，</a:t>
            </a:r>
            <a:r>
              <a:rPr kumimoji="0" lang="zh-CN" altLang="en-US" dirty="0">
                <a:ea typeface="黑体" panose="02010609060101010101" pitchFamily="49" charset="-122"/>
              </a:rPr>
              <a:t>以细杆与物块铰接。设杆长为</a:t>
            </a:r>
            <a:r>
              <a:rPr kumimoji="0" lang="en-US" altLang="zh-CN" i="1" dirty="0">
                <a:ea typeface="黑体" panose="02010609060101010101" pitchFamily="49" charset="-122"/>
              </a:rPr>
              <a:t>l</a:t>
            </a:r>
            <a:r>
              <a:rPr kumimoji="0" lang="en-US" altLang="zh-CN" dirty="0">
                <a:ea typeface="黑体" panose="02010609060101010101" pitchFamily="49" charset="-122"/>
              </a:rPr>
              <a:t>，</a:t>
            </a:r>
            <a:r>
              <a:rPr kumimoji="0" lang="zh-CN" altLang="en-US" dirty="0">
                <a:ea typeface="黑体" panose="02010609060101010101" pitchFamily="49" charset="-122"/>
              </a:rPr>
              <a:t>质量不计．初始时系统静止，并有初始摆角</a:t>
            </a:r>
            <a:r>
              <a:rPr kumimoji="0" lang="en-US" altLang="zh-CN" i="1" dirty="0">
                <a:ea typeface="黑体" panose="02010609060101010101" pitchFamily="49" charset="-122"/>
              </a:rPr>
              <a:t>φ</a:t>
            </a:r>
            <a:r>
              <a:rPr kumimoji="0" lang="en-US" altLang="zh-CN" baseline="-25000" dirty="0">
                <a:ea typeface="黑体" panose="02010609060101010101" pitchFamily="49" charset="-122"/>
              </a:rPr>
              <a:t>0</a:t>
            </a:r>
            <a:r>
              <a:rPr kumimoji="0" lang="en-US" altLang="zh-CN" dirty="0">
                <a:ea typeface="黑体" panose="02010609060101010101" pitchFamily="49" charset="-122"/>
              </a:rPr>
              <a:t>；</a:t>
            </a:r>
            <a:r>
              <a:rPr kumimoji="0" lang="zh-CN" altLang="en-US" dirty="0">
                <a:ea typeface="黑体" panose="02010609060101010101" pitchFamily="49" charset="-122"/>
              </a:rPr>
              <a:t>释放后，细杆近似以</a:t>
            </a:r>
            <a:r>
              <a:rPr kumimoji="0" lang="en-US" altLang="zh-CN" i="1" dirty="0">
                <a:solidFill>
                  <a:srgbClr val="0000FF"/>
                </a:solidFill>
                <a:ea typeface="黑体" panose="02010609060101010101" pitchFamily="49" charset="-122"/>
              </a:rPr>
              <a:t>φ</a:t>
            </a:r>
            <a:r>
              <a:rPr kumimoji="0" lang="en-US" altLang="zh-CN" dirty="0">
                <a:solidFill>
                  <a:srgbClr val="0000FF"/>
                </a:solidFill>
                <a:ea typeface="黑体" panose="02010609060101010101" pitchFamily="49" charset="-122"/>
              </a:rPr>
              <a:t>=</a:t>
            </a:r>
            <a:r>
              <a:rPr kumimoji="0" lang="en-US" altLang="zh-CN" i="1" dirty="0">
                <a:solidFill>
                  <a:srgbClr val="0000FF"/>
                </a:solidFill>
                <a:ea typeface="黑体" panose="02010609060101010101" pitchFamily="49" charset="-122"/>
              </a:rPr>
              <a:t>φ</a:t>
            </a:r>
            <a:r>
              <a:rPr kumimoji="0" lang="en-US" altLang="zh-CN" baseline="-25000" dirty="0">
                <a:solidFill>
                  <a:srgbClr val="0000FF"/>
                </a:solidFill>
                <a:ea typeface="黑体" panose="02010609060101010101" pitchFamily="49" charset="-122"/>
              </a:rPr>
              <a:t>0</a:t>
            </a:r>
            <a:r>
              <a:rPr kumimoji="0" lang="en-US" altLang="zh-CN" dirty="0">
                <a:solidFill>
                  <a:srgbClr val="0000FF"/>
                </a:solidFill>
                <a:ea typeface="黑体" panose="02010609060101010101" pitchFamily="49" charset="-122"/>
              </a:rPr>
              <a:t>cos</a:t>
            </a:r>
            <a:r>
              <a:rPr kumimoji="0" lang="en-US" altLang="zh-CN" i="1" dirty="0">
                <a:solidFill>
                  <a:srgbClr val="0000FF"/>
                </a:solidFill>
                <a:ea typeface="黑体" panose="02010609060101010101" pitchFamily="49" charset="-122"/>
              </a:rPr>
              <a:t>kt</a:t>
            </a:r>
            <a:r>
              <a:rPr kumimoji="0" lang="zh-CN" altLang="en-US" dirty="0">
                <a:ea typeface="黑体" panose="02010609060101010101" pitchFamily="49" charset="-122"/>
              </a:rPr>
              <a:t>规律摆动(</a:t>
            </a:r>
            <a:r>
              <a:rPr kumimoji="0" lang="en-US" altLang="zh-CN" i="1" dirty="0">
                <a:ea typeface="黑体" panose="02010609060101010101" pitchFamily="49" charset="-122"/>
              </a:rPr>
              <a:t>k</a:t>
            </a:r>
            <a:r>
              <a:rPr kumimoji="0" lang="zh-CN" altLang="en-US" dirty="0">
                <a:ea typeface="黑体" panose="02010609060101010101" pitchFamily="49" charset="-122"/>
              </a:rPr>
              <a:t>为已知常数)，求物块</a:t>
            </a:r>
            <a:r>
              <a:rPr kumimoji="0" lang="en-US" altLang="zh-CN" dirty="0">
                <a:ea typeface="黑体" panose="02010609060101010101" pitchFamily="49" charset="-122"/>
              </a:rPr>
              <a:t>A</a:t>
            </a:r>
            <a:r>
              <a:rPr kumimoji="0" lang="zh-CN" altLang="en-US" dirty="0">
                <a:ea typeface="黑体" panose="02010609060101010101" pitchFamily="49" charset="-122"/>
              </a:rPr>
              <a:t>的最大速度。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53" name="Rectangle 21">
                <a:extLst>
                  <a:ext uri="{FF2B5EF4-FFF2-40B4-BE49-F238E27FC236}">
                    <a16:creationId xmlns:a16="http://schemas.microsoft.com/office/drawing/2014/main" id="{91DB0F95-4DA4-EF4A-99F1-76B0A0323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0" y="2504983"/>
                <a:ext cx="9120409" cy="434465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r>
                        <a:rPr kumimoji="0"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̇"/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>
                  <a:spcBef>
                    <a:spcPts val="0"/>
                  </a:spcBef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𝜑</m:t>
                        </m:r>
                      </m:e>
                      <m:sub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func>
                      <m:funcPr>
                        <m:ctrlP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cos</m:t>
                        </m:r>
                      </m:fName>
                      <m:e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𝑘𝑡</m:t>
                        </m:r>
                      </m:e>
                    </m:func>
                    <m:r>
                      <a:rPr kumimoji="0" lang="zh-CN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代入</m:t>
                    </m:r>
                  </m:oMath>
                </a14:m>
                <a:r>
                  <a:rPr kumimoji="0" lang="zh-CN" altLang="en-US" dirty="0">
                    <a:ea typeface="黑体" panose="02010609060101010101" pitchFamily="49" charset="-122"/>
                  </a:rPr>
                  <a:t>上式，易得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</m:sub>
                      </m:sSub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sSub>
                        <m:sSubPr>
                          <m:ctrlP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  <m:sub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𝑘𝑡</m:t>
                          </m:r>
                        </m:e>
                      </m:func>
                      <m:func>
                        <m:func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(</m:t>
                          </m:r>
                          <m:sSub>
                            <m:sSubPr>
                              <m:ctrlP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  <m:sub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𝑘𝑡</m:t>
                              </m:r>
                            </m:e>
                          </m:func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altLang="zh-CN" b="0" dirty="0">
                  <a:ea typeface="黑体" panose="02010609060101010101" pitchFamily="49" charset="-122"/>
                </a:endParaRPr>
              </a:p>
              <a:p>
                <a:pPr>
                  <a:spcBef>
                    <a:spcPts val="0"/>
                  </a:spcBef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对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</m:oMath>
                </a14:m>
                <a:r>
                  <a:rPr kumimoji="0" lang="zh-CN" altLang="en-US" dirty="0">
                    <a:ea typeface="黑体" panose="02010609060101010101" pitchFamily="49" charset="-122"/>
                  </a:rPr>
                  <a:t>的依赖都在蓝色部分。当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kumimoji="0" lang="zh-CN" altLang="en-US" dirty="0">
                    <a:ea typeface="黑体" panose="02010609060101010101" pitchFamily="49" charset="-122"/>
                  </a:rPr>
                  <a:t>取极值时，有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0"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kumimoji="0"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kumimoji="0" lang="zh-CN" altLang="en-US" dirty="0">
                    <a:ea typeface="黑体" panose="02010609060101010101" pitchFamily="49" charset="-122"/>
                  </a:rPr>
                  <a:t>，直接求解不易得到结果。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>
                  <a:spcBef>
                    <a:spcPts val="0"/>
                  </a:spcBef>
                </a:pPr>
                <a:r>
                  <a:rPr kumimoji="0" lang="zh-CN" altLang="en-US" dirty="0">
                    <a:ea typeface="黑体" panose="02010609060101010101" pitchFamily="49" charset="-122"/>
                  </a:rPr>
                  <a:t>我们可以作如下分析：当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𝑘𝑡</m:t>
                    </m:r>
                    <m:r>
                      <a:rPr kumimoji="0"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num>
                      <m:den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</m:oMath>
                </a14:m>
                <a:r>
                  <a:rPr kumimoji="0" lang="zh-CN" altLang="en-US" dirty="0">
                    <a:ea typeface="黑体" panose="02010609060101010101" pitchFamily="49" charset="-122"/>
                  </a:rPr>
                  <a:t>时，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sin</m:t>
                        </m:r>
                      </m:fName>
                      <m:e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𝑘𝑡</m:t>
                        </m:r>
                      </m:e>
                    </m:func>
                  </m:oMath>
                </a14:m>
                <a:r>
                  <a:rPr kumimoji="0"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取最大值</a:t>
                </a:r>
                <a:r>
                  <a:rPr kumimoji="0" lang="en-US" altLang="zh-CN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1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，同时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kumimoji="0" lang="en-US" altLang="zh-CN" b="0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CN" b="0" i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cos</m:t>
                            </m:r>
                          </m:fName>
                          <m:e>
                            <m:r>
                              <a:rPr kumimoji="0"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𝑘𝑡</m:t>
                            </m:r>
                          </m:e>
                        </m:func>
                      </m:e>
                    </m:d>
                  </m:oMath>
                </a14:m>
                <a:r>
                  <a:rPr kumimoji="0" lang="zh-CN" altLang="en-US" dirty="0">
                    <a:ea typeface="黑体" panose="02010609060101010101" pitchFamily="49" charset="-122"/>
                  </a:rPr>
                  <a:t> 取最小值，因此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cos</m:t>
                        </m:r>
                      </m:fName>
                      <m:e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kumimoji="0"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𝜑</m:t>
                            </m:r>
                          </m:e>
                          <m:sub>
                            <m:r>
                              <a:rPr kumimoji="0"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0</m:t>
                            </m:r>
                          </m:sub>
                        </m:sSub>
                        <m:func>
                          <m:funcPr>
                            <m:ctrlPr>
                              <a:rPr kumimoji="0"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zh-CN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cos</m:t>
                            </m:r>
                          </m:fName>
                          <m:e>
                            <m:r>
                              <a:rPr kumimoji="0"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𝑘𝑡</m:t>
                            </m:r>
                          </m:e>
                        </m:func>
                        <m:r>
                          <a:rPr kumimoji="0"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)</m:t>
                        </m:r>
                      </m:e>
                    </m:func>
                  </m:oMath>
                </a14:m>
                <a:r>
                  <a:rPr kumimoji="0"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也取最大值</a:t>
                </a:r>
                <a:r>
                  <a:rPr kumimoji="0" lang="en-US" altLang="zh-CN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1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。因此</a:t>
                </a:r>
                <a:r>
                  <a:rPr kumimoji="0" lang="en-US" altLang="zh-CN" dirty="0">
                    <a:ea typeface="黑体" panose="02010609060101010101" pitchFamily="49" charset="-122"/>
                  </a:rPr>
                  <a:t>A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的最大速度为</a:t>
                </a:r>
                <a:endParaRPr kumimoji="0" lang="en-US" altLang="zh-CN" dirty="0">
                  <a:ea typeface="黑体" panose="02010609060101010101" pitchFamily="49" charset="-122"/>
                </a:endParaRPr>
              </a:p>
              <a:p>
                <a:pPr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𝐴</m:t>
                          </m:r>
                          <m:r>
                            <a:rPr kumimoji="0"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kumimoji="0" lang="en-US" altLang="zh-CN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max</m:t>
                          </m:r>
                        </m:sub>
                      </m:sSub>
                      <m:r>
                        <a:rPr kumimoji="0"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𝑙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0" lang="en-US" altLang="zh-CN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  <m:r>
                        <a:rPr kumimoji="0" lang="en-US" altLang="zh-CN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𝑘</m:t>
                      </m:r>
                      <m:sSub>
                        <m:sSubPr>
                          <m:ctrlP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  <m:sub>
                          <m:r>
                            <a:rPr kumimoji="0" lang="en-US" altLang="zh-CN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0" lang="en-US" altLang="zh-CN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4053" name="Rectangle 21">
                <a:extLst>
                  <a:ext uri="{FF2B5EF4-FFF2-40B4-BE49-F238E27FC236}">
                    <a16:creationId xmlns:a16="http://schemas.microsoft.com/office/drawing/2014/main" id="{91DB0F95-4DA4-EF4A-99F1-76B0A0323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90" y="2504983"/>
                <a:ext cx="9120409" cy="4344651"/>
              </a:xfrm>
              <a:prstGeom prst="rect">
                <a:avLst/>
              </a:prstGeom>
              <a:blipFill>
                <a:blip r:embed="rId3"/>
                <a:stretch>
                  <a:fillRect l="-1070" r="-9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Line 12">
            <a:extLst>
              <a:ext uri="{FF2B5EF4-FFF2-40B4-BE49-F238E27FC236}">
                <a16:creationId xmlns:a16="http://schemas.microsoft.com/office/drawing/2014/main" id="{9F38FAA5-4799-4766-98C8-4A5644BAC0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73008" y="1538597"/>
            <a:ext cx="381000" cy="319802"/>
          </a:xfrm>
          <a:prstGeom prst="line">
            <a:avLst/>
          </a:prstGeom>
          <a:ln w="28575">
            <a:solidFill>
              <a:srgbClr val="0000FF"/>
            </a:solidFill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8">
                <a:extLst>
                  <a:ext uri="{FF2B5EF4-FFF2-40B4-BE49-F238E27FC236}">
                    <a16:creationId xmlns:a16="http://schemas.microsoft.com/office/drawing/2014/main" id="{DF78340D-A0D0-44A2-A5CE-FE3262B708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39862" y="1071530"/>
                <a:ext cx="4572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𝐵</m:t>
                          </m:r>
                        </m:sub>
                        <m:sup>
                          <m:r>
                            <a:rPr kumimoji="0"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kumimoji="0" lang="en-US" altLang="zh-CN" i="1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5" name="Text Box 18">
                <a:extLst>
                  <a:ext uri="{FF2B5EF4-FFF2-40B4-BE49-F238E27FC236}">
                    <a16:creationId xmlns:a16="http://schemas.microsoft.com/office/drawing/2014/main" id="{DF78340D-A0D0-44A2-A5CE-FE3262B70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9862" y="1071530"/>
                <a:ext cx="457200" cy="461665"/>
              </a:xfrm>
              <a:prstGeom prst="rect">
                <a:avLst/>
              </a:prstGeom>
              <a:blipFill>
                <a:blip r:embed="rId4"/>
                <a:stretch>
                  <a:fillRect r="-5333" b="-263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E9B0FC-C9E2-4B0C-817B-FCD3185B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700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0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27D41ED4-E30D-47D8-96F0-1C0341826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052736"/>
            <a:ext cx="8928992" cy="20020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作业</a:t>
            </a:r>
            <a:endParaRPr lang="en-US" altLang="zh-CN" sz="4400" kern="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2.1  </a:t>
            </a:r>
            <a:r>
              <a:rPr kumimoji="1" lang="en-US" altLang="zh-CN" sz="4400" b="0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 2.3    2.4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4F9AC9-8A5F-40E1-B7C6-8A6D33EF7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325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8">
            <a:extLst>
              <a:ext uri="{FF2B5EF4-FFF2-40B4-BE49-F238E27FC236}">
                <a16:creationId xmlns:a16="http://schemas.microsoft.com/office/drawing/2014/main" id="{3EBD5821-57C8-4FA4-9AEE-5597F74B1D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2708920"/>
            <a:ext cx="8928992" cy="9794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补充材料</a:t>
            </a:r>
            <a:endParaRPr kumimoji="1" lang="en-US" altLang="zh-CN" sz="4400" b="0" i="0" u="none" strike="noStrike" kern="0" cap="none" spc="0" normalizeH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2F69D3-8572-44FC-8A88-F1CEF7591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0226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8A1A2F0-448B-4295-9D0C-63503388E4D8}"/>
              </a:ext>
            </a:extLst>
          </p:cNvPr>
          <p:cNvSpPr/>
          <p:nvPr/>
        </p:nvSpPr>
        <p:spPr>
          <a:xfrm>
            <a:off x="251520" y="116632"/>
            <a:ext cx="8208912" cy="16677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某人试图跳到峡谷的另一侧，但自身能量较小，直接跳跃无法到达。假设所有碰撞均为弹性碰撞，他能否通过如下方式到达峡谷另一侧？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01B577-E3E0-4C23-A2F5-2736BE467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775" y="2431375"/>
            <a:ext cx="6458449" cy="417646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62D1282-A8D3-482B-BF82-D819F64B4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9277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D3CD326-916C-4324-B492-89E3DEDE971A}"/>
                  </a:ext>
                </a:extLst>
              </p:cNvPr>
              <p:cNvSpPr/>
              <p:nvPr/>
            </p:nvSpPr>
            <p:spPr>
              <a:xfrm>
                <a:off x="251520" y="116632"/>
                <a:ext cx="8712968" cy="65489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水平方向上无作用力，作匀速直线运动，人和球重新相遇，必有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水平速度相等，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𝑗</m:t>
                        </m:r>
                      </m:e>
                    </m:acc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𝑣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𝑗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再次碰撞前后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，人和小球的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方向速度均变负；碰撞时间非常短，重力冲量近似为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方向动量守恒，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457200" marR="0" lvl="1" indent="0" algn="l" defTabSz="914400" rtl="0" eaLnBrk="0" fontAlgn="base" latinLnBrk="0" hangingPunct="0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⟹  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457200" marR="0" lvl="1" indent="0" algn="l" defTabSz="914400" rtl="0" eaLnBrk="0" fontAlgn="base" latinLnBrk="0" hangingPunct="0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人和弹性球在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碰撞前的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方向总动量为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.</a:t>
                </a:r>
              </a:p>
              <a:p>
                <a:pPr marL="457200" marR="0" lvl="1" indent="0" algn="l" defTabSz="914400" rtl="0" eaLnBrk="0" fontAlgn="base" latinLnBrk="0" hangingPunct="0"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𝑣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𝑣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人上升到顶点时，小球必须刚好到达底部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457200" marR="0" lvl="1" indent="0" algn="l" defTabSz="914400" rtl="0" eaLnBrk="0" fontAlgn="base" latinLnBrk="0" hangingPunct="0">
                  <a:lnSpc>
                    <a:spcPct val="150000"/>
                  </a:lnSpc>
                  <a:spcBef>
                    <a:spcPct val="5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𝑢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𝑔</m:t>
                        </m:r>
                      </m:den>
                    </m:f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,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根据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球下落的距离可以求出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𝑢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为</a:t>
                </a:r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1">
                  <a:spcBef>
                    <a:spcPct val="5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h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𝑔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𝑔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⟹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type m:val="lin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𝑔h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rad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D3CD326-916C-4324-B492-89E3DEDE9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6632"/>
                <a:ext cx="8712968" cy="6548909"/>
              </a:xfrm>
              <a:prstGeom prst="rect">
                <a:avLst/>
              </a:prstGeom>
              <a:blipFill>
                <a:blip r:embed="rId2"/>
                <a:stretch>
                  <a:fillRect l="-909" r="-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630D55-F8A2-413B-AA76-E84713BA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050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8">
                <a:extLst>
                  <a:ext uri="{FF2B5EF4-FFF2-40B4-BE49-F238E27FC236}">
                    <a16:creationId xmlns:a16="http://schemas.microsoft.com/office/drawing/2014/main" id="{70705818-3CD8-4B7D-956E-CEA77CCD315D}"/>
                  </a:ext>
                </a:extLst>
              </p:cNvPr>
              <p:cNvSpPr txBox="1"/>
              <p:nvPr/>
            </p:nvSpPr>
            <p:spPr>
              <a:xfrm>
                <a:off x="107504" y="178314"/>
                <a:ext cx="8928992" cy="6119945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练习</a:t>
                </a:r>
                <a:endPara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1 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半径为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的半球，求解质心位置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2 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地面半径为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、高为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h</m:t>
                    </m:r>
                  </m:oMath>
                </a14:m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的圆锥体，求解质心位置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TextBox 8">
                <a:extLst>
                  <a:ext uri="{FF2B5EF4-FFF2-40B4-BE49-F238E27FC236}">
                    <a16:creationId xmlns:a16="http://schemas.microsoft.com/office/drawing/2014/main" id="{70705818-3CD8-4B7D-956E-CEA77CCD3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78314"/>
                <a:ext cx="8928992" cy="6119945"/>
              </a:xfrm>
              <a:prstGeom prst="rect">
                <a:avLst/>
              </a:prstGeom>
              <a:blipFill>
                <a:blip r:embed="rId2"/>
                <a:stretch>
                  <a:fillRect l="-10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弧形 2">
            <a:extLst>
              <a:ext uri="{FF2B5EF4-FFF2-40B4-BE49-F238E27FC236}">
                <a16:creationId xmlns:a16="http://schemas.microsoft.com/office/drawing/2014/main" id="{F369229B-F2DC-49E3-85CF-8046C4A6A17C}"/>
              </a:ext>
            </a:extLst>
          </p:cNvPr>
          <p:cNvSpPr/>
          <p:nvPr/>
        </p:nvSpPr>
        <p:spPr bwMode="auto">
          <a:xfrm>
            <a:off x="6020624" y="776231"/>
            <a:ext cx="1440000" cy="1440000"/>
          </a:xfrm>
          <a:prstGeom prst="arc">
            <a:avLst>
              <a:gd name="adj1" fmla="val 10809780"/>
              <a:gd name="adj2" fmla="val 0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8B52E31F-1AAA-4EA5-B3FD-84D4729E07FC}"/>
              </a:ext>
            </a:extLst>
          </p:cNvPr>
          <p:cNvCxnSpPr/>
          <p:nvPr/>
        </p:nvCxnSpPr>
        <p:spPr bwMode="auto">
          <a:xfrm flipH="1">
            <a:off x="6164640" y="1496231"/>
            <a:ext cx="575984" cy="499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14C17E0-0202-4E81-BE92-F65238E2F6CB}"/>
              </a:ext>
            </a:extLst>
          </p:cNvPr>
          <p:cNvCxnSpPr/>
          <p:nvPr/>
        </p:nvCxnSpPr>
        <p:spPr bwMode="auto">
          <a:xfrm flipH="1" flipV="1">
            <a:off x="6732240" y="404664"/>
            <a:ext cx="8384" cy="10926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5F86702-1739-4F99-A99F-4E39F18CC666}"/>
              </a:ext>
            </a:extLst>
          </p:cNvPr>
          <p:cNvCxnSpPr/>
          <p:nvPr/>
        </p:nvCxnSpPr>
        <p:spPr bwMode="auto">
          <a:xfrm flipV="1">
            <a:off x="6740624" y="1496231"/>
            <a:ext cx="1368232" cy="149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855B9B4-1D6C-4FF8-B89F-ECCECE5FC955}"/>
              </a:ext>
            </a:extLst>
          </p:cNvPr>
          <p:cNvGrpSpPr/>
          <p:nvPr/>
        </p:nvGrpSpPr>
        <p:grpSpPr>
          <a:xfrm>
            <a:off x="6020026" y="1312770"/>
            <a:ext cx="1441196" cy="366922"/>
            <a:chOff x="6249224" y="1081031"/>
            <a:chExt cx="1441196" cy="366922"/>
          </a:xfrm>
        </p:grpSpPr>
        <p:sp>
          <p:nvSpPr>
            <p:cNvPr id="12" name="弧形 11">
              <a:extLst>
                <a:ext uri="{FF2B5EF4-FFF2-40B4-BE49-F238E27FC236}">
                  <a16:creationId xmlns:a16="http://schemas.microsoft.com/office/drawing/2014/main" id="{39D8DF53-2FB0-404D-A1A3-1AEDF37F1282}"/>
                </a:ext>
              </a:extLst>
            </p:cNvPr>
            <p:cNvSpPr/>
            <p:nvPr/>
          </p:nvSpPr>
          <p:spPr bwMode="auto">
            <a:xfrm>
              <a:off x="6250420" y="1087953"/>
              <a:ext cx="1440000" cy="360000"/>
            </a:xfrm>
            <a:prstGeom prst="arc">
              <a:avLst>
                <a:gd name="adj1" fmla="val 10809780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弧形 12">
              <a:extLst>
                <a:ext uri="{FF2B5EF4-FFF2-40B4-BE49-F238E27FC236}">
                  <a16:creationId xmlns:a16="http://schemas.microsoft.com/office/drawing/2014/main" id="{8BE70F4C-E8E6-471B-8853-85C76CE38E01}"/>
                </a:ext>
              </a:extLst>
            </p:cNvPr>
            <p:cNvSpPr/>
            <p:nvPr/>
          </p:nvSpPr>
          <p:spPr bwMode="auto">
            <a:xfrm flipV="1">
              <a:off x="6249224" y="1081031"/>
              <a:ext cx="1440000" cy="360000"/>
            </a:xfrm>
            <a:prstGeom prst="arc">
              <a:avLst>
                <a:gd name="adj1" fmla="val 10809780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D4A224A0-EDBC-4A74-B5A5-7F2B513CD631}"/>
              </a:ext>
            </a:extLst>
          </p:cNvPr>
          <p:cNvGrpSpPr/>
          <p:nvPr/>
        </p:nvGrpSpPr>
        <p:grpSpPr>
          <a:xfrm>
            <a:off x="6911542" y="4658846"/>
            <a:ext cx="1441196" cy="366922"/>
            <a:chOff x="6249224" y="1081031"/>
            <a:chExt cx="1441196" cy="366922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410D65FA-740D-40AE-BF28-7AB45A89B8FB}"/>
                </a:ext>
              </a:extLst>
            </p:cNvPr>
            <p:cNvSpPr/>
            <p:nvPr/>
          </p:nvSpPr>
          <p:spPr bwMode="auto">
            <a:xfrm>
              <a:off x="6250420" y="1087953"/>
              <a:ext cx="1440000" cy="360000"/>
            </a:xfrm>
            <a:prstGeom prst="arc">
              <a:avLst>
                <a:gd name="adj1" fmla="val 10809780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B4A2C7CA-606E-4933-A66F-20F4FE5EFE21}"/>
                </a:ext>
              </a:extLst>
            </p:cNvPr>
            <p:cNvSpPr/>
            <p:nvPr/>
          </p:nvSpPr>
          <p:spPr bwMode="auto">
            <a:xfrm flipV="1">
              <a:off x="6249224" y="1081031"/>
              <a:ext cx="1440000" cy="360000"/>
            </a:xfrm>
            <a:prstGeom prst="arc">
              <a:avLst>
                <a:gd name="adj1" fmla="val 10809780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F4911D6-467C-4300-A638-6B079EBA64B4}"/>
              </a:ext>
            </a:extLst>
          </p:cNvPr>
          <p:cNvCxnSpPr/>
          <p:nvPr/>
        </p:nvCxnSpPr>
        <p:spPr bwMode="auto">
          <a:xfrm flipV="1">
            <a:off x="7632140" y="3573016"/>
            <a:ext cx="0" cy="1265346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014B3D-01BC-4903-8F65-A67363BF0A0F}"/>
              </a:ext>
            </a:extLst>
          </p:cNvPr>
          <p:cNvCxnSpPr/>
          <p:nvPr/>
        </p:nvCxnSpPr>
        <p:spPr bwMode="auto">
          <a:xfrm>
            <a:off x="7632140" y="4852205"/>
            <a:ext cx="719356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5A1718B-28F7-4AAE-B7A5-080E25F64815}"/>
              </a:ext>
            </a:extLst>
          </p:cNvPr>
          <p:cNvCxnSpPr/>
          <p:nvPr/>
        </p:nvCxnSpPr>
        <p:spPr bwMode="auto">
          <a:xfrm flipV="1">
            <a:off x="6904401" y="3534148"/>
            <a:ext cx="734927" cy="13180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6689EC9-2DA3-43C4-AE7C-E9CE19218647}"/>
              </a:ext>
            </a:extLst>
          </p:cNvPr>
          <p:cNvCxnSpPr/>
          <p:nvPr/>
        </p:nvCxnSpPr>
        <p:spPr bwMode="auto">
          <a:xfrm flipH="1" flipV="1">
            <a:off x="7646469" y="3534148"/>
            <a:ext cx="705027" cy="13212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47DCF2D-832C-44E7-AE84-34C6EF01C56E}"/>
                  </a:ext>
                </a:extLst>
              </p:cNvPr>
              <p:cNvSpPr txBox="1"/>
              <p:nvPr/>
            </p:nvSpPr>
            <p:spPr>
              <a:xfrm>
                <a:off x="6806481" y="1211105"/>
                <a:ext cx="458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47DCF2D-832C-44E7-AE84-34C6EF01C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481" y="1211105"/>
                <a:ext cx="4580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8868B80-6372-4BE0-9F22-3F2BAF21D16C}"/>
                  </a:ext>
                </a:extLst>
              </p:cNvPr>
              <p:cNvSpPr txBox="1"/>
              <p:nvPr/>
            </p:nvSpPr>
            <p:spPr>
              <a:xfrm>
                <a:off x="7701399" y="4428013"/>
                <a:ext cx="458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8868B80-6372-4BE0-9F22-3F2BAF21D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399" y="4428013"/>
                <a:ext cx="4580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4470B6F-138C-40E0-A4EF-2B43BE34F70A}"/>
                  </a:ext>
                </a:extLst>
              </p:cNvPr>
              <p:cNvSpPr txBox="1"/>
              <p:nvPr/>
            </p:nvSpPr>
            <p:spPr>
              <a:xfrm>
                <a:off x="7562882" y="3962888"/>
                <a:ext cx="458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4470B6F-138C-40E0-A4EF-2B43BE34F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882" y="3962888"/>
                <a:ext cx="4580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196B0-56D1-4BCD-8A3F-A455F4D01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422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8">
                <a:extLst>
                  <a:ext uri="{FF2B5EF4-FFF2-40B4-BE49-F238E27FC236}">
                    <a16:creationId xmlns:a16="http://schemas.microsoft.com/office/drawing/2014/main" id="{70705818-3CD8-4B7D-956E-CEA77CCD315D}"/>
                  </a:ext>
                </a:extLst>
              </p:cNvPr>
              <p:cNvSpPr txBox="1"/>
              <p:nvPr/>
            </p:nvSpPr>
            <p:spPr>
              <a:xfrm>
                <a:off x="107504" y="178314"/>
                <a:ext cx="8928992" cy="5432513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练习答案</a:t>
                </a:r>
                <a:endParaRPr kumimoji="0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1 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半径为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的半球，求解质心位置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=0</m:t>
                      </m:r>
                      <m:r>
                        <a:rPr kumimoji="0" lang="en-US" altLang="zh-CN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∫</m:t>
                          </m:r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𝑧</m:t>
                          </m:r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 </m:t>
                          </m:r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𝜌</m:t>
                          </m:r>
                          <m:sSup>
                            <m:sSup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d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p>
                          </m:sSup>
                          <m:r>
                            <a:rPr kumimoji="0" lang="en-US" altLang="zh-CN" sz="2400" b="0" i="1" u="none" strike="noStrike" kern="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𝑟</m:t>
                          </m:r>
                          <m:r>
                            <m:rPr>
                              <m:nor/>
                            </m:rPr>
                            <a:rPr kumimoji="0" lang="en-US" altLang="zh-CN" sz="2400" b="0" i="0" u="none" strike="noStrike" kern="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Times" pitchFamily="2" charset="0"/>
                              <a:ea typeface="SimHei" panose="02010609060101010101" pitchFamily="49" charset="-122"/>
                              <a:cs typeface="+mn-cs"/>
                            </a:rPr>
                            <m:t> </m:t>
                          </m:r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𝑚</m:t>
                    </m:r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𝜌</m:t>
                    </m:r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𝑉</m:t>
                    </m:r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2</m:t>
                        </m:r>
                      </m:num>
                      <m:den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3</m:t>
                        </m:r>
                      </m:den>
                    </m:f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𝜋</m:t>
                    </m:r>
                    <m:sSup>
                      <m:sSup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𝜌</m:t>
                    </m:r>
                  </m:oMath>
                </a14:m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.  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球系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，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𝑧</m:t>
                    </m:r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  <m:func>
                      <m:func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cos</m:t>
                        </m:r>
                      </m:fName>
                      <m:e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func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,  </m:t>
                    </m:r>
                    <m:sSup>
                      <m:sSup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𝑑</m:t>
                        </m:r>
                      </m:e>
                      <m:sup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3</m:t>
                        </m:r>
                      </m:sup>
                    </m:sSup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𝑟</m:t>
                        </m:r>
                      </m:e>
                      <m:sup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altLang="zh-CN" sz="2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sin</m:t>
                        </m:r>
                      </m:fName>
                      <m:e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𝜃</m:t>
                        </m:r>
                      </m:e>
                    </m:func>
                    <m:r>
                      <m:rPr>
                        <m:sty m:val="p"/>
                      </m:rPr>
                      <a:rPr kumimoji="0" lang="en-US" altLang="zh-CN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d</m:t>
                    </m:r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𝑟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d</m:t>
                    </m:r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𝜃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d</m:t>
                    </m:r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𝜑</m:t>
                    </m:r>
                  </m:oMath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𝜌</m:t>
                          </m:r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nary>
                        <m:nary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𝜋</m:t>
                          </m:r>
                        </m:sup>
                        <m:e>
                          <m:nary>
                            <m:naryPr>
                              <m:ctrlP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f>
                                <m:fPr>
                                  <m:type m:val="lin"/>
                                  <m:ctrlP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  <m:e>
                              <m:nary>
                                <m:naryPr>
                                  <m:ctrlP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𝑎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kumimoji="0" lang="en-US" altLang="zh-CN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kumimoji="0" lang="en-US" altLang="zh-CN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  <m:func>
                                    <m:funcPr>
                                      <m:ctrlPr>
                                        <a:rPr kumimoji="0" lang="en-US" altLang="zh-CN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kumimoji="0" lang="en-US" altLang="zh-CN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</m:func>
                                  <m:func>
                                    <m:funcPr>
                                      <m:ctrlPr>
                                        <a:rPr kumimoji="0" lang="en-US" altLang="zh-CN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0" lang="en-US" altLang="zh-CN" sz="2400" b="0" i="0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kumimoji="0" lang="en-US" altLang="zh-CN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m:rPr>
                                      <m:sty m:val="p"/>
                                    </m:rPr>
                                    <a:rPr kumimoji="0" lang="en-US" altLang="zh-CN" sz="24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0" lang="en-US" altLang="zh-CN" sz="2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en-US" altLang="zh-CN" sz="24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0" lang="en-US" altLang="zh-CN" sz="2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en-US" altLang="zh-CN" sz="2400" b="0" i="0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0" lang="en-US" altLang="zh-CN" sz="2400" b="0" i="1" u="none" strike="noStrike" kern="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𝜑</m:t>
                                  </m:r>
                                  <m:r>
                                    <m:rPr>
                                      <m:nor/>
                                    </m:rPr>
                                    <a:rPr kumimoji="0" lang="en-US" altLang="zh-CN" sz="2400" b="0" i="0" u="none" strike="noStrike" kern="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Times" pitchFamily="2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𝜌</m:t>
                          </m:r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×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4</m:t>
                              </m:r>
                            </m:sup>
                          </m:sSup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×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×2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𝜋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𝜌</m:t>
                          </m:r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𝜋</m:t>
                      </m:r>
                      <m:sSup>
                        <m:sSup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代入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𝑚</m:t>
                    </m:r>
                  </m:oMath>
                </a14:m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，易得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3</m:t>
                        </m:r>
                      </m:num>
                      <m:den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8</m:t>
                        </m:r>
                      </m:den>
                    </m:f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TextBox 8">
                <a:extLst>
                  <a:ext uri="{FF2B5EF4-FFF2-40B4-BE49-F238E27FC236}">
                    <a16:creationId xmlns:a16="http://schemas.microsoft.com/office/drawing/2014/main" id="{70705818-3CD8-4B7D-956E-CEA77CCD3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78314"/>
                <a:ext cx="8928992" cy="5432513"/>
              </a:xfrm>
              <a:prstGeom prst="rect">
                <a:avLst/>
              </a:prstGeom>
              <a:blipFill>
                <a:blip r:embed="rId2"/>
                <a:stretch>
                  <a:fillRect l="-1093" t="-1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0D5EEF97-7EFF-494E-8B86-7B5B36619410}"/>
              </a:ext>
            </a:extLst>
          </p:cNvPr>
          <p:cNvGrpSpPr/>
          <p:nvPr/>
        </p:nvGrpSpPr>
        <p:grpSpPr>
          <a:xfrm>
            <a:off x="6923311" y="274408"/>
            <a:ext cx="2088830" cy="1811567"/>
            <a:chOff x="6020026" y="404664"/>
            <a:chExt cx="2088830" cy="1811567"/>
          </a:xfrm>
        </p:grpSpPr>
        <p:sp>
          <p:nvSpPr>
            <p:cNvPr id="3" name="弧形 2">
              <a:extLst>
                <a:ext uri="{FF2B5EF4-FFF2-40B4-BE49-F238E27FC236}">
                  <a16:creationId xmlns:a16="http://schemas.microsoft.com/office/drawing/2014/main" id="{F369229B-F2DC-49E3-85CF-8046C4A6A17C}"/>
                </a:ext>
              </a:extLst>
            </p:cNvPr>
            <p:cNvSpPr/>
            <p:nvPr/>
          </p:nvSpPr>
          <p:spPr bwMode="auto">
            <a:xfrm>
              <a:off x="6020624" y="776231"/>
              <a:ext cx="1440000" cy="1440000"/>
            </a:xfrm>
            <a:prstGeom prst="arc">
              <a:avLst>
                <a:gd name="adj1" fmla="val 10809780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B52E31F-1AAA-4EA5-B3FD-84D4729E07FC}"/>
                </a:ext>
              </a:extLst>
            </p:cNvPr>
            <p:cNvCxnSpPr/>
            <p:nvPr/>
          </p:nvCxnSpPr>
          <p:spPr bwMode="auto">
            <a:xfrm flipH="1">
              <a:off x="6164640" y="1496231"/>
              <a:ext cx="575984" cy="4997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14C17E0-0202-4E81-BE92-F65238E2F6CB}"/>
                </a:ext>
              </a:extLst>
            </p:cNvPr>
            <p:cNvCxnSpPr/>
            <p:nvPr/>
          </p:nvCxnSpPr>
          <p:spPr bwMode="auto">
            <a:xfrm flipH="1" flipV="1">
              <a:off x="6732240" y="404664"/>
              <a:ext cx="8384" cy="109268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95F86702-1739-4F99-A99F-4E39F18CC666}"/>
                </a:ext>
              </a:extLst>
            </p:cNvPr>
            <p:cNvCxnSpPr/>
            <p:nvPr/>
          </p:nvCxnSpPr>
          <p:spPr bwMode="auto">
            <a:xfrm flipV="1">
              <a:off x="6740624" y="1496231"/>
              <a:ext cx="1368232" cy="1496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855B9B4-1D6C-4FF8-B89F-ECCECE5FC955}"/>
                </a:ext>
              </a:extLst>
            </p:cNvPr>
            <p:cNvGrpSpPr/>
            <p:nvPr/>
          </p:nvGrpSpPr>
          <p:grpSpPr>
            <a:xfrm>
              <a:off x="6020026" y="1312770"/>
              <a:ext cx="1441196" cy="366922"/>
              <a:chOff x="6249224" y="1081031"/>
              <a:chExt cx="1441196" cy="366922"/>
            </a:xfrm>
          </p:grpSpPr>
          <p:sp>
            <p:nvSpPr>
              <p:cNvPr id="12" name="弧形 11">
                <a:extLst>
                  <a:ext uri="{FF2B5EF4-FFF2-40B4-BE49-F238E27FC236}">
                    <a16:creationId xmlns:a16="http://schemas.microsoft.com/office/drawing/2014/main" id="{39D8DF53-2FB0-404D-A1A3-1AEDF37F1282}"/>
                  </a:ext>
                </a:extLst>
              </p:cNvPr>
              <p:cNvSpPr/>
              <p:nvPr/>
            </p:nvSpPr>
            <p:spPr bwMode="auto">
              <a:xfrm>
                <a:off x="6250420" y="1087953"/>
                <a:ext cx="1440000" cy="360000"/>
              </a:xfrm>
              <a:prstGeom prst="arc">
                <a:avLst>
                  <a:gd name="adj1" fmla="val 10809780"/>
                  <a:gd name="adj2" fmla="val 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弧形 12">
                <a:extLst>
                  <a:ext uri="{FF2B5EF4-FFF2-40B4-BE49-F238E27FC236}">
                    <a16:creationId xmlns:a16="http://schemas.microsoft.com/office/drawing/2014/main" id="{8BE70F4C-E8E6-471B-8853-85C76CE38E01}"/>
                  </a:ext>
                </a:extLst>
              </p:cNvPr>
              <p:cNvSpPr/>
              <p:nvPr/>
            </p:nvSpPr>
            <p:spPr bwMode="auto">
              <a:xfrm flipV="1">
                <a:off x="6249224" y="1081031"/>
                <a:ext cx="1440000" cy="360000"/>
              </a:xfrm>
              <a:prstGeom prst="arc">
                <a:avLst>
                  <a:gd name="adj1" fmla="val 10809780"/>
                  <a:gd name="adj2" fmla="val 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47DCF2D-832C-44E7-AE84-34C6EF01C56E}"/>
                    </a:ext>
                  </a:extLst>
                </p:cNvPr>
                <p:cNvSpPr txBox="1"/>
                <p:nvPr/>
              </p:nvSpPr>
              <p:spPr>
                <a:xfrm>
                  <a:off x="6806481" y="1211105"/>
                  <a:ext cx="45802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547DCF2D-832C-44E7-AE84-34C6EF01C5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6481" y="1211105"/>
                  <a:ext cx="45802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363D2E-AB3D-4991-98A2-299FF9AEF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8130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8">
                <a:extLst>
                  <a:ext uri="{FF2B5EF4-FFF2-40B4-BE49-F238E27FC236}">
                    <a16:creationId xmlns:a16="http://schemas.microsoft.com/office/drawing/2014/main" id="{70705818-3CD8-4B7D-956E-CEA77CCD315D}"/>
                  </a:ext>
                </a:extLst>
              </p:cNvPr>
              <p:cNvSpPr txBox="1"/>
              <p:nvPr/>
            </p:nvSpPr>
            <p:spPr>
              <a:xfrm>
                <a:off x="119065" y="44624"/>
                <a:ext cx="8928992" cy="6083204"/>
              </a:xfrm>
              <a:prstGeom prst="rect">
                <a:avLst/>
              </a:prstGeom>
              <a:solidFill>
                <a:srgbClr val="FFFFFF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练习答案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2 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地面半径为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、高为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h</m:t>
                    </m:r>
                  </m:oMath>
                </a14:m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的圆锥体，求解质心位置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解答：对称性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⟹  </m:t>
                    </m:r>
                    <m:sSub>
                      <m:sSub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∫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𝑧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𝜌</m:t>
                      </m:r>
                      <m:sSup>
                        <m:sSup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</m:e>
                        <m:sup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𝑟</m:t>
                      </m:r>
                    </m:oMath>
                  </m:oMathPara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质量为 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𝑚</m:t>
                    </m:r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𝜌</m:t>
                    </m:r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𝑉</m:t>
                    </m:r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3</m:t>
                        </m:r>
                      </m:den>
                    </m:f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𝜋</m:t>
                    </m:r>
                    <m:sSup>
                      <m:sSup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𝑎</m:t>
                        </m:r>
                      </m:e>
                      <m:sup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h</m:t>
                    </m:r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𝜌</m:t>
                    </m:r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.  </m:t>
                    </m:r>
                  </m:oMath>
                </a14:m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采用</a:t>
                </a:r>
                <a:r>
                  <a:rPr kumimoji="0" lang="zh-CN" altLang="en-US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柱系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，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</m:e>
                        <m:sup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𝑟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𝑟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𝑟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𝜑</m:t>
                      </m:r>
                      <m:r>
                        <m:rPr>
                          <m:sty m:val="p"/>
                        </m:rPr>
                        <a:rPr kumimoji="0" lang="en-US" altLang="zh-CN" sz="24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𝑧</m:t>
                      </m:r>
                    </m:oMath>
                  </m:oMathPara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z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给定之后，</a:t>
                </a:r>
                <a:r>
                  <a:rPr kumimoji="0" lang="en-US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r</a:t>
                </a: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的最大值为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𝑧</m:t>
                        </m:r>
                      </m:num>
                      <m:den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h</m:t>
                        </m:r>
                      </m:den>
                    </m:f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𝑎</m:t>
                    </m:r>
                  </m:oMath>
                </a14:m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，因此</a:t>
                </a:r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  <m: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𝑐</m:t>
                          </m:r>
                        </m:sub>
                      </m:sSub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𝜌</m:t>
                          </m:r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nary>
                        <m:nary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h</m:t>
                          </m:r>
                        </m:sup>
                        <m:e>
                          <m:nary>
                            <m:naryPr>
                              <m:ctrlP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𝜑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0</m:t>
                                  </m:r>
                                </m:sub>
                                <m:sup>
                                  <m:f>
                                    <m:fPr>
                                      <m:ctrlPr>
                                        <a:rPr kumimoji="0" lang="en-US" altLang="zh-CN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0" lang="en-US" altLang="zh-CN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𝑧</m:t>
                                      </m:r>
                                    </m:num>
                                    <m:den>
                                      <m:r>
                                        <a:rPr kumimoji="0" lang="en-US" altLang="zh-CN" sz="24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h</m:t>
                                      </m:r>
                                    </m:den>
                                  </m:f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𝑎</m:t>
                                  </m:r>
                                </m:sup>
                                <m:e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𝑧𝑟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en-US" altLang="zh-CN" sz="2400" b="0" i="0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𝑟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en-US" altLang="zh-CN" sz="2400" b="0" i="0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𝜑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0" lang="en-US" altLang="zh-CN" sz="2400" b="0" i="0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𝑧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𝜋𝜌</m:t>
                          </m:r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nary>
                        <m:nary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h</m:t>
                          </m:r>
                        </m:sup>
                        <m:e>
                          <m:f>
                            <m:fPr>
                              <m:ctrlP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altLang="zh-CN" sz="2400" b="0" i="1" u="none" strike="noStrike" kern="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0" lang="en-US" altLang="zh-CN" sz="24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0" lang="en-US" altLang="zh-CN" sz="24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𝑧</m:t>
                          </m:r>
                        </m:e>
                      </m:nary>
                      <m:r>
                        <a:rPr kumimoji="0" lang="en-US" altLang="zh-CN" sz="24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𝜌</m:t>
                          </m:r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𝜋</m:t>
                          </m:r>
                        </m:num>
                        <m:den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h</m:t>
                          </m:r>
                        </m:e>
                        <m:sup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0" lang="en-US" altLang="zh-CN" sz="24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" pitchFamily="2" charset="0"/>
                    <a:ea typeface="SimHei" panose="02010609060101010101" pitchFamily="49" charset="-122"/>
                    <a:cs typeface="+mn-cs"/>
                  </a:rPr>
                  <a:t>代入质量，得到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𝑧</m:t>
                        </m:r>
                      </m:e>
                      <m:sub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𝑐</m:t>
                        </m:r>
                      </m:sub>
                    </m:sSub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3</m:t>
                        </m:r>
                      </m:num>
                      <m:den>
                        <m:r>
                          <a:rPr kumimoji="0" lang="en-US" altLang="zh-CN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4</m:t>
                        </m:r>
                      </m:den>
                    </m:f>
                    <m:r>
                      <a:rPr kumimoji="0" lang="en-US" altLang="zh-CN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h</m:t>
                    </m:r>
                  </m:oMath>
                </a14:m>
                <a:endPara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" pitchFamily="2" charset="0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TextBox 8">
                <a:extLst>
                  <a:ext uri="{FF2B5EF4-FFF2-40B4-BE49-F238E27FC236}">
                    <a16:creationId xmlns:a16="http://schemas.microsoft.com/office/drawing/2014/main" id="{70705818-3CD8-4B7D-956E-CEA77CCD3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65" y="44624"/>
                <a:ext cx="8928992" cy="6083204"/>
              </a:xfrm>
              <a:prstGeom prst="rect">
                <a:avLst/>
              </a:prstGeom>
              <a:blipFill>
                <a:blip r:embed="rId2"/>
                <a:stretch>
                  <a:fillRect l="-1093" t="-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组合 19">
            <a:extLst>
              <a:ext uri="{FF2B5EF4-FFF2-40B4-BE49-F238E27FC236}">
                <a16:creationId xmlns:a16="http://schemas.microsoft.com/office/drawing/2014/main" id="{D4A224A0-EDBC-4A74-B5A5-7F2B513CD631}"/>
              </a:ext>
            </a:extLst>
          </p:cNvPr>
          <p:cNvGrpSpPr/>
          <p:nvPr/>
        </p:nvGrpSpPr>
        <p:grpSpPr>
          <a:xfrm>
            <a:off x="7055170" y="1753216"/>
            <a:ext cx="1441196" cy="366922"/>
            <a:chOff x="6249224" y="1081031"/>
            <a:chExt cx="1441196" cy="366922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410D65FA-740D-40AE-BF28-7AB45A89B8FB}"/>
                </a:ext>
              </a:extLst>
            </p:cNvPr>
            <p:cNvSpPr/>
            <p:nvPr/>
          </p:nvSpPr>
          <p:spPr bwMode="auto">
            <a:xfrm>
              <a:off x="6250420" y="1087953"/>
              <a:ext cx="1440000" cy="360000"/>
            </a:xfrm>
            <a:prstGeom prst="arc">
              <a:avLst>
                <a:gd name="adj1" fmla="val 10809780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B4A2C7CA-606E-4933-A66F-20F4FE5EFE21}"/>
                </a:ext>
              </a:extLst>
            </p:cNvPr>
            <p:cNvSpPr/>
            <p:nvPr/>
          </p:nvSpPr>
          <p:spPr bwMode="auto">
            <a:xfrm flipV="1">
              <a:off x="6249224" y="1081031"/>
              <a:ext cx="1440000" cy="360000"/>
            </a:xfrm>
            <a:prstGeom prst="arc">
              <a:avLst>
                <a:gd name="adj1" fmla="val 10809780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5AE9202-EEFC-4ED7-8910-928B1EACDE05}"/>
              </a:ext>
            </a:extLst>
          </p:cNvPr>
          <p:cNvCxnSpPr/>
          <p:nvPr/>
        </p:nvCxnSpPr>
        <p:spPr bwMode="auto">
          <a:xfrm flipH="1">
            <a:off x="7189847" y="634225"/>
            <a:ext cx="575984" cy="4997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F4911D6-467C-4300-A638-6B079EBA64B4}"/>
              </a:ext>
            </a:extLst>
          </p:cNvPr>
          <p:cNvCxnSpPr/>
          <p:nvPr/>
        </p:nvCxnSpPr>
        <p:spPr bwMode="auto">
          <a:xfrm flipH="1">
            <a:off x="7774770" y="628518"/>
            <a:ext cx="8186" cy="131805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3014B3D-01BC-4903-8F65-A67363BF0A0F}"/>
              </a:ext>
            </a:extLst>
          </p:cNvPr>
          <p:cNvCxnSpPr/>
          <p:nvPr/>
        </p:nvCxnSpPr>
        <p:spPr bwMode="auto">
          <a:xfrm flipV="1">
            <a:off x="7782610" y="640407"/>
            <a:ext cx="720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45A1718B-28F7-4AAE-B7A5-080E25F64815}"/>
              </a:ext>
            </a:extLst>
          </p:cNvPr>
          <p:cNvCxnSpPr/>
          <p:nvPr/>
        </p:nvCxnSpPr>
        <p:spPr bwMode="auto">
          <a:xfrm flipV="1">
            <a:off x="7048029" y="628518"/>
            <a:ext cx="734927" cy="131805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6689EC9-2DA3-43C4-AE7C-E9CE19218647}"/>
              </a:ext>
            </a:extLst>
          </p:cNvPr>
          <p:cNvCxnSpPr/>
          <p:nvPr/>
        </p:nvCxnSpPr>
        <p:spPr bwMode="auto">
          <a:xfrm flipH="1" flipV="1">
            <a:off x="7790097" y="628518"/>
            <a:ext cx="705027" cy="13212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8868B80-6372-4BE0-9F22-3F2BAF21D16C}"/>
                  </a:ext>
                </a:extLst>
              </p:cNvPr>
              <p:cNvSpPr txBox="1"/>
              <p:nvPr/>
            </p:nvSpPr>
            <p:spPr>
              <a:xfrm>
                <a:off x="7822273" y="1700776"/>
                <a:ext cx="458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𝑎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8868B80-6372-4BE0-9F22-3F2BAF21D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2273" y="1700776"/>
                <a:ext cx="45802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4470B6F-138C-40E0-A4EF-2B43BE34F70A}"/>
                  </a:ext>
                </a:extLst>
              </p:cNvPr>
              <p:cNvSpPr txBox="1"/>
              <p:nvPr/>
            </p:nvSpPr>
            <p:spPr>
              <a:xfrm>
                <a:off x="6838200" y="2236876"/>
                <a:ext cx="458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h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C4470B6F-138C-40E0-A4EF-2B43BE34F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200" y="2236876"/>
                <a:ext cx="45802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E9BD5D4F-AB25-49CB-B864-3CB62B83FA19}"/>
              </a:ext>
            </a:extLst>
          </p:cNvPr>
          <p:cNvGrpSpPr>
            <a:grpSpLocks noChangeAspect="1"/>
          </p:cNvGrpSpPr>
          <p:nvPr/>
        </p:nvGrpSpPr>
        <p:grpSpPr>
          <a:xfrm>
            <a:off x="7294411" y="1389480"/>
            <a:ext cx="961517" cy="244798"/>
            <a:chOff x="6249224" y="1081031"/>
            <a:chExt cx="1441196" cy="366922"/>
          </a:xfrm>
        </p:grpSpPr>
        <p:sp>
          <p:nvSpPr>
            <p:cNvPr id="27" name="弧形 26">
              <a:extLst>
                <a:ext uri="{FF2B5EF4-FFF2-40B4-BE49-F238E27FC236}">
                  <a16:creationId xmlns:a16="http://schemas.microsoft.com/office/drawing/2014/main" id="{27CB6608-6C08-4999-BED5-06824B4680C8}"/>
                </a:ext>
              </a:extLst>
            </p:cNvPr>
            <p:cNvSpPr/>
            <p:nvPr/>
          </p:nvSpPr>
          <p:spPr bwMode="auto">
            <a:xfrm>
              <a:off x="6250420" y="1087953"/>
              <a:ext cx="1440000" cy="360000"/>
            </a:xfrm>
            <a:prstGeom prst="arc">
              <a:avLst>
                <a:gd name="adj1" fmla="val 10809780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A895BAE1-DE3D-4B05-8B7D-CA7534BDB0E3}"/>
                </a:ext>
              </a:extLst>
            </p:cNvPr>
            <p:cNvSpPr/>
            <p:nvPr/>
          </p:nvSpPr>
          <p:spPr bwMode="auto">
            <a:xfrm flipV="1">
              <a:off x="6249224" y="1081031"/>
              <a:ext cx="1440000" cy="360000"/>
            </a:xfrm>
            <a:prstGeom prst="arc">
              <a:avLst>
                <a:gd name="adj1" fmla="val 10809780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26EFE90-59A7-4636-BAE6-7D9DAD84705E}"/>
                  </a:ext>
                </a:extLst>
              </p:cNvPr>
              <p:cNvSpPr txBox="1"/>
              <p:nvPr/>
            </p:nvSpPr>
            <p:spPr>
              <a:xfrm>
                <a:off x="8566915" y="425785"/>
                <a:ext cx="458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26EFE90-59A7-4636-BAE6-7D9DAD847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915" y="425785"/>
                <a:ext cx="45802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CBF6586-730E-4EF4-AE30-18F952E7D4AE}"/>
                  </a:ext>
                </a:extLst>
              </p:cNvPr>
              <p:cNvSpPr txBox="1"/>
              <p:nvPr/>
            </p:nvSpPr>
            <p:spPr>
              <a:xfrm>
                <a:off x="6885827" y="1014245"/>
                <a:ext cx="458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CBF6586-730E-4EF4-AE30-18F952E7D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5827" y="1014245"/>
                <a:ext cx="458020" cy="461665"/>
              </a:xfrm>
              <a:prstGeom prst="rect">
                <a:avLst/>
              </a:prstGeom>
              <a:blipFill>
                <a:blip r:embed="rId6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EC84646-E618-443D-9EE8-025790DEA221}"/>
                  </a:ext>
                </a:extLst>
              </p:cNvPr>
              <p:cNvSpPr txBox="1"/>
              <p:nvPr/>
            </p:nvSpPr>
            <p:spPr>
              <a:xfrm>
                <a:off x="7663683" y="2162441"/>
                <a:ext cx="4580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𝑧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CEC84646-E618-443D-9EE8-025790DEA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683" y="2162441"/>
                <a:ext cx="45802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CFE288-DA47-4FE3-98CD-501EC3B2F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5457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869F2E7-8976-4EF3-B856-80FC06EDE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465BAC4-4581-46B9-B925-58CD8CA6D562}"/>
                  </a:ext>
                </a:extLst>
              </p:cNvPr>
              <p:cNvSpPr txBox="1"/>
              <p:nvPr/>
            </p:nvSpPr>
            <p:spPr>
              <a:xfrm>
                <a:off x="-54260" y="34374"/>
                <a:ext cx="9252519" cy="67017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补充题目（来自</a:t>
                </a:r>
                <a:r>
                  <a:rPr lang="en-US" altLang="zh-CN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《</a:t>
                </a:r>
                <a:r>
                  <a: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物理学大题典</a:t>
                </a:r>
                <a:r>
                  <a:rPr lang="en-US" altLang="zh-CN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·</a:t>
                </a:r>
                <a:r>
                  <a: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力学</a:t>
                </a:r>
                <a:r>
                  <a:rPr lang="en-US" altLang="zh-CN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》</a:t>
                </a:r>
                <a:r>
                  <a:rPr lang="zh-CN" altLang="en-US" sz="20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，中科大编）</a:t>
                </a:r>
                <a:endParaRPr lang="en-US" altLang="zh-CN" sz="20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、求由抛物线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围成的区域形状的均质薄板的质心。</a:t>
                </a:r>
                <a:endParaRPr lang="en-US" altLang="zh-CN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、求由四个平面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=0,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4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+2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  <m:r>
                      <a:rPr lang="en-US" altLang="zh-CN" sz="20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=8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为边界的均匀实心体的质心</a:t>
                </a:r>
                <a:endPara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、求均质内外半径为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𝑏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的半球壳的质心。</a:t>
                </a:r>
                <a:endParaRPr lang="en-US" altLang="zh-CN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、底半径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𝑎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、高为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h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的正圆锥，用穿过顶点的竖直面一分为二，求质心。</a:t>
                </a:r>
                <a:endPara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、任一均质三角形的质心，与位于三角形顶点的有相等质量的质点组质心重合</a:t>
                </a:r>
                <a:endParaRPr lang="en-US" altLang="zh-CN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、求相距为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的双星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的转动周期。</a:t>
                </a:r>
                <a:endPara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、质量为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的两小球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，用不可伸长的轻绳相连，静止在水平面上。绳子拉紧时，给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球一个冲量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的方向与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𝐴𝐵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成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角，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𝛼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&lt;</m:t>
                    </m:r>
                    <m:f>
                      <m:f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den>
                    </m:f>
                    <m:r>
                      <a:rPr lang="zh-CN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如图所示。已知冲击后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的速度大小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的方向和冲量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𝐼</m:t>
                        </m:r>
                      </m:e>
                    </m:acc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的大小？</a:t>
                </a:r>
                <a:endParaRPr lang="en-US" altLang="zh-CN" sz="20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8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、一质量为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𝑀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的有轨平板车在一条水平直轨道上运动，初始时刻，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个质量为在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𝑚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的人站在静止的平板车上。</a:t>
                </a:r>
                <a:endPara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个人以相对速度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一起跑向车的一头，同时跳下车，求跳下后板车速度</a:t>
                </a:r>
                <a:endPara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𝑁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个人一个接一个的跳离，相对速度仍为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𝑣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，求全部跳下后板车速度</a:t>
                </a:r>
                <a:endParaRPr lang="en-US" altLang="zh-CN" sz="2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465BAC4-4581-46B9-B925-58CD8CA6D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260" y="34374"/>
                <a:ext cx="9252519" cy="6701706"/>
              </a:xfrm>
              <a:prstGeom prst="rect">
                <a:avLst/>
              </a:prstGeom>
              <a:blipFill>
                <a:blip r:embed="rId2"/>
                <a:stretch>
                  <a:fillRect l="-659" r="-66" b="-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27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92" name="Picture 16">
            <a:extLst>
              <a:ext uri="{FF2B5EF4-FFF2-40B4-BE49-F238E27FC236}">
                <a16:creationId xmlns:a16="http://schemas.microsoft.com/office/drawing/2014/main" id="{A51E4CF6-F5AD-2141-94D3-3084F5F49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620000" cy="158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5793" name="Text Box 17">
            <a:extLst>
              <a:ext uri="{FF2B5EF4-FFF2-40B4-BE49-F238E27FC236}">
                <a16:creationId xmlns:a16="http://schemas.microsoft.com/office/drawing/2014/main" id="{750643DB-5D85-7142-A328-A848B7E8D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81000"/>
            <a:ext cx="4359275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太空中拔河，谁胜谁负？</a:t>
            </a: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75794" name="Text Box 18">
            <a:extLst>
              <a:ext uri="{FF2B5EF4-FFF2-40B4-BE49-F238E27FC236}">
                <a16:creationId xmlns:a16="http://schemas.microsoft.com/office/drawing/2014/main" id="{BE092AB8-5320-CD4C-BAD2-C21411CB8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600" y="3443288"/>
            <a:ext cx="5570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系统不受外力作用，所以动量守恒</a:t>
            </a:r>
          </a:p>
        </p:txBody>
      </p:sp>
      <p:graphicFrame>
        <p:nvGraphicFramePr>
          <p:cNvPr id="75795" name="Object 19">
            <a:extLst>
              <a:ext uri="{FF2B5EF4-FFF2-40B4-BE49-F238E27FC236}">
                <a16:creationId xmlns:a16="http://schemas.microsoft.com/office/drawing/2014/main" id="{97DFF830-2DD8-0C44-A333-D1A47B262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267200"/>
          <a:ext cx="4343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r:id="rId4" imgW="21355050" imgH="2197100" progId="Equation.DSMT4">
                  <p:embed/>
                </p:oleObj>
              </mc:Choice>
              <mc:Fallback>
                <p:oleObj r:id="rId4" imgW="21355050" imgH="2197100" progId="Equation.DSMT4">
                  <p:embed/>
                  <p:pic>
                    <p:nvPicPr>
                      <p:cNvPr id="75795" name="Object 19">
                        <a:extLst>
                          <a:ext uri="{FF2B5EF4-FFF2-40B4-BE49-F238E27FC236}">
                            <a16:creationId xmlns:a16="http://schemas.microsoft.com/office/drawing/2014/main" id="{97DFF830-2DD8-0C44-A333-D1A47B2621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267200"/>
                        <a:ext cx="4343400" cy="44767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F9A06A-283C-4A41-9879-993E0625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2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93" grpId="0" animBg="1" autoUpdateAnimBg="0"/>
      <p:bldP spid="7579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A796369-CB2E-4151-8AA3-A560652B7654}"/>
                  </a:ext>
                </a:extLst>
              </p:cNvPr>
              <p:cNvSpPr/>
              <p:nvPr/>
            </p:nvSpPr>
            <p:spPr>
              <a:xfrm>
                <a:off x="2199317" y="4816171"/>
                <a:ext cx="4887813" cy="19001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𝑇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：</a:t>
                </a:r>
                <a:r>
                  <a:rPr lang="zh-CN" altLang="en-US" dirty="0">
                    <a:ea typeface="黑体" panose="02010609060101010101" pitchFamily="49" charset="-122"/>
                  </a:rPr>
                  <a:t>天花板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对质点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的作用力，外力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：质点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对质点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的作用力，内力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：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质点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对质点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的作用力，内力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A796369-CB2E-4151-8AA3-A560652B7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317" y="4816171"/>
                <a:ext cx="4887813" cy="1900136"/>
              </a:xfrm>
              <a:prstGeom prst="rect">
                <a:avLst/>
              </a:prstGeom>
              <a:blipFill>
                <a:blip r:embed="rId3"/>
                <a:stretch>
                  <a:fillRect r="-873" b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403" name="Text Box 11">
            <a:extLst>
              <a:ext uri="{FF2B5EF4-FFF2-40B4-BE49-F238E27FC236}">
                <a16:creationId xmlns:a16="http://schemas.microsoft.com/office/drawing/2014/main" id="{309E8BCA-B33A-8F49-B7B7-7C435526E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6610"/>
            <a:ext cx="7186613" cy="461962"/>
          </a:xfrm>
          <a:prstGeom prst="rect">
            <a:avLst/>
          </a:prstGeom>
          <a:solidFill>
            <a:srgbClr val="FFFF66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一、外力（</a:t>
            </a:r>
            <a:r>
              <a:rPr lang="en-US" altLang="zh-CN" dirty="0">
                <a:ea typeface="黑体" panose="02010609060101010101" pitchFamily="49" charset="-122"/>
              </a:rPr>
              <a:t>External force)</a:t>
            </a:r>
            <a:r>
              <a:rPr lang="zh-CN" altLang="en-US" dirty="0">
                <a:ea typeface="黑体" panose="02010609060101010101" pitchFamily="49" charset="-122"/>
              </a:rPr>
              <a:t>和内力（</a:t>
            </a:r>
            <a:r>
              <a:rPr lang="en-US" altLang="zh-CN" dirty="0">
                <a:ea typeface="黑体" panose="02010609060101010101" pitchFamily="49" charset="-122"/>
              </a:rPr>
              <a:t>Internal force)</a:t>
            </a:r>
          </a:p>
        </p:txBody>
      </p:sp>
      <p:sp>
        <p:nvSpPr>
          <p:cNvPr id="59404" name="Text Box 12">
            <a:extLst>
              <a:ext uri="{FF2B5EF4-FFF2-40B4-BE49-F238E27FC236}">
                <a16:creationId xmlns:a16="http://schemas.microsoft.com/office/drawing/2014/main" id="{ABBF81C2-63B1-A44E-B9A5-FDB701D99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74" y="714069"/>
            <a:ext cx="6904038" cy="1684244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ea typeface="黑体" panose="02010609060101010101" pitchFamily="49" charset="-122"/>
              </a:rPr>
              <a:t>任一质点 </a:t>
            </a:r>
            <a:r>
              <a:rPr lang="en-US" altLang="zh-CN" i="1" dirty="0" err="1">
                <a:ea typeface="黑体" panose="02010609060101010101" pitchFamily="49" charset="-122"/>
              </a:rPr>
              <a:t>i</a:t>
            </a:r>
            <a:r>
              <a:rPr lang="en-US" altLang="zh-CN" i="1" dirty="0">
                <a:ea typeface="黑体" panose="02010609060101010101" pitchFamily="49" charset="-122"/>
              </a:rPr>
              <a:t> </a:t>
            </a:r>
            <a:r>
              <a:rPr lang="zh-CN" altLang="en-US" dirty="0">
                <a:ea typeface="黑体" panose="02010609060101010101" pitchFamily="49" charset="-122"/>
              </a:rPr>
              <a:t>的受力分为两类：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ea typeface="黑体" panose="02010609060101010101" pitchFamily="49" charset="-122"/>
              </a:rPr>
              <a:t>如果施力者属于质点组，则其为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内力</a:t>
            </a:r>
            <a:endParaRPr lang="en-US" altLang="zh-CN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dirty="0">
                <a:ea typeface="黑体" panose="02010609060101010101" pitchFamily="49" charset="-122"/>
              </a:rPr>
              <a:t>如果施力者不属于质点组，则其为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外力</a:t>
            </a:r>
          </a:p>
        </p:txBody>
      </p:sp>
      <p:graphicFrame>
        <p:nvGraphicFramePr>
          <p:cNvPr id="4104" name="对象 11">
            <a:extLst>
              <a:ext uri="{FF2B5EF4-FFF2-40B4-BE49-F238E27FC236}">
                <a16:creationId xmlns:a16="http://schemas.microsoft.com/office/drawing/2014/main" id="{A10397FC-A015-BB44-88BA-BEA4D0923F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6822793"/>
              </p:ext>
            </p:extLst>
          </p:nvPr>
        </p:nvGraphicFramePr>
        <p:xfrm>
          <a:off x="4900084" y="806540"/>
          <a:ext cx="1854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8" name="Equation" r:id="rId4" imgW="10680700" imgH="2927350" progId="Equation.DSMT4">
                  <p:embed/>
                </p:oleObj>
              </mc:Choice>
              <mc:Fallback>
                <p:oleObj name="Equation" r:id="rId4" imgW="10680700" imgH="2927350" progId="Equation.DSMT4">
                  <p:embed/>
                  <p:pic>
                    <p:nvPicPr>
                      <p:cNvPr id="4104" name="对象 11">
                        <a:extLst>
                          <a:ext uri="{FF2B5EF4-FFF2-40B4-BE49-F238E27FC236}">
                            <a16:creationId xmlns:a16="http://schemas.microsoft.com/office/drawing/2014/main" id="{A10397FC-A015-BB44-88BA-BEA4D0923F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0084" y="806540"/>
                        <a:ext cx="1854200" cy="50641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05" name="对象 12">
                <a:extLst>
                  <a:ext uri="{FF2B5EF4-FFF2-40B4-BE49-F238E27FC236}">
                    <a16:creationId xmlns:a16="http://schemas.microsoft.com/office/drawing/2014/main" id="{F802EC3C-7850-A04F-84CA-6852A1AD43F5}"/>
                  </a:ext>
                </a:extLst>
              </p:cNvPr>
              <p:cNvSpPr txBox="1"/>
              <p:nvPr/>
            </p:nvSpPr>
            <p:spPr bwMode="auto">
              <a:xfrm>
                <a:off x="6770549" y="1238357"/>
                <a:ext cx="703263" cy="57860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05" name="对象 12">
                <a:extLst>
                  <a:ext uri="{FF2B5EF4-FFF2-40B4-BE49-F238E27FC236}">
                    <a16:creationId xmlns:a16="http://schemas.microsoft.com/office/drawing/2014/main" id="{F802EC3C-7850-A04F-84CA-6852A1AD4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0549" y="1238357"/>
                <a:ext cx="703263" cy="578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组合 13">
            <a:extLst>
              <a:ext uri="{FF2B5EF4-FFF2-40B4-BE49-F238E27FC236}">
                <a16:creationId xmlns:a16="http://schemas.microsoft.com/office/drawing/2014/main" id="{C9A26AAF-997B-4CA1-8D20-B0709A134242}"/>
              </a:ext>
            </a:extLst>
          </p:cNvPr>
          <p:cNvGrpSpPr/>
          <p:nvPr/>
        </p:nvGrpSpPr>
        <p:grpSpPr>
          <a:xfrm>
            <a:off x="3278901" y="2609697"/>
            <a:ext cx="2586198" cy="2230269"/>
            <a:chOff x="2123728" y="404664"/>
            <a:chExt cx="2586198" cy="2230269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3A0AE74-98E2-431B-8751-6247F7085EFC}"/>
                </a:ext>
              </a:extLst>
            </p:cNvPr>
            <p:cNvCxnSpPr/>
            <p:nvPr/>
          </p:nvCxnSpPr>
          <p:spPr bwMode="auto">
            <a:xfrm>
              <a:off x="2123728" y="404664"/>
              <a:ext cx="208823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091E5A64-8907-4CA3-AC2F-9B21E5FB73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59832" y="404664"/>
              <a:ext cx="288032" cy="100811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53F2994-0BFF-4B34-AA94-23FFE721C62E}"/>
                </a:ext>
              </a:extLst>
            </p:cNvPr>
            <p:cNvCxnSpPr/>
            <p:nvPr/>
          </p:nvCxnSpPr>
          <p:spPr bwMode="auto">
            <a:xfrm>
              <a:off x="3347864" y="1412776"/>
              <a:ext cx="864096" cy="7920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CAE74746-E14C-4D78-96B4-B75FC1B305B1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>
              <a:off x="3347864" y="1419977"/>
              <a:ext cx="345639" cy="31683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1E6E356-465B-4F93-BA19-C31D177AE28E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rot="10800000">
              <a:off x="3866321" y="1888029"/>
              <a:ext cx="345639" cy="316835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732E48A-15FF-4DFA-A967-FD1226924F39}"/>
                </a:ext>
              </a:extLst>
            </p:cNvPr>
            <p:cNvSpPr/>
            <p:nvPr/>
          </p:nvSpPr>
          <p:spPr bwMode="auto">
            <a:xfrm>
              <a:off x="4139952" y="2110953"/>
              <a:ext cx="144016" cy="14400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C74B8ADB-19FE-4A23-8FB0-91C83BF3873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203848" y="836712"/>
              <a:ext cx="144016" cy="56887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BCF52EF-1175-4335-BA61-E4CE0228AAB7}"/>
                </a:ext>
              </a:extLst>
            </p:cNvPr>
            <p:cNvSpPr/>
            <p:nvPr/>
          </p:nvSpPr>
          <p:spPr bwMode="auto">
            <a:xfrm>
              <a:off x="3275856" y="1340769"/>
              <a:ext cx="144016" cy="144002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1A9F16A-4ED3-4F71-9ECE-7694BFF9D372}"/>
                    </a:ext>
                  </a:extLst>
                </p:cNvPr>
                <p:cNvSpPr txBox="1"/>
                <p:nvPr/>
              </p:nvSpPr>
              <p:spPr>
                <a:xfrm>
                  <a:off x="3321930" y="569876"/>
                  <a:ext cx="451085" cy="5064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2667547E-4B44-4F48-8156-0E7513905F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930" y="569876"/>
                  <a:ext cx="451085" cy="5064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083461C0-B873-4D1B-8E0A-7AD1C5F6BC6A}"/>
                    </a:ext>
                  </a:extLst>
                </p:cNvPr>
                <p:cNvSpPr txBox="1"/>
                <p:nvPr/>
              </p:nvSpPr>
              <p:spPr>
                <a:xfrm>
                  <a:off x="3514329" y="1103548"/>
                  <a:ext cx="648767" cy="5171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C282E58-791B-41E7-A670-7021B4A01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4329" y="1103548"/>
                  <a:ext cx="648767" cy="51712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BF2D15EC-B840-4954-AEBE-723AF2552438}"/>
                    </a:ext>
                  </a:extLst>
                </p:cNvPr>
                <p:cNvSpPr txBox="1"/>
                <p:nvPr/>
              </p:nvSpPr>
              <p:spPr>
                <a:xfrm>
                  <a:off x="4054041" y="1531032"/>
                  <a:ext cx="655885" cy="5171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243D2A20-3A33-4178-BE7B-34ADB7ABA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4041" y="1531032"/>
                  <a:ext cx="655885" cy="51712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23952AE-BFB0-42C8-BCF8-71DB1011BAEB}"/>
                    </a:ext>
                  </a:extLst>
                </p:cNvPr>
                <p:cNvSpPr txBox="1"/>
                <p:nvPr/>
              </p:nvSpPr>
              <p:spPr>
                <a:xfrm>
                  <a:off x="2793392" y="1358278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FE32D082-2042-445D-913B-5B34CBBDD9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3392" y="1358278"/>
                  <a:ext cx="431528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1AE98867-16D3-4AD8-8C68-63E5568B2289}"/>
                    </a:ext>
                  </a:extLst>
                </p:cNvPr>
                <p:cNvSpPr txBox="1"/>
                <p:nvPr/>
              </p:nvSpPr>
              <p:spPr>
                <a:xfrm>
                  <a:off x="3865773" y="2173268"/>
                  <a:ext cx="43152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E9F9F73C-7743-4406-84CC-BAF2C33CCD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773" y="2173268"/>
                  <a:ext cx="431528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E86989F9-BAC9-42BC-A8B8-5201F9751824}"/>
              </a:ext>
            </a:extLst>
          </p:cNvPr>
          <p:cNvSpPr/>
          <p:nvPr/>
        </p:nvSpPr>
        <p:spPr>
          <a:xfrm>
            <a:off x="274209" y="3097725"/>
            <a:ext cx="80021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例：</a:t>
            </a:r>
            <a:endParaRPr lang="en-US" altLang="zh-CN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对象 12">
                <a:extLst>
                  <a:ext uri="{FF2B5EF4-FFF2-40B4-BE49-F238E27FC236}">
                    <a16:creationId xmlns:a16="http://schemas.microsoft.com/office/drawing/2014/main" id="{F663C69B-47F1-4DB4-91F1-0EE735CA6974}"/>
                  </a:ext>
                </a:extLst>
              </p:cNvPr>
              <p:cNvSpPr txBox="1"/>
              <p:nvPr/>
            </p:nvSpPr>
            <p:spPr bwMode="auto">
              <a:xfrm>
                <a:off x="6735499" y="1912175"/>
                <a:ext cx="703263" cy="578609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对象 12">
                <a:extLst>
                  <a:ext uri="{FF2B5EF4-FFF2-40B4-BE49-F238E27FC236}">
                    <a16:creationId xmlns:a16="http://schemas.microsoft.com/office/drawing/2014/main" id="{F663C69B-47F1-4DB4-91F1-0EE735CA6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5499" y="1912175"/>
                <a:ext cx="703263" cy="5786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77A0309C-E3B9-4E1E-BD7C-245241A1E0C2}"/>
              </a:ext>
            </a:extLst>
          </p:cNvPr>
          <p:cNvSpPr/>
          <p:nvPr/>
        </p:nvSpPr>
        <p:spPr>
          <a:xfrm>
            <a:off x="946531" y="3117901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ea typeface="黑体" panose="02010609060101010101" pitchFamily="49" charset="-122"/>
              </a:rPr>
              <a:t>轻绳挂的两个物体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3D0D07A-D2D5-4404-9147-50C3F4F0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352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9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9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94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3" grpId="0" animBg="1" autoUpdateAnimBg="0"/>
      <p:bldP spid="4105" grpId="0" animBg="1"/>
      <p:bldP spid="28" grpId="0" animBg="1"/>
      <p:bldP spid="3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8" name="Text Box 16">
            <a:extLst>
              <a:ext uri="{FF2B5EF4-FFF2-40B4-BE49-F238E27FC236}">
                <a16:creationId xmlns:a16="http://schemas.microsoft.com/office/drawing/2014/main" id="{A42FE2FD-6E73-3442-A462-33F05243B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2586"/>
            <a:ext cx="203132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内力的性质一</a:t>
            </a:r>
            <a:endParaRPr lang="zh-CN" altLang="en-US" sz="18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09" name="Text Box 17">
                <a:extLst>
                  <a:ext uri="{FF2B5EF4-FFF2-40B4-BE49-F238E27FC236}">
                    <a16:creationId xmlns:a16="http://schemas.microsoft.com/office/drawing/2014/main" id="{BA1CEB7E-69FA-5E4A-AF76-8754BDFF63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711994"/>
                <a:ext cx="8928992" cy="45948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（1）质点组所有内力的矢量和为零。</a:t>
                </a:r>
                <a:endParaRPr lang="en-US" altLang="zh-CN" b="1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证明：每个质点受力均来自另外一个质点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 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对所有内力的求和，等价于对任意两质点间相互作用力的求和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即内力之和 </a:t>
                </a:r>
                <a:r>
                  <a:rPr lang="en-US" altLang="zh-CN" dirty="0">
                    <a:ea typeface="黑体" panose="02010609060101010101" pitchFamily="49" charset="-122"/>
                  </a:rPr>
                  <a:t>= </a:t>
                </a:r>
                <a:r>
                  <a:rPr lang="zh-CN" altLang="en-US" dirty="0">
                    <a:ea typeface="黑体" panose="02010609060101010101" pitchFamily="49" charset="-122"/>
                  </a:rPr>
                  <a:t>任意两质点作用力与反作用力之和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根据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牛顿第三定律</a:t>
                </a:r>
                <a:r>
                  <a:rPr lang="zh-CN" altLang="en-US" dirty="0">
                    <a:ea typeface="黑体" panose="02010609060101010101" pitchFamily="49" charset="-122"/>
                  </a:rPr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因此</a:t>
                </a:r>
              </a:p>
            </p:txBody>
          </p:sp>
        </mc:Choice>
        <mc:Fallback xmlns="">
          <p:sp>
            <p:nvSpPr>
              <p:cNvPr id="59409" name="Text Box 17">
                <a:extLst>
                  <a:ext uri="{FF2B5EF4-FFF2-40B4-BE49-F238E27FC236}">
                    <a16:creationId xmlns:a16="http://schemas.microsoft.com/office/drawing/2014/main" id="{BA1CEB7E-69FA-5E4A-AF76-8754BDFF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711994"/>
                <a:ext cx="8928992" cy="4594848"/>
              </a:xfrm>
              <a:prstGeom prst="rect">
                <a:avLst/>
              </a:prstGeom>
              <a:blipFill>
                <a:blip r:embed="rId3"/>
                <a:stretch>
                  <a:fillRect l="-1093" r="-68" b="-159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7" name="对象 12">
                <a:extLst>
                  <a:ext uri="{FF2B5EF4-FFF2-40B4-BE49-F238E27FC236}">
                    <a16:creationId xmlns:a16="http://schemas.microsoft.com/office/drawing/2014/main" id="{63507D1C-51B8-EB4D-A11B-320A9D460EE6}"/>
                  </a:ext>
                </a:extLst>
              </p:cNvPr>
              <p:cNvSpPr txBox="1"/>
              <p:nvPr/>
            </p:nvSpPr>
            <p:spPr bwMode="auto">
              <a:xfrm>
                <a:off x="3311859" y="2418436"/>
                <a:ext cx="2520280" cy="1089025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07" name="对象 12">
                <a:extLst>
                  <a:ext uri="{FF2B5EF4-FFF2-40B4-BE49-F238E27FC236}">
                    <a16:creationId xmlns:a16="http://schemas.microsoft.com/office/drawing/2014/main" id="{63507D1C-51B8-EB4D-A11B-320A9D460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1859" y="2418436"/>
                <a:ext cx="2520280" cy="10890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412" name="矩形 59411">
                <a:extLst>
                  <a:ext uri="{FF2B5EF4-FFF2-40B4-BE49-F238E27FC236}">
                    <a16:creationId xmlns:a16="http://schemas.microsoft.com/office/drawing/2014/main" id="{BD8C2A22-94D3-4CB8-B67F-525026FF8C7D}"/>
                  </a:ext>
                </a:extLst>
              </p:cNvPr>
              <p:cNvSpPr/>
              <p:nvPr/>
            </p:nvSpPr>
            <p:spPr>
              <a:xfrm>
                <a:off x="3920924" y="5144796"/>
                <a:ext cx="1302151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9412" name="矩形 59411">
                <a:extLst>
                  <a:ext uri="{FF2B5EF4-FFF2-40B4-BE49-F238E27FC236}">
                    <a16:creationId xmlns:a16="http://schemas.microsoft.com/office/drawing/2014/main" id="{BD8C2A22-94D3-4CB8-B67F-525026FF8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924" y="5144796"/>
                <a:ext cx="1302151" cy="506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>
            <a:extLst>
              <a:ext uri="{FF2B5EF4-FFF2-40B4-BE49-F238E27FC236}">
                <a16:creationId xmlns:a16="http://schemas.microsoft.com/office/drawing/2014/main" id="{54F716B9-88BF-4D7C-9F57-FCE291437CB1}"/>
              </a:ext>
            </a:extLst>
          </p:cNvPr>
          <p:cNvGrpSpPr>
            <a:grpSpLocks/>
          </p:cNvGrpSpPr>
          <p:nvPr/>
        </p:nvGrpSpPr>
        <p:grpSpPr bwMode="auto">
          <a:xfrm>
            <a:off x="6588224" y="2532065"/>
            <a:ext cx="2165350" cy="2308225"/>
            <a:chOff x="6553200" y="3921125"/>
            <a:chExt cx="2165350" cy="2306638"/>
          </a:xfrm>
        </p:grpSpPr>
        <p:sp>
          <p:nvSpPr>
            <p:cNvPr id="82" name="Line 5">
              <a:extLst>
                <a:ext uri="{FF2B5EF4-FFF2-40B4-BE49-F238E27FC236}">
                  <a16:creationId xmlns:a16="http://schemas.microsoft.com/office/drawing/2014/main" id="{B2F4927D-55CB-4CDD-BDB3-F875A1EEA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3400" y="4876800"/>
              <a:ext cx="228600" cy="38100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">
              <a:extLst>
                <a:ext uri="{FF2B5EF4-FFF2-40B4-BE49-F238E27FC236}">
                  <a16:creationId xmlns:a16="http://schemas.microsoft.com/office/drawing/2014/main" id="{8622BFA9-81E0-4ECE-9521-999EB4C81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4267200"/>
              <a:ext cx="304800" cy="45720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484B568C-A86E-432F-ACF1-237FE2A7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4191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5" name="Oval 9">
              <a:extLst>
                <a:ext uri="{FF2B5EF4-FFF2-40B4-BE49-F238E27FC236}">
                  <a16:creationId xmlns:a16="http://schemas.microsoft.com/office/drawing/2014/main" id="{E209DD68-9966-45B2-BD74-A6C848EAD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52578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6" name="Text Box 10">
              <a:extLst>
                <a:ext uri="{FF2B5EF4-FFF2-40B4-BE49-F238E27FC236}">
                  <a16:creationId xmlns:a16="http://schemas.microsoft.com/office/drawing/2014/main" id="{87BB1745-74F5-4FE9-96EB-9C13576FC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5770563"/>
              <a:ext cx="338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i="1">
                  <a:ea typeface="黑体" panose="02010609060101010101" pitchFamily="49" charset="-122"/>
                </a:rPr>
                <a:t>0</a:t>
              </a:r>
            </a:p>
          </p:txBody>
        </p:sp>
        <p:grpSp>
          <p:nvGrpSpPr>
            <p:cNvPr id="87" name="Group 14">
              <a:extLst>
                <a:ext uri="{FF2B5EF4-FFF2-40B4-BE49-F238E27FC236}">
                  <a16:creationId xmlns:a16="http://schemas.microsoft.com/office/drawing/2014/main" id="{E633BB47-301A-4EEB-BC3B-FD2998790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0" y="4191000"/>
              <a:ext cx="914400" cy="1828800"/>
              <a:chOff x="4320" y="2640"/>
              <a:chExt cx="576" cy="1152"/>
            </a:xfrm>
          </p:grpSpPr>
          <p:sp>
            <p:nvSpPr>
              <p:cNvPr id="95" name="Line 4">
                <a:extLst>
                  <a:ext uri="{FF2B5EF4-FFF2-40B4-BE49-F238E27FC236}">
                    <a16:creationId xmlns:a16="http://schemas.microsoft.com/office/drawing/2014/main" id="{E319C503-B3D1-46D8-9721-DD7F74E50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2640"/>
                <a:ext cx="576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96" name="Object 11">
                <a:extLst>
                  <a:ext uri="{FF2B5EF4-FFF2-40B4-BE49-F238E27FC236}">
                    <a16:creationId xmlns:a16="http://schemas.microsoft.com/office/drawing/2014/main" id="{1D1B3563-BFD7-40A0-B02F-A40E572D57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6" y="2928"/>
              <a:ext cx="173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50" name="Equation" r:id="rId6" imgW="1460500" imgH="2635250" progId="Equation.3">
                      <p:embed/>
                    </p:oleObj>
                  </mc:Choice>
                  <mc:Fallback>
                    <p:oleObj name="Equation" r:id="rId6" imgW="1460500" imgH="2635250" progId="Equation.3">
                      <p:embed/>
                      <p:pic>
                        <p:nvPicPr>
                          <p:cNvPr id="96" name="Object 11">
                            <a:extLst>
                              <a:ext uri="{FF2B5EF4-FFF2-40B4-BE49-F238E27FC236}">
                                <a16:creationId xmlns:a16="http://schemas.microsoft.com/office/drawing/2014/main" id="{1D1B3563-BFD7-40A0-B02F-A40E572D577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928"/>
                            <a:ext cx="173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8" name="Group 15">
              <a:extLst>
                <a:ext uri="{FF2B5EF4-FFF2-40B4-BE49-F238E27FC236}">
                  <a16:creationId xmlns:a16="http://schemas.microsoft.com/office/drawing/2014/main" id="{E3EA51DE-581D-46B3-A8FD-C61EE93DA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0" y="5257800"/>
              <a:ext cx="1600200" cy="762000"/>
              <a:chOff x="4320" y="3312"/>
              <a:chExt cx="1008" cy="480"/>
            </a:xfrm>
          </p:grpSpPr>
          <p:sp>
            <p:nvSpPr>
              <p:cNvPr id="93" name="Line 3">
                <a:extLst>
                  <a:ext uri="{FF2B5EF4-FFF2-40B4-BE49-F238E27FC236}">
                    <a16:creationId xmlns:a16="http://schemas.microsoft.com/office/drawing/2014/main" id="{3E83BB57-5DA7-431D-8F32-B4A6668BB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3312"/>
                <a:ext cx="100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94" name="Object 13">
                <a:extLst>
                  <a:ext uri="{FF2B5EF4-FFF2-40B4-BE49-F238E27FC236}">
                    <a16:creationId xmlns:a16="http://schemas.microsoft.com/office/drawing/2014/main" id="{617A45EF-4966-4721-82C0-7894AFE928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40" y="3448"/>
              <a:ext cx="190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51" name="Equation" r:id="rId8" imgW="1606550" imgH="2781300" progId="Equation.3">
                      <p:embed/>
                    </p:oleObj>
                  </mc:Choice>
                  <mc:Fallback>
                    <p:oleObj name="Equation" r:id="rId8" imgW="1606550" imgH="2781300" progId="Equation.3">
                      <p:embed/>
                      <p:pic>
                        <p:nvPicPr>
                          <p:cNvPr id="94" name="Object 13">
                            <a:extLst>
                              <a:ext uri="{FF2B5EF4-FFF2-40B4-BE49-F238E27FC236}">
                                <a16:creationId xmlns:a16="http://schemas.microsoft.com/office/drawing/2014/main" id="{617A45EF-4966-4721-82C0-7894AFE9282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0" y="3448"/>
                            <a:ext cx="190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9" name="Object 16">
              <a:extLst>
                <a:ext uri="{FF2B5EF4-FFF2-40B4-BE49-F238E27FC236}">
                  <a16:creationId xmlns:a16="http://schemas.microsoft.com/office/drawing/2014/main" id="{74654663-F981-4C94-97E4-66EB6C841B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70825" y="3921125"/>
            <a:ext cx="384175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2" name="Equation" r:id="rId10" imgW="2051050" imgH="3073400" progId="Equation.3">
                    <p:embed/>
                  </p:oleObj>
                </mc:Choice>
                <mc:Fallback>
                  <p:oleObj name="Equation" r:id="rId10" imgW="2051050" imgH="3073400" progId="Equation.3">
                    <p:embed/>
                    <p:pic>
                      <p:nvPicPr>
                        <p:cNvPr id="89" name="Object 16">
                          <a:extLst>
                            <a:ext uri="{FF2B5EF4-FFF2-40B4-BE49-F238E27FC236}">
                              <a16:creationId xmlns:a16="http://schemas.microsoft.com/office/drawing/2014/main" id="{74654663-F981-4C94-97E4-66EB6C841B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0825" y="3921125"/>
                          <a:ext cx="384175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17">
              <a:extLst>
                <a:ext uri="{FF2B5EF4-FFF2-40B4-BE49-F238E27FC236}">
                  <a16:creationId xmlns:a16="http://schemas.microsoft.com/office/drawing/2014/main" id="{4288BC7E-7C2E-424C-8B3F-F33B04691D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78813" y="4724400"/>
            <a:ext cx="439737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3" name="Equation" r:id="rId12" imgW="2343150" imgH="3073400" progId="Equation.3">
                    <p:embed/>
                  </p:oleObj>
                </mc:Choice>
                <mc:Fallback>
                  <p:oleObj name="Equation" r:id="rId12" imgW="2343150" imgH="3073400" progId="Equation.3">
                    <p:embed/>
                    <p:pic>
                      <p:nvPicPr>
                        <p:cNvPr id="90" name="Object 17">
                          <a:extLst>
                            <a:ext uri="{FF2B5EF4-FFF2-40B4-BE49-F238E27FC236}">
                              <a16:creationId xmlns:a16="http://schemas.microsoft.com/office/drawing/2014/main" id="{4288BC7E-7C2E-424C-8B3F-F33B04691D5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8813" y="4724400"/>
                          <a:ext cx="439737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94C190B4-87DE-4968-B121-6F2AE244C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96200" y="4267200"/>
              <a:ext cx="609600" cy="99060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92" name="Object 32">
              <a:extLst>
                <a:ext uri="{FF2B5EF4-FFF2-40B4-BE49-F238E27FC236}">
                  <a16:creationId xmlns:a16="http://schemas.microsoft.com/office/drawing/2014/main" id="{A2D95867-E542-4DA7-8C79-C3CEC8C7AB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91400" y="4797425"/>
            <a:ext cx="762000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4" name="Equation" r:id="rId14" imgW="203200" imgH="120650" progId="Equation.3">
                    <p:embed/>
                  </p:oleObj>
                </mc:Choice>
                <mc:Fallback>
                  <p:oleObj name="Equation" r:id="rId14" imgW="203200" imgH="120650" progId="Equation.3">
                    <p:embed/>
                    <p:pic>
                      <p:nvPicPr>
                        <p:cNvPr id="92" name="Object 32">
                          <a:extLst>
                            <a:ext uri="{FF2B5EF4-FFF2-40B4-BE49-F238E27FC236}">
                              <a16:creationId xmlns:a16="http://schemas.microsoft.com/office/drawing/2014/main" id="{A2D95867-E542-4DA7-8C79-C3CEC8C7AB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1400" y="4797425"/>
                          <a:ext cx="762000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0C42E84-81F4-4425-97E7-48843A02A4C1}"/>
                  </a:ext>
                </a:extLst>
              </p:cNvPr>
              <p:cNvSpPr/>
              <p:nvPr/>
            </p:nvSpPr>
            <p:spPr>
              <a:xfrm>
                <a:off x="5742233" y="692091"/>
                <a:ext cx="2028248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zh-CN" alt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zh-CN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sz="1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1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10C42E84-81F4-4425-97E7-48843A02A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33" y="692091"/>
                <a:ext cx="2028248" cy="84856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DE15D5-A3E1-465D-A459-941694113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86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9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9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9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9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8" grpId="0" animBg="1" autoUpdateAnimBg="0"/>
      <p:bldP spid="4107" grpId="0" animBg="1"/>
      <p:bldP spid="5941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8" name="Text Box 16">
            <a:extLst>
              <a:ext uri="{FF2B5EF4-FFF2-40B4-BE49-F238E27FC236}">
                <a16:creationId xmlns:a16="http://schemas.microsoft.com/office/drawing/2014/main" id="{A42FE2FD-6E73-3442-A462-33F05243B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62586"/>
            <a:ext cx="2031325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内力的性质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  <a:sym typeface="Wingdings" pitchFamily="2" charset="2"/>
              </a:rPr>
              <a:t>二</a:t>
            </a:r>
            <a:endParaRPr lang="zh-CN" altLang="en-US" sz="180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409" name="Text Box 17">
                <a:extLst>
                  <a:ext uri="{FF2B5EF4-FFF2-40B4-BE49-F238E27FC236}">
                    <a16:creationId xmlns:a16="http://schemas.microsoft.com/office/drawing/2014/main" id="{BA1CEB7E-69FA-5E4A-AF76-8754BDFF63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711994"/>
                <a:ext cx="8928992" cy="616918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2</a:t>
                </a:r>
                <a:r>
                  <a:rPr lang="zh-CN" altLang="en-US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）质点组所有内力的力矩和为零。</a:t>
                </a:r>
                <a:endParaRPr lang="en-US" altLang="zh-CN" b="1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证明：因为内力之和 </a:t>
                </a:r>
                <a:r>
                  <a:rPr lang="en-US" altLang="zh-CN" dirty="0">
                    <a:ea typeface="黑体" panose="02010609060101010101" pitchFamily="49" charset="-122"/>
                  </a:rPr>
                  <a:t>= </a:t>
                </a:r>
                <a:r>
                  <a:rPr lang="zh-CN" altLang="en-US" dirty="0">
                    <a:ea typeface="黑体" panose="02010609060101010101" pitchFamily="49" charset="-122"/>
                  </a:rPr>
                  <a:t>任意两质点作用力与反作用力之和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故力矩之和也等于两质点作用力与反作用力力矩之和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根据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牛顿第三定律</a:t>
                </a:r>
                <a:r>
                  <a:rPr lang="zh-CN" altLang="en-US" dirty="0">
                    <a:ea typeface="黑体" panose="02010609060101010101" pitchFamily="49" charset="-122"/>
                  </a:rPr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𝑖𝑗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=−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𝑗𝑖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=0,  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∥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3</a:t>
                </a: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）注意：质点组所有内力的元功之和不为零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𝑑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𝑊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i</m:t>
                              </m:r>
                            </m:e>
                          </m:d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i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≠0</m:t>
                      </m:r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9409" name="Text Box 17">
                <a:extLst>
                  <a:ext uri="{FF2B5EF4-FFF2-40B4-BE49-F238E27FC236}">
                    <a16:creationId xmlns:a16="http://schemas.microsoft.com/office/drawing/2014/main" id="{BA1CEB7E-69FA-5E4A-AF76-8754BDFF6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711994"/>
                <a:ext cx="8928992" cy="6169189"/>
              </a:xfrm>
              <a:prstGeom prst="rect">
                <a:avLst/>
              </a:prstGeom>
              <a:blipFill>
                <a:blip r:embed="rId3"/>
                <a:stretch>
                  <a:fillRect l="-109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07" name="对象 12">
                <a:extLst>
                  <a:ext uri="{FF2B5EF4-FFF2-40B4-BE49-F238E27FC236}">
                    <a16:creationId xmlns:a16="http://schemas.microsoft.com/office/drawing/2014/main" id="{63507D1C-51B8-EB4D-A11B-320A9D460EE6}"/>
                  </a:ext>
                </a:extLst>
              </p:cNvPr>
              <p:cNvSpPr txBox="1"/>
              <p:nvPr/>
            </p:nvSpPr>
            <p:spPr bwMode="auto">
              <a:xfrm>
                <a:off x="2570231" y="2427035"/>
                <a:ext cx="3767276" cy="1080426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107" name="对象 12">
                <a:extLst>
                  <a:ext uri="{FF2B5EF4-FFF2-40B4-BE49-F238E27FC236}">
                    <a16:creationId xmlns:a16="http://schemas.microsoft.com/office/drawing/2014/main" id="{63507D1C-51B8-EB4D-A11B-320A9D460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0231" y="2427035"/>
                <a:ext cx="3767276" cy="10804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>
            <a:extLst>
              <a:ext uri="{FF2B5EF4-FFF2-40B4-BE49-F238E27FC236}">
                <a16:creationId xmlns:a16="http://schemas.microsoft.com/office/drawing/2014/main" id="{54F716B9-88BF-4D7C-9F57-FCE291437CB1}"/>
              </a:ext>
            </a:extLst>
          </p:cNvPr>
          <p:cNvGrpSpPr>
            <a:grpSpLocks/>
          </p:cNvGrpSpPr>
          <p:nvPr/>
        </p:nvGrpSpPr>
        <p:grpSpPr bwMode="auto">
          <a:xfrm>
            <a:off x="6871146" y="1916832"/>
            <a:ext cx="2165350" cy="2308225"/>
            <a:chOff x="6553200" y="3921125"/>
            <a:chExt cx="2165350" cy="2306638"/>
          </a:xfrm>
        </p:grpSpPr>
        <p:sp>
          <p:nvSpPr>
            <p:cNvPr id="82" name="Line 5">
              <a:extLst>
                <a:ext uri="{FF2B5EF4-FFF2-40B4-BE49-F238E27FC236}">
                  <a16:creationId xmlns:a16="http://schemas.microsoft.com/office/drawing/2014/main" id="{B2F4927D-55CB-4CDD-BDB3-F875A1EEA3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53400" y="4876800"/>
              <a:ext cx="228600" cy="38100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7">
              <a:extLst>
                <a:ext uri="{FF2B5EF4-FFF2-40B4-BE49-F238E27FC236}">
                  <a16:creationId xmlns:a16="http://schemas.microsoft.com/office/drawing/2014/main" id="{8622BFA9-81E0-4ECE-9521-999EB4C81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72400" y="4267200"/>
              <a:ext cx="304800" cy="45720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484B568C-A86E-432F-ACF1-237FE2A7B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6200" y="41910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5" name="Oval 9">
              <a:extLst>
                <a:ext uri="{FF2B5EF4-FFF2-40B4-BE49-F238E27FC236}">
                  <a16:creationId xmlns:a16="http://schemas.microsoft.com/office/drawing/2014/main" id="{E209DD68-9966-45B2-BD74-A6C848EAD3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52578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86" name="Text Box 10">
              <a:extLst>
                <a:ext uri="{FF2B5EF4-FFF2-40B4-BE49-F238E27FC236}">
                  <a16:creationId xmlns:a16="http://schemas.microsoft.com/office/drawing/2014/main" id="{87BB1745-74F5-4FE9-96EB-9C13576FCF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5770563"/>
              <a:ext cx="33813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i="1">
                  <a:ea typeface="黑体" panose="02010609060101010101" pitchFamily="49" charset="-122"/>
                </a:rPr>
                <a:t>0</a:t>
              </a:r>
            </a:p>
          </p:txBody>
        </p:sp>
        <p:grpSp>
          <p:nvGrpSpPr>
            <p:cNvPr id="87" name="Group 14">
              <a:extLst>
                <a:ext uri="{FF2B5EF4-FFF2-40B4-BE49-F238E27FC236}">
                  <a16:creationId xmlns:a16="http://schemas.microsoft.com/office/drawing/2014/main" id="{E633BB47-301A-4EEB-BC3B-FD2998790F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0" y="4191000"/>
              <a:ext cx="914400" cy="1828800"/>
              <a:chOff x="4320" y="2640"/>
              <a:chExt cx="576" cy="1152"/>
            </a:xfrm>
          </p:grpSpPr>
          <p:sp>
            <p:nvSpPr>
              <p:cNvPr id="95" name="Line 4">
                <a:extLst>
                  <a:ext uri="{FF2B5EF4-FFF2-40B4-BE49-F238E27FC236}">
                    <a16:creationId xmlns:a16="http://schemas.microsoft.com/office/drawing/2014/main" id="{E319C503-B3D1-46D8-9721-DD7F74E50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2640"/>
                <a:ext cx="576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96" name="Object 11">
                <a:extLst>
                  <a:ext uri="{FF2B5EF4-FFF2-40B4-BE49-F238E27FC236}">
                    <a16:creationId xmlns:a16="http://schemas.microsoft.com/office/drawing/2014/main" id="{1D1B3563-BFD7-40A0-B02F-A40E572D57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6" y="2928"/>
              <a:ext cx="173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32" name="Equation" r:id="rId5" imgW="1460500" imgH="2635250" progId="Equation.3">
                      <p:embed/>
                    </p:oleObj>
                  </mc:Choice>
                  <mc:Fallback>
                    <p:oleObj name="Equation" r:id="rId5" imgW="1460500" imgH="2635250" progId="Equation.3">
                      <p:embed/>
                      <p:pic>
                        <p:nvPicPr>
                          <p:cNvPr id="5152" name="Object 11">
                            <a:extLst>
                              <a:ext uri="{FF2B5EF4-FFF2-40B4-BE49-F238E27FC236}">
                                <a16:creationId xmlns:a16="http://schemas.microsoft.com/office/drawing/2014/main" id="{37B3589D-4C3C-E94A-947D-7A51323D12F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6" y="2928"/>
                            <a:ext cx="173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8" name="Group 15">
              <a:extLst>
                <a:ext uri="{FF2B5EF4-FFF2-40B4-BE49-F238E27FC236}">
                  <a16:creationId xmlns:a16="http://schemas.microsoft.com/office/drawing/2014/main" id="{E3EA51DE-581D-46B3-A8FD-C61EE93DA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00" y="5257800"/>
              <a:ext cx="1600200" cy="762000"/>
              <a:chOff x="4320" y="3312"/>
              <a:chExt cx="1008" cy="480"/>
            </a:xfrm>
          </p:grpSpPr>
          <p:sp>
            <p:nvSpPr>
              <p:cNvPr id="93" name="Line 3">
                <a:extLst>
                  <a:ext uri="{FF2B5EF4-FFF2-40B4-BE49-F238E27FC236}">
                    <a16:creationId xmlns:a16="http://schemas.microsoft.com/office/drawing/2014/main" id="{3E83BB57-5DA7-431D-8F32-B4A6668BB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20" y="3312"/>
                <a:ext cx="1008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aphicFrame>
            <p:nvGraphicFramePr>
              <p:cNvPr id="94" name="Object 13">
                <a:extLst>
                  <a:ext uri="{FF2B5EF4-FFF2-40B4-BE49-F238E27FC236}">
                    <a16:creationId xmlns:a16="http://schemas.microsoft.com/office/drawing/2014/main" id="{617A45EF-4966-4721-82C0-7894AFE928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40" y="3448"/>
              <a:ext cx="190" cy="3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33" name="Equation" r:id="rId7" imgW="1606550" imgH="2781300" progId="Equation.3">
                      <p:embed/>
                    </p:oleObj>
                  </mc:Choice>
                  <mc:Fallback>
                    <p:oleObj name="Equation" r:id="rId7" imgW="1606550" imgH="2781300" progId="Equation.3">
                      <p:embed/>
                      <p:pic>
                        <p:nvPicPr>
                          <p:cNvPr id="5150" name="Object 13">
                            <a:extLst>
                              <a:ext uri="{FF2B5EF4-FFF2-40B4-BE49-F238E27FC236}">
                                <a16:creationId xmlns:a16="http://schemas.microsoft.com/office/drawing/2014/main" id="{7CE59000-4FC1-0444-9592-BB3DF19F6D4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40" y="3448"/>
                            <a:ext cx="190" cy="3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9" name="Object 16">
              <a:extLst>
                <a:ext uri="{FF2B5EF4-FFF2-40B4-BE49-F238E27FC236}">
                  <a16:creationId xmlns:a16="http://schemas.microsoft.com/office/drawing/2014/main" id="{74654663-F981-4C94-97E4-66EB6C841B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70825" y="3921125"/>
            <a:ext cx="384175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4" name="Equation" r:id="rId9" imgW="2051050" imgH="3073400" progId="Equation.3">
                    <p:embed/>
                  </p:oleObj>
                </mc:Choice>
                <mc:Fallback>
                  <p:oleObj name="Equation" r:id="rId9" imgW="2051050" imgH="3073400" progId="Equation.3">
                    <p:embed/>
                    <p:pic>
                      <p:nvPicPr>
                        <p:cNvPr id="5145" name="Object 16">
                          <a:extLst>
                            <a:ext uri="{FF2B5EF4-FFF2-40B4-BE49-F238E27FC236}">
                              <a16:creationId xmlns:a16="http://schemas.microsoft.com/office/drawing/2014/main" id="{8E8D248F-6CEE-AB45-BE2D-8DBA8A4573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70825" y="3921125"/>
                          <a:ext cx="384175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" name="Object 17">
              <a:extLst>
                <a:ext uri="{FF2B5EF4-FFF2-40B4-BE49-F238E27FC236}">
                  <a16:creationId xmlns:a16="http://schemas.microsoft.com/office/drawing/2014/main" id="{4288BC7E-7C2E-424C-8B3F-F33B04691D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78813" y="4724400"/>
            <a:ext cx="439737" cy="5778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5" name="Equation" r:id="rId11" imgW="2343150" imgH="3073400" progId="Equation.3">
                    <p:embed/>
                  </p:oleObj>
                </mc:Choice>
                <mc:Fallback>
                  <p:oleObj name="Equation" r:id="rId11" imgW="2343150" imgH="3073400" progId="Equation.3">
                    <p:embed/>
                    <p:pic>
                      <p:nvPicPr>
                        <p:cNvPr id="5146" name="Object 17">
                          <a:extLst>
                            <a:ext uri="{FF2B5EF4-FFF2-40B4-BE49-F238E27FC236}">
                              <a16:creationId xmlns:a16="http://schemas.microsoft.com/office/drawing/2014/main" id="{B64C333E-E7D8-1D4C-8349-3880C49CAA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8813" y="4724400"/>
                          <a:ext cx="439737" cy="5778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Line 31">
              <a:extLst>
                <a:ext uri="{FF2B5EF4-FFF2-40B4-BE49-F238E27FC236}">
                  <a16:creationId xmlns:a16="http://schemas.microsoft.com/office/drawing/2014/main" id="{94C190B4-87DE-4968-B121-6F2AE244C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96200" y="4267200"/>
              <a:ext cx="609600" cy="99060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92" name="Object 32">
              <a:extLst>
                <a:ext uri="{FF2B5EF4-FFF2-40B4-BE49-F238E27FC236}">
                  <a16:creationId xmlns:a16="http://schemas.microsoft.com/office/drawing/2014/main" id="{A2D95867-E542-4DA7-8C79-C3CEC8C7AB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91400" y="4797425"/>
            <a:ext cx="762000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36" name="Equation" r:id="rId13" imgW="203200" imgH="120650" progId="Equation.3">
                    <p:embed/>
                  </p:oleObj>
                </mc:Choice>
                <mc:Fallback>
                  <p:oleObj name="Equation" r:id="rId13" imgW="203200" imgH="120650" progId="Equation.3">
                    <p:embed/>
                    <p:pic>
                      <p:nvPicPr>
                        <p:cNvPr id="5148" name="Object 32">
                          <a:extLst>
                            <a:ext uri="{FF2B5EF4-FFF2-40B4-BE49-F238E27FC236}">
                              <a16:creationId xmlns:a16="http://schemas.microsoft.com/office/drawing/2014/main" id="{ADDE7DE9-3779-0548-BF94-0D83B7B49F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1400" y="4797425"/>
                          <a:ext cx="762000" cy="500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647F6A9-D3A0-41E5-B2D3-0AABA0805CD5}"/>
                  </a:ext>
                </a:extLst>
              </p:cNvPr>
              <p:cNvSpPr/>
              <p:nvPr/>
            </p:nvSpPr>
            <p:spPr>
              <a:xfrm>
                <a:off x="5955490" y="638433"/>
                <a:ext cx="214244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zh-CN" alt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acc>
                        </m:e>
                        <m:sup>
                          <m:r>
                            <a:rPr lang="zh-CN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sz="18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zh-CN" alt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⃗"/>
                                  <m:ctrlPr>
                                    <a:rPr lang="zh-CN" altLang="en-US" sz="1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8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acc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zh-CN" alt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180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zh-CN" alt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altLang="zh-CN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647F6A9-D3A0-41E5-B2D3-0AABA0805C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5490" y="638433"/>
                <a:ext cx="2142446" cy="8485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0FFCA0C-6D4D-49EE-9F49-8A5812E7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67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8" grpId="0" animBg="1" autoUpdateAnimBg="0"/>
      <p:bldP spid="4107" grpId="0" animBg="1"/>
      <p:bldP spid="9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1027">
            <a:extLst>
              <a:ext uri="{FF2B5EF4-FFF2-40B4-BE49-F238E27FC236}">
                <a16:creationId xmlns:a16="http://schemas.microsoft.com/office/drawing/2014/main" id="{0EC99DC2-7ADD-DA41-AAC4-B0749A2B2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404813"/>
            <a:ext cx="1690688" cy="466725"/>
          </a:xfrm>
          <a:prstGeom prst="rect">
            <a:avLst/>
          </a:prstGeom>
          <a:solidFill>
            <a:srgbClr val="FFFF99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二、质心</a:t>
            </a:r>
          </a:p>
        </p:txBody>
      </p:sp>
      <p:sp>
        <p:nvSpPr>
          <p:cNvPr id="61451" name="Rectangle 1035">
            <a:extLst>
              <a:ext uri="{FF2B5EF4-FFF2-40B4-BE49-F238E27FC236}">
                <a16:creationId xmlns:a16="http://schemas.microsoft.com/office/drawing/2014/main" id="{C953EFE1-65B5-5346-B20E-36474096B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1" y="976872"/>
            <a:ext cx="874950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质点组的质量中心，简称质心</a:t>
            </a:r>
            <a:endParaRPr lang="en-US" altLang="zh-CN" dirty="0">
              <a:ea typeface="黑体" panose="02010609060101010101" pitchFamily="49" charset="-122"/>
            </a:endParaRPr>
          </a:p>
          <a:p>
            <a:pPr eaLnBrk="1" hangingPunct="1"/>
            <a:endParaRPr lang="zh-CN" altLang="en-US" dirty="0">
              <a:ea typeface="黑体" panose="02010609060101010101" pitchFamily="49" charset="-122"/>
            </a:endParaRPr>
          </a:p>
        </p:txBody>
      </p:sp>
      <p:graphicFrame>
        <p:nvGraphicFramePr>
          <p:cNvPr id="61452" name="Object 1036">
            <a:extLst>
              <a:ext uri="{FF2B5EF4-FFF2-40B4-BE49-F238E27FC236}">
                <a16:creationId xmlns:a16="http://schemas.microsoft.com/office/drawing/2014/main" id="{B4333AA6-4A1C-2E47-97E3-9EA8FA477A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9212777"/>
              </p:ext>
            </p:extLst>
          </p:nvPr>
        </p:nvGraphicFramePr>
        <p:xfrm>
          <a:off x="5159620" y="54978"/>
          <a:ext cx="3763962" cy="295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8" name="BMP 图象" r:id="rId3" imgW="3136900" imgH="2463800" progId="Paint.Picture">
                  <p:embed/>
                </p:oleObj>
              </mc:Choice>
              <mc:Fallback>
                <p:oleObj name="BMP 图象" r:id="rId3" imgW="3136900" imgH="2463800" progId="Paint.Picture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620" y="54978"/>
                        <a:ext cx="3763962" cy="295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29EC243D-EBB5-6A4A-9B88-AABC147729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05966"/>
              </p:ext>
            </p:extLst>
          </p:nvPr>
        </p:nvGraphicFramePr>
        <p:xfrm>
          <a:off x="1039599" y="1524571"/>
          <a:ext cx="1122362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39" name="Equation" r:id="rId5" imgW="8629650" imgH="9652000" progId="Equation.DSMT4">
                  <p:embed/>
                </p:oleObj>
              </mc:Choice>
              <mc:Fallback>
                <p:oleObj name="Equation" r:id="rId5" imgW="8629650" imgH="96520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599" y="1524571"/>
                        <a:ext cx="1122362" cy="1257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solidFill>
                          <a:srgbClr val="00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35">
            <a:extLst>
              <a:ext uri="{FF2B5EF4-FFF2-40B4-BE49-F238E27FC236}">
                <a16:creationId xmlns:a16="http://schemas.microsoft.com/office/drawing/2014/main" id="{D12F2011-0CD9-6543-9621-93794A39D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074" y="1911921"/>
            <a:ext cx="935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质心</a:t>
            </a:r>
          </a:p>
        </p:txBody>
      </p:sp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26976B12-5ACD-534D-ADD5-E1A9EA8D0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437614"/>
              </p:ext>
            </p:extLst>
          </p:nvPr>
        </p:nvGraphicFramePr>
        <p:xfrm>
          <a:off x="3088683" y="1891563"/>
          <a:ext cx="152241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0" name="Equation" r:id="rId7" imgW="11703050" imgH="6438900" progId="Equation.DSMT4">
                  <p:embed/>
                </p:oleObj>
              </mc:Choice>
              <mc:Fallback>
                <p:oleObj name="Equation" r:id="rId7" imgW="11703050" imgH="64389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683" y="1891563"/>
                        <a:ext cx="1522413" cy="8382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solidFill>
                          <a:srgbClr val="00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035">
            <a:extLst>
              <a:ext uri="{FF2B5EF4-FFF2-40B4-BE49-F238E27FC236}">
                <a16:creationId xmlns:a16="http://schemas.microsoft.com/office/drawing/2014/main" id="{30881C23-F23A-964C-A314-074B24EC4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496" y="1408963"/>
            <a:ext cx="1728787" cy="369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dirty="0">
                <a:solidFill>
                  <a:srgbClr val="0000FF"/>
                </a:solidFill>
                <a:ea typeface="黑体" panose="02010609060101010101" pitchFamily="49" charset="-122"/>
              </a:rPr>
              <a:t>连续分布物体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11">
                <a:extLst>
                  <a:ext uri="{FF2B5EF4-FFF2-40B4-BE49-F238E27FC236}">
                    <a16:creationId xmlns:a16="http://schemas.microsoft.com/office/drawing/2014/main" id="{D355D569-0CAC-4E84-99D5-1941E23767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2906098"/>
                <a:ext cx="9036496" cy="3465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000" dirty="0">
                    <a:ea typeface="黑体" panose="02010609060101010101" pitchFamily="49" charset="-122"/>
                  </a:rPr>
                  <a:t>（1）质心的位矢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2000" dirty="0">
                    <a:ea typeface="黑体" panose="02010609060101010101" pitchFamily="49" charset="-122"/>
                  </a:rPr>
                  <a:t>是质点的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位矢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的加权平均值</a:t>
                </a:r>
                <a:endParaRPr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≡</m:t>
                          </m:r>
                          <m:nary>
                            <m:naryPr>
                              <m:chr m:val="∑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2000" dirty="0">
                  <a:ea typeface="黑体" panose="02010609060101010101" pitchFamily="49" charset="-122"/>
                </a:endParaRPr>
              </a:p>
              <a:p>
                <a:pPr eaLnBrk="1" hangingPunct="1"/>
                <a:r>
                  <a:rPr lang="zh-CN" altLang="en-US" sz="2000" dirty="0">
                    <a:ea typeface="黑体" panose="02010609060101010101" pitchFamily="49" charset="-122"/>
                  </a:rPr>
                  <a:t>（2）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质心相对质点组的位置</a:t>
                </a:r>
                <a:r>
                  <a:rPr lang="zh-CN" altLang="en-US" sz="2000" dirty="0">
                    <a:ea typeface="黑体" panose="02010609060101010101" pitchFamily="49" charset="-122"/>
                  </a:rPr>
                  <a:t>与各质点质量分布情况有关，与参考系的选取无关</a:t>
                </a:r>
                <a:endParaRPr lang="en-US" altLang="zh-CN" sz="2000" dirty="0"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Sup>
                        <m:sSubSup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  <m: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000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3</a:t>
                </a:r>
                <a:r>
                  <a:rPr lang="zh-CN" altLang="en-US" sz="20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）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质点组总动量等于质心动量</a:t>
                </a:r>
                <a:endParaRPr lang="en-US" altLang="zh-CN" sz="2000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</m:acc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𝑖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ea typeface="黑体" panose="02010609060101010101" pitchFamily="49" charset="-122"/>
                </a:endParaRPr>
              </a:p>
              <a:p>
                <a:pPr eaLnBrk="1" hangingPunct="1"/>
                <a:endParaRPr lang="zh-CN" altLang="en-US" sz="2000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1" name="Text Box 11">
                <a:extLst>
                  <a:ext uri="{FF2B5EF4-FFF2-40B4-BE49-F238E27FC236}">
                    <a16:creationId xmlns:a16="http://schemas.microsoft.com/office/drawing/2014/main" id="{D355D569-0CAC-4E84-99D5-1941E23767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906098"/>
                <a:ext cx="9036496" cy="3465885"/>
              </a:xfrm>
              <a:prstGeom prst="rect">
                <a:avLst/>
              </a:prstGeom>
              <a:blipFill>
                <a:blip r:embed="rId9"/>
                <a:stretch>
                  <a:fillRect l="-742" t="-17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B01267-D8BA-463D-A8B8-A24643C6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nimBg="1"/>
      <p:bldP spid="61451" grpId="0"/>
      <p:bldP spid="25" grpId="0"/>
      <p:bldP spid="18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33" name="Text Box 17">
            <a:extLst>
              <a:ext uri="{FF2B5EF4-FFF2-40B4-BE49-F238E27FC236}">
                <a16:creationId xmlns:a16="http://schemas.microsoft.com/office/drawing/2014/main" id="{C8D8762B-2DE3-C34F-94E2-2E803E016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31" y="681672"/>
            <a:ext cx="8539162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ea typeface="黑体" panose="02010609060101010101" pitchFamily="49" charset="-122"/>
              </a:rPr>
              <a:t>a) </a:t>
            </a:r>
            <a:r>
              <a:rPr lang="zh-CN" altLang="en-US" dirty="0">
                <a:solidFill>
                  <a:srgbClr val="0066FF"/>
                </a:solidFill>
                <a:ea typeface="黑体" panose="02010609060101010101" pitchFamily="49" charset="-122"/>
              </a:rPr>
              <a:t>两质点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的质心</a:t>
            </a:r>
            <a:r>
              <a:rPr lang="zh-CN" altLang="en-US" dirty="0">
                <a:ea typeface="黑体" panose="02010609060101010101" pitchFamily="49" charset="-122"/>
              </a:rPr>
              <a:t>在其连线上，到两质点的距离与质量成反比。</a:t>
            </a:r>
          </a:p>
        </p:txBody>
      </p:sp>
      <p:sp>
        <p:nvSpPr>
          <p:cNvPr id="34835" name="Text Box 19">
            <a:extLst>
              <a:ext uri="{FF2B5EF4-FFF2-40B4-BE49-F238E27FC236}">
                <a16:creationId xmlns:a16="http://schemas.microsoft.com/office/drawing/2014/main" id="{70862B9D-1244-8144-95DE-DF8E7DB9E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31" y="1265537"/>
            <a:ext cx="6992937" cy="4619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ea typeface="黑体" panose="02010609060101010101" pitchFamily="49" charset="-122"/>
              </a:rPr>
              <a:t>b) 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质量分布均匀</a:t>
            </a:r>
            <a:r>
              <a:rPr lang="zh-CN" altLang="en-US" dirty="0">
                <a:ea typeface="黑体" panose="02010609060101010101" pitchFamily="49" charset="-122"/>
              </a:rPr>
              <a:t>的物体，其质心与</a:t>
            </a:r>
            <a:r>
              <a:rPr lang="zh-CN" altLang="en-US" dirty="0">
                <a:solidFill>
                  <a:srgbClr val="0066FF"/>
                </a:solidFill>
                <a:ea typeface="黑体" panose="02010609060101010101" pitchFamily="49" charset="-122"/>
              </a:rPr>
              <a:t>几何中心</a:t>
            </a:r>
            <a:r>
              <a:rPr lang="zh-CN" altLang="en-US" dirty="0">
                <a:ea typeface="黑体" panose="02010609060101010101" pitchFamily="49" charset="-122"/>
              </a:rPr>
              <a:t>重合。</a:t>
            </a:r>
          </a:p>
        </p:txBody>
      </p:sp>
      <p:sp>
        <p:nvSpPr>
          <p:cNvPr id="12" name="Text Box 1027">
            <a:extLst>
              <a:ext uri="{FF2B5EF4-FFF2-40B4-BE49-F238E27FC236}">
                <a16:creationId xmlns:a16="http://schemas.microsoft.com/office/drawing/2014/main" id="{49EDE702-12A9-244B-BA6A-C1317CEAB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30" y="70509"/>
            <a:ext cx="7027052" cy="461665"/>
          </a:xfrm>
          <a:prstGeom prst="rect">
            <a:avLst/>
          </a:prstGeom>
          <a:solidFill>
            <a:srgbClr val="FFFF99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质心求解：利用质心定义直接求，或利用下列结论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9">
                <a:extLst>
                  <a:ext uri="{FF2B5EF4-FFF2-40B4-BE49-F238E27FC236}">
                    <a16:creationId xmlns:a16="http://schemas.microsoft.com/office/drawing/2014/main" id="{7055B600-4566-4008-88AE-549EEF55C7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398" y="1803790"/>
                <a:ext cx="7027052" cy="461665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dirty="0">
                    <a:ea typeface="黑体" panose="02010609060101010101" pitchFamily="49" charset="-122"/>
                  </a:rPr>
                  <a:t>c) 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可以先对部分质点求质心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𝑐𝑛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，然后再求整体质心</a:t>
                </a:r>
              </a:p>
            </p:txBody>
          </p:sp>
        </mc:Choice>
        <mc:Fallback xmlns="">
          <p:sp>
            <p:nvSpPr>
              <p:cNvPr id="14" name="Text Box 19">
                <a:extLst>
                  <a:ext uri="{FF2B5EF4-FFF2-40B4-BE49-F238E27FC236}">
                    <a16:creationId xmlns:a16="http://schemas.microsoft.com/office/drawing/2014/main" id="{7055B600-4566-4008-88AE-549EEF55C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398" y="1803790"/>
                <a:ext cx="7027052" cy="461665"/>
              </a:xfrm>
              <a:prstGeom prst="rect">
                <a:avLst/>
              </a:prstGeom>
              <a:blipFill>
                <a:blip r:embed="rId2"/>
                <a:stretch>
                  <a:fillRect l="-1301" t="-17105" r="-347" b="-30263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62AC64ED-7FB5-4204-8E31-D9172366FA6A}"/>
              </a:ext>
            </a:extLst>
          </p:cNvPr>
          <p:cNvGrpSpPr/>
          <p:nvPr/>
        </p:nvGrpSpPr>
        <p:grpSpPr>
          <a:xfrm>
            <a:off x="554301" y="2964908"/>
            <a:ext cx="792000" cy="792088"/>
            <a:chOff x="7596335" y="5589240"/>
            <a:chExt cx="792000" cy="792088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6C191EC3-23EF-4D9C-9A61-CD0AC5DD1F90}"/>
                </a:ext>
              </a:extLst>
            </p:cNvPr>
            <p:cNvSpPr/>
            <p:nvPr/>
          </p:nvSpPr>
          <p:spPr bwMode="auto">
            <a:xfrm>
              <a:off x="7596335" y="5589240"/>
              <a:ext cx="792000" cy="79208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1184ED6-5660-4F1A-842B-F1A9FC41E33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29169" y="5753633"/>
              <a:ext cx="194400" cy="19442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8835315-9348-4844-A328-694B6ABA76B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56403" y="5760078"/>
              <a:ext cx="194400" cy="19442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8CC8AC7E-AE24-4C34-9C21-15C82AED8A2F}"/>
              </a:ext>
            </a:extLst>
          </p:cNvPr>
          <p:cNvSpPr/>
          <p:nvPr/>
        </p:nvSpPr>
        <p:spPr>
          <a:xfrm>
            <a:off x="242415" y="395245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负质量法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9">
                <a:extLst>
                  <a:ext uri="{FF2B5EF4-FFF2-40B4-BE49-F238E27FC236}">
                    <a16:creationId xmlns:a16="http://schemas.microsoft.com/office/drawing/2014/main" id="{675448F9-A297-4087-AE8E-A3B2F4B265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6480" y="2336833"/>
                <a:ext cx="7280016" cy="37438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例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：半径为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的均匀大圆，挖去半径为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的小圆，两小圆与大圆圆心成</a:t>
                </a:r>
                <a:r>
                  <a:rPr lang="en-US" altLang="zh-CN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60</a:t>
                </a: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度角，</a:t>
                </a:r>
                <a:r>
                  <a:rPr lang="zh-CN" altLang="en-US" sz="2000" dirty="0">
                    <a:ea typeface="黑体" panose="02010609060101010101" pitchFamily="49" charset="-122"/>
                  </a:rPr>
                  <a:t>且小圆圆心位于大圆半径的中点。</a:t>
                </a:r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求质心坐标？</a:t>
                </a:r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dirty="0">
                    <a:ea typeface="黑体" panose="02010609060101010101" pitchFamily="49" charset="-122"/>
                  </a:rPr>
                  <a:t>解答：质量分布均匀，质心在对称轴上，故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sz="2000" dirty="0">
                    <a:ea typeface="黑体" panose="02010609060101010101" pitchFamily="49" charset="-122"/>
                  </a:rPr>
                  <a:t>系统可以看做密度为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𝜌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、半径为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𝑅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的大圆，与密度为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𝜌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、半径为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𝑟</m:t>
                    </m:r>
                  </m:oMath>
                </a14:m>
                <a:r>
                  <a:rPr lang="zh-CN" altLang="en-US" sz="200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的两小圆的集合。</a:t>
                </a:r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𝜌𝜋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=0;   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=−</m:t>
                      </m:r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𝜌𝜋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4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𝑅</m:t>
                      </m:r>
                    </m:oMath>
                  </m:oMathPara>
                </a14:m>
                <a:endParaRPr lang="en-US" altLang="zh-CN" sz="2000" b="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−2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Text Box 19">
                <a:extLst>
                  <a:ext uri="{FF2B5EF4-FFF2-40B4-BE49-F238E27FC236}">
                    <a16:creationId xmlns:a16="http://schemas.microsoft.com/office/drawing/2014/main" id="{675448F9-A297-4087-AE8E-A3B2F4B26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6480" y="2336833"/>
                <a:ext cx="7280016" cy="3743845"/>
              </a:xfrm>
              <a:prstGeom prst="rect">
                <a:avLst/>
              </a:prstGeom>
              <a:blipFill>
                <a:blip r:embed="rId3"/>
                <a:stretch>
                  <a:fillRect l="-838" r="-1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9E2B97FF-7726-40C7-9D5B-2AAA11406B42}"/>
              </a:ext>
            </a:extLst>
          </p:cNvPr>
          <p:cNvGrpSpPr/>
          <p:nvPr/>
        </p:nvGrpSpPr>
        <p:grpSpPr>
          <a:xfrm>
            <a:off x="576586" y="4864798"/>
            <a:ext cx="792000" cy="792088"/>
            <a:chOff x="7596335" y="5589240"/>
            <a:chExt cx="792000" cy="792088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711426E-7B3C-4C53-ACB2-3FB1FE695192}"/>
                </a:ext>
              </a:extLst>
            </p:cNvPr>
            <p:cNvSpPr/>
            <p:nvPr/>
          </p:nvSpPr>
          <p:spPr bwMode="auto">
            <a:xfrm>
              <a:off x="7596335" y="5589240"/>
              <a:ext cx="792000" cy="79208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6E9C032-F768-4EEA-9F9D-9A7096FD54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729169" y="5753633"/>
              <a:ext cx="194400" cy="19442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127AA38D-658C-4848-BE15-50D6B11CF45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056403" y="5760078"/>
              <a:ext cx="194400" cy="194422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BB962A3-71A4-41B2-9AB4-5C920E27C4F8}"/>
              </a:ext>
            </a:extLst>
          </p:cNvPr>
          <p:cNvGrpSpPr/>
          <p:nvPr/>
        </p:nvGrpSpPr>
        <p:grpSpPr>
          <a:xfrm>
            <a:off x="238265" y="4608810"/>
            <a:ext cx="1480649" cy="874604"/>
            <a:chOff x="215980" y="2708920"/>
            <a:chExt cx="1480649" cy="874604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7CBEAB07-F08E-46C5-83EA-3B2C61C3340E}"/>
                </a:ext>
              </a:extLst>
            </p:cNvPr>
            <p:cNvGrpSpPr/>
            <p:nvPr/>
          </p:nvGrpSpPr>
          <p:grpSpPr>
            <a:xfrm>
              <a:off x="395536" y="2708920"/>
              <a:ext cx="1109530" cy="388843"/>
              <a:chOff x="395536" y="2708920"/>
              <a:chExt cx="1109530" cy="388843"/>
            </a:xfrm>
          </p:grpSpPr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FBB467D8-DFF6-4771-B28A-ED4990EF6E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95536" y="2708920"/>
                <a:ext cx="388799" cy="388843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D34EED9B-5B98-4BEE-8CCD-16A38B73BE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16267" y="2708920"/>
                <a:ext cx="388799" cy="388843"/>
              </a:xfrm>
              <a:prstGeom prst="ellips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EA17570-B469-463A-B5D7-42ABBD673F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342" y="3391195"/>
              <a:ext cx="77760" cy="7776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0ADF9321-2106-46CF-BB9E-5E01BB76065D}"/>
                </a:ext>
              </a:extLst>
            </p:cNvPr>
            <p:cNvGrpSpPr/>
            <p:nvPr/>
          </p:nvGrpSpPr>
          <p:grpSpPr>
            <a:xfrm>
              <a:off x="215980" y="3305931"/>
              <a:ext cx="621058" cy="277593"/>
              <a:chOff x="215980" y="3305931"/>
              <a:chExt cx="621058" cy="277593"/>
            </a:xfrm>
          </p:grpSpPr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5298B83B-85F6-4EB3-85A1-EA4100BA6373}"/>
                  </a:ext>
                </a:extLst>
              </p:cNvPr>
              <p:cNvCxnSpPr/>
              <p:nvPr/>
            </p:nvCxnSpPr>
            <p:spPr bwMode="auto">
              <a:xfrm flipH="1" flipV="1">
                <a:off x="252805" y="3305931"/>
                <a:ext cx="584233" cy="988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16BA9A73-220A-462D-8D0D-EABF93BA1D28}"/>
                  </a:ext>
                </a:extLst>
              </p:cNvPr>
              <p:cNvCxnSpPr/>
              <p:nvPr/>
            </p:nvCxnSpPr>
            <p:spPr bwMode="auto">
              <a:xfrm flipV="1">
                <a:off x="248649" y="3484692"/>
                <a:ext cx="584233" cy="988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直接箭头连接符 47">
                <a:extLst>
                  <a:ext uri="{FF2B5EF4-FFF2-40B4-BE49-F238E27FC236}">
                    <a16:creationId xmlns:a16="http://schemas.microsoft.com/office/drawing/2014/main" id="{87D580E9-247D-469F-9D94-8565584E8B38}"/>
                  </a:ext>
                </a:extLst>
              </p:cNvPr>
              <p:cNvCxnSpPr/>
              <p:nvPr/>
            </p:nvCxnSpPr>
            <p:spPr bwMode="auto">
              <a:xfrm>
                <a:off x="215980" y="3444727"/>
                <a:ext cx="61690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A76E455-DE0C-4833-AEED-22D4EF2B9979}"/>
                </a:ext>
              </a:extLst>
            </p:cNvPr>
            <p:cNvGrpSpPr/>
            <p:nvPr/>
          </p:nvGrpSpPr>
          <p:grpSpPr>
            <a:xfrm flipH="1">
              <a:off x="1075571" y="3291251"/>
              <a:ext cx="621058" cy="277593"/>
              <a:chOff x="215980" y="3305931"/>
              <a:chExt cx="621058" cy="277593"/>
            </a:xfrm>
          </p:grpSpPr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56D4ACD7-29F1-405D-BA49-93D47B6A331C}"/>
                  </a:ext>
                </a:extLst>
              </p:cNvPr>
              <p:cNvCxnSpPr/>
              <p:nvPr/>
            </p:nvCxnSpPr>
            <p:spPr bwMode="auto">
              <a:xfrm flipH="1" flipV="1">
                <a:off x="252805" y="3305931"/>
                <a:ext cx="584233" cy="988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直接箭头连接符 43">
                <a:extLst>
                  <a:ext uri="{FF2B5EF4-FFF2-40B4-BE49-F238E27FC236}">
                    <a16:creationId xmlns:a16="http://schemas.microsoft.com/office/drawing/2014/main" id="{FAE76E9A-5142-4962-A73A-6BE781760ED5}"/>
                  </a:ext>
                </a:extLst>
              </p:cNvPr>
              <p:cNvCxnSpPr/>
              <p:nvPr/>
            </p:nvCxnSpPr>
            <p:spPr bwMode="auto">
              <a:xfrm flipV="1">
                <a:off x="248649" y="3484692"/>
                <a:ext cx="584233" cy="9883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9F60210C-ECDE-4E4E-AE3C-936EF05FABB8}"/>
                  </a:ext>
                </a:extLst>
              </p:cNvPr>
              <p:cNvCxnSpPr/>
              <p:nvPr/>
            </p:nvCxnSpPr>
            <p:spPr bwMode="auto">
              <a:xfrm>
                <a:off x="215980" y="3444727"/>
                <a:ext cx="616902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67B4A0-D96A-45B2-A7E1-D561FEB3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3" grpId="0" animBg="1" autoUpdateAnimBg="0"/>
      <p:bldP spid="34835" grpId="0" animBg="1" autoUpdateAnimBg="0"/>
      <p:bldP spid="12" grpId="0" animBg="1"/>
      <p:bldP spid="14" grpId="0" animBg="1" autoUpdateAnimBg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027">
            <a:extLst>
              <a:ext uri="{FF2B5EF4-FFF2-40B4-BE49-F238E27FC236}">
                <a16:creationId xmlns:a16="http://schemas.microsoft.com/office/drawing/2014/main" id="{6F4C9E3D-5D78-1241-83CF-BD9733329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</a:p>
        </p:txBody>
      </p:sp>
      <p:sp>
        <p:nvSpPr>
          <p:cNvPr id="15363" name="Text Box 1028">
            <a:extLst>
              <a:ext uri="{FF2B5EF4-FFF2-40B4-BE49-F238E27FC236}">
                <a16:creationId xmlns:a16="http://schemas.microsoft.com/office/drawing/2014/main" id="{04A10ED6-B744-D444-A90D-62EDE4E78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4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</a:p>
        </p:txBody>
      </p:sp>
      <p:sp>
        <p:nvSpPr>
          <p:cNvPr id="15364" name="Line 1029">
            <a:extLst>
              <a:ext uri="{FF2B5EF4-FFF2-40B4-BE49-F238E27FC236}">
                <a16:creationId xmlns:a16="http://schemas.microsoft.com/office/drawing/2014/main" id="{A260FB80-E42D-7348-83DD-78B4F537D2E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343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5" name="Text Box 1030">
            <a:extLst>
              <a:ext uri="{FF2B5EF4-FFF2-40B4-BE49-F238E27FC236}">
                <a16:creationId xmlns:a16="http://schemas.microsoft.com/office/drawing/2014/main" id="{282904EA-D4DE-0243-8371-D094FDEE6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91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φ</a:t>
            </a:r>
          </a:p>
        </p:txBody>
      </p:sp>
      <p:sp>
        <p:nvSpPr>
          <p:cNvPr id="15366" name="Line 1031">
            <a:extLst>
              <a:ext uri="{FF2B5EF4-FFF2-40B4-BE49-F238E27FC236}">
                <a16:creationId xmlns:a16="http://schemas.microsoft.com/office/drawing/2014/main" id="{E251BBF6-6875-674A-8D96-BF32B99503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800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Text Box 1032">
            <a:extLst>
              <a:ext uri="{FF2B5EF4-FFF2-40B4-BE49-F238E27FC236}">
                <a16:creationId xmlns:a16="http://schemas.microsoft.com/office/drawing/2014/main" id="{3EEE16F4-6C39-3948-8D10-232765DA96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34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</a:p>
        </p:txBody>
      </p:sp>
      <p:sp>
        <p:nvSpPr>
          <p:cNvPr id="15368" name="Rectangle 1033">
            <a:extLst>
              <a:ext uri="{FF2B5EF4-FFF2-40B4-BE49-F238E27FC236}">
                <a16:creationId xmlns:a16="http://schemas.microsoft.com/office/drawing/2014/main" id="{A1ED31E9-2B8A-C44C-862E-6011A11BD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04800"/>
            <a:ext cx="8458200" cy="1570038"/>
          </a:xfrm>
          <a:prstGeom prst="rect">
            <a:avLst/>
          </a:prstGeom>
          <a:solidFill>
            <a:srgbClr val="C2D3D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[例题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2]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曲柄滑块机构中，设曲柄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受力偶作用以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匀角速度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ω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转动，滑块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沿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轴滑动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。若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OA＝AB＝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l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，OA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及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皆为均质杆，质量皆为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滑块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的质量为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0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试求此系统的质心运动方程、轨迹以及此系统的动量。</a:t>
            </a:r>
          </a:p>
        </p:txBody>
      </p:sp>
      <p:sp>
        <p:nvSpPr>
          <p:cNvPr id="51210" name="Rectangle 1034">
            <a:extLst>
              <a:ext uri="{FF2B5EF4-FFF2-40B4-BE49-F238E27FC236}">
                <a16:creationId xmlns:a16="http://schemas.microsoft.com/office/drawing/2014/main" id="{75100199-B499-6F48-BC13-F459CFE46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905000"/>
            <a:ext cx="66294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解：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设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OA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杆水平，则有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φ＝ ω t。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质心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   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的坐标为</a:t>
            </a:r>
          </a:p>
        </p:txBody>
      </p:sp>
      <p:graphicFrame>
        <p:nvGraphicFramePr>
          <p:cNvPr id="15370" name="Object 1035">
            <a:extLst>
              <a:ext uri="{FF2B5EF4-FFF2-40B4-BE49-F238E27FC236}">
                <a16:creationId xmlns:a16="http://schemas.microsoft.com/office/drawing/2014/main" id="{E297AFCF-267B-E147-AC52-6BDEEF7709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2000"/>
          <a:ext cx="5715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BMP 图象" r:id="rId3" imgW="476250" imgH="495300" progId="Paint.Picture">
                  <p:embed/>
                </p:oleObj>
              </mc:Choice>
              <mc:Fallback>
                <p:oleObj name="BMP 图象" r:id="rId3" imgW="476250" imgH="495300" progId="Paint.Picture">
                  <p:embed/>
                  <p:pic>
                    <p:nvPicPr>
                      <p:cNvPr id="15370" name="Object 1035">
                        <a:extLst>
                          <a:ext uri="{FF2B5EF4-FFF2-40B4-BE49-F238E27FC236}">
                            <a16:creationId xmlns:a16="http://schemas.microsoft.com/office/drawing/2014/main" id="{E297AFCF-267B-E147-AC52-6BDEEF7709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571500" cy="593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1" name="Group 1036">
            <a:extLst>
              <a:ext uri="{FF2B5EF4-FFF2-40B4-BE49-F238E27FC236}">
                <a16:creationId xmlns:a16="http://schemas.microsoft.com/office/drawing/2014/main" id="{ED63E6AF-0559-2245-81C7-FE07AAA3DE4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743200"/>
            <a:ext cx="2971800" cy="1828800"/>
            <a:chOff x="480" y="1056"/>
            <a:chExt cx="1872" cy="1152"/>
          </a:xfrm>
        </p:grpSpPr>
        <p:sp>
          <p:nvSpPr>
            <p:cNvPr id="15390" name="Line 1037">
              <a:extLst>
                <a:ext uri="{FF2B5EF4-FFF2-40B4-BE49-F238E27FC236}">
                  <a16:creationId xmlns:a16="http://schemas.microsoft.com/office/drawing/2014/main" id="{033512ED-CCC8-0149-8541-B6DE6E4A4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0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91" name="Line 1038">
              <a:extLst>
                <a:ext uri="{FF2B5EF4-FFF2-40B4-BE49-F238E27FC236}">
                  <a16:creationId xmlns:a16="http://schemas.microsoft.com/office/drawing/2014/main" id="{DAFBDC09-054E-1D4E-9FD8-A4BE9CF2F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105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372" name="Rectangle 1039">
            <a:extLst>
              <a:ext uri="{FF2B5EF4-FFF2-40B4-BE49-F238E27FC236}">
                <a16:creationId xmlns:a16="http://schemas.microsoft.com/office/drawing/2014/main" id="{74809D4F-BEF1-184D-809A-43AB60146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19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73" name="Line 1040">
            <a:extLst>
              <a:ext uri="{FF2B5EF4-FFF2-40B4-BE49-F238E27FC236}">
                <a16:creationId xmlns:a16="http://schemas.microsoft.com/office/drawing/2014/main" id="{8B55F5A9-9E7E-D549-B00B-2BD0F98D10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343400"/>
            <a:ext cx="685800" cy="0"/>
          </a:xfrm>
          <a:prstGeom prst="line">
            <a:avLst/>
          </a:prstGeom>
          <a:noFill/>
          <a:ln w="155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74" name="Line 1041">
            <a:extLst>
              <a:ext uri="{FF2B5EF4-FFF2-40B4-BE49-F238E27FC236}">
                <a16:creationId xmlns:a16="http://schemas.microsoft.com/office/drawing/2014/main" id="{2245905F-4E16-0045-BE2E-3CB2D1F236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724400"/>
            <a:ext cx="685800" cy="0"/>
          </a:xfrm>
          <a:prstGeom prst="line">
            <a:avLst/>
          </a:prstGeom>
          <a:noFill/>
          <a:ln w="155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75" name="Oval 1042">
            <a:extLst>
              <a:ext uri="{FF2B5EF4-FFF2-40B4-BE49-F238E27FC236}">
                <a16:creationId xmlns:a16="http://schemas.microsoft.com/office/drawing/2014/main" id="{240F870F-3F0E-3445-BD2E-E9F29FC8A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76" name="Oval 1043">
            <a:extLst>
              <a:ext uri="{FF2B5EF4-FFF2-40B4-BE49-F238E27FC236}">
                <a16:creationId xmlns:a16="http://schemas.microsoft.com/office/drawing/2014/main" id="{A3796B07-9937-8146-8452-FCDABA3B9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77" name="Line 1044">
            <a:extLst>
              <a:ext uri="{FF2B5EF4-FFF2-40B4-BE49-F238E27FC236}">
                <a16:creationId xmlns:a16="http://schemas.microsoft.com/office/drawing/2014/main" id="{13B49D71-DE72-D14D-8F02-7833C0DE0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3810000"/>
            <a:ext cx="1066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78" name="Line 1045">
            <a:extLst>
              <a:ext uri="{FF2B5EF4-FFF2-40B4-BE49-F238E27FC236}">
                <a16:creationId xmlns:a16="http://schemas.microsoft.com/office/drawing/2014/main" id="{13F40EFA-5330-3646-B001-688BD03B61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810000"/>
            <a:ext cx="990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79" name="Text Box 1046">
            <a:extLst>
              <a:ext uri="{FF2B5EF4-FFF2-40B4-BE49-F238E27FC236}">
                <a16:creationId xmlns:a16="http://schemas.microsoft.com/office/drawing/2014/main" id="{4C021412-AEE1-634E-A8C9-EB8983733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95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</a:p>
        </p:txBody>
      </p:sp>
      <p:sp>
        <p:nvSpPr>
          <p:cNvPr id="15380" name="Text Box 1047">
            <a:extLst>
              <a:ext uri="{FF2B5EF4-FFF2-40B4-BE49-F238E27FC236}">
                <a16:creationId xmlns:a16="http://schemas.microsoft.com/office/drawing/2014/main" id="{6FD1AC71-9E5F-0144-AD36-E51CDBCB4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</a:p>
        </p:txBody>
      </p:sp>
      <p:sp>
        <p:nvSpPr>
          <p:cNvPr id="15381" name="Text Box 1048">
            <a:extLst>
              <a:ext uri="{FF2B5EF4-FFF2-40B4-BE49-F238E27FC236}">
                <a16:creationId xmlns:a16="http://schemas.microsoft.com/office/drawing/2014/main" id="{42D8B8A6-3FDD-AA43-9512-673BB74B6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86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</a:p>
        </p:txBody>
      </p:sp>
      <p:sp>
        <p:nvSpPr>
          <p:cNvPr id="15382" name="Text Box 1049">
            <a:extLst>
              <a:ext uri="{FF2B5EF4-FFF2-40B4-BE49-F238E27FC236}">
                <a16:creationId xmlns:a16="http://schemas.microsoft.com/office/drawing/2014/main" id="{3437FDF1-AA51-C841-9E38-ED2D4D80B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67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</a:p>
        </p:txBody>
      </p:sp>
      <p:sp>
        <p:nvSpPr>
          <p:cNvPr id="15383" name="Text Box 1050">
            <a:extLst>
              <a:ext uri="{FF2B5EF4-FFF2-40B4-BE49-F238E27FC236}">
                <a16:creationId xmlns:a16="http://schemas.microsoft.com/office/drawing/2014/main" id="{4C65D2FF-C45F-504C-98F9-B7E5A6AD8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4572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</a:p>
        </p:txBody>
      </p:sp>
      <p:sp>
        <p:nvSpPr>
          <p:cNvPr id="15384" name="Freeform 1051">
            <a:extLst>
              <a:ext uri="{FF2B5EF4-FFF2-40B4-BE49-F238E27FC236}">
                <a16:creationId xmlns:a16="http://schemas.microsoft.com/office/drawing/2014/main" id="{5B32C691-7D36-0344-A4FD-FCC8DF50D932}"/>
              </a:ext>
            </a:extLst>
          </p:cNvPr>
          <p:cNvSpPr>
            <a:spLocks/>
          </p:cNvSpPr>
          <p:nvPr/>
        </p:nvSpPr>
        <p:spPr bwMode="auto">
          <a:xfrm>
            <a:off x="1371600" y="4038600"/>
            <a:ext cx="177800" cy="381000"/>
          </a:xfrm>
          <a:custGeom>
            <a:avLst/>
            <a:gdLst>
              <a:gd name="T0" fmla="*/ 2147483646 w 112"/>
              <a:gd name="T1" fmla="*/ 2147483646 h 240"/>
              <a:gd name="T2" fmla="*/ 2147483646 w 112"/>
              <a:gd name="T3" fmla="*/ 2147483646 h 240"/>
              <a:gd name="T4" fmla="*/ 2147483646 w 112"/>
              <a:gd name="T5" fmla="*/ 2147483646 h 240"/>
              <a:gd name="T6" fmla="*/ 0 w 11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" h="240">
                <a:moveTo>
                  <a:pt x="48" y="240"/>
                </a:moveTo>
                <a:cubicBezTo>
                  <a:pt x="68" y="228"/>
                  <a:pt x="88" y="216"/>
                  <a:pt x="96" y="192"/>
                </a:cubicBezTo>
                <a:cubicBezTo>
                  <a:pt x="104" y="168"/>
                  <a:pt x="112" y="128"/>
                  <a:pt x="96" y="96"/>
                </a:cubicBezTo>
                <a:cubicBezTo>
                  <a:pt x="80" y="64"/>
                  <a:pt x="40" y="32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85" name="Text Box 1052">
            <a:extLst>
              <a:ext uri="{FF2B5EF4-FFF2-40B4-BE49-F238E27FC236}">
                <a16:creationId xmlns:a16="http://schemas.microsoft.com/office/drawing/2014/main" id="{D1F7CB02-0A4C-2742-B2B3-EBBBBD6D7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9" name="Object 1053">
                <a:extLst>
                  <a:ext uri="{FF2B5EF4-FFF2-40B4-BE49-F238E27FC236}">
                    <a16:creationId xmlns:a16="http://schemas.microsoft.com/office/drawing/2014/main" id="{B03FE732-12FA-6B4A-883E-336DCD325E0A}"/>
                  </a:ext>
                </a:extLst>
              </p:cNvPr>
              <p:cNvSpPr txBox="1"/>
              <p:nvPr/>
            </p:nvSpPr>
            <p:spPr bwMode="auto">
              <a:xfrm>
                <a:off x="3886199" y="2806700"/>
                <a:ext cx="4953000" cy="33782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txBody>
              <a:bodyPr>
                <a:normAutofit fontScale="85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zh-CN" alt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f>
                            <m:f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229" name="Object 1053">
                <a:extLst>
                  <a:ext uri="{FF2B5EF4-FFF2-40B4-BE49-F238E27FC236}">
                    <a16:creationId xmlns:a16="http://schemas.microsoft.com/office/drawing/2014/main" id="{B03FE732-12FA-6B4A-883E-336DCD325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199" y="2806700"/>
                <a:ext cx="4953000" cy="33782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87" name="Line 1054">
            <a:extLst>
              <a:ext uri="{FF2B5EF4-FFF2-40B4-BE49-F238E27FC236}">
                <a16:creationId xmlns:a16="http://schemas.microsoft.com/office/drawing/2014/main" id="{D3FE1ECF-4D85-A84E-929E-D7181C3A5C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724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88" name="Line 1055">
            <a:extLst>
              <a:ext uri="{FF2B5EF4-FFF2-40B4-BE49-F238E27FC236}">
                <a16:creationId xmlns:a16="http://schemas.microsoft.com/office/drawing/2014/main" id="{9A75DBB0-2C03-5A47-8B8E-9F9240F54F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4648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B2295515-D374-9A49-A393-1DA4433DB7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645089"/>
              </p:ext>
            </p:extLst>
          </p:nvPr>
        </p:nvGraphicFramePr>
        <p:xfrm>
          <a:off x="7621099" y="3714750"/>
          <a:ext cx="1122363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Equation" r:id="rId6" imgW="8629650" imgH="9652000" progId="Equation.DSMT4">
                  <p:embed/>
                </p:oleObj>
              </mc:Choice>
              <mc:Fallback>
                <p:oleObj name="Equation" r:id="rId6" imgW="8629650" imgH="96520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B2295515-D374-9A49-A393-1DA4433DB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1099" y="3714750"/>
                        <a:ext cx="1122363" cy="12573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solidFill>
                          <a:srgbClr val="0066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99BD60-7149-4BC9-88B4-004E0E25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35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1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1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0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3" name="Rectangle 13">
            <a:extLst>
              <a:ext uri="{FF2B5EF4-FFF2-40B4-BE49-F238E27FC236}">
                <a16:creationId xmlns:a16="http://schemas.microsoft.com/office/drawing/2014/main" id="{189D5F13-460F-0B4A-ABA4-F197330E6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62" y="1812925"/>
            <a:ext cx="845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上式也就是此系统质心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C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的运动方程。由上二式消去时间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94" name="Object 14">
                <a:extLst>
                  <a:ext uri="{FF2B5EF4-FFF2-40B4-BE49-F238E27FC236}">
                    <a16:creationId xmlns:a16="http://schemas.microsoft.com/office/drawing/2014/main" id="{189D9B4E-5F85-F345-9D68-E08E31A518E7}"/>
                  </a:ext>
                </a:extLst>
              </p:cNvPr>
              <p:cNvSpPr txBox="1"/>
              <p:nvPr/>
            </p:nvSpPr>
            <p:spPr bwMode="auto">
              <a:xfrm>
                <a:off x="3573352" y="2389310"/>
                <a:ext cx="4978896" cy="1219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f>
                                    <m:fPr>
                                      <m:ctrlP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2(</m:t>
                                      </m:r>
                                      <m:sSub>
                                        <m:sSubPr>
                                          <m:ctrlP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)</m:t>
                                      </m:r>
                                      <m: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zh-CN" alt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zh-CN" altLang="en-US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𝐶</m:t>
                                      </m:r>
                                    </m:sub>
                                  </m:sSub>
                                </m:num>
                                <m:den>
                                  <m:f>
                                    <m:fPr>
                                      <m:ctrlP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𝑙</m:t>
                                      </m:r>
                                    </m:num>
                                    <m:den>
                                      <m: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kumimoji="1" lang="zh-CN" altLang="en-US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kumimoji="1" lang="zh-CN" altLang="en-US" sz="24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den>
                                  </m:f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</m:t>
                      </m:r>
                    </m:oMath>
                  </m:oMathPara>
                </a14:m>
                <a:endPara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46094" name="Object 14">
                <a:extLst>
                  <a:ext uri="{FF2B5EF4-FFF2-40B4-BE49-F238E27FC236}">
                    <a16:creationId xmlns:a16="http://schemas.microsoft.com/office/drawing/2014/main" id="{189D9B4E-5F85-F345-9D68-E08E31A51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73352" y="2389310"/>
                <a:ext cx="4978896" cy="1219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096" name="Group 16">
            <a:extLst>
              <a:ext uri="{FF2B5EF4-FFF2-40B4-BE49-F238E27FC236}">
                <a16:creationId xmlns:a16="http://schemas.microsoft.com/office/drawing/2014/main" id="{9F1B2C51-BCEB-1041-969A-174E7119BBC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810000"/>
            <a:ext cx="2438400" cy="914400"/>
            <a:chOff x="96" y="2400"/>
            <a:chExt cx="1536" cy="576"/>
          </a:xfrm>
        </p:grpSpPr>
        <p:sp>
          <p:nvSpPr>
            <p:cNvPr id="16415" name="Oval 17">
              <a:extLst>
                <a:ext uri="{FF2B5EF4-FFF2-40B4-BE49-F238E27FC236}">
                  <a16:creationId xmlns:a16="http://schemas.microsoft.com/office/drawing/2014/main" id="{A506BBF4-2AC7-3442-B2B0-76212CC156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400"/>
              <a:ext cx="1536" cy="576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B2B2B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16416" name="Oval 18">
              <a:extLst>
                <a:ext uri="{FF2B5EF4-FFF2-40B4-BE49-F238E27FC236}">
                  <a16:creationId xmlns:a16="http://schemas.microsoft.com/office/drawing/2014/main" id="{E8B40EF8-CD37-F740-AED7-13ED86B7A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496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16389" name="Text Box 21">
            <a:extLst>
              <a:ext uri="{FF2B5EF4-FFF2-40B4-BE49-F238E27FC236}">
                <a16:creationId xmlns:a16="http://schemas.microsoft.com/office/drawing/2014/main" id="{1BAEEB8E-525C-F645-B1C2-E18E9B43C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102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</a:p>
        </p:txBody>
      </p:sp>
      <p:sp>
        <p:nvSpPr>
          <p:cNvPr id="16390" name="Text Box 22">
            <a:extLst>
              <a:ext uri="{FF2B5EF4-FFF2-40B4-BE49-F238E27FC236}">
                <a16:creationId xmlns:a16="http://schemas.microsoft.com/office/drawing/2014/main" id="{8E6899A1-81C1-834E-B513-994463EC4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14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4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</a:p>
        </p:txBody>
      </p:sp>
      <p:sp>
        <p:nvSpPr>
          <p:cNvPr id="16391" name="Line 23">
            <a:extLst>
              <a:ext uri="{FF2B5EF4-FFF2-40B4-BE49-F238E27FC236}">
                <a16:creationId xmlns:a16="http://schemas.microsoft.com/office/drawing/2014/main" id="{3A5DB6BC-A59F-944B-BFEA-692DF2B8CEA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19200" y="4343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2" name="Text Box 24">
            <a:extLst>
              <a:ext uri="{FF2B5EF4-FFF2-40B4-BE49-F238E27FC236}">
                <a16:creationId xmlns:a16="http://schemas.microsoft.com/office/drawing/2014/main" id="{57DF11B9-A689-CC44-A598-277555F9B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191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φ</a:t>
            </a:r>
          </a:p>
        </p:txBody>
      </p:sp>
      <p:sp>
        <p:nvSpPr>
          <p:cNvPr id="16393" name="Line 25">
            <a:extLst>
              <a:ext uri="{FF2B5EF4-FFF2-40B4-BE49-F238E27FC236}">
                <a16:creationId xmlns:a16="http://schemas.microsoft.com/office/drawing/2014/main" id="{3EC7B197-4934-6640-A22C-14A9310709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4800600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4" name="Text Box 26">
            <a:extLst>
              <a:ext uri="{FF2B5EF4-FFF2-40B4-BE49-F238E27FC236}">
                <a16:creationId xmlns:a16="http://schemas.microsoft.com/office/drawing/2014/main" id="{42157025-4EF7-3943-9E31-A1C53A281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3340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F</a:t>
            </a:r>
            <a:r>
              <a:rPr kumimoji="0" lang="en-US" altLang="zh-CN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</a:p>
        </p:txBody>
      </p:sp>
      <p:graphicFrame>
        <p:nvGraphicFramePr>
          <p:cNvPr id="16395" name="Object 27">
            <a:extLst>
              <a:ext uri="{FF2B5EF4-FFF2-40B4-BE49-F238E27FC236}">
                <a16:creationId xmlns:a16="http://schemas.microsoft.com/office/drawing/2014/main" id="{347611F4-57D4-F246-ABB2-5F03E8E862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572000"/>
          <a:ext cx="5715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9" name="BMP 图象" r:id="rId4" imgW="476250" imgH="495300" progId="Paint.Picture">
                  <p:embed/>
                </p:oleObj>
              </mc:Choice>
              <mc:Fallback>
                <p:oleObj name="BMP 图象" r:id="rId4" imgW="476250" imgH="495300" progId="Paint.Picture">
                  <p:embed/>
                  <p:pic>
                    <p:nvPicPr>
                      <p:cNvPr id="16395" name="Object 27">
                        <a:extLst>
                          <a:ext uri="{FF2B5EF4-FFF2-40B4-BE49-F238E27FC236}">
                            <a16:creationId xmlns:a16="http://schemas.microsoft.com/office/drawing/2014/main" id="{347611F4-57D4-F246-ABB2-5F03E8E862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2000"/>
                        <a:ext cx="571500" cy="593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6" name="Group 28">
            <a:extLst>
              <a:ext uri="{FF2B5EF4-FFF2-40B4-BE49-F238E27FC236}">
                <a16:creationId xmlns:a16="http://schemas.microsoft.com/office/drawing/2014/main" id="{0EE0C168-A8AF-2448-BD81-FA143DE7890D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743200"/>
            <a:ext cx="2971800" cy="1828800"/>
            <a:chOff x="480" y="1056"/>
            <a:chExt cx="1872" cy="1152"/>
          </a:xfrm>
        </p:grpSpPr>
        <p:sp>
          <p:nvSpPr>
            <p:cNvPr id="16413" name="Line 29">
              <a:extLst>
                <a:ext uri="{FF2B5EF4-FFF2-40B4-BE49-F238E27FC236}">
                  <a16:creationId xmlns:a16="http://schemas.microsoft.com/office/drawing/2014/main" id="{5368F9E2-A462-EB49-81E8-D7BAF89260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208"/>
              <a:ext cx="18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14" name="Line 30">
              <a:extLst>
                <a:ext uri="{FF2B5EF4-FFF2-40B4-BE49-F238E27FC236}">
                  <a16:creationId xmlns:a16="http://schemas.microsoft.com/office/drawing/2014/main" id="{DF9539D2-741B-4F48-B9E1-DBAEC24722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1056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397" name="Rectangle 31">
            <a:extLst>
              <a:ext uri="{FF2B5EF4-FFF2-40B4-BE49-F238E27FC236}">
                <a16:creationId xmlns:a16="http://schemas.microsoft.com/office/drawing/2014/main" id="{5ACA620E-79E5-BD40-8DB0-820522EB9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419600"/>
            <a:ext cx="381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398" name="Line 32">
            <a:extLst>
              <a:ext uri="{FF2B5EF4-FFF2-40B4-BE49-F238E27FC236}">
                <a16:creationId xmlns:a16="http://schemas.microsoft.com/office/drawing/2014/main" id="{E0D41266-0D30-BA46-BBED-ECA53DF212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343400"/>
            <a:ext cx="685800" cy="0"/>
          </a:xfrm>
          <a:prstGeom prst="line">
            <a:avLst/>
          </a:prstGeom>
          <a:noFill/>
          <a:ln w="155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99" name="Line 33">
            <a:extLst>
              <a:ext uri="{FF2B5EF4-FFF2-40B4-BE49-F238E27FC236}">
                <a16:creationId xmlns:a16="http://schemas.microsoft.com/office/drawing/2014/main" id="{FA0D51F7-A9A2-7649-A714-C77ECD84CE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724400"/>
            <a:ext cx="685800" cy="0"/>
          </a:xfrm>
          <a:prstGeom prst="line">
            <a:avLst/>
          </a:prstGeom>
          <a:noFill/>
          <a:ln w="155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00" name="Oval 34">
            <a:extLst>
              <a:ext uri="{FF2B5EF4-FFF2-40B4-BE49-F238E27FC236}">
                <a16:creationId xmlns:a16="http://schemas.microsoft.com/office/drawing/2014/main" id="{CA88EADA-D8BF-C94A-876E-459D8BAA4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4958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401" name="Oval 35">
            <a:extLst>
              <a:ext uri="{FF2B5EF4-FFF2-40B4-BE49-F238E27FC236}">
                <a16:creationId xmlns:a16="http://schemas.microsoft.com/office/drawing/2014/main" id="{166D943C-36AC-F047-8704-850B97D95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733800"/>
            <a:ext cx="76200" cy="762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402" name="Line 36">
            <a:extLst>
              <a:ext uri="{FF2B5EF4-FFF2-40B4-BE49-F238E27FC236}">
                <a16:creationId xmlns:a16="http://schemas.microsoft.com/office/drawing/2014/main" id="{FA3C5B3F-3E15-924F-BCE1-3E10052ECE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3810000"/>
            <a:ext cx="10668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03" name="Line 37">
            <a:extLst>
              <a:ext uri="{FF2B5EF4-FFF2-40B4-BE49-F238E27FC236}">
                <a16:creationId xmlns:a16="http://schemas.microsoft.com/office/drawing/2014/main" id="{B373E3DF-267C-4349-9744-E437182A008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3810000"/>
            <a:ext cx="990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04" name="Text Box 38">
            <a:extLst>
              <a:ext uri="{FF2B5EF4-FFF2-40B4-BE49-F238E27FC236}">
                <a16:creationId xmlns:a16="http://schemas.microsoft.com/office/drawing/2014/main" id="{1E1A87A6-7719-9A43-9F24-A7760E5A43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95800"/>
            <a:ext cx="53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O</a:t>
            </a:r>
          </a:p>
        </p:txBody>
      </p:sp>
      <p:sp>
        <p:nvSpPr>
          <p:cNvPr id="16405" name="Text Box 39">
            <a:extLst>
              <a:ext uri="{FF2B5EF4-FFF2-40B4-BE49-F238E27FC236}">
                <a16:creationId xmlns:a16="http://schemas.microsoft.com/office/drawing/2014/main" id="{3A27E8E4-9DE8-2E43-8226-61DA2D111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</a:p>
        </p:txBody>
      </p:sp>
      <p:sp>
        <p:nvSpPr>
          <p:cNvPr id="16406" name="Text Box 40">
            <a:extLst>
              <a:ext uri="{FF2B5EF4-FFF2-40B4-BE49-F238E27FC236}">
                <a16:creationId xmlns:a16="http://schemas.microsoft.com/office/drawing/2014/main" id="{6ACEFA56-A84B-A541-BEC9-AD31A071C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886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B</a:t>
            </a:r>
          </a:p>
        </p:txBody>
      </p:sp>
      <p:sp>
        <p:nvSpPr>
          <p:cNvPr id="16407" name="Text Box 41">
            <a:extLst>
              <a:ext uri="{FF2B5EF4-FFF2-40B4-BE49-F238E27FC236}">
                <a16:creationId xmlns:a16="http://schemas.microsoft.com/office/drawing/2014/main" id="{A3A1C185-2C01-7548-B8D1-24887AFFC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667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y</a:t>
            </a:r>
          </a:p>
        </p:txBody>
      </p:sp>
      <p:sp>
        <p:nvSpPr>
          <p:cNvPr id="16408" name="Text Box 42">
            <a:extLst>
              <a:ext uri="{FF2B5EF4-FFF2-40B4-BE49-F238E27FC236}">
                <a16:creationId xmlns:a16="http://schemas.microsoft.com/office/drawing/2014/main" id="{9306B3AF-1C61-374B-A743-89ECDDBD5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648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</a:p>
        </p:txBody>
      </p:sp>
      <p:sp>
        <p:nvSpPr>
          <p:cNvPr id="16409" name="Freeform 43">
            <a:extLst>
              <a:ext uri="{FF2B5EF4-FFF2-40B4-BE49-F238E27FC236}">
                <a16:creationId xmlns:a16="http://schemas.microsoft.com/office/drawing/2014/main" id="{B8118B1C-E6CD-CA4B-A72C-FAFA155E0656}"/>
              </a:ext>
            </a:extLst>
          </p:cNvPr>
          <p:cNvSpPr>
            <a:spLocks/>
          </p:cNvSpPr>
          <p:nvPr/>
        </p:nvSpPr>
        <p:spPr bwMode="auto">
          <a:xfrm>
            <a:off x="1371600" y="4038600"/>
            <a:ext cx="177800" cy="381000"/>
          </a:xfrm>
          <a:custGeom>
            <a:avLst/>
            <a:gdLst>
              <a:gd name="T0" fmla="*/ 2147483646 w 112"/>
              <a:gd name="T1" fmla="*/ 2147483646 h 240"/>
              <a:gd name="T2" fmla="*/ 2147483646 w 112"/>
              <a:gd name="T3" fmla="*/ 2147483646 h 240"/>
              <a:gd name="T4" fmla="*/ 2147483646 w 112"/>
              <a:gd name="T5" fmla="*/ 2147483646 h 240"/>
              <a:gd name="T6" fmla="*/ 0 w 11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12" h="240">
                <a:moveTo>
                  <a:pt x="48" y="240"/>
                </a:moveTo>
                <a:cubicBezTo>
                  <a:pt x="68" y="228"/>
                  <a:pt x="88" y="216"/>
                  <a:pt x="96" y="192"/>
                </a:cubicBezTo>
                <a:cubicBezTo>
                  <a:pt x="104" y="168"/>
                  <a:pt x="112" y="128"/>
                  <a:pt x="96" y="96"/>
                </a:cubicBezTo>
                <a:cubicBezTo>
                  <a:pt x="80" y="64"/>
                  <a:pt x="40" y="32"/>
                  <a:pt x="0" y="0"/>
                </a:cubicBezTo>
              </a:path>
            </a:pathLst>
          </a:custGeom>
          <a:noFill/>
          <a:ln w="28575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10" name="Text Box 44">
            <a:extLst>
              <a:ext uri="{FF2B5EF4-FFF2-40B4-BE49-F238E27FC236}">
                <a16:creationId xmlns:a16="http://schemas.microsoft.com/office/drawing/2014/main" id="{E7B7A6C2-B79B-A649-B284-FDB8F4EF7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576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</a:p>
        </p:txBody>
      </p:sp>
      <p:sp>
        <p:nvSpPr>
          <p:cNvPr id="16411" name="Line 45">
            <a:extLst>
              <a:ext uri="{FF2B5EF4-FFF2-40B4-BE49-F238E27FC236}">
                <a16:creationId xmlns:a16="http://schemas.microsoft.com/office/drawing/2014/main" id="{351E50C7-27C8-C74B-9AAA-C0B78B9F01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400" y="4724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412" name="Line 46">
            <a:extLst>
              <a:ext uri="{FF2B5EF4-FFF2-40B4-BE49-F238E27FC236}">
                <a16:creationId xmlns:a16="http://schemas.microsoft.com/office/drawing/2014/main" id="{74DDB6F6-FEA1-2E48-9D47-B22AC5B066A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4648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94BCC48-3F51-452F-A73D-DF5144B0CCA9}"/>
                  </a:ext>
                </a:extLst>
              </p:cNvPr>
              <p:cNvSpPr/>
              <p:nvPr/>
            </p:nvSpPr>
            <p:spPr>
              <a:xfrm>
                <a:off x="2743200" y="-53685"/>
                <a:ext cx="4572000" cy="154920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altLang="zh-CN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94BCC48-3F51-452F-A73D-DF5144B0CC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-53685"/>
                <a:ext cx="4572000" cy="1549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13">
            <a:extLst>
              <a:ext uri="{FF2B5EF4-FFF2-40B4-BE49-F238E27FC236}">
                <a16:creationId xmlns:a16="http://schemas.microsoft.com/office/drawing/2014/main" id="{895D9004-C7AB-4C4E-B188-1AC136121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690" y="3962400"/>
            <a:ext cx="1880624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dirty="0">
                <a:solidFill>
                  <a:srgbClr val="000000"/>
                </a:solidFill>
                <a:ea typeface="黑体" panose="02010609060101010101" pitchFamily="49" charset="-122"/>
              </a:rPr>
              <a:t>轨道为椭圆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C7FD71-FDB7-4121-A828-55CF7C29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064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3" grpId="0" autoUpdateAnimBg="0"/>
      <p:bldP spid="46094" grpId="0" animBg="1"/>
      <p:bldP spid="2" grpId="0"/>
      <p:bldP spid="36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1623</TotalTime>
  <Words>2697</Words>
  <Application>Microsoft Office PowerPoint</Application>
  <PresentationFormat>全屏显示(4:3)</PresentationFormat>
  <Paragraphs>304</Paragraphs>
  <Slides>29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等线</vt:lpstr>
      <vt:lpstr>黑体</vt:lpstr>
      <vt:lpstr>Arial</vt:lpstr>
      <vt:lpstr>Cambria Math</vt:lpstr>
      <vt:lpstr>Times</vt:lpstr>
      <vt:lpstr>Times New Roman</vt:lpstr>
      <vt:lpstr>Wingdings</vt:lpstr>
      <vt:lpstr>默认设计模板</vt:lpstr>
      <vt:lpstr>Equation</vt:lpstr>
      <vt:lpstr>BMP 图象</vt:lpstr>
      <vt:lpstr>公式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songyk</dc:creator>
  <cp:lastModifiedBy>宋 玉坤</cp:lastModifiedBy>
  <cp:revision>171</cp:revision>
  <dcterms:created xsi:type="dcterms:W3CDTF">1601-01-01T00:00:00Z</dcterms:created>
  <dcterms:modified xsi:type="dcterms:W3CDTF">2020-03-19T15:56:15Z</dcterms:modified>
</cp:coreProperties>
</file>