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1" r:id="rId2"/>
  </p:sldMasterIdLst>
  <p:notesMasterIdLst>
    <p:notesMasterId r:id="rId32"/>
  </p:notesMasterIdLst>
  <p:handoutMasterIdLst>
    <p:handoutMasterId r:id="rId33"/>
  </p:handoutMasterIdLst>
  <p:sldIdLst>
    <p:sldId id="341" r:id="rId3"/>
    <p:sldId id="339" r:id="rId4"/>
    <p:sldId id="291" r:id="rId5"/>
    <p:sldId id="342" r:id="rId6"/>
    <p:sldId id="273" r:id="rId7"/>
    <p:sldId id="344" r:id="rId8"/>
    <p:sldId id="292" r:id="rId9"/>
    <p:sldId id="346" r:id="rId10"/>
    <p:sldId id="347" r:id="rId11"/>
    <p:sldId id="294" r:id="rId12"/>
    <p:sldId id="352" r:id="rId13"/>
    <p:sldId id="295" r:id="rId14"/>
    <p:sldId id="323" r:id="rId15"/>
    <p:sldId id="353" r:id="rId16"/>
    <p:sldId id="297" r:id="rId17"/>
    <p:sldId id="298" r:id="rId18"/>
    <p:sldId id="325" r:id="rId19"/>
    <p:sldId id="305" r:id="rId20"/>
    <p:sldId id="351" r:id="rId21"/>
    <p:sldId id="349" r:id="rId22"/>
    <p:sldId id="326" r:id="rId23"/>
    <p:sldId id="331" r:id="rId24"/>
    <p:sldId id="333" r:id="rId25"/>
    <p:sldId id="334" r:id="rId26"/>
    <p:sldId id="336" r:id="rId27"/>
    <p:sldId id="350" r:id="rId28"/>
    <p:sldId id="307" r:id="rId29"/>
    <p:sldId id="308" r:id="rId30"/>
    <p:sldId id="296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77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3675" autoAdjust="0"/>
  </p:normalViewPr>
  <p:slideViewPr>
    <p:cSldViewPr>
      <p:cViewPr varScale="1">
        <p:scale>
          <a:sx n="112" d="100"/>
          <a:sy n="112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557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8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Relationship Id="rId14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0.emf"/><Relationship Id="rId1" Type="http://schemas.openxmlformats.org/officeDocument/2006/relationships/image" Target="../media/image18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15.emf"/><Relationship Id="rId1" Type="http://schemas.openxmlformats.org/officeDocument/2006/relationships/image" Target="../media/image36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F27F7A-5753-2346-B5CE-57370A2A1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34085-640F-EC4A-B0EA-620F72C7D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A057DC27-C011-C044-9EBF-ACAFFD08427D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0A3C-5028-C44B-BB1E-4A3F7D24C7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35AA8-7D29-C248-87F7-05FB7AE067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F3EFCACF-1B61-AE40-881A-55EAD9B56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287F31-3D4F-7C48-AC11-7A91116224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B1118-9F1A-6047-B7FC-646D2E399B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F9E89F-105F-0A4A-A1A3-E76382012F05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C8CB633-CD9B-E84D-9322-951264BD28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3856660-DDEE-854F-B784-9734BB074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3C89E-394F-2946-A0A6-3ACB2766CD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62079-6F9A-434B-A89C-068751066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E835A7-2958-954F-8257-8B2C2C763D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8B096B-8189-8840-8D49-841870711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FDEB1E-BBD3-854F-891E-B89F4A807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8F4FB-D747-874A-B90F-A8F8AD9F6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2000">
                <a:latin typeface="+mj-lt"/>
              </a:defRPr>
            </a:lvl1pPr>
          </a:lstStyle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53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49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75810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5958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6163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697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53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84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262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383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945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7556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内容">
            <a:extLst>
              <a:ext uri="{FF2B5EF4-FFF2-40B4-BE49-F238E27FC236}">
                <a16:creationId xmlns:a16="http://schemas.microsoft.com/office/drawing/2014/main" id="{4D4136F0-DDF7-428B-8AAA-B7C12994B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DEBCA746-AD1D-0049-AFFF-6C44E6B98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DCDEE23-D77B-FC47-B514-EEB4C2E91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FF1232-ACB6-AA47-85D5-20FA150C6B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B3363C8-B0CB-7047-939B-07554DCA7C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F8B35DE-8273-D44F-9979-FEE588D805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619A61-C848-9B42-9CCE-D18AA5DD70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219979E-6294-4081-B805-DB5F4A805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67175" y="6461125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rgbClr val="FFFF00"/>
                </a:solidFill>
                <a:ea typeface="楷体_GB2312" pitchFamily="49" charset="-122"/>
              </a:rPr>
              <a:t>第二章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内容">
            <a:extLst>
              <a:ext uri="{FF2B5EF4-FFF2-40B4-BE49-F238E27FC236}">
                <a16:creationId xmlns:a16="http://schemas.microsoft.com/office/drawing/2014/main" id="{C1BF8997-B522-0D41-857F-15B57235C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A7DF8C80-551E-634D-AE9D-418B54FBF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6461125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rgbClr val="FFFF00"/>
                </a:solidFill>
                <a:ea typeface="楷体_GB2312" pitchFamily="49" charset="-122"/>
              </a:rPr>
              <a:t>第二章 </a:t>
            </a:r>
          </a:p>
        </p:txBody>
      </p:sp>
    </p:spTree>
    <p:extLst>
      <p:ext uri="{BB962C8B-B14F-4D97-AF65-F5344CB8AC3E}">
        <p14:creationId xmlns:p14="http://schemas.microsoft.com/office/powerpoint/2010/main" val="368033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emf"/><Relationship Id="rId3" Type="http://schemas.openxmlformats.org/officeDocument/2006/relationships/image" Target="../media/image90.png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4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11" Type="http://schemas.openxmlformats.org/officeDocument/2006/relationships/image" Target="../media/image29.png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8.png"/><Relationship Id="rId4" Type="http://schemas.openxmlformats.org/officeDocument/2006/relationships/image" Target="../media/image14.emf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20.png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9.png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6.bin"/><Relationship Id="rId25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29" Type="http://schemas.openxmlformats.org/officeDocument/2006/relationships/oleObject" Target="../embeddings/oleObject3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8.e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28" Type="http://schemas.openxmlformats.org/officeDocument/2006/relationships/image" Target="../media/image30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31.bin"/><Relationship Id="rId30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3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1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38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0.png"/><Relationship Id="rId11" Type="http://schemas.openxmlformats.org/officeDocument/2006/relationships/oleObject" Target="../embeddings/oleObject48.bin"/><Relationship Id="rId5" Type="http://schemas.openxmlformats.org/officeDocument/2006/relationships/image" Target="../media/image59.png"/><Relationship Id="rId10" Type="http://schemas.openxmlformats.org/officeDocument/2006/relationships/image" Target="../media/image57.emf"/><Relationship Id="rId4" Type="http://schemas.openxmlformats.org/officeDocument/2006/relationships/image" Target="../media/image64.png"/><Relationship Id="rId9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jpeg"/><Relationship Id="rId7" Type="http://schemas.openxmlformats.org/officeDocument/2006/relationships/image" Target="../media/image62.e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7.emf"/><Relationship Id="rId5" Type="http://schemas.openxmlformats.org/officeDocument/2006/relationships/image" Target="../media/image61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3.emf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2.png"/><Relationship Id="rId21" Type="http://schemas.openxmlformats.org/officeDocument/2006/relationships/image" Target="../media/image125.png"/><Relationship Id="rId25" Type="http://schemas.openxmlformats.org/officeDocument/2006/relationships/image" Target="../media/image7.png"/><Relationship Id="rId2" Type="http://schemas.openxmlformats.org/officeDocument/2006/relationships/image" Target="../media/image6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128.png"/><Relationship Id="rId23" Type="http://schemas.openxmlformats.org/officeDocument/2006/relationships/image" Target="../media/image127.png"/><Relationship Id="rId19" Type="http://schemas.openxmlformats.org/officeDocument/2006/relationships/image" Target="../media/image123.png"/><Relationship Id="rId22" Type="http://schemas.openxmlformats.org/officeDocument/2006/relationships/image" Target="../media/image1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3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B416F387-BC2B-4E7D-816F-9B06DB22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1415772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内容回顾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CA93848-1FFF-4D7E-948B-EC6F56EBD834}"/>
                  </a:ext>
                </a:extLst>
              </p:cNvPr>
              <p:cNvSpPr/>
              <p:nvPr/>
            </p:nvSpPr>
            <p:spPr>
              <a:xfrm>
                <a:off x="107504" y="740674"/>
                <a:ext cx="8928992" cy="55077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Ø"/>
                  <a:tabLst/>
                  <a:defRPr/>
                </a:pP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sym typeface="Wingdings 2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𝐹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𝑒</m:t>
                            </m:r>
                          </m:e>
                        </m:d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 条件下两质点运动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⟺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 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质心运动 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+ 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折合质点运动</a:t>
                </a:r>
                <a:endPara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Wingdings 2" pitchFamily="2" charset="2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Wingdings 2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  <a:sym typeface="Wingdings 2" pitchFamily="2" charset="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  <a:sym typeface="Wingdings 2" pitchFamily="2" charset="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Wingdings 2" pitchFamily="2" charset="2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Wingdings 2" pitchFamily="2" charset="2"/>
                        </a:rPr>
                        <m:t>=0,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Wingdings 2" pitchFamily="2" charset="2"/>
                        </a:rPr>
                        <m:t>𝜇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Wingdings 2" pitchFamily="2" charset="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Wingdings 2" pitchFamily="2" charset="2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  <a:sym typeface="Wingdings 2" pitchFamily="2" charset="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Wingdings 2" pitchFamily="2" charset="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Wingdings 2" pitchFamily="2" charset="2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Wingdings 2" pitchFamily="2" charset="2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  <a:sym typeface="Wingdings 2" pitchFamily="2" charset="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Wingdings 2" pitchFamily="2" charset="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  <a:sym typeface="Wingdings 2" pitchFamily="2" charset="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Wingdings 2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  <a:sym typeface="Wingdings 2" pitchFamily="2" charset="2"/>
                  </a:rPr>
                  <a:t>折合质点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Wingdings 2" pitchFamily="2" charset="2"/>
                      </a:rPr>
                      <m:t>𝝁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  <a:sym typeface="Wingdings 2" pitchFamily="2" charset="2"/>
                  </a:rPr>
                  <a:t>的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  <a:sym typeface="Wingdings 2" pitchFamily="2" charset="2"/>
                  </a:rPr>
                  <a:t>动量、角动量和动能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  <a:sym typeface="Wingdings 2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Wingdings 2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Wingdings 2" pitchFamily="2" charset="2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  <a:sym typeface="Wingdings 2" pitchFamily="2" charset="2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  <a:sym typeface="Wingdings 2" pitchFamily="2" charset="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质心系：质心固定在原点上的参考系</a:t>
                </a:r>
                <a:r>
                  <a:rPr lang="en-US" altLang="zh-CN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Wingdings 2" pitchFamily="2" charset="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  <a:sym typeface="Wingdings 2" pitchFamily="2" charset="2"/>
                              </a:rPr>
                              <m:t>𝑝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Wingdings 2" pitchFamily="2" charset="2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  <a:sym typeface="Wingdings 2" pitchFamily="2" charset="2"/>
                      </a:rPr>
                      <m:t>=0</m:t>
                    </m:r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  <a:sym typeface="Wingdings 2" pitchFamily="2" charset="2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r>
                  <a:rPr lang="zh-CN" altLang="en-US" dirty="0"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（</a:t>
                </a:r>
                <a:r>
                  <a:rPr lang="en-US" altLang="zh-CN" dirty="0"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1</a:t>
                </a:r>
                <a:r>
                  <a:rPr lang="zh-CN" altLang="en-US" dirty="0"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）</a:t>
                </a:r>
                <a:r>
                  <a:rPr lang="zh-CN" altLang="en-US" noProof="0" dirty="0"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两体</a:t>
                </a:r>
                <a:r>
                  <a:rPr lang="zh-CN" altLang="en-US" noProof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弹性碰撞</a:t>
                </a:r>
                <a:r>
                  <a:rPr lang="zh-CN" altLang="en-US" noProof="0" dirty="0"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，速度大小不变，转动相同角度</a:t>
                </a:r>
                <a:endParaRPr lang="en-US" altLang="zh-CN" noProof="0" dirty="0">
                  <a:latin typeface="Cambria Math" panose="02040503050406030204" pitchFamily="18" charset="0"/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>
                  <a:lnSpc>
                    <a:spcPct val="150000"/>
                  </a:lnSpc>
                  <a:spcBef>
                    <a:spcPct val="5000"/>
                  </a:spcBef>
                </a:pPr>
                <a:r>
                  <a:rPr kumimoji="1" lang="zh-CN" altLang="en-US" b="0" u="none" strike="noStrike" kern="1200" cap="none" spc="0" normalizeH="0" baseline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（</a:t>
                </a:r>
                <a:r>
                  <a:rPr kumimoji="1" lang="en-US" altLang="zh-CN" b="0" u="none" strike="noStrike" kern="1200" cap="none" spc="0" normalizeH="0" baseline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2</a:t>
                </a:r>
                <a:r>
                  <a:rPr kumimoji="1" lang="zh-CN" altLang="en-US" b="0" u="none" strike="noStrike" kern="1200" cap="none" spc="0" normalizeH="0" baseline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）两体</a:t>
                </a:r>
                <a:r>
                  <a:rPr kumimoji="1" lang="zh-CN" altLang="en-US" b="0" u="none" strike="noStrike" kern="1200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非弹性碰撞</a:t>
                </a:r>
                <a:r>
                  <a:rPr kumimoji="1" lang="zh-CN" altLang="en-US" b="0" u="none" strike="noStrike" kern="1200" cap="none" spc="0" normalizeH="0" baseline="0" dirty="0">
                    <a:ln>
                      <a:noFill/>
                    </a:ln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，速度大小减少，转动相同角度</a:t>
                </a:r>
                <a:endParaRPr kumimoji="1" lang="en-US" altLang="zh-CN" b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sym typeface="Wingdings 2" pitchFamily="2" charset="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CA93848-1FFF-4D7E-948B-EC6F56EBD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40674"/>
                <a:ext cx="8928992" cy="5507726"/>
              </a:xfrm>
              <a:prstGeom prst="rect">
                <a:avLst/>
              </a:prstGeom>
              <a:blipFill>
                <a:blip r:embed="rId2"/>
                <a:stretch>
                  <a:fillRect l="-1093" b="-1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0BBFD9-40E6-4DB5-9881-197C6D43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27FA125-179E-4E45-A9DD-D1AB53AED0AF}"/>
                  </a:ext>
                </a:extLst>
              </p:cNvPr>
              <p:cNvSpPr/>
              <p:nvPr/>
            </p:nvSpPr>
            <p:spPr>
              <a:xfrm>
                <a:off x="7092280" y="1628800"/>
                <a:ext cx="1582656" cy="82535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sym typeface="Wingdings 2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sym typeface="Wingdings 2" pitchFamily="2" charset="2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sym typeface="Wingdings 2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sym typeface="Wingdings 2" pitchFamily="2" charset="2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8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 </a:t>
                </a:r>
              </a:p>
              <a:p>
                <a:r>
                  <a:rPr lang="en-US" altLang="zh-CN" sz="1800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𝑟</m:t>
                        </m:r>
                      </m:e>
                    </m:acc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≡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−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727FA125-179E-4E45-A9DD-D1AB53AED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628800"/>
                <a:ext cx="1582656" cy="8253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C8151C-1DAF-4DEA-81C3-83B89FE21216}"/>
                  </a:ext>
                </a:extLst>
              </p:cNvPr>
              <p:cNvSpPr/>
              <p:nvPr/>
            </p:nvSpPr>
            <p:spPr>
              <a:xfrm>
                <a:off x="731031" y="2712655"/>
                <a:ext cx="4176464" cy="1674626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5000"/>
                  </a:lnSpc>
                  <a:spcBef>
                    <a:spcPct val="5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′</m:t>
                        </m:r>
                      </m:sup>
                    </m:sSubSup>
                    <m:r>
                      <a:rPr lang="zh-CN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：</m:t>
                    </m:r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质心系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  <a:sym typeface="Wingdings 2" pitchFamily="2" charset="2"/>
                  </a:rPr>
                  <a:t>中质点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  <a:sym typeface="Wingdings 2" pitchFamily="2" charset="2"/>
                  </a:rPr>
                  <a:t>1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  <a:sym typeface="Wingdings 2" pitchFamily="2" charset="2"/>
                  </a:rPr>
                  <a:t>动量</a:t>
                </a: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 lvl="0">
                  <a:lnSpc>
                    <a:spcPct val="125000"/>
                  </a:lnSpc>
                  <a:spcBef>
                    <a:spcPct val="5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sym typeface="Wingdings 2" pitchFamily="2" charset="2"/>
                  </a:rPr>
                  <a:t>  ：质心系中总角动量</a:t>
                </a:r>
                <a:endParaRPr lang="en-US" altLang="zh-CN" dirty="0">
                  <a:solidFill>
                    <a:srgbClr val="FF0000"/>
                  </a:solidFill>
                  <a:ea typeface="黑体" panose="02010609060101010101" pitchFamily="49" charset="-122"/>
                  <a:sym typeface="Wingdings 2" pitchFamily="2" charset="2"/>
                </a:endParaRPr>
              </a:p>
              <a:p>
                <a:pPr lvl="0">
                  <a:lnSpc>
                    <a:spcPct val="125000"/>
                  </a:lnSpc>
                  <a:spcBef>
                    <a:spcPct val="5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：质心系中总动能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C8151C-1DAF-4DEA-81C3-83B89FE21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31" y="2712655"/>
                <a:ext cx="4176464" cy="1674626"/>
              </a:xfrm>
              <a:prstGeom prst="rect">
                <a:avLst/>
              </a:prstGeom>
              <a:blipFill>
                <a:blip r:embed="rId4"/>
                <a:stretch>
                  <a:fillRect l="-291" b="-397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538082C-37EA-4D3D-814E-08B198E264E0}"/>
                  </a:ext>
                </a:extLst>
              </p:cNvPr>
              <p:cNvSpPr/>
              <p:nvPr/>
            </p:nvSpPr>
            <p:spPr>
              <a:xfrm>
                <a:off x="6036705" y="2731058"/>
                <a:ext cx="2232248" cy="163782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5000"/>
                  </a:lnSpc>
                  <a:spcBef>
                    <a:spcPct val="5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𝑝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b="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  <a:sym typeface="Wingdings 2" pitchFamily="2" charset="2"/>
                  </a:rPr>
                  <a:t> </a:t>
                </a:r>
              </a:p>
              <a:p>
                <a:pPr lvl="0">
                  <a:lnSpc>
                    <a:spcPct val="125000"/>
                  </a:lnSpc>
                  <a:spcBef>
                    <a:spcPct val="5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𝐽</m:t>
                        </m:r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sym typeface="Wingdings 2" pitchFamily="2" charset="2"/>
                              </a:rPr>
                              <m:t>𝐽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  <a:sym typeface="Wingdings 2" pitchFamily="2" charset="2"/>
                  </a:rPr>
                  <a:t> </a:t>
                </a:r>
              </a:p>
              <a:p>
                <a:pPr lvl="0">
                  <a:lnSpc>
                    <a:spcPct val="125000"/>
                  </a:lnSpc>
                  <a:spcBef>
                    <a:spcPct val="5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Wingdings 2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sym typeface="Wingdings 2" pitchFamily="2" charset="2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538082C-37EA-4D3D-814E-08B198E26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05" y="2731058"/>
                <a:ext cx="2232248" cy="1637821"/>
              </a:xfrm>
              <a:prstGeom prst="rect">
                <a:avLst/>
              </a:prstGeom>
              <a:blipFill>
                <a:blip r:embed="rId5"/>
                <a:stretch>
                  <a:fillRect l="-272" t="-1845" b="-73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4EAFC0CF-9DC3-498C-888D-91A8AD7E855A}"/>
              </a:ext>
            </a:extLst>
          </p:cNvPr>
          <p:cNvSpPr/>
          <p:nvPr/>
        </p:nvSpPr>
        <p:spPr bwMode="auto">
          <a:xfrm>
            <a:off x="5292080" y="3225932"/>
            <a:ext cx="360040" cy="6480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887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B9A32C9D-68AB-2A4A-A03A-66EF314A8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25089"/>
            <a:ext cx="31464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位力定理（</a:t>
            </a:r>
            <a:r>
              <a:rPr lang="en-US" altLang="zh-CN" sz="280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</a:rPr>
              <a:t>2.8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Text Box 19">
                <a:extLst>
                  <a:ext uri="{FF2B5EF4-FFF2-40B4-BE49-F238E27FC236}">
                    <a16:creationId xmlns:a16="http://schemas.microsoft.com/office/drawing/2014/main" id="{99465F37-5BF6-0C42-97FA-22855BA838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96" y="620688"/>
                <a:ext cx="9034908" cy="620439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大量质点组成的系统的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，运动方程应如何表示？</a:t>
                </a: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</m:oMath>
                  </m:oMathPara>
                </a14:m>
                <a:endParaRPr lang="en-US" altLang="zh-CN" b="0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比如</a:t>
                </a:r>
                <a:r>
                  <a:rPr lang="en-US" altLang="zh-CN" dirty="0"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ea typeface="黑体" panose="02010609060101010101" pitchFamily="49" charset="-122"/>
                  </a:rPr>
                  <a:t>升空气，室温下（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20°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C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）时候的质量约为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1.21 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g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，氧气和氮气数目比例约为</a:t>
                </a:r>
                <a:r>
                  <a:rPr lang="en-US" altLang="zh-CN" dirty="0">
                    <a:ea typeface="黑体" panose="02010609060101010101" pitchFamily="49" charset="-122"/>
                  </a:rPr>
                  <a:t> 0.21</a:t>
                </a:r>
                <a:r>
                  <a:rPr lang="zh-CN" altLang="en-US" dirty="0">
                    <a:ea typeface="黑体" panose="02010609060101010101" pitchFamily="49" charset="-122"/>
                  </a:rPr>
                  <a:t>和</a:t>
                </a:r>
                <a:r>
                  <a:rPr lang="en-US" altLang="zh-CN" dirty="0">
                    <a:ea typeface="黑体" panose="02010609060101010101" pitchFamily="49" charset="-122"/>
                  </a:rPr>
                  <a:t>0.79</a:t>
                </a:r>
                <a:r>
                  <a:rPr lang="zh-CN" altLang="en-US" dirty="0">
                    <a:ea typeface="黑体" panose="02010609060101010101" pitchFamily="49" charset="-122"/>
                  </a:rPr>
                  <a:t>，分子总数为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1.2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0.21×32+0.79×28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≃2.5×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22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也就是说，需要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22</m:t>
                        </m:r>
                      </m:sup>
                    </m:sSup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个位矢，方能确定</a:t>
                </a:r>
                <a:r>
                  <a:rPr lang="en-US" altLang="zh-CN" dirty="0"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ea typeface="黑体" panose="02010609060101010101" pitchFamily="49" charset="-122"/>
                  </a:rPr>
                  <a:t>升空气中分子的位置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,…………,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25000 000000 000000 000000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algn="ctr" eaLnBrk="1" hangingPunct="1">
                  <a:lnSpc>
                    <a:spcPct val="125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利用单个质点的位矢描述质点组，既不现实，也无必要</a:t>
                </a:r>
                <a:endPara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对于空气，我们并不需要知道每个分子的运动方程，多数情况下只需要知道其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整体性质</a:t>
                </a:r>
                <a:r>
                  <a:rPr lang="zh-CN" altLang="en-US" dirty="0">
                    <a:ea typeface="黑体" panose="02010609060101010101" pitchFamily="49" charset="-122"/>
                  </a:rPr>
                  <a:t>，如温度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、压强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、总质量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、流速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等，他们仅与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质点组运动的平均性质</a:t>
                </a:r>
                <a:r>
                  <a:rPr lang="zh-CN" altLang="en-US" dirty="0">
                    <a:ea typeface="黑体" panose="02010609060101010101" pitchFamily="49" charset="-122"/>
                  </a:rPr>
                  <a:t>有关，如分子平均动能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acc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与温度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（开尔文）的关系为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291" name="Text Box 19">
                <a:extLst>
                  <a:ext uri="{FF2B5EF4-FFF2-40B4-BE49-F238E27FC236}">
                    <a16:creationId xmlns:a16="http://schemas.microsoft.com/office/drawing/2014/main" id="{99465F37-5BF6-0C42-97FA-22855BA83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620688"/>
                <a:ext cx="9034908" cy="6204391"/>
              </a:xfrm>
              <a:prstGeom prst="rect">
                <a:avLst/>
              </a:prstGeom>
              <a:blipFill>
                <a:blip r:embed="rId2"/>
                <a:stretch>
                  <a:fillRect l="-1011" t="-294" r="-4313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F4078-1AAE-4368-A554-DEFAE2E1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22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9">
            <a:extLst>
              <a:ext uri="{FF2B5EF4-FFF2-40B4-BE49-F238E27FC236}">
                <a16:creationId xmlns:a16="http://schemas.microsoft.com/office/drawing/2014/main" id="{99465F37-5BF6-0C42-97FA-22855BA83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" y="224614"/>
            <a:ext cx="9142412" cy="1130246"/>
          </a:xfrm>
          <a:prstGeom prst="rect">
            <a:avLst/>
          </a:prstGeom>
          <a:solidFill>
            <a:srgbClr val="FFFF66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黑体" panose="02010609060101010101" pitchFamily="49" charset="-122"/>
              </a:rPr>
              <a:t>本节讨论的位力定理，即为联系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单个质点微观运动</a:t>
            </a:r>
            <a:r>
              <a:rPr lang="zh-CN" altLang="en-US" dirty="0">
                <a:ea typeface="黑体" panose="02010609060101010101" pitchFamily="49" charset="-122"/>
              </a:rPr>
              <a:t>与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质点组宏观性质</a:t>
            </a:r>
            <a:r>
              <a:rPr lang="zh-CN" altLang="en-US" dirty="0">
                <a:ea typeface="黑体" panose="02010609060101010101" pitchFamily="49" charset="-122"/>
              </a:rPr>
              <a:t>之间关系的一个基础性的定理。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Text Box 19">
                <a:extLst>
                  <a:ext uri="{FF2B5EF4-FFF2-40B4-BE49-F238E27FC236}">
                    <a16:creationId xmlns:a16="http://schemas.microsoft.com/office/drawing/2014/main" id="{9073E9A4-FCA5-5C4F-9525-09C680AD8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884363"/>
                <a:ext cx="4860032" cy="5103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出发点：单质点动量定理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𝑝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292" name="Text Box 19">
                <a:extLst>
                  <a:ext uri="{FF2B5EF4-FFF2-40B4-BE49-F238E27FC236}">
                    <a16:creationId xmlns:a16="http://schemas.microsoft.com/office/drawing/2014/main" id="{9073E9A4-FCA5-5C4F-9525-09C680AD8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884363"/>
                <a:ext cx="4860032" cy="510333"/>
              </a:xfrm>
              <a:prstGeom prst="rect">
                <a:avLst/>
              </a:prstGeom>
              <a:blipFill>
                <a:blip r:embed="rId3"/>
                <a:stretch>
                  <a:fillRect l="-1882" t="-4762" b="-21429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3" name="对象 55">
            <a:extLst>
              <a:ext uri="{FF2B5EF4-FFF2-40B4-BE49-F238E27FC236}">
                <a16:creationId xmlns:a16="http://schemas.microsoft.com/office/drawing/2014/main" id="{0B9C6B32-4A20-4B48-8F4C-F135445BB1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6136" y="2410399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4" name="Equation" r:id="rId4" imgW="9067800" imgH="4972050" progId="Equation.DSMT4">
                  <p:embed/>
                </p:oleObj>
              </mc:Choice>
              <mc:Fallback>
                <p:oleObj name="Equation" r:id="rId4" imgW="9067800" imgH="4972050" progId="Equation.DSMT4">
                  <p:embed/>
                  <p:pic>
                    <p:nvPicPr>
                      <p:cNvPr id="12293" name="对象 55">
                        <a:extLst>
                          <a:ext uri="{FF2B5EF4-FFF2-40B4-BE49-F238E27FC236}">
                            <a16:creationId xmlns:a16="http://schemas.microsoft.com/office/drawing/2014/main" id="{0B9C6B32-4A20-4B48-8F4C-F135445BB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410399"/>
                        <a:ext cx="15748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9">
            <a:extLst>
              <a:ext uri="{FF2B5EF4-FFF2-40B4-BE49-F238E27FC236}">
                <a16:creationId xmlns:a16="http://schemas.microsoft.com/office/drawing/2014/main" id="{16E608D0-83AA-5846-BF6F-96577369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5400"/>
            <a:ext cx="57961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定理推导过程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：考虑如下量随时间的变化</a:t>
            </a:r>
          </a:p>
        </p:txBody>
      </p:sp>
      <p:graphicFrame>
        <p:nvGraphicFramePr>
          <p:cNvPr id="12296" name="对象 21">
            <a:extLst>
              <a:ext uri="{FF2B5EF4-FFF2-40B4-BE49-F238E27FC236}">
                <a16:creationId xmlns:a16="http://schemas.microsoft.com/office/drawing/2014/main" id="{25FAC9C5-FC66-7247-BF32-A99296A22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0338" y="3273999"/>
          <a:ext cx="2667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5" name="Equation" r:id="rId6" imgW="15360650" imgH="4972050" progId="Equation.DSMT4">
                  <p:embed/>
                </p:oleObj>
              </mc:Choice>
              <mc:Fallback>
                <p:oleObj name="Equation" r:id="rId6" imgW="15360650" imgH="4972050" progId="Equation.DSMT4">
                  <p:embed/>
                  <p:pic>
                    <p:nvPicPr>
                      <p:cNvPr id="12296" name="对象 21">
                        <a:extLst>
                          <a:ext uri="{FF2B5EF4-FFF2-40B4-BE49-F238E27FC236}">
                            <a16:creationId xmlns:a16="http://schemas.microsoft.com/office/drawing/2014/main" id="{25FAC9C5-FC66-7247-BF32-A99296A22B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3273999"/>
                        <a:ext cx="26670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22">
            <a:extLst>
              <a:ext uri="{FF2B5EF4-FFF2-40B4-BE49-F238E27FC236}">
                <a16:creationId xmlns:a16="http://schemas.microsoft.com/office/drawing/2014/main" id="{AB9975BF-7E05-3F43-8B06-33F2CD4B6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7338" y="3305749"/>
          <a:ext cx="2159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8" imgW="12433300" imgH="4972050" progId="Equation.DSMT4">
                  <p:embed/>
                </p:oleObj>
              </mc:Choice>
              <mc:Fallback>
                <p:oleObj name="Equation" r:id="rId8" imgW="12433300" imgH="4972050" progId="Equation.DSMT4">
                  <p:embed/>
                  <p:pic>
                    <p:nvPicPr>
                      <p:cNvPr id="12297" name="对象 22">
                        <a:extLst>
                          <a:ext uri="{FF2B5EF4-FFF2-40B4-BE49-F238E27FC236}">
                            <a16:creationId xmlns:a16="http://schemas.microsoft.com/office/drawing/2014/main" id="{AB9975BF-7E05-3F43-8B06-33F2CD4B6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3305749"/>
                        <a:ext cx="21590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23">
            <a:extLst>
              <a:ext uri="{FF2B5EF4-FFF2-40B4-BE49-F238E27FC236}">
                <a16:creationId xmlns:a16="http://schemas.microsoft.com/office/drawing/2014/main" id="{45917695-6367-8842-B590-288AA163B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6338" y="3321624"/>
          <a:ext cx="1879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10" imgW="10826750" imgH="4972050" progId="Equation.DSMT4">
                  <p:embed/>
                </p:oleObj>
              </mc:Choice>
              <mc:Fallback>
                <p:oleObj name="Equation" r:id="rId10" imgW="10826750" imgH="4972050" progId="Equation.DSMT4">
                  <p:embed/>
                  <p:pic>
                    <p:nvPicPr>
                      <p:cNvPr id="12298" name="对象 23">
                        <a:extLst>
                          <a:ext uri="{FF2B5EF4-FFF2-40B4-BE49-F238E27FC236}">
                            <a16:creationId xmlns:a16="http://schemas.microsoft.com/office/drawing/2014/main" id="{45917695-6367-8842-B590-288AA163B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3321624"/>
                        <a:ext cx="18796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9">
            <a:extLst>
              <a:ext uri="{FF2B5EF4-FFF2-40B4-BE49-F238E27FC236}">
                <a16:creationId xmlns:a16="http://schemas.microsoft.com/office/drawing/2014/main" id="{E1E2C9F3-4224-104C-9729-BC8777006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3" y="4499768"/>
            <a:ext cx="2411413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定义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时间平均值</a:t>
            </a:r>
          </a:p>
        </p:txBody>
      </p:sp>
      <p:graphicFrame>
        <p:nvGraphicFramePr>
          <p:cNvPr id="12300" name="对象 26">
            <a:extLst>
              <a:ext uri="{FF2B5EF4-FFF2-40B4-BE49-F238E27FC236}">
                <a16:creationId xmlns:a16="http://schemas.microsoft.com/office/drawing/2014/main" id="{0F47B409-3E61-EF40-BF05-049B76270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528" y="5147755"/>
          <a:ext cx="1651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Equation" r:id="rId12" imgW="9505950" imgH="4533900" progId="Equation.DSMT4">
                  <p:embed/>
                </p:oleObj>
              </mc:Choice>
              <mc:Fallback>
                <p:oleObj name="Equation" r:id="rId12" imgW="9505950" imgH="4533900" progId="Equation.DSMT4">
                  <p:embed/>
                  <p:pic>
                    <p:nvPicPr>
                      <p:cNvPr id="12300" name="对象 26">
                        <a:extLst>
                          <a:ext uri="{FF2B5EF4-FFF2-40B4-BE49-F238E27FC236}">
                            <a16:creationId xmlns:a16="http://schemas.microsoft.com/office/drawing/2014/main" id="{0F47B409-3E61-EF40-BF05-049B76270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147755"/>
                        <a:ext cx="1651000" cy="78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27">
            <a:extLst>
              <a:ext uri="{FF2B5EF4-FFF2-40B4-BE49-F238E27FC236}">
                <a16:creationId xmlns:a16="http://schemas.microsoft.com/office/drawing/2014/main" id="{3F694ADC-3D6D-3D46-891A-D81C1C2CF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3838" y="4360355"/>
          <a:ext cx="3835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14" imgW="22091650" imgH="4533900" progId="Equation.DSMT4">
                  <p:embed/>
                </p:oleObj>
              </mc:Choice>
              <mc:Fallback>
                <p:oleObj name="Equation" r:id="rId14" imgW="22091650" imgH="4533900" progId="Equation.DSMT4">
                  <p:embed/>
                  <p:pic>
                    <p:nvPicPr>
                      <p:cNvPr id="12301" name="对象 27">
                        <a:extLst>
                          <a:ext uri="{FF2B5EF4-FFF2-40B4-BE49-F238E27FC236}">
                            <a16:creationId xmlns:a16="http://schemas.microsoft.com/office/drawing/2014/main" id="{3F694ADC-3D6D-3D46-891A-D81C1C2CF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360355"/>
                        <a:ext cx="3835400" cy="78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28">
            <a:extLst>
              <a:ext uri="{FF2B5EF4-FFF2-40B4-BE49-F238E27FC236}">
                <a16:creationId xmlns:a16="http://schemas.microsoft.com/office/drawing/2014/main" id="{2AA54D4A-B262-384E-AD3B-30985F193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3397" y="5335386"/>
          <a:ext cx="381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0" name="Equation" r:id="rId16" imgW="21945600" imgH="5264150" progId="Equation.DSMT4">
                  <p:embed/>
                </p:oleObj>
              </mc:Choice>
              <mc:Fallback>
                <p:oleObj name="Equation" r:id="rId16" imgW="21945600" imgH="5264150" progId="Equation.DSMT4">
                  <p:embed/>
                  <p:pic>
                    <p:nvPicPr>
                      <p:cNvPr id="12302" name="对象 28">
                        <a:extLst>
                          <a:ext uri="{FF2B5EF4-FFF2-40B4-BE49-F238E27FC236}">
                            <a16:creationId xmlns:a16="http://schemas.microsoft.com/office/drawing/2014/main" id="{2AA54D4A-B262-384E-AD3B-30985F193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397" y="5335386"/>
                        <a:ext cx="38100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弧形 2">
            <a:extLst>
              <a:ext uri="{FF2B5EF4-FFF2-40B4-BE49-F238E27FC236}">
                <a16:creationId xmlns:a16="http://schemas.microsoft.com/office/drawing/2014/main" id="{A7CFE629-4194-424F-9A82-3055BF150A5F}"/>
              </a:ext>
            </a:extLst>
          </p:cNvPr>
          <p:cNvSpPr/>
          <p:nvPr/>
        </p:nvSpPr>
        <p:spPr bwMode="auto">
          <a:xfrm>
            <a:off x="8155608" y="3760129"/>
            <a:ext cx="606922" cy="2237701"/>
          </a:xfrm>
          <a:prstGeom prst="curvedLeftArrow">
            <a:avLst>
              <a:gd name="adj1" fmla="val 27639"/>
              <a:gd name="adj2" fmla="val 50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F4078-1AAE-4368-A554-DEFAE2E1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22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12295" grpId="0" animBg="1"/>
      <p:bldP spid="1229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对象 1">
            <a:extLst>
              <a:ext uri="{FF2B5EF4-FFF2-40B4-BE49-F238E27FC236}">
                <a16:creationId xmlns:a16="http://schemas.microsoft.com/office/drawing/2014/main" id="{70CD5A58-6023-2E46-A8D8-436D4F623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15888"/>
          <a:ext cx="381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Equation" r:id="rId3" imgW="21945600" imgH="5264150" progId="Equation.DSMT4">
                  <p:embed/>
                </p:oleObj>
              </mc:Choice>
              <mc:Fallback>
                <p:oleObj name="Equation" r:id="rId3" imgW="21945600" imgH="5264150" progId="Equation.DSMT4">
                  <p:embed/>
                  <p:pic>
                    <p:nvPicPr>
                      <p:cNvPr id="13314" name="对象 1">
                        <a:extLst>
                          <a:ext uri="{FF2B5EF4-FFF2-40B4-BE49-F238E27FC236}">
                            <a16:creationId xmlns:a16="http://schemas.microsoft.com/office/drawing/2014/main" id="{70CD5A58-6023-2E46-A8D8-436D4F623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15888"/>
                        <a:ext cx="38100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2">
            <a:extLst>
              <a:ext uri="{FF2B5EF4-FFF2-40B4-BE49-F238E27FC236}">
                <a16:creationId xmlns:a16="http://schemas.microsoft.com/office/drawing/2014/main" id="{04533C4B-2424-754D-AD4C-9110ADF17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427777"/>
              </p:ext>
            </p:extLst>
          </p:nvPr>
        </p:nvGraphicFramePr>
        <p:xfrm>
          <a:off x="7339806" y="141288"/>
          <a:ext cx="1574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7" name="Equation" r:id="rId5" imgW="9067800" imgH="4972050" progId="Equation.DSMT4">
                  <p:embed/>
                </p:oleObj>
              </mc:Choice>
              <mc:Fallback>
                <p:oleObj name="Equation" r:id="rId5" imgW="9067800" imgH="4972050" progId="Equation.DSMT4">
                  <p:embed/>
                  <p:pic>
                    <p:nvPicPr>
                      <p:cNvPr id="13315" name="对象 2">
                        <a:extLst>
                          <a:ext uri="{FF2B5EF4-FFF2-40B4-BE49-F238E27FC236}">
                            <a16:creationId xmlns:a16="http://schemas.microsoft.com/office/drawing/2014/main" id="{04533C4B-2424-754D-AD4C-9110ADF17B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806" y="141288"/>
                        <a:ext cx="1574800" cy="863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Text Box 19">
                <a:extLst>
                  <a:ext uri="{FF2B5EF4-FFF2-40B4-BE49-F238E27FC236}">
                    <a16:creationId xmlns:a16="http://schemas.microsoft.com/office/drawing/2014/main" id="{0B2FFC20-CEC2-0C46-B80A-0E5962C82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584" y="1158986"/>
                <a:ext cx="7560840" cy="16842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两种情况：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）运动为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周期性的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，取</a:t>
                </a: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  <a:sym typeface="Symbol" pitchFamily="2" charset="2"/>
                  </a:rPr>
                  <a:t>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  <a:sym typeface="Symbol" pitchFamily="2" charset="2"/>
                  </a:rPr>
                  <a:t>为周期，方程左边 </a:t>
                </a: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  <a:sym typeface="Symbol" pitchFamily="2" charset="2"/>
                  </a:rPr>
                  <a:t>= 0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  <a:sym typeface="Symbol" pitchFamily="2" charset="2"/>
                  </a:rPr>
                  <a:t>2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  <a:sym typeface="Symbol" pitchFamily="2" charset="2"/>
                  </a:rPr>
                  <a:t>）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  <a:sym typeface="Symbol" pitchFamily="2" charset="2"/>
                  </a:rPr>
                  <a:t>坐标、动量有限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  <a:sym typeface="Symbol" pitchFamily="2" charset="2"/>
                  </a:rPr>
                  <a:t>，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𝜏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→∞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  <a:sym typeface="Symbol" pitchFamily="2" charset="2"/>
                  </a:rPr>
                  <a:t>，方程左边</a:t>
                </a: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  <a:sym typeface="Symbol" pitchFamily="2" charset="2"/>
                  </a:rPr>
                  <a:t>0</a:t>
                </a:r>
                <a:endPara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316" name="Text Box 19">
                <a:extLst>
                  <a:ext uri="{FF2B5EF4-FFF2-40B4-BE49-F238E27FC236}">
                    <a16:creationId xmlns:a16="http://schemas.microsoft.com/office/drawing/2014/main" id="{0B2FFC20-CEC2-0C46-B80A-0E5962C82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1158986"/>
                <a:ext cx="7560840" cy="1684244"/>
              </a:xfrm>
              <a:prstGeom prst="rect">
                <a:avLst/>
              </a:prstGeom>
              <a:blipFill>
                <a:blip r:embed="rId7"/>
                <a:stretch>
                  <a:fillRect l="-1290" b="-7971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317" name="对象 4">
            <a:extLst>
              <a:ext uri="{FF2B5EF4-FFF2-40B4-BE49-F238E27FC236}">
                <a16:creationId xmlns:a16="http://schemas.microsoft.com/office/drawing/2014/main" id="{3F57143B-47D1-DC44-B42D-68F2E3C30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284819"/>
              </p:ext>
            </p:extLst>
          </p:nvPr>
        </p:nvGraphicFramePr>
        <p:xfrm>
          <a:off x="2490267" y="3233602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8" imgW="11557000" imgH="5264150" progId="Equation.DSMT4">
                  <p:embed/>
                </p:oleObj>
              </mc:Choice>
              <mc:Fallback>
                <p:oleObj name="Equation" r:id="rId8" imgW="11557000" imgH="5264150" progId="Equation.DSMT4">
                  <p:embed/>
                  <p:pic>
                    <p:nvPicPr>
                      <p:cNvPr id="13317" name="对象 4">
                        <a:extLst>
                          <a:ext uri="{FF2B5EF4-FFF2-40B4-BE49-F238E27FC236}">
                            <a16:creationId xmlns:a16="http://schemas.microsoft.com/office/drawing/2014/main" id="{3F57143B-47D1-DC44-B42D-68F2E3C30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267" y="3233602"/>
                        <a:ext cx="20066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19" name="Text Box 19">
                <a:extLst>
                  <a:ext uri="{FF2B5EF4-FFF2-40B4-BE49-F238E27FC236}">
                    <a16:creationId xmlns:a16="http://schemas.microsoft.com/office/drawing/2014/main" id="{0F2621F7-31F4-BA43-BAD4-563DB06029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883" y="4538374"/>
                <a:ext cx="8136557" cy="17377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位力定理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：周期性运动或坐标动量有限的运动，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动能的时间平均值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等于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均位力积的负值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保守系统的位力定理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：将定理中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变为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∇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endPara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319" name="Text Box 19">
                <a:extLst>
                  <a:ext uri="{FF2B5EF4-FFF2-40B4-BE49-F238E27FC236}">
                    <a16:creationId xmlns:a16="http://schemas.microsoft.com/office/drawing/2014/main" id="{0F2621F7-31F4-BA43-BAD4-563DB0602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883" y="4538374"/>
                <a:ext cx="8136557" cy="1737720"/>
              </a:xfrm>
              <a:prstGeom prst="rect">
                <a:avLst/>
              </a:prstGeom>
              <a:blipFill>
                <a:blip r:embed="rId10"/>
                <a:stretch>
                  <a:fillRect l="-1199" r="-749" b="-559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29" name="Text Box 19">
                <a:extLst>
                  <a:ext uri="{FF2B5EF4-FFF2-40B4-BE49-F238E27FC236}">
                    <a16:creationId xmlns:a16="http://schemas.microsoft.com/office/drawing/2014/main" id="{6BEA1E72-E9DB-8D43-8AFD-A3E64F6A7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2080" y="3087140"/>
                <a:ext cx="3411335" cy="11924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bar>
                        <m:barPr>
                          <m:pos m:val="top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ar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ba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:  </m:t>
                      </m:r>
                      <m:r>
                        <a:rPr lang="zh-CN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均位力积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329" name="Text Box 19">
                <a:extLst>
                  <a:ext uri="{FF2B5EF4-FFF2-40B4-BE49-F238E27FC236}">
                    <a16:creationId xmlns:a16="http://schemas.microsoft.com/office/drawing/2014/main" id="{6BEA1E72-E9DB-8D43-8AFD-A3E64F6A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080" y="3087140"/>
                <a:ext cx="3411335" cy="1192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61FCA9-5113-4DFC-ABAC-31DB17751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9" grpId="0" animBg="1"/>
      <p:bldP spid="133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Text Box 19">
            <a:extLst>
              <a:ext uri="{FF2B5EF4-FFF2-40B4-BE49-F238E27FC236}">
                <a16:creationId xmlns:a16="http://schemas.microsoft.com/office/drawing/2014/main" id="{D9EBC366-A9E1-1549-99E3-2670ACA9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39789"/>
            <a:ext cx="750252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若势函数为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  <a:sym typeface="Symbol" pitchFamily="2" charset="2"/>
              </a:rPr>
              <a:t></a:t>
            </a: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次齐次函数，如</a:t>
            </a:r>
          </a:p>
        </p:txBody>
      </p:sp>
      <p:graphicFrame>
        <p:nvGraphicFramePr>
          <p:cNvPr id="13322" name="对象 9">
            <a:extLst>
              <a:ext uri="{FF2B5EF4-FFF2-40B4-BE49-F238E27FC236}">
                <a16:creationId xmlns:a16="http://schemas.microsoft.com/office/drawing/2014/main" id="{EAA5BF5E-9A73-424B-8840-352AB30F3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416704"/>
              </p:ext>
            </p:extLst>
          </p:nvPr>
        </p:nvGraphicFramePr>
        <p:xfrm>
          <a:off x="4395424" y="2135026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6" name="Equation" r:id="rId3" imgW="7753350" imgH="2635250" progId="Equation.DSMT4">
                  <p:embed/>
                </p:oleObj>
              </mc:Choice>
              <mc:Fallback>
                <p:oleObj name="Equation" r:id="rId3" imgW="7753350" imgH="2635250" progId="Equation.DSMT4">
                  <p:embed/>
                  <p:pic>
                    <p:nvPicPr>
                      <p:cNvPr id="13322" name="对象 9">
                        <a:extLst>
                          <a:ext uri="{FF2B5EF4-FFF2-40B4-BE49-F238E27FC236}">
                            <a16:creationId xmlns:a16="http://schemas.microsoft.com/office/drawing/2014/main" id="{EAA5BF5E-9A73-424B-8840-352AB30F3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424" y="2135026"/>
                        <a:ext cx="13462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对象 10">
            <a:extLst>
              <a:ext uri="{FF2B5EF4-FFF2-40B4-BE49-F238E27FC236}">
                <a16:creationId xmlns:a16="http://schemas.microsoft.com/office/drawing/2014/main" id="{BD71ACD9-DA9D-CD45-A373-AB906A7B7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105864"/>
              </p:ext>
            </p:extLst>
          </p:nvPr>
        </p:nvGraphicFramePr>
        <p:xfrm>
          <a:off x="2123728" y="2865571"/>
          <a:ext cx="1397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7" name="Equation" r:id="rId5" imgW="8045450" imgH="4533900" progId="Equation.DSMT4">
                  <p:embed/>
                </p:oleObj>
              </mc:Choice>
              <mc:Fallback>
                <p:oleObj name="Equation" r:id="rId5" imgW="8045450" imgH="4533900" progId="Equation.DSMT4">
                  <p:embed/>
                  <p:pic>
                    <p:nvPicPr>
                      <p:cNvPr id="13323" name="对象 10">
                        <a:extLst>
                          <a:ext uri="{FF2B5EF4-FFF2-40B4-BE49-F238E27FC236}">
                            <a16:creationId xmlns:a16="http://schemas.microsoft.com/office/drawing/2014/main" id="{BD71ACD9-DA9D-CD45-A373-AB906A7B7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865571"/>
                        <a:ext cx="1397000" cy="787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324" name="对象 11">
                <a:extLst>
                  <a:ext uri="{FF2B5EF4-FFF2-40B4-BE49-F238E27FC236}">
                    <a16:creationId xmlns:a16="http://schemas.microsoft.com/office/drawing/2014/main" id="{CCCE69D9-85C4-DC4D-8935-58AE83DB3EBF}"/>
                  </a:ext>
                </a:extLst>
              </p:cNvPr>
              <p:cNvSpPr txBox="1"/>
              <p:nvPr/>
            </p:nvSpPr>
            <p:spPr bwMode="auto">
              <a:xfrm>
                <a:off x="5068888" y="2865438"/>
                <a:ext cx="1264038" cy="7874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24" name="对象 11">
                <a:extLst>
                  <a:ext uri="{FF2B5EF4-FFF2-40B4-BE49-F238E27FC236}">
                    <a16:creationId xmlns:a16="http://schemas.microsoft.com/office/drawing/2014/main" id="{CCCE69D9-85C4-DC4D-8935-58AE83DB3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8888" y="2865438"/>
                <a:ext cx="1264038" cy="787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00FF"/>
                </a:solidFill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72" name="Text Box 19">
                <a:extLst>
                  <a:ext uri="{FF2B5EF4-FFF2-40B4-BE49-F238E27FC236}">
                    <a16:creationId xmlns:a16="http://schemas.microsoft.com/office/drawing/2014/main" id="{81F76EF8-A734-4243-8496-05EB20E38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23728" y="4101003"/>
                <a:ext cx="4765476" cy="135857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库伦势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itchFamily="2" charset="2"/>
                      </a:rPr>
                      <m:t>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itchFamily="2" charset="2"/>
                      </a:rPr>
                      <m:t>=−1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itchFamily="2" charset="2"/>
                      </a:rPr>
                      <m:t>   ⟹  </m:t>
                    </m:r>
                    <m:acc>
                      <m:accPr>
                        <m:chr m:val="̄"/>
                        <m:ctrlPr>
                          <a:rPr lang="zh-CN" alt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̄"/>
                        <m:ctrlP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zh-CN" altLang="en-US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谐振子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itchFamily="2" charset="2"/>
                      </a:rPr>
                      <m:t>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itchFamily="2" charset="2"/>
                      </a:rPr>
                      <m:t>=2</m:t>
                    </m:r>
                    <m:r>
                      <a:rPr lang="en-US" altLang="zh-CN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sym typeface="Symbol" pitchFamily="2" charset="2"/>
                      </a:rPr>
                      <m:t>      ⟹  </m:t>
                    </m:r>
                    <m:acc>
                      <m:accPr>
                        <m:chr m:val="̄"/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̄"/>
                        <m:ctrlP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72" name="Text Box 19">
                <a:extLst>
                  <a:ext uri="{FF2B5EF4-FFF2-40B4-BE49-F238E27FC236}">
                    <a16:creationId xmlns:a16="http://schemas.microsoft.com/office/drawing/2014/main" id="{81F76EF8-A734-4243-8496-05EB20E38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728" y="4101003"/>
                <a:ext cx="4765476" cy="1358577"/>
              </a:xfrm>
              <a:prstGeom prst="rect">
                <a:avLst/>
              </a:prstGeom>
              <a:blipFill>
                <a:blip r:embed="rId8"/>
                <a:stretch>
                  <a:fillRect l="-1786" b="-7556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029E546-E4D7-49EF-B394-D3F3D9E1953F}"/>
                  </a:ext>
                </a:extLst>
              </p:cNvPr>
              <p:cNvSpPr/>
              <p:nvPr/>
            </p:nvSpPr>
            <p:spPr>
              <a:xfrm>
                <a:off x="2029032" y="188640"/>
                <a:ext cx="4572000" cy="162429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若为有心力，则有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bar>
                      <m:r>
                        <a:rPr lang="en-US" altLang="zh-CN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bar>
                        <m:barPr>
                          <m:pos m:val="top"/>
                          <m:ctrlPr>
                            <a:rPr lang="en-US" altLang="zh-CN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nary>
                            <m:naryPr>
                              <m:chr m:val="∑"/>
                              <m:ctrlP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1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bar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bar>
                        <m:barPr>
                          <m:pos m:val="top"/>
                          <m:ctrlPr>
                            <a:rPr lang="en-US" altLang="zh-CN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nary>
                        </m:e>
                      </m:ba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6029E546-E4D7-49EF-B394-D3F3D9E19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32" y="188640"/>
                <a:ext cx="4572000" cy="1624291"/>
              </a:xfrm>
              <a:prstGeom prst="rect">
                <a:avLst/>
              </a:prstGeom>
              <a:blipFill>
                <a:blip r:embed="rId15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434F2F-6B1C-430D-8FC3-B3D95148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002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  <p:bldP spid="133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3551B9-83F3-4FB6-8A1E-5BEC20BF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9">
                <a:extLst>
                  <a:ext uri="{FF2B5EF4-FFF2-40B4-BE49-F238E27FC236}">
                    <a16:creationId xmlns:a16="http://schemas.microsoft.com/office/drawing/2014/main" id="{D6BD3045-7E92-4A25-84C6-2B17B8953F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980728"/>
                <a:ext cx="8640960" cy="57797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eaLnBrk="1" hangingPunct="1"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行星绕太阳运动，或电子绕质子运动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，在一个周期内，动能平均值与势能平均值的关系为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altLang="zh-CN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buFont typeface="Wingdings" panose="05000000000000000000" pitchFamily="2" charset="2"/>
                  <a:buChar char="Ø"/>
                </a:pPr>
                <a:r>
                  <a:rPr lang="zh-CN" altLang="en-US" b="1" i="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星尘</a:t>
                </a: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组成的星云</a:t>
                </a:r>
                <a:endParaRPr lang="en-US" altLang="zh-CN" b="1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≠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≠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≠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代入位力定理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⟹  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𝐸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星云中粒子的平均动能，等于其引力势能绝对值的一半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原始星云中质点不断碰撞，通过热辐射或高能粒子辐射的方式逐渐耗散其机械能，导致其引力势能减小，粒子距离靠近，逐渐聚集成原始恒星种子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恒星的诞生</a:t>
                </a:r>
              </a:p>
            </p:txBody>
          </p:sp>
        </mc:Choice>
        <mc:Fallback xmlns="">
          <p:sp>
            <p:nvSpPr>
              <p:cNvPr id="3" name="Text Box 19">
                <a:extLst>
                  <a:ext uri="{FF2B5EF4-FFF2-40B4-BE49-F238E27FC236}">
                    <a16:creationId xmlns:a16="http://schemas.microsoft.com/office/drawing/2014/main" id="{D6BD3045-7E92-4A25-84C6-2B17B8953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980728"/>
                <a:ext cx="8640960" cy="5779724"/>
              </a:xfrm>
              <a:prstGeom prst="rect">
                <a:avLst/>
              </a:prstGeom>
              <a:blipFill>
                <a:blip r:embed="rId3"/>
                <a:stretch>
                  <a:fillRect l="-1058" t="-844" b="-116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11">
                <a:extLst>
                  <a:ext uri="{FF2B5EF4-FFF2-40B4-BE49-F238E27FC236}">
                    <a16:creationId xmlns:a16="http://schemas.microsoft.com/office/drawing/2014/main" id="{D6D458A8-B4D8-4675-BFE7-F05130BDE70A}"/>
                  </a:ext>
                </a:extLst>
              </p:cNvPr>
              <p:cNvSpPr txBox="1"/>
              <p:nvPr/>
            </p:nvSpPr>
            <p:spPr bwMode="auto">
              <a:xfrm>
                <a:off x="3370763" y="0"/>
                <a:ext cx="1264038" cy="787400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0000FF"/>
                </a:solidFill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ba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对象 11">
                <a:extLst>
                  <a:ext uri="{FF2B5EF4-FFF2-40B4-BE49-F238E27FC236}">
                    <a16:creationId xmlns:a16="http://schemas.microsoft.com/office/drawing/2014/main" id="{D6D458A8-B4D8-4675-BFE7-F05130BDE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70763" y="0"/>
                <a:ext cx="1264038" cy="78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9">
            <a:extLst>
              <a:ext uri="{FF2B5EF4-FFF2-40B4-BE49-F238E27FC236}">
                <a16:creationId xmlns:a16="http://schemas.microsoft.com/office/drawing/2014/main" id="{514FB9B6-2807-4193-93ED-4E8806EE28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924989"/>
              </p:ext>
            </p:extLst>
          </p:nvPr>
        </p:nvGraphicFramePr>
        <p:xfrm>
          <a:off x="5364088" y="136474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5" imgW="7753350" imgH="2635250" progId="Equation.DSMT4">
                  <p:embed/>
                </p:oleObj>
              </mc:Choice>
              <mc:Fallback>
                <p:oleObj name="Equation" r:id="rId5" imgW="7753350" imgH="2635250" progId="Equation.DSMT4">
                  <p:embed/>
                  <p:pic>
                    <p:nvPicPr>
                      <p:cNvPr id="13322" name="对象 9">
                        <a:extLst>
                          <a:ext uri="{FF2B5EF4-FFF2-40B4-BE49-F238E27FC236}">
                            <a16:creationId xmlns:a16="http://schemas.microsoft.com/office/drawing/2014/main" id="{EAA5BF5E-9A73-424B-8840-352AB30F3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136474"/>
                        <a:ext cx="1346200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">
            <a:extLst>
              <a:ext uri="{FF2B5EF4-FFF2-40B4-BE49-F238E27FC236}">
                <a16:creationId xmlns:a16="http://schemas.microsoft.com/office/drawing/2014/main" id="{E36F9F5A-8026-41DC-8D32-14D65465F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777107"/>
              </p:ext>
            </p:extLst>
          </p:nvPr>
        </p:nvGraphicFramePr>
        <p:xfrm>
          <a:off x="899592" y="0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7" imgW="11557000" imgH="5264150" progId="Equation.DSMT4">
                  <p:embed/>
                </p:oleObj>
              </mc:Choice>
              <mc:Fallback>
                <p:oleObj name="Equation" r:id="rId7" imgW="11557000" imgH="5264150" progId="Equation.DSMT4">
                  <p:embed/>
                  <p:pic>
                    <p:nvPicPr>
                      <p:cNvPr id="13317" name="对象 4">
                        <a:extLst>
                          <a:ext uri="{FF2B5EF4-FFF2-40B4-BE49-F238E27FC236}">
                            <a16:creationId xmlns:a16="http://schemas.microsoft.com/office/drawing/2014/main" id="{3F57143B-47D1-DC44-B42D-68F2E3C300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0"/>
                        <a:ext cx="20066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52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509E3503-C425-EE4B-8328-F5362DD50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5211763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位力定理推导理想气体状态方程</a:t>
            </a:r>
          </a:p>
        </p:txBody>
      </p:sp>
      <p:graphicFrame>
        <p:nvGraphicFramePr>
          <p:cNvPr id="15363" name="对象 2">
            <a:extLst>
              <a:ext uri="{FF2B5EF4-FFF2-40B4-BE49-F238E27FC236}">
                <a16:creationId xmlns:a16="http://schemas.microsoft.com/office/drawing/2014/main" id="{FC844C93-E028-884F-8CC1-8309B10B37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268413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8" name="Equation" r:id="rId3" imgW="11557000" imgH="5264150" progId="Equation.DSMT4">
                  <p:embed/>
                </p:oleObj>
              </mc:Choice>
              <mc:Fallback>
                <p:oleObj name="Equation" r:id="rId3" imgW="11557000" imgH="5264150" progId="Equation.DSMT4">
                  <p:embed/>
                  <p:pic>
                    <p:nvPicPr>
                      <p:cNvPr id="15363" name="对象 2">
                        <a:extLst>
                          <a:ext uri="{FF2B5EF4-FFF2-40B4-BE49-F238E27FC236}">
                            <a16:creationId xmlns:a16="http://schemas.microsoft.com/office/drawing/2014/main" id="{FC844C93-E028-884F-8CC1-8309B10B37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268413"/>
                        <a:ext cx="20066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19">
            <a:extLst>
              <a:ext uri="{FF2B5EF4-FFF2-40B4-BE49-F238E27FC236}">
                <a16:creationId xmlns:a16="http://schemas.microsoft.com/office/drawing/2014/main" id="{33B5CD62-2C98-B64F-8250-542DB518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2308225"/>
            <a:ext cx="64897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能量均分定理：单个气体分子的动能平均值</a:t>
            </a:r>
          </a:p>
        </p:txBody>
      </p:sp>
      <p:graphicFrame>
        <p:nvGraphicFramePr>
          <p:cNvPr id="15365" name="对象 4">
            <a:extLst>
              <a:ext uri="{FF2B5EF4-FFF2-40B4-BE49-F238E27FC236}">
                <a16:creationId xmlns:a16="http://schemas.microsoft.com/office/drawing/2014/main" id="{F6A9FF2B-5E33-2046-A91D-C0F1B77787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2144713"/>
          <a:ext cx="787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39" name="Equation" r:id="rId5" imgW="4533900" imgH="4533900" progId="Equation.DSMT4">
                  <p:embed/>
                </p:oleObj>
              </mc:Choice>
              <mc:Fallback>
                <p:oleObj name="Equation" r:id="rId5" imgW="4533900" imgH="4533900" progId="Equation.DSMT4">
                  <p:embed/>
                  <p:pic>
                    <p:nvPicPr>
                      <p:cNvPr id="15365" name="对象 4">
                        <a:extLst>
                          <a:ext uri="{FF2B5EF4-FFF2-40B4-BE49-F238E27FC236}">
                            <a16:creationId xmlns:a16="http://schemas.microsoft.com/office/drawing/2014/main" id="{F6A9FF2B-5E33-2046-A91D-C0F1B77787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144713"/>
                        <a:ext cx="787400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19">
            <a:extLst>
              <a:ext uri="{FF2B5EF4-FFF2-40B4-BE49-F238E27FC236}">
                <a16:creationId xmlns:a16="http://schemas.microsoft.com/office/drawing/2014/main" id="{68AEE7D6-59CE-FC4F-AC55-A38E170B7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1033463"/>
            <a:ext cx="2087562" cy="46196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玻尔兹曼常数</a:t>
            </a:r>
          </a:p>
        </p:txBody>
      </p:sp>
      <p:sp>
        <p:nvSpPr>
          <p:cNvPr id="15367" name="Text Box 19">
            <a:extLst>
              <a:ext uri="{FF2B5EF4-FFF2-40B4-BE49-F238E27FC236}">
                <a16:creationId xmlns:a16="http://schemas.microsoft.com/office/drawing/2014/main" id="{3B02D12F-96C5-B045-BE11-E62D1F9C1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1562100"/>
            <a:ext cx="855662" cy="461963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温度</a:t>
            </a:r>
          </a:p>
        </p:txBody>
      </p:sp>
      <p:cxnSp>
        <p:nvCxnSpPr>
          <p:cNvPr id="15368" name="直接箭头连接符 9">
            <a:extLst>
              <a:ext uri="{FF2B5EF4-FFF2-40B4-BE49-F238E27FC236}">
                <a16:creationId xmlns:a16="http://schemas.microsoft.com/office/drawing/2014/main" id="{F0BAE2BE-CA75-164A-B9F2-EC4F538AC0C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694488" y="1495425"/>
            <a:ext cx="0" cy="812800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9" name="直接箭头连接符 10">
            <a:extLst>
              <a:ext uri="{FF2B5EF4-FFF2-40B4-BE49-F238E27FC236}">
                <a16:creationId xmlns:a16="http://schemas.microsoft.com/office/drawing/2014/main" id="{9855FE51-FAF3-214E-834F-9763FA10D8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88188" y="2024063"/>
            <a:ext cx="508000" cy="396875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0" name="Text Box 19">
            <a:extLst>
              <a:ext uri="{FF2B5EF4-FFF2-40B4-BE49-F238E27FC236}">
                <a16:creationId xmlns:a16="http://schemas.microsoft.com/office/drawing/2014/main" id="{84704599-590E-6242-937D-682CF48B1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" y="3140075"/>
            <a:ext cx="1827212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方程左边为</a:t>
            </a:r>
          </a:p>
        </p:txBody>
      </p:sp>
      <p:graphicFrame>
        <p:nvGraphicFramePr>
          <p:cNvPr id="15371" name="对象 15">
            <a:extLst>
              <a:ext uri="{FF2B5EF4-FFF2-40B4-BE49-F238E27FC236}">
                <a16:creationId xmlns:a16="http://schemas.microsoft.com/office/drawing/2014/main" id="{F08740E4-4FA3-4644-B740-F101E1F81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2984500"/>
          <a:ext cx="101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0" name="Equation" r:id="rId7" imgW="5848350" imgH="4533900" progId="Equation.DSMT4">
                  <p:embed/>
                </p:oleObj>
              </mc:Choice>
              <mc:Fallback>
                <p:oleObj name="Equation" r:id="rId7" imgW="5848350" imgH="4533900" progId="Equation.DSMT4">
                  <p:embed/>
                  <p:pic>
                    <p:nvPicPr>
                      <p:cNvPr id="15371" name="对象 15">
                        <a:extLst>
                          <a:ext uri="{FF2B5EF4-FFF2-40B4-BE49-F238E27FC236}">
                            <a16:creationId xmlns:a16="http://schemas.microsoft.com/office/drawing/2014/main" id="{F08740E4-4FA3-4644-B740-F101E1F815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984500"/>
                        <a:ext cx="1016000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Text Box 19">
            <a:extLst>
              <a:ext uri="{FF2B5EF4-FFF2-40B4-BE49-F238E27FC236}">
                <a16:creationId xmlns:a16="http://schemas.microsoft.com/office/drawing/2014/main" id="{D9F3297E-8248-5341-B051-C04B6BF2C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76663"/>
            <a:ext cx="7050088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理想气体，分子间无相互作用，力仅来自容器壁</a:t>
            </a:r>
          </a:p>
        </p:txBody>
      </p:sp>
      <p:graphicFrame>
        <p:nvGraphicFramePr>
          <p:cNvPr id="15373" name="对象 17">
            <a:extLst>
              <a:ext uri="{FF2B5EF4-FFF2-40B4-BE49-F238E27FC236}">
                <a16:creationId xmlns:a16="http://schemas.microsoft.com/office/drawing/2014/main" id="{4E43CBBF-B7FF-4B40-A6DD-809C1CAD77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" y="4319588"/>
          <a:ext cx="104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1" name="Equation" r:id="rId9" imgW="6000750" imgH="5264150" progId="Equation.DSMT4">
                  <p:embed/>
                </p:oleObj>
              </mc:Choice>
              <mc:Fallback>
                <p:oleObj name="Equation" r:id="rId9" imgW="6000750" imgH="5264150" progId="Equation.DSMT4">
                  <p:embed/>
                  <p:pic>
                    <p:nvPicPr>
                      <p:cNvPr id="15373" name="对象 17">
                        <a:extLst>
                          <a:ext uri="{FF2B5EF4-FFF2-40B4-BE49-F238E27FC236}">
                            <a16:creationId xmlns:a16="http://schemas.microsoft.com/office/drawing/2014/main" id="{4E43CBBF-B7FF-4B40-A6DD-809C1CAD77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319588"/>
                        <a:ext cx="10414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8">
            <a:extLst>
              <a:ext uri="{FF2B5EF4-FFF2-40B4-BE49-F238E27FC236}">
                <a16:creationId xmlns:a16="http://schemas.microsoft.com/office/drawing/2014/main" id="{17A19603-BF36-6347-9BC0-B647A0C6BC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7838" y="4497388"/>
          <a:ext cx="1600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2" name="Equation" r:id="rId11" imgW="9213850" imgH="4241800" progId="Equation.DSMT4">
                  <p:embed/>
                </p:oleObj>
              </mc:Choice>
              <mc:Fallback>
                <p:oleObj name="Equation" r:id="rId11" imgW="9213850" imgH="4241800" progId="Equation.DSMT4">
                  <p:embed/>
                  <p:pic>
                    <p:nvPicPr>
                      <p:cNvPr id="15374" name="对象 18">
                        <a:extLst>
                          <a:ext uri="{FF2B5EF4-FFF2-40B4-BE49-F238E27FC236}">
                            <a16:creationId xmlns:a16="http://schemas.microsoft.com/office/drawing/2014/main" id="{17A19603-BF36-6347-9BC0-B647A0C6BC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4497388"/>
                        <a:ext cx="1600200" cy="736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对象 19">
            <a:extLst>
              <a:ext uri="{FF2B5EF4-FFF2-40B4-BE49-F238E27FC236}">
                <a16:creationId xmlns:a16="http://schemas.microsoft.com/office/drawing/2014/main" id="{64BBA0B8-77EB-6247-8551-978A75D83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6450" y="4511675"/>
          <a:ext cx="200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3" name="Equation" r:id="rId13" imgW="11557000" imgH="3219450" progId="Equation.DSMT4">
                  <p:embed/>
                </p:oleObj>
              </mc:Choice>
              <mc:Fallback>
                <p:oleObj name="Equation" r:id="rId13" imgW="11557000" imgH="3219450" progId="Equation.DSMT4">
                  <p:embed/>
                  <p:pic>
                    <p:nvPicPr>
                      <p:cNvPr id="15375" name="对象 19">
                        <a:extLst>
                          <a:ext uri="{FF2B5EF4-FFF2-40B4-BE49-F238E27FC236}">
                            <a16:creationId xmlns:a16="http://schemas.microsoft.com/office/drawing/2014/main" id="{64BBA0B8-77EB-6247-8551-978A75D83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50" y="4511675"/>
                        <a:ext cx="2006600" cy="558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20">
            <a:extLst>
              <a:ext uri="{FF2B5EF4-FFF2-40B4-BE49-F238E27FC236}">
                <a16:creationId xmlns:a16="http://schemas.microsoft.com/office/drawing/2014/main" id="{C119FAFB-6A93-4E48-9DD1-95A22D1004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2563" y="4619625"/>
          <a:ext cx="1066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4" name="Equation" r:id="rId15" imgW="6146800" imgH="2051050" progId="Equation.DSMT4">
                  <p:embed/>
                </p:oleObj>
              </mc:Choice>
              <mc:Fallback>
                <p:oleObj name="Equation" r:id="rId15" imgW="6146800" imgH="2051050" progId="Equation.DSMT4">
                  <p:embed/>
                  <p:pic>
                    <p:nvPicPr>
                      <p:cNvPr id="15376" name="对象 20">
                        <a:extLst>
                          <a:ext uri="{FF2B5EF4-FFF2-40B4-BE49-F238E27FC236}">
                            <a16:creationId xmlns:a16="http://schemas.microsoft.com/office/drawing/2014/main" id="{C119FAFB-6A93-4E48-9DD1-95A22D1004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4619625"/>
                        <a:ext cx="1066800" cy="355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21">
            <a:extLst>
              <a:ext uri="{FF2B5EF4-FFF2-40B4-BE49-F238E27FC236}">
                <a16:creationId xmlns:a16="http://schemas.microsoft.com/office/drawing/2014/main" id="{9EC24E62-FED7-BE42-9554-C3544E49EC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7850" y="5248275"/>
          <a:ext cx="1981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5" name="Equation" r:id="rId17" imgW="11410950" imgH="4533900" progId="Equation.DSMT4">
                  <p:embed/>
                </p:oleObj>
              </mc:Choice>
              <mc:Fallback>
                <p:oleObj name="Equation" r:id="rId17" imgW="11410950" imgH="4533900" progId="Equation.DSMT4">
                  <p:embed/>
                  <p:pic>
                    <p:nvPicPr>
                      <p:cNvPr id="15377" name="对象 21">
                        <a:extLst>
                          <a:ext uri="{FF2B5EF4-FFF2-40B4-BE49-F238E27FC236}">
                            <a16:creationId xmlns:a16="http://schemas.microsoft.com/office/drawing/2014/main" id="{9EC24E62-FED7-BE42-9554-C3544E49EC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5248275"/>
                        <a:ext cx="1981200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对象 22">
            <a:extLst>
              <a:ext uri="{FF2B5EF4-FFF2-40B4-BE49-F238E27FC236}">
                <a16:creationId xmlns:a16="http://schemas.microsoft.com/office/drawing/2014/main" id="{2EDDFFC2-7352-0B42-887C-0C25ECA33B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8663" y="5410200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6" name="Equation" r:id="rId19" imgW="8775700" imgH="2635250" progId="Equation.DSMT4">
                  <p:embed/>
                </p:oleObj>
              </mc:Choice>
              <mc:Fallback>
                <p:oleObj name="Equation" r:id="rId19" imgW="8775700" imgH="2635250" progId="Equation.DSMT4">
                  <p:embed/>
                  <p:pic>
                    <p:nvPicPr>
                      <p:cNvPr id="15378" name="对象 22">
                        <a:extLst>
                          <a:ext uri="{FF2B5EF4-FFF2-40B4-BE49-F238E27FC236}">
                            <a16:creationId xmlns:a16="http://schemas.microsoft.com/office/drawing/2014/main" id="{2EDDFFC2-7352-0B42-887C-0C25ECA33B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8663" y="5410200"/>
                        <a:ext cx="1524000" cy="457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Text Box 19">
            <a:extLst>
              <a:ext uri="{FF2B5EF4-FFF2-40B4-BE49-F238E27FC236}">
                <a16:creationId xmlns:a16="http://schemas.microsoft.com/office/drawing/2014/main" id="{3BA57C39-AA7A-934D-AB17-F467A55D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950" y="5405438"/>
            <a:ext cx="2627313" cy="46196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理想气体状态方程</a:t>
            </a:r>
          </a:p>
        </p:txBody>
      </p:sp>
      <p:graphicFrame>
        <p:nvGraphicFramePr>
          <p:cNvPr id="15397" name="对象 48">
            <a:extLst>
              <a:ext uri="{FF2B5EF4-FFF2-40B4-BE49-F238E27FC236}">
                <a16:creationId xmlns:a16="http://schemas.microsoft.com/office/drawing/2014/main" id="{D47CA554-577A-3F4E-8E3A-26378F5DF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0138" y="3071813"/>
          <a:ext cx="26844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47" name="Equation" r:id="rId21" imgW="20624800" imgH="5264150" progId="Equation.DSMT4">
                  <p:embed/>
                </p:oleObj>
              </mc:Choice>
              <mc:Fallback>
                <p:oleObj name="Equation" r:id="rId21" imgW="20624800" imgH="5264150" progId="Equation.DSMT4">
                  <p:embed/>
                  <p:pic>
                    <p:nvPicPr>
                      <p:cNvPr id="15397" name="对象 48">
                        <a:extLst>
                          <a:ext uri="{FF2B5EF4-FFF2-40B4-BE49-F238E27FC236}">
                            <a16:creationId xmlns:a16="http://schemas.microsoft.com/office/drawing/2014/main" id="{D47CA554-577A-3F4E-8E3A-26378F5DF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3071813"/>
                        <a:ext cx="2684462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440C732-9134-044F-8F44-FD4553BA3D49}"/>
              </a:ext>
            </a:extLst>
          </p:cNvPr>
          <p:cNvGrpSpPr>
            <a:grpSpLocks/>
          </p:cNvGrpSpPr>
          <p:nvPr/>
        </p:nvGrpSpPr>
        <p:grpSpPr bwMode="auto">
          <a:xfrm>
            <a:off x="6938963" y="2720975"/>
            <a:ext cx="2217737" cy="2422525"/>
            <a:chOff x="6938963" y="2720975"/>
            <a:chExt cx="2217737" cy="2422525"/>
          </a:xfrm>
        </p:grpSpPr>
        <p:sp>
          <p:nvSpPr>
            <p:cNvPr id="21526" name="矩形 24">
              <a:extLst>
                <a:ext uri="{FF2B5EF4-FFF2-40B4-BE49-F238E27FC236}">
                  <a16:creationId xmlns:a16="http://schemas.microsoft.com/office/drawing/2014/main" id="{D7717F13-8211-A74A-BE7A-129B1B2EA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963" y="2720975"/>
              <a:ext cx="2217737" cy="242252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D04584A-1708-6040-9AF2-126099DB70A4}"/>
                </a:ext>
              </a:extLst>
            </p:cNvPr>
            <p:cNvSpPr/>
            <p:nvPr/>
          </p:nvSpPr>
          <p:spPr bwMode="auto">
            <a:xfrm rot="2332072">
              <a:off x="8132114" y="3351855"/>
              <a:ext cx="675825" cy="23388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cxnSp>
          <p:nvCxnSpPr>
            <p:cNvPr id="21530" name="直接箭头连接符 27">
              <a:extLst>
                <a:ext uri="{FF2B5EF4-FFF2-40B4-BE49-F238E27FC236}">
                  <a16:creationId xmlns:a16="http://schemas.microsoft.com/office/drawing/2014/main" id="{A3B819FD-05CA-9947-BCC9-96EE78E0A6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40650" y="3429000"/>
              <a:ext cx="711200" cy="154622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1" name="直接箭头连接符 29">
              <a:extLst>
                <a:ext uri="{FF2B5EF4-FFF2-40B4-BE49-F238E27FC236}">
                  <a16:creationId xmlns:a16="http://schemas.microsoft.com/office/drawing/2014/main" id="{85064938-869D-014D-8CF5-7197F486F1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759700" y="3324225"/>
              <a:ext cx="514350" cy="3714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2" name="直接箭头连接符 31">
              <a:extLst>
                <a:ext uri="{FF2B5EF4-FFF2-40B4-BE49-F238E27FC236}">
                  <a16:creationId xmlns:a16="http://schemas.microsoft.com/office/drawing/2014/main" id="{9F901006-6911-4646-9C76-8426FD2C71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997825" y="3327400"/>
              <a:ext cx="271463" cy="53975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3" name="直接箭头连接符 32">
              <a:extLst>
                <a:ext uri="{FF2B5EF4-FFF2-40B4-BE49-F238E27FC236}">
                  <a16:creationId xmlns:a16="http://schemas.microsoft.com/office/drawing/2014/main" id="{85DA9BA2-6837-284C-BDF8-647FDAA06FA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856538" y="3400425"/>
              <a:ext cx="515937" cy="3714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4" name="直接箭头连接符 33">
              <a:extLst>
                <a:ext uri="{FF2B5EF4-FFF2-40B4-BE49-F238E27FC236}">
                  <a16:creationId xmlns:a16="http://schemas.microsoft.com/office/drawing/2014/main" id="{D0ED71D2-AEA5-FC44-B1F7-E71FFA2A82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080375" y="3387725"/>
              <a:ext cx="280988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5" name="直接箭头连接符 37">
              <a:extLst>
                <a:ext uri="{FF2B5EF4-FFF2-40B4-BE49-F238E27FC236}">
                  <a16:creationId xmlns:a16="http://schemas.microsoft.com/office/drawing/2014/main" id="{7537E903-DD14-CA40-B90F-C1B4136C09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232775" y="3540125"/>
              <a:ext cx="280988" cy="5238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6" name="直接箭头连接符 38">
              <a:extLst>
                <a:ext uri="{FF2B5EF4-FFF2-40B4-BE49-F238E27FC236}">
                  <a16:creationId xmlns:a16="http://schemas.microsoft.com/office/drawing/2014/main" id="{CB4794CE-1262-234B-B6A5-B23F78899BC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399463" y="3654425"/>
              <a:ext cx="280987" cy="5254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7" name="直接箭头连接符 39">
              <a:extLst>
                <a:ext uri="{FF2B5EF4-FFF2-40B4-BE49-F238E27FC236}">
                  <a16:creationId xmlns:a16="http://schemas.microsoft.com/office/drawing/2014/main" id="{0AB1CCF6-22DF-3040-95DD-FE9D18D2E1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989888" y="3514725"/>
              <a:ext cx="515937" cy="3714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8" name="直接箭头连接符 40">
              <a:extLst>
                <a:ext uri="{FF2B5EF4-FFF2-40B4-BE49-F238E27FC236}">
                  <a16:creationId xmlns:a16="http://schemas.microsoft.com/office/drawing/2014/main" id="{1266941B-9D8A-BA42-B0B3-079289087DD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169275" y="3638550"/>
              <a:ext cx="514350" cy="3714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1539" name="对象 41">
              <a:extLst>
                <a:ext uri="{FF2B5EF4-FFF2-40B4-BE49-F238E27FC236}">
                  <a16:creationId xmlns:a16="http://schemas.microsoft.com/office/drawing/2014/main" id="{7D0B2AAB-BE4C-D649-859B-EDE2E810F2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26325" y="4835525"/>
            <a:ext cx="254000" cy="277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48" name="Equation" r:id="rId23" imgW="1460500" imgH="1606550" progId="Equation.DSMT4">
                    <p:embed/>
                  </p:oleObj>
                </mc:Choice>
                <mc:Fallback>
                  <p:oleObj name="Equation" r:id="rId23" imgW="1460500" imgH="1606550" progId="Equation.DSMT4">
                    <p:embed/>
                    <p:pic>
                      <p:nvPicPr>
                        <p:cNvPr id="21539" name="对象 41">
                          <a:extLst>
                            <a:ext uri="{FF2B5EF4-FFF2-40B4-BE49-F238E27FC236}">
                              <a16:creationId xmlns:a16="http://schemas.microsoft.com/office/drawing/2014/main" id="{7D0B2AAB-BE4C-D649-859B-EDE2E810F2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6325" y="4835525"/>
                          <a:ext cx="254000" cy="277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0" name="对象 42">
              <a:extLst>
                <a:ext uri="{FF2B5EF4-FFF2-40B4-BE49-F238E27FC236}">
                  <a16:creationId xmlns:a16="http://schemas.microsoft.com/office/drawing/2014/main" id="{9699D918-4C4A-274C-A0EF-AAE75721DC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12125" y="4305300"/>
            <a:ext cx="315913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49" name="Equation" r:id="rId25" imgW="1460500" imgH="1898650" progId="Equation.DSMT4">
                    <p:embed/>
                  </p:oleObj>
                </mc:Choice>
                <mc:Fallback>
                  <p:oleObj name="Equation" r:id="rId25" imgW="1460500" imgH="1898650" progId="Equation.DSMT4">
                    <p:embed/>
                    <p:pic>
                      <p:nvPicPr>
                        <p:cNvPr id="21540" name="对象 42">
                          <a:extLst>
                            <a:ext uri="{FF2B5EF4-FFF2-40B4-BE49-F238E27FC236}">
                              <a16:creationId xmlns:a16="http://schemas.microsoft.com/office/drawing/2014/main" id="{9699D918-4C4A-274C-A0EF-AAE75721D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2125" y="4305300"/>
                          <a:ext cx="315913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对象 43">
              <a:extLst>
                <a:ext uri="{FF2B5EF4-FFF2-40B4-BE49-F238E27FC236}">
                  <a16:creationId xmlns:a16="http://schemas.microsoft.com/office/drawing/2014/main" id="{C9BADAD6-0899-5A48-845B-3621525D94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88213" y="3948113"/>
            <a:ext cx="411162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50" name="Equation" r:id="rId27" imgW="1898650" imgH="2343150" progId="Equation.DSMT4">
                    <p:embed/>
                  </p:oleObj>
                </mc:Choice>
                <mc:Fallback>
                  <p:oleObj name="Equation" r:id="rId27" imgW="1898650" imgH="2343150" progId="Equation.DSMT4">
                    <p:embed/>
                    <p:pic>
                      <p:nvPicPr>
                        <p:cNvPr id="21541" name="对象 43">
                          <a:extLst>
                            <a:ext uri="{FF2B5EF4-FFF2-40B4-BE49-F238E27FC236}">
                              <a16:creationId xmlns:a16="http://schemas.microsoft.com/office/drawing/2014/main" id="{C9BADAD6-0899-5A48-845B-3621525D94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8213" y="3948113"/>
                          <a:ext cx="411162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542" name="直接箭头连接符 44">
              <a:extLst>
                <a:ext uri="{FF2B5EF4-FFF2-40B4-BE49-F238E27FC236}">
                  <a16:creationId xmlns:a16="http://schemas.microsoft.com/office/drawing/2014/main" id="{4685DD46-7BE3-284F-AF9E-6300A90D18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40650" y="3414713"/>
              <a:ext cx="723900" cy="904875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21543" name="对象 49">
              <a:extLst>
                <a:ext uri="{FF2B5EF4-FFF2-40B4-BE49-F238E27FC236}">
                  <a16:creationId xmlns:a16="http://schemas.microsoft.com/office/drawing/2014/main" id="{DA13C9C3-EE38-004C-832D-241A2790CF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77250" y="2801938"/>
            <a:ext cx="538163" cy="539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251" name="Equation" r:id="rId29" imgW="2489200" imgH="2489200" progId="Equation.DSMT4">
                    <p:embed/>
                  </p:oleObj>
                </mc:Choice>
                <mc:Fallback>
                  <p:oleObj name="Equation" r:id="rId29" imgW="2489200" imgH="2489200" progId="Equation.DSMT4">
                    <p:embed/>
                    <p:pic>
                      <p:nvPicPr>
                        <p:cNvPr id="21543" name="对象 49">
                          <a:extLst>
                            <a:ext uri="{FF2B5EF4-FFF2-40B4-BE49-F238E27FC236}">
                              <a16:creationId xmlns:a16="http://schemas.microsoft.com/office/drawing/2014/main" id="{DA13C9C3-EE38-004C-832D-241A2790CF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77250" y="2801938"/>
                          <a:ext cx="538163" cy="539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614B39-83CC-4A01-A53D-F3BDECA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5364" grpId="0" animBg="1"/>
      <p:bldP spid="15366" grpId="0" animBg="1"/>
      <p:bldP spid="15367" grpId="0" animBg="1"/>
      <p:bldP spid="15370" grpId="0" animBg="1"/>
      <p:bldP spid="15372" grpId="0" animBg="1"/>
      <p:bldP spid="1537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CF3532CE-0F18-0541-A5EA-C70C6664D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5570538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位力定理推导非理想气体状态方程</a:t>
            </a:r>
          </a:p>
        </p:txBody>
      </p:sp>
      <p:graphicFrame>
        <p:nvGraphicFramePr>
          <p:cNvPr id="16387" name="对象 2">
            <a:extLst>
              <a:ext uri="{FF2B5EF4-FFF2-40B4-BE49-F238E27FC236}">
                <a16:creationId xmlns:a16="http://schemas.microsoft.com/office/drawing/2014/main" id="{2DCC84F7-A408-5C44-B62D-AA9A69D451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425450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2" name="Equation" r:id="rId3" imgW="11557000" imgH="5264150" progId="Equation.DSMT4">
                  <p:embed/>
                </p:oleObj>
              </mc:Choice>
              <mc:Fallback>
                <p:oleObj name="Equation" r:id="rId3" imgW="11557000" imgH="5264150" progId="Equation.DSMT4">
                  <p:embed/>
                  <p:pic>
                    <p:nvPicPr>
                      <p:cNvPr id="16387" name="对象 2">
                        <a:extLst>
                          <a:ext uri="{FF2B5EF4-FFF2-40B4-BE49-F238E27FC236}">
                            <a16:creationId xmlns:a16="http://schemas.microsoft.com/office/drawing/2014/main" id="{2DCC84F7-A408-5C44-B62D-AA9A69D451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25450"/>
                        <a:ext cx="20066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19">
            <a:extLst>
              <a:ext uri="{FF2B5EF4-FFF2-40B4-BE49-F238E27FC236}">
                <a16:creationId xmlns:a16="http://schemas.microsoft.com/office/drawing/2014/main" id="{B12FDAA7-6830-8447-9321-54545BC1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84313"/>
            <a:ext cx="648811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方程左边不变</a:t>
            </a:r>
          </a:p>
        </p:txBody>
      </p:sp>
      <p:graphicFrame>
        <p:nvGraphicFramePr>
          <p:cNvPr id="16389" name="对象 4">
            <a:extLst>
              <a:ext uri="{FF2B5EF4-FFF2-40B4-BE49-F238E27FC236}">
                <a16:creationId xmlns:a16="http://schemas.microsoft.com/office/drawing/2014/main" id="{9651C6C4-4F01-E747-8776-D18FC307D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365250"/>
          <a:ext cx="1016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5" imgW="5848350" imgH="4533900" progId="Equation.DSMT4">
                  <p:embed/>
                </p:oleObj>
              </mc:Choice>
              <mc:Fallback>
                <p:oleObj name="Equation" r:id="rId5" imgW="5848350" imgH="4533900" progId="Equation.DSMT4">
                  <p:embed/>
                  <p:pic>
                    <p:nvPicPr>
                      <p:cNvPr id="16389" name="对象 4">
                        <a:extLst>
                          <a:ext uri="{FF2B5EF4-FFF2-40B4-BE49-F238E27FC236}">
                            <a16:creationId xmlns:a16="http://schemas.microsoft.com/office/drawing/2014/main" id="{9651C6C4-4F01-E747-8776-D18FC307D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65250"/>
                        <a:ext cx="1016000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19">
            <a:extLst>
              <a:ext uri="{FF2B5EF4-FFF2-40B4-BE49-F238E27FC236}">
                <a16:creationId xmlns:a16="http://schemas.microsoft.com/office/drawing/2014/main" id="{517CBB83-4D76-934A-AD95-89EDB3017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092325"/>
            <a:ext cx="8856663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作用于单粒子的作用力，包括容器壁的作用力和粒子间作用力。</a:t>
            </a:r>
          </a:p>
        </p:txBody>
      </p:sp>
      <p:graphicFrame>
        <p:nvGraphicFramePr>
          <p:cNvPr id="16391" name="对象 6">
            <a:extLst>
              <a:ext uri="{FF2B5EF4-FFF2-40B4-BE49-F238E27FC236}">
                <a16:creationId xmlns:a16="http://schemas.microsoft.com/office/drawing/2014/main" id="{0F955FEA-940A-4343-93B2-72BD14A260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552700"/>
          <a:ext cx="3327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7" imgW="19164300" imgH="5264150" progId="Equation.DSMT4">
                  <p:embed/>
                </p:oleObj>
              </mc:Choice>
              <mc:Fallback>
                <p:oleObj name="Equation" r:id="rId7" imgW="19164300" imgH="5264150" progId="Equation.DSMT4">
                  <p:embed/>
                  <p:pic>
                    <p:nvPicPr>
                      <p:cNvPr id="16391" name="对象 6">
                        <a:extLst>
                          <a:ext uri="{FF2B5EF4-FFF2-40B4-BE49-F238E27FC236}">
                            <a16:creationId xmlns:a16="http://schemas.microsoft.com/office/drawing/2014/main" id="{0F955FEA-940A-4343-93B2-72BD14A260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552700"/>
                        <a:ext cx="33274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矩形 8">
            <a:extLst>
              <a:ext uri="{FF2B5EF4-FFF2-40B4-BE49-F238E27FC236}">
                <a16:creationId xmlns:a16="http://schemas.microsoft.com/office/drawing/2014/main" id="{F397426B-E789-9B4F-9908-62E3B59E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436938"/>
            <a:ext cx="4262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假设粒子间作用力为保守力</a:t>
            </a:r>
          </a:p>
        </p:txBody>
      </p:sp>
      <p:graphicFrame>
        <p:nvGraphicFramePr>
          <p:cNvPr id="16393" name="对象 9">
            <a:extLst>
              <a:ext uri="{FF2B5EF4-FFF2-40B4-BE49-F238E27FC236}">
                <a16:creationId xmlns:a16="http://schemas.microsoft.com/office/drawing/2014/main" id="{85821AA3-EDF2-E746-8F46-8A09B582D4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6575" y="3436938"/>
          <a:ext cx="1473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Equation" r:id="rId9" imgW="8483600" imgH="2927350" progId="Equation.DSMT4">
                  <p:embed/>
                </p:oleObj>
              </mc:Choice>
              <mc:Fallback>
                <p:oleObj name="Equation" r:id="rId9" imgW="8483600" imgH="2927350" progId="Equation.DSMT4">
                  <p:embed/>
                  <p:pic>
                    <p:nvPicPr>
                      <p:cNvPr id="16393" name="对象 9">
                        <a:extLst>
                          <a:ext uri="{FF2B5EF4-FFF2-40B4-BE49-F238E27FC236}">
                            <a16:creationId xmlns:a16="http://schemas.microsoft.com/office/drawing/2014/main" id="{85821AA3-EDF2-E746-8F46-8A09B582D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3436938"/>
                        <a:ext cx="14732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10">
            <a:extLst>
              <a:ext uri="{FF2B5EF4-FFF2-40B4-BE49-F238E27FC236}">
                <a16:creationId xmlns:a16="http://schemas.microsoft.com/office/drawing/2014/main" id="{B1F63B31-1FA5-BB41-95AC-AAF871624E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3738" y="3954463"/>
          <a:ext cx="309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6" name="Equation" r:id="rId11" imgW="17849850" imgH="5264150" progId="Equation.DSMT4">
                  <p:embed/>
                </p:oleObj>
              </mc:Choice>
              <mc:Fallback>
                <p:oleObj name="Equation" r:id="rId11" imgW="17849850" imgH="5264150" progId="Equation.DSMT4">
                  <p:embed/>
                  <p:pic>
                    <p:nvPicPr>
                      <p:cNvPr id="16394" name="对象 10">
                        <a:extLst>
                          <a:ext uri="{FF2B5EF4-FFF2-40B4-BE49-F238E27FC236}">
                            <a16:creationId xmlns:a16="http://schemas.microsoft.com/office/drawing/2014/main" id="{B1F63B31-1FA5-BB41-95AC-AAF871624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3738" y="3954463"/>
                        <a:ext cx="30988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11">
            <a:extLst>
              <a:ext uri="{FF2B5EF4-FFF2-40B4-BE49-F238E27FC236}">
                <a16:creationId xmlns:a16="http://schemas.microsoft.com/office/drawing/2014/main" id="{A0ABBA7A-64F1-F549-BF63-251D09E59E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250" y="3954463"/>
          <a:ext cx="345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7" name="Equation" r:id="rId13" imgW="19894550" imgH="5264150" progId="Equation.DSMT4">
                  <p:embed/>
                </p:oleObj>
              </mc:Choice>
              <mc:Fallback>
                <p:oleObj name="Equation" r:id="rId13" imgW="19894550" imgH="5264150" progId="Equation.DSMT4">
                  <p:embed/>
                  <p:pic>
                    <p:nvPicPr>
                      <p:cNvPr id="16395" name="对象 11">
                        <a:extLst>
                          <a:ext uri="{FF2B5EF4-FFF2-40B4-BE49-F238E27FC236}">
                            <a16:creationId xmlns:a16="http://schemas.microsoft.com/office/drawing/2014/main" id="{A0ABBA7A-64F1-F549-BF63-251D09E59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954463"/>
                        <a:ext cx="34544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矩形 13">
            <a:extLst>
              <a:ext uri="{FF2B5EF4-FFF2-40B4-BE49-F238E27FC236}">
                <a16:creationId xmlns:a16="http://schemas.microsoft.com/office/drawing/2014/main" id="{4C902118-401C-6E48-8DE8-A13AA1D00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" y="5084763"/>
            <a:ext cx="7040563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求解内力的均位力积更加复杂，因为不同能量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势能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的粒子分布概率不同，需要考虑相空间分布函数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详见统计物理中的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位力展开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章节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6388" grpId="0" animBg="1"/>
      <p:bldP spid="16390" grpId="0" animBg="1"/>
      <p:bldP spid="16392" grpId="0"/>
      <p:bldP spid="1639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内容">
            <a:extLst>
              <a:ext uri="{FF2B5EF4-FFF2-40B4-BE49-F238E27FC236}">
                <a16:creationId xmlns:a16="http://schemas.microsoft.com/office/drawing/2014/main" id="{D60F75D7-B50B-D448-A9FD-F91732DE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3">
            <a:extLst>
              <a:ext uri="{FF2B5EF4-FFF2-40B4-BE49-F238E27FC236}">
                <a16:creationId xmlns:a16="http://schemas.microsoft.com/office/drawing/2014/main" id="{6C9055FA-DD75-6E44-A8AA-9B06C78FB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6392863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>
                <a:solidFill>
                  <a:srgbClr val="FFFF00"/>
                </a:solidFill>
                <a:ea typeface="黑体" charset="-122"/>
              </a:rPr>
              <a:t>第二章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9808BABB-535C-4B45-B1C5-E8C376DCD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7" y="696913"/>
            <a:ext cx="8519864" cy="21394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FF0000"/>
                </a:solidFill>
                <a:ea typeface="黑体" panose="02010609060101010101" pitchFamily="49" charset="-122"/>
              </a:rPr>
              <a:t>作业：</a:t>
            </a:r>
            <a:endParaRPr lang="en-US" altLang="zh-CN" sz="360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rgbClr val="0000FF"/>
                </a:solidFill>
                <a:ea typeface="黑体" panose="02010609060101010101" pitchFamily="49" charset="-122"/>
              </a:rPr>
              <a:t>2.13,  2.15,</a:t>
            </a:r>
            <a:r>
              <a:rPr lang="zh-CN" altLang="en-US" sz="3600" dirty="0">
                <a:solidFill>
                  <a:srgbClr val="0000FF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3600" dirty="0">
                <a:solidFill>
                  <a:srgbClr val="0000FF"/>
                </a:solidFill>
                <a:ea typeface="黑体" panose="02010609060101010101" pitchFamily="49" charset="-122"/>
              </a:rPr>
              <a:t>2.17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8EC896-5D04-492F-AF81-0871A41A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97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6">
            <a:extLst>
              <a:ext uri="{FF2B5EF4-FFF2-40B4-BE49-F238E27FC236}">
                <a16:creationId xmlns:a16="http://schemas.microsoft.com/office/drawing/2014/main" id="{570A4820-0BDF-7A44-AD37-8A3F1FBF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450"/>
            <a:ext cx="2236788" cy="5842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000FF"/>
                </a:solidFill>
                <a:ea typeface="黑体" panose="02010609060101010101" pitchFamily="49" charset="-122"/>
              </a:rPr>
              <a:t>第二章小结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2E0FD0B-15D0-423F-BB5E-BA2223179DDD}"/>
              </a:ext>
            </a:extLst>
          </p:cNvPr>
          <p:cNvGrpSpPr/>
          <p:nvPr/>
        </p:nvGrpSpPr>
        <p:grpSpPr>
          <a:xfrm>
            <a:off x="58455" y="4004314"/>
            <a:ext cx="4643437" cy="914400"/>
            <a:chOff x="58455" y="4004314"/>
            <a:chExt cx="4643437" cy="914400"/>
          </a:xfrm>
        </p:grpSpPr>
        <p:sp>
          <p:nvSpPr>
            <p:cNvPr id="5132" name="文本框 12">
              <a:extLst>
                <a:ext uri="{FF2B5EF4-FFF2-40B4-BE49-F238E27FC236}">
                  <a16:creationId xmlns:a16="http://schemas.microsoft.com/office/drawing/2014/main" id="{43A42C60-3DBC-084A-AC96-193BD93CC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55" y="4212276"/>
              <a:ext cx="2954337" cy="4619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两体问题（无外力）</a:t>
              </a:r>
            </a:p>
          </p:txBody>
        </p:sp>
        <p:graphicFrame>
          <p:nvGraphicFramePr>
            <p:cNvPr id="5133" name="对象 94">
              <a:extLst>
                <a:ext uri="{FF2B5EF4-FFF2-40B4-BE49-F238E27FC236}">
                  <a16:creationId xmlns:a16="http://schemas.microsoft.com/office/drawing/2014/main" id="{E94BF2FA-DD17-D840-97CC-2DF8B25FB9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8599846"/>
                </p:ext>
              </p:extLst>
            </p:nvPr>
          </p:nvGraphicFramePr>
          <p:xfrm>
            <a:off x="3374742" y="4004314"/>
            <a:ext cx="132715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9" name="Equation" r:id="rId3" imgW="8483600" imgH="5848350" progId="Equation.DSMT4">
                    <p:embed/>
                  </p:oleObj>
                </mc:Choice>
                <mc:Fallback>
                  <p:oleObj name="Equation" r:id="rId3" imgW="8483600" imgH="5848350" progId="Equation.DSMT4">
                    <p:embed/>
                    <p:pic>
                      <p:nvPicPr>
                        <p:cNvPr id="0" name="对象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742" y="4004314"/>
                          <a:ext cx="1327150" cy="91440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5D5E66-6A36-41D6-A2A5-A266E04D4648}"/>
              </a:ext>
            </a:extLst>
          </p:cNvPr>
          <p:cNvGrpSpPr/>
          <p:nvPr/>
        </p:nvGrpSpPr>
        <p:grpSpPr>
          <a:xfrm>
            <a:off x="5478861" y="5383850"/>
            <a:ext cx="3527425" cy="822325"/>
            <a:chOff x="5478861" y="5383850"/>
            <a:chExt cx="3527425" cy="822325"/>
          </a:xfrm>
        </p:grpSpPr>
        <p:sp>
          <p:nvSpPr>
            <p:cNvPr id="5134" name="文本框 14">
              <a:extLst>
                <a:ext uri="{FF2B5EF4-FFF2-40B4-BE49-F238E27FC236}">
                  <a16:creationId xmlns:a16="http://schemas.microsoft.com/office/drawing/2014/main" id="{104FF897-F2FD-454D-8E48-6B8CC5C5C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8861" y="5564031"/>
              <a:ext cx="1416050" cy="4619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位力定理</a:t>
              </a:r>
            </a:p>
          </p:txBody>
        </p:sp>
        <p:graphicFrame>
          <p:nvGraphicFramePr>
            <p:cNvPr id="5135" name="对象 7">
              <a:extLst>
                <a:ext uri="{FF2B5EF4-FFF2-40B4-BE49-F238E27FC236}">
                  <a16:creationId xmlns:a16="http://schemas.microsoft.com/office/drawing/2014/main" id="{15DF2586-1B19-A645-BFFD-A62999CD1D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203359"/>
                </p:ext>
              </p:extLst>
            </p:nvPr>
          </p:nvGraphicFramePr>
          <p:xfrm>
            <a:off x="7199711" y="5383850"/>
            <a:ext cx="1806575" cy="822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" name="Equation" r:id="rId5" imgW="11557000" imgH="5264150" progId="Equation.DSMT4">
                    <p:embed/>
                  </p:oleObj>
                </mc:Choice>
                <mc:Fallback>
                  <p:oleObj name="Equation" r:id="rId5" imgW="11557000" imgH="526415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9711" y="5383850"/>
                          <a:ext cx="1806575" cy="8223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A94AD59-FD19-49A3-A93B-A74D409D1883}"/>
              </a:ext>
            </a:extLst>
          </p:cNvPr>
          <p:cNvGrpSpPr/>
          <p:nvPr/>
        </p:nvGrpSpPr>
        <p:grpSpPr>
          <a:xfrm>
            <a:off x="36303" y="5441000"/>
            <a:ext cx="4988229" cy="708025"/>
            <a:chOff x="36303" y="5441000"/>
            <a:chExt cx="4988229" cy="708025"/>
          </a:xfrm>
        </p:grpSpPr>
        <p:sp>
          <p:nvSpPr>
            <p:cNvPr id="5136" name="文本框 16">
              <a:extLst>
                <a:ext uri="{FF2B5EF4-FFF2-40B4-BE49-F238E27FC236}">
                  <a16:creationId xmlns:a16="http://schemas.microsoft.com/office/drawing/2014/main" id="{6BCF6C2C-BF60-DF48-8BD0-D98AFDDD5C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03" y="5564031"/>
              <a:ext cx="2339975" cy="4619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变质量物体运动</a:t>
              </a:r>
            </a:p>
          </p:txBody>
        </p:sp>
        <p:graphicFrame>
          <p:nvGraphicFramePr>
            <p:cNvPr id="5137" name="对象 58">
              <a:extLst>
                <a:ext uri="{FF2B5EF4-FFF2-40B4-BE49-F238E27FC236}">
                  <a16:creationId xmlns:a16="http://schemas.microsoft.com/office/drawing/2014/main" id="{C2D09811-FC03-964E-9515-B69415E2C0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5713358"/>
                </p:ext>
              </p:extLst>
            </p:nvPr>
          </p:nvGraphicFramePr>
          <p:xfrm>
            <a:off x="2830607" y="5441000"/>
            <a:ext cx="2193925" cy="708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1" name="Equation" r:id="rId7" imgW="14046200" imgH="4533900" progId="Equation.DSMT4">
                    <p:embed/>
                  </p:oleObj>
                </mc:Choice>
                <mc:Fallback>
                  <p:oleObj name="Equation" r:id="rId7" imgW="14046200" imgH="4533900" progId="Equation.DSMT4">
                    <p:embed/>
                    <p:pic>
                      <p:nvPicPr>
                        <p:cNvPr id="0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0607" y="5441000"/>
                          <a:ext cx="2193925" cy="7080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AE233F0-A4D8-446C-A933-1418B1A7331E}"/>
              </a:ext>
            </a:extLst>
          </p:cNvPr>
          <p:cNvGrpSpPr/>
          <p:nvPr/>
        </p:nvGrpSpPr>
        <p:grpSpPr>
          <a:xfrm>
            <a:off x="106381" y="889190"/>
            <a:ext cx="5623508" cy="2428875"/>
            <a:chOff x="3402084" y="865615"/>
            <a:chExt cx="5623508" cy="2428875"/>
          </a:xfrm>
        </p:grpSpPr>
        <p:sp>
          <p:nvSpPr>
            <p:cNvPr id="5123" name="文本框 2">
              <a:extLst>
                <a:ext uri="{FF2B5EF4-FFF2-40B4-BE49-F238E27FC236}">
                  <a16:creationId xmlns:a16="http://schemas.microsoft.com/office/drawing/2014/main" id="{B903CAB2-2F9F-9B42-A019-E75509618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466" y="996302"/>
              <a:ext cx="2338387" cy="46196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质点组动量定理</a:t>
              </a:r>
            </a:p>
          </p:txBody>
        </p:sp>
        <p:sp>
          <p:nvSpPr>
            <p:cNvPr id="5124" name="文本框 3">
              <a:extLst>
                <a:ext uri="{FF2B5EF4-FFF2-40B4-BE49-F238E27FC236}">
                  <a16:creationId xmlns:a16="http://schemas.microsoft.com/office/drawing/2014/main" id="{6363D498-E171-BD4A-A040-3559253E20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466" y="1844258"/>
              <a:ext cx="2646362" cy="4619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质点组角动量定理</a:t>
              </a:r>
            </a:p>
          </p:txBody>
        </p:sp>
        <p:sp>
          <p:nvSpPr>
            <p:cNvPr id="5125" name="文本框 4">
              <a:extLst>
                <a:ext uri="{FF2B5EF4-FFF2-40B4-BE49-F238E27FC236}">
                  <a16:creationId xmlns:a16="http://schemas.microsoft.com/office/drawing/2014/main" id="{747D98E5-B82F-6549-BA29-A541C8DA0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8466" y="2580627"/>
              <a:ext cx="2338387" cy="46037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质点组动能定理</a:t>
              </a:r>
            </a:p>
          </p:txBody>
        </p:sp>
        <p:graphicFrame>
          <p:nvGraphicFramePr>
            <p:cNvPr id="5126" name="对象 5">
              <a:extLst>
                <a:ext uri="{FF2B5EF4-FFF2-40B4-BE49-F238E27FC236}">
                  <a16:creationId xmlns:a16="http://schemas.microsoft.com/office/drawing/2014/main" id="{B15FC8FE-2179-F94D-8F45-4C44EC3C09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303545"/>
                </p:ext>
              </p:extLst>
            </p:nvPr>
          </p:nvGraphicFramePr>
          <p:xfrm>
            <a:off x="6304617" y="865615"/>
            <a:ext cx="1303337" cy="776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2" name="Equation" r:id="rId9" imgW="8337550" imgH="4972050" progId="Equation.DSMT4">
                    <p:embed/>
                  </p:oleObj>
                </mc:Choice>
                <mc:Fallback>
                  <p:oleObj name="Equation" r:id="rId9" imgW="8337550" imgH="4972050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4617" y="865615"/>
                          <a:ext cx="1303337" cy="7762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对象 6">
              <a:extLst>
                <a:ext uri="{FF2B5EF4-FFF2-40B4-BE49-F238E27FC236}">
                  <a16:creationId xmlns:a16="http://schemas.microsoft.com/office/drawing/2014/main" id="{7386374B-E0E0-024C-9029-8EB521955D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9152028"/>
                </p:ext>
              </p:extLst>
            </p:nvPr>
          </p:nvGraphicFramePr>
          <p:xfrm>
            <a:off x="6304617" y="1691115"/>
            <a:ext cx="1668462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" name="Equation" r:id="rId11" imgW="10680700" imgH="4972050" progId="Equation.DSMT4">
                    <p:embed/>
                  </p:oleObj>
                </mc:Choice>
                <mc:Fallback>
                  <p:oleObj name="Equation" r:id="rId11" imgW="10680700" imgH="497205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4617" y="1691115"/>
                          <a:ext cx="1668462" cy="7778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对象 7">
              <a:extLst>
                <a:ext uri="{FF2B5EF4-FFF2-40B4-BE49-F238E27FC236}">
                  <a16:creationId xmlns:a16="http://schemas.microsoft.com/office/drawing/2014/main" id="{8D93DB63-7302-424B-8556-54DC8FA9ED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6020402"/>
                </p:ext>
              </p:extLst>
            </p:nvPr>
          </p:nvGraphicFramePr>
          <p:xfrm>
            <a:off x="6304617" y="2516615"/>
            <a:ext cx="2720975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4" name="Equation" r:id="rId13" imgW="17405350" imgH="4972050" progId="Equation.DSMT4">
                    <p:embed/>
                  </p:oleObj>
                </mc:Choice>
                <mc:Fallback>
                  <p:oleObj name="Equation" r:id="rId13" imgW="17405350" imgH="497205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4617" y="2516615"/>
                          <a:ext cx="2720975" cy="7778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左大括号 1">
              <a:extLst>
                <a:ext uri="{FF2B5EF4-FFF2-40B4-BE49-F238E27FC236}">
                  <a16:creationId xmlns:a16="http://schemas.microsoft.com/office/drawing/2014/main" id="{32D1B205-7CFA-44BF-A648-3D238D77B8E4}"/>
                </a:ext>
              </a:extLst>
            </p:cNvPr>
            <p:cNvSpPr/>
            <p:nvPr/>
          </p:nvSpPr>
          <p:spPr bwMode="auto">
            <a:xfrm>
              <a:off x="3402084" y="1223144"/>
              <a:ext cx="310991" cy="1607345"/>
            </a:xfrm>
            <a:prstGeom prst="leftBrace">
              <a:avLst>
                <a:gd name="adj1" fmla="val 105075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738DE8-2E0C-4653-87FF-3CC9C6CA8942}"/>
              </a:ext>
            </a:extLst>
          </p:cNvPr>
          <p:cNvGrpSpPr/>
          <p:nvPr/>
        </p:nvGrpSpPr>
        <p:grpSpPr>
          <a:xfrm>
            <a:off x="6190692" y="889190"/>
            <a:ext cx="2646363" cy="2477211"/>
            <a:chOff x="6051767" y="858837"/>
            <a:chExt cx="2646363" cy="2477211"/>
          </a:xfrm>
        </p:grpSpPr>
        <p:sp>
          <p:nvSpPr>
            <p:cNvPr id="21" name="文本框 8">
              <a:extLst>
                <a:ext uri="{FF2B5EF4-FFF2-40B4-BE49-F238E27FC236}">
                  <a16:creationId xmlns:a16="http://schemas.microsoft.com/office/drawing/2014/main" id="{812A44B1-FC33-4E42-BD55-911619941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1767" y="858837"/>
              <a:ext cx="2646363" cy="46196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质心系与实验室系</a:t>
              </a:r>
            </a:p>
          </p:txBody>
        </p:sp>
        <p:graphicFrame>
          <p:nvGraphicFramePr>
            <p:cNvPr id="22" name="对象 94">
              <a:extLst>
                <a:ext uri="{FF2B5EF4-FFF2-40B4-BE49-F238E27FC236}">
                  <a16:creationId xmlns:a16="http://schemas.microsoft.com/office/drawing/2014/main" id="{F509AACD-189D-4577-8D77-D03574DA3C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1281521"/>
                </p:ext>
              </p:extLst>
            </p:nvPr>
          </p:nvGraphicFramePr>
          <p:xfrm>
            <a:off x="6052325" y="1415173"/>
            <a:ext cx="1828800" cy="192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5" name="Equation" r:id="rId15" imgW="11703050" imgH="12287250" progId="Equation.DSMT4">
                    <p:embed/>
                  </p:oleObj>
                </mc:Choice>
                <mc:Fallback>
                  <p:oleObj name="Equation" r:id="rId15" imgW="11703050" imgH="12287250" progId="Equation.DSMT4">
                    <p:embed/>
                    <p:pic>
                      <p:nvPicPr>
                        <p:cNvPr id="5130" name="对象 94">
                          <a:extLst>
                            <a:ext uri="{FF2B5EF4-FFF2-40B4-BE49-F238E27FC236}">
                              <a16:creationId xmlns:a16="http://schemas.microsoft.com/office/drawing/2014/main" id="{8406B4D1-920B-614A-8582-CD4142743D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2325" y="1415173"/>
                          <a:ext cx="1828800" cy="192087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0000FF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7E2F2E-E3D7-4AEA-8ABD-1DD47341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EBD5821-57C8-4FA4-9AEE-5597F74B1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939250"/>
            <a:ext cx="8928992" cy="97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补充材料</a:t>
            </a:r>
            <a:endParaRPr kumimoji="1" lang="en-US" altLang="zh-CN" sz="44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8C5F04-0A75-4573-99D4-3E19586F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22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BDB59E9-E1A2-4C95-B310-131A0C946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4583113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变质量物体的运动（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2.7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3AF1687D-C9B0-46BD-BB74-2E65AD0AF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3" y="1988840"/>
            <a:ext cx="31464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位力定理（</a:t>
            </a:r>
            <a:r>
              <a:rPr lang="en-US" altLang="zh-CN" sz="2800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sz="2800" dirty="0">
                <a:solidFill>
                  <a:srgbClr val="0000FF"/>
                </a:solidFill>
                <a:ea typeface="黑体" panose="02010609060101010101" pitchFamily="49" charset="-122"/>
              </a:rPr>
              <a:t>2.8</a:t>
            </a:r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34BF75E5-9F52-41AF-A910-D529657DB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1304776"/>
            <a:ext cx="896123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火箭、软绳、铁链等的运动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291528A-0DD9-4ABE-9E1C-FB06ED881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" y="2704756"/>
            <a:ext cx="8961233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大量粒子运动的集体行为（统计性质）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899B4-0482-48CB-ABF0-4DA3BB98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70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39D14A4-E239-40E1-82F0-4C9ADFB3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449" y="2492896"/>
            <a:ext cx="2339102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两体问题专题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E80E7F-BD59-4D3B-A5A1-E1BDAB37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7892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E7CD46-D2F8-4046-AA0F-0023DF697724}"/>
                  </a:ext>
                </a:extLst>
              </p:cNvPr>
              <p:cNvSpPr txBox="1"/>
              <p:nvPr/>
            </p:nvSpPr>
            <p:spPr>
              <a:xfrm>
                <a:off x="431540" y="803952"/>
                <a:ext cx="8280920" cy="60762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不受外力或仅受重力的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耦合在一起的两个质点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21</m:t>
                          </m:r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等价于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两个独立质点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的运动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𝐺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具有折合质量的质点的运动学变量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  (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两质点的相对速度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E7CD46-D2F8-4046-AA0F-0023DF69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803952"/>
                <a:ext cx="8280920" cy="6076279"/>
              </a:xfrm>
              <a:prstGeom prst="rect">
                <a:avLst/>
              </a:prstGeom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E35B14-D2EA-4D14-8F20-1FAF97E8F36D}"/>
                  </a:ext>
                </a:extLst>
              </p:cNvPr>
              <p:cNvSpPr/>
              <p:nvPr/>
            </p:nvSpPr>
            <p:spPr>
              <a:xfrm>
                <a:off x="4641403" y="2060848"/>
                <a:ext cx="4400435" cy="61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sSub>
                        <m:sSub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</m:acc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sSub>
                        <m:sSub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E35B14-D2EA-4D14-8F20-1FAF97E8F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403" y="2060848"/>
                <a:ext cx="4400435" cy="612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B719834-E3E6-4D5B-A6B1-B423DF5AEC9E}"/>
              </a:ext>
            </a:extLst>
          </p:cNvPr>
          <p:cNvSpPr/>
          <p:nvPr/>
        </p:nvSpPr>
        <p:spPr bwMode="auto">
          <a:xfrm>
            <a:off x="6841620" y="0"/>
            <a:ext cx="2200218" cy="1615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F64933-B4CF-440E-A945-0BA4A37DA02E}"/>
              </a:ext>
            </a:extLst>
          </p:cNvPr>
          <p:cNvCxnSpPr/>
          <p:nvPr/>
        </p:nvCxnSpPr>
        <p:spPr bwMode="auto">
          <a:xfrm flipV="1">
            <a:off x="7236296" y="116632"/>
            <a:ext cx="0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A1D92A-82AC-463A-BC43-CBEA32E23ECA}"/>
              </a:ext>
            </a:extLst>
          </p:cNvPr>
          <p:cNvCxnSpPr>
            <a:cxnSpLocks/>
          </p:cNvCxnSpPr>
          <p:nvPr/>
        </p:nvCxnSpPr>
        <p:spPr bwMode="auto">
          <a:xfrm>
            <a:off x="7236296" y="1484784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98945A6-4F06-47B9-877F-BBF51443DCFD}"/>
              </a:ext>
            </a:extLst>
          </p:cNvPr>
          <p:cNvCxnSpPr>
            <a:cxnSpLocks/>
          </p:cNvCxnSpPr>
          <p:nvPr/>
        </p:nvCxnSpPr>
        <p:spPr bwMode="auto">
          <a:xfrm flipV="1">
            <a:off x="7236296" y="332656"/>
            <a:ext cx="576064" cy="11521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E6C4FF-A3AC-403D-86DD-B1F4BE9405A5}"/>
              </a:ext>
            </a:extLst>
          </p:cNvPr>
          <p:cNvCxnSpPr>
            <a:cxnSpLocks/>
          </p:cNvCxnSpPr>
          <p:nvPr/>
        </p:nvCxnSpPr>
        <p:spPr bwMode="auto">
          <a:xfrm flipV="1">
            <a:off x="7236295" y="908720"/>
            <a:ext cx="1296145" cy="5760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6677DE9-7D19-4367-8C9D-67C5328276FC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4198" y="744673"/>
            <a:ext cx="1062168" cy="7136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CC621A-1EC9-4959-8D04-E61B18CF6165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45232"/>
            <a:ext cx="720080" cy="5634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1FE780-145F-4220-A17B-891CFBC528CC}"/>
                  </a:ext>
                </a:extLst>
              </p:cNvPr>
              <p:cNvSpPr txBox="1"/>
              <p:nvPr/>
            </p:nvSpPr>
            <p:spPr>
              <a:xfrm>
                <a:off x="7169489" y="487420"/>
                <a:ext cx="5091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1FE780-145F-4220-A17B-891CFBC5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89" y="487420"/>
                <a:ext cx="509177" cy="461665"/>
              </a:xfrm>
              <a:prstGeom prst="rect">
                <a:avLst/>
              </a:prstGeom>
              <a:blipFill>
                <a:blip r:embed="rId4"/>
                <a:stretch>
                  <a:fillRect t="-18421" r="-26190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173D78-95FA-4D9A-8400-326AF3255CE3}"/>
                  </a:ext>
                </a:extLst>
              </p:cNvPr>
              <p:cNvSpPr txBox="1"/>
              <p:nvPr/>
            </p:nvSpPr>
            <p:spPr>
              <a:xfrm>
                <a:off x="7896026" y="1061119"/>
                <a:ext cx="516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173D78-95FA-4D9A-8400-326AF325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26" y="1061119"/>
                <a:ext cx="516295" cy="461665"/>
              </a:xfrm>
              <a:prstGeom prst="rect">
                <a:avLst/>
              </a:prstGeom>
              <a:blipFill>
                <a:blip r:embed="rId5"/>
                <a:stretch>
                  <a:fillRect t="-18421" r="-2705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82A097A-A1E7-4681-8AE7-3ABD69FF1190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7426393" y="63488"/>
            <a:ext cx="360040" cy="28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3CE327A-F05C-448B-99F4-511C95B2E053}"/>
                  </a:ext>
                </a:extLst>
              </p:cNvPr>
              <p:cNvSpPr txBox="1"/>
              <p:nvPr/>
            </p:nvSpPr>
            <p:spPr>
              <a:xfrm>
                <a:off x="7599901" y="568347"/>
                <a:ext cx="4900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3CE327A-F05C-448B-99F4-511C95B2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901" y="568347"/>
                <a:ext cx="490071" cy="461665"/>
              </a:xfrm>
              <a:prstGeom prst="rect">
                <a:avLst/>
              </a:prstGeom>
              <a:blipFill>
                <a:blip r:embed="rId6"/>
                <a:stretch>
                  <a:fillRect t="-18421" r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A21361-836E-4C28-B51F-7E120A072B27}"/>
                  </a:ext>
                </a:extLst>
              </p:cNvPr>
              <p:cNvSpPr txBox="1"/>
              <p:nvPr/>
            </p:nvSpPr>
            <p:spPr>
              <a:xfrm>
                <a:off x="8161794" y="332672"/>
                <a:ext cx="412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A21361-836E-4C28-B51F-7E120A07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794" y="332672"/>
                <a:ext cx="41242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983C086-B492-4E18-9410-DBA9BCF84BF0}"/>
                  </a:ext>
                </a:extLst>
              </p:cNvPr>
              <p:cNvSpPr txBox="1"/>
              <p:nvPr/>
            </p:nvSpPr>
            <p:spPr>
              <a:xfrm>
                <a:off x="7957904" y="168685"/>
                <a:ext cx="4142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983C086-B492-4E18-9410-DBA9BCF84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04" y="168685"/>
                <a:ext cx="414216" cy="461665"/>
              </a:xfrm>
              <a:prstGeom prst="rect">
                <a:avLst/>
              </a:prstGeom>
              <a:blipFill>
                <a:blip r:embed="rId8"/>
                <a:stretch>
                  <a:fillRect t="-18667" r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B9C30CB-9C16-4B78-ACC6-2B92D8564D78}"/>
                  </a:ext>
                </a:extLst>
              </p:cNvPr>
              <p:cNvSpPr txBox="1"/>
              <p:nvPr/>
            </p:nvSpPr>
            <p:spPr>
              <a:xfrm>
                <a:off x="7109704" y="18666"/>
                <a:ext cx="440569" cy="517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B9C30CB-9C16-4B78-ACC6-2B92D856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704" y="18666"/>
                <a:ext cx="440569" cy="5171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94AD68-6299-4715-8736-0EB231D4FAF7}"/>
                  </a:ext>
                </a:extLst>
              </p:cNvPr>
              <p:cNvSpPr/>
              <p:nvPr/>
            </p:nvSpPr>
            <p:spPr>
              <a:xfrm>
                <a:off x="7109704" y="3257173"/>
                <a:ext cx="1799402" cy="4616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94AD68-6299-4715-8736-0EB231D4F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704" y="3257173"/>
                <a:ext cx="1799402" cy="461665"/>
              </a:xfrm>
              <a:prstGeom prst="rect">
                <a:avLst/>
              </a:prstGeom>
              <a:blipFill>
                <a:blip r:embed="rId10"/>
                <a:stretch>
                  <a:fillRect t="-16667" b="-102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E0DDB4-A5E9-4990-B107-55ACFFB8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56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2BECA382-74F4-4043-A830-6DC846AD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4493538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两体问题相对运动公式小结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C9E7C1-6310-4463-8624-1DCDBD714AE5}"/>
                  </a:ext>
                </a:extLst>
              </p:cNvPr>
              <p:cNvSpPr txBox="1"/>
              <p:nvPr/>
            </p:nvSpPr>
            <p:spPr>
              <a:xfrm>
                <a:off x="107504" y="836712"/>
                <a:ext cx="8928992" cy="2939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、相对运动方程为有心力问题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、具有折合质量的质点，运动学量分别为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动量等于质心系中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质点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的动量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）角动量等于质心系中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两质点的总角动量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）动能等于质心系中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两质点的总动能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′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C9E7C1-6310-4463-8624-1DCDBD71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928992" cy="2939651"/>
              </a:xfrm>
              <a:prstGeom prst="rect">
                <a:avLst/>
              </a:prstGeom>
              <a:blipFill>
                <a:blip r:embed="rId2"/>
                <a:stretch>
                  <a:fillRect l="-1093" b="-3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0E5D94-2357-4331-9D1C-DC2B1ADE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8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1FA7D2-2239-4A39-B715-D09882F2A11B}"/>
                  </a:ext>
                </a:extLst>
              </p:cNvPr>
              <p:cNvSpPr txBox="1"/>
              <p:nvPr/>
            </p:nvSpPr>
            <p:spPr>
              <a:xfrm>
                <a:off x="215516" y="188640"/>
                <a:ext cx="8712968" cy="11272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1.50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题，假设提供斥力的是一个质量为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的质点，初始时刻位于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点，除内力以外系统不受其他力，求两质点最近距离。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1FA7D2-2239-4A39-B715-D09882F2A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88640"/>
                <a:ext cx="8712968" cy="1127296"/>
              </a:xfrm>
              <a:prstGeom prst="rect">
                <a:avLst/>
              </a:prstGeom>
              <a:blipFill>
                <a:blip r:embed="rId2"/>
                <a:stretch>
                  <a:fillRect l="-1049" r="-769" b="-1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6D42EF6-C98A-4E04-8EB1-C980758AB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89513"/>
            <a:ext cx="2900140" cy="1680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0AD4CDA-C6E2-4A97-81DF-31FEB9740087}"/>
                  </a:ext>
                </a:extLst>
              </p:cNvPr>
              <p:cNvSpPr/>
              <p:nvPr/>
            </p:nvSpPr>
            <p:spPr>
              <a:xfrm>
                <a:off x="3419872" y="1455670"/>
                <a:ext cx="5508612" cy="21455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分析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：两体不受外力，适用两体问题相对运动方程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0AD4CDA-C6E2-4A97-81DF-31FEB9740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455670"/>
                <a:ext cx="5508612" cy="2145524"/>
              </a:xfrm>
              <a:prstGeom prst="rect">
                <a:avLst/>
              </a:prstGeom>
              <a:blipFill>
                <a:blip r:embed="rId4"/>
                <a:stretch>
                  <a:fillRect l="-1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AE925D-3C35-466F-84E1-2907E3DF5C47}"/>
                  </a:ext>
                </a:extLst>
              </p:cNvPr>
              <p:cNvSpPr/>
              <p:nvPr/>
            </p:nvSpPr>
            <p:spPr>
              <a:xfrm>
                <a:off x="411560" y="3499898"/>
                <a:ext cx="8424936" cy="35612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问题简化为：具有折合质量的质点在有心力场中的运动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根据角动量守恒、机械能守恒，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𝐽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𝐽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𝜌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上式已经应用了距离</a:t>
                </a: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最近时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𝑟𝑣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⟹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AE925D-3C35-466F-84E1-2907E3DF5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0" y="3499898"/>
                <a:ext cx="8424936" cy="3561231"/>
              </a:xfrm>
              <a:prstGeom prst="rect">
                <a:avLst/>
              </a:prstGeom>
              <a:blipFill>
                <a:blip r:embed="rId5"/>
                <a:stretch>
                  <a:fillRect l="-1158"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912AF9-0747-4A88-A4F3-23F9BF79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73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A74CAC-F25C-4980-934B-8CF611186539}"/>
                  </a:ext>
                </a:extLst>
              </p:cNvPr>
              <p:cNvSpPr txBox="1"/>
              <p:nvPr/>
            </p:nvSpPr>
            <p:spPr>
              <a:xfrm>
                <a:off x="215516" y="188640"/>
                <a:ext cx="8712968" cy="69037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：质量均为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的两小球用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劲度系数为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𝑘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的轻质弹簧连接，初始时刻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处于原始长度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，静止放在水平桌面上。现用一质量同样为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的质点以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垂直于弹簧的速度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运动，击中其中一个小球并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粘在上边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。要使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弹簧的最大长度为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3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，质点速度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应该为多大？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分析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：碰撞后，三体变两体，不受水平外力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适用两体问题相对运动方程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质点在有心力场中运动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。</a:t>
                </a: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弹簧长度达到最大值时，有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⟹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𝑟𝑣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角动量守恒，</a:t>
                </a: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机械能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守恒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noProof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noProof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𝐽</m:t>
                          </m:r>
                        </m:e>
                        <m:sup>
                          <m:r>
                            <a:rPr lang="en-US" altLang="zh-CN" b="0" i="1" noProof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noProof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noProof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lang="en-US" altLang="zh-CN" b="0" i="1" noProof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𝑟𝑣</m:t>
                      </m:r>
                      <m:r>
                        <a:rPr lang="en-US" altLang="zh-CN" b="0" i="1" noProof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A74CAC-F25C-4980-934B-8CF611186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88640"/>
                <a:ext cx="8712968" cy="6903749"/>
              </a:xfrm>
              <a:prstGeom prst="rect">
                <a:avLst/>
              </a:prstGeom>
              <a:blipFill>
                <a:blip r:embed="rId2"/>
                <a:stretch>
                  <a:fillRect l="-1049" r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26637CF0-29E2-43CE-AC48-1EE55E761F08}"/>
              </a:ext>
            </a:extLst>
          </p:cNvPr>
          <p:cNvGrpSpPr/>
          <p:nvPr/>
        </p:nvGrpSpPr>
        <p:grpSpPr>
          <a:xfrm>
            <a:off x="7956376" y="2780928"/>
            <a:ext cx="216022" cy="2004795"/>
            <a:chOff x="6876256" y="2456891"/>
            <a:chExt cx="216022" cy="20047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44B165E-83D3-4186-967E-6CA21D97A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35876" y="3405284"/>
              <a:ext cx="1896782" cy="216022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2BB363-B4A9-4DEE-BB6E-A42F22521155}"/>
                </a:ext>
              </a:extLst>
            </p:cNvPr>
            <p:cNvSpPr/>
            <p:nvPr/>
          </p:nvSpPr>
          <p:spPr bwMode="auto">
            <a:xfrm>
              <a:off x="6876256" y="2456891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C7A9646-BA86-439E-B81F-6725E5D32B5D}"/>
                </a:ext>
              </a:extLst>
            </p:cNvPr>
            <p:cNvSpPr/>
            <p:nvPr/>
          </p:nvSpPr>
          <p:spPr bwMode="auto">
            <a:xfrm>
              <a:off x="6876256" y="4245663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237133-E9AA-4FE8-80C6-0643256AF4E9}"/>
              </a:ext>
            </a:extLst>
          </p:cNvPr>
          <p:cNvGrpSpPr/>
          <p:nvPr/>
        </p:nvGrpSpPr>
        <p:grpSpPr>
          <a:xfrm>
            <a:off x="6948264" y="2780928"/>
            <a:ext cx="830370" cy="216023"/>
            <a:chOff x="6012160" y="2780928"/>
            <a:chExt cx="830370" cy="21602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11CE97E-763D-467A-91DA-63F02301C0E9}"/>
                </a:ext>
              </a:extLst>
            </p:cNvPr>
            <p:cNvSpPr/>
            <p:nvPr/>
          </p:nvSpPr>
          <p:spPr bwMode="auto">
            <a:xfrm>
              <a:off x="6012160" y="2780928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CCFAA26-9AC2-4E54-A25D-9362BA7413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0171" y="2885532"/>
              <a:ext cx="72235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F84D9A-88AF-495A-9121-B8694BF56AC3}"/>
                  </a:ext>
                </a:extLst>
              </p:cNvPr>
              <p:cNvSpPr txBox="1"/>
              <p:nvPr/>
            </p:nvSpPr>
            <p:spPr>
              <a:xfrm>
                <a:off x="7040509" y="2371565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F84D9A-88AF-495A-9121-B8694BF56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09" y="2371565"/>
                <a:ext cx="472966" cy="461665"/>
              </a:xfrm>
              <a:prstGeom prst="rect">
                <a:avLst/>
              </a:prstGeom>
              <a:blipFill>
                <a:blip r:embed="rId4"/>
                <a:stretch>
                  <a:fillRect t="-18421"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5A4794-099B-4AF2-9ED1-7306C10DAA2F}"/>
                  </a:ext>
                </a:extLst>
              </p:cNvPr>
              <p:cNvSpPr txBox="1"/>
              <p:nvPr/>
            </p:nvSpPr>
            <p:spPr>
              <a:xfrm>
                <a:off x="8305565" y="2654699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5A4794-099B-4AF2-9ED1-7306C10D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65" y="2654699"/>
                <a:ext cx="4729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889BC4-8320-4C01-A482-2E21BA30E5F9}"/>
                  </a:ext>
                </a:extLst>
              </p:cNvPr>
              <p:cNvSpPr txBox="1"/>
              <p:nvPr/>
            </p:nvSpPr>
            <p:spPr>
              <a:xfrm>
                <a:off x="8350140" y="4446878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889BC4-8320-4C01-A482-2E21BA30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40" y="4446878"/>
                <a:ext cx="4729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B5D248-EE10-4CE5-B246-D4BD9763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2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3DB0EC2-3764-4C3C-9071-E75079AB7B6C}"/>
                  </a:ext>
                </a:extLst>
              </p:cNvPr>
              <p:cNvSpPr/>
              <p:nvPr/>
            </p:nvSpPr>
            <p:spPr>
              <a:xfrm>
                <a:off x="395536" y="188640"/>
                <a:ext cx="8496944" cy="66927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两点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距离最大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=3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时，根据第一章知识，有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根据初始条件，求得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𝐽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，代入上式即可得到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初始时刻小球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的动量为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𝑝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𝑚𝑣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，由柯尼希定理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2⋅2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2⋅3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初始角动量为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𝐽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𝑚𝑣𝑎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𝑚𝑣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𝑚𝑣𝑎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折合质量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全部代入，得到 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=3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3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3DB0EC2-3764-4C3C-9071-E75079AB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8640"/>
                <a:ext cx="8496944" cy="6692730"/>
              </a:xfrm>
              <a:prstGeom prst="rect">
                <a:avLst/>
              </a:prstGeom>
              <a:blipFill>
                <a:blip r:embed="rId2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73706EB-46CE-4A91-A8E3-9270981364BB}"/>
              </a:ext>
            </a:extLst>
          </p:cNvPr>
          <p:cNvGrpSpPr/>
          <p:nvPr/>
        </p:nvGrpSpPr>
        <p:grpSpPr>
          <a:xfrm>
            <a:off x="7956376" y="464923"/>
            <a:ext cx="216022" cy="2004795"/>
            <a:chOff x="6876256" y="2456891"/>
            <a:chExt cx="216022" cy="200479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330148-9FE5-4F97-A0AE-5F31B722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35876" y="3405284"/>
              <a:ext cx="1896782" cy="216022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6CA559F-37CB-409A-96BF-321A56CB3E57}"/>
                </a:ext>
              </a:extLst>
            </p:cNvPr>
            <p:cNvSpPr/>
            <p:nvPr/>
          </p:nvSpPr>
          <p:spPr bwMode="auto">
            <a:xfrm>
              <a:off x="6876256" y="2456891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A1F97A8-038D-4DB5-B9AE-F1AB67018097}"/>
                </a:ext>
              </a:extLst>
            </p:cNvPr>
            <p:cNvSpPr/>
            <p:nvPr/>
          </p:nvSpPr>
          <p:spPr bwMode="auto">
            <a:xfrm>
              <a:off x="6876256" y="4245663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D7A977-4381-41E1-A4CF-F80204701316}"/>
              </a:ext>
            </a:extLst>
          </p:cNvPr>
          <p:cNvGrpSpPr/>
          <p:nvPr/>
        </p:nvGrpSpPr>
        <p:grpSpPr>
          <a:xfrm>
            <a:off x="7823797" y="475289"/>
            <a:ext cx="634173" cy="216023"/>
            <a:chOff x="6012160" y="2780928"/>
            <a:chExt cx="634173" cy="21602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106400-B3C8-4969-9764-6048503B396B}"/>
                </a:ext>
              </a:extLst>
            </p:cNvPr>
            <p:cNvSpPr/>
            <p:nvPr/>
          </p:nvSpPr>
          <p:spPr bwMode="auto">
            <a:xfrm>
              <a:off x="6012160" y="2780928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88DC5DA-B12F-4BA5-8B3D-CB817EF7AA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0171" y="2878573"/>
              <a:ext cx="526162" cy="695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E943FC-D3CD-4706-BA18-037BDAB8E987}"/>
                  </a:ext>
                </a:extLst>
              </p:cNvPr>
              <p:cNvSpPr txBox="1"/>
              <p:nvPr/>
            </p:nvSpPr>
            <p:spPr>
              <a:xfrm>
                <a:off x="8364043" y="531582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E943FC-D3CD-4706-BA18-037BDAB8E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43" y="531582"/>
                <a:ext cx="47296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EFFF463-D96E-48DC-9464-707FB13237D0}"/>
                  </a:ext>
                </a:extLst>
              </p:cNvPr>
              <p:cNvSpPr txBox="1"/>
              <p:nvPr/>
            </p:nvSpPr>
            <p:spPr>
              <a:xfrm>
                <a:off x="8350140" y="2130873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EFFF463-D96E-48DC-9464-707FB1323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40" y="2130873"/>
                <a:ext cx="4729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2076F78-79B8-4229-A90A-668C0BC5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54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ACCD34-A067-44FE-AC5C-CC9FE84C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376" y="2881892"/>
            <a:ext cx="3057247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课后题及补充材料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3192F4-4D37-4001-9C44-D9D4357E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839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内容">
            <a:extLst>
              <a:ext uri="{FF2B5EF4-FFF2-40B4-BE49-F238E27FC236}">
                <a16:creationId xmlns:a16="http://schemas.microsoft.com/office/drawing/2014/main" id="{4AC9B2AF-02C4-7E45-8843-0CF92BA6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>
            <a:extLst>
              <a:ext uri="{FF2B5EF4-FFF2-40B4-BE49-F238E27FC236}">
                <a16:creationId xmlns:a16="http://schemas.microsoft.com/office/drawing/2014/main" id="{CC45A279-F790-484B-980D-A3946071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6392863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rPr>
              <a:t>第二章</a:t>
            </a:r>
          </a:p>
        </p:txBody>
      </p:sp>
      <p:sp>
        <p:nvSpPr>
          <p:cNvPr id="8221" name="Text Box 7">
            <a:extLst>
              <a:ext uri="{FF2B5EF4-FFF2-40B4-BE49-F238E27FC236}">
                <a16:creationId xmlns:a16="http://schemas.microsoft.com/office/drawing/2014/main" id="{93CF9735-1D19-D44B-9722-E5DE4D42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5038"/>
            <a:ext cx="4140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解一：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系统动量守恒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v 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)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B04B765-766C-4FB6-B969-E7726267889D}"/>
              </a:ext>
            </a:extLst>
          </p:cNvPr>
          <p:cNvGrpSpPr/>
          <p:nvPr/>
        </p:nvGrpSpPr>
        <p:grpSpPr>
          <a:xfrm>
            <a:off x="762000" y="3429000"/>
            <a:ext cx="5070475" cy="1143000"/>
            <a:chOff x="762000" y="3429000"/>
            <a:chExt cx="5070475" cy="1143000"/>
          </a:xfrm>
        </p:grpSpPr>
        <p:sp>
          <p:nvSpPr>
            <p:cNvPr id="8222" name="Text Box 8">
              <a:extLst>
                <a:ext uri="{FF2B5EF4-FFF2-40B4-BE49-F238E27FC236}">
                  <a16:creationId xmlns:a16="http://schemas.microsoft.com/office/drawing/2014/main" id="{734A67A4-96BE-CA42-9623-C7EE01E2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429000"/>
              <a:ext cx="5070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解二：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和</a:t>
              </a: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(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)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系统动量守恒</a:t>
              </a:r>
            </a:p>
          </p:txBody>
        </p:sp>
        <p:sp>
          <p:nvSpPr>
            <p:cNvPr id="8223" name="Rectangle 9">
              <a:extLst>
                <a:ext uri="{FF2B5EF4-FFF2-40B4-BE49-F238E27FC236}">
                  <a16:creationId xmlns:a16="http://schemas.microsoft.com/office/drawing/2014/main" id="{5690EDC8-0191-0748-ADCE-48F8A9F7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3316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v 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0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= (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1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)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v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EC00FF-DCD8-4EF5-A236-073B0066BC6A}"/>
              </a:ext>
            </a:extLst>
          </p:cNvPr>
          <p:cNvGrpSpPr/>
          <p:nvPr/>
        </p:nvGrpSpPr>
        <p:grpSpPr>
          <a:xfrm>
            <a:off x="762000" y="4876800"/>
            <a:ext cx="4800601" cy="457200"/>
            <a:chOff x="762000" y="4876800"/>
            <a:chExt cx="4800601" cy="457200"/>
          </a:xfrm>
        </p:grpSpPr>
        <p:sp>
          <p:nvSpPr>
            <p:cNvPr id="8224" name="Text Box 10">
              <a:extLst>
                <a:ext uri="{FF2B5EF4-FFF2-40B4-BE49-F238E27FC236}">
                  <a16:creationId xmlns:a16="http://schemas.microsoft.com/office/drawing/2014/main" id="{2C69FACB-2948-7940-A70D-E4F9B721A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4876800"/>
              <a:ext cx="1103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解三：</a:t>
              </a:r>
            </a:p>
          </p:txBody>
        </p:sp>
        <p:sp>
          <p:nvSpPr>
            <p:cNvPr id="8225" name="Rectangle 11">
              <a:extLst>
                <a:ext uri="{FF2B5EF4-FFF2-40B4-BE49-F238E27FC236}">
                  <a16:creationId xmlns:a16="http://schemas.microsoft.com/office/drawing/2014/main" id="{96E01369-BD98-6249-8D4B-304A3418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538" y="4876800"/>
              <a:ext cx="3802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v 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0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= (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) 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v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+ 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1 •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  <a:sym typeface="Symbol" charset="2"/>
                </a:rPr>
                <a:t>2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  <a:sym typeface="Symbol" charset="2"/>
                </a:rPr>
                <a:t>v</a:t>
              </a:r>
              <a:endPara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</p:grpSp>
      <p:sp>
        <p:nvSpPr>
          <p:cNvPr id="8226" name="Text Box 12">
            <a:extLst>
              <a:ext uri="{FF2B5EF4-FFF2-40B4-BE49-F238E27FC236}">
                <a16:creationId xmlns:a16="http://schemas.microsoft.com/office/drawing/2014/main" id="{0DA41CA9-623F-0044-BD67-A7702338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6388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以上解法对不对？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Text Box 13">
                <a:extLst>
                  <a:ext uri="{FF2B5EF4-FFF2-40B4-BE49-F238E27FC236}">
                    <a16:creationId xmlns:a16="http://schemas.microsoft.com/office/drawing/2014/main" id="{B714E190-D373-3243-AACC-89E4E51D0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6000" y="542559"/>
                <a:ext cx="7772400" cy="1569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[例2]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已知：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轻杆，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1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, 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2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=4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有小球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</a:t>
                </a:r>
              </a:p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    以水平速度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撞击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发生完全非弹性碰撞</a:t>
                </a:r>
              </a:p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     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求：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撞后</a:t>
                </a:r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m </a:t>
                </a:r>
                <a:r>
                  <a:rPr kumimoji="1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的速率 </a:t>
                </a:r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v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?</a:t>
                </a:r>
              </a:p>
            </p:txBody>
          </p:sp>
        </mc:Choice>
        <mc:Fallback xmlns="">
          <p:sp>
            <p:nvSpPr>
              <p:cNvPr id="9221" name="Text Box 13">
                <a:extLst>
                  <a:ext uri="{FF2B5EF4-FFF2-40B4-BE49-F238E27FC236}">
                    <a16:creationId xmlns:a16="http://schemas.microsoft.com/office/drawing/2014/main" id="{B714E190-D373-3243-AACC-89E4E51D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000" y="542559"/>
                <a:ext cx="7772400" cy="1569660"/>
              </a:xfrm>
              <a:prstGeom prst="rect">
                <a:avLst/>
              </a:prstGeom>
              <a:blipFill>
                <a:blip r:embed="rId4"/>
                <a:stretch>
                  <a:fillRect l="-1255" t="-2724" b="-856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2" name="Group 14">
            <a:extLst>
              <a:ext uri="{FF2B5EF4-FFF2-40B4-BE49-F238E27FC236}">
                <a16:creationId xmlns:a16="http://schemas.microsoft.com/office/drawing/2014/main" id="{50B44B35-DADF-D543-B082-744A6049D03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286000"/>
            <a:ext cx="2362200" cy="3505200"/>
            <a:chOff x="3888" y="1440"/>
            <a:chExt cx="1488" cy="2208"/>
          </a:xfrm>
        </p:grpSpPr>
        <p:sp>
          <p:nvSpPr>
            <p:cNvPr id="8199" name="Rectangle 15">
              <a:extLst>
                <a:ext uri="{FF2B5EF4-FFF2-40B4-BE49-F238E27FC236}">
                  <a16:creationId xmlns:a16="http://schemas.microsoft.com/office/drawing/2014/main" id="{BFD2D2CA-B0DE-EE40-8872-F6C42B4BB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440"/>
              <a:ext cx="1488" cy="22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0" name="Line 16">
              <a:extLst>
                <a:ext uri="{FF2B5EF4-FFF2-40B4-BE49-F238E27FC236}">
                  <a16:creationId xmlns:a16="http://schemas.microsoft.com/office/drawing/2014/main" id="{B855DA1A-AAE0-8741-93EE-1D2C292E0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2544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8201" name="Line 17">
              <a:extLst>
                <a:ext uri="{FF2B5EF4-FFF2-40B4-BE49-F238E27FC236}">
                  <a16:creationId xmlns:a16="http://schemas.microsoft.com/office/drawing/2014/main" id="{BED07FF3-2AB3-D248-BBB9-55C3EF109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3339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8202" name="Line 18">
              <a:extLst>
                <a:ext uri="{FF2B5EF4-FFF2-40B4-BE49-F238E27FC236}">
                  <a16:creationId xmlns:a16="http://schemas.microsoft.com/office/drawing/2014/main" id="{C528F1E9-3215-4648-AC6A-EB46581E0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5" y="1749"/>
              <a:ext cx="0" cy="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8203" name="Rectangle 19" descr="宽下对角线">
              <a:extLst>
                <a:ext uri="{FF2B5EF4-FFF2-40B4-BE49-F238E27FC236}">
                  <a16:creationId xmlns:a16="http://schemas.microsoft.com/office/drawing/2014/main" id="{79F2D754-F9FF-D644-9417-956B9C78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661"/>
              <a:ext cx="977" cy="8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4" name="Line 20">
              <a:extLst>
                <a:ext uri="{FF2B5EF4-FFF2-40B4-BE49-F238E27FC236}">
                  <a16:creationId xmlns:a16="http://schemas.microsoft.com/office/drawing/2014/main" id="{8B8B06B6-D3AF-554C-8EBE-8F0CC91D8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1749"/>
              <a:ext cx="9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8205" name="Rectangle 21" descr="小棋盘">
              <a:extLst>
                <a:ext uri="{FF2B5EF4-FFF2-40B4-BE49-F238E27FC236}">
                  <a16:creationId xmlns:a16="http://schemas.microsoft.com/office/drawing/2014/main" id="{7DEA7BCE-A653-D548-9243-0A9AE27A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32"/>
              <a:ext cx="42" cy="53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6" name="Oval 22">
              <a:extLst>
                <a:ext uri="{FF2B5EF4-FFF2-40B4-BE49-F238E27FC236}">
                  <a16:creationId xmlns:a16="http://schemas.microsoft.com/office/drawing/2014/main" id="{F8C3F2F2-0E73-854C-865D-B79FF640D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" y="2368"/>
              <a:ext cx="297" cy="30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7" name="Text Box 23">
              <a:extLst>
                <a:ext uri="{FF2B5EF4-FFF2-40B4-BE49-F238E27FC236}">
                  <a16:creationId xmlns:a16="http://schemas.microsoft.com/office/drawing/2014/main" id="{795B5E9E-4FF7-F94C-B9AB-571E5F3E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400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8" name="Oval 24">
              <a:extLst>
                <a:ext uri="{FF2B5EF4-FFF2-40B4-BE49-F238E27FC236}">
                  <a16:creationId xmlns:a16="http://schemas.microsoft.com/office/drawing/2014/main" id="{C65A4E26-9AE2-F544-A644-083461AD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" y="3162"/>
              <a:ext cx="297" cy="309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9" name="Rectangle 25">
              <a:extLst>
                <a:ext uri="{FF2B5EF4-FFF2-40B4-BE49-F238E27FC236}">
                  <a16:creationId xmlns:a16="http://schemas.microsoft.com/office/drawing/2014/main" id="{A0326931-C25F-E947-A9F7-3C2780DE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170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1</a:t>
              </a:r>
            </a:p>
          </p:txBody>
        </p:sp>
        <p:sp>
          <p:nvSpPr>
            <p:cNvPr id="8210" name="Rectangle 26" descr="小棋盘">
              <a:extLst>
                <a:ext uri="{FF2B5EF4-FFF2-40B4-BE49-F238E27FC236}">
                  <a16:creationId xmlns:a16="http://schemas.microsoft.com/office/drawing/2014/main" id="{AA8BFC84-6708-9F47-BB26-77B0DB750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838"/>
              <a:ext cx="42" cy="53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11" name="AutoShape 27">
              <a:extLst>
                <a:ext uri="{FF2B5EF4-FFF2-40B4-BE49-F238E27FC236}">
                  <a16:creationId xmlns:a16="http://schemas.microsoft.com/office/drawing/2014/main" id="{B95CE240-07CA-1740-A4BD-8B0521568A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5" y="1749"/>
              <a:ext cx="128" cy="1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12" name="Oval 28">
              <a:extLst>
                <a:ext uri="{FF2B5EF4-FFF2-40B4-BE49-F238E27FC236}">
                  <a16:creationId xmlns:a16="http://schemas.microsoft.com/office/drawing/2014/main" id="{51D0F8AA-0157-C840-ACB4-532529316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2412"/>
              <a:ext cx="254" cy="264"/>
            </a:xfrm>
            <a:prstGeom prst="ellipse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13" name="Text Box 29">
              <a:extLst>
                <a:ext uri="{FF2B5EF4-FFF2-40B4-BE49-F238E27FC236}">
                  <a16:creationId xmlns:a16="http://schemas.microsoft.com/office/drawing/2014/main" id="{332419CD-9492-104D-B0A5-3AB6755D7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23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graphicFrame>
          <p:nvGraphicFramePr>
            <p:cNvPr id="9238" name="Object 30">
              <a:extLst>
                <a:ext uri="{FF2B5EF4-FFF2-40B4-BE49-F238E27FC236}">
                  <a16:creationId xmlns:a16="http://schemas.microsoft.com/office/drawing/2014/main" id="{4665E6E6-16F8-FA41-A414-87315CEF50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3" y="2191"/>
            <a:ext cx="24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7" name="公式" r:id="rId7" imgW="1898650" imgH="2635250" progId="Equation.3">
                    <p:embed/>
                  </p:oleObj>
                </mc:Choice>
                <mc:Fallback>
                  <p:oleObj name="公式" r:id="rId7" imgW="1898650" imgH="2635250" progId="Equation.3">
                    <p:embed/>
                    <p:pic>
                      <p:nvPicPr>
                        <p:cNvPr id="9238" name="Object 30">
                          <a:extLst>
                            <a:ext uri="{FF2B5EF4-FFF2-40B4-BE49-F238E27FC236}">
                              <a16:creationId xmlns:a16="http://schemas.microsoft.com/office/drawing/2014/main" id="{4665E6E6-16F8-FA41-A414-87315CEF50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2191"/>
                          <a:ext cx="24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31">
              <a:extLst>
                <a:ext uri="{FF2B5EF4-FFF2-40B4-BE49-F238E27FC236}">
                  <a16:creationId xmlns:a16="http://schemas.microsoft.com/office/drawing/2014/main" id="{3E7F212D-55EA-D240-B1F2-E7318EEDC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5" y="2544"/>
              <a:ext cx="0" cy="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graphicFrame>
          <p:nvGraphicFramePr>
            <p:cNvPr id="9240" name="Object 32">
              <a:extLst>
                <a:ext uri="{FF2B5EF4-FFF2-40B4-BE49-F238E27FC236}">
                  <a16:creationId xmlns:a16="http://schemas.microsoft.com/office/drawing/2014/main" id="{A9E80B97-BF93-DE40-8E72-F98F458609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6" y="2058"/>
            <a:ext cx="3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8" name="公式" r:id="rId9" imgW="3219450" imgH="2489200" progId="Equation.3">
                    <p:embed/>
                  </p:oleObj>
                </mc:Choice>
                <mc:Fallback>
                  <p:oleObj name="公式" r:id="rId9" imgW="3219450" imgH="2489200" progId="Equation.3">
                    <p:embed/>
                    <p:pic>
                      <p:nvPicPr>
                        <p:cNvPr id="9240" name="Object 32">
                          <a:extLst>
                            <a:ext uri="{FF2B5EF4-FFF2-40B4-BE49-F238E27FC236}">
                              <a16:creationId xmlns:a16="http://schemas.microsoft.com/office/drawing/2014/main" id="{A9E80B97-BF93-DE40-8E72-F98F458609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6" y="2058"/>
                          <a:ext cx="3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33">
              <a:extLst>
                <a:ext uri="{FF2B5EF4-FFF2-40B4-BE49-F238E27FC236}">
                  <a16:creationId xmlns:a16="http://schemas.microsoft.com/office/drawing/2014/main" id="{4CF22145-03FD-DB44-B359-2E188FCBFD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6" y="2853"/>
            <a:ext cx="3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49" name="公式" r:id="rId11" imgW="3219450" imgH="2489200" progId="Equation.3">
                    <p:embed/>
                  </p:oleObj>
                </mc:Choice>
                <mc:Fallback>
                  <p:oleObj name="公式" r:id="rId11" imgW="3219450" imgH="2489200" progId="Equation.3">
                    <p:embed/>
                    <p:pic>
                      <p:nvPicPr>
                        <p:cNvPr id="9241" name="Object 33">
                          <a:extLst>
                            <a:ext uri="{FF2B5EF4-FFF2-40B4-BE49-F238E27FC236}">
                              <a16:creationId xmlns:a16="http://schemas.microsoft.com/office/drawing/2014/main" id="{4CF22145-03FD-DB44-B359-2E188FCBFD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6" y="2853"/>
                          <a:ext cx="34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Text Box 34">
              <a:extLst>
                <a:ext uri="{FF2B5EF4-FFF2-40B4-BE49-F238E27FC236}">
                  <a16:creationId xmlns:a16="http://schemas.microsoft.com/office/drawing/2014/main" id="{9F758611-F162-454D-8901-D70EE5934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1661"/>
              <a:ext cx="4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A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19" name="Oval 35">
              <a:extLst>
                <a:ext uri="{FF2B5EF4-FFF2-40B4-BE49-F238E27FC236}">
                  <a16:creationId xmlns:a16="http://schemas.microsoft.com/office/drawing/2014/main" id="{71D80EDA-F85C-B145-B63F-F347963A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1793"/>
              <a:ext cx="42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20" name="Line 36">
              <a:extLst>
                <a:ext uri="{FF2B5EF4-FFF2-40B4-BE49-F238E27FC236}">
                  <a16:creationId xmlns:a16="http://schemas.microsoft.com/office/drawing/2014/main" id="{460F4B98-E0AB-494E-A3D5-C96817E13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2544"/>
              <a:ext cx="2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sp>
        <p:nvSpPr>
          <p:cNvPr id="36" name="文本框 2">
            <a:extLst>
              <a:ext uri="{FF2B5EF4-FFF2-40B4-BE49-F238E27FC236}">
                <a16:creationId xmlns:a16="http://schemas.microsoft.com/office/drawing/2014/main" id="{B96E6930-6B14-4591-905E-6B2E78DE8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7" y="-41552"/>
            <a:ext cx="2339102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杆与绳的区别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9A796-BB67-4A3C-9E56-5683C9FD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559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1" grpId="0"/>
      <p:bldP spid="82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内容">
            <a:extLst>
              <a:ext uri="{FF2B5EF4-FFF2-40B4-BE49-F238E27FC236}">
                <a16:creationId xmlns:a16="http://schemas.microsoft.com/office/drawing/2014/main" id="{A4EBDB3C-FA7F-054C-83F1-388DAAA2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>
            <a:extLst>
              <a:ext uri="{FF2B5EF4-FFF2-40B4-BE49-F238E27FC236}">
                <a16:creationId xmlns:a16="http://schemas.microsoft.com/office/drawing/2014/main" id="{BAD85AA4-5605-C642-A14D-DCBDC9017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6392863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rPr>
              <a:t>第二章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F4B863F8-C00C-A044-A11F-9AE85A296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7675"/>
            <a:ext cx="5410200" cy="175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因为相撞时轴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作用力不能忽略不计，故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系统动量不守恒。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因为重力、轴作用力过轴，对轴力矩为零，故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系统角动量守恒。</a:t>
            </a:r>
          </a:p>
        </p:txBody>
      </p:sp>
      <p:grpSp>
        <p:nvGrpSpPr>
          <p:cNvPr id="38919" name="Group 7">
            <a:extLst>
              <a:ext uri="{FF2B5EF4-FFF2-40B4-BE49-F238E27FC236}">
                <a16:creationId xmlns:a16="http://schemas.microsoft.com/office/drawing/2014/main" id="{8447453D-5E20-4B49-AE42-C6B721164BE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62200"/>
            <a:ext cx="4865688" cy="1325563"/>
            <a:chOff x="816" y="1488"/>
            <a:chExt cx="3065" cy="835"/>
          </a:xfrm>
        </p:grpSpPr>
        <p:sp>
          <p:nvSpPr>
            <p:cNvPr id="9251" name="Text Box 8">
              <a:extLst>
                <a:ext uri="{FF2B5EF4-FFF2-40B4-BE49-F238E27FC236}">
                  <a16:creationId xmlns:a16="http://schemas.microsoft.com/office/drawing/2014/main" id="{E0E20FA2-8CD0-214F-A665-DA7A12841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88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charset="-122"/>
                  <a:ea typeface="黑体" charset="-122"/>
                  <a:cs typeface="+mn-cs"/>
                </a:rPr>
                <a:t>由此列出以下方程：</a:t>
              </a:r>
            </a:p>
          </p:txBody>
        </p:sp>
        <p:graphicFrame>
          <p:nvGraphicFramePr>
            <p:cNvPr id="10276" name="Object 9">
              <a:extLst>
                <a:ext uri="{FF2B5EF4-FFF2-40B4-BE49-F238E27FC236}">
                  <a16:creationId xmlns:a16="http://schemas.microsoft.com/office/drawing/2014/main" id="{C430ACE9-0E9C-A94D-8C42-7F1518EFCA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872"/>
            <a:ext cx="3017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0" name="公式" r:id="rId4" imgW="26041350" imgH="3949700" progId="Equation.3">
                    <p:embed/>
                  </p:oleObj>
                </mc:Choice>
                <mc:Fallback>
                  <p:oleObj name="公式" r:id="rId4" imgW="26041350" imgH="3949700" progId="Equation.3">
                    <p:embed/>
                    <p:pic>
                      <p:nvPicPr>
                        <p:cNvPr id="10276" name="Object 9">
                          <a:extLst>
                            <a:ext uri="{FF2B5EF4-FFF2-40B4-BE49-F238E27FC236}">
                              <a16:creationId xmlns:a16="http://schemas.microsoft.com/office/drawing/2014/main" id="{C430ACE9-0E9C-A94D-8C42-7F1518EFCA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72"/>
                          <a:ext cx="3017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2" name="Group 10">
            <a:extLst>
              <a:ext uri="{FF2B5EF4-FFF2-40B4-BE49-F238E27FC236}">
                <a16:creationId xmlns:a16="http://schemas.microsoft.com/office/drawing/2014/main" id="{28DE98C8-6CDF-2D4F-974D-2B070AA5D72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962400"/>
            <a:ext cx="2497138" cy="838200"/>
            <a:chOff x="268" y="3548"/>
            <a:chExt cx="1594" cy="668"/>
          </a:xfrm>
        </p:grpSpPr>
        <p:sp>
          <p:nvSpPr>
            <p:cNvPr id="9249" name="Text Box 11">
              <a:extLst>
                <a:ext uri="{FF2B5EF4-FFF2-40B4-BE49-F238E27FC236}">
                  <a16:creationId xmlns:a16="http://schemas.microsoft.com/office/drawing/2014/main" id="{2973B39B-4280-0145-91AE-579CDD6B8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3711"/>
              <a:ext cx="50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charset="-122"/>
                  <a:ea typeface="黑体" charset="-122"/>
                  <a:cs typeface="+mn-cs"/>
                </a:rPr>
                <a:t>得：</a:t>
              </a:r>
            </a:p>
          </p:txBody>
        </p:sp>
        <p:graphicFrame>
          <p:nvGraphicFramePr>
            <p:cNvPr id="10274" name="Object 12">
              <a:extLst>
                <a:ext uri="{FF2B5EF4-FFF2-40B4-BE49-F238E27FC236}">
                  <a16:creationId xmlns:a16="http://schemas.microsoft.com/office/drawing/2014/main" id="{45DD9FA7-7DFE-564F-BCF4-16602CEB55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9" y="3548"/>
            <a:ext cx="893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1" name="公式" r:id="rId6" imgW="4972050" imgH="4679950" progId="Equation.3">
                    <p:embed/>
                  </p:oleObj>
                </mc:Choice>
                <mc:Fallback>
                  <p:oleObj name="公式" r:id="rId6" imgW="4972050" imgH="4679950" progId="Equation.3">
                    <p:embed/>
                    <p:pic>
                      <p:nvPicPr>
                        <p:cNvPr id="10274" name="Object 12">
                          <a:extLst>
                            <a:ext uri="{FF2B5EF4-FFF2-40B4-BE49-F238E27FC236}">
                              <a16:creationId xmlns:a16="http://schemas.microsoft.com/office/drawing/2014/main" id="{45DD9FA7-7DFE-564F-BCF4-16602CEB55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3548"/>
                          <a:ext cx="893" cy="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7" name="Group 13">
            <a:extLst>
              <a:ext uri="{FF2B5EF4-FFF2-40B4-BE49-F238E27FC236}">
                <a16:creationId xmlns:a16="http://schemas.microsoft.com/office/drawing/2014/main" id="{B2D8AE66-8D96-9241-BCC2-03B26EC1C71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55613"/>
            <a:ext cx="2133600" cy="3278187"/>
            <a:chOff x="4128" y="287"/>
            <a:chExt cx="1344" cy="2065"/>
          </a:xfrm>
        </p:grpSpPr>
        <p:sp>
          <p:nvSpPr>
            <p:cNvPr id="9224" name="Rectangle 14">
              <a:extLst>
                <a:ext uri="{FF2B5EF4-FFF2-40B4-BE49-F238E27FC236}">
                  <a16:creationId xmlns:a16="http://schemas.microsoft.com/office/drawing/2014/main" id="{2A17A0D2-C6F6-104B-8A80-131EBB29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"/>
              <a:ext cx="1344" cy="206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25" name="Line 15">
              <a:extLst>
                <a:ext uri="{FF2B5EF4-FFF2-40B4-BE49-F238E27FC236}">
                  <a16:creationId xmlns:a16="http://schemas.microsoft.com/office/drawing/2014/main" id="{0BDA8C55-B514-A440-A64B-016817D7D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3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226" name="Line 16">
              <a:extLst>
                <a:ext uri="{FF2B5EF4-FFF2-40B4-BE49-F238E27FC236}">
                  <a16:creationId xmlns:a16="http://schemas.microsoft.com/office/drawing/2014/main" id="{26409060-D75E-3443-BD7E-97F432199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" y="206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227" name="Line 17">
              <a:extLst>
                <a:ext uri="{FF2B5EF4-FFF2-40B4-BE49-F238E27FC236}">
                  <a16:creationId xmlns:a16="http://schemas.microsoft.com/office/drawing/2014/main" id="{BC5D1DA2-ACE3-0B4F-892F-193FB81CC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0" y="577"/>
              <a:ext cx="0" cy="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228" name="Rectangle 18" descr="宽下对角线">
              <a:extLst>
                <a:ext uri="{FF2B5EF4-FFF2-40B4-BE49-F238E27FC236}">
                  <a16:creationId xmlns:a16="http://schemas.microsoft.com/office/drawing/2014/main" id="{D76C0BB5-6BEC-054C-B98B-23BDE258D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495"/>
              <a:ext cx="883" cy="8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29" name="Line 19">
              <a:extLst>
                <a:ext uri="{FF2B5EF4-FFF2-40B4-BE49-F238E27FC236}">
                  <a16:creationId xmlns:a16="http://schemas.microsoft.com/office/drawing/2014/main" id="{45D3C14C-19BC-8E47-8A71-B4FEA1C55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8" y="577"/>
              <a:ext cx="8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230" name="Rectangle 20" descr="小棋盘">
              <a:extLst>
                <a:ext uri="{FF2B5EF4-FFF2-40B4-BE49-F238E27FC236}">
                  <a16:creationId xmlns:a16="http://schemas.microsoft.com/office/drawing/2014/main" id="{5174217D-5A5D-064F-B3FB-C8FC3D76E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1402"/>
              <a:ext cx="38" cy="496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1" name="Oval 21">
              <a:extLst>
                <a:ext uri="{FF2B5EF4-FFF2-40B4-BE49-F238E27FC236}">
                  <a16:creationId xmlns:a16="http://schemas.microsoft.com/office/drawing/2014/main" id="{3C9C2EA7-994A-A14F-96C8-A780D9224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155"/>
              <a:ext cx="269" cy="28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2" name="Text Box 22">
              <a:extLst>
                <a:ext uri="{FF2B5EF4-FFF2-40B4-BE49-F238E27FC236}">
                  <a16:creationId xmlns:a16="http://schemas.microsoft.com/office/drawing/2014/main" id="{963AD84D-D318-634D-A437-A0CFE688B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1176"/>
              <a:ext cx="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3" name="Oval 23">
              <a:extLst>
                <a:ext uri="{FF2B5EF4-FFF2-40B4-BE49-F238E27FC236}">
                  <a16:creationId xmlns:a16="http://schemas.microsoft.com/office/drawing/2014/main" id="{5020D822-03FC-FD4B-B587-E5EDF539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898"/>
              <a:ext cx="269" cy="289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4" name="Rectangle 24">
              <a:extLst>
                <a:ext uri="{FF2B5EF4-FFF2-40B4-BE49-F238E27FC236}">
                  <a16:creationId xmlns:a16="http://schemas.microsoft.com/office/drawing/2014/main" id="{016BFA57-96EE-B849-AE14-FB70AADC0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896"/>
              <a:ext cx="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1</a:t>
              </a:r>
            </a:p>
          </p:txBody>
        </p:sp>
        <p:sp>
          <p:nvSpPr>
            <p:cNvPr id="9235" name="Rectangle 25" descr="小棋盘">
              <a:extLst>
                <a:ext uri="{FF2B5EF4-FFF2-40B4-BE49-F238E27FC236}">
                  <a16:creationId xmlns:a16="http://schemas.microsoft.com/office/drawing/2014/main" id="{0AAB510F-117C-9044-9746-EE026DC7C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660"/>
              <a:ext cx="38" cy="49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6" name="AutoShape 26">
              <a:extLst>
                <a:ext uri="{FF2B5EF4-FFF2-40B4-BE49-F238E27FC236}">
                  <a16:creationId xmlns:a16="http://schemas.microsoft.com/office/drawing/2014/main" id="{DA030068-9DF0-F146-B48A-0F26D60F44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03" y="577"/>
              <a:ext cx="116" cy="1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7" name="Oval 27">
              <a:extLst>
                <a:ext uri="{FF2B5EF4-FFF2-40B4-BE49-F238E27FC236}">
                  <a16:creationId xmlns:a16="http://schemas.microsoft.com/office/drawing/2014/main" id="{531A519F-92ED-EB4E-94FE-93EFC37A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00"/>
              <a:ext cx="229" cy="246"/>
            </a:xfrm>
            <a:prstGeom prst="ellipse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8" name="Text Box 28">
              <a:extLst>
                <a:ext uri="{FF2B5EF4-FFF2-40B4-BE49-F238E27FC236}">
                  <a16:creationId xmlns:a16="http://schemas.microsoft.com/office/drawing/2014/main" id="{7EAF89F9-AF2D-5E4A-BFC8-8E2F82D15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2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9" name="Line 29">
              <a:extLst>
                <a:ext uri="{FF2B5EF4-FFF2-40B4-BE49-F238E27FC236}">
                  <a16:creationId xmlns:a16="http://schemas.microsoft.com/office/drawing/2014/main" id="{8591C6CA-F6E4-2348-B208-4933ECD38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0" y="1320"/>
              <a:ext cx="0" cy="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graphicFrame>
          <p:nvGraphicFramePr>
            <p:cNvPr id="10264" name="Object 30">
              <a:extLst>
                <a:ext uri="{FF2B5EF4-FFF2-40B4-BE49-F238E27FC236}">
                  <a16:creationId xmlns:a16="http://schemas.microsoft.com/office/drawing/2014/main" id="{88B230F6-2E21-604D-8A50-A6EE9EEBB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1" y="866"/>
            <a:ext cx="30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2" name="公式" r:id="rId10" imgW="3219450" imgH="2489200" progId="Equation.3">
                    <p:embed/>
                  </p:oleObj>
                </mc:Choice>
                <mc:Fallback>
                  <p:oleObj name="公式" r:id="rId10" imgW="3219450" imgH="2489200" progId="Equation.3">
                    <p:embed/>
                    <p:pic>
                      <p:nvPicPr>
                        <p:cNvPr id="10264" name="Object 30">
                          <a:extLst>
                            <a:ext uri="{FF2B5EF4-FFF2-40B4-BE49-F238E27FC236}">
                              <a16:creationId xmlns:a16="http://schemas.microsoft.com/office/drawing/2014/main" id="{88B230F6-2E21-604D-8A50-A6EE9EEBBB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866"/>
                          <a:ext cx="30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31">
              <a:extLst>
                <a:ext uri="{FF2B5EF4-FFF2-40B4-BE49-F238E27FC236}">
                  <a16:creationId xmlns:a16="http://schemas.microsoft.com/office/drawing/2014/main" id="{C5176619-8CB4-DA4C-B4E3-5B5679D702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1" y="1609"/>
            <a:ext cx="30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3" name="公式" r:id="rId12" imgW="3219450" imgH="2489200" progId="Equation.3">
                    <p:embed/>
                  </p:oleObj>
                </mc:Choice>
                <mc:Fallback>
                  <p:oleObj name="公式" r:id="rId12" imgW="3219450" imgH="2489200" progId="Equation.3">
                    <p:embed/>
                    <p:pic>
                      <p:nvPicPr>
                        <p:cNvPr id="10265" name="Object 31">
                          <a:extLst>
                            <a:ext uri="{FF2B5EF4-FFF2-40B4-BE49-F238E27FC236}">
                              <a16:creationId xmlns:a16="http://schemas.microsoft.com/office/drawing/2014/main" id="{C5176619-8CB4-DA4C-B4E3-5B5679D702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1609"/>
                          <a:ext cx="30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Text Box 32">
              <a:extLst>
                <a:ext uri="{FF2B5EF4-FFF2-40B4-BE49-F238E27FC236}">
                  <a16:creationId xmlns:a16="http://schemas.microsoft.com/office/drawing/2014/main" id="{384701AA-D513-9146-81C3-6EF4FFEC8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" y="495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A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43" name="Oval 33">
              <a:extLst>
                <a:ext uri="{FF2B5EF4-FFF2-40B4-BE49-F238E27FC236}">
                  <a16:creationId xmlns:a16="http://schemas.microsoft.com/office/drawing/2014/main" id="{BC1B9AD9-49BA-034C-9AEA-DA2FDCCD5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618"/>
              <a:ext cx="38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grpSp>
          <p:nvGrpSpPr>
            <p:cNvPr id="10268" name="Group 34">
              <a:extLst>
                <a:ext uri="{FF2B5EF4-FFF2-40B4-BE49-F238E27FC236}">
                  <a16:creationId xmlns:a16="http://schemas.microsoft.com/office/drawing/2014/main" id="{067AE6D8-29A8-D545-BB75-DFE00F01E6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1" y="287"/>
              <a:ext cx="825" cy="520"/>
              <a:chOff x="1920" y="723"/>
              <a:chExt cx="825" cy="520"/>
            </a:xfrm>
          </p:grpSpPr>
          <p:sp>
            <p:nvSpPr>
              <p:cNvPr id="9245" name="Line 35">
                <a:extLst>
                  <a:ext uri="{FF2B5EF4-FFF2-40B4-BE49-F238E27FC236}">
                    <a16:creationId xmlns:a16="http://schemas.microsoft.com/office/drawing/2014/main" id="{8BEF7C07-02B3-8F4B-8A56-FE68D7109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3" y="1069"/>
                <a:ext cx="31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6" name="Line 36">
                <a:extLst>
                  <a:ext uri="{FF2B5EF4-FFF2-40B4-BE49-F238E27FC236}">
                    <a16:creationId xmlns:a16="http://schemas.microsoft.com/office/drawing/2014/main" id="{2497D743-5153-A244-A4CB-5F922C0E9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9" y="805"/>
                <a:ext cx="0" cy="2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7" name="Text Box 37">
                <a:extLst>
                  <a:ext uri="{FF2B5EF4-FFF2-40B4-BE49-F238E27FC236}">
                    <a16:creationId xmlns:a16="http://schemas.microsoft.com/office/drawing/2014/main" id="{3B8C95C6-254C-5A4B-8C2A-B0F363E31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723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黑体" charset="-122"/>
                    <a:cs typeface="+mn-cs"/>
                  </a:rPr>
                  <a:t>N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黑体" charset="-122"/>
                    <a:cs typeface="+mn-cs"/>
                  </a:rPr>
                  <a:t>y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endParaRPr>
              </a:p>
            </p:txBody>
          </p:sp>
          <p:sp>
            <p:nvSpPr>
              <p:cNvPr id="9248" name="Text Box 38">
                <a:extLst>
                  <a:ext uri="{FF2B5EF4-FFF2-40B4-BE49-F238E27FC236}">
                    <a16:creationId xmlns:a16="http://schemas.microsoft.com/office/drawing/2014/main" id="{D0A0CFEB-A03D-4648-B584-B5DE8571F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991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黑体" charset="-122"/>
                    <a:cs typeface="+mn-cs"/>
                  </a:rPr>
                  <a:t>N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黑体" charset="-122"/>
                    <a:cs typeface="+mn-cs"/>
                  </a:rPr>
                  <a:t>x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99B7A0-B6B4-4430-8020-1D783475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86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DACBC81C-6D12-0942-BE24-B3AF592AF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503214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经典位力定理 与 量子位力定理</a:t>
            </a:r>
          </a:p>
        </p:txBody>
      </p:sp>
      <p:graphicFrame>
        <p:nvGraphicFramePr>
          <p:cNvPr id="14339" name="对象 2">
            <a:extLst>
              <a:ext uri="{FF2B5EF4-FFF2-40B4-BE49-F238E27FC236}">
                <a16:creationId xmlns:a16="http://schemas.microsoft.com/office/drawing/2014/main" id="{BB5ADFDE-84BE-C54F-A9F8-3FFF72756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341438"/>
          <a:ext cx="160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3" imgW="9213850" imgH="4533900" progId="Equation.DSMT4">
                  <p:embed/>
                </p:oleObj>
              </mc:Choice>
              <mc:Fallback>
                <p:oleObj name="Equation" r:id="rId3" imgW="9213850" imgH="4533900" progId="Equation.DSMT4">
                  <p:embed/>
                  <p:pic>
                    <p:nvPicPr>
                      <p:cNvPr id="14339" name="对象 2">
                        <a:extLst>
                          <a:ext uri="{FF2B5EF4-FFF2-40B4-BE49-F238E27FC236}">
                            <a16:creationId xmlns:a16="http://schemas.microsoft.com/office/drawing/2014/main" id="{BB5ADFDE-84BE-C54F-A9F8-3FFF72756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1600200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19">
            <a:extLst>
              <a:ext uri="{FF2B5EF4-FFF2-40B4-BE49-F238E27FC236}">
                <a16:creationId xmlns:a16="http://schemas.microsoft.com/office/drawing/2014/main" id="{67361414-5ABF-E948-9A50-CF12020E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07650"/>
            <a:ext cx="6624637" cy="11302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经典：力学量的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时间平均值</a:t>
            </a:r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量子：力学量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算符</a:t>
            </a:r>
            <a:r>
              <a:rPr lang="zh-CN" altLang="en-US" dirty="0">
                <a:ea typeface="黑体" panose="02010609060101010101" pitchFamily="49" charset="-122"/>
              </a:rPr>
              <a:t>在不同态上的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统计平均值</a:t>
            </a:r>
          </a:p>
        </p:txBody>
      </p:sp>
      <p:sp>
        <p:nvSpPr>
          <p:cNvPr id="14341" name="Text Box 19">
            <a:extLst>
              <a:ext uri="{FF2B5EF4-FFF2-40B4-BE49-F238E27FC236}">
                <a16:creationId xmlns:a16="http://schemas.microsoft.com/office/drawing/2014/main" id="{D89094F1-EAE8-1141-8C34-8C913E968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2492375"/>
            <a:ext cx="58324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平均值的含义不一样，但定理的形式类似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8EF0345-3108-F648-B55E-C1BA4B290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57525"/>
            <a:ext cx="2338388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位力定理应用</a:t>
            </a:r>
          </a:p>
        </p:txBody>
      </p:sp>
      <p:graphicFrame>
        <p:nvGraphicFramePr>
          <p:cNvPr id="14343" name="对象 7">
            <a:extLst>
              <a:ext uri="{FF2B5EF4-FFF2-40B4-BE49-F238E27FC236}">
                <a16:creationId xmlns:a16="http://schemas.microsoft.com/office/drawing/2014/main" id="{723F58E9-1005-AD42-B897-06BD74DD8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3063875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5" imgW="11557000" imgH="5264150" progId="Equation.DSMT4">
                  <p:embed/>
                </p:oleObj>
              </mc:Choice>
              <mc:Fallback>
                <p:oleObj name="Equation" r:id="rId5" imgW="11557000" imgH="5264150" progId="Equation.DSMT4">
                  <p:embed/>
                  <p:pic>
                    <p:nvPicPr>
                      <p:cNvPr id="14343" name="对象 7">
                        <a:extLst>
                          <a:ext uri="{FF2B5EF4-FFF2-40B4-BE49-F238E27FC236}">
                            <a16:creationId xmlns:a16="http://schemas.microsoft.com/office/drawing/2014/main" id="{723F58E9-1005-AD42-B897-06BD74DD8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063875"/>
                        <a:ext cx="20066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9">
            <a:extLst>
              <a:ext uri="{FF2B5EF4-FFF2-40B4-BE49-F238E27FC236}">
                <a16:creationId xmlns:a16="http://schemas.microsoft.com/office/drawing/2014/main" id="{F7D25B2D-FB50-1346-ACAD-004611429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79900"/>
            <a:ext cx="889317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方程右边含有对大量粒子的求和，定理具有统计性质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Text Box 19">
                <a:extLst>
                  <a:ext uri="{FF2B5EF4-FFF2-40B4-BE49-F238E27FC236}">
                    <a16:creationId xmlns:a16="http://schemas.microsoft.com/office/drawing/2014/main" id="{7BA99E45-DF62-744D-9C9E-F863599C8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5110163"/>
                <a:ext cx="8893175" cy="1130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理想气体：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𝑃𝑉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非理想气体：位力展开</a:t>
                </a:r>
              </a:p>
            </p:txBody>
          </p:sp>
        </mc:Choice>
        <mc:Fallback xmlns="">
          <p:sp>
            <p:nvSpPr>
              <p:cNvPr id="14345" name="Text Box 19">
                <a:extLst>
                  <a:ext uri="{FF2B5EF4-FFF2-40B4-BE49-F238E27FC236}">
                    <a16:creationId xmlns:a16="http://schemas.microsoft.com/office/drawing/2014/main" id="{7BA99E45-DF62-744D-9C9E-F863599C8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110163"/>
                <a:ext cx="8893175" cy="1130246"/>
              </a:xfrm>
              <a:prstGeom prst="rect">
                <a:avLst/>
              </a:prstGeom>
              <a:blipFill>
                <a:blip r:embed="rId7"/>
                <a:stretch>
                  <a:fillRect l="-891" b="-1021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6" name="Text Box 19">
            <a:extLst>
              <a:ext uri="{FF2B5EF4-FFF2-40B4-BE49-F238E27FC236}">
                <a16:creationId xmlns:a16="http://schemas.microsoft.com/office/drawing/2014/main" id="{E1B7184E-2368-A84B-97F5-787F98E9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5233988"/>
            <a:ext cx="4392613" cy="954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热力学统计物理</a:t>
            </a:r>
            <a:endParaRPr lang="en-US" altLang="zh-CN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</a:rPr>
              <a:t>朗道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《</a:t>
            </a:r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</a:rPr>
              <a:t>统计物理学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》,</a:t>
            </a:r>
            <a:r>
              <a:rPr lang="en-US" altLang="zh-CN" sz="160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§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31, 75, 76, 77</a:t>
            </a:r>
            <a:endParaRPr lang="en-US" altLang="zh-CN" sz="160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F.Schwabl《</a:t>
            </a:r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</a:rPr>
              <a:t>统计物理学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》, </a:t>
            </a:r>
            <a:r>
              <a:rPr lang="en-US" altLang="zh-CN" sz="1600">
                <a:solidFill>
                  <a:srgbClr val="CC00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2.6.4, </a:t>
            </a:r>
            <a:r>
              <a:rPr lang="en-US" altLang="zh-CN" sz="1600">
                <a:solidFill>
                  <a:srgbClr val="CC00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5.3, </a:t>
            </a:r>
            <a:r>
              <a:rPr lang="en-US" altLang="zh-CN" sz="1600">
                <a:solidFill>
                  <a:srgbClr val="CC00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B.3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453284-35F6-41F6-A3D3-F7DB18C5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725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4340" grpId="0" animBg="1"/>
      <p:bldP spid="14341" grpId="0" animBg="1"/>
      <p:bldP spid="7" grpId="0" animBg="1"/>
      <p:bldP spid="14344" grpId="0" animBg="1"/>
      <p:bldP spid="14345" grpId="0" animBg="1"/>
      <p:bldP spid="143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2FC4170B-5874-FB47-981C-E104AAF7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0" y="177245"/>
            <a:ext cx="4583113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变质量物体的运动（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2.7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Box 19">
                <a:extLst>
                  <a:ext uri="{FF2B5EF4-FFF2-40B4-BE49-F238E27FC236}">
                    <a16:creationId xmlns:a16="http://schemas.microsoft.com/office/drawing/2014/main" id="{852BDC44-F116-1947-9C5C-CA5A1197D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753810"/>
                <a:ext cx="8928992" cy="570021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火箭、悬链等，考察对象的质量随时间变化：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CN" b="0" i="1" noProof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noProof="0" dirty="0">
                    <a:ea typeface="黑体" panose="02010609060101010101" pitchFamily="49" charset="-122"/>
                  </a:rPr>
                  <a:t> 时刻，对象的质量</a:t>
                </a:r>
                <a14:m>
                  <m:oMath xmlns:m="http://schemas.openxmlformats.org/officeDocument/2006/math">
                    <m:r>
                      <a:rPr lang="en-US" altLang="zh-CN" b="0" i="1" noProof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𝑑𝑡</m:t>
                    </m:r>
                  </m:oMath>
                </a14:m>
                <a:r>
                  <a:rPr lang="zh-CN" altLang="en-US" i="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时间</a:t>
                </a:r>
                <a:r>
                  <a:rPr lang="zh-CN" altLang="en-US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内</a:t>
                </a:r>
                <a:r>
                  <a:rPr lang="zh-CN" altLang="en-US" i="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吸收速度为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i="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的质量微元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b="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，质量变为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b="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，速度变为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</m:oMath>
                </a14:m>
                <a:endParaRPr lang="en-US" altLang="zh-CN" b="0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endParaRPr lang="en-US" altLang="zh-CN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endParaRPr lang="en-US" altLang="zh-CN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342900" indent="-342900" eaLnBrk="1" hangingPunct="1">
                  <a:lnSpc>
                    <a:spcPct val="150000"/>
                  </a:lnSpc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将</a:t>
                </a:r>
                <a:r>
                  <a:rPr lang="en-US" altLang="zh-CN" i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m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与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r>
                  <a:rPr lang="en-US" altLang="zh-CN" i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m</a:t>
                </a:r>
                <a:r>
                  <a:rPr lang="zh-CN" altLang="en-US" dirty="0">
                    <a:ea typeface="黑体" panose="02010609060101010101" pitchFamily="49" charset="-122"/>
                  </a:rPr>
                  <a:t>组成的质点组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应用动量定理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acc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lang="en-US" altLang="zh-CN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endParaRPr lang="zh-CN" altLang="en-US" i="1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m:rPr>
                          <m:sty m:val="p"/>
                        </m:rP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CN" dirty="0"/>
              </a:p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若考虑不断丢失质量微元的系统，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&lt;0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，得到完全相同的方程</a:t>
                </a:r>
              </a:p>
            </p:txBody>
          </p:sp>
        </mc:Choice>
        <mc:Fallback xmlns="">
          <p:sp>
            <p:nvSpPr>
              <p:cNvPr id="9219" name="Text Box 19">
                <a:extLst>
                  <a:ext uri="{FF2B5EF4-FFF2-40B4-BE49-F238E27FC236}">
                    <a16:creationId xmlns:a16="http://schemas.microsoft.com/office/drawing/2014/main" id="{852BDC44-F116-1947-9C5C-CA5A1197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753810"/>
                <a:ext cx="8928992" cy="5700215"/>
              </a:xfrm>
              <a:prstGeom prst="rect">
                <a:avLst/>
              </a:prstGeom>
              <a:blipFill>
                <a:blip r:embed="rId2"/>
                <a:stretch>
                  <a:fillRect l="-1023" b="-961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12C0B263-3436-4225-9976-5BEB36AE223F}"/>
              </a:ext>
            </a:extLst>
          </p:cNvPr>
          <p:cNvGrpSpPr/>
          <p:nvPr/>
        </p:nvGrpSpPr>
        <p:grpSpPr>
          <a:xfrm>
            <a:off x="4283968" y="2579008"/>
            <a:ext cx="4349283" cy="1851192"/>
            <a:chOff x="4283968" y="2579008"/>
            <a:chExt cx="4349283" cy="1851192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F596818-62E2-4BAE-BE5B-9EA49C755DA5}"/>
                </a:ext>
              </a:extLst>
            </p:cNvPr>
            <p:cNvSpPr/>
            <p:nvPr/>
          </p:nvSpPr>
          <p:spPr bwMode="auto">
            <a:xfrm>
              <a:off x="4283968" y="2579008"/>
              <a:ext cx="4349283" cy="182403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E630999-E2DD-4984-BC19-F04160AFF581}"/>
                </a:ext>
              </a:extLst>
            </p:cNvPr>
            <p:cNvGrpSpPr/>
            <p:nvPr/>
          </p:nvGrpSpPr>
          <p:grpSpPr>
            <a:xfrm>
              <a:off x="4325458" y="2653820"/>
              <a:ext cx="2029637" cy="1776380"/>
              <a:chOff x="4907428" y="82583"/>
              <a:chExt cx="2029637" cy="1776380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7652AA79-73E9-4656-9105-983A3C9686D1}"/>
                  </a:ext>
                </a:extLst>
              </p:cNvPr>
              <p:cNvSpPr/>
              <p:nvPr/>
            </p:nvSpPr>
            <p:spPr bwMode="auto">
              <a:xfrm>
                <a:off x="5491101" y="149787"/>
                <a:ext cx="746125" cy="74944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804CF81A-66AA-4AD0-9E91-6A7EF8F054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52244" y="1169332"/>
                <a:ext cx="223838" cy="22483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F0FE6582-844A-4FF9-BD41-B80D0674E17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6149" y="336188"/>
                    <a:ext cx="5249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F0FE6582-844A-4FF9-BD41-B80D0674E1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6149" y="336188"/>
                    <a:ext cx="524952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2067FFB8-E9E6-430A-9EAA-0F7A1FF47245}"/>
                      </a:ext>
                    </a:extLst>
                  </p:cNvPr>
                  <p:cNvSpPr txBox="1"/>
                  <p:nvPr/>
                </p:nvSpPr>
                <p:spPr>
                  <a:xfrm>
                    <a:off x="4907428" y="984365"/>
                    <a:ext cx="697218" cy="470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2067FFB8-E9E6-430A-9EAA-0F7A1FF472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428" y="984365"/>
                    <a:ext cx="697218" cy="47095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B9F641B5-C97F-4D20-8D34-42321E2A9246}"/>
                  </a:ext>
                </a:extLst>
              </p:cNvPr>
              <p:cNvCxnSpPr/>
              <p:nvPr/>
            </p:nvCxnSpPr>
            <p:spPr bwMode="auto">
              <a:xfrm>
                <a:off x="5864163" y="524511"/>
                <a:ext cx="799307" cy="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E08F5F7-56FB-453A-AA58-863779FBD0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874424" y="1048386"/>
                <a:ext cx="484272" cy="233363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60A97DCA-25AF-4A5E-A40E-240E94929A03}"/>
                      </a:ext>
                    </a:extLst>
                  </p:cNvPr>
                  <p:cNvSpPr txBox="1"/>
                  <p:nvPr/>
                </p:nvSpPr>
                <p:spPr>
                  <a:xfrm>
                    <a:off x="6499702" y="82583"/>
                    <a:ext cx="4373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60A97DCA-25AF-4A5E-A40E-240E94929A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9702" y="82583"/>
                    <a:ext cx="437363" cy="46166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18667" r="-36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E6C1F650-775C-4124-BD4E-439E9110C078}"/>
                      </a:ext>
                    </a:extLst>
                  </p:cNvPr>
                  <p:cNvSpPr txBox="1"/>
                  <p:nvPr/>
                </p:nvSpPr>
                <p:spPr>
                  <a:xfrm>
                    <a:off x="6461746" y="811139"/>
                    <a:ext cx="44576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E6C1F650-775C-4124-BD4E-439E9110C0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1746" y="811139"/>
                    <a:ext cx="445763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139E3037-D1EC-46FC-868C-25E28531420C}"/>
                      </a:ext>
                    </a:extLst>
                  </p:cNvPr>
                  <p:cNvSpPr txBox="1"/>
                  <p:nvPr/>
                </p:nvSpPr>
                <p:spPr>
                  <a:xfrm>
                    <a:off x="5566598" y="1388006"/>
                    <a:ext cx="697218" cy="47095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139E3037-D1EC-46FC-868C-25E285314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6598" y="1388006"/>
                    <a:ext cx="697218" cy="47095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A1F9F3E-7F1D-419E-A379-CCB9E41157CA}"/>
                </a:ext>
              </a:extLst>
            </p:cNvPr>
            <p:cNvGrpSpPr/>
            <p:nvPr/>
          </p:nvGrpSpPr>
          <p:grpSpPr>
            <a:xfrm>
              <a:off x="6617485" y="2686434"/>
              <a:ext cx="1938708" cy="1684486"/>
              <a:chOff x="7199455" y="115197"/>
              <a:chExt cx="1938708" cy="168448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A688EF4C-FEF3-42E0-9DA5-8F7564549F65}"/>
                  </a:ext>
                </a:extLst>
              </p:cNvPr>
              <p:cNvSpPr/>
              <p:nvPr/>
            </p:nvSpPr>
            <p:spPr bwMode="auto">
              <a:xfrm>
                <a:off x="7357052" y="115197"/>
                <a:ext cx="746125" cy="749448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B731E529-EFF5-413E-9F04-1D242BA122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24059" y="858174"/>
                <a:ext cx="223838" cy="224834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B95FC5EC-CBF2-496F-9670-AAF86862F3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761289" y="524302"/>
                <a:ext cx="838232" cy="143991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5BBD1B07-7B1A-4F12-A1CA-402511B3B70D}"/>
                      </a:ext>
                    </a:extLst>
                  </p:cNvPr>
                  <p:cNvSpPr txBox="1"/>
                  <p:nvPr/>
                </p:nvSpPr>
                <p:spPr>
                  <a:xfrm>
                    <a:off x="7971305" y="206628"/>
                    <a:ext cx="11668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5BBD1B07-7B1A-4F12-A1CA-402511B3B7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1305" y="206628"/>
                    <a:ext cx="1166858" cy="4616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t="-18421" r="-29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FC83AFB8-036E-4793-AA40-D6A918D6C483}"/>
                      </a:ext>
                    </a:extLst>
                  </p:cNvPr>
                  <p:cNvSpPr txBox="1"/>
                  <p:nvPr/>
                </p:nvSpPr>
                <p:spPr>
                  <a:xfrm>
                    <a:off x="7199455" y="1338018"/>
                    <a:ext cx="116685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FC83AFB8-036E-4793-AA40-D6A918D6C4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9455" y="1338018"/>
                    <a:ext cx="1166858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D49C7-FA14-4AC6-ACCE-4AE345FC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6FDBF7-43C9-4AB0-B2BB-3A0D07402A3C}"/>
                  </a:ext>
                </a:extLst>
              </p:cNvPr>
              <p:cNvSpPr/>
              <p:nvPr/>
            </p:nvSpPr>
            <p:spPr>
              <a:xfrm>
                <a:off x="7647654" y="4787434"/>
                <a:ext cx="1388842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e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16FDBF7-43C9-4AB0-B2BB-3A0D07402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654" y="4787434"/>
                <a:ext cx="1388842" cy="50642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19">
            <a:extLst>
              <a:ext uri="{FF2B5EF4-FFF2-40B4-BE49-F238E27FC236}">
                <a16:creationId xmlns:a16="http://schemas.microsoft.com/office/drawing/2014/main" id="{05F19226-046C-E646-A1B9-EFE6A461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5241925"/>
            <a:ext cx="807085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9222" name="对象 55">
            <a:extLst>
              <a:ext uri="{FF2B5EF4-FFF2-40B4-BE49-F238E27FC236}">
                <a16:creationId xmlns:a16="http://schemas.microsoft.com/office/drawing/2014/main" id="{E5380605-1184-2540-8486-488D59FAE8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36359"/>
              </p:ext>
            </p:extLst>
          </p:nvPr>
        </p:nvGraphicFramePr>
        <p:xfrm>
          <a:off x="3770981" y="18864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" name="Equation" r:id="rId3" imgW="6877050" imgH="2489200" progId="Equation.DSMT4">
                  <p:embed/>
                </p:oleObj>
              </mc:Choice>
              <mc:Fallback>
                <p:oleObj name="Equation" r:id="rId3" imgW="6877050" imgH="2489200" progId="Equation.DSMT4">
                  <p:embed/>
                  <p:pic>
                    <p:nvPicPr>
                      <p:cNvPr id="9222" name="对象 55">
                        <a:extLst>
                          <a:ext uri="{FF2B5EF4-FFF2-40B4-BE49-F238E27FC236}">
                            <a16:creationId xmlns:a16="http://schemas.microsoft.com/office/drawing/2014/main" id="{E5380605-1184-2540-8486-488D59FAE8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981" y="188640"/>
                        <a:ext cx="1193800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56">
            <a:extLst>
              <a:ext uri="{FF2B5EF4-FFF2-40B4-BE49-F238E27FC236}">
                <a16:creationId xmlns:a16="http://schemas.microsoft.com/office/drawing/2014/main" id="{9DF0CC4C-A08D-AD40-A4A6-1573792C7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169553"/>
              </p:ext>
            </p:extLst>
          </p:nvPr>
        </p:nvGraphicFramePr>
        <p:xfrm>
          <a:off x="2374900" y="741689"/>
          <a:ext cx="4394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2" name="Equation" r:id="rId5" imgW="25304750" imgH="2781300" progId="Equation.DSMT4">
                  <p:embed/>
                </p:oleObj>
              </mc:Choice>
              <mc:Fallback>
                <p:oleObj name="Equation" r:id="rId5" imgW="25304750" imgH="2781300" progId="Equation.DSMT4">
                  <p:embed/>
                  <p:pic>
                    <p:nvPicPr>
                      <p:cNvPr id="9223" name="对象 56">
                        <a:extLst>
                          <a:ext uri="{FF2B5EF4-FFF2-40B4-BE49-F238E27FC236}">
                            <a16:creationId xmlns:a16="http://schemas.microsoft.com/office/drawing/2014/main" id="{9DF0CC4C-A08D-AD40-A4A6-1573792C7B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741689"/>
                        <a:ext cx="4394200" cy="482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" name="组合 8">
            <a:extLst>
              <a:ext uri="{FF2B5EF4-FFF2-40B4-BE49-F238E27FC236}">
                <a16:creationId xmlns:a16="http://schemas.microsoft.com/office/drawing/2014/main" id="{7AA52561-9884-E647-A2EC-62C23C73A440}"/>
              </a:ext>
            </a:extLst>
          </p:cNvPr>
          <p:cNvGrpSpPr>
            <a:grpSpLocks/>
          </p:cNvGrpSpPr>
          <p:nvPr/>
        </p:nvGrpSpPr>
        <p:grpSpPr bwMode="auto">
          <a:xfrm>
            <a:off x="233363" y="1372027"/>
            <a:ext cx="2592387" cy="482397"/>
            <a:chOff x="5939570" y="1832980"/>
            <a:chExt cx="2592288" cy="461665"/>
          </a:xfrm>
        </p:grpSpPr>
        <p:sp>
          <p:nvSpPr>
            <p:cNvPr id="15378" name="Text Box 19">
              <a:extLst>
                <a:ext uri="{FF2B5EF4-FFF2-40B4-BE49-F238E27FC236}">
                  <a16:creationId xmlns:a16="http://schemas.microsoft.com/office/drawing/2014/main" id="{4D71EF09-B520-CB40-8A2D-1ED142687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9570" y="1832980"/>
              <a:ext cx="2592288" cy="46166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忽略高阶项</a:t>
              </a:r>
            </a:p>
          </p:txBody>
        </p:sp>
        <p:graphicFrame>
          <p:nvGraphicFramePr>
            <p:cNvPr id="15379" name="对象 59">
              <a:extLst>
                <a:ext uri="{FF2B5EF4-FFF2-40B4-BE49-F238E27FC236}">
                  <a16:creationId xmlns:a16="http://schemas.microsoft.com/office/drawing/2014/main" id="{C39B235A-ABCF-F44F-B7BE-85FC679A1C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4625011"/>
                </p:ext>
              </p:extLst>
            </p:nvPr>
          </p:nvGraphicFramePr>
          <p:xfrm>
            <a:off x="7595690" y="1860612"/>
            <a:ext cx="838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3" name="Equation" r:id="rId7" imgW="4826000" imgH="2343150" progId="Equation.DSMT4">
                    <p:embed/>
                  </p:oleObj>
                </mc:Choice>
                <mc:Fallback>
                  <p:oleObj name="Equation" r:id="rId7" imgW="4826000" imgH="2343150" progId="Equation.DSMT4">
                    <p:embed/>
                    <p:pic>
                      <p:nvPicPr>
                        <p:cNvPr id="15379" name="对象 59">
                          <a:extLst>
                            <a:ext uri="{FF2B5EF4-FFF2-40B4-BE49-F238E27FC236}">
                              <a16:creationId xmlns:a16="http://schemas.microsoft.com/office/drawing/2014/main" id="{C39B235A-ABCF-F44F-B7BE-85FC679A1C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5690" y="1860612"/>
                          <a:ext cx="838200" cy="406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1" name="Text Box 19">
            <a:extLst>
              <a:ext uri="{FF2B5EF4-FFF2-40B4-BE49-F238E27FC236}">
                <a16:creationId xmlns:a16="http://schemas.microsoft.com/office/drawing/2014/main" id="{8A3BA971-C699-E041-BC72-64880857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" y="2943510"/>
            <a:ext cx="1889125" cy="8318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变质量物体动力学方程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6F5B45-4799-4244-91FB-D197FB729EC5}"/>
              </a:ext>
            </a:extLst>
          </p:cNvPr>
          <p:cNvGrpSpPr/>
          <p:nvPr/>
        </p:nvGrpSpPr>
        <p:grpSpPr>
          <a:xfrm>
            <a:off x="2825750" y="1298158"/>
            <a:ext cx="3124200" cy="1042794"/>
            <a:chOff x="2825750" y="1298158"/>
            <a:chExt cx="3124200" cy="1042794"/>
          </a:xfrm>
        </p:grpSpPr>
        <p:graphicFrame>
          <p:nvGraphicFramePr>
            <p:cNvPr id="9224" name="对象 57">
              <a:extLst>
                <a:ext uri="{FF2B5EF4-FFF2-40B4-BE49-F238E27FC236}">
                  <a16:creationId xmlns:a16="http://schemas.microsoft.com/office/drawing/2014/main" id="{49A3A613-2614-854B-9845-FFF5FE0F9C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3210689"/>
                </p:ext>
              </p:extLst>
            </p:nvPr>
          </p:nvGraphicFramePr>
          <p:xfrm>
            <a:off x="2825750" y="1858352"/>
            <a:ext cx="3124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14" name="Equation" r:id="rId9" imgW="17995900" imgH="2781300" progId="Equation.DSMT4">
                    <p:embed/>
                  </p:oleObj>
                </mc:Choice>
                <mc:Fallback>
                  <p:oleObj name="Equation" r:id="rId9" imgW="17995900" imgH="2781300" progId="Equation.DSMT4">
                    <p:embed/>
                    <p:pic>
                      <p:nvPicPr>
                        <p:cNvPr id="9224" name="对象 57">
                          <a:extLst>
                            <a:ext uri="{FF2B5EF4-FFF2-40B4-BE49-F238E27FC236}">
                              <a16:creationId xmlns:a16="http://schemas.microsoft.com/office/drawing/2014/main" id="{49A3A613-2614-854B-9845-FFF5FE0F9C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5750" y="1858352"/>
                          <a:ext cx="3124200" cy="4826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箭头: 下 5">
              <a:extLst>
                <a:ext uri="{FF2B5EF4-FFF2-40B4-BE49-F238E27FC236}">
                  <a16:creationId xmlns:a16="http://schemas.microsoft.com/office/drawing/2014/main" id="{237E0E38-D9DA-40A9-A1B3-CB55EDE06578}"/>
                </a:ext>
              </a:extLst>
            </p:cNvPr>
            <p:cNvSpPr/>
            <p:nvPr/>
          </p:nvSpPr>
          <p:spPr bwMode="auto">
            <a:xfrm>
              <a:off x="3972616" y="1298158"/>
              <a:ext cx="612980" cy="54589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4A856DB-280E-42AA-AB53-B8A233D8D2F5}"/>
              </a:ext>
            </a:extLst>
          </p:cNvPr>
          <p:cNvGrpSpPr/>
          <p:nvPr/>
        </p:nvGrpSpPr>
        <p:grpSpPr>
          <a:xfrm>
            <a:off x="2929359" y="2365731"/>
            <a:ext cx="2699494" cy="1402963"/>
            <a:chOff x="2929359" y="2365731"/>
            <a:chExt cx="2699494" cy="1402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5" name="对象 58">
                  <a:extLst>
                    <a:ext uri="{FF2B5EF4-FFF2-40B4-BE49-F238E27FC236}">
                      <a16:creationId xmlns:a16="http://schemas.microsoft.com/office/drawing/2014/main" id="{F5D3FBE4-111D-0242-A7ED-8BE0BEBA7235}"/>
                    </a:ext>
                  </a:extLst>
                </p:cNvPr>
                <p:cNvSpPr txBox="1"/>
                <p:nvPr/>
              </p:nvSpPr>
              <p:spPr bwMode="auto">
                <a:xfrm>
                  <a:off x="2929359" y="2975015"/>
                  <a:ext cx="2699494" cy="79367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25" name="对象 58">
                  <a:extLst>
                    <a:ext uri="{FF2B5EF4-FFF2-40B4-BE49-F238E27FC236}">
                      <a16:creationId xmlns:a16="http://schemas.microsoft.com/office/drawing/2014/main" id="{F5D3FBE4-111D-0242-A7ED-8BE0BEBA72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29359" y="2975015"/>
                  <a:ext cx="2699494" cy="7936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solidFill>
                    <a:srgbClr val="0000FF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AA26C6D-1C16-489D-B12B-A79EA944D2EE}"/>
                </a:ext>
              </a:extLst>
            </p:cNvPr>
            <p:cNvSpPr/>
            <p:nvPr/>
          </p:nvSpPr>
          <p:spPr bwMode="auto">
            <a:xfrm>
              <a:off x="3972616" y="2365731"/>
              <a:ext cx="612980" cy="54589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9">
                <a:extLst>
                  <a:ext uri="{FF2B5EF4-FFF2-40B4-BE49-F238E27FC236}">
                    <a16:creationId xmlns:a16="http://schemas.microsoft.com/office/drawing/2014/main" id="{D5F1DACF-C743-41C2-B4F7-6D971F87C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413" y="4011929"/>
                <a:ext cx="8910637" cy="23647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讨论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、相比于恒定质量的动量定理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𝑝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，左边多了一项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</m:acc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𝑢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、</a:t>
                </a:r>
                <a:r>
                  <a:rPr lang="zh-CN" altLang="en-US" noProof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求解变质量问题的关键</a:t>
                </a:r>
                <a:endParaRPr lang="en-US" altLang="zh-CN" noProof="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   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</a:t>
                </a:r>
                <a:r>
                  <a:rPr lang="zh-CN" altLang="en-US" noProof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确定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质量及其变化率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确定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）确定外力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</m:oMath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Text Box 19">
                <a:extLst>
                  <a:ext uri="{FF2B5EF4-FFF2-40B4-BE49-F238E27FC236}">
                    <a16:creationId xmlns:a16="http://schemas.microsoft.com/office/drawing/2014/main" id="{D5F1DACF-C743-41C2-B4F7-6D971F87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413" y="4011929"/>
                <a:ext cx="8910637" cy="2364750"/>
              </a:xfrm>
              <a:prstGeom prst="rect">
                <a:avLst/>
              </a:prstGeom>
              <a:blipFill>
                <a:blip r:embed="rId12"/>
                <a:stretch>
                  <a:fillRect l="-1025" b="-4872"/>
                </a:stretch>
              </a:blipFill>
              <a:ln w="1270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A3EA1-9629-4E51-8872-3A630B7F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7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 Box 23">
                <a:extLst>
                  <a:ext uri="{FF2B5EF4-FFF2-40B4-BE49-F238E27FC236}">
                    <a16:creationId xmlns:a16="http://schemas.microsoft.com/office/drawing/2014/main" id="{C93833F4-737E-6E45-A05D-6DA948C60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44624"/>
                <a:ext cx="8928992" cy="64097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[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1]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雨点开始自由下落时的质量为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M,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单位时间凝结在它上边的水蒸汽质量为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  <a:sym typeface="Symbol" pitchFamily="2" charset="2"/>
                  </a:rPr>
                  <a:t>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，试求雨点在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时间下落之后的距离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50000"/>
                      </a:schemeClr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?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分析：雨点质量随时间变化，需要用变质量运动方程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根据题意，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时刻雨点质量为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𝑀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𝜆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水蒸汽尚在云中时，速度为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，故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𝑢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雨点</a:t>
                </a:r>
                <a:r>
                  <a:rPr lang="zh-CN" altLang="en-US" dirty="0">
                    <a:ea typeface="黑体" panose="02010609060101010101" pitchFamily="49" charset="-122"/>
                  </a:rPr>
                  <a:t>受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到的浮力可忽略，外力中仅有重力贡献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𝐹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𝑚𝑔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两边对时间作定积分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𝑀𝑡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⟹ 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6401" name="Text Box 23">
                <a:extLst>
                  <a:ext uri="{FF2B5EF4-FFF2-40B4-BE49-F238E27FC236}">
                    <a16:creationId xmlns:a16="http://schemas.microsoft.com/office/drawing/2014/main" id="{C93833F4-737E-6E45-A05D-6DA948C60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4624"/>
                <a:ext cx="8928992" cy="6409768"/>
              </a:xfrm>
              <a:prstGeom prst="rect">
                <a:avLst/>
              </a:prstGeom>
              <a:blipFill>
                <a:blip r:embed="rId2"/>
                <a:stretch>
                  <a:fillRect l="-1093" r="-41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53F86D-EEFB-4ED8-B97E-FB76434F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401" name="Text Box 23">
                <a:extLst>
                  <a:ext uri="{FF2B5EF4-FFF2-40B4-BE49-F238E27FC236}">
                    <a16:creationId xmlns:a16="http://schemas.microsoft.com/office/drawing/2014/main" id="{C93833F4-737E-6E45-A05D-6DA948C60B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44624"/>
                <a:ext cx="8928992" cy="44305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defRPr/>
                </a:pP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[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1]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雨点开始自由下落时的质量为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M,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单位时间凝结在它上边的水蒸汽质量为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Symbol" pitchFamily="2" charset="2"/>
                  </a:rPr>
                  <a:t>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，试求雨点在</a:t>
                </a:r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t</a:t>
                </a:r>
                <a:r>
                  <a:rPr lang="zh-CN" altLang="en-US" dirty="0">
                    <a:solidFill>
                      <a:schemeClr val="accent5">
                        <a:lumMod val="50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时间下落之后的距离</a:t>
                </a:r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𝑀𝑡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ea typeface="黑体" panose="02010609060101010101" pitchFamily="49" charset="-122"/>
                  </a:rPr>
                  <a:t>对时间积分，易得雨点下落的距离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𝑀𝑔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𝜆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𝑀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6401" name="Text Box 23">
                <a:extLst>
                  <a:ext uri="{FF2B5EF4-FFF2-40B4-BE49-F238E27FC236}">
                    <a16:creationId xmlns:a16="http://schemas.microsoft.com/office/drawing/2014/main" id="{C93833F4-737E-6E45-A05D-6DA948C60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4624"/>
                <a:ext cx="8928992" cy="4430508"/>
              </a:xfrm>
              <a:prstGeom prst="rect">
                <a:avLst/>
              </a:prstGeom>
              <a:blipFill>
                <a:blip r:embed="rId2"/>
                <a:stretch>
                  <a:fillRect l="-1093" r="-41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099ABE-F707-4594-B3C9-D37448EB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440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组合 1">
            <a:extLst>
              <a:ext uri="{FF2B5EF4-FFF2-40B4-BE49-F238E27FC236}">
                <a16:creationId xmlns:a16="http://schemas.microsoft.com/office/drawing/2014/main" id="{ED746CB4-C852-F348-87F8-DF886BFBC6F7}"/>
              </a:ext>
            </a:extLst>
          </p:cNvPr>
          <p:cNvGrpSpPr>
            <a:grpSpLocks/>
          </p:cNvGrpSpPr>
          <p:nvPr/>
        </p:nvGrpSpPr>
        <p:grpSpPr bwMode="auto">
          <a:xfrm>
            <a:off x="120576" y="1840345"/>
            <a:ext cx="3600450" cy="2913062"/>
            <a:chOff x="5292725" y="115888"/>
            <a:chExt cx="3600450" cy="2913062"/>
          </a:xfrm>
        </p:grpSpPr>
        <p:sp>
          <p:nvSpPr>
            <p:cNvPr id="17424" name="矩形 1">
              <a:extLst>
                <a:ext uri="{FF2B5EF4-FFF2-40B4-BE49-F238E27FC236}">
                  <a16:creationId xmlns:a16="http://schemas.microsoft.com/office/drawing/2014/main" id="{E1ED0D24-ADCC-4C4E-B12D-8529D95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2725" y="115888"/>
              <a:ext cx="3600450" cy="291306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25" name="直接连接符 3">
              <a:extLst>
                <a:ext uri="{FF2B5EF4-FFF2-40B4-BE49-F238E27FC236}">
                  <a16:creationId xmlns:a16="http://schemas.microsoft.com/office/drawing/2014/main" id="{F5263990-6B81-E946-AD37-81C4B20B8A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84888" y="333375"/>
              <a:ext cx="2016125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6" name="直接连接符 5">
              <a:extLst>
                <a:ext uri="{FF2B5EF4-FFF2-40B4-BE49-F238E27FC236}">
                  <a16:creationId xmlns:a16="http://schemas.microsoft.com/office/drawing/2014/main" id="{6F209807-8E6E-2043-A617-C2A146FB3D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92950" y="908050"/>
              <a:ext cx="0" cy="1833563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7" name="任意多边形 7">
              <a:extLst>
                <a:ext uri="{FF2B5EF4-FFF2-40B4-BE49-F238E27FC236}">
                  <a16:creationId xmlns:a16="http://schemas.microsoft.com/office/drawing/2014/main" id="{8AB775E0-9834-0047-B9EE-EE968DD97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475" y="2633663"/>
              <a:ext cx="1584325" cy="250825"/>
            </a:xfrm>
            <a:custGeom>
              <a:avLst/>
              <a:gdLst>
                <a:gd name="T0" fmla="*/ 750139 w 1584888"/>
                <a:gd name="T1" fmla="*/ 111940 h 250198"/>
                <a:gd name="T2" fmla="*/ 1311050 w 1584888"/>
                <a:gd name="T3" fmla="*/ 111940 h 250198"/>
                <a:gd name="T4" fmla="*/ 294397 w 1584888"/>
                <a:gd name="T5" fmla="*/ 123930 h 250198"/>
                <a:gd name="T6" fmla="*/ 1170822 w 1584888"/>
                <a:gd name="T7" fmla="*/ 39999 h 250198"/>
                <a:gd name="T8" fmla="*/ 633283 w 1584888"/>
                <a:gd name="T9" fmla="*/ 255822 h 250198"/>
                <a:gd name="T10" fmla="*/ 2256 w 1584888"/>
                <a:gd name="T11" fmla="*/ 63981 h 250198"/>
                <a:gd name="T12" fmla="*/ 866995 w 1584888"/>
                <a:gd name="T13" fmla="*/ 4029 h 250198"/>
                <a:gd name="T14" fmla="*/ 1579820 w 1584888"/>
                <a:gd name="T15" fmla="*/ 159903 h 250198"/>
                <a:gd name="T16" fmla="*/ 878681 w 1584888"/>
                <a:gd name="T17" fmla="*/ 231842 h 25019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84888" h="250198">
                  <a:moveTo>
                    <a:pt x="752542" y="109447"/>
                  </a:moveTo>
                  <a:lnTo>
                    <a:pt x="1315249" y="109447"/>
                  </a:lnTo>
                  <a:cubicBezTo>
                    <a:pt x="1239049" y="111401"/>
                    <a:pt x="318788" y="132893"/>
                    <a:pt x="295342" y="121170"/>
                  </a:cubicBezTo>
                  <a:cubicBezTo>
                    <a:pt x="271896" y="109447"/>
                    <a:pt x="1117911" y="17617"/>
                    <a:pt x="1174572" y="39109"/>
                  </a:cubicBezTo>
                  <a:cubicBezTo>
                    <a:pt x="1231233" y="60601"/>
                    <a:pt x="830695" y="246216"/>
                    <a:pt x="635311" y="250124"/>
                  </a:cubicBezTo>
                  <a:cubicBezTo>
                    <a:pt x="439927" y="254032"/>
                    <a:pt x="-36812" y="103586"/>
                    <a:pt x="2265" y="62555"/>
                  </a:cubicBezTo>
                  <a:cubicBezTo>
                    <a:pt x="41342" y="21524"/>
                    <a:pt x="606003" y="-11692"/>
                    <a:pt x="869772" y="3939"/>
                  </a:cubicBezTo>
                  <a:cubicBezTo>
                    <a:pt x="1133541" y="19570"/>
                    <a:pt x="1582926" y="119216"/>
                    <a:pt x="1584880" y="156339"/>
                  </a:cubicBezTo>
                  <a:cubicBezTo>
                    <a:pt x="1586834" y="193462"/>
                    <a:pt x="1234164" y="210070"/>
                    <a:pt x="881495" y="226678"/>
                  </a:cubicBezTo>
                </a:path>
              </a:pathLst>
            </a:cu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7428" name="直接连接符 10">
              <a:extLst>
                <a:ext uri="{FF2B5EF4-FFF2-40B4-BE49-F238E27FC236}">
                  <a16:creationId xmlns:a16="http://schemas.microsoft.com/office/drawing/2014/main" id="{A379CD37-36AC-A942-9080-DA7445554BE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092950" y="333375"/>
              <a:ext cx="0" cy="57467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9" name="直接连接符 11">
              <a:extLst>
                <a:ext uri="{FF2B5EF4-FFF2-40B4-BE49-F238E27FC236}">
                  <a16:creationId xmlns:a16="http://schemas.microsoft.com/office/drawing/2014/main" id="{A8534607-E514-724D-A5EA-8624F94621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92950" y="2733675"/>
              <a:ext cx="1079500" cy="79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0" name="直接连接符 12">
              <a:extLst>
                <a:ext uri="{FF2B5EF4-FFF2-40B4-BE49-F238E27FC236}">
                  <a16:creationId xmlns:a16="http://schemas.microsoft.com/office/drawing/2014/main" id="{74661539-0979-8A4B-80F9-68DAE67DBE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92950" y="914400"/>
              <a:ext cx="2159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1" name="直接连接符 16">
              <a:extLst>
                <a:ext uri="{FF2B5EF4-FFF2-40B4-BE49-F238E27FC236}">
                  <a16:creationId xmlns:a16="http://schemas.microsoft.com/office/drawing/2014/main" id="{F7FCBE46-08B2-7B4D-87C0-D3A3F4B829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200900" y="333375"/>
              <a:ext cx="0" cy="574675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32" name="直接连接符 17">
              <a:extLst>
                <a:ext uri="{FF2B5EF4-FFF2-40B4-BE49-F238E27FC236}">
                  <a16:creationId xmlns:a16="http://schemas.microsoft.com/office/drawing/2014/main" id="{AD282518-CC5C-3341-92CD-B6CE07D7E8C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918450" y="333375"/>
              <a:ext cx="6350" cy="240030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7433" name="对象 20">
              <a:extLst>
                <a:ext uri="{FF2B5EF4-FFF2-40B4-BE49-F238E27FC236}">
                  <a16:creationId xmlns:a16="http://schemas.microsoft.com/office/drawing/2014/main" id="{E63B598D-492D-514D-A546-19DE1393B1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99413" y="1263650"/>
            <a:ext cx="176212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0" name="Equation" r:id="rId3" imgW="1022350" imgH="2051050" progId="Equation.DSMT4">
                    <p:embed/>
                  </p:oleObj>
                </mc:Choice>
                <mc:Fallback>
                  <p:oleObj name="Equation" r:id="rId3" imgW="1022350" imgH="2051050" progId="Equation.DSMT4">
                    <p:embed/>
                    <p:pic>
                      <p:nvPicPr>
                        <p:cNvPr id="17433" name="对象 20">
                          <a:extLst>
                            <a:ext uri="{FF2B5EF4-FFF2-40B4-BE49-F238E27FC236}">
                              <a16:creationId xmlns:a16="http://schemas.microsoft.com/office/drawing/2014/main" id="{E63B598D-492D-514D-A546-19DE1393B1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9413" y="1263650"/>
                          <a:ext cx="176212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4" name="对象 21">
              <a:extLst>
                <a:ext uri="{FF2B5EF4-FFF2-40B4-BE49-F238E27FC236}">
                  <a16:creationId xmlns:a16="http://schemas.microsoft.com/office/drawing/2014/main" id="{70001C94-002D-3148-9AA4-030FF31A9E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40588" y="409575"/>
            <a:ext cx="252412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1" name="Equation" r:id="rId5" imgW="1460500" imgH="2051050" progId="Equation.DSMT4">
                    <p:embed/>
                  </p:oleObj>
                </mc:Choice>
                <mc:Fallback>
                  <p:oleObj name="Equation" r:id="rId5" imgW="1460500" imgH="2051050" progId="Equation.DSMT4">
                    <p:embed/>
                    <p:pic>
                      <p:nvPicPr>
                        <p:cNvPr id="17434" name="对象 21">
                          <a:extLst>
                            <a:ext uri="{FF2B5EF4-FFF2-40B4-BE49-F238E27FC236}">
                              <a16:creationId xmlns:a16="http://schemas.microsoft.com/office/drawing/2014/main" id="{70001C94-002D-3148-9AA4-030FF31A9E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0588" y="409575"/>
                          <a:ext cx="252412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23">
            <a:extLst>
              <a:ext uri="{FF2B5EF4-FFF2-40B4-BE49-F238E27FC236}">
                <a16:creationId xmlns:a16="http://schemas.microsoft.com/office/drawing/2014/main" id="{CE121ADD-F2D2-7E4C-9BB0-00777E31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76" y="91013"/>
            <a:ext cx="8915920" cy="1684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：长为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的软绳，线密度为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，初始时刻垂直悬挂，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a typeface="黑体" panose="02010609060101010101" pitchFamily="49" charset="-122"/>
                <a:sym typeface="Symbol" pitchFamily="2" charset="2"/>
              </a:rPr>
              <a:t>绳下端刚刚接触地面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。现松开软绳上端，让它自由下落，求当绳的上端距离初始位置为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h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的时候，绳落点对绳的作用力为多少？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3">
                <a:extLst>
                  <a:ext uri="{FF2B5EF4-FFF2-40B4-BE49-F238E27FC236}">
                    <a16:creationId xmlns:a16="http://schemas.microsoft.com/office/drawing/2014/main" id="{DB2A4CF9-BA7D-934E-A001-5A31A41357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794" y="1846263"/>
                <a:ext cx="5221694" cy="27362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取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尚在空中的绳为研究对象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lang="zh-CN" altLang="en-US" noProof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质量随时间变化，满足变质量运动方程</a:t>
                </a:r>
                <a:endParaRPr lang="en-US" altLang="zh-CN" noProof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）绳质量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Text Box 23">
                <a:extLst>
                  <a:ext uri="{FF2B5EF4-FFF2-40B4-BE49-F238E27FC236}">
                    <a16:creationId xmlns:a16="http://schemas.microsoft.com/office/drawing/2014/main" id="{DB2A4CF9-BA7D-934E-A001-5A31A413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42794" y="1846263"/>
                <a:ext cx="5221694" cy="2736262"/>
              </a:xfrm>
              <a:prstGeom prst="rect">
                <a:avLst/>
              </a:prstGeom>
              <a:blipFill>
                <a:blip r:embed="rId7"/>
                <a:stretch>
                  <a:fillRect l="-1867" b="-42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8B0AF5D2-2143-4FB9-919E-14E3D3AC0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30" y="4772985"/>
                <a:ext cx="8659965" cy="19016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lang="zh-CN" altLang="en-US" noProof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空中绳损失的质量落到地面上，速度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  <m:r>
                      <a:rPr lang="en-US" altLang="zh-CN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3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）绳收到的外力有重力和落点支持力，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𝑚𝑔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8B0AF5D2-2143-4FB9-919E-14E3D3AC0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30" y="4772985"/>
                <a:ext cx="8659965" cy="1901674"/>
              </a:xfrm>
              <a:prstGeom prst="rect">
                <a:avLst/>
              </a:prstGeom>
              <a:blipFill>
                <a:blip r:embed="rId8"/>
                <a:stretch>
                  <a:fillRect l="-10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EA50FC-9747-4C11-B835-A36094CC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3">
            <a:extLst>
              <a:ext uri="{FF2B5EF4-FFF2-40B4-BE49-F238E27FC236}">
                <a16:creationId xmlns:a16="http://schemas.microsoft.com/office/drawing/2014/main" id="{CE121ADD-F2D2-7E4C-9BB0-00777E311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76" y="0"/>
            <a:ext cx="8915920" cy="16842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：长为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的软绳，线密度为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，初始时刻垂直悬挂，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ea typeface="黑体" panose="02010609060101010101" pitchFamily="49" charset="-122"/>
                <a:sym typeface="Symbol" pitchFamily="2" charset="2"/>
              </a:rPr>
              <a:t>绳下端刚刚接触地面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。现松开软绳上端，让它自由下落，求当绳的上端距离初始位置为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h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itchFamily="2" charset="2"/>
              </a:rPr>
              <a:t>的时候，绳落点对绳的作用力为多少？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8B0AF5D2-2143-4FB9-919E-14E3D3AC0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576" y="1684244"/>
                <a:ext cx="8659965" cy="518763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其中绳的速度满足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e>
                    </m:acc>
                  </m:oMath>
                </a14:m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绳为软绳，地面支持力无法通过绳子传导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zh-CN" altLang="en-US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空中绳自由落体</a:t>
                </a:r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𝑔h</m:t>
                      </m:r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代入方程，易得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𝜎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𝑁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𝜎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=2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𝜎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𝑔h</m:t>
                      </m:r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绳落点对绳的支持力，正比于绳下落距离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验证：对绳元应用动量定理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𝑚𝑔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,  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8B0AF5D2-2143-4FB9-919E-14E3D3AC0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576" y="1684244"/>
                <a:ext cx="8659965" cy="5187639"/>
              </a:xfrm>
              <a:prstGeom prst="rect">
                <a:avLst/>
              </a:prstGeom>
              <a:blipFill>
                <a:blip r:embed="rId2"/>
                <a:stretch>
                  <a:fillRect l="-1127" b="-188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E19AFB-385D-47BE-9FE3-15EBAC34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851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8B0AF5D2-2143-4FB9-919E-14E3D3AC0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017" y="476672"/>
                <a:ext cx="8659965" cy="335739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algn="ctr" eaLnBrk="1" hangingPunct="1">
                  <a:lnSpc>
                    <a:spcPct val="150000"/>
                  </a:lnSpc>
                  <a:defRPr/>
                </a:pPr>
                <a:r>
                  <a:rPr lang="zh-CN" altLang="en-US" b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小结：变质量物体问题一般解法</a:t>
                </a:r>
                <a:endParaRPr lang="en-US" altLang="zh-CN" b="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、写出变质量物体运动方程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𝑢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en-US" altLang="zh-CN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、依次确定</a:t>
                </a:r>
                <a:r>
                  <a:rPr lang="zh-CN" altLang="en-US" b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物体质量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微质量速度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𝑢</m:t>
                        </m:r>
                      </m:e>
                    </m:acc>
                  </m:oMath>
                </a14:m>
                <a:r>
                  <a:rPr lang="zh-CN" altLang="en-US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和</a:t>
                </a:r>
                <a:r>
                  <a:rPr lang="zh-CN" altLang="en-US" b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外力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</m:oMath>
                </a14:m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defRPr/>
                </a:pPr>
                <a:r>
                  <a:rPr lang="en-US" altLang="zh-CN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3</a:t>
                </a:r>
                <a:r>
                  <a:rPr lang="zh-CN" altLang="en-US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、将</a:t>
                </a:r>
                <a:r>
                  <a:rPr lang="en-US" altLang="zh-CN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b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所得各项代入变质量物体运动方程，解方程。</a:t>
                </a:r>
                <a:endParaRPr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8B0AF5D2-2143-4FB9-919E-14E3D3AC0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017" y="476672"/>
                <a:ext cx="8659965" cy="3357394"/>
              </a:xfrm>
              <a:prstGeom prst="rect">
                <a:avLst/>
              </a:prstGeom>
              <a:blipFill>
                <a:blip r:embed="rId2"/>
                <a:stretch>
                  <a:fillRect l="-1127" b="-32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F6D3354-F62B-4E0B-BE5E-920BFD87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60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-2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-2" id="{1F5078EE-FEA9-4AC2-85A6-3C64B35869AB}" vid="{3B44D49C-D3E2-4F2D-AEAE-55A3A52ED0A3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3109</TotalTime>
  <Words>2441</Words>
  <Application>Microsoft Office PowerPoint</Application>
  <PresentationFormat>全屏显示(4:3)</PresentationFormat>
  <Paragraphs>265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黑体</vt:lpstr>
      <vt:lpstr>Arial</vt:lpstr>
      <vt:lpstr>Calibri</vt:lpstr>
      <vt:lpstr>Cambria Math</vt:lpstr>
      <vt:lpstr>Times New Roman</vt:lpstr>
      <vt:lpstr>Wingdings</vt:lpstr>
      <vt:lpstr>默认设计模板</vt:lpstr>
      <vt:lpstr>ch-2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223</cp:revision>
  <dcterms:created xsi:type="dcterms:W3CDTF">2008-03-26T15:33:21Z</dcterms:created>
  <dcterms:modified xsi:type="dcterms:W3CDTF">2020-03-30T04:15:42Z</dcterms:modified>
</cp:coreProperties>
</file>