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38" r:id="rId2"/>
    <p:sldId id="353" r:id="rId3"/>
    <p:sldId id="291" r:id="rId4"/>
    <p:sldId id="295" r:id="rId5"/>
    <p:sldId id="355" r:id="rId6"/>
    <p:sldId id="296" r:id="rId7"/>
    <p:sldId id="297" r:id="rId8"/>
    <p:sldId id="298" r:id="rId9"/>
    <p:sldId id="299" r:id="rId10"/>
    <p:sldId id="356" r:id="rId11"/>
    <p:sldId id="352" r:id="rId12"/>
    <p:sldId id="342" r:id="rId13"/>
    <p:sldId id="345" r:id="rId14"/>
    <p:sldId id="347" r:id="rId15"/>
    <p:sldId id="290" r:id="rId16"/>
    <p:sldId id="292" r:id="rId17"/>
    <p:sldId id="303" r:id="rId18"/>
    <p:sldId id="301" r:id="rId19"/>
    <p:sldId id="357" r:id="rId20"/>
    <p:sldId id="351" r:id="rId21"/>
    <p:sldId id="335" r:id="rId22"/>
    <p:sldId id="388" r:id="rId23"/>
    <p:sldId id="349" r:id="rId24"/>
    <p:sldId id="350" r:id="rId25"/>
    <p:sldId id="387" r:id="rId26"/>
    <p:sldId id="300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3.emf"/><Relationship Id="rId7" Type="http://schemas.openxmlformats.org/officeDocument/2006/relationships/image" Target="../media/image57.emf"/><Relationship Id="rId2" Type="http://schemas.openxmlformats.org/officeDocument/2006/relationships/image" Target="../media/image42.emf"/><Relationship Id="rId1" Type="http://schemas.openxmlformats.org/officeDocument/2006/relationships/image" Target="../media/image44.emf"/><Relationship Id="rId6" Type="http://schemas.openxmlformats.org/officeDocument/2006/relationships/image" Target="../media/image41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0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75.emf"/><Relationship Id="rId18" Type="http://schemas.openxmlformats.org/officeDocument/2006/relationships/image" Target="../media/image80.emf"/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12" Type="http://schemas.openxmlformats.org/officeDocument/2006/relationships/image" Target="../media/image74.emf"/><Relationship Id="rId17" Type="http://schemas.openxmlformats.org/officeDocument/2006/relationships/image" Target="../media/image79.emf"/><Relationship Id="rId2" Type="http://schemas.openxmlformats.org/officeDocument/2006/relationships/image" Target="../media/image64.emf"/><Relationship Id="rId16" Type="http://schemas.openxmlformats.org/officeDocument/2006/relationships/image" Target="../media/image78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11" Type="http://schemas.openxmlformats.org/officeDocument/2006/relationships/image" Target="../media/image73.emf"/><Relationship Id="rId5" Type="http://schemas.openxmlformats.org/officeDocument/2006/relationships/image" Target="../media/image67.emf"/><Relationship Id="rId15" Type="http://schemas.openxmlformats.org/officeDocument/2006/relationships/image" Target="../media/image77.emf"/><Relationship Id="rId10" Type="http://schemas.openxmlformats.org/officeDocument/2006/relationships/image" Target="../media/image72.emf"/><Relationship Id="rId4" Type="http://schemas.openxmlformats.org/officeDocument/2006/relationships/image" Target="../media/image66.emf"/><Relationship Id="rId9" Type="http://schemas.openxmlformats.org/officeDocument/2006/relationships/image" Target="../media/image71.emf"/><Relationship Id="rId14" Type="http://schemas.openxmlformats.org/officeDocument/2006/relationships/image" Target="../media/image7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5" Type="http://schemas.openxmlformats.org/officeDocument/2006/relationships/image" Target="../media/image2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CC75B00-5071-DC4B-BF02-B899787829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3143A5-5625-6F4F-B426-E2CDE55A84C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A6C240B-C17E-BF47-9CD2-39398D035183}" type="datetimeFigureOut">
              <a:rPr lang="zh-CN" altLang="en-US"/>
              <a:pPr>
                <a:defRPr/>
              </a:pPr>
              <a:t>2020/4/9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09F6742-453E-9B4B-90D2-7610ECE47A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4D9E34E-BDFF-EB47-B7C4-1563F6985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630183-CDC9-FA46-B19F-016CB46F2B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51EF3-AEAC-CA46-AB6F-FC264DA9C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E51150F-3EF6-E843-9846-7163ED308B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C223C-865F-A442-8DF0-F16E30B2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7522EFF-719A-48A0-BD62-7A0946A95C6A}" type="datetime1">
              <a:rPr lang="zh-CN" altLang="en-US" smtClean="0"/>
              <a:pPr>
                <a:defRPr/>
              </a:pPr>
              <a:t>2020/4/9</a:t>
            </a:fld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9E7A82-977F-2E42-89FE-23CC5A9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5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E4775AC-0219-5A43-9E41-A0100A3A36B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2234926-B0B2-9F47-87DF-C140F18EEF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EFC50-E3EF-6C47-BAEC-D947A77E7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83D605-3C55-4B32-BF81-7368F0C5338F}" type="datetime1">
              <a:rPr lang="zh-CN" altLang="en-US" smtClean="0"/>
              <a:pPr>
                <a:defRPr/>
              </a:pPr>
              <a:t>2020/4/9</a:t>
            </a:fld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0601B-0E30-4845-855F-ED9BB6BF3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508871A-2E16-1449-B6F3-8918C43F8AA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image" Target="../media/image13.png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4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0.png"/><Relationship Id="rId7" Type="http://schemas.openxmlformats.org/officeDocument/2006/relationships/image" Target="../media/image8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92.png"/><Relationship Id="rId18" Type="http://schemas.openxmlformats.org/officeDocument/2006/relationships/image" Target="../media/image88.png"/><Relationship Id="rId3" Type="http://schemas.openxmlformats.org/officeDocument/2006/relationships/image" Target="../media/image86.png"/><Relationship Id="rId21" Type="http://schemas.openxmlformats.org/officeDocument/2006/relationships/image" Target="../media/image91.png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9.emf"/><Relationship Id="rId17" Type="http://schemas.openxmlformats.org/officeDocument/2006/relationships/image" Target="../media/image50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0.bin"/><Relationship Id="rId20" Type="http://schemas.openxmlformats.org/officeDocument/2006/relationships/image" Target="../media/image90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15" Type="http://schemas.openxmlformats.org/officeDocument/2006/relationships/image" Target="../media/image50.emf"/><Relationship Id="rId10" Type="http://schemas.openxmlformats.org/officeDocument/2006/relationships/image" Target="../media/image49.emf"/><Relationship Id="rId19" Type="http://schemas.openxmlformats.org/officeDocument/2006/relationships/image" Target="../media/image89.png"/><Relationship Id="rId4" Type="http://schemas.openxmlformats.org/officeDocument/2006/relationships/image" Target="../media/image87.png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0.bin"/><Relationship Id="rId22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5.emf"/><Relationship Id="rId3" Type="http://schemas.openxmlformats.org/officeDocument/2006/relationships/image" Target="../media/image100.png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630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7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5" Type="http://schemas.openxmlformats.org/officeDocument/2006/relationships/image" Target="../media/image56.e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3.emf"/><Relationship Id="rId14" Type="http://schemas.openxmlformats.org/officeDocument/2006/relationships/oleObject" Target="../embeddings/oleObject5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41.emf"/><Relationship Id="rId26" Type="http://schemas.openxmlformats.org/officeDocument/2006/relationships/oleObject" Target="../embeddings/oleObject72.bin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4.bin"/><Relationship Id="rId17" Type="http://schemas.openxmlformats.org/officeDocument/2006/relationships/oleObject" Target="../embeddings/oleObject67.bin"/><Relationship Id="rId25" Type="http://schemas.openxmlformats.org/officeDocument/2006/relationships/image" Target="../media/image102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.emf"/><Relationship Id="rId20" Type="http://schemas.openxmlformats.org/officeDocument/2006/relationships/oleObject" Target="../embeddings/oleObject69.bin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47.e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1.bin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2.bin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44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38.emf"/><Relationship Id="rId22" Type="http://schemas.openxmlformats.org/officeDocument/2006/relationships/image" Target="../media/image57.emf"/><Relationship Id="rId27" Type="http://schemas.openxmlformats.org/officeDocument/2006/relationships/oleObject" Target="../embeddings/oleObject73.bin"/><Relationship Id="rId30" Type="http://schemas.openxmlformats.org/officeDocument/2006/relationships/oleObject" Target="../embeddings/oleObject7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60.emf"/><Relationship Id="rId18" Type="http://schemas.openxmlformats.org/officeDocument/2006/relationships/image" Target="../media/image108.png"/><Relationship Id="rId3" Type="http://schemas.openxmlformats.org/officeDocument/2006/relationships/image" Target="../media/image106.png"/><Relationship Id="rId7" Type="http://schemas.openxmlformats.org/officeDocument/2006/relationships/image" Target="../media/image49.e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107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9.emf"/><Relationship Id="rId5" Type="http://schemas.openxmlformats.org/officeDocument/2006/relationships/image" Target="../media/image48.emf"/><Relationship Id="rId15" Type="http://schemas.openxmlformats.org/officeDocument/2006/relationships/image" Target="../media/image50.e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8.emf"/><Relationship Id="rId14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10.png"/><Relationship Id="rId7" Type="http://schemas.openxmlformats.org/officeDocument/2006/relationships/image" Target="../media/image4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0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280.png"/><Relationship Id="rId7" Type="http://schemas.openxmlformats.org/officeDocument/2006/relationships/image" Target="../media/image66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11" Type="http://schemas.openxmlformats.org/officeDocument/2006/relationships/image" Target="../media/image800.png"/><Relationship Id="rId5" Type="http://schemas.openxmlformats.org/officeDocument/2006/relationships/image" Target="../media/image650.png"/><Relationship Id="rId10" Type="http://schemas.openxmlformats.org/officeDocument/2006/relationships/image" Target="../media/image700.png"/><Relationship Id="rId4" Type="http://schemas.openxmlformats.org/officeDocument/2006/relationships/image" Target="../media/image290.png"/><Relationship Id="rId9" Type="http://schemas.openxmlformats.org/officeDocument/2006/relationships/image" Target="../media/image6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70.emf"/><Relationship Id="rId26" Type="http://schemas.openxmlformats.org/officeDocument/2006/relationships/image" Target="../media/image74.e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34" Type="http://schemas.openxmlformats.org/officeDocument/2006/relationships/image" Target="../media/image78.emf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67.e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33" Type="http://schemas.openxmlformats.org/officeDocument/2006/relationships/oleObject" Target="../embeddings/oleObject96.bin"/><Relationship Id="rId38" Type="http://schemas.openxmlformats.org/officeDocument/2006/relationships/image" Target="../media/image80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9.emf"/><Relationship Id="rId20" Type="http://schemas.openxmlformats.org/officeDocument/2006/relationships/image" Target="../media/image71.emf"/><Relationship Id="rId29" Type="http://schemas.openxmlformats.org/officeDocument/2006/relationships/oleObject" Target="../embeddings/oleObject94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73.emf"/><Relationship Id="rId32" Type="http://schemas.openxmlformats.org/officeDocument/2006/relationships/image" Target="../media/image77.emf"/><Relationship Id="rId37" Type="http://schemas.openxmlformats.org/officeDocument/2006/relationships/oleObject" Target="../embeddings/oleObject98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75.emf"/><Relationship Id="rId36" Type="http://schemas.openxmlformats.org/officeDocument/2006/relationships/image" Target="../media/image79.emf"/><Relationship Id="rId10" Type="http://schemas.openxmlformats.org/officeDocument/2006/relationships/image" Target="../media/image66.emf"/><Relationship Id="rId19" Type="http://schemas.openxmlformats.org/officeDocument/2006/relationships/oleObject" Target="../embeddings/oleObject89.bin"/><Relationship Id="rId31" Type="http://schemas.openxmlformats.org/officeDocument/2006/relationships/oleObject" Target="../embeddings/oleObject95.bin"/><Relationship Id="rId4" Type="http://schemas.openxmlformats.org/officeDocument/2006/relationships/image" Target="../media/image63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68.emf"/><Relationship Id="rId22" Type="http://schemas.openxmlformats.org/officeDocument/2006/relationships/image" Target="../media/image72.emf"/><Relationship Id="rId27" Type="http://schemas.openxmlformats.org/officeDocument/2006/relationships/oleObject" Target="../embeddings/oleObject93.bin"/><Relationship Id="rId30" Type="http://schemas.openxmlformats.org/officeDocument/2006/relationships/image" Target="../media/image76.emf"/><Relationship Id="rId35" Type="http://schemas.openxmlformats.org/officeDocument/2006/relationships/oleObject" Target="../embeddings/oleObject9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80.png"/><Relationship Id="rId3" Type="http://schemas.openxmlformats.org/officeDocument/2006/relationships/image" Target="../media/image18.png"/><Relationship Id="rId7" Type="http://schemas.openxmlformats.org/officeDocument/2006/relationships/image" Target="../media/image15.emf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1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emf"/><Relationship Id="rId5" Type="http://schemas.openxmlformats.org/officeDocument/2006/relationships/image" Target="../media/image15.emf"/><Relationship Id="rId15" Type="http://schemas.openxmlformats.org/officeDocument/2006/relationships/image" Target="../media/image20.png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2.bin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80.png"/><Relationship Id="rId18" Type="http://schemas.openxmlformats.org/officeDocument/2006/relationships/image" Target="../media/image21.png"/><Relationship Id="rId26" Type="http://schemas.openxmlformats.org/officeDocument/2006/relationships/image" Target="../media/image33.png"/><Relationship Id="rId3" Type="http://schemas.openxmlformats.org/officeDocument/2006/relationships/image" Target="../media/image23.png"/><Relationship Id="rId21" Type="http://schemas.openxmlformats.org/officeDocument/2006/relationships/image" Target="../media/image28.png"/><Relationship Id="rId7" Type="http://schemas.openxmlformats.org/officeDocument/2006/relationships/image" Target="../media/image15.emf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5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emf"/><Relationship Id="rId24" Type="http://schemas.openxmlformats.org/officeDocument/2006/relationships/image" Target="../media/image31.png"/><Relationship Id="rId5" Type="http://schemas.openxmlformats.org/officeDocument/2006/relationships/image" Target="../media/image15.emf"/><Relationship Id="rId15" Type="http://schemas.openxmlformats.org/officeDocument/2006/relationships/image" Target="../media/image25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6.png"/><Relationship Id="rId4" Type="http://schemas.openxmlformats.org/officeDocument/2006/relationships/oleObject" Target="../embeddings/oleObject12.bin"/><Relationship Id="rId14" Type="http://schemas.openxmlformats.org/officeDocument/2006/relationships/image" Target="../media/image24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3.emf"/><Relationship Id="rId3" Type="http://schemas.openxmlformats.org/officeDocument/2006/relationships/oleObject" Target="../embeddings/oleObject14.bin"/><Relationship Id="rId21" Type="http://schemas.openxmlformats.org/officeDocument/2006/relationships/image" Target="../media/image37.pn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2.e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5.e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0.emf"/><Relationship Id="rId22" Type="http://schemas.openxmlformats.org/officeDocument/2006/relationships/image" Target="../media/image3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51.png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emf"/><Relationship Id="rId11" Type="http://schemas.openxmlformats.org/officeDocument/2006/relationships/image" Target="../media/image59.png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52.png"/><Relationship Id="rId9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2.emf"/><Relationship Id="rId18" Type="http://schemas.openxmlformats.org/officeDocument/2006/relationships/oleObject" Target="../embeddings/oleObject45.bin"/><Relationship Id="rId3" Type="http://schemas.openxmlformats.org/officeDocument/2006/relationships/image" Target="../media/image63.png"/><Relationship Id="rId21" Type="http://schemas.openxmlformats.org/officeDocument/2006/relationships/image" Target="../media/image46.emf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4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5" Type="http://schemas.openxmlformats.org/officeDocument/2006/relationships/image" Target="../media/image43.emf"/><Relationship Id="rId23" Type="http://schemas.openxmlformats.org/officeDocument/2006/relationships/image" Target="../media/image47.e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5.e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0.e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>
            <a:extLst>
              <a:ext uri="{FF2B5EF4-FFF2-40B4-BE49-F238E27FC236}">
                <a16:creationId xmlns:a16="http://schemas.microsoft.com/office/drawing/2014/main" id="{3A21E930-842C-4027-84A1-7540C13B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0"/>
            <a:ext cx="269817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刚体运动学回顾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8399CA1-0309-42D9-A4F8-C1B4BA619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00" y="604606"/>
                <a:ext cx="8894763" cy="57072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刚体运动的描述</a:t>
                </a:r>
                <a:endPara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𝑜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 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𝑜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kumimoji="1"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角速度的两种求法</a:t>
                </a:r>
                <a:endPara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kumimoji="1" lang="zh-CN" altLang="en-US" sz="2400" b="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（</a:t>
                </a:r>
                <a:r>
                  <a:rPr kumimoji="1" lang="en-US" altLang="zh-CN" sz="2400" b="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1</a:t>
                </a:r>
                <a:r>
                  <a:rPr kumimoji="1" lang="zh-CN" altLang="en-US" sz="2400" b="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）</a:t>
                </a:r>
                <a:r>
                  <a:rPr kumimoji="1" lang="zh-CN" altLang="en-US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矢量加和</a:t>
                </a:r>
                <a:endParaRPr kumimoji="1" lang="en-US" altLang="zh-CN" sz="2400" b="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+…,  </m:t>
                      </m:r>
                    </m:oMath>
                  </m:oMathPara>
                </a14:m>
                <a:endParaRPr kumimoji="1" lang="en-US" altLang="zh-CN" sz="24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kumimoji="1" lang="zh-CN" altLang="en-US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（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2</a:t>
                </a:r>
                <a:r>
                  <a:rPr kumimoji="1" lang="zh-CN" altLang="en-US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）欧拉运动学方程</a:t>
                </a:r>
                <a:endParaRPr kumimoji="1" lang="en-US" altLang="zh-CN" sz="2400" b="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1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kumimoji="1" lang="en-US" altLang="zh-CN" sz="24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1" lang="en-US" altLang="zh-CN" sz="24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kumimoji="1" lang="en-US" altLang="zh-CN" sz="24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1" lang="en-US" altLang="zh-CN" sz="24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𝜓</m:t>
                                  </m:r>
                                </m:e>
                              </m:func>
                              <m:r>
                                <a:rPr kumimoji="1" lang="en-US" altLang="zh-CN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kumimoji="1" lang="en-US" altLang="zh-CN" sz="24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zh-CN" sz="24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kumimoji="1" lang="en-US" altLang="zh-CN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1" lang="en-US" altLang="zh-CN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kumimoji="1" lang="en-US" altLang="zh-CN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zh-CN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𝜓</m:t>
                                  </m:r>
                                </m:e>
                              </m:func>
                              <m:r>
                                <a:rPr kumimoji="1" lang="en-US" altLang="zh-CN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kumimoji="1" lang="en-US" altLang="zh-CN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1" lang="en-US" altLang="zh-CN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kumimoji="1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kumimoji="1" lang="en-US" altLang="zh-CN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zh-CN" sz="24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kumimoji="1" lang="en-US" altLang="zh-CN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𝜓</m:t>
                                  </m:r>
                                </m:e>
                              </m:acc>
                              <m:r>
                                <a:rPr kumimoji="1" lang="en-US" altLang="zh-CN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kumimoji="1"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8399CA1-0309-42D9-A4F8-C1B4BA619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00" y="604606"/>
                <a:ext cx="8894763" cy="5707203"/>
              </a:xfrm>
              <a:prstGeom prst="rect">
                <a:avLst/>
              </a:prstGeom>
              <a:blipFill>
                <a:blip r:embed="rId3"/>
                <a:stretch>
                  <a:fillRect l="-109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79">
            <a:extLst>
              <a:ext uri="{FF2B5EF4-FFF2-40B4-BE49-F238E27FC236}">
                <a16:creationId xmlns:a16="http://schemas.microsoft.com/office/drawing/2014/main" id="{B88134A4-BDFB-494B-BE34-46E9389018C0}"/>
              </a:ext>
            </a:extLst>
          </p:cNvPr>
          <p:cNvGrpSpPr>
            <a:grpSpLocks/>
          </p:cNvGrpSpPr>
          <p:nvPr/>
        </p:nvGrpSpPr>
        <p:grpSpPr bwMode="auto">
          <a:xfrm>
            <a:off x="5589587" y="140233"/>
            <a:ext cx="3554413" cy="3025775"/>
            <a:chOff x="-375144" y="2820474"/>
            <a:chExt cx="3555556" cy="3025890"/>
          </a:xfrm>
        </p:grpSpPr>
        <p:grpSp>
          <p:nvGrpSpPr>
            <p:cNvPr id="5" name="组合 66">
              <a:extLst>
                <a:ext uri="{FF2B5EF4-FFF2-40B4-BE49-F238E27FC236}">
                  <a16:creationId xmlns:a16="http://schemas.microsoft.com/office/drawing/2014/main" id="{363E1FCD-6BAE-4668-AB23-745D834E8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75144" y="2820474"/>
              <a:ext cx="3555556" cy="3025890"/>
              <a:chOff x="2638816" y="2984794"/>
              <a:chExt cx="3555556" cy="3025890"/>
            </a:xfrm>
          </p:grpSpPr>
          <p:pic>
            <p:nvPicPr>
              <p:cNvPr id="7" name="图片 46">
                <a:extLst>
                  <a:ext uri="{FF2B5EF4-FFF2-40B4-BE49-F238E27FC236}">
                    <a16:creationId xmlns:a16="http://schemas.microsoft.com/office/drawing/2014/main" id="{A026F72D-682D-42F1-A383-3D99DAFF1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8816" y="2992906"/>
                <a:ext cx="3555556" cy="3017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8" name="对象 16">
                <a:extLst>
                  <a:ext uri="{FF2B5EF4-FFF2-40B4-BE49-F238E27FC236}">
                    <a16:creationId xmlns:a16="http://schemas.microsoft.com/office/drawing/2014/main" id="{A5E04329-539D-456A-8033-58F1C1D7C1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96233" y="2984794"/>
              <a:ext cx="304800" cy="404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02" name="Equation" r:id="rId5" imgW="1752600" imgH="2343150" progId="Equation.DSMT4">
                      <p:embed/>
                    </p:oleObj>
                  </mc:Choice>
                  <mc:Fallback>
                    <p:oleObj name="Equation" r:id="rId5" imgW="1752600" imgH="2343150" progId="Equation.DSMT4">
                      <p:embed/>
                      <p:pic>
                        <p:nvPicPr>
                          <p:cNvPr id="3090" name="对象 16">
                            <a:extLst>
                              <a:ext uri="{FF2B5EF4-FFF2-40B4-BE49-F238E27FC236}">
                                <a16:creationId xmlns:a16="http://schemas.microsoft.com/office/drawing/2014/main" id="{847C9DE3-3E12-124F-B3C7-A7281363701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6233" y="2984794"/>
                            <a:ext cx="304800" cy="4048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16">
                <a:extLst>
                  <a:ext uri="{FF2B5EF4-FFF2-40B4-BE49-F238E27FC236}">
                    <a16:creationId xmlns:a16="http://schemas.microsoft.com/office/drawing/2014/main" id="{B868F8B2-C5A9-45D8-A4FA-E305159426A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74585" y="4975181"/>
              <a:ext cx="254000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03" name="Equation" r:id="rId7" imgW="1460500" imgH="2343150" progId="Equation.DSMT4">
                      <p:embed/>
                    </p:oleObj>
                  </mc:Choice>
                  <mc:Fallback>
                    <p:oleObj name="Equation" r:id="rId7" imgW="1460500" imgH="2343150" progId="Equation.DSMT4">
                      <p:embed/>
                      <p:pic>
                        <p:nvPicPr>
                          <p:cNvPr id="3091" name="对象 16">
                            <a:extLst>
                              <a:ext uri="{FF2B5EF4-FFF2-40B4-BE49-F238E27FC236}">
                                <a16:creationId xmlns:a16="http://schemas.microsoft.com/office/drawing/2014/main" id="{5C4F3615-BB52-FB44-9AC4-6F32D8C617F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4585" y="4975181"/>
                            <a:ext cx="254000" cy="4048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对象 16">
                <a:extLst>
                  <a:ext uri="{FF2B5EF4-FFF2-40B4-BE49-F238E27FC236}">
                    <a16:creationId xmlns:a16="http://schemas.microsoft.com/office/drawing/2014/main" id="{4831CAAE-3920-4DBC-BB0D-3956C65FB6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870459" y="4652184"/>
              <a:ext cx="254000" cy="328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04" name="Equation" r:id="rId9" imgW="1460500" imgH="1898650" progId="Equation.DSMT4">
                      <p:embed/>
                    </p:oleObj>
                  </mc:Choice>
                  <mc:Fallback>
                    <p:oleObj name="Equation" r:id="rId9" imgW="1460500" imgH="1898650" progId="Equation.DSMT4">
                      <p:embed/>
                      <p:pic>
                        <p:nvPicPr>
                          <p:cNvPr id="3092" name="对象 16">
                            <a:extLst>
                              <a:ext uri="{FF2B5EF4-FFF2-40B4-BE49-F238E27FC236}">
                                <a16:creationId xmlns:a16="http://schemas.microsoft.com/office/drawing/2014/main" id="{A17DEB5A-A76C-4A43-B4A7-F2B0AA3C260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70459" y="4652184"/>
                            <a:ext cx="254000" cy="328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16">
                <a:extLst>
                  <a:ext uri="{FF2B5EF4-FFF2-40B4-BE49-F238E27FC236}">
                    <a16:creationId xmlns:a16="http://schemas.microsoft.com/office/drawing/2014/main" id="{46E11CA7-4895-4765-80CD-CAD5312F4C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8247" y="4296636"/>
              <a:ext cx="254000" cy="277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05" name="Equation" r:id="rId11" imgW="1460500" imgH="1606550" progId="Equation.DSMT4">
                      <p:embed/>
                    </p:oleObj>
                  </mc:Choice>
                  <mc:Fallback>
                    <p:oleObj name="Equation" r:id="rId11" imgW="1460500" imgH="1606550" progId="Equation.DSMT4">
                      <p:embed/>
                      <p:pic>
                        <p:nvPicPr>
                          <p:cNvPr id="3093" name="对象 16">
                            <a:extLst>
                              <a:ext uri="{FF2B5EF4-FFF2-40B4-BE49-F238E27FC236}">
                                <a16:creationId xmlns:a16="http://schemas.microsoft.com/office/drawing/2014/main" id="{B562B361-5281-C042-B0BB-B588AACC457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8247" y="4296636"/>
                            <a:ext cx="254000" cy="2778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对象 16">
                <a:extLst>
                  <a:ext uri="{FF2B5EF4-FFF2-40B4-BE49-F238E27FC236}">
                    <a16:creationId xmlns:a16="http://schemas.microsoft.com/office/drawing/2014/main" id="{A411CA74-22B5-4483-826A-5CB94767F5B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7585" y="3263399"/>
              <a:ext cx="254000" cy="2524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06" name="Equation" r:id="rId13" imgW="1460500" imgH="1460500" progId="Equation.DSMT4">
                      <p:embed/>
                    </p:oleObj>
                  </mc:Choice>
                  <mc:Fallback>
                    <p:oleObj name="Equation" r:id="rId13" imgW="1460500" imgH="1460500" progId="Equation.DSMT4">
                      <p:embed/>
                      <p:pic>
                        <p:nvPicPr>
                          <p:cNvPr id="3094" name="对象 16">
                            <a:extLst>
                              <a:ext uri="{FF2B5EF4-FFF2-40B4-BE49-F238E27FC236}">
                                <a16:creationId xmlns:a16="http://schemas.microsoft.com/office/drawing/2014/main" id="{5D0A928C-EB8D-854E-A1C1-CC14504C484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7585" y="3263399"/>
                            <a:ext cx="254000" cy="2524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6">
                <a:extLst>
                  <a:ext uri="{FF2B5EF4-FFF2-40B4-BE49-F238E27FC236}">
                    <a16:creationId xmlns:a16="http://schemas.microsoft.com/office/drawing/2014/main" id="{2DC819EB-99ED-4728-B694-09A7C3E0065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36576" y="3555206"/>
              <a:ext cx="279400" cy="3270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07" name="Equation" r:id="rId15" imgW="1606550" imgH="1898650" progId="Equation.DSMT4">
                      <p:embed/>
                    </p:oleObj>
                  </mc:Choice>
                  <mc:Fallback>
                    <p:oleObj name="Equation" r:id="rId15" imgW="1606550" imgH="1898650" progId="Equation.DSMT4">
                      <p:embed/>
                      <p:pic>
                        <p:nvPicPr>
                          <p:cNvPr id="3095" name="对象 16">
                            <a:extLst>
                              <a:ext uri="{FF2B5EF4-FFF2-40B4-BE49-F238E27FC236}">
                                <a16:creationId xmlns:a16="http://schemas.microsoft.com/office/drawing/2014/main" id="{A13F77A1-4813-0D4E-92FF-FC7374CA8A4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6576" y="3555206"/>
                            <a:ext cx="279400" cy="32702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对象 16">
                <a:extLst>
                  <a:ext uri="{FF2B5EF4-FFF2-40B4-BE49-F238E27FC236}">
                    <a16:creationId xmlns:a16="http://schemas.microsoft.com/office/drawing/2014/main" id="{A845E93C-DBCA-4B68-9E87-284EDD2C4B4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77439" y="4397441"/>
              <a:ext cx="304800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08" name="Equation" r:id="rId17" imgW="1752600" imgH="2051050" progId="Equation.DSMT4">
                      <p:embed/>
                    </p:oleObj>
                  </mc:Choice>
                  <mc:Fallback>
                    <p:oleObj name="Equation" r:id="rId17" imgW="1752600" imgH="2051050" progId="Equation.DSMT4">
                      <p:embed/>
                      <p:pic>
                        <p:nvPicPr>
                          <p:cNvPr id="3096" name="对象 16">
                            <a:extLst>
                              <a:ext uri="{FF2B5EF4-FFF2-40B4-BE49-F238E27FC236}">
                                <a16:creationId xmlns:a16="http://schemas.microsoft.com/office/drawing/2014/main" id="{310BDE7F-1B66-0342-AA4F-68AF40E55A8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7439" y="4397441"/>
                            <a:ext cx="304800" cy="3540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弧形 14">
                <a:extLst>
                  <a:ext uri="{FF2B5EF4-FFF2-40B4-BE49-F238E27FC236}">
                    <a16:creationId xmlns:a16="http://schemas.microsoft.com/office/drawing/2014/main" id="{B6F27B10-0230-4E23-9134-46952808B921}"/>
                  </a:ext>
                </a:extLst>
              </p:cNvPr>
              <p:cNvSpPr/>
              <p:nvPr/>
            </p:nvSpPr>
            <p:spPr>
              <a:xfrm>
                <a:off x="4128370" y="3975432"/>
                <a:ext cx="995683" cy="1201784"/>
              </a:xfrm>
              <a:prstGeom prst="arc">
                <a:avLst>
                  <a:gd name="adj1" fmla="val 13939094"/>
                  <a:gd name="adj2" fmla="val 1584259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aphicFrame>
            <p:nvGraphicFramePr>
              <p:cNvPr id="16" name="对象 16">
                <a:extLst>
                  <a:ext uri="{FF2B5EF4-FFF2-40B4-BE49-F238E27FC236}">
                    <a16:creationId xmlns:a16="http://schemas.microsoft.com/office/drawing/2014/main" id="{7EE920C0-683C-4F02-B9C0-719203975A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65613" y="3705225"/>
              <a:ext cx="254000" cy="354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09" name="Equation" r:id="rId19" imgW="1460500" imgH="2051050" progId="Equation.DSMT4">
                      <p:embed/>
                    </p:oleObj>
                  </mc:Choice>
                  <mc:Fallback>
                    <p:oleObj name="Equation" r:id="rId19" imgW="1460500" imgH="2051050" progId="Equation.DSMT4">
                      <p:embed/>
                      <p:pic>
                        <p:nvPicPr>
                          <p:cNvPr id="3098" name="对象 16">
                            <a:extLst>
                              <a:ext uri="{FF2B5EF4-FFF2-40B4-BE49-F238E27FC236}">
                                <a16:creationId xmlns:a16="http://schemas.microsoft.com/office/drawing/2014/main" id="{4D4E6DB2-AE5E-524E-91B3-49B4282CAFA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5613" y="3705225"/>
                            <a:ext cx="254000" cy="3540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弧形 16">
                <a:extLst>
                  <a:ext uri="{FF2B5EF4-FFF2-40B4-BE49-F238E27FC236}">
                    <a16:creationId xmlns:a16="http://schemas.microsoft.com/office/drawing/2014/main" id="{2ED6DD73-7B8D-40D4-B581-51249FDD34D3}"/>
                  </a:ext>
                </a:extLst>
              </p:cNvPr>
              <p:cNvSpPr/>
              <p:nvPr/>
            </p:nvSpPr>
            <p:spPr>
              <a:xfrm flipV="1">
                <a:off x="4104550" y="3581717"/>
                <a:ext cx="917870" cy="1241472"/>
              </a:xfrm>
              <a:prstGeom prst="arc">
                <a:avLst>
                  <a:gd name="adj1" fmla="val 15177320"/>
                  <a:gd name="adj2" fmla="val 17034617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" name="弧形 17">
                <a:extLst>
                  <a:ext uri="{FF2B5EF4-FFF2-40B4-BE49-F238E27FC236}">
                    <a16:creationId xmlns:a16="http://schemas.microsoft.com/office/drawing/2014/main" id="{3BEEAC3A-9910-47B0-80B1-F68966DE13DE}"/>
                  </a:ext>
                </a:extLst>
              </p:cNvPr>
              <p:cNvSpPr/>
              <p:nvPr/>
            </p:nvSpPr>
            <p:spPr>
              <a:xfrm flipV="1">
                <a:off x="3580507" y="4015121"/>
                <a:ext cx="1499082" cy="922372"/>
              </a:xfrm>
              <a:prstGeom prst="arc">
                <a:avLst>
                  <a:gd name="adj1" fmla="val 19046704"/>
                  <a:gd name="adj2" fmla="val 21029753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aphicFrame>
            <p:nvGraphicFramePr>
              <p:cNvPr id="19" name="对象 16">
                <a:extLst>
                  <a:ext uri="{FF2B5EF4-FFF2-40B4-BE49-F238E27FC236}">
                    <a16:creationId xmlns:a16="http://schemas.microsoft.com/office/drawing/2014/main" id="{17CB6288-1FA4-4B66-976A-0D8DF9F2F19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21250" y="4729163"/>
              <a:ext cx="304800" cy="328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10" name="Equation" r:id="rId21" imgW="1752600" imgH="1898650" progId="Equation.DSMT4">
                      <p:embed/>
                    </p:oleObj>
                  </mc:Choice>
                  <mc:Fallback>
                    <p:oleObj name="Equation" r:id="rId21" imgW="1752600" imgH="1898650" progId="Equation.DSMT4">
                      <p:embed/>
                      <p:pic>
                        <p:nvPicPr>
                          <p:cNvPr id="3101" name="对象 16">
                            <a:extLst>
                              <a:ext uri="{FF2B5EF4-FFF2-40B4-BE49-F238E27FC236}">
                                <a16:creationId xmlns:a16="http://schemas.microsoft.com/office/drawing/2014/main" id="{34B7CACA-FD5D-6E4A-8C3F-9EC4A1D1932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1250" y="4729163"/>
                            <a:ext cx="304800" cy="328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6">
                <a:extLst>
                  <a:ext uri="{FF2B5EF4-FFF2-40B4-BE49-F238E27FC236}">
                    <a16:creationId xmlns:a16="http://schemas.microsoft.com/office/drawing/2014/main" id="{57CA714F-5D0F-4322-A2A9-3281557A00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86263" y="4827588"/>
              <a:ext cx="279400" cy="328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11" name="Equation" r:id="rId23" imgW="1606550" imgH="1898650" progId="Equation.DSMT4">
                      <p:embed/>
                    </p:oleObj>
                  </mc:Choice>
                  <mc:Fallback>
                    <p:oleObj name="Equation" r:id="rId23" imgW="1606550" imgH="1898650" progId="Equation.DSMT4">
                      <p:embed/>
                      <p:pic>
                        <p:nvPicPr>
                          <p:cNvPr id="3102" name="对象 16">
                            <a:extLst>
                              <a:ext uri="{FF2B5EF4-FFF2-40B4-BE49-F238E27FC236}">
                                <a16:creationId xmlns:a16="http://schemas.microsoft.com/office/drawing/2014/main" id="{E15831ED-07FB-2E4B-BC03-B398CD81EC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6263" y="4827588"/>
                            <a:ext cx="279400" cy="328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" name="对象 16">
              <a:extLst>
                <a:ext uri="{FF2B5EF4-FFF2-40B4-BE49-F238E27FC236}">
                  <a16:creationId xmlns:a16="http://schemas.microsoft.com/office/drawing/2014/main" id="{A28D6DCC-FE4C-48F9-ACB2-8B259DE48B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3108" y="4928229"/>
            <a:ext cx="3556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12" name="Equation" r:id="rId25" imgW="2051050" imgH="2051050" progId="Equation.DSMT4">
                    <p:embed/>
                  </p:oleObj>
                </mc:Choice>
                <mc:Fallback>
                  <p:oleObj name="Equation" r:id="rId25" imgW="2051050" imgH="2051050" progId="Equation.DSMT4">
                    <p:embed/>
                    <p:pic>
                      <p:nvPicPr>
                        <p:cNvPr id="3088" name="对象 16">
                          <a:extLst>
                            <a:ext uri="{FF2B5EF4-FFF2-40B4-BE49-F238E27FC236}">
                              <a16:creationId xmlns:a16="http://schemas.microsoft.com/office/drawing/2014/main" id="{EEBB8A39-B9C4-8643-AADD-4D9BC5E57F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3108" y="4928229"/>
                          <a:ext cx="355600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06666DB3-BCE1-4723-AC05-AA21B0E7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2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2">
                <a:extLst>
                  <a:ext uri="{FF2B5EF4-FFF2-40B4-BE49-F238E27FC236}">
                    <a16:creationId xmlns:a16="http://schemas.microsoft.com/office/drawing/2014/main" id="{F41B2DA4-D655-4584-977C-7ED381794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19" y="80380"/>
                <a:ext cx="8843962" cy="58307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力系的简化小结：</a:t>
                </a:r>
                <a:endPara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刚体受到的所有外力，总效果为两个矢量：</a:t>
                </a:r>
                <a:endPara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）作用于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𝑂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点的主矢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）对简化中心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𝑂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的主矩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𝑀</m:t>
                        </m:r>
                      </m:e>
                    </m:acc>
                  </m:oMath>
                </a14:m>
                <a:endPara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主矢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就是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合外力</a:t>
                </a:r>
                <a:endPara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主矩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1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</m:acc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就是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</m:oMath>
                </a14:m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点的外力矩之和</a:t>
                </a:r>
                <a:endPara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US" altLang="zh-CN" sz="2400" noProof="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noProof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力系简化之后，可以直接对刚体应用</a:t>
                </a:r>
                <a:r>
                  <a:rPr kumimoji="1" lang="zh-CN" altLang="en-US" sz="2400" noProof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质点组动量定理</a:t>
                </a:r>
                <a:r>
                  <a:rPr kumimoji="1" lang="zh-CN" altLang="en-US" sz="2400" noProof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、</a:t>
                </a:r>
                <a:r>
                  <a:rPr kumimoji="1" lang="zh-CN" altLang="en-US" sz="2400" noProof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角动量定理</a:t>
                </a:r>
                <a:r>
                  <a:rPr kumimoji="1" lang="zh-CN" altLang="en-US" sz="2400" noProof="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、</a:t>
                </a:r>
                <a:r>
                  <a:rPr kumimoji="1" lang="zh-CN" altLang="en-US" sz="2400" noProof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动能定理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从而得到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刚体运动微分方程。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矩形 2">
                <a:extLst>
                  <a:ext uri="{FF2B5EF4-FFF2-40B4-BE49-F238E27FC236}">
                    <a16:creationId xmlns:a16="http://schemas.microsoft.com/office/drawing/2014/main" id="{F41B2DA4-D655-4584-977C-7ED381794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019" y="80380"/>
                <a:ext cx="8843962" cy="5830763"/>
              </a:xfrm>
              <a:prstGeom prst="rect">
                <a:avLst/>
              </a:prstGeom>
              <a:blipFill>
                <a:blip r:embed="rId2"/>
                <a:stretch>
                  <a:fillRect l="-1103" b="-1045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390AE7CC-C42C-4FB6-A675-EE619D194E63}"/>
              </a:ext>
            </a:extLst>
          </p:cNvPr>
          <p:cNvSpPr/>
          <p:nvPr/>
        </p:nvSpPr>
        <p:spPr>
          <a:xfrm>
            <a:off x="4660231" y="1275348"/>
            <a:ext cx="4138863" cy="3168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955694B-F578-4DFB-B4BB-2A1E732FCD73}"/>
              </a:ext>
            </a:extLst>
          </p:cNvPr>
          <p:cNvSpPr/>
          <p:nvPr/>
        </p:nvSpPr>
        <p:spPr>
          <a:xfrm>
            <a:off x="5488033" y="1869927"/>
            <a:ext cx="1923535" cy="1533794"/>
          </a:xfrm>
          <a:custGeom>
            <a:avLst/>
            <a:gdLst>
              <a:gd name="connsiteX0" fmla="*/ 24017 w 1923535"/>
              <a:gd name="connsiteY0" fmla="*/ 963084 h 1533794"/>
              <a:gd name="connsiteX1" fmla="*/ 401007 w 1923535"/>
              <a:gd name="connsiteY1" fmla="*/ 557 h 1533794"/>
              <a:gd name="connsiteX2" fmla="*/ 1916986 w 1923535"/>
              <a:gd name="connsiteY2" fmla="*/ 834747 h 1533794"/>
              <a:gd name="connsiteX3" fmla="*/ 914354 w 1923535"/>
              <a:gd name="connsiteY3" fmla="*/ 1532579 h 1533794"/>
              <a:gd name="connsiteX4" fmla="*/ 24017 w 1923535"/>
              <a:gd name="connsiteY4" fmla="*/ 963084 h 153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3535" h="1533794">
                <a:moveTo>
                  <a:pt x="24017" y="963084"/>
                </a:moveTo>
                <a:cubicBezTo>
                  <a:pt x="-61541" y="707747"/>
                  <a:pt x="85512" y="21946"/>
                  <a:pt x="401007" y="557"/>
                </a:cubicBezTo>
                <a:cubicBezTo>
                  <a:pt x="716502" y="-20833"/>
                  <a:pt x="1831428" y="579410"/>
                  <a:pt x="1916986" y="834747"/>
                </a:cubicBezTo>
                <a:cubicBezTo>
                  <a:pt x="2002544" y="1090084"/>
                  <a:pt x="1227175" y="1508516"/>
                  <a:pt x="914354" y="1532579"/>
                </a:cubicBezTo>
                <a:cubicBezTo>
                  <a:pt x="601533" y="1556642"/>
                  <a:pt x="109575" y="1218421"/>
                  <a:pt x="24017" y="963084"/>
                </a:cubicBezTo>
                <a:close/>
              </a:path>
            </a:pathLst>
          </a:cu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C37E2E7-1EFA-4720-AA8F-C7FB09C92314}"/>
              </a:ext>
            </a:extLst>
          </p:cNvPr>
          <p:cNvGrpSpPr/>
          <p:nvPr/>
        </p:nvGrpSpPr>
        <p:grpSpPr>
          <a:xfrm>
            <a:off x="4783152" y="1378006"/>
            <a:ext cx="4034364" cy="2798765"/>
            <a:chOff x="4983679" y="928826"/>
            <a:chExt cx="4034364" cy="279876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8A6C3FE-1B91-4B1F-9D5F-9EB772BDBF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0430" y="1907793"/>
              <a:ext cx="1250572" cy="307595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2A603EF-2E07-4126-994D-43F7BF06BA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5680" y="2409292"/>
              <a:ext cx="210583" cy="752280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1853F8E-DBAC-40E4-A5B7-7775DBB82D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9030" y="1726895"/>
              <a:ext cx="467357" cy="527201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85D3F13-EB4B-443E-AD30-0BB17096EC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5917" y="1213716"/>
              <a:ext cx="494410" cy="629557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9EBCA32-2F32-4BE9-B4DD-D8AD802B6A92}"/>
                </a:ext>
              </a:extLst>
            </p:cNvPr>
            <p:cNvCxnSpPr>
              <a:cxnSpLocks/>
            </p:cNvCxnSpPr>
            <p:nvPr/>
          </p:nvCxnSpPr>
          <p:spPr>
            <a:xfrm>
              <a:off x="6819482" y="2535867"/>
              <a:ext cx="1290678" cy="499130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D5F50A6-8114-4CED-97C3-F896223F0D45}"/>
                    </a:ext>
                  </a:extLst>
                </p:cNvPr>
                <p:cNvSpPr txBox="1"/>
                <p:nvPr/>
              </p:nvSpPr>
              <p:spPr>
                <a:xfrm>
                  <a:off x="6257434" y="2388131"/>
                  <a:ext cx="5357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D5F50A6-8114-4CED-97C3-F896223F0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434" y="2388131"/>
                  <a:ext cx="53572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AA30409-7887-4929-B18D-7B187BDC0506}"/>
                    </a:ext>
                  </a:extLst>
                </p:cNvPr>
                <p:cNvSpPr txBox="1"/>
                <p:nvPr/>
              </p:nvSpPr>
              <p:spPr>
                <a:xfrm>
                  <a:off x="5628002" y="3221170"/>
                  <a:ext cx="542969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AA30409-7887-4929-B18D-7B187BDC0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002" y="3221170"/>
                  <a:ext cx="542969" cy="5064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EE6AC0D-2305-4E53-B93B-4AC6617F67DF}"/>
                    </a:ext>
                  </a:extLst>
                </p:cNvPr>
                <p:cNvSpPr txBox="1"/>
                <p:nvPr/>
              </p:nvSpPr>
              <p:spPr>
                <a:xfrm>
                  <a:off x="8159517" y="2908361"/>
                  <a:ext cx="550087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EE6AC0D-2305-4E53-B93B-4AC6617F6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517" y="2908361"/>
                  <a:ext cx="550087" cy="5064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D53DD06-27A8-4564-AA7B-67F22A0D58CF}"/>
                    </a:ext>
                  </a:extLst>
                </p:cNvPr>
                <p:cNvSpPr txBox="1"/>
                <p:nvPr/>
              </p:nvSpPr>
              <p:spPr>
                <a:xfrm>
                  <a:off x="8475074" y="1524896"/>
                  <a:ext cx="542969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D53DD06-27A8-4564-AA7B-67F22A0D5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074" y="1524896"/>
                  <a:ext cx="542969" cy="5064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1552C29-ED4D-4D7F-9739-583C776A045F}"/>
                    </a:ext>
                  </a:extLst>
                </p:cNvPr>
                <p:cNvSpPr txBox="1"/>
                <p:nvPr/>
              </p:nvSpPr>
              <p:spPr>
                <a:xfrm>
                  <a:off x="5688560" y="928826"/>
                  <a:ext cx="550087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1552C29-ED4D-4D7F-9739-583C776A0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8560" y="928826"/>
                  <a:ext cx="550087" cy="5064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7AE89D0-7B16-474E-AEBE-73B0F90D84C6}"/>
                    </a:ext>
                  </a:extLst>
                </p:cNvPr>
                <p:cNvSpPr txBox="1"/>
                <p:nvPr/>
              </p:nvSpPr>
              <p:spPr>
                <a:xfrm>
                  <a:off x="4983679" y="2214406"/>
                  <a:ext cx="550087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7AE89D0-7B16-474E-AEBE-73B0F90D8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679" y="2214406"/>
                  <a:ext cx="550087" cy="5064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565584D3-7E4B-416B-80B4-91C21C8D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344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8399CA1-0309-42D9-A4F8-C1B4BA619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00" y="976313"/>
                <a:ext cx="8894763" cy="47023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kumimoji="1"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、刚体动量定理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/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质心运动定理</a:t>
                </a:r>
                <a:endPara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：刚体质心加速度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：主矢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（合外力）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分量形式</a:t>
                </a:r>
                <a:endPara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                            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8399CA1-0309-42D9-A4F8-C1B4BA619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00" y="976313"/>
                <a:ext cx="8894763" cy="4702378"/>
              </a:xfrm>
              <a:prstGeom prst="rect">
                <a:avLst/>
              </a:prstGeom>
              <a:blipFill>
                <a:blip r:embed="rId2"/>
                <a:stretch>
                  <a:fillRect l="-109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1">
            <a:extLst>
              <a:ext uri="{FF2B5EF4-FFF2-40B4-BE49-F238E27FC236}">
                <a16:creationId xmlns:a16="http://schemas.microsoft.com/office/drawing/2014/main" id="{59C513BB-1F27-4AEE-AF20-6B7B33C7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5763"/>
            <a:ext cx="2646878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刚体运动微分方程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99C27CC0-D211-4945-9508-4723D028F24E}"/>
              </a:ext>
            </a:extLst>
          </p:cNvPr>
          <p:cNvSpPr/>
          <p:nvPr/>
        </p:nvSpPr>
        <p:spPr>
          <a:xfrm>
            <a:off x="2566738" y="4166829"/>
            <a:ext cx="248652" cy="1323473"/>
          </a:xfrm>
          <a:prstGeom prst="leftBrace">
            <a:avLst>
              <a:gd name="adj1" fmla="val 7932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58CB044C-C04F-4680-830E-21DBC411295D}"/>
              </a:ext>
            </a:extLst>
          </p:cNvPr>
          <p:cNvSpPr/>
          <p:nvPr/>
        </p:nvSpPr>
        <p:spPr>
          <a:xfrm>
            <a:off x="4488155" y="4166829"/>
            <a:ext cx="312819" cy="782161"/>
          </a:xfrm>
          <a:prstGeom prst="leftBrace">
            <a:avLst>
              <a:gd name="adj1" fmla="val 6493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B86D0F-41B4-44F2-B46C-B62C341F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12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FF6032A-4280-4BB5-9409-C9828B164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18" y="0"/>
                <a:ext cx="8894763" cy="6292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kumimoji="1"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、刚体对质心的角动量定理</a:t>
                </a:r>
                <a:endPara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𝑀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𝐽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：刚体对质心的角动量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𝑀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：对质心的主矩（外力矩之和）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可以替换为对任意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固定点</a:t>
                </a:r>
                <a14:m>
                  <m:oMath xmlns:m="http://schemas.openxmlformats.org/officeDocument/2006/math">
                    <m:r>
                      <a:rPr kumimoji="1"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𝑶</m:t>
                    </m:r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的角动量定理</a:t>
                </a:r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𝐽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1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刚体自由度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=6</m:t>
                    </m:r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，有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6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个独立函数描述刚体运动</a:t>
                </a:r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algn="ctr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𝑂</m:t>
                        </m:r>
                      </m:sub>
                    </m:sSub>
                    <m:d>
                      <m:dPr>
                        <m:ctrlP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  </m:t>
                    </m:r>
                    <m:r>
                      <a:rPr kumimoji="1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d>
                      <m:dPr>
                        <m:ctrlP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  </m:t>
                    </m:r>
                    <m:r>
                      <a:rPr kumimoji="1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  <m:d>
                      <m:dPr>
                        <m:ctrlP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  </m:t>
                    </m:r>
                    <m:r>
                      <a:rPr kumimoji="1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𝜓</m:t>
                    </m:r>
                    <m:d>
                      <m:dPr>
                        <m:ctrlP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需要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6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个运动微分方程以确定这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6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个独立函数。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刚体运动微分方程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</a:t>
                </a:r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𝑀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FF6032A-4280-4BB5-9409-C9828B164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618" y="0"/>
                <a:ext cx="8894763" cy="6292877"/>
              </a:xfrm>
              <a:prstGeom prst="rect">
                <a:avLst/>
              </a:prstGeom>
              <a:blipFill>
                <a:blip r:embed="rId2"/>
                <a:stretch>
                  <a:fillRect l="-1027" r="-2603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8F0C74-34DC-4185-B160-6AFC159B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02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FF6032A-4280-4BB5-9409-C9828B164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18" y="0"/>
                <a:ext cx="8894763" cy="5647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kumimoji="1"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、刚体动能定理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/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机械能守恒律</a:t>
                </a:r>
                <a:endPara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质点组内力做功为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𝑖𝑗</m:t>
                        </m:r>
                      </m:sub>
                    </m:sSub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⋅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，而刚体中任意两点距离保持不变，故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𝑖𝑗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，刚体内力做功为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0.   </a:t>
                </a:r>
                <a:r>
                  <a:rPr kumimoji="1" lang="zh-CN" altLang="en-US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刚体动能定理简化为：</a:t>
                </a:r>
                <a:endParaRPr kumimoji="1" lang="en-US" altLang="zh-CN" sz="24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1"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𝑇</m:t>
                      </m:r>
                      <m:r>
                        <a:rPr kumimoji="1"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1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i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e</m:t>
                                  </m:r>
                                </m:e>
                              </m:d>
                            </m:sup>
                          </m:sSubSup>
                          <m:r>
                            <a:rPr kumimoji="1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r>
                            <a:rPr kumimoji="1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e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kumimoji="1" lang="zh-CN" altLang="en-US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刚体动能的变化，仅由外力做功所决定。</a:t>
                </a:r>
                <a:endParaRPr kumimoji="1" lang="en-US" altLang="zh-CN" sz="24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kumimoji="1" lang="zh-CN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刚体处于绝对零度，劲度系数为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=∞</m:t>
                    </m:r>
                    <m:r>
                      <a:rPr kumimoji="1"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kumimoji="1" lang="en-US" altLang="zh-CN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kumimoji="1" lang="zh-CN" altLang="en-US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若外力均为保守力，或非保守力不做功，则刚体的机械能守恒</a:t>
                </a:r>
                <a:endParaRPr kumimoji="1" lang="en-US" altLang="zh-CN" sz="240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𝑇</m:t>
                      </m:r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(</m:t>
                      </m:r>
                      <m:r>
                        <a:rPr kumimoji="1"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常数</m:t>
                      </m:r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机械能守恒常常可以简化计算过程。</a:t>
                </a:r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FF6032A-4280-4BB5-9409-C9828B164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618" y="0"/>
                <a:ext cx="8894763" cy="5647700"/>
              </a:xfrm>
              <a:prstGeom prst="rect">
                <a:avLst/>
              </a:prstGeom>
              <a:blipFill>
                <a:blip r:embed="rId2"/>
                <a:stretch>
                  <a:fillRect l="-1027" b="-1188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60E4E8-7B03-44C3-9596-181DB924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19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FF6032A-4280-4BB5-9409-C9828B164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18" y="737937"/>
                <a:ext cx="8894763" cy="46556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4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平衡</m:t>
                    </m:r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的定义：运动状态不随时间变化</a:t>
                </a:r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单质点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有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个自由度，动量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</m:acc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描述运动状态，平衡的条件为</a:t>
                </a:r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r>
                        <a:rPr kumimoji="1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刚体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有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6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个自由度，质心动量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和角动量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𝐽</m:t>
                        </m:r>
                      </m:e>
                    </m:acc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描述运动状态。</a:t>
                </a:r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根据刚体动量定理和角动量定理，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刚体平衡条件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</a:t>
                </a:r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1" lang="en-US" altLang="zh-CN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r>
                        <a:rPr kumimoji="1" lang="en-US" altLang="zh-CN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 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1" lang="en-US" altLang="zh-CN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</m:acc>
                      <m:r>
                        <a:rPr kumimoji="1" lang="en-US" altLang="zh-CN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即：合外力为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，外力矩和为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（主矢和主矩均为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）</a:t>
                </a:r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刚体平衡问题，需要综合利用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6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个刚体平衡方程。</a:t>
                </a:r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FF6032A-4280-4BB5-9409-C9828B164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618" y="737937"/>
                <a:ext cx="8894763" cy="4655633"/>
              </a:xfrm>
              <a:prstGeom prst="rect">
                <a:avLst/>
              </a:prstGeom>
              <a:blipFill>
                <a:blip r:embed="rId2"/>
                <a:stretch>
                  <a:fillRect l="-1027" b="-209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1">
            <a:extLst>
              <a:ext uri="{FF2B5EF4-FFF2-40B4-BE49-F238E27FC236}">
                <a16:creationId xmlns:a16="http://schemas.microsoft.com/office/drawing/2014/main" id="{6E117338-6050-4850-8378-F3E5F62ED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216"/>
            <a:ext cx="2339102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刚体的平衡方程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BF845D-8F6B-494B-A8B7-05D37E779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7BC260E-B4F7-41C0-B1FA-B52FD32FDFDB}"/>
                  </a:ext>
                </a:extLst>
              </p:cNvPr>
              <p:cNvSpPr/>
              <p:nvPr/>
            </p:nvSpPr>
            <p:spPr>
              <a:xfrm>
                <a:off x="5595594" y="95625"/>
                <a:ext cx="2418611" cy="521618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50000"/>
                  </a:lnSpc>
                </a:pPr>
                <a:r>
                  <a:rPr kumimoji="1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后边不再写上标</a:t>
                </a:r>
                <a14:m>
                  <m:oMath xmlns:m="http://schemas.openxmlformats.org/officeDocument/2006/math">
                    <m:r>
                      <a:rPr kumimoji="1" lang="en-US" altLang="zh-CN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kumimoji="1" lang="en-US" altLang="zh-CN" sz="2000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</m:e>
                      <m:sup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000" b="0" i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e</m:t>
                            </m:r>
                          </m:e>
                        </m:d>
                      </m:sup>
                    </m:sSup>
                  </m:oMath>
                </a14:m>
                <a:endParaRPr kumimoji="1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7BC260E-B4F7-41C0-B1FA-B52FD32FD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94" y="95625"/>
                <a:ext cx="2418611" cy="521618"/>
              </a:xfrm>
              <a:prstGeom prst="rect">
                <a:avLst/>
              </a:prstGeom>
              <a:blipFill>
                <a:blip r:embed="rId3"/>
                <a:stretch>
                  <a:fillRect l="-2506" b="-1609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58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7" name="矩形 6">
                <a:extLst>
                  <a:ext uri="{FF2B5EF4-FFF2-40B4-BE49-F238E27FC236}">
                    <a16:creationId xmlns:a16="http://schemas.microsoft.com/office/drawing/2014/main" id="{32FE8630-83D8-144F-801D-F5E351787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15" y="2611753"/>
                <a:ext cx="570096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 eaLnBrk="1" hangingPunct="1">
                  <a:buFont typeface="Wingdings" panose="05000000000000000000" pitchFamily="2" charset="2"/>
                  <a:buChar char="Ø"/>
                </a:pP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共面力系：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所有力均在</a:t>
                </a:r>
                <a14:m>
                  <m:oMath xmlns:m="http://schemas.openxmlformats.org/officeDocument/2006/math">
                    <m:r>
                      <a:rPr kumimoji="1" lang="zh-CN" alt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同一</m:t>
                    </m:r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平面内</a:t>
                </a:r>
                <a:endPara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607" name="矩形 6">
                <a:extLst>
                  <a:ext uri="{FF2B5EF4-FFF2-40B4-BE49-F238E27FC236}">
                    <a16:creationId xmlns:a16="http://schemas.microsoft.com/office/drawing/2014/main" id="{32FE8630-83D8-144F-801D-F5E351787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715" y="2611753"/>
                <a:ext cx="5700969" cy="461665"/>
              </a:xfrm>
              <a:prstGeom prst="rect">
                <a:avLst/>
              </a:prstGeom>
              <a:blipFill>
                <a:blip r:embed="rId2"/>
                <a:stretch>
                  <a:fillRect l="-1390" t="-14474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14" name="对象 1">
                <a:extLst>
                  <a:ext uri="{FF2B5EF4-FFF2-40B4-BE49-F238E27FC236}">
                    <a16:creationId xmlns:a16="http://schemas.microsoft.com/office/drawing/2014/main" id="{2CDB5D5B-E7DA-384D-A907-9FEB4A544145}"/>
                  </a:ext>
                </a:extLst>
              </p:cNvPr>
              <p:cNvSpPr txBox="1"/>
              <p:nvPr/>
            </p:nvSpPr>
            <p:spPr bwMode="auto">
              <a:xfrm>
                <a:off x="2713720" y="3135224"/>
                <a:ext cx="4238374" cy="4908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=0,   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=0,   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614" name="对象 1">
                <a:extLst>
                  <a:ext uri="{FF2B5EF4-FFF2-40B4-BE49-F238E27FC236}">
                    <a16:creationId xmlns:a16="http://schemas.microsoft.com/office/drawing/2014/main" id="{2CDB5D5B-E7DA-384D-A907-9FEB4A544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3720" y="3135224"/>
                <a:ext cx="4238374" cy="490840"/>
              </a:xfrm>
              <a:prstGeom prst="rect">
                <a:avLst/>
              </a:prstGeom>
              <a:blipFill>
                <a:blip r:embed="rId3"/>
                <a:stretch>
                  <a:fillRect l="-288" b="-61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15" name="矩形 38">
                <a:extLst>
                  <a:ext uri="{FF2B5EF4-FFF2-40B4-BE49-F238E27FC236}">
                    <a16:creationId xmlns:a16="http://schemas.microsoft.com/office/drawing/2014/main" id="{D903B84E-2A51-8241-9701-69F0C3E67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15" y="3722776"/>
                <a:ext cx="848427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lvl="0" indent="-342900" eaLnBrk="1" hangingPunct="1">
                  <a:lnSpc>
                    <a:spcPct val="10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共面共点力系：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所有力均在</a:t>
                </a:r>
                <a14:m>
                  <m:oMath xmlns:m="http://schemas.openxmlformats.org/officeDocument/2006/math">
                    <m:r>
                      <a:rPr kumimoji="1" lang="zh-CN" alt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同一</m:t>
                    </m:r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平面内，力线穿过同一点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5615" name="矩形 38">
                <a:extLst>
                  <a:ext uri="{FF2B5EF4-FFF2-40B4-BE49-F238E27FC236}">
                    <a16:creationId xmlns:a16="http://schemas.microsoft.com/office/drawing/2014/main" id="{D903B84E-2A51-8241-9701-69F0C3E67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715" y="3722776"/>
                <a:ext cx="8484274" cy="461665"/>
              </a:xfrm>
              <a:prstGeom prst="rect">
                <a:avLst/>
              </a:prstGeom>
              <a:blipFill>
                <a:blip r:embed="rId4"/>
                <a:stretch>
                  <a:fillRect l="-934" t="-14667" b="-2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16" name="对象 1">
                <a:extLst>
                  <a:ext uri="{FF2B5EF4-FFF2-40B4-BE49-F238E27FC236}">
                    <a16:creationId xmlns:a16="http://schemas.microsoft.com/office/drawing/2014/main" id="{51F6A1F6-6BF6-484A-815B-775DA5BD0A7E}"/>
                  </a:ext>
                </a:extLst>
              </p:cNvPr>
              <p:cNvSpPr txBox="1"/>
              <p:nvPr/>
            </p:nvSpPr>
            <p:spPr bwMode="auto">
              <a:xfrm>
                <a:off x="3373451" y="4239682"/>
                <a:ext cx="2918912" cy="4908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=0,   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616" name="对象 1">
                <a:extLst>
                  <a:ext uri="{FF2B5EF4-FFF2-40B4-BE49-F238E27FC236}">
                    <a16:creationId xmlns:a16="http://schemas.microsoft.com/office/drawing/2014/main" id="{51F6A1F6-6BF6-484A-815B-775DA5BD0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73451" y="4239682"/>
                <a:ext cx="2918912" cy="490840"/>
              </a:xfrm>
              <a:prstGeom prst="rect">
                <a:avLst/>
              </a:prstGeom>
              <a:blipFill>
                <a:blip r:embed="rId5"/>
                <a:stretch>
                  <a:fillRect l="-418" b="-61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17" name="矩形 40">
                <a:extLst>
                  <a:ext uri="{FF2B5EF4-FFF2-40B4-BE49-F238E27FC236}">
                    <a16:creationId xmlns:a16="http://schemas.microsoft.com/office/drawing/2014/main" id="{3285ABE6-31E5-3D46-95B5-4659F5B27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15" y="4833798"/>
                <a:ext cx="848427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共面平行力系：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所有力均在</a:t>
                </a:r>
                <a14:m>
                  <m:oMath xmlns:m="http://schemas.openxmlformats.org/officeDocument/2006/math">
                    <m:r>
                      <a:rPr kumimoji="1" lang="zh-CN" alt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同一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平面内，且相互平行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5617" name="矩形 40">
                <a:extLst>
                  <a:ext uri="{FF2B5EF4-FFF2-40B4-BE49-F238E27FC236}">
                    <a16:creationId xmlns:a16="http://schemas.microsoft.com/office/drawing/2014/main" id="{3285ABE6-31E5-3D46-95B5-4659F5B2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715" y="4833798"/>
                <a:ext cx="8484274" cy="461665"/>
              </a:xfrm>
              <a:prstGeom prst="rect">
                <a:avLst/>
              </a:prstGeom>
              <a:blipFill>
                <a:blip r:embed="rId6"/>
                <a:stretch>
                  <a:fillRect l="-934" t="-14474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18" name="对象 1">
                <a:extLst>
                  <a:ext uri="{FF2B5EF4-FFF2-40B4-BE49-F238E27FC236}">
                    <a16:creationId xmlns:a16="http://schemas.microsoft.com/office/drawing/2014/main" id="{6D92A6E4-3BE5-2B45-8C26-559F512805D8}"/>
                  </a:ext>
                </a:extLst>
              </p:cNvPr>
              <p:cNvSpPr txBox="1"/>
              <p:nvPr/>
            </p:nvSpPr>
            <p:spPr bwMode="auto">
              <a:xfrm>
                <a:off x="3221051" y="5344140"/>
                <a:ext cx="3223712" cy="4908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=0,   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618" name="对象 1">
                <a:extLst>
                  <a:ext uri="{FF2B5EF4-FFF2-40B4-BE49-F238E27FC236}">
                    <a16:creationId xmlns:a16="http://schemas.microsoft.com/office/drawing/2014/main" id="{6D92A6E4-3BE5-2B45-8C26-559F51280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1051" y="5344140"/>
                <a:ext cx="3223712" cy="490840"/>
              </a:xfrm>
              <a:prstGeom prst="rect">
                <a:avLst/>
              </a:prstGeom>
              <a:blipFill>
                <a:blip r:embed="rId7"/>
                <a:stretch>
                  <a:fillRect l="-378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6">
                <a:extLst>
                  <a:ext uri="{FF2B5EF4-FFF2-40B4-BE49-F238E27FC236}">
                    <a16:creationId xmlns:a16="http://schemas.microsoft.com/office/drawing/2014/main" id="{9B6709DA-2353-4190-B992-C10F04163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982" y="102543"/>
                <a:ext cx="8728036" cy="2349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 marL="457200" indent="-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刚体平衡条件：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=0, 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=0,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=0,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indent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特殊情形</a:t>
                </a:r>
                <a:endPara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矩形 6">
                <a:extLst>
                  <a:ext uri="{FF2B5EF4-FFF2-40B4-BE49-F238E27FC236}">
                    <a16:creationId xmlns:a16="http://schemas.microsoft.com/office/drawing/2014/main" id="{9B6709DA-2353-4190-B992-C10F04163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982" y="102543"/>
                <a:ext cx="8728036" cy="2349169"/>
              </a:xfrm>
              <a:prstGeom prst="rect">
                <a:avLst/>
              </a:prstGeom>
              <a:blipFill>
                <a:blip r:embed="rId8"/>
                <a:stretch>
                  <a:fillRect l="-1047" b="-44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B3076A-1F1D-461A-80BE-4D224FFB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3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15" grpId="0"/>
      <p:bldP spid="25617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矩形 1">
                <a:extLst>
                  <a:ext uri="{FF2B5EF4-FFF2-40B4-BE49-F238E27FC236}">
                    <a16:creationId xmlns:a16="http://schemas.microsoft.com/office/drawing/2014/main" id="{FF088BFF-D555-7445-B28E-5F66C0CE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30" y="88870"/>
                <a:ext cx="8961370" cy="10156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</a:t>
                </a:r>
                <a:r>
                  <a:rPr kumimoji="1"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一根均匀的棍子，重为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，长为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2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𝑙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，将其一端置于粗糙地面上，又以其上的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𝐶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点靠在墙上，墙离地面的高度为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h</m:t>
                    </m:r>
                    <m:r>
                      <a:rPr kumimoji="1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.</m:t>
                    </m:r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 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当棍子与地面的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夹角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为最小值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𝜑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时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，棍子在上述位置仍处于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平衡状态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，求棍与地面的摩擦系数。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8675" name="矩形 1">
                <a:extLst>
                  <a:ext uri="{FF2B5EF4-FFF2-40B4-BE49-F238E27FC236}">
                    <a16:creationId xmlns:a16="http://schemas.microsoft.com/office/drawing/2014/main" id="{FF088BFF-D555-7445-B28E-5F66C0CE8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30" y="88870"/>
                <a:ext cx="8961370" cy="1015663"/>
              </a:xfrm>
              <a:prstGeom prst="rect">
                <a:avLst/>
              </a:prstGeom>
              <a:blipFill>
                <a:blip r:embed="rId3"/>
                <a:stretch>
                  <a:fillRect l="-748" t="-4819" b="-90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06" name="矩形 60">
                <a:extLst>
                  <a:ext uri="{FF2B5EF4-FFF2-40B4-BE49-F238E27FC236}">
                    <a16:creationId xmlns:a16="http://schemas.microsoft.com/office/drawing/2014/main" id="{45803E2B-B037-D341-B3EC-A7FD7B57F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88" y="1187430"/>
                <a:ext cx="4968876" cy="26713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分析：</a:t>
                </a:r>
                <a:r>
                  <a:rPr kumimoji="1"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平面力系，平衡条件</a:t>
                </a:r>
                <a:endPara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  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解答：</a:t>
                </a:r>
                <a:endParaRPr kumimoji="1"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力平衡方程为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kumimoji="1"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取</a:t>
                </a:r>
                <a:r>
                  <a:rPr kumimoji="1"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kumimoji="1"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为参考点，力矩平衡方程给出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8706" name="矩形 60">
                <a:extLst>
                  <a:ext uri="{FF2B5EF4-FFF2-40B4-BE49-F238E27FC236}">
                    <a16:creationId xmlns:a16="http://schemas.microsoft.com/office/drawing/2014/main" id="{45803E2B-B037-D341-B3EC-A7FD7B57F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88" y="1187430"/>
                <a:ext cx="4968876" cy="2671309"/>
              </a:xfrm>
              <a:prstGeom prst="rect">
                <a:avLst/>
              </a:prstGeom>
              <a:blipFill>
                <a:blip r:embed="rId4"/>
                <a:stretch>
                  <a:fillRect l="-1350" t="-913" b="-3425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46478B72-B6CB-402E-BEB0-16633807C748}"/>
              </a:ext>
            </a:extLst>
          </p:cNvPr>
          <p:cNvGrpSpPr/>
          <p:nvPr/>
        </p:nvGrpSpPr>
        <p:grpSpPr>
          <a:xfrm>
            <a:off x="5622513" y="1121582"/>
            <a:ext cx="3405187" cy="3015525"/>
            <a:chOff x="5622513" y="1116324"/>
            <a:chExt cx="3405187" cy="301552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A967B5F-CB1E-3246-8923-88D6AFB6A8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2513" y="1148937"/>
              <a:ext cx="3405187" cy="2982912"/>
              <a:chOff x="5418138" y="385763"/>
              <a:chExt cx="3405187" cy="298291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0A93717-7741-DA46-9B6A-8EF24752E102}"/>
                  </a:ext>
                </a:extLst>
              </p:cNvPr>
              <p:cNvSpPr/>
              <p:nvPr/>
            </p:nvSpPr>
            <p:spPr>
              <a:xfrm>
                <a:off x="5418138" y="385763"/>
                <a:ext cx="3405187" cy="298291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6CC9F026-A75B-2340-AAAB-DA5DBC86C1AE}"/>
                  </a:ext>
                </a:extLst>
              </p:cNvPr>
              <p:cNvCxnSpPr/>
              <p:nvPr/>
            </p:nvCxnSpPr>
            <p:spPr>
              <a:xfrm flipV="1">
                <a:off x="5681663" y="1069975"/>
                <a:ext cx="674687" cy="31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FA45222C-9058-F542-BE2C-DC6E8FAA48FD}"/>
                  </a:ext>
                </a:extLst>
              </p:cNvPr>
              <p:cNvCxnSpPr/>
              <p:nvPr/>
            </p:nvCxnSpPr>
            <p:spPr>
              <a:xfrm>
                <a:off x="6365875" y="1069975"/>
                <a:ext cx="0" cy="18002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297FD6DD-9467-1B47-9D94-11C978EF7C5A}"/>
                  </a:ext>
                </a:extLst>
              </p:cNvPr>
              <p:cNvCxnSpPr/>
              <p:nvPr/>
            </p:nvCxnSpPr>
            <p:spPr>
              <a:xfrm>
                <a:off x="6365875" y="2892425"/>
                <a:ext cx="1749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6924A75-B78A-D84A-BCF8-63BA51B09892}"/>
                  </a:ext>
                </a:extLst>
              </p:cNvPr>
              <p:cNvSpPr/>
              <p:nvPr/>
            </p:nvSpPr>
            <p:spPr>
              <a:xfrm rot="19500000">
                <a:off x="6871360" y="432386"/>
                <a:ext cx="112602" cy="266714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A76C5A3B-8F4A-B949-8146-90501348210A}"/>
                  </a:ext>
                </a:extLst>
              </p:cNvPr>
              <p:cNvCxnSpPr/>
              <p:nvPr/>
            </p:nvCxnSpPr>
            <p:spPr>
              <a:xfrm flipV="1">
                <a:off x="6365875" y="565150"/>
                <a:ext cx="725488" cy="493713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53D810A0-7547-444E-A33E-2597A424D204}"/>
                  </a:ext>
                </a:extLst>
              </p:cNvPr>
              <p:cNvCxnSpPr/>
              <p:nvPr/>
            </p:nvCxnSpPr>
            <p:spPr>
              <a:xfrm flipH="1">
                <a:off x="6868985" y="1695449"/>
                <a:ext cx="4763" cy="588962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弧形 38">
                <a:extLst>
                  <a:ext uri="{FF2B5EF4-FFF2-40B4-BE49-F238E27FC236}">
                    <a16:creationId xmlns:a16="http://schemas.microsoft.com/office/drawing/2014/main" id="{9B1213FA-A186-4148-B433-413A3FA58CA2}"/>
                  </a:ext>
                </a:extLst>
              </p:cNvPr>
              <p:cNvSpPr/>
              <p:nvPr/>
            </p:nvSpPr>
            <p:spPr>
              <a:xfrm flipH="1">
                <a:off x="7227888" y="2492375"/>
                <a:ext cx="898525" cy="822325"/>
              </a:xfrm>
              <a:prstGeom prst="arc">
                <a:avLst>
                  <a:gd name="adj1" fmla="val 18375230"/>
                  <a:gd name="adj2" fmla="val 2144007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8693" name="对象 39">
                    <a:extLst>
                      <a:ext uri="{FF2B5EF4-FFF2-40B4-BE49-F238E27FC236}">
                        <a16:creationId xmlns:a16="http://schemas.microsoft.com/office/drawing/2014/main" id="{FBAAEA4B-5D39-8845-AD56-A0D50EBD1B1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018338" y="2263775"/>
                  <a:ext cx="354012" cy="4572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7253" name="Equation" r:id="rId5" imgW="2051050" imgH="2635250" progId="Equation.DSMT4">
                          <p:embed/>
                        </p:oleObj>
                      </mc:Choice>
                      <mc:Fallback>
                        <p:oleObj name="Equation" r:id="rId5" imgW="2051050" imgH="2635250" progId="Equation.DSMT4">
                          <p:embed/>
                          <p:pic>
                            <p:nvPicPr>
                              <p:cNvPr id="28693" name="对象 39">
                                <a:extLst>
                                  <a:ext uri="{FF2B5EF4-FFF2-40B4-BE49-F238E27FC236}">
                                    <a16:creationId xmlns:a16="http://schemas.microsoft.com/office/drawing/2014/main" id="{FBAAEA4B-5D39-8845-AD56-A0D50EBD1B1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018338" y="2263775"/>
                                <a:ext cx="354012" cy="4572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8693" name="对象 39">
                    <a:extLst>
                      <a:ext uri="{FF2B5EF4-FFF2-40B4-BE49-F238E27FC236}">
                        <a16:creationId xmlns:a16="http://schemas.microsoft.com/office/drawing/2014/main" id="{FBAAEA4B-5D39-8845-AD56-A0D50EBD1B1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018338" y="2263775"/>
                  <a:ext cx="354012" cy="4572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7159" name="Equation" r:id="rId7" imgW="2051050" imgH="2635250" progId="Equation.DSMT4">
                          <p:embed/>
                        </p:oleObj>
                      </mc:Choice>
                      <mc:Fallback>
                        <p:oleObj name="Equation" r:id="rId7" imgW="2051050" imgH="2635250" progId="Equation.DSMT4">
                          <p:embed/>
                          <p:pic>
                            <p:nvPicPr>
                              <p:cNvPr id="28693" name="对象 39">
                                <a:extLst>
                                  <a:ext uri="{FF2B5EF4-FFF2-40B4-BE49-F238E27FC236}">
                                    <a16:creationId xmlns:a16="http://schemas.microsoft.com/office/drawing/2014/main" id="{FBAAEA4B-5D39-8845-AD56-A0D50EBD1B1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018338" y="2263775"/>
                                <a:ext cx="354012" cy="4572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8694" name="对象 41">
                    <a:extLst>
                      <a:ext uri="{FF2B5EF4-FFF2-40B4-BE49-F238E27FC236}">
                        <a16:creationId xmlns:a16="http://schemas.microsoft.com/office/drawing/2014/main" id="{D375A401-7872-9D4B-9328-CE7575A22FF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030913" y="1857375"/>
                  <a:ext cx="254000" cy="3556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7254" name="Equation" r:id="rId9" imgW="1460500" imgH="2051050" progId="Equation.DSMT4">
                          <p:embed/>
                        </p:oleObj>
                      </mc:Choice>
                      <mc:Fallback>
                        <p:oleObj name="Equation" r:id="rId9" imgW="1460500" imgH="2051050" progId="Equation.DSMT4">
                          <p:embed/>
                          <p:pic>
                            <p:nvPicPr>
                              <p:cNvPr id="28694" name="对象 41">
                                <a:extLst>
                                  <a:ext uri="{FF2B5EF4-FFF2-40B4-BE49-F238E27FC236}">
                                    <a16:creationId xmlns:a16="http://schemas.microsoft.com/office/drawing/2014/main" id="{D375A401-7872-9D4B-9328-CE7575A22FFC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030913" y="1857375"/>
                                <a:ext cx="254000" cy="3556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28694" name="对象 41">
                    <a:extLst>
                      <a:ext uri="{FF2B5EF4-FFF2-40B4-BE49-F238E27FC236}">
                        <a16:creationId xmlns:a16="http://schemas.microsoft.com/office/drawing/2014/main" id="{D375A401-7872-9D4B-9328-CE7575A22FF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030913" y="1857375"/>
                  <a:ext cx="254000" cy="3556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7160" name="Equation" r:id="rId11" imgW="1460500" imgH="2051050" progId="Equation.DSMT4">
                          <p:embed/>
                        </p:oleObj>
                      </mc:Choice>
                      <mc:Fallback>
                        <p:oleObj name="Equation" r:id="rId11" imgW="1460500" imgH="2051050" progId="Equation.DSMT4">
                          <p:embed/>
                          <p:pic>
                            <p:nvPicPr>
                              <p:cNvPr id="28694" name="对象 41">
                                <a:extLst>
                                  <a:ext uri="{FF2B5EF4-FFF2-40B4-BE49-F238E27FC236}">
                                    <a16:creationId xmlns:a16="http://schemas.microsoft.com/office/drawing/2014/main" id="{D375A401-7872-9D4B-9328-CE7575A22FFC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030913" y="1857375"/>
                                <a:ext cx="254000" cy="3556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44E82181-BC2E-4749-92F7-91404DFE0032}"/>
                  </a:ext>
                </a:extLst>
              </p:cNvPr>
              <p:cNvCxnSpPr/>
              <p:nvPr/>
            </p:nvCxnSpPr>
            <p:spPr>
              <a:xfrm flipV="1">
                <a:off x="6365875" y="1062038"/>
                <a:ext cx="1481138" cy="31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50FA430D-FD09-724D-B9CE-0FD91557ADD0}"/>
                  </a:ext>
                </a:extLst>
              </p:cNvPr>
              <p:cNvCxnSpPr/>
              <p:nvPr/>
            </p:nvCxnSpPr>
            <p:spPr>
              <a:xfrm flipV="1">
                <a:off x="7624763" y="1947863"/>
                <a:ext cx="6350" cy="944562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96242220-C3BB-5643-AE80-EF6371450889}"/>
                  </a:ext>
                </a:extLst>
              </p:cNvPr>
              <p:cNvCxnSpPr/>
              <p:nvPr/>
            </p:nvCxnSpPr>
            <p:spPr>
              <a:xfrm flipH="1" flipV="1">
                <a:off x="7315200" y="2903538"/>
                <a:ext cx="322263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对象 58">
                    <a:extLst>
                      <a:ext uri="{FF2B5EF4-FFF2-40B4-BE49-F238E27FC236}">
                        <a16:creationId xmlns:a16="http://schemas.microsoft.com/office/drawing/2014/main" id="{CA6357E9-2F4C-BB49-AB66-15BC16FDC71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696199" y="1743074"/>
                    <a:ext cx="525087" cy="5413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5" name="对象 58">
                    <a:extLst>
                      <a:ext uri="{FF2B5EF4-FFF2-40B4-BE49-F238E27FC236}">
                        <a16:creationId xmlns:a16="http://schemas.microsoft.com/office/drawing/2014/main" id="{CA6357E9-2F4C-BB49-AB66-15BC16FDC7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96199" y="1743074"/>
                    <a:ext cx="525087" cy="54133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299"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6" name="对象 59">
                    <a:extLst>
                      <a:ext uri="{FF2B5EF4-FFF2-40B4-BE49-F238E27FC236}">
                        <a16:creationId xmlns:a16="http://schemas.microsoft.com/office/drawing/2014/main" id="{C1EAF225-076F-A341-AA90-8671D1793DF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137400" y="2927350"/>
                  <a:ext cx="304800" cy="4064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7255" name="Equation" r:id="rId14" imgW="1752600" imgH="2343150" progId="Equation.DSMT4">
                          <p:embed/>
                        </p:oleObj>
                      </mc:Choice>
                      <mc:Fallback>
                        <p:oleObj name="Equation" r:id="rId14" imgW="1752600" imgH="2343150" progId="Equation.DSMT4">
                          <p:embed/>
                          <p:pic>
                            <p:nvPicPr>
                              <p:cNvPr id="6" name="对象 59">
                                <a:extLst>
                                  <a:ext uri="{FF2B5EF4-FFF2-40B4-BE49-F238E27FC236}">
                                    <a16:creationId xmlns:a16="http://schemas.microsoft.com/office/drawing/2014/main" id="{C1EAF225-076F-A341-AA90-8671D1793DF1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137400" y="2927350"/>
                                <a:ext cx="304800" cy="4064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6" name="对象 59">
                    <a:extLst>
                      <a:ext uri="{FF2B5EF4-FFF2-40B4-BE49-F238E27FC236}">
                        <a16:creationId xmlns:a16="http://schemas.microsoft.com/office/drawing/2014/main" id="{C1EAF225-076F-A341-AA90-8671D1793DF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7137400" y="2927350"/>
                  <a:ext cx="304800" cy="4064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7161" name="Equation" r:id="rId16" imgW="1752600" imgH="2343150" progId="Equation.DSMT4">
                          <p:embed/>
                        </p:oleObj>
                      </mc:Choice>
                      <mc:Fallback>
                        <p:oleObj name="Equation" r:id="rId16" imgW="1752600" imgH="2343150" progId="Equation.DSMT4">
                          <p:embed/>
                          <p:pic>
                            <p:nvPicPr>
                              <p:cNvPr id="6" name="对象 59">
                                <a:extLst>
                                  <a:ext uri="{FF2B5EF4-FFF2-40B4-BE49-F238E27FC236}">
                                    <a16:creationId xmlns:a16="http://schemas.microsoft.com/office/drawing/2014/main" id="{C1EAF225-076F-A341-AA90-8671D1793DF1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137400" y="2927350"/>
                                <a:ext cx="304800" cy="4064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A9C9D4B4-874C-3248-A1D5-CEA2369668F2}"/>
                  </a:ext>
                </a:extLst>
              </p:cNvPr>
              <p:cNvSpPr/>
              <p:nvPr/>
            </p:nvSpPr>
            <p:spPr>
              <a:xfrm rot="5400000" flipH="1">
                <a:off x="6116637" y="820737"/>
                <a:ext cx="474662" cy="474663"/>
              </a:xfrm>
              <a:prstGeom prst="arc">
                <a:avLst>
                  <a:gd name="adj1" fmla="val 18375230"/>
                  <a:gd name="adj2" fmla="val 2144007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对象 58">
                  <a:extLst>
                    <a:ext uri="{FF2B5EF4-FFF2-40B4-BE49-F238E27FC236}">
                      <a16:creationId xmlns:a16="http://schemas.microsoft.com/office/drawing/2014/main" id="{186BE0EA-1F10-489F-AD05-77AE54E4059E}"/>
                    </a:ext>
                  </a:extLst>
                </p:cNvPr>
                <p:cNvSpPr txBox="1"/>
                <p:nvPr/>
              </p:nvSpPr>
              <p:spPr bwMode="auto">
                <a:xfrm>
                  <a:off x="7333419" y="1165606"/>
                  <a:ext cx="525087" cy="5413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0" name="对象 58">
                  <a:extLst>
                    <a:ext uri="{FF2B5EF4-FFF2-40B4-BE49-F238E27FC236}">
                      <a16:creationId xmlns:a16="http://schemas.microsoft.com/office/drawing/2014/main" id="{186BE0EA-1F10-489F-AD05-77AE54E40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33419" y="1165606"/>
                  <a:ext cx="525087" cy="541337"/>
                </a:xfrm>
                <a:prstGeom prst="rect">
                  <a:avLst/>
                </a:prstGeom>
                <a:blipFill>
                  <a:blip r:embed="rId18"/>
                  <a:stretch>
                    <a:fillRect l="-348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E6AA0D8-545A-4F99-9D07-DABE2478B0D0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V="1">
              <a:off x="6210250" y="1476324"/>
              <a:ext cx="720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60">
                <a:extLst>
                  <a:ext uri="{FF2B5EF4-FFF2-40B4-BE49-F238E27FC236}">
                    <a16:creationId xmlns:a16="http://schemas.microsoft.com/office/drawing/2014/main" id="{3D6235C4-45DE-4180-B89E-A81304847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82" y="4167466"/>
                <a:ext cx="8509666" cy="25985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𝑃𝑙</m:t>
                      </m:r>
                      <m:func>
                        <m:funcPr>
                          <m:ctrlPr>
                            <a:rPr kumimoji="1"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kumimoji="1"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num>
                        <m:den>
                          <m:func>
                            <m:funcPr>
                              <m:ctrlPr>
                                <a:rPr kumimoji="1"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kumimoji="1"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  <m:r>
                        <a:rPr kumimoji="1" lang="en-US" altLang="zh-CN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</m:t>
                      </m:r>
                      <m:r>
                        <a:rPr kumimoji="1"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</m:t>
                      </m:r>
                      <m:r>
                        <a:rPr kumimoji="1"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r>
                        <a:rPr kumimoji="1"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f>
                        <m:fPr>
                          <m:ctrlPr>
                            <a:rPr kumimoji="1"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den>
                      </m:f>
                      <m:func>
                        <m:funcPr>
                          <m:ctrlPr>
                            <a:rPr kumimoji="1"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kumimoji="1"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将其代回力平衡方程，得</a:t>
                </a:r>
                <a:endParaRPr kumimoji="1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den>
                      </m:f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kumimoji="1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den>
                      </m:f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e>
                            <m:sup>
                              <m:r>
                                <a:rPr kumimoji="1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摩擦系数为</a:t>
                </a:r>
                <a:endParaRPr kumimoji="1"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𝜇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  <m:func>
                            <m:funcPr>
                              <m:ctrlPr>
                                <a:rPr kumimoji="1"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1"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kumimoji="1"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kumimoji="1"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kumimoji="1"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  <m:r>
                            <a:rPr kumimoji="1"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1"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  <m:func>
                            <m:funcPr>
                              <m:ctrlPr>
                                <a:rPr kumimoji="1"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kumimoji="1"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1"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kumimoji="1"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kumimoji="1"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3" name="矩形 60">
                <a:extLst>
                  <a:ext uri="{FF2B5EF4-FFF2-40B4-BE49-F238E27FC236}">
                    <a16:creationId xmlns:a16="http://schemas.microsoft.com/office/drawing/2014/main" id="{3D6235C4-45DE-4180-B89E-A81304847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182" y="4167466"/>
                <a:ext cx="8509666" cy="2598596"/>
              </a:xfrm>
              <a:prstGeom prst="rect">
                <a:avLst/>
              </a:prstGeom>
              <a:blipFill>
                <a:blip r:embed="rId19"/>
                <a:stretch>
                  <a:fillRect l="-788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B3AA09-B1F9-4DC4-AAE1-D3741B62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graphicFrame>
        <p:nvGraphicFramePr>
          <p:cNvPr id="28" name="对象 39">
            <a:extLst>
              <a:ext uri="{FF2B5EF4-FFF2-40B4-BE49-F238E27FC236}">
                <a16:creationId xmlns:a16="http://schemas.microsoft.com/office/drawing/2014/main" id="{30BA5EFF-1D65-4020-84C8-028EAB6482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841128"/>
              </p:ext>
            </p:extLst>
          </p:nvPr>
        </p:nvGraphicFramePr>
        <p:xfrm>
          <a:off x="6618670" y="1179327"/>
          <a:ext cx="354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6" name="Equation" r:id="rId5" imgW="2051050" imgH="2635250" progId="Equation.DSMT4">
                  <p:embed/>
                </p:oleObj>
              </mc:Choice>
              <mc:Fallback>
                <p:oleObj name="Equation" r:id="rId5" imgW="2051050" imgH="2635250" progId="Equation.DSMT4">
                  <p:embed/>
                  <p:pic>
                    <p:nvPicPr>
                      <p:cNvPr id="28693" name="对象 39">
                        <a:extLst>
                          <a:ext uri="{FF2B5EF4-FFF2-40B4-BE49-F238E27FC236}">
                            <a16:creationId xmlns:a16="http://schemas.microsoft.com/office/drawing/2014/main" id="{FBAAEA4B-5D39-8845-AD56-A0D50EBD1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670" y="1179327"/>
                        <a:ext cx="354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对象 58">
                <a:extLst>
                  <a:ext uri="{FF2B5EF4-FFF2-40B4-BE49-F238E27FC236}">
                    <a16:creationId xmlns:a16="http://schemas.microsoft.com/office/drawing/2014/main" id="{864DF697-7E49-4C37-9541-5FAE7089DEEB}"/>
                  </a:ext>
                </a:extLst>
              </p:cNvPr>
              <p:cNvSpPr txBox="1"/>
              <p:nvPr/>
            </p:nvSpPr>
            <p:spPr bwMode="auto">
              <a:xfrm>
                <a:off x="7881525" y="3605295"/>
                <a:ext cx="525087" cy="541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对象 58">
                <a:extLst>
                  <a:ext uri="{FF2B5EF4-FFF2-40B4-BE49-F238E27FC236}">
                    <a16:creationId xmlns:a16="http://schemas.microsoft.com/office/drawing/2014/main" id="{864DF697-7E49-4C37-9541-5FAE7089D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81525" y="3605295"/>
                <a:ext cx="525087" cy="541337"/>
              </a:xfrm>
              <a:prstGeom prst="rect">
                <a:avLst/>
              </a:prstGeom>
              <a:blipFill>
                <a:blip r:embed="rId20"/>
                <a:stretch>
                  <a:fillRect l="-34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对象 58">
                <a:extLst>
                  <a:ext uri="{FF2B5EF4-FFF2-40B4-BE49-F238E27FC236}">
                    <a16:creationId xmlns:a16="http://schemas.microsoft.com/office/drawing/2014/main" id="{E39A168F-4EC4-4ADC-9B4C-95C9B9DD8F1F}"/>
                  </a:ext>
                </a:extLst>
              </p:cNvPr>
              <p:cNvSpPr txBox="1"/>
              <p:nvPr/>
            </p:nvSpPr>
            <p:spPr bwMode="auto">
              <a:xfrm>
                <a:off x="5972460" y="1125171"/>
                <a:ext cx="525087" cy="541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对象 58">
                <a:extLst>
                  <a:ext uri="{FF2B5EF4-FFF2-40B4-BE49-F238E27FC236}">
                    <a16:creationId xmlns:a16="http://schemas.microsoft.com/office/drawing/2014/main" id="{E39A168F-4EC4-4ADC-9B4C-95C9B9DD8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2460" y="1125171"/>
                <a:ext cx="525087" cy="541337"/>
              </a:xfrm>
              <a:prstGeom prst="rect">
                <a:avLst/>
              </a:prstGeom>
              <a:blipFill>
                <a:blip r:embed="rId21"/>
                <a:stretch>
                  <a:fillRect l="-34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对象 58">
                <a:extLst>
                  <a:ext uri="{FF2B5EF4-FFF2-40B4-BE49-F238E27FC236}">
                    <a16:creationId xmlns:a16="http://schemas.microsoft.com/office/drawing/2014/main" id="{70F856DA-F3FE-4499-B85A-157AEF267198}"/>
                  </a:ext>
                </a:extLst>
              </p:cNvPr>
              <p:cNvSpPr txBox="1"/>
              <p:nvPr/>
            </p:nvSpPr>
            <p:spPr bwMode="auto">
              <a:xfrm>
                <a:off x="6249310" y="1775743"/>
                <a:ext cx="525087" cy="541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对象 58">
                <a:extLst>
                  <a:ext uri="{FF2B5EF4-FFF2-40B4-BE49-F238E27FC236}">
                    <a16:creationId xmlns:a16="http://schemas.microsoft.com/office/drawing/2014/main" id="{70F856DA-F3FE-4499-B85A-157AEF267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9310" y="1775743"/>
                <a:ext cx="525087" cy="541337"/>
              </a:xfrm>
              <a:prstGeom prst="rect">
                <a:avLst/>
              </a:prstGeom>
              <a:blipFill>
                <a:blip r:embed="rId22"/>
                <a:stretch>
                  <a:fillRect l="-2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6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矩形 2">
                <a:extLst>
                  <a:ext uri="{FF2B5EF4-FFF2-40B4-BE49-F238E27FC236}">
                    <a16:creationId xmlns:a16="http://schemas.microsoft.com/office/drawing/2014/main" id="{B6476842-E7EA-BA4E-98B0-20633389F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99" y="125816"/>
                <a:ext cx="5915288" cy="36655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例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（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3.3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题）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长度分别为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的均质杆成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90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度刚性连接到一起，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杆通过光滑铰链悬挂在天花板上。求平衡时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与铅垂线夹角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=?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分析：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共面平行力系，平衡条件为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algn="ctr"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    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</a:p>
              <a:p>
                <a:pPr lvl="0"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解出铰链对刚性杆的拉力，对平衡问题求解没有用处。</a:t>
                </a:r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507" name="矩形 2">
                <a:extLst>
                  <a:ext uri="{FF2B5EF4-FFF2-40B4-BE49-F238E27FC236}">
                    <a16:creationId xmlns:a16="http://schemas.microsoft.com/office/drawing/2014/main" id="{B6476842-E7EA-BA4E-98B0-20633389F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099" y="125816"/>
                <a:ext cx="5915288" cy="3665555"/>
              </a:xfrm>
              <a:prstGeom prst="rect">
                <a:avLst/>
              </a:prstGeom>
              <a:blipFill>
                <a:blip r:embed="rId3"/>
                <a:stretch>
                  <a:fillRect l="-1546" t="-998" r="-1546" b="-2329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E625EE77-5F06-4748-BD1C-FA0C7499BCA7}"/>
              </a:ext>
            </a:extLst>
          </p:cNvPr>
          <p:cNvGrpSpPr>
            <a:grpSpLocks/>
          </p:cNvGrpSpPr>
          <p:nvPr/>
        </p:nvGrpSpPr>
        <p:grpSpPr bwMode="auto">
          <a:xfrm>
            <a:off x="6247075" y="96838"/>
            <a:ext cx="3536950" cy="3752850"/>
            <a:chOff x="5475288" y="642938"/>
            <a:chExt cx="3536950" cy="375285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0FA222-4506-3C4E-B80E-EB2097E8FC7E}"/>
                </a:ext>
              </a:extLst>
            </p:cNvPr>
            <p:cNvSpPr/>
            <p:nvPr/>
          </p:nvSpPr>
          <p:spPr>
            <a:xfrm>
              <a:off x="5475288" y="642938"/>
              <a:ext cx="3536950" cy="36766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1517" name="组合 5">
              <a:extLst>
                <a:ext uri="{FF2B5EF4-FFF2-40B4-BE49-F238E27FC236}">
                  <a16:creationId xmlns:a16="http://schemas.microsoft.com/office/drawing/2014/main" id="{74E6176C-0F54-B540-AA42-0522A8582EFC}"/>
                </a:ext>
              </a:extLst>
            </p:cNvPr>
            <p:cNvGrpSpPr>
              <a:grpSpLocks/>
            </p:cNvGrpSpPr>
            <p:nvPr/>
          </p:nvGrpSpPr>
          <p:grpSpPr bwMode="auto">
            <a:xfrm rot="685194">
              <a:off x="6743700" y="1893888"/>
              <a:ext cx="1036638" cy="1593850"/>
              <a:chOff x="2297151" y="2074127"/>
              <a:chExt cx="1037064" cy="159462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EF2ED11-AA75-444F-A8B3-24FDD914E24E}"/>
                  </a:ext>
                </a:extLst>
              </p:cNvPr>
              <p:cNvSpPr/>
              <p:nvPr/>
            </p:nvSpPr>
            <p:spPr>
              <a:xfrm>
                <a:off x="2290673" y="2072858"/>
                <a:ext cx="100054" cy="15946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8E0DADC-C2F1-EC4F-99E3-F86C4FE47F24}"/>
                  </a:ext>
                </a:extLst>
              </p:cNvPr>
              <p:cNvSpPr/>
              <p:nvPr/>
            </p:nvSpPr>
            <p:spPr>
              <a:xfrm rot="5400000">
                <a:off x="2784678" y="3122266"/>
                <a:ext cx="100061" cy="9862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2876B4B-1268-7346-9C23-18C3BA3A5281}"/>
                </a:ext>
              </a:extLst>
            </p:cNvPr>
            <p:cNvCxnSpPr/>
            <p:nvPr/>
          </p:nvCxnSpPr>
          <p:spPr>
            <a:xfrm>
              <a:off x="6300788" y="1806575"/>
              <a:ext cx="1660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2695AEC-2499-B748-8A50-C0BFC78F5A21}"/>
                </a:ext>
              </a:extLst>
            </p:cNvPr>
            <p:cNvCxnSpPr/>
            <p:nvPr/>
          </p:nvCxnSpPr>
          <p:spPr>
            <a:xfrm>
              <a:off x="6811963" y="2540000"/>
              <a:ext cx="1587" cy="1184275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6996536-0094-6A47-8B20-A908438C4DB0}"/>
                </a:ext>
              </a:extLst>
            </p:cNvPr>
            <p:cNvCxnSpPr/>
            <p:nvPr/>
          </p:nvCxnSpPr>
          <p:spPr>
            <a:xfrm>
              <a:off x="7131050" y="3427413"/>
              <a:ext cx="1588" cy="720725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85FD72D-158A-DD44-8C80-55AD3DACA878}"/>
                </a:ext>
              </a:extLst>
            </p:cNvPr>
            <p:cNvCxnSpPr/>
            <p:nvPr/>
          </p:nvCxnSpPr>
          <p:spPr>
            <a:xfrm flipV="1">
              <a:off x="7002463" y="642938"/>
              <a:ext cx="1587" cy="118586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E1A51D1-1E74-C643-ADDD-503F7E7DA381}"/>
                </a:ext>
              </a:extLst>
            </p:cNvPr>
            <p:cNvCxnSpPr/>
            <p:nvPr/>
          </p:nvCxnSpPr>
          <p:spPr>
            <a:xfrm flipV="1">
              <a:off x="6999288" y="795338"/>
              <a:ext cx="0" cy="360045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1351E1EB-9F3F-5940-8066-9E364125AC23}"/>
                </a:ext>
              </a:extLst>
            </p:cNvPr>
            <p:cNvSpPr/>
            <p:nvPr/>
          </p:nvSpPr>
          <p:spPr>
            <a:xfrm flipH="1" flipV="1">
              <a:off x="6794500" y="1868488"/>
              <a:ext cx="449263" cy="482600"/>
            </a:xfrm>
            <a:prstGeom prst="arc">
              <a:avLst>
                <a:gd name="adj1" fmla="val 16149332"/>
                <a:gd name="adj2" fmla="val 182230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8A739F8-5938-BC41-945E-6BD611DDCA3E}"/>
                </a:ext>
              </a:extLst>
            </p:cNvPr>
            <p:cNvCxnSpPr/>
            <p:nvPr/>
          </p:nvCxnSpPr>
          <p:spPr>
            <a:xfrm flipH="1">
              <a:off x="6700838" y="3281363"/>
              <a:ext cx="860425" cy="47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" name="对象 9">
              <a:extLst>
                <a:ext uri="{FF2B5EF4-FFF2-40B4-BE49-F238E27FC236}">
                  <a16:creationId xmlns:a16="http://schemas.microsoft.com/office/drawing/2014/main" id="{BD42EC26-B143-6047-8D3D-F514ECAF55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73825" y="2333625"/>
            <a:ext cx="252413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58" name="Equation" r:id="rId4" imgW="1460500" imgH="1606550" progId="Equation.DSMT4">
                    <p:embed/>
                  </p:oleObj>
                </mc:Choice>
                <mc:Fallback>
                  <p:oleObj name="Equation" r:id="rId4" imgW="1460500" imgH="1606550" progId="Equation.DSMT4">
                    <p:embed/>
                    <p:pic>
                      <p:nvPicPr>
                        <p:cNvPr id="2" name="对象 9">
                          <a:extLst>
                            <a:ext uri="{FF2B5EF4-FFF2-40B4-BE49-F238E27FC236}">
                              <a16:creationId xmlns:a16="http://schemas.microsoft.com/office/drawing/2014/main" id="{BD42EC26-B143-6047-8D3D-F514ECAF55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3825" y="2333625"/>
                          <a:ext cx="252413" cy="277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6" name="对象 9">
              <a:extLst>
                <a:ext uri="{FF2B5EF4-FFF2-40B4-BE49-F238E27FC236}">
                  <a16:creationId xmlns:a16="http://schemas.microsoft.com/office/drawing/2014/main" id="{52047571-E300-2346-88BE-0CCED28272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29425" y="2305050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59" name="Equation" r:id="rId6" imgW="1898650" imgH="2635250" progId="Equation.DSMT4">
                    <p:embed/>
                  </p:oleObj>
                </mc:Choice>
                <mc:Fallback>
                  <p:oleObj name="Equation" r:id="rId6" imgW="1898650" imgH="2635250" progId="Equation.DSMT4">
                    <p:embed/>
                    <p:pic>
                      <p:nvPicPr>
                        <p:cNvPr id="21526" name="对象 9">
                          <a:extLst>
                            <a:ext uri="{FF2B5EF4-FFF2-40B4-BE49-F238E27FC236}">
                              <a16:creationId xmlns:a16="http://schemas.microsoft.com/office/drawing/2014/main" id="{52047571-E300-2346-88BE-0CCED28272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9425" y="2305050"/>
                          <a:ext cx="24765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7" name="对象 9">
              <a:extLst>
                <a:ext uri="{FF2B5EF4-FFF2-40B4-BE49-F238E27FC236}">
                  <a16:creationId xmlns:a16="http://schemas.microsoft.com/office/drawing/2014/main" id="{FFFD6C43-AAC0-1F46-AC60-0B14FB224D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61213" y="3511550"/>
            <a:ext cx="252412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60" name="Equation" r:id="rId8" imgW="1460500" imgH="2051050" progId="Equation.DSMT4">
                    <p:embed/>
                  </p:oleObj>
                </mc:Choice>
                <mc:Fallback>
                  <p:oleObj name="Equation" r:id="rId8" imgW="1460500" imgH="2051050" progId="Equation.DSMT4">
                    <p:embed/>
                    <p:pic>
                      <p:nvPicPr>
                        <p:cNvPr id="21527" name="对象 9">
                          <a:extLst>
                            <a:ext uri="{FF2B5EF4-FFF2-40B4-BE49-F238E27FC236}">
                              <a16:creationId xmlns:a16="http://schemas.microsoft.com/office/drawing/2014/main" id="{FFFD6C43-AAC0-1F46-AC60-0B14FB224D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1213" y="3511550"/>
                          <a:ext cx="252412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8" name="对象 9">
              <a:extLst>
                <a:ext uri="{FF2B5EF4-FFF2-40B4-BE49-F238E27FC236}">
                  <a16:creationId xmlns:a16="http://schemas.microsoft.com/office/drawing/2014/main" id="{0F20CED9-4126-6F48-9C16-95721D366E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61150" y="1503363"/>
            <a:ext cx="303213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61" name="Equation" r:id="rId10" imgW="1752600" imgH="1898650" progId="Equation.DSMT4">
                    <p:embed/>
                  </p:oleObj>
                </mc:Choice>
                <mc:Fallback>
                  <p:oleObj name="Equation" r:id="rId10" imgW="1752600" imgH="1898650" progId="Equation.DSMT4">
                    <p:embed/>
                    <p:pic>
                      <p:nvPicPr>
                        <p:cNvPr id="21528" name="对象 9">
                          <a:extLst>
                            <a:ext uri="{FF2B5EF4-FFF2-40B4-BE49-F238E27FC236}">
                              <a16:creationId xmlns:a16="http://schemas.microsoft.com/office/drawing/2014/main" id="{0F20CED9-4126-6F48-9C16-95721D366E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1150" y="1503363"/>
                          <a:ext cx="303213" cy="328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9" name="对象 9">
              <a:extLst>
                <a:ext uri="{FF2B5EF4-FFF2-40B4-BE49-F238E27FC236}">
                  <a16:creationId xmlns:a16="http://schemas.microsoft.com/office/drawing/2014/main" id="{4B1309E9-DB9C-B244-AC7A-CD03E2DE1D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07300" y="3506788"/>
            <a:ext cx="303213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62" name="Equation" r:id="rId12" imgW="1752600" imgH="2051050" progId="Equation.DSMT4">
                    <p:embed/>
                  </p:oleObj>
                </mc:Choice>
                <mc:Fallback>
                  <p:oleObj name="Equation" r:id="rId12" imgW="1752600" imgH="2051050" progId="Equation.DSMT4">
                    <p:embed/>
                    <p:pic>
                      <p:nvPicPr>
                        <p:cNvPr id="21529" name="对象 9">
                          <a:extLst>
                            <a:ext uri="{FF2B5EF4-FFF2-40B4-BE49-F238E27FC236}">
                              <a16:creationId xmlns:a16="http://schemas.microsoft.com/office/drawing/2014/main" id="{4B1309E9-DB9C-B244-AC7A-CD03E2DE1D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7300" y="3506788"/>
                          <a:ext cx="303213" cy="354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0" name="对象 9">
              <a:extLst>
                <a:ext uri="{FF2B5EF4-FFF2-40B4-BE49-F238E27FC236}">
                  <a16:creationId xmlns:a16="http://schemas.microsoft.com/office/drawing/2014/main" id="{EB505011-4646-7740-98C3-73B4BC1F3A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8400" y="3271838"/>
            <a:ext cx="303213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63" name="Equation" r:id="rId14" imgW="1752600" imgH="1898650" progId="Equation.DSMT4">
                    <p:embed/>
                  </p:oleObj>
                </mc:Choice>
                <mc:Fallback>
                  <p:oleObj name="Equation" r:id="rId14" imgW="1752600" imgH="1898650" progId="Equation.DSMT4">
                    <p:embed/>
                    <p:pic>
                      <p:nvPicPr>
                        <p:cNvPr id="21530" name="对象 9">
                          <a:extLst>
                            <a:ext uri="{FF2B5EF4-FFF2-40B4-BE49-F238E27FC236}">
                              <a16:creationId xmlns:a16="http://schemas.microsoft.com/office/drawing/2014/main" id="{EB505011-4646-7740-98C3-73B4BC1F3A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3271838"/>
                          <a:ext cx="303213" cy="328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21DE5E3-E293-C344-BB5B-09DBA72CA291}"/>
                </a:ext>
              </a:extLst>
            </p:cNvPr>
            <p:cNvCxnSpPr/>
            <p:nvPr/>
          </p:nvCxnSpPr>
          <p:spPr>
            <a:xfrm flipH="1" flipV="1">
              <a:off x="7126288" y="1822450"/>
              <a:ext cx="25400" cy="257333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C112F2C-72F2-7A4E-9EC6-BD2396322B92}"/>
                </a:ext>
              </a:extLst>
            </p:cNvPr>
            <p:cNvCxnSpPr/>
            <p:nvPr/>
          </p:nvCxnSpPr>
          <p:spPr>
            <a:xfrm>
              <a:off x="6811963" y="3006725"/>
              <a:ext cx="196850" cy="476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8146848-E405-5048-9E4A-7FD18867998A}"/>
                </a:ext>
              </a:extLst>
            </p:cNvPr>
            <p:cNvCxnSpPr/>
            <p:nvPr/>
          </p:nvCxnSpPr>
          <p:spPr>
            <a:xfrm>
              <a:off x="7008813" y="3114675"/>
              <a:ext cx="142875" cy="31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C14143C0-02F4-8D43-A41B-1A3BA9C905B9}"/>
                </a:ext>
              </a:extLst>
            </p:cNvPr>
            <p:cNvSpPr/>
            <p:nvPr/>
          </p:nvSpPr>
          <p:spPr>
            <a:xfrm rot="16200000" flipH="1" flipV="1">
              <a:off x="6913562" y="3044826"/>
              <a:ext cx="449263" cy="481012"/>
            </a:xfrm>
            <a:prstGeom prst="arc">
              <a:avLst>
                <a:gd name="adj1" fmla="val 16149332"/>
                <a:gd name="adj2" fmla="val 182230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1535" name="对象 9">
              <a:extLst>
                <a:ext uri="{FF2B5EF4-FFF2-40B4-BE49-F238E27FC236}">
                  <a16:creationId xmlns:a16="http://schemas.microsoft.com/office/drawing/2014/main" id="{9B183FBE-0791-0D40-A3C2-FD840EB1FE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18400" y="3167063"/>
            <a:ext cx="328613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64" name="Equation" r:id="rId16" imgW="1898650" imgH="2635250" progId="Equation.DSMT4">
                    <p:embed/>
                  </p:oleObj>
                </mc:Choice>
                <mc:Fallback>
                  <p:oleObj name="Equation" r:id="rId16" imgW="1898650" imgH="2635250" progId="Equation.DSMT4">
                    <p:embed/>
                    <p:pic>
                      <p:nvPicPr>
                        <p:cNvPr id="21535" name="对象 9">
                          <a:extLst>
                            <a:ext uri="{FF2B5EF4-FFF2-40B4-BE49-F238E27FC236}">
                              <a16:creationId xmlns:a16="http://schemas.microsoft.com/office/drawing/2014/main" id="{9B183FBE-0791-0D40-A3C2-FD840EB1FE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8400" y="3167063"/>
                          <a:ext cx="328613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2">
                <a:extLst>
                  <a:ext uri="{FF2B5EF4-FFF2-40B4-BE49-F238E27FC236}">
                    <a16:creationId xmlns:a16="http://schemas.microsoft.com/office/drawing/2014/main" id="{AAF5BD57-4E4F-4F8B-98BE-1653FA16B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78" y="4108727"/>
                <a:ext cx="8873244" cy="25114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取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A</a:t>
                </a:r>
                <a:r>
                  <a:rPr kumimoji="1" lang="zh-CN" altLang="en-US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点为参考点，刚体平衡条件即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kumimoji="1" lang="zh-CN" altLang="en-US" sz="2400" b="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得到</a:t>
                </a:r>
                <a:endParaRPr kumimoji="1" lang="en-US" altLang="zh-CN" sz="2400" b="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𝑔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𝑔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   ⟹  </m:t>
                      </m:r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根据几何关系，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num>
                      <m:den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sin</m:t>
                        </m:r>
                      </m:fName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func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num>
                      <m:den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cos</m:t>
                        </m:r>
                      </m:fName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func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func>
                      <m:func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sin</m:t>
                        </m:r>
                      </m:fName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func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,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代入上式得</a:t>
                </a:r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tan</m:t>
                          </m:r>
                        </m:fName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𝑎𝑏</m:t>
                          </m:r>
                        </m:den>
                      </m:f>
                    </m:oMath>
                  </m:oMathPara>
                </a14:m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" name="矩形 2">
                <a:extLst>
                  <a:ext uri="{FF2B5EF4-FFF2-40B4-BE49-F238E27FC236}">
                    <a16:creationId xmlns:a16="http://schemas.microsoft.com/office/drawing/2014/main" id="{AAF5BD57-4E4F-4F8B-98BE-1653FA16BE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378" y="4108727"/>
                <a:ext cx="8873244" cy="2511457"/>
              </a:xfrm>
              <a:prstGeom prst="rect">
                <a:avLst/>
              </a:prstGeom>
              <a:blipFill>
                <a:blip r:embed="rId17"/>
                <a:stretch>
                  <a:fillRect l="-1030" t="-1456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BA544B-9DA4-4D70-A8E8-3152E3EA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40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09FCFD4-CAF9-504A-8BB8-301F80A54C0F}"/>
              </a:ext>
            </a:extLst>
          </p:cNvPr>
          <p:cNvGrpSpPr>
            <a:grpSpLocks/>
          </p:cNvGrpSpPr>
          <p:nvPr/>
        </p:nvGrpSpPr>
        <p:grpSpPr bwMode="auto">
          <a:xfrm>
            <a:off x="133349" y="552450"/>
            <a:ext cx="9010651" cy="588963"/>
            <a:chOff x="133349" y="552450"/>
            <a:chExt cx="9010651" cy="588963"/>
          </a:xfrm>
        </p:grpSpPr>
        <p:sp>
          <p:nvSpPr>
            <p:cNvPr id="27657" name="矩形 1">
              <a:extLst>
                <a:ext uri="{FF2B5EF4-FFF2-40B4-BE49-F238E27FC236}">
                  <a16:creationId xmlns:a16="http://schemas.microsoft.com/office/drawing/2014/main" id="{6EEA369C-F7AD-0844-8CFD-1D6A78DAF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49" y="552450"/>
              <a:ext cx="744204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刚体受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三非平行力作用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而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平衡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，则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三力必共点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27658" name="对象 5">
              <a:extLst>
                <a:ext uri="{FF2B5EF4-FFF2-40B4-BE49-F238E27FC236}">
                  <a16:creationId xmlns:a16="http://schemas.microsoft.com/office/drawing/2014/main" id="{01C3BA7E-189E-9A40-AA33-08417F69E4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89987" y="623888"/>
            <a:ext cx="354013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1" name="Equation" r:id="rId3" imgW="2051050" imgH="2927350" progId="Equation.DSMT4">
                    <p:embed/>
                  </p:oleObj>
                </mc:Choice>
                <mc:Fallback>
                  <p:oleObj name="Equation" r:id="rId3" imgW="2051050" imgH="2927350" progId="Equation.DSMT4">
                    <p:embed/>
                    <p:pic>
                      <p:nvPicPr>
                        <p:cNvPr id="27658" name="对象 5">
                          <a:extLst>
                            <a:ext uri="{FF2B5EF4-FFF2-40B4-BE49-F238E27FC236}">
                              <a16:creationId xmlns:a16="http://schemas.microsoft.com/office/drawing/2014/main" id="{01C3BA7E-189E-9A40-AA33-08417F69E4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89987" y="623888"/>
                          <a:ext cx="354013" cy="5064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9" name="对象 53">
              <a:extLst>
                <a:ext uri="{FF2B5EF4-FFF2-40B4-BE49-F238E27FC236}">
                  <a16:creationId xmlns:a16="http://schemas.microsoft.com/office/drawing/2014/main" id="{C4E04A7B-8851-6846-99C5-BFE5DA95C8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64475" y="633413"/>
            <a:ext cx="3302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2" name="Equation" r:id="rId5" imgW="1898650" imgH="2927350" progId="Equation.DSMT4">
                    <p:embed/>
                  </p:oleObj>
                </mc:Choice>
                <mc:Fallback>
                  <p:oleObj name="Equation" r:id="rId5" imgW="1898650" imgH="2927350" progId="Equation.DSMT4">
                    <p:embed/>
                    <p:pic>
                      <p:nvPicPr>
                        <p:cNvPr id="27659" name="对象 53">
                          <a:extLst>
                            <a:ext uri="{FF2B5EF4-FFF2-40B4-BE49-F238E27FC236}">
                              <a16:creationId xmlns:a16="http://schemas.microsoft.com/office/drawing/2014/main" id="{C4E04A7B-8851-6846-99C5-BFE5DA95C8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4475" y="633413"/>
                          <a:ext cx="330200" cy="508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对象 54">
              <a:extLst>
                <a:ext uri="{FF2B5EF4-FFF2-40B4-BE49-F238E27FC236}">
                  <a16:creationId xmlns:a16="http://schemas.microsoft.com/office/drawing/2014/main" id="{28170DAE-2D50-8F4E-8523-FA023490DD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07387" y="635001"/>
            <a:ext cx="354013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3" name="Equation" r:id="rId7" imgW="2051050" imgH="2927350" progId="Equation.DSMT4">
                    <p:embed/>
                  </p:oleObj>
                </mc:Choice>
                <mc:Fallback>
                  <p:oleObj name="Equation" r:id="rId7" imgW="2051050" imgH="2927350" progId="Equation.DSMT4">
                    <p:embed/>
                    <p:pic>
                      <p:nvPicPr>
                        <p:cNvPr id="27660" name="对象 54">
                          <a:extLst>
                            <a:ext uri="{FF2B5EF4-FFF2-40B4-BE49-F238E27FC236}">
                              <a16:creationId xmlns:a16="http://schemas.microsoft.com/office/drawing/2014/main" id="{28170DAE-2D50-8F4E-8523-FA023490DD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7387" y="635001"/>
                          <a:ext cx="354013" cy="5064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矩形 1">
            <a:extLst>
              <a:ext uri="{FF2B5EF4-FFF2-40B4-BE49-F238E27FC236}">
                <a16:creationId xmlns:a16="http://schemas.microsoft.com/office/drawing/2014/main" id="{50D644B1-FA44-436C-A1BC-72D12A24D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1134779"/>
            <a:ext cx="240912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证明：反证法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C23B987A-74CD-4E14-A97E-95A90DD4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B091139-6C40-4D42-AFB6-0C46E34117EE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765300"/>
            <a:ext cx="8520113" cy="508000"/>
            <a:chOff x="133350" y="1765300"/>
            <a:chExt cx="8520113" cy="508000"/>
          </a:xfrm>
        </p:grpSpPr>
        <p:sp>
          <p:nvSpPr>
            <p:cNvPr id="55" name="矩形 6">
              <a:extLst>
                <a:ext uri="{FF2B5EF4-FFF2-40B4-BE49-F238E27FC236}">
                  <a16:creationId xmlns:a16="http://schemas.microsoft.com/office/drawing/2014/main" id="{BCE8CBB3-249A-43FD-BB8D-76B242F38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1765300"/>
              <a:ext cx="8520113" cy="461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三力非平行，则             平面相交或空间中非平行非相交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56" name="对象 3">
              <a:extLst>
                <a:ext uri="{FF2B5EF4-FFF2-40B4-BE49-F238E27FC236}">
                  <a16:creationId xmlns:a16="http://schemas.microsoft.com/office/drawing/2014/main" id="{61564655-25D8-4DF9-80D3-20A5AACD13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6338" y="1765300"/>
            <a:ext cx="328612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4" name="Equation" r:id="rId9" imgW="1898650" imgH="2927350" progId="Equation.DSMT4">
                    <p:embed/>
                  </p:oleObj>
                </mc:Choice>
                <mc:Fallback>
                  <p:oleObj name="Equation" r:id="rId9" imgW="1898650" imgH="2927350" progId="Equation.DSMT4">
                    <p:embed/>
                    <p:pic>
                      <p:nvPicPr>
                        <p:cNvPr id="27696" name="对象 3">
                          <a:extLst>
                            <a:ext uri="{FF2B5EF4-FFF2-40B4-BE49-F238E27FC236}">
                              <a16:creationId xmlns:a16="http://schemas.microsoft.com/office/drawing/2014/main" id="{15106C7A-633F-AD46-BC73-DD2218D7B2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6338" y="1765300"/>
                          <a:ext cx="328612" cy="508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4">
              <a:extLst>
                <a:ext uri="{FF2B5EF4-FFF2-40B4-BE49-F238E27FC236}">
                  <a16:creationId xmlns:a16="http://schemas.microsoft.com/office/drawing/2014/main" id="{CAEDE367-FF73-4711-8BED-3018A6AB71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9250" y="1765300"/>
            <a:ext cx="354013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5" name="Equation" r:id="rId10" imgW="2051050" imgH="2927350" progId="Equation.DSMT4">
                    <p:embed/>
                  </p:oleObj>
                </mc:Choice>
                <mc:Fallback>
                  <p:oleObj name="Equation" r:id="rId10" imgW="2051050" imgH="2927350" progId="Equation.DSMT4">
                    <p:embed/>
                    <p:pic>
                      <p:nvPicPr>
                        <p:cNvPr id="27697" name="对象 4">
                          <a:extLst>
                            <a:ext uri="{FF2B5EF4-FFF2-40B4-BE49-F238E27FC236}">
                              <a16:creationId xmlns:a16="http://schemas.microsoft.com/office/drawing/2014/main" id="{4CEBCE8E-7604-F449-BDEA-01D617490C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9250" y="1765300"/>
                          <a:ext cx="354013" cy="5064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65D4261-141E-4347-A54B-C977F1DB89A1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3357563"/>
            <a:ext cx="8788400" cy="554037"/>
            <a:chOff x="133350" y="3357563"/>
            <a:chExt cx="8788400" cy="554037"/>
          </a:xfrm>
        </p:grpSpPr>
        <p:sp>
          <p:nvSpPr>
            <p:cNvPr id="59" name="矩形 13">
              <a:extLst>
                <a:ext uri="{FF2B5EF4-FFF2-40B4-BE49-F238E27FC236}">
                  <a16:creationId xmlns:a16="http://schemas.microsoft.com/office/drawing/2014/main" id="{7C8DC82F-2038-409E-9562-E72F78B02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50" y="3357563"/>
              <a:ext cx="8788400" cy="461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AutoNum type="arabicParenBoth" startAt="2"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        空间中非平行非相交，合力、合力矩如下图所示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60" name="对象 14">
              <a:extLst>
                <a:ext uri="{FF2B5EF4-FFF2-40B4-BE49-F238E27FC236}">
                  <a16:creationId xmlns:a16="http://schemas.microsoft.com/office/drawing/2014/main" id="{E5E05D0A-C221-442A-BC84-03F02AEEC6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8338" y="3403600"/>
            <a:ext cx="3302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6" name="Equation" r:id="rId11" imgW="1898650" imgH="2927350" progId="Equation.DSMT4">
                    <p:embed/>
                  </p:oleObj>
                </mc:Choice>
                <mc:Fallback>
                  <p:oleObj name="Equation" r:id="rId11" imgW="1898650" imgH="2927350" progId="Equation.DSMT4">
                    <p:embed/>
                    <p:pic>
                      <p:nvPicPr>
                        <p:cNvPr id="27687" name="对象 14">
                          <a:extLst>
                            <a:ext uri="{FF2B5EF4-FFF2-40B4-BE49-F238E27FC236}">
                              <a16:creationId xmlns:a16="http://schemas.microsoft.com/office/drawing/2014/main" id="{35438268-0755-9849-A89E-B6778E0BB3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338" y="3403600"/>
                          <a:ext cx="3302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15">
              <a:extLst>
                <a:ext uri="{FF2B5EF4-FFF2-40B4-BE49-F238E27FC236}">
                  <a16:creationId xmlns:a16="http://schemas.microsoft.com/office/drawing/2014/main" id="{D5B4AFD0-86FD-45D0-8A40-89896A595F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2838" y="3403600"/>
            <a:ext cx="354012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7" name="Equation" r:id="rId12" imgW="2051050" imgH="2927350" progId="Equation.DSMT4">
                    <p:embed/>
                  </p:oleObj>
                </mc:Choice>
                <mc:Fallback>
                  <p:oleObj name="Equation" r:id="rId12" imgW="2051050" imgH="2927350" progId="Equation.DSMT4">
                    <p:embed/>
                    <p:pic>
                      <p:nvPicPr>
                        <p:cNvPr id="27688" name="对象 15">
                          <a:extLst>
                            <a:ext uri="{FF2B5EF4-FFF2-40B4-BE49-F238E27FC236}">
                              <a16:creationId xmlns:a16="http://schemas.microsoft.com/office/drawing/2014/main" id="{2797B017-623F-D243-93CB-81A1F5D71E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838" y="3403600"/>
                          <a:ext cx="354012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8EA3C67-CCD1-4EB5-8C5B-862798AE4568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3957638"/>
            <a:ext cx="2165350" cy="1747837"/>
            <a:chOff x="952500" y="3957638"/>
            <a:chExt cx="2165350" cy="1747837"/>
          </a:xfrm>
        </p:grpSpPr>
        <p:sp>
          <p:nvSpPr>
            <p:cNvPr id="63" name="立方体 62">
              <a:extLst>
                <a:ext uri="{FF2B5EF4-FFF2-40B4-BE49-F238E27FC236}">
                  <a16:creationId xmlns:a16="http://schemas.microsoft.com/office/drawing/2014/main" id="{2CE6C50E-2FAD-4CEE-886A-B134A5D8AB9E}"/>
                </a:ext>
              </a:extLst>
            </p:cNvPr>
            <p:cNvSpPr/>
            <p:nvPr/>
          </p:nvSpPr>
          <p:spPr>
            <a:xfrm>
              <a:off x="1300163" y="3968750"/>
              <a:ext cx="1817687" cy="1736725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73980D6-C538-413F-8FC1-C2EE6B2E6405}"/>
                </a:ext>
              </a:extLst>
            </p:cNvPr>
            <p:cNvCxnSpPr/>
            <p:nvPr/>
          </p:nvCxnSpPr>
          <p:spPr>
            <a:xfrm>
              <a:off x="1724025" y="3968750"/>
              <a:ext cx="0" cy="126523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DA1B3CA-C3F0-4ADC-9A3D-FB93392970CD}"/>
                </a:ext>
              </a:extLst>
            </p:cNvPr>
            <p:cNvCxnSpPr/>
            <p:nvPr/>
          </p:nvCxnSpPr>
          <p:spPr>
            <a:xfrm>
              <a:off x="1724025" y="5233988"/>
              <a:ext cx="139382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9447197-B28C-4120-99CE-72CF43AB0ADE}"/>
                </a:ext>
              </a:extLst>
            </p:cNvPr>
            <p:cNvCxnSpPr/>
            <p:nvPr/>
          </p:nvCxnSpPr>
          <p:spPr>
            <a:xfrm flipH="1">
              <a:off x="1300163" y="5233988"/>
              <a:ext cx="423862" cy="4714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8B08B273-64D7-4AE1-A924-A53629BE6ABA}"/>
                </a:ext>
              </a:extLst>
            </p:cNvPr>
            <p:cNvCxnSpPr/>
            <p:nvPr/>
          </p:nvCxnSpPr>
          <p:spPr>
            <a:xfrm>
              <a:off x="1300163" y="4413250"/>
              <a:ext cx="836612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D37F218-7D79-437D-B694-58CD3EE7A8B7}"/>
                </a:ext>
              </a:extLst>
            </p:cNvPr>
            <p:cNvCxnSpPr/>
            <p:nvPr/>
          </p:nvCxnSpPr>
          <p:spPr>
            <a:xfrm flipH="1">
              <a:off x="1422400" y="5233988"/>
              <a:ext cx="301625" cy="346075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9" name="对象 44">
              <a:extLst>
                <a:ext uri="{FF2B5EF4-FFF2-40B4-BE49-F238E27FC236}">
                  <a16:creationId xmlns:a16="http://schemas.microsoft.com/office/drawing/2014/main" id="{F49F1266-06A8-43C1-983B-3A70C5CF1B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14525" y="3957638"/>
            <a:ext cx="3302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8" name="Equation" r:id="rId13" imgW="1898650" imgH="2927350" progId="Equation.DSMT4">
                    <p:embed/>
                  </p:oleObj>
                </mc:Choice>
                <mc:Fallback>
                  <p:oleObj name="Equation" r:id="rId13" imgW="1898650" imgH="2927350" progId="Equation.DSMT4">
                    <p:embed/>
                    <p:pic>
                      <p:nvPicPr>
                        <p:cNvPr id="27683" name="对象 44">
                          <a:extLst>
                            <a:ext uri="{FF2B5EF4-FFF2-40B4-BE49-F238E27FC236}">
                              <a16:creationId xmlns:a16="http://schemas.microsoft.com/office/drawing/2014/main" id="{9C9688D1-4DB7-ED48-B345-36F201834B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4525" y="3957638"/>
                          <a:ext cx="3302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45">
              <a:extLst>
                <a:ext uri="{FF2B5EF4-FFF2-40B4-BE49-F238E27FC236}">
                  <a16:creationId xmlns:a16="http://schemas.microsoft.com/office/drawing/2014/main" id="{01A15623-ED82-422F-B227-413159E2A0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7625" y="4848225"/>
            <a:ext cx="354013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69" name="Equation" r:id="rId15" imgW="2051050" imgH="2927350" progId="Equation.DSMT4">
                    <p:embed/>
                  </p:oleObj>
                </mc:Choice>
                <mc:Fallback>
                  <p:oleObj name="Equation" r:id="rId15" imgW="2051050" imgH="2927350" progId="Equation.DSMT4">
                    <p:embed/>
                    <p:pic>
                      <p:nvPicPr>
                        <p:cNvPr id="27684" name="对象 45">
                          <a:extLst>
                            <a:ext uri="{FF2B5EF4-FFF2-40B4-BE49-F238E27FC236}">
                              <a16:creationId xmlns:a16="http://schemas.microsoft.com/office/drawing/2014/main" id="{750FE4C1-28DB-0B4A-9715-BE68770499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625" y="4848225"/>
                          <a:ext cx="354013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对象 47">
              <a:extLst>
                <a:ext uri="{FF2B5EF4-FFF2-40B4-BE49-F238E27FC236}">
                  <a16:creationId xmlns:a16="http://schemas.microsoft.com/office/drawing/2014/main" id="{4818E621-DDAE-4C35-8A16-1972B89685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2500" y="4235450"/>
            <a:ext cx="30321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0" name="Equation" r:id="rId17" imgW="1752600" imgH="2051050" progId="Equation.DSMT4">
                    <p:embed/>
                  </p:oleObj>
                </mc:Choice>
                <mc:Fallback>
                  <p:oleObj name="Equation" r:id="rId17" imgW="1752600" imgH="2051050" progId="Equation.DSMT4">
                    <p:embed/>
                    <p:pic>
                      <p:nvPicPr>
                        <p:cNvPr id="27685" name="对象 47">
                          <a:extLst>
                            <a:ext uri="{FF2B5EF4-FFF2-40B4-BE49-F238E27FC236}">
                              <a16:creationId xmlns:a16="http://schemas.microsoft.com/office/drawing/2014/main" id="{A7C9D52E-AB13-A043-AA45-A3D0F826C5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500" y="4235450"/>
                          <a:ext cx="303213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4765BCF-0E4F-45B8-8D7B-2C0BA6C18CD2}"/>
              </a:ext>
            </a:extLst>
          </p:cNvPr>
          <p:cNvGrpSpPr>
            <a:grpSpLocks/>
          </p:cNvGrpSpPr>
          <p:nvPr/>
        </p:nvGrpSpPr>
        <p:grpSpPr bwMode="auto">
          <a:xfrm>
            <a:off x="4178300" y="3908425"/>
            <a:ext cx="2606675" cy="1747838"/>
            <a:chOff x="4178300" y="3908425"/>
            <a:chExt cx="2606675" cy="1747838"/>
          </a:xfrm>
        </p:grpSpPr>
        <p:sp>
          <p:nvSpPr>
            <p:cNvPr id="73" name="立方体 72">
              <a:extLst>
                <a:ext uri="{FF2B5EF4-FFF2-40B4-BE49-F238E27FC236}">
                  <a16:creationId xmlns:a16="http://schemas.microsoft.com/office/drawing/2014/main" id="{DAA522BF-2A8B-42FD-8212-4770F4DD9206}"/>
                </a:ext>
              </a:extLst>
            </p:cNvPr>
            <p:cNvSpPr/>
            <p:nvPr/>
          </p:nvSpPr>
          <p:spPr>
            <a:xfrm>
              <a:off x="4967288" y="3919538"/>
              <a:ext cx="1817687" cy="1736725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86B4921A-AAE9-42FA-8432-DAE3917492F4}"/>
                </a:ext>
              </a:extLst>
            </p:cNvPr>
            <p:cNvCxnSpPr/>
            <p:nvPr/>
          </p:nvCxnSpPr>
          <p:spPr>
            <a:xfrm>
              <a:off x="5391150" y="3919538"/>
              <a:ext cx="0" cy="12652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E79632CA-BA44-451D-95E5-928FD95CA270}"/>
                </a:ext>
              </a:extLst>
            </p:cNvPr>
            <p:cNvCxnSpPr/>
            <p:nvPr/>
          </p:nvCxnSpPr>
          <p:spPr>
            <a:xfrm>
              <a:off x="5391150" y="5184775"/>
              <a:ext cx="139382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7528BEC-A385-40C9-9C79-23E651F3819F}"/>
                </a:ext>
              </a:extLst>
            </p:cNvPr>
            <p:cNvCxnSpPr/>
            <p:nvPr/>
          </p:nvCxnSpPr>
          <p:spPr>
            <a:xfrm flipH="1">
              <a:off x="4967288" y="5184775"/>
              <a:ext cx="423862" cy="4714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22F1A713-DBC8-4912-B8DD-5D35C59ED0C4}"/>
                </a:ext>
              </a:extLst>
            </p:cNvPr>
            <p:cNvCxnSpPr/>
            <p:nvPr/>
          </p:nvCxnSpPr>
          <p:spPr>
            <a:xfrm>
              <a:off x="4967288" y="4364038"/>
              <a:ext cx="836612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17F08481-13EC-4248-8C9D-8BD8F292DE58}"/>
                </a:ext>
              </a:extLst>
            </p:cNvPr>
            <p:cNvCxnSpPr/>
            <p:nvPr/>
          </p:nvCxnSpPr>
          <p:spPr>
            <a:xfrm flipH="1">
              <a:off x="5089525" y="5184775"/>
              <a:ext cx="301625" cy="34607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9" name="对象 24">
              <a:extLst>
                <a:ext uri="{FF2B5EF4-FFF2-40B4-BE49-F238E27FC236}">
                  <a16:creationId xmlns:a16="http://schemas.microsoft.com/office/drawing/2014/main" id="{0EF73818-ADD2-4FC4-B487-1F431CD607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81650" y="3908425"/>
            <a:ext cx="3302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1" name="Equation" r:id="rId19" imgW="1898650" imgH="2927350" progId="Equation.DSMT4">
                    <p:embed/>
                  </p:oleObj>
                </mc:Choice>
                <mc:Fallback>
                  <p:oleObj name="Equation" r:id="rId19" imgW="1898650" imgH="2927350" progId="Equation.DSMT4">
                    <p:embed/>
                    <p:pic>
                      <p:nvPicPr>
                        <p:cNvPr id="27669" name="对象 24">
                          <a:extLst>
                            <a:ext uri="{FF2B5EF4-FFF2-40B4-BE49-F238E27FC236}">
                              <a16:creationId xmlns:a16="http://schemas.microsoft.com/office/drawing/2014/main" id="{A74DBF82-D675-1B49-B196-FFF8D5251B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1650" y="3908425"/>
                          <a:ext cx="3302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对象 25">
              <a:extLst>
                <a:ext uri="{FF2B5EF4-FFF2-40B4-BE49-F238E27FC236}">
                  <a16:creationId xmlns:a16="http://schemas.microsoft.com/office/drawing/2014/main" id="{6EA2BBE8-7FC6-4387-AD31-A875606464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8300" y="4491038"/>
            <a:ext cx="354013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2" name="Equation" r:id="rId20" imgW="2051050" imgH="2927350" progId="Equation.DSMT4">
                    <p:embed/>
                  </p:oleObj>
                </mc:Choice>
                <mc:Fallback>
                  <p:oleObj name="Equation" r:id="rId20" imgW="2051050" imgH="2927350" progId="Equation.DSMT4">
                    <p:embed/>
                    <p:pic>
                      <p:nvPicPr>
                        <p:cNvPr id="27670" name="对象 25">
                          <a:extLst>
                            <a:ext uri="{FF2B5EF4-FFF2-40B4-BE49-F238E27FC236}">
                              <a16:creationId xmlns:a16="http://schemas.microsoft.com/office/drawing/2014/main" id="{8E08AC89-D68F-5449-B19D-CED9976DC8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8300" y="4491038"/>
                          <a:ext cx="354013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80D7AAC5-0000-447D-B8F1-8FB76FD0040F}"/>
                </a:ext>
              </a:extLst>
            </p:cNvPr>
            <p:cNvCxnSpPr/>
            <p:nvPr/>
          </p:nvCxnSpPr>
          <p:spPr>
            <a:xfrm flipH="1">
              <a:off x="4652963" y="4364038"/>
              <a:ext cx="301625" cy="344487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FDFD8983-A921-46BC-86D0-D93E09E05D50}"/>
                </a:ext>
              </a:extLst>
            </p:cNvPr>
            <p:cNvCxnSpPr/>
            <p:nvPr/>
          </p:nvCxnSpPr>
          <p:spPr>
            <a:xfrm flipV="1">
              <a:off x="4951413" y="4062413"/>
              <a:ext cx="304800" cy="30797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0DC452D3-4E0A-46CE-95B9-D3447CF6D120}"/>
                </a:ext>
              </a:extLst>
            </p:cNvPr>
            <p:cNvCxnSpPr/>
            <p:nvPr/>
          </p:nvCxnSpPr>
          <p:spPr>
            <a:xfrm flipH="1" flipV="1">
              <a:off x="5126038" y="4830763"/>
              <a:ext cx="714375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4" name="对象 33">
              <a:extLst>
                <a:ext uri="{FF2B5EF4-FFF2-40B4-BE49-F238E27FC236}">
                  <a16:creationId xmlns:a16="http://schemas.microsoft.com/office/drawing/2014/main" id="{6297816E-00A2-472C-BBA9-D3DF00F17C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3475" y="4387850"/>
            <a:ext cx="481013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3" name="Equation" r:id="rId21" imgW="2781300" imgH="2927350" progId="Equation.DSMT4">
                    <p:embed/>
                  </p:oleObj>
                </mc:Choice>
                <mc:Fallback>
                  <p:oleObj name="Equation" r:id="rId21" imgW="2781300" imgH="2927350" progId="Equation.DSMT4">
                    <p:embed/>
                    <p:pic>
                      <p:nvPicPr>
                        <p:cNvPr id="27674" name="对象 33">
                          <a:extLst>
                            <a:ext uri="{FF2B5EF4-FFF2-40B4-BE49-F238E27FC236}">
                              <a16:creationId xmlns:a16="http://schemas.microsoft.com/office/drawing/2014/main" id="{647B8959-1E89-8041-850A-8A40D3FF8F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3475" y="4387850"/>
                          <a:ext cx="481013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对象 35">
              <a:extLst>
                <a:ext uri="{FF2B5EF4-FFF2-40B4-BE49-F238E27FC236}">
                  <a16:creationId xmlns:a16="http://schemas.microsoft.com/office/drawing/2014/main" id="{72217856-315E-41E1-AE35-00E0175965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7563" y="4175125"/>
            <a:ext cx="303212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4" name="Equation" r:id="rId23" imgW="1752600" imgH="2051050" progId="Equation.DSMT4">
                    <p:embed/>
                  </p:oleObj>
                </mc:Choice>
                <mc:Fallback>
                  <p:oleObj name="Equation" r:id="rId23" imgW="1752600" imgH="2051050" progId="Equation.DSMT4">
                    <p:embed/>
                    <p:pic>
                      <p:nvPicPr>
                        <p:cNvPr id="27675" name="对象 35">
                          <a:extLst>
                            <a:ext uri="{FF2B5EF4-FFF2-40B4-BE49-F238E27FC236}">
                              <a16:creationId xmlns:a16="http://schemas.microsoft.com/office/drawing/2014/main" id="{2B1D7E7C-0F10-994D-85E3-15E741E165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7563" y="4175125"/>
                          <a:ext cx="303212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ED923689-9A7E-41A2-ABC2-7D4BD8DD725A}"/>
                </a:ext>
              </a:extLst>
            </p:cNvPr>
            <p:cNvCxnSpPr>
              <a:cxnSpLocks/>
            </p:cNvCxnSpPr>
            <p:nvPr/>
          </p:nvCxnSpPr>
          <p:spPr>
            <a:xfrm>
              <a:off x="4968876" y="4335464"/>
              <a:ext cx="514349" cy="37306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52">
                <a:extLst>
                  <a:ext uri="{FF2B5EF4-FFF2-40B4-BE49-F238E27FC236}">
                    <a16:creationId xmlns:a16="http://schemas.microsoft.com/office/drawing/2014/main" id="{A5DCFBC2-6FE4-4A4E-BEEE-2F7490B31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313" y="5899366"/>
                <a:ext cx="8626474" cy="8757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逆着合力方向，与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并不垂直，因此其力偶无法与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抵消，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无法平衡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89" name="矩形 52">
                <a:extLst>
                  <a:ext uri="{FF2B5EF4-FFF2-40B4-BE49-F238E27FC236}">
                    <a16:creationId xmlns:a16="http://schemas.microsoft.com/office/drawing/2014/main" id="{A5DCFBC2-6FE4-4A4E-BEEE-2F7490B31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313" y="5899366"/>
                <a:ext cx="8626474" cy="875753"/>
              </a:xfrm>
              <a:prstGeom prst="rect">
                <a:avLst/>
              </a:prstGeom>
              <a:blipFill>
                <a:blip r:embed="rId25"/>
                <a:stretch>
                  <a:fillRect l="-1060" t="-2797" r="-353" b="-13287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组合 89">
            <a:extLst>
              <a:ext uri="{FF2B5EF4-FFF2-40B4-BE49-F238E27FC236}">
                <a16:creationId xmlns:a16="http://schemas.microsoft.com/office/drawing/2014/main" id="{5C3072A9-2AFA-4EF6-80EB-ACB50E78F2C6}"/>
              </a:ext>
            </a:extLst>
          </p:cNvPr>
          <p:cNvGrpSpPr>
            <a:grpSpLocks/>
          </p:cNvGrpSpPr>
          <p:nvPr/>
        </p:nvGrpSpPr>
        <p:grpSpPr bwMode="auto">
          <a:xfrm>
            <a:off x="103188" y="2376488"/>
            <a:ext cx="9144000" cy="892175"/>
            <a:chOff x="103188" y="2376488"/>
            <a:chExt cx="9144000" cy="892175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746A0F6-1B94-46BB-84F0-0B0B988F9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88" y="2376488"/>
              <a:ext cx="9144000" cy="830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>
              <a:spAutoFit/>
            </a:bodyPr>
            <a:lstStyle>
              <a:lvl1pPr marL="457200" indent="-4572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AutoNum type="arabicParenBoth"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        平面相交，取交点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为简化中心，          力矩和为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如果     作用线不穿过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，则力矩不为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，三力主矩不为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，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无法平衡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92" name="对象 8">
              <a:extLst>
                <a:ext uri="{FF2B5EF4-FFF2-40B4-BE49-F238E27FC236}">
                  <a16:creationId xmlns:a16="http://schemas.microsoft.com/office/drawing/2014/main" id="{EA574141-7557-41A6-AA1D-9774B5D7A2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8338" y="2376488"/>
            <a:ext cx="3302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5" name="Equation" r:id="rId26" imgW="1898650" imgH="2927350" progId="Equation.DSMT4">
                    <p:embed/>
                  </p:oleObj>
                </mc:Choice>
                <mc:Fallback>
                  <p:oleObj name="Equation" r:id="rId26" imgW="1898650" imgH="2927350" progId="Equation.DSMT4">
                    <p:embed/>
                    <p:pic>
                      <p:nvPicPr>
                        <p:cNvPr id="27690" name="对象 8">
                          <a:extLst>
                            <a:ext uri="{FF2B5EF4-FFF2-40B4-BE49-F238E27FC236}">
                              <a16:creationId xmlns:a16="http://schemas.microsoft.com/office/drawing/2014/main" id="{B7F43E9B-9DDE-5242-8858-19816DDB5E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338" y="2376488"/>
                          <a:ext cx="3302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对象 9">
              <a:extLst>
                <a:ext uri="{FF2B5EF4-FFF2-40B4-BE49-F238E27FC236}">
                  <a16:creationId xmlns:a16="http://schemas.microsoft.com/office/drawing/2014/main" id="{4CBB3FF9-BF27-40B4-91FE-54A360D4B4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2838" y="2376488"/>
            <a:ext cx="354012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6" name="Equation" r:id="rId27" imgW="2051050" imgH="2927350" progId="Equation.DSMT4">
                    <p:embed/>
                  </p:oleObj>
                </mc:Choice>
                <mc:Fallback>
                  <p:oleObj name="Equation" r:id="rId27" imgW="2051050" imgH="2927350" progId="Equation.DSMT4">
                    <p:embed/>
                    <p:pic>
                      <p:nvPicPr>
                        <p:cNvPr id="27691" name="对象 9">
                          <a:extLst>
                            <a:ext uri="{FF2B5EF4-FFF2-40B4-BE49-F238E27FC236}">
                              <a16:creationId xmlns:a16="http://schemas.microsoft.com/office/drawing/2014/main" id="{50594326-17BA-9948-AEDC-C9D7C365BD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838" y="2376488"/>
                          <a:ext cx="354012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对象 10">
              <a:extLst>
                <a:ext uri="{FF2B5EF4-FFF2-40B4-BE49-F238E27FC236}">
                  <a16:creationId xmlns:a16="http://schemas.microsoft.com/office/drawing/2014/main" id="{B968716C-7E37-4EC7-9F0E-0B8FC78ABB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2325" y="2762250"/>
            <a:ext cx="354013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7" name="Equation" r:id="rId28" imgW="2051050" imgH="2927350" progId="Equation.DSMT4">
                    <p:embed/>
                  </p:oleObj>
                </mc:Choice>
                <mc:Fallback>
                  <p:oleObj name="Equation" r:id="rId28" imgW="2051050" imgH="2927350" progId="Equation.DSMT4">
                    <p:embed/>
                    <p:pic>
                      <p:nvPicPr>
                        <p:cNvPr id="27692" name="对象 10">
                          <a:extLst>
                            <a:ext uri="{FF2B5EF4-FFF2-40B4-BE49-F238E27FC236}">
                              <a16:creationId xmlns:a16="http://schemas.microsoft.com/office/drawing/2014/main" id="{C2E4FC3D-9F67-2849-821A-4AA6701E41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325" y="2762250"/>
                          <a:ext cx="354013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对象 11">
              <a:extLst>
                <a:ext uri="{FF2B5EF4-FFF2-40B4-BE49-F238E27FC236}">
                  <a16:creationId xmlns:a16="http://schemas.microsoft.com/office/drawing/2014/main" id="{C45D54ED-B6FC-4033-8B14-69EA8A518F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57863" y="2376488"/>
            <a:ext cx="33020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8" name="Equation" r:id="rId29" imgW="1898650" imgH="2927350" progId="Equation.DSMT4">
                    <p:embed/>
                  </p:oleObj>
                </mc:Choice>
                <mc:Fallback>
                  <p:oleObj name="Equation" r:id="rId29" imgW="1898650" imgH="2927350" progId="Equation.DSMT4">
                    <p:embed/>
                    <p:pic>
                      <p:nvPicPr>
                        <p:cNvPr id="27693" name="对象 11">
                          <a:extLst>
                            <a:ext uri="{FF2B5EF4-FFF2-40B4-BE49-F238E27FC236}">
                              <a16:creationId xmlns:a16="http://schemas.microsoft.com/office/drawing/2014/main" id="{9744B8AF-35ED-9747-9E83-7AE574BF64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7863" y="2376488"/>
                          <a:ext cx="33020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对象 12">
              <a:extLst>
                <a:ext uri="{FF2B5EF4-FFF2-40B4-BE49-F238E27FC236}">
                  <a16:creationId xmlns:a16="http://schemas.microsoft.com/office/drawing/2014/main" id="{E0E9F92F-FE8B-41F6-8EB7-2B5B4BF417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02363" y="2376488"/>
            <a:ext cx="354012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9" name="Equation" r:id="rId30" imgW="2051050" imgH="2927350" progId="Equation.DSMT4">
                    <p:embed/>
                  </p:oleObj>
                </mc:Choice>
                <mc:Fallback>
                  <p:oleObj name="Equation" r:id="rId30" imgW="2051050" imgH="2927350" progId="Equation.DSMT4">
                    <p:embed/>
                    <p:pic>
                      <p:nvPicPr>
                        <p:cNvPr id="27694" name="对象 12">
                          <a:extLst>
                            <a:ext uri="{FF2B5EF4-FFF2-40B4-BE49-F238E27FC236}">
                              <a16:creationId xmlns:a16="http://schemas.microsoft.com/office/drawing/2014/main" id="{12F1D6CE-B002-FA4E-9E3F-3A23CD8F28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2363" y="2376488"/>
                          <a:ext cx="354012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671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706" name="矩形 60">
                <a:extLst>
                  <a:ext uri="{FF2B5EF4-FFF2-40B4-BE49-F238E27FC236}">
                    <a16:creationId xmlns:a16="http://schemas.microsoft.com/office/drawing/2014/main" id="{45803E2B-B037-D341-B3EC-A7FD7B57F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3" y="1261860"/>
                <a:ext cx="5268909" cy="28921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杆受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三非平行力作用而平衡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三力必共点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，如图所示。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这样我们由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几何关系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可以得到地面对杆下端的作用力的方向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𝛼</m:t>
                    </m:r>
                  </m:oMath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tan</m:t>
                          </m:r>
                        </m:fName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8706" name="矩形 60">
                <a:extLst>
                  <a:ext uri="{FF2B5EF4-FFF2-40B4-BE49-F238E27FC236}">
                    <a16:creationId xmlns:a16="http://schemas.microsoft.com/office/drawing/2014/main" id="{45803E2B-B037-D341-B3EC-A7FD7B57F0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3" y="1261860"/>
                <a:ext cx="5268909" cy="2892138"/>
              </a:xfrm>
              <a:prstGeom prst="rect">
                <a:avLst/>
              </a:prstGeom>
              <a:blipFill>
                <a:blip r:embed="rId3"/>
                <a:stretch>
                  <a:fillRect l="-1156" r="-104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5A967B5F-CB1E-3246-8923-88D6AFB6A864}"/>
              </a:ext>
            </a:extLst>
          </p:cNvPr>
          <p:cNvGrpSpPr>
            <a:grpSpLocks/>
          </p:cNvGrpSpPr>
          <p:nvPr/>
        </p:nvGrpSpPr>
        <p:grpSpPr bwMode="auto">
          <a:xfrm>
            <a:off x="5526088" y="1261860"/>
            <a:ext cx="3405187" cy="2982912"/>
            <a:chOff x="5418138" y="385763"/>
            <a:chExt cx="3405187" cy="298291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0A93717-7741-DA46-9B6A-8EF24752E102}"/>
                </a:ext>
              </a:extLst>
            </p:cNvPr>
            <p:cNvSpPr/>
            <p:nvPr/>
          </p:nvSpPr>
          <p:spPr>
            <a:xfrm>
              <a:off x="5418138" y="385763"/>
              <a:ext cx="3405187" cy="29829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6CC9F026-A75B-2340-AAAB-DA5DBC86C1AE}"/>
                </a:ext>
              </a:extLst>
            </p:cNvPr>
            <p:cNvCxnSpPr/>
            <p:nvPr/>
          </p:nvCxnSpPr>
          <p:spPr>
            <a:xfrm flipV="1">
              <a:off x="5681663" y="1069975"/>
              <a:ext cx="67468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A45222C-9058-F542-BE2C-DC6E8FAA48FD}"/>
                </a:ext>
              </a:extLst>
            </p:cNvPr>
            <p:cNvCxnSpPr/>
            <p:nvPr/>
          </p:nvCxnSpPr>
          <p:spPr>
            <a:xfrm>
              <a:off x="6365875" y="1069975"/>
              <a:ext cx="0" cy="18002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97FD6DD-9467-1B47-9D94-11C978EF7C5A}"/>
                </a:ext>
              </a:extLst>
            </p:cNvPr>
            <p:cNvCxnSpPr/>
            <p:nvPr/>
          </p:nvCxnSpPr>
          <p:spPr>
            <a:xfrm>
              <a:off x="6365875" y="2892425"/>
              <a:ext cx="1749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6924A75-B78A-D84A-BCF8-63BA51B09892}"/>
                </a:ext>
              </a:extLst>
            </p:cNvPr>
            <p:cNvSpPr/>
            <p:nvPr/>
          </p:nvSpPr>
          <p:spPr>
            <a:xfrm rot="19500000">
              <a:off x="6886282" y="486844"/>
              <a:ext cx="114850" cy="26079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76C5A3B-8F4A-B949-8146-90501348210A}"/>
                </a:ext>
              </a:extLst>
            </p:cNvPr>
            <p:cNvCxnSpPr/>
            <p:nvPr/>
          </p:nvCxnSpPr>
          <p:spPr>
            <a:xfrm flipV="1">
              <a:off x="6365875" y="565150"/>
              <a:ext cx="725488" cy="493713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3D810A0-7547-444E-A33E-2597A424D204}"/>
                </a:ext>
              </a:extLst>
            </p:cNvPr>
            <p:cNvCxnSpPr/>
            <p:nvPr/>
          </p:nvCxnSpPr>
          <p:spPr>
            <a:xfrm flipH="1">
              <a:off x="6904037" y="1741488"/>
              <a:ext cx="4763" cy="58896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E82A128-94C5-C943-9EA8-92365A727AE4}"/>
                </a:ext>
              </a:extLst>
            </p:cNvPr>
            <p:cNvCxnSpPr/>
            <p:nvPr/>
          </p:nvCxnSpPr>
          <p:spPr>
            <a:xfrm>
              <a:off x="6908800" y="463634"/>
              <a:ext cx="0" cy="249396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2B0664F-EC11-4A46-96F8-5F7B9A6C5B6E}"/>
                </a:ext>
              </a:extLst>
            </p:cNvPr>
            <p:cNvCxnSpPr>
              <a:cxnSpLocks/>
            </p:cNvCxnSpPr>
            <p:nvPr/>
          </p:nvCxnSpPr>
          <p:spPr>
            <a:xfrm>
              <a:off x="6918325" y="700046"/>
              <a:ext cx="693738" cy="217809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1309B7C-8E34-CA42-BF40-1D8D541CA598}"/>
                </a:ext>
              </a:extLst>
            </p:cNvPr>
            <p:cNvCxnSpPr/>
            <p:nvPr/>
          </p:nvCxnSpPr>
          <p:spPr>
            <a:xfrm flipH="1" flipV="1">
              <a:off x="7326313" y="1947863"/>
              <a:ext cx="280987" cy="94456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9B1213FA-A186-4148-B433-413A3FA58CA2}"/>
                </a:ext>
              </a:extLst>
            </p:cNvPr>
            <p:cNvSpPr/>
            <p:nvPr/>
          </p:nvSpPr>
          <p:spPr>
            <a:xfrm flipH="1">
              <a:off x="7227888" y="2492375"/>
              <a:ext cx="898525" cy="822325"/>
            </a:xfrm>
            <a:prstGeom prst="arc">
              <a:avLst>
                <a:gd name="adj1" fmla="val 18375230"/>
                <a:gd name="adj2" fmla="val 2144007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8693" name="对象 39">
              <a:extLst>
                <a:ext uri="{FF2B5EF4-FFF2-40B4-BE49-F238E27FC236}">
                  <a16:creationId xmlns:a16="http://schemas.microsoft.com/office/drawing/2014/main" id="{FBAAEA4B-5D39-8845-AD56-A0D50EBD1B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18338" y="2263775"/>
            <a:ext cx="3540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2" name="Equation" r:id="rId4" imgW="2051050" imgH="2635250" progId="Equation.DSMT4">
                    <p:embed/>
                  </p:oleObj>
                </mc:Choice>
                <mc:Fallback>
                  <p:oleObj name="Equation" r:id="rId4" imgW="2051050" imgH="2635250" progId="Equation.DSMT4">
                    <p:embed/>
                    <p:pic>
                      <p:nvPicPr>
                        <p:cNvPr id="28693" name="对象 39">
                          <a:extLst>
                            <a:ext uri="{FF2B5EF4-FFF2-40B4-BE49-F238E27FC236}">
                              <a16:creationId xmlns:a16="http://schemas.microsoft.com/office/drawing/2014/main" id="{FBAAEA4B-5D39-8845-AD56-A0D50EBD1B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8338" y="2263775"/>
                          <a:ext cx="354012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4" name="对象 41">
              <a:extLst>
                <a:ext uri="{FF2B5EF4-FFF2-40B4-BE49-F238E27FC236}">
                  <a16:creationId xmlns:a16="http://schemas.microsoft.com/office/drawing/2014/main" id="{D375A401-7872-9D4B-9328-CE7575A22F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30913" y="1857375"/>
            <a:ext cx="2540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3" name="Equation" r:id="rId6" imgW="1460500" imgH="2051050" progId="Equation.DSMT4">
                    <p:embed/>
                  </p:oleObj>
                </mc:Choice>
                <mc:Fallback>
                  <p:oleObj name="Equation" r:id="rId6" imgW="1460500" imgH="2051050" progId="Equation.DSMT4">
                    <p:embed/>
                    <p:pic>
                      <p:nvPicPr>
                        <p:cNvPr id="28694" name="对象 41">
                          <a:extLst>
                            <a:ext uri="{FF2B5EF4-FFF2-40B4-BE49-F238E27FC236}">
                              <a16:creationId xmlns:a16="http://schemas.microsoft.com/office/drawing/2014/main" id="{D375A401-7872-9D4B-9328-CE7575A22F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0913" y="1857375"/>
                          <a:ext cx="25400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5" name="对象 42">
              <a:extLst>
                <a:ext uri="{FF2B5EF4-FFF2-40B4-BE49-F238E27FC236}">
                  <a16:creationId xmlns:a16="http://schemas.microsoft.com/office/drawing/2014/main" id="{2DF718D2-D6E6-5141-961F-0048BEFC99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0746344"/>
                </p:ext>
              </p:extLst>
            </p:nvPr>
          </p:nvGraphicFramePr>
          <p:xfrm>
            <a:off x="7046076" y="1961316"/>
            <a:ext cx="1778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4" name="Equation" r:id="rId8" imgW="1022350" imgH="2051050" progId="Equation.DSMT4">
                    <p:embed/>
                  </p:oleObj>
                </mc:Choice>
                <mc:Fallback>
                  <p:oleObj name="Equation" r:id="rId8" imgW="1022350" imgH="2051050" progId="Equation.DSMT4">
                    <p:embed/>
                    <p:pic>
                      <p:nvPicPr>
                        <p:cNvPr id="28695" name="对象 42">
                          <a:extLst>
                            <a:ext uri="{FF2B5EF4-FFF2-40B4-BE49-F238E27FC236}">
                              <a16:creationId xmlns:a16="http://schemas.microsoft.com/office/drawing/2014/main" id="{2DF718D2-D6E6-5141-961F-0048BEFC99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6076" y="1961316"/>
                          <a:ext cx="17780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4E82181-BC2E-4749-92F7-91404DFE0032}"/>
                </a:ext>
              </a:extLst>
            </p:cNvPr>
            <p:cNvCxnSpPr/>
            <p:nvPr/>
          </p:nvCxnSpPr>
          <p:spPr>
            <a:xfrm flipV="1">
              <a:off x="6365875" y="1062038"/>
              <a:ext cx="1481138" cy="317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弧形 45">
              <a:extLst>
                <a:ext uri="{FF2B5EF4-FFF2-40B4-BE49-F238E27FC236}">
                  <a16:creationId xmlns:a16="http://schemas.microsoft.com/office/drawing/2014/main" id="{9385A905-AD44-7941-BEB0-03179795CC67}"/>
                </a:ext>
              </a:extLst>
            </p:cNvPr>
            <p:cNvSpPr/>
            <p:nvPr/>
          </p:nvSpPr>
          <p:spPr>
            <a:xfrm flipV="1">
              <a:off x="6469061" y="622806"/>
              <a:ext cx="898525" cy="820738"/>
            </a:xfrm>
            <a:prstGeom prst="arc">
              <a:avLst>
                <a:gd name="adj1" fmla="val 16149332"/>
                <a:gd name="adj2" fmla="val 182230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8698" name="对象 46">
              <a:extLst>
                <a:ext uri="{FF2B5EF4-FFF2-40B4-BE49-F238E27FC236}">
                  <a16:creationId xmlns:a16="http://schemas.microsoft.com/office/drawing/2014/main" id="{B800E9F7-E3C0-F449-895C-434A272842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3374874"/>
                </p:ext>
              </p:extLst>
            </p:nvPr>
          </p:nvGraphicFramePr>
          <p:xfrm>
            <a:off x="6906418" y="1469274"/>
            <a:ext cx="3032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5" name="Equation" r:id="rId10" imgW="1752600" imgH="1606550" progId="Equation.DSMT4">
                    <p:embed/>
                  </p:oleObj>
                </mc:Choice>
                <mc:Fallback>
                  <p:oleObj name="Equation" r:id="rId10" imgW="1752600" imgH="1606550" progId="Equation.DSMT4">
                    <p:embed/>
                    <p:pic>
                      <p:nvPicPr>
                        <p:cNvPr id="28698" name="对象 46">
                          <a:extLst>
                            <a:ext uri="{FF2B5EF4-FFF2-40B4-BE49-F238E27FC236}">
                              <a16:creationId xmlns:a16="http://schemas.microsoft.com/office/drawing/2014/main" id="{B800E9F7-E3C0-F449-895C-434A272842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6418" y="1469274"/>
                          <a:ext cx="3032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4AF656A-1811-E843-A212-49FD632D0075}"/>
                </a:ext>
              </a:extLst>
            </p:cNvPr>
            <p:cNvSpPr/>
            <p:nvPr/>
          </p:nvSpPr>
          <p:spPr>
            <a:xfrm>
              <a:off x="7326313" y="1947863"/>
              <a:ext cx="303213" cy="94456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0FA430D-FD09-724D-B9CE-0FD91557ADD0}"/>
                </a:ext>
              </a:extLst>
            </p:cNvPr>
            <p:cNvCxnSpPr/>
            <p:nvPr/>
          </p:nvCxnSpPr>
          <p:spPr>
            <a:xfrm flipV="1">
              <a:off x="7624763" y="1947863"/>
              <a:ext cx="6350" cy="94456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6242220-C3BB-5643-AE80-EF6371450889}"/>
                </a:ext>
              </a:extLst>
            </p:cNvPr>
            <p:cNvCxnSpPr/>
            <p:nvPr/>
          </p:nvCxnSpPr>
          <p:spPr>
            <a:xfrm flipH="1" flipV="1">
              <a:off x="7315200" y="2903538"/>
              <a:ext cx="322263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" name="对象 58">
              <a:extLst>
                <a:ext uri="{FF2B5EF4-FFF2-40B4-BE49-F238E27FC236}">
                  <a16:creationId xmlns:a16="http://schemas.microsoft.com/office/drawing/2014/main" id="{CA6357E9-2F4C-BB49-AB66-15BC16FDC7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96200" y="1743075"/>
            <a:ext cx="431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6" name="Equation" r:id="rId12" imgW="2489200" imgH="2635250" progId="Equation.DSMT4">
                    <p:embed/>
                  </p:oleObj>
                </mc:Choice>
                <mc:Fallback>
                  <p:oleObj name="Equation" r:id="rId12" imgW="2489200" imgH="2635250" progId="Equation.DSMT4">
                    <p:embed/>
                    <p:pic>
                      <p:nvPicPr>
                        <p:cNvPr id="5" name="对象 58">
                          <a:extLst>
                            <a:ext uri="{FF2B5EF4-FFF2-40B4-BE49-F238E27FC236}">
                              <a16:creationId xmlns:a16="http://schemas.microsoft.com/office/drawing/2014/main" id="{CA6357E9-2F4C-BB49-AB66-15BC16FDC7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6200" y="1743075"/>
                          <a:ext cx="4318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9">
              <a:extLst>
                <a:ext uri="{FF2B5EF4-FFF2-40B4-BE49-F238E27FC236}">
                  <a16:creationId xmlns:a16="http://schemas.microsoft.com/office/drawing/2014/main" id="{C1EAF225-076F-A341-AA90-8671D1793D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37400" y="2927350"/>
            <a:ext cx="304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7" name="Equation" r:id="rId14" imgW="1752600" imgH="2343150" progId="Equation.DSMT4">
                    <p:embed/>
                  </p:oleObj>
                </mc:Choice>
                <mc:Fallback>
                  <p:oleObj name="Equation" r:id="rId14" imgW="1752600" imgH="2343150" progId="Equation.DSMT4">
                    <p:embed/>
                    <p:pic>
                      <p:nvPicPr>
                        <p:cNvPr id="6" name="对象 59">
                          <a:extLst>
                            <a:ext uri="{FF2B5EF4-FFF2-40B4-BE49-F238E27FC236}">
                              <a16:creationId xmlns:a16="http://schemas.microsoft.com/office/drawing/2014/main" id="{C1EAF225-076F-A341-AA90-8671D1793D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7400" y="2927350"/>
                          <a:ext cx="3048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4">
              <a:extLst>
                <a:ext uri="{FF2B5EF4-FFF2-40B4-BE49-F238E27FC236}">
                  <a16:creationId xmlns:a16="http://schemas.microsoft.com/office/drawing/2014/main" id="{D75F27D5-98BC-C749-9B9B-9052270168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6005739"/>
                </p:ext>
              </p:extLst>
            </p:nvPr>
          </p:nvGraphicFramePr>
          <p:xfrm>
            <a:off x="6380162" y="465580"/>
            <a:ext cx="355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8" name="Equation" r:id="rId16" imgW="2051050" imgH="2635250" progId="Equation.DSMT4">
                    <p:embed/>
                  </p:oleObj>
                </mc:Choice>
                <mc:Fallback>
                  <p:oleObj name="Equation" r:id="rId16" imgW="2051050" imgH="2635250" progId="Equation.DSMT4">
                    <p:embed/>
                    <p:pic>
                      <p:nvPicPr>
                        <p:cNvPr id="7" name="对象 64">
                          <a:extLst>
                            <a:ext uri="{FF2B5EF4-FFF2-40B4-BE49-F238E27FC236}">
                              <a16:creationId xmlns:a16="http://schemas.microsoft.com/office/drawing/2014/main" id="{D75F27D5-98BC-C749-9B9B-9052270168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0162" y="465580"/>
                          <a:ext cx="355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60">
                <a:extLst>
                  <a:ext uri="{FF2B5EF4-FFF2-40B4-BE49-F238E27FC236}">
                    <a16:creationId xmlns:a16="http://schemas.microsoft.com/office/drawing/2014/main" id="{6FE7BEB0-2E13-4A28-9565-98AD853A0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67" y="4375557"/>
                <a:ext cx="8939296" cy="16321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根据几何关系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tan</m:t>
                          </m:r>
                        </m:fName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</m:fun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  <m:func>
                            <m:func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  <m:func>
                            <m:func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20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func>
                                </m:den>
                              </m:f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𝑙</m:t>
                              </m:r>
                            </m:e>
                          </m:d>
                          <m:f>
                            <m:f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  <m:func>
                            <m:func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  <m:func>
                            <m:func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得到最终结果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7" name="矩形 60">
                <a:extLst>
                  <a:ext uri="{FF2B5EF4-FFF2-40B4-BE49-F238E27FC236}">
                    <a16:creationId xmlns:a16="http://schemas.microsoft.com/office/drawing/2014/main" id="{6FE7BEB0-2E13-4A28-9565-98AD853A0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367" y="4375557"/>
                <a:ext cx="8939296" cy="1632113"/>
              </a:xfrm>
              <a:prstGeom prst="rect">
                <a:avLst/>
              </a:prstGeom>
              <a:blipFill>
                <a:blip r:embed="rId17"/>
                <a:stretch>
                  <a:fillRect l="-750" t="-2985" b="-485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弧形 39">
            <a:extLst>
              <a:ext uri="{FF2B5EF4-FFF2-40B4-BE49-F238E27FC236}">
                <a16:creationId xmlns:a16="http://schemas.microsoft.com/office/drawing/2014/main" id="{809F4F98-C36A-400B-A2ED-0179787122BA}"/>
              </a:ext>
            </a:extLst>
          </p:cNvPr>
          <p:cNvSpPr/>
          <p:nvPr/>
        </p:nvSpPr>
        <p:spPr bwMode="auto">
          <a:xfrm rot="5400000" flipH="1">
            <a:off x="6224587" y="1696834"/>
            <a:ext cx="474662" cy="474663"/>
          </a:xfrm>
          <a:prstGeom prst="arc">
            <a:avLst>
              <a:gd name="adj1" fmla="val 18375230"/>
              <a:gd name="adj2" fmla="val 2144007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C8DE043-CC36-4EB9-BC3B-EDAB26A2680F}"/>
              </a:ext>
            </a:extLst>
          </p:cNvPr>
          <p:cNvCxnSpPr>
            <a:cxnSpLocks/>
          </p:cNvCxnSpPr>
          <p:nvPr/>
        </p:nvCxnSpPr>
        <p:spPr bwMode="auto">
          <a:xfrm rot="5400000" flipV="1">
            <a:off x="6113825" y="1589247"/>
            <a:ext cx="72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653CB9-32F4-48EC-A1B8-74E78C47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1">
                <a:extLst>
                  <a:ext uri="{FF2B5EF4-FFF2-40B4-BE49-F238E27FC236}">
                    <a16:creationId xmlns:a16="http://schemas.microsoft.com/office/drawing/2014/main" id="{AE961011-C8A1-48D8-B453-F08526235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30" y="88870"/>
                <a:ext cx="8961370" cy="10156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</a:t>
                </a:r>
                <a:r>
                  <a:rPr kumimoji="1"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一根均匀的棍子，重为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，长为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2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𝑙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，将其一端置于粗糙地面上，又以其上的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𝐶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点靠在墙上，墙离地面的高度为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h</m:t>
                    </m:r>
                    <m:r>
                      <a:rPr kumimoji="1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.</m:t>
                    </m:r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 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当棍子与地面的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夹角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为最小值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𝜑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时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，棍子在上述位置仍处于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平衡状态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，求棍与地面的摩擦系数。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2" name="矩形 1">
                <a:extLst>
                  <a:ext uri="{FF2B5EF4-FFF2-40B4-BE49-F238E27FC236}">
                    <a16:creationId xmlns:a16="http://schemas.microsoft.com/office/drawing/2014/main" id="{AE961011-C8A1-48D8-B453-F08526235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30" y="88870"/>
                <a:ext cx="8961370" cy="1015663"/>
              </a:xfrm>
              <a:prstGeom prst="rect">
                <a:avLst/>
              </a:prstGeom>
              <a:blipFill>
                <a:blip r:embed="rId18"/>
                <a:stretch>
                  <a:fillRect l="-748" t="-4819" b="-90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14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6F5E6CFA-69BE-4132-8CCE-F1A27E0D3AA3}"/>
              </a:ext>
            </a:extLst>
          </p:cNvPr>
          <p:cNvSpPr/>
          <p:nvPr/>
        </p:nvSpPr>
        <p:spPr>
          <a:xfrm>
            <a:off x="4860758" y="826168"/>
            <a:ext cx="4138863" cy="3168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09DB202A-7F16-4BDC-969D-EA3D56CEA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237" y="211215"/>
            <a:ext cx="4913525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刚体动力学与刚体平衡 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(§3.4)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0FF315C-180B-49D8-BD6C-5BB7A886D470}"/>
              </a:ext>
            </a:extLst>
          </p:cNvPr>
          <p:cNvSpPr/>
          <p:nvPr/>
        </p:nvSpPr>
        <p:spPr>
          <a:xfrm>
            <a:off x="5688560" y="1420747"/>
            <a:ext cx="1923535" cy="1533794"/>
          </a:xfrm>
          <a:custGeom>
            <a:avLst/>
            <a:gdLst>
              <a:gd name="connsiteX0" fmla="*/ 24017 w 1923535"/>
              <a:gd name="connsiteY0" fmla="*/ 963084 h 1533794"/>
              <a:gd name="connsiteX1" fmla="*/ 401007 w 1923535"/>
              <a:gd name="connsiteY1" fmla="*/ 557 h 1533794"/>
              <a:gd name="connsiteX2" fmla="*/ 1916986 w 1923535"/>
              <a:gd name="connsiteY2" fmla="*/ 834747 h 1533794"/>
              <a:gd name="connsiteX3" fmla="*/ 914354 w 1923535"/>
              <a:gd name="connsiteY3" fmla="*/ 1532579 h 1533794"/>
              <a:gd name="connsiteX4" fmla="*/ 24017 w 1923535"/>
              <a:gd name="connsiteY4" fmla="*/ 963084 h 153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3535" h="1533794">
                <a:moveTo>
                  <a:pt x="24017" y="963084"/>
                </a:moveTo>
                <a:cubicBezTo>
                  <a:pt x="-61541" y="707747"/>
                  <a:pt x="85512" y="21946"/>
                  <a:pt x="401007" y="557"/>
                </a:cubicBezTo>
                <a:cubicBezTo>
                  <a:pt x="716502" y="-20833"/>
                  <a:pt x="1831428" y="579410"/>
                  <a:pt x="1916986" y="834747"/>
                </a:cubicBezTo>
                <a:cubicBezTo>
                  <a:pt x="2002544" y="1090084"/>
                  <a:pt x="1227175" y="1508516"/>
                  <a:pt x="914354" y="1532579"/>
                </a:cubicBezTo>
                <a:cubicBezTo>
                  <a:pt x="601533" y="1556642"/>
                  <a:pt x="109575" y="1218421"/>
                  <a:pt x="24017" y="963084"/>
                </a:cubicBezTo>
                <a:close/>
              </a:path>
            </a:pathLst>
          </a:cu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FDFE7FD-FB6F-4F46-870B-CAD860DE5A93}"/>
              </a:ext>
            </a:extLst>
          </p:cNvPr>
          <p:cNvGrpSpPr/>
          <p:nvPr/>
        </p:nvGrpSpPr>
        <p:grpSpPr>
          <a:xfrm>
            <a:off x="4983679" y="928826"/>
            <a:ext cx="4034364" cy="2798765"/>
            <a:chOff x="4983679" y="928826"/>
            <a:chExt cx="4034364" cy="279876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72F59169-AFA0-4357-B55E-2432715B1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0430" y="1907793"/>
              <a:ext cx="1250572" cy="307595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090036D-6CA3-40F4-96A4-37F034BA77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5680" y="2409292"/>
              <a:ext cx="210583" cy="752280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6FD59C1-3187-4D24-AA00-649C42CB0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9030" y="1726895"/>
              <a:ext cx="467357" cy="527201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CB5A695-58B7-4C59-B6BE-DDAE45122D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5917" y="1213716"/>
              <a:ext cx="494410" cy="629557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5C7E41A-B47D-4DAF-BF39-5FCA05716AAF}"/>
                </a:ext>
              </a:extLst>
            </p:cNvPr>
            <p:cNvCxnSpPr>
              <a:cxnSpLocks/>
            </p:cNvCxnSpPr>
            <p:nvPr/>
          </p:nvCxnSpPr>
          <p:spPr>
            <a:xfrm>
              <a:off x="6819482" y="2535867"/>
              <a:ext cx="1290678" cy="499130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22D96ED-4B54-45C9-A4AD-4AF51C663806}"/>
                    </a:ext>
                  </a:extLst>
                </p:cNvPr>
                <p:cNvSpPr txBox="1"/>
                <p:nvPr/>
              </p:nvSpPr>
              <p:spPr>
                <a:xfrm>
                  <a:off x="6257434" y="2388131"/>
                  <a:ext cx="5357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22D96ED-4B54-45C9-A4AD-4AF51C663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434" y="2388131"/>
                  <a:ext cx="535724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F8A9F02-2895-48FC-A5FA-C84D205DDFE4}"/>
                    </a:ext>
                  </a:extLst>
                </p:cNvPr>
                <p:cNvSpPr txBox="1"/>
                <p:nvPr/>
              </p:nvSpPr>
              <p:spPr>
                <a:xfrm>
                  <a:off x="5628002" y="3221170"/>
                  <a:ext cx="542969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F8A9F02-2895-48FC-A5FA-C84D205DD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002" y="3221170"/>
                  <a:ext cx="542969" cy="5064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AF416D2-9963-4FA4-A46E-EC1C0D517184}"/>
                    </a:ext>
                  </a:extLst>
                </p:cNvPr>
                <p:cNvSpPr txBox="1"/>
                <p:nvPr/>
              </p:nvSpPr>
              <p:spPr>
                <a:xfrm>
                  <a:off x="8159517" y="2908361"/>
                  <a:ext cx="550087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AF416D2-9963-4FA4-A46E-EC1C0D5171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9517" y="2908361"/>
                  <a:ext cx="550087" cy="5064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D2A3E1E-21D2-4C66-95C4-B389887E0289}"/>
                    </a:ext>
                  </a:extLst>
                </p:cNvPr>
                <p:cNvSpPr txBox="1"/>
                <p:nvPr/>
              </p:nvSpPr>
              <p:spPr>
                <a:xfrm>
                  <a:off x="8475074" y="1524896"/>
                  <a:ext cx="542969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D2A3E1E-21D2-4C66-95C4-B389887E0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074" y="1524896"/>
                  <a:ext cx="542969" cy="5064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CDDB40E-4C1D-4CB8-93CD-28902B7B1230}"/>
                    </a:ext>
                  </a:extLst>
                </p:cNvPr>
                <p:cNvSpPr txBox="1"/>
                <p:nvPr/>
              </p:nvSpPr>
              <p:spPr>
                <a:xfrm>
                  <a:off x="5688560" y="928826"/>
                  <a:ext cx="550087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CDDB40E-4C1D-4CB8-93CD-28902B7B1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8560" y="928826"/>
                  <a:ext cx="550087" cy="5064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A7029E-6763-483E-B8F5-04221EA6DDEF}"/>
                    </a:ext>
                  </a:extLst>
                </p:cNvPr>
                <p:cNvSpPr txBox="1"/>
                <p:nvPr/>
              </p:nvSpPr>
              <p:spPr>
                <a:xfrm>
                  <a:off x="4983679" y="2214406"/>
                  <a:ext cx="550087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A7029E-6763-483E-B8F5-04221EA6DD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679" y="2214406"/>
                  <a:ext cx="550087" cy="5064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">
                <a:extLst>
                  <a:ext uri="{FF2B5EF4-FFF2-40B4-BE49-F238E27FC236}">
                    <a16:creationId xmlns:a16="http://schemas.microsoft.com/office/drawing/2014/main" id="{F2DCC536-BC77-419B-A33B-0767EC7C3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28" y="785040"/>
                <a:ext cx="4660953" cy="33651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noProof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刚体受到许多力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的作用，运动状态随时间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如何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变化？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algn="ctr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（刚体动力学）</a:t>
                </a:r>
                <a:endPara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algn="ctr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kumimoji="1" lang="en-US" altLang="zh-CN" sz="240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e</m:t>
                              </m:r>
                            </m:e>
                          </m:d>
                        </m:sup>
                      </m:sSup>
                      <m:r>
                        <a:rPr kumimoji="1" lang="en-US" altLang="zh-CN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acc>
                        <m:accPr>
                          <m:chr m:val="̇"/>
                          <m:ctrlPr>
                            <a:rPr kumimoji="1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𝐽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𝑀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kumimoji="1" lang="en-US" altLang="zh-CN" sz="240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e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algn="ctr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1"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i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e</m:t>
                                  </m:r>
                                </m:e>
                              </m:d>
                            </m:sup>
                          </m:sSubSup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矩形 2">
                <a:extLst>
                  <a:ext uri="{FF2B5EF4-FFF2-40B4-BE49-F238E27FC236}">
                    <a16:creationId xmlns:a16="http://schemas.microsoft.com/office/drawing/2014/main" id="{F2DCC536-BC77-419B-A33B-0767EC7C3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28" y="785040"/>
                <a:ext cx="4660953" cy="3365152"/>
              </a:xfrm>
              <a:prstGeom prst="rect">
                <a:avLst/>
              </a:prstGeom>
              <a:blipFill>
                <a:blip r:embed="rId8"/>
                <a:stretch>
                  <a:fillRect l="-196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62FCD2-10E0-4C52-945B-71943A76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">
                <a:extLst>
                  <a:ext uri="{FF2B5EF4-FFF2-40B4-BE49-F238E27FC236}">
                    <a16:creationId xmlns:a16="http://schemas.microsoft.com/office/drawing/2014/main" id="{201D7781-312D-4148-A82F-7B83421C0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24" y="3932120"/>
                <a:ext cx="8299150" cy="23661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本节内容：</a:t>
                </a:r>
                <a:endPara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（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）如何得到外力和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e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、外力矩之和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𝑀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kumimoji="1"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e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？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力系的简化</a:t>
                </a:r>
                <a:endPara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（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）刚体动力学方程的形式？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动量定理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+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角动量定理</a:t>
                </a:r>
                <a:endPara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（</a:t>
                </a: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）求解刚体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平衡问题？</a:t>
                </a:r>
                <a:r>
                  <a:rPr kumimoji="1" lang="en-US" altLang="zh-CN" sz="2400" dirty="0">
                    <a:solidFill>
                      <a:prstClr val="black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kumimoji="1"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e</m:t>
                            </m:r>
                          </m:e>
                        </m:d>
                      </m:sup>
                    </m:sSup>
                    <m:r>
                      <a:rPr kumimoji="1"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0,    </m:t>
                    </m:r>
                    <m:sSup>
                      <m:sSupPr>
                        <m:ctrlPr>
                          <a:rPr kumimoji="1"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𝑀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kumimoji="1"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e</m:t>
                            </m:r>
                          </m:e>
                        </m:d>
                      </m:sup>
                    </m:sSup>
                    <m:r>
                      <a:rPr kumimoji="1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矩形 2">
                <a:extLst>
                  <a:ext uri="{FF2B5EF4-FFF2-40B4-BE49-F238E27FC236}">
                    <a16:creationId xmlns:a16="http://schemas.microsoft.com/office/drawing/2014/main" id="{201D7781-312D-4148-A82F-7B83421C0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924" y="3932120"/>
                <a:ext cx="8299150" cy="2366161"/>
              </a:xfrm>
              <a:prstGeom prst="rect">
                <a:avLst/>
              </a:prstGeom>
              <a:blipFill>
                <a:blip r:embed="rId9"/>
                <a:stretch>
                  <a:fillRect l="-1176" b="-4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85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2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矩形 2">
                <a:extLst>
                  <a:ext uri="{FF2B5EF4-FFF2-40B4-BE49-F238E27FC236}">
                    <a16:creationId xmlns:a16="http://schemas.microsoft.com/office/drawing/2014/main" id="{B6476842-E7EA-BA4E-98B0-20633389F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99" y="125816"/>
                <a:ext cx="5915288" cy="27091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4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3.2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题）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长为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的均质棒，一段抵在光滑墙上，棒身斜靠在与墙距离为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func>
                      <m:func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cos</m:t>
                        </m:r>
                      </m:fName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func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的光滑棱角上，求棒在平衡时与水平面的夹角</a:t>
                </a:r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分析：光滑墙和光滑棱角对棒支持力如图。</a:t>
                </a:r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kumimoji="1"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不平行三力平衡，必交于一点</a:t>
                </a:r>
                <a:endParaRPr kumimoji="1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1507" name="矩形 2">
                <a:extLst>
                  <a:ext uri="{FF2B5EF4-FFF2-40B4-BE49-F238E27FC236}">
                    <a16:creationId xmlns:a16="http://schemas.microsoft.com/office/drawing/2014/main" id="{B6476842-E7EA-BA4E-98B0-20633389F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099" y="125816"/>
                <a:ext cx="5915288" cy="2709140"/>
              </a:xfrm>
              <a:prstGeom prst="rect">
                <a:avLst/>
              </a:prstGeom>
              <a:blipFill>
                <a:blip r:embed="rId2"/>
                <a:stretch>
                  <a:fillRect l="-1546" t="-1351" r="-2680" b="-360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2">
                <a:extLst>
                  <a:ext uri="{FF2B5EF4-FFF2-40B4-BE49-F238E27FC236}">
                    <a16:creationId xmlns:a16="http://schemas.microsoft.com/office/drawing/2014/main" id="{AAF5BD57-4E4F-4F8B-98BE-1653FA16B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24728"/>
                <a:ext cx="9143999" cy="22107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</m:oMath>
                </a14:m>
                <a:r>
                  <a:rPr kumimoji="1"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</a:t>
                </a:r>
                <a:r>
                  <a:rPr kumimoji="1"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重力必穿过支持力交线   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   </m:t>
                    </m:r>
                    <m:r>
                      <a:rPr kumimoji="1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𝑂𝐷</m:t>
                    </m:r>
                    <m:r>
                      <a:rPr kumimoji="1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</m:oMath>
                </a14:m>
                <a:endPara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</m:t>
                      </m:r>
                      <m:r>
                        <a:rPr kumimoji="1"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𝑂𝐴</m:t>
                      </m:r>
                      <m:r>
                        <a:rPr kumimoji="1"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𝑂𝐵</m:t>
                      </m:r>
                      <m:func>
                        <m:funcPr>
                          <m:ctrlPr>
                            <a:rPr kumimoji="1"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kumimoji="1"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𝑂𝐵</m:t>
                      </m:r>
                      <m:r>
                        <a:rPr kumimoji="1"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𝑂𝐶</m:t>
                      </m:r>
                      <m:func>
                        <m:funcPr>
                          <m:ctrlPr>
                            <a:rPr kumimoji="1"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kumimoji="1"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𝑂𝐶</m:t>
                      </m:r>
                      <m:r>
                        <a:rPr kumimoji="1"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𝑂𝐷</m:t>
                      </m:r>
                      <m:func>
                        <m:funcPr>
                          <m:ctrlPr>
                            <a:rPr kumimoji="1"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𝑙</m:t>
                      </m:r>
                      <m:func>
                        <m:funcPr>
                          <m:ctrlPr>
                            <a:rPr kumimoji="1"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3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zh-CN" sz="23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𝑙</m:t>
                      </m:r>
                      <m:func>
                        <m:func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e>
                            <m:sup>
                              <m: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𝜃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arccos</m:t>
                          </m:r>
                        </m:fName>
                        <m:e>
                          <m:sSup>
                            <m:sSupPr>
                              <m:ctrlPr>
                                <a:rPr kumimoji="1"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kumimoji="1"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𝑙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kumimoji="1"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" name="矩形 2">
                <a:extLst>
                  <a:ext uri="{FF2B5EF4-FFF2-40B4-BE49-F238E27FC236}">
                    <a16:creationId xmlns:a16="http://schemas.microsoft.com/office/drawing/2014/main" id="{AAF5BD57-4E4F-4F8B-98BE-1653FA16BE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824728"/>
                <a:ext cx="9143999" cy="22107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D7756EF8-38F6-48A5-9ED6-D4119A6E49EE}"/>
              </a:ext>
            </a:extLst>
          </p:cNvPr>
          <p:cNvSpPr/>
          <p:nvPr/>
        </p:nvSpPr>
        <p:spPr>
          <a:xfrm>
            <a:off x="6109265" y="125816"/>
            <a:ext cx="2929168" cy="284388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6185F53-16B2-4E7B-84E3-8AAB7A9ED06C}"/>
              </a:ext>
            </a:extLst>
          </p:cNvPr>
          <p:cNvCxnSpPr>
            <a:cxnSpLocks/>
          </p:cNvCxnSpPr>
          <p:nvPr/>
        </p:nvCxnSpPr>
        <p:spPr>
          <a:xfrm flipV="1">
            <a:off x="6452531" y="490835"/>
            <a:ext cx="0" cy="1805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AB98C7C-6589-4015-8B70-6C8C129B4204}"/>
              </a:ext>
            </a:extLst>
          </p:cNvPr>
          <p:cNvCxnSpPr>
            <a:cxnSpLocks/>
          </p:cNvCxnSpPr>
          <p:nvPr/>
        </p:nvCxnSpPr>
        <p:spPr>
          <a:xfrm flipV="1">
            <a:off x="7350155" y="1297962"/>
            <a:ext cx="0" cy="998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F097C46-753F-4CDB-B8CC-4D41A4AF5ED6}"/>
              </a:ext>
            </a:extLst>
          </p:cNvPr>
          <p:cNvCxnSpPr>
            <a:cxnSpLocks/>
          </p:cNvCxnSpPr>
          <p:nvPr/>
        </p:nvCxnSpPr>
        <p:spPr>
          <a:xfrm rot="5400000" flipV="1">
            <a:off x="7849301" y="798817"/>
            <a:ext cx="0" cy="998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EFA90A-A8FC-4AF6-B7AB-25AECC2AC66B}"/>
              </a:ext>
            </a:extLst>
          </p:cNvPr>
          <p:cNvCxnSpPr>
            <a:cxnSpLocks/>
          </p:cNvCxnSpPr>
          <p:nvPr/>
        </p:nvCxnSpPr>
        <p:spPr>
          <a:xfrm flipV="1">
            <a:off x="6452531" y="298167"/>
            <a:ext cx="2423021" cy="158896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EC970C9-437B-4BB6-8BCB-A31A75A4825F}"/>
              </a:ext>
            </a:extLst>
          </p:cNvPr>
          <p:cNvCxnSpPr>
            <a:cxnSpLocks/>
          </p:cNvCxnSpPr>
          <p:nvPr/>
        </p:nvCxnSpPr>
        <p:spPr>
          <a:xfrm>
            <a:off x="6431789" y="1895521"/>
            <a:ext cx="1836727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A4509EE-E881-485D-AE28-8250EB185BA8}"/>
              </a:ext>
            </a:extLst>
          </p:cNvPr>
          <p:cNvCxnSpPr>
            <a:cxnSpLocks/>
          </p:cNvCxnSpPr>
          <p:nvPr/>
        </p:nvCxnSpPr>
        <p:spPr>
          <a:xfrm>
            <a:off x="6441347" y="2158588"/>
            <a:ext cx="908808" cy="2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弧形 12">
            <a:extLst>
              <a:ext uri="{FF2B5EF4-FFF2-40B4-BE49-F238E27FC236}">
                <a16:creationId xmlns:a16="http://schemas.microsoft.com/office/drawing/2014/main" id="{B8D0C78A-BA06-4140-A2FB-91A0CB3F7232}"/>
              </a:ext>
            </a:extLst>
          </p:cNvPr>
          <p:cNvSpPr/>
          <p:nvPr/>
        </p:nvSpPr>
        <p:spPr>
          <a:xfrm>
            <a:off x="5909812" y="1351327"/>
            <a:ext cx="1080000" cy="1080000"/>
          </a:xfrm>
          <a:prstGeom prst="arc">
            <a:avLst>
              <a:gd name="adj1" fmla="val 19678751"/>
              <a:gd name="adj2" fmla="val 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1A04551-FD73-4DF0-89E5-4A78A29D23DC}"/>
                  </a:ext>
                </a:extLst>
              </p:cNvPr>
              <p:cNvSpPr/>
              <p:nvPr/>
            </p:nvSpPr>
            <p:spPr>
              <a:xfrm>
                <a:off x="6895751" y="1455215"/>
                <a:ext cx="435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1A04551-FD73-4DF0-89E5-4A78A29D2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751" y="1455215"/>
                <a:ext cx="43576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DDC8249-1986-4A30-9FE1-B3418AC9A351}"/>
                  </a:ext>
                </a:extLst>
              </p:cNvPr>
              <p:cNvSpPr/>
              <p:nvPr/>
            </p:nvSpPr>
            <p:spPr>
              <a:xfrm>
                <a:off x="6696514" y="2093025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DDC8249-1986-4A30-9FE1-B3418AC9A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514" y="2093025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E83A14E-2C04-444E-A990-7CEAB00688AA}"/>
                  </a:ext>
                </a:extLst>
              </p:cNvPr>
              <p:cNvSpPr/>
              <p:nvPr/>
            </p:nvSpPr>
            <p:spPr>
              <a:xfrm>
                <a:off x="7137789" y="685425"/>
                <a:ext cx="5310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4E83A14E-2C04-444E-A990-7CEAB00688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789" y="685425"/>
                <a:ext cx="5310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F2DDE72-2FBC-45EC-B61C-38F2B8979614}"/>
              </a:ext>
            </a:extLst>
          </p:cNvPr>
          <p:cNvCxnSpPr>
            <a:cxnSpLocks/>
          </p:cNvCxnSpPr>
          <p:nvPr/>
        </p:nvCxnSpPr>
        <p:spPr>
          <a:xfrm>
            <a:off x="6441347" y="1881157"/>
            <a:ext cx="720000" cy="1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54255E9-A30C-410F-927D-ED927C0E0E1E}"/>
              </a:ext>
            </a:extLst>
          </p:cNvPr>
          <p:cNvCxnSpPr>
            <a:cxnSpLocks/>
          </p:cNvCxnSpPr>
          <p:nvPr/>
        </p:nvCxnSpPr>
        <p:spPr>
          <a:xfrm flipH="1" flipV="1">
            <a:off x="6917151" y="689937"/>
            <a:ext cx="423644" cy="605250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EEB27C8-01F7-42E9-A201-C9334C86DC52}"/>
              </a:ext>
            </a:extLst>
          </p:cNvPr>
          <p:cNvCxnSpPr>
            <a:cxnSpLocks/>
          </p:cNvCxnSpPr>
          <p:nvPr/>
        </p:nvCxnSpPr>
        <p:spPr>
          <a:xfrm>
            <a:off x="6930937" y="702712"/>
            <a:ext cx="1077493" cy="15199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B852830-1E28-4F1B-93BD-D52ED84EB8C6}"/>
              </a:ext>
            </a:extLst>
          </p:cNvPr>
          <p:cNvCxnSpPr>
            <a:cxnSpLocks/>
          </p:cNvCxnSpPr>
          <p:nvPr/>
        </p:nvCxnSpPr>
        <p:spPr>
          <a:xfrm>
            <a:off x="7774516" y="579277"/>
            <a:ext cx="0" cy="17518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30AED95-9552-4AAA-A548-4FECCEEE4076}"/>
              </a:ext>
            </a:extLst>
          </p:cNvPr>
          <p:cNvCxnSpPr>
            <a:cxnSpLocks/>
          </p:cNvCxnSpPr>
          <p:nvPr/>
        </p:nvCxnSpPr>
        <p:spPr>
          <a:xfrm rot="5400000">
            <a:off x="7407095" y="1377331"/>
            <a:ext cx="720000" cy="1"/>
          </a:xfrm>
          <a:prstGeom prst="line">
            <a:avLst/>
          </a:prstGeom>
          <a:ln w="38100">
            <a:solidFill>
              <a:srgbClr val="0000FF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348819E-7EF4-4AA9-A8F0-CEE3F0715C00}"/>
                  </a:ext>
                </a:extLst>
              </p:cNvPr>
              <p:cNvSpPr/>
              <p:nvPr/>
            </p:nvSpPr>
            <p:spPr>
              <a:xfrm>
                <a:off x="6061958" y="1632836"/>
                <a:ext cx="469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348819E-7EF4-4AA9-A8F0-CEE3F0715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958" y="1632836"/>
                <a:ext cx="46948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27FB68E-B38E-46FC-A621-6DBB17C420DE}"/>
                  </a:ext>
                </a:extLst>
              </p:cNvPr>
              <p:cNvSpPr/>
              <p:nvPr/>
            </p:nvSpPr>
            <p:spPr>
              <a:xfrm>
                <a:off x="6894229" y="1064325"/>
                <a:ext cx="469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27FB68E-B38E-46FC-A621-6DBB17C420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229" y="1064325"/>
                <a:ext cx="46948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DEBA244-D097-4EF8-B023-E1C97B86412B}"/>
                  </a:ext>
                </a:extLst>
              </p:cNvPr>
              <p:cNvSpPr/>
              <p:nvPr/>
            </p:nvSpPr>
            <p:spPr>
              <a:xfrm>
                <a:off x="7693397" y="854402"/>
                <a:ext cx="4758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DEBA244-D097-4EF8-B023-E1C97B864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397" y="854402"/>
                <a:ext cx="47583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ACB68AB-E83D-45F3-B7A6-60410EDA6932}"/>
                  </a:ext>
                </a:extLst>
              </p:cNvPr>
              <p:cNvSpPr/>
              <p:nvPr/>
            </p:nvSpPr>
            <p:spPr>
              <a:xfrm>
                <a:off x="7793374" y="1795836"/>
                <a:ext cx="4514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ACB68AB-E83D-45F3-B7A6-60410EDA6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74" y="1795836"/>
                <a:ext cx="45146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1CE0C31-1C32-40A1-AF1B-9D61DADF62D1}"/>
                  </a:ext>
                </a:extLst>
              </p:cNvPr>
              <p:cNvSpPr/>
              <p:nvPr/>
            </p:nvSpPr>
            <p:spPr>
              <a:xfrm>
                <a:off x="7252187" y="1788732"/>
                <a:ext cx="469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1CE0C31-1C32-40A1-AF1B-9D61DADF6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187" y="1788732"/>
                <a:ext cx="46948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199BDD-A20A-42E7-ADD2-1764B557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52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34" grpId="0" animBg="1"/>
      <p:bldP spid="51" grpId="0"/>
      <p:bldP spid="54" grpId="0"/>
      <p:bldP spid="55" grpId="0"/>
      <p:bldP spid="56" grpId="0"/>
      <p:bldP spid="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>
            <a:extLst>
              <a:ext uri="{FF2B5EF4-FFF2-40B4-BE49-F238E27FC236}">
                <a16:creationId xmlns:a16="http://schemas.microsoft.com/office/drawing/2014/main" id="{6E049E50-1743-CB42-A879-31E16A47F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10" y="545438"/>
            <a:ext cx="8980579" cy="13186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作业</a:t>
            </a:r>
            <a:endParaRPr kumimoji="1" lang="en-US" altLang="zh-CN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3.1,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3.4,   3.5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00A5F0-F12B-4089-AFF1-87CD0606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3EBD5821-57C8-4FA4-9AEE-5597F74B1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939250"/>
            <a:ext cx="8928992" cy="979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补充材料</a:t>
            </a:r>
            <a:endParaRPr kumimoji="1" lang="en-US" altLang="zh-CN" sz="4400" b="0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AC523F-7475-4FD5-8BA3-F8041726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88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矩形 2">
                <a:extLst>
                  <a:ext uri="{FF2B5EF4-FFF2-40B4-BE49-F238E27FC236}">
                    <a16:creationId xmlns:a16="http://schemas.microsoft.com/office/drawing/2014/main" id="{B6476842-E7EA-BA4E-98B0-20633389F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99" y="125816"/>
                <a:ext cx="5915288" cy="27091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周衍柏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3.1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题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半径为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的光滑半球形碗，固定在水平面上，一均值光滑杆靠在碗缘，一段在碗内，一段在碗外，碗内长度为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𝑐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，求杆的总长？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分析：光滑碗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/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光滑杆，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作用力垂直于接触面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/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接触杆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，如右图所示；重力竖直向下。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1507" name="矩形 2">
                <a:extLst>
                  <a:ext uri="{FF2B5EF4-FFF2-40B4-BE49-F238E27FC236}">
                    <a16:creationId xmlns:a16="http://schemas.microsoft.com/office/drawing/2014/main" id="{B6476842-E7EA-BA4E-98B0-20633389F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099" y="125816"/>
                <a:ext cx="5915288" cy="2709140"/>
              </a:xfrm>
              <a:prstGeom prst="rect">
                <a:avLst/>
              </a:prstGeom>
              <a:blipFill>
                <a:blip r:embed="rId2"/>
                <a:stretch>
                  <a:fillRect l="-1546" t="-1351" r="-6804" b="-4505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2">
                <a:extLst>
                  <a:ext uri="{FF2B5EF4-FFF2-40B4-BE49-F238E27FC236}">
                    <a16:creationId xmlns:a16="http://schemas.microsoft.com/office/drawing/2014/main" id="{AAF5BD57-4E4F-4F8B-98BE-1653FA16B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78" y="3029696"/>
                <a:ext cx="8873244" cy="36147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不平行，延长线交点记为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以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为基点，因为力穿过基点，故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  ⟹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若重力不穿过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，必有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≠0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=0⟹</m:t>
                    </m:r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重力延长线必然穿过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以上讨论适用于平面内任何不平行的三力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平面上不平行的三力平衡 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</m:oMath>
                </a14:m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三力必交于一点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4" name="矩形 2">
                <a:extLst>
                  <a:ext uri="{FF2B5EF4-FFF2-40B4-BE49-F238E27FC236}">
                    <a16:creationId xmlns:a16="http://schemas.microsoft.com/office/drawing/2014/main" id="{AAF5BD57-4E4F-4F8B-98BE-1653FA16BE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378" y="3029696"/>
                <a:ext cx="8873244" cy="3614772"/>
              </a:xfrm>
              <a:prstGeom prst="rect">
                <a:avLst/>
              </a:prstGeom>
              <a:blipFill>
                <a:blip r:embed="rId3"/>
                <a:stretch>
                  <a:fillRect l="-1030" b="-236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D7756EF8-38F6-48A5-9ED6-D4119A6E49EE}"/>
              </a:ext>
            </a:extLst>
          </p:cNvPr>
          <p:cNvSpPr/>
          <p:nvPr/>
        </p:nvSpPr>
        <p:spPr>
          <a:xfrm>
            <a:off x="6425967" y="181198"/>
            <a:ext cx="2718033" cy="3132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498743C8-A2CC-48BD-B380-5591317BADFF}"/>
              </a:ext>
            </a:extLst>
          </p:cNvPr>
          <p:cNvSpPr/>
          <p:nvPr/>
        </p:nvSpPr>
        <p:spPr>
          <a:xfrm>
            <a:off x="6766810" y="1149292"/>
            <a:ext cx="1440000" cy="1440000"/>
          </a:xfrm>
          <a:prstGeom prst="arc">
            <a:avLst>
              <a:gd name="adj1" fmla="val 33152"/>
              <a:gd name="adj2" fmla="val 1078992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2C25BA4-C3CE-48CE-999C-93BCD3E0B46B}"/>
              </a:ext>
            </a:extLst>
          </p:cNvPr>
          <p:cNvCxnSpPr/>
          <p:nvPr/>
        </p:nvCxnSpPr>
        <p:spPr>
          <a:xfrm flipV="1">
            <a:off x="7116545" y="1418272"/>
            <a:ext cx="1862356" cy="10570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326A5B3-52C0-44E1-9DAC-D8DBF924CBBC}"/>
              </a:ext>
            </a:extLst>
          </p:cNvPr>
          <p:cNvCxnSpPr>
            <a:cxnSpLocks/>
            <a:stCxn id="6" idx="2"/>
          </p:cNvCxnSpPr>
          <p:nvPr/>
        </p:nvCxnSpPr>
        <p:spPr>
          <a:xfrm flipV="1">
            <a:off x="6766813" y="1850914"/>
            <a:ext cx="1439997" cy="2048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06" name="组合 21505">
            <a:extLst>
              <a:ext uri="{FF2B5EF4-FFF2-40B4-BE49-F238E27FC236}">
                <a16:creationId xmlns:a16="http://schemas.microsoft.com/office/drawing/2014/main" id="{BD8ED2F2-BC4F-48A1-A73D-1A61456D575E}"/>
              </a:ext>
            </a:extLst>
          </p:cNvPr>
          <p:cNvGrpSpPr/>
          <p:nvPr/>
        </p:nvGrpSpPr>
        <p:grpSpPr>
          <a:xfrm>
            <a:off x="7103745" y="1465235"/>
            <a:ext cx="1082897" cy="1001914"/>
            <a:chOff x="7103745" y="1465235"/>
            <a:chExt cx="1082897" cy="1001914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4D4B40A-609D-47A8-854D-BD8857BA76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7930" y="1465235"/>
              <a:ext cx="208712" cy="399048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169BD97-6A39-4856-8503-01362C5BE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3745" y="1946778"/>
              <a:ext cx="312123" cy="520371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05" name="矩形 21504">
                <a:extLst>
                  <a:ext uri="{FF2B5EF4-FFF2-40B4-BE49-F238E27FC236}">
                    <a16:creationId xmlns:a16="http://schemas.microsoft.com/office/drawing/2014/main" id="{CF3D31E0-715A-4635-8A0D-413AF1C8E26D}"/>
                  </a:ext>
                </a:extLst>
              </p:cNvPr>
              <p:cNvSpPr/>
              <p:nvPr/>
            </p:nvSpPr>
            <p:spPr>
              <a:xfrm>
                <a:off x="6933642" y="1506903"/>
                <a:ext cx="4062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505" name="矩形 21504">
                <a:extLst>
                  <a:ext uri="{FF2B5EF4-FFF2-40B4-BE49-F238E27FC236}">
                    <a16:creationId xmlns:a16="http://schemas.microsoft.com/office/drawing/2014/main" id="{CF3D31E0-715A-4635-8A0D-413AF1C8E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42" y="1506903"/>
                <a:ext cx="4062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274EC7B-2888-4D06-B29C-81B24BE4B8E6}"/>
                  </a:ext>
                </a:extLst>
              </p:cNvPr>
              <p:cNvSpPr/>
              <p:nvPr/>
            </p:nvSpPr>
            <p:spPr>
              <a:xfrm>
                <a:off x="7517701" y="2016036"/>
                <a:ext cx="4062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𝑐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274EC7B-2888-4D06-B29C-81B24BE4B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701" y="2016036"/>
                <a:ext cx="4062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508" name="组合 21507">
            <a:extLst>
              <a:ext uri="{FF2B5EF4-FFF2-40B4-BE49-F238E27FC236}">
                <a16:creationId xmlns:a16="http://schemas.microsoft.com/office/drawing/2014/main" id="{0E8561ED-8739-4F4C-A8DE-BC2F5AD0C65E}"/>
              </a:ext>
            </a:extLst>
          </p:cNvPr>
          <p:cNvGrpSpPr/>
          <p:nvPr/>
        </p:nvGrpSpPr>
        <p:grpSpPr>
          <a:xfrm>
            <a:off x="7103745" y="801139"/>
            <a:ext cx="1103032" cy="1667460"/>
            <a:chOff x="7103745" y="801139"/>
            <a:chExt cx="1103032" cy="1667460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9416EB0-4CA6-4AF6-95D3-95BC0DAF0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3745" y="1233228"/>
              <a:ext cx="766130" cy="12353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DCB1CA2-6979-4500-AB46-FD426102C949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7869875" y="1258291"/>
              <a:ext cx="336902" cy="6179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6722BB7C-BC56-4137-8ADE-63547A4C8359}"/>
                    </a:ext>
                  </a:extLst>
                </p:cNvPr>
                <p:cNvSpPr/>
                <p:nvPr/>
              </p:nvSpPr>
              <p:spPr>
                <a:xfrm>
                  <a:off x="7534144" y="801139"/>
                  <a:ext cx="4521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6722BB7C-BC56-4137-8ADE-63547A4C8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144" y="801139"/>
                  <a:ext cx="45217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510" name="直接箭头连接符 21509">
            <a:extLst>
              <a:ext uri="{FF2B5EF4-FFF2-40B4-BE49-F238E27FC236}">
                <a16:creationId xmlns:a16="http://schemas.microsoft.com/office/drawing/2014/main" id="{99DE9F4B-F49E-4846-A11A-D3449F33C483}"/>
              </a:ext>
            </a:extLst>
          </p:cNvPr>
          <p:cNvCxnSpPr/>
          <p:nvPr/>
        </p:nvCxnSpPr>
        <p:spPr>
          <a:xfrm>
            <a:off x="8048730" y="1946778"/>
            <a:ext cx="0" cy="704143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EF02D5C-A565-4121-9155-BBCDD6C533A0}"/>
              </a:ext>
            </a:extLst>
          </p:cNvPr>
          <p:cNvCxnSpPr>
            <a:cxnSpLocks/>
          </p:cNvCxnSpPr>
          <p:nvPr/>
        </p:nvCxnSpPr>
        <p:spPr>
          <a:xfrm flipH="1" flipV="1">
            <a:off x="7860150" y="1240992"/>
            <a:ext cx="0" cy="176364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19C114A-FDC1-4510-B897-F80A6B4065C0}"/>
              </a:ext>
            </a:extLst>
          </p:cNvPr>
          <p:cNvCxnSpPr/>
          <p:nvPr/>
        </p:nvCxnSpPr>
        <p:spPr>
          <a:xfrm>
            <a:off x="7849794" y="2049592"/>
            <a:ext cx="0" cy="704143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F72AE0-7358-48BA-A72A-085DA634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BAACF2-0DCF-444C-9396-4EF41FD11D3C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5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矩形 2">
                <a:extLst>
                  <a:ext uri="{FF2B5EF4-FFF2-40B4-BE49-F238E27FC236}">
                    <a16:creationId xmlns:a16="http://schemas.microsoft.com/office/drawing/2014/main" id="{B6476842-E7EA-BA4E-98B0-20633389F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99" y="125816"/>
                <a:ext cx="5915288" cy="2944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根据题意，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𝐵𝐶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𝑐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𝐵𝐷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𝑙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根据三角形相似，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𝐷𝐴𝐶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𝐷𝐶𝐸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根据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𝑂𝐵𝐶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为等腰三角形，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𝐷𝐶𝐸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𝑂𝐵𝐶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定义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𝐷𝐶𝐸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，则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𝐶𝐷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𝐴𝐶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tan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𝐴𝐶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𝐵𝐶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tan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𝑐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tan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1507" name="矩形 2">
                <a:extLst>
                  <a:ext uri="{FF2B5EF4-FFF2-40B4-BE49-F238E27FC236}">
                    <a16:creationId xmlns:a16="http://schemas.microsoft.com/office/drawing/2014/main" id="{B6476842-E7EA-BA4E-98B0-20633389F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099" y="125816"/>
                <a:ext cx="5915288" cy="2944268"/>
              </a:xfrm>
              <a:prstGeom prst="rect">
                <a:avLst/>
              </a:prstGeom>
              <a:blipFill>
                <a:blip r:embed="rId2"/>
                <a:stretch>
                  <a:fillRect l="-1546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2">
                <a:extLst>
                  <a:ext uri="{FF2B5EF4-FFF2-40B4-BE49-F238E27FC236}">
                    <a16:creationId xmlns:a16="http://schemas.microsoft.com/office/drawing/2014/main" id="{AAF5BD57-4E4F-4F8B-98BE-1653FA16B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57" y="3130967"/>
                <a:ext cx="8873244" cy="38147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𝐶𝐷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𝑐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tan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𝐵𝐶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𝐵𝐷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𝐶𝐷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𝑐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𝑐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tan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=2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1−</m:t>
                          </m:r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根据几何关系，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fun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𝑐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  <m:func>
                      <m:func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tan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fun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4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𝑐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−1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=4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4" name="矩形 2">
                <a:extLst>
                  <a:ext uri="{FF2B5EF4-FFF2-40B4-BE49-F238E27FC236}">
                    <a16:creationId xmlns:a16="http://schemas.microsoft.com/office/drawing/2014/main" id="{AAF5BD57-4E4F-4F8B-98BE-1653FA16BE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657" y="3130967"/>
                <a:ext cx="8873244" cy="3814762"/>
              </a:xfrm>
              <a:prstGeom prst="rect">
                <a:avLst/>
              </a:prstGeom>
              <a:blipFill>
                <a:blip r:embed="rId3"/>
                <a:stretch>
                  <a:fillRect l="-103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10AA6CBF-3753-4CCF-82BD-0F672889BE37}"/>
              </a:ext>
            </a:extLst>
          </p:cNvPr>
          <p:cNvGrpSpPr/>
          <p:nvPr/>
        </p:nvGrpSpPr>
        <p:grpSpPr>
          <a:xfrm>
            <a:off x="6475140" y="319669"/>
            <a:ext cx="2668859" cy="2401230"/>
            <a:chOff x="6475140" y="319669"/>
            <a:chExt cx="2668859" cy="240123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7756EF8-38F6-48A5-9ED6-D4119A6E49EE}"/>
                </a:ext>
              </a:extLst>
            </p:cNvPr>
            <p:cNvSpPr/>
            <p:nvPr/>
          </p:nvSpPr>
          <p:spPr>
            <a:xfrm>
              <a:off x="6475140" y="319669"/>
              <a:ext cx="2668859" cy="24012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E8CB4BB-0C41-466B-9EDB-58153253A6D5}"/>
                </a:ext>
              </a:extLst>
            </p:cNvPr>
            <p:cNvGrpSpPr/>
            <p:nvPr/>
          </p:nvGrpSpPr>
          <p:grpSpPr>
            <a:xfrm>
              <a:off x="6766810" y="378639"/>
              <a:ext cx="2212091" cy="2203494"/>
              <a:chOff x="6766810" y="801139"/>
              <a:chExt cx="2212091" cy="2203494"/>
            </a:xfrm>
          </p:grpSpPr>
          <p:sp>
            <p:nvSpPr>
              <p:cNvPr id="6" name="弧形 5">
                <a:extLst>
                  <a:ext uri="{FF2B5EF4-FFF2-40B4-BE49-F238E27FC236}">
                    <a16:creationId xmlns:a16="http://schemas.microsoft.com/office/drawing/2014/main" id="{498743C8-A2CC-48BD-B380-5591317BADFF}"/>
                  </a:ext>
                </a:extLst>
              </p:cNvPr>
              <p:cNvSpPr/>
              <p:nvPr/>
            </p:nvSpPr>
            <p:spPr>
              <a:xfrm>
                <a:off x="6766810" y="1149292"/>
                <a:ext cx="1440000" cy="1440000"/>
              </a:xfrm>
              <a:prstGeom prst="arc">
                <a:avLst>
                  <a:gd name="adj1" fmla="val 33152"/>
                  <a:gd name="adj2" fmla="val 10789929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62C25BA4-C3CE-48CE-999C-93BCD3E0B46B}"/>
                  </a:ext>
                </a:extLst>
              </p:cNvPr>
              <p:cNvCxnSpPr/>
              <p:nvPr/>
            </p:nvCxnSpPr>
            <p:spPr>
              <a:xfrm flipV="1">
                <a:off x="7116545" y="1418272"/>
                <a:ext cx="1862356" cy="1057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7326A5B3-52C0-44E1-9DAC-D8DBF924CBBC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 flipV="1">
                <a:off x="6766813" y="1850914"/>
                <a:ext cx="1439997" cy="2048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06" name="组合 21505">
                <a:extLst>
                  <a:ext uri="{FF2B5EF4-FFF2-40B4-BE49-F238E27FC236}">
                    <a16:creationId xmlns:a16="http://schemas.microsoft.com/office/drawing/2014/main" id="{BD8ED2F2-BC4F-48A1-A73D-1A61456D575E}"/>
                  </a:ext>
                </a:extLst>
              </p:cNvPr>
              <p:cNvGrpSpPr/>
              <p:nvPr/>
            </p:nvGrpSpPr>
            <p:grpSpPr>
              <a:xfrm>
                <a:off x="7103745" y="1465235"/>
                <a:ext cx="1082897" cy="1001914"/>
                <a:chOff x="7103745" y="1465235"/>
                <a:chExt cx="1082897" cy="1001914"/>
              </a:xfrm>
            </p:grpSpPr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C4D4B40A-609D-47A8-854D-BD8857BA7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77930" y="1465235"/>
                  <a:ext cx="208712" cy="399048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7169BD97-6A39-4856-8503-01362C5BE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03745" y="1946778"/>
                  <a:ext cx="312123" cy="520371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05" name="矩形 21504">
                    <a:extLst>
                      <a:ext uri="{FF2B5EF4-FFF2-40B4-BE49-F238E27FC236}">
                        <a16:creationId xmlns:a16="http://schemas.microsoft.com/office/drawing/2014/main" id="{CF3D31E0-715A-4635-8A0D-413AF1C8E26D}"/>
                      </a:ext>
                    </a:extLst>
                  </p:cNvPr>
                  <p:cNvSpPr/>
                  <p:nvPr/>
                </p:nvSpPr>
                <p:spPr>
                  <a:xfrm>
                    <a:off x="6933642" y="1506903"/>
                    <a:ext cx="40620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oMath>
                      </m:oMathPara>
                    </a14:m>
                    <a:endPara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1505" name="矩形 21504">
                    <a:extLst>
                      <a:ext uri="{FF2B5EF4-FFF2-40B4-BE49-F238E27FC236}">
                        <a16:creationId xmlns:a16="http://schemas.microsoft.com/office/drawing/2014/main" id="{CF3D31E0-715A-4635-8A0D-413AF1C8E2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3642" y="1506903"/>
                    <a:ext cx="40620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2274EC7B-2888-4D06-B29C-81B24BE4B8E6}"/>
                      </a:ext>
                    </a:extLst>
                  </p:cNvPr>
                  <p:cNvSpPr/>
                  <p:nvPr/>
                </p:nvSpPr>
                <p:spPr>
                  <a:xfrm>
                    <a:off x="7436221" y="1793395"/>
                    <a:ext cx="40620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oMath>
                      </m:oMathPara>
                    </a14:m>
                    <a:endPara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2274EC7B-2888-4D06-B29C-81B24BE4B8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6221" y="1793395"/>
                    <a:ext cx="406201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508" name="组合 21507">
                <a:extLst>
                  <a:ext uri="{FF2B5EF4-FFF2-40B4-BE49-F238E27FC236}">
                    <a16:creationId xmlns:a16="http://schemas.microsoft.com/office/drawing/2014/main" id="{0E8561ED-8739-4F4C-A8DE-BC2F5AD0C65E}"/>
                  </a:ext>
                </a:extLst>
              </p:cNvPr>
              <p:cNvGrpSpPr/>
              <p:nvPr/>
            </p:nvGrpSpPr>
            <p:grpSpPr>
              <a:xfrm>
                <a:off x="7103745" y="801139"/>
                <a:ext cx="1103032" cy="1667460"/>
                <a:chOff x="7103745" y="801139"/>
                <a:chExt cx="1103032" cy="1667460"/>
              </a:xfrm>
            </p:grpSpPr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B9416EB0-4CA6-4AF6-95D3-95BC0DAF0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03745" y="1233228"/>
                  <a:ext cx="766130" cy="123537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FDCB1CA2-6979-4500-AB46-FD426102C949}"/>
                    </a:ext>
                  </a:extLst>
                </p:cNvPr>
                <p:cNvCxnSpPr>
                  <a:cxnSpLocks/>
                  <a:stCxn id="6" idx="0"/>
                </p:cNvCxnSpPr>
                <p:nvPr/>
              </p:nvCxnSpPr>
              <p:spPr>
                <a:xfrm flipH="1" flipV="1">
                  <a:off x="7869875" y="1258291"/>
                  <a:ext cx="336902" cy="6179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矩形 52">
                      <a:extLst>
                        <a:ext uri="{FF2B5EF4-FFF2-40B4-BE49-F238E27FC236}">
                          <a16:creationId xmlns:a16="http://schemas.microsoft.com/office/drawing/2014/main" id="{6722BB7C-BC56-4137-8ADE-63547A4C83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4144" y="801139"/>
                      <a:ext cx="452175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</m:t>
                            </m:r>
                          </m:oMath>
                        </m:oMathPara>
                      </a14:m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矩形 52">
                      <a:extLst>
                        <a:ext uri="{FF2B5EF4-FFF2-40B4-BE49-F238E27FC236}">
                          <a16:creationId xmlns:a16="http://schemas.microsoft.com/office/drawing/2014/main" id="{6722BB7C-BC56-4137-8ADE-63547A4C83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34144" y="801139"/>
                      <a:ext cx="452175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EF02D5C-A565-4121-9155-BBCDD6C533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60150" y="1240992"/>
                <a:ext cx="0" cy="176364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419C114A-FDC1-4510-B897-F80A6B4065C0}"/>
                  </a:ext>
                </a:extLst>
              </p:cNvPr>
              <p:cNvCxnSpPr/>
              <p:nvPr/>
            </p:nvCxnSpPr>
            <p:spPr>
              <a:xfrm>
                <a:off x="7849794" y="2049592"/>
                <a:ext cx="0" cy="704143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6A1236C-9451-4B10-AEAC-46366B0187AF}"/>
                    </a:ext>
                  </a:extLst>
                </p:cNvPr>
                <p:cNvSpPr/>
                <p:nvPr/>
              </p:nvSpPr>
              <p:spPr>
                <a:xfrm>
                  <a:off x="8190844" y="1319268"/>
                  <a:ext cx="4521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𝐶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6A1236C-9451-4B10-AEAC-46366B018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0844" y="1319268"/>
                  <a:ext cx="45217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B6E0784A-7C3E-4A95-9CC4-F0AA3E524BA4}"/>
                    </a:ext>
                  </a:extLst>
                </p:cNvPr>
                <p:cNvSpPr/>
                <p:nvPr/>
              </p:nvSpPr>
              <p:spPr>
                <a:xfrm>
                  <a:off x="6748421" y="1950064"/>
                  <a:ext cx="4638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𝐵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B6E0784A-7C3E-4A95-9CC4-F0AA3E524B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8421" y="1950064"/>
                  <a:ext cx="46384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D615D0BF-39B5-4076-B8AF-0B17A81BE322}"/>
                    </a:ext>
                  </a:extLst>
                </p:cNvPr>
                <p:cNvSpPr/>
                <p:nvPr/>
              </p:nvSpPr>
              <p:spPr>
                <a:xfrm>
                  <a:off x="7756457" y="1469699"/>
                  <a:ext cx="47583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𝐷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D615D0BF-39B5-4076-B8AF-0B17A81BE3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6457" y="1469699"/>
                  <a:ext cx="475836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8ECA1EA-8852-495C-8D02-050419D2DD2E}"/>
                    </a:ext>
                  </a:extLst>
                </p:cNvPr>
                <p:cNvSpPr/>
                <p:nvPr/>
              </p:nvSpPr>
              <p:spPr>
                <a:xfrm>
                  <a:off x="7528308" y="1056655"/>
                  <a:ext cx="45801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𝐸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8ECA1EA-8852-495C-8D02-050419D2D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308" y="1056655"/>
                  <a:ext cx="458011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B71E0DFF-5E7C-44FC-934F-BD40DFF51728}"/>
                    </a:ext>
                  </a:extLst>
                </p:cNvPr>
                <p:cNvSpPr/>
                <p:nvPr/>
              </p:nvSpPr>
              <p:spPr>
                <a:xfrm>
                  <a:off x="7163434" y="1039349"/>
                  <a:ext cx="4694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𝑂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B71E0DFF-5E7C-44FC-934F-BD40DFF517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3434" y="1039349"/>
                  <a:ext cx="469487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070883A-B9A9-43C2-BA62-78FB6CED4B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3745" y="2035131"/>
              <a:ext cx="1439997" cy="204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弧形 3">
              <a:extLst>
                <a:ext uri="{FF2B5EF4-FFF2-40B4-BE49-F238E27FC236}">
                  <a16:creationId xmlns:a16="http://schemas.microsoft.com/office/drawing/2014/main" id="{59856F7A-5395-4218-8AF8-AB5B84728614}"/>
                </a:ext>
              </a:extLst>
            </p:cNvPr>
            <p:cNvSpPr/>
            <p:nvPr/>
          </p:nvSpPr>
          <p:spPr>
            <a:xfrm>
              <a:off x="6832751" y="1786371"/>
              <a:ext cx="540000" cy="540000"/>
            </a:xfrm>
            <a:prstGeom prst="arc">
              <a:avLst>
                <a:gd name="adj1" fmla="val 18297303"/>
                <a:gd name="adj2" fmla="val 2010616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ECB5FE6F-7FFE-4B22-BA93-D4F0836ECFDA}"/>
                </a:ext>
              </a:extLst>
            </p:cNvPr>
            <p:cNvSpPr/>
            <p:nvPr/>
          </p:nvSpPr>
          <p:spPr>
            <a:xfrm rot="6975454">
              <a:off x="7588020" y="527426"/>
              <a:ext cx="540000" cy="540000"/>
            </a:xfrm>
            <a:prstGeom prst="arc">
              <a:avLst>
                <a:gd name="adj1" fmla="val 18297303"/>
                <a:gd name="adj2" fmla="val 2010616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28E2D64D-D7B4-4573-AF9F-FB2F6A8C52FB}"/>
                </a:ext>
              </a:extLst>
            </p:cNvPr>
            <p:cNvSpPr/>
            <p:nvPr/>
          </p:nvSpPr>
          <p:spPr>
            <a:xfrm rot="1519762">
              <a:off x="6793514" y="1678585"/>
              <a:ext cx="720000" cy="720000"/>
            </a:xfrm>
            <a:prstGeom prst="arc">
              <a:avLst>
                <a:gd name="adj1" fmla="val 18297303"/>
                <a:gd name="adj2" fmla="val 2010616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9EEAB4-B978-4514-BE3C-2A87DDC0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BAACF2-0DCF-444C-9396-4EF41FD11D3C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5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Text Box 3">
                <a:extLst>
                  <a:ext uri="{FF2B5EF4-FFF2-40B4-BE49-F238E27FC236}">
                    <a16:creationId xmlns:a16="http://schemas.microsoft.com/office/drawing/2014/main" id="{6E049E50-1743-CB42-A879-31E16A47F4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10" y="545438"/>
                <a:ext cx="8980579" cy="63125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研究型补充题：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长为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𝑙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、截面半径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、密度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𝜌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的圆柱形木材按照右图方式堆积在地面上（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）若木材表面光滑，在木材中间压上图示的双杆，上端两杆连接在一起，下端施加向内的水平力，使系统保持图中形状。问连接点的拉力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𝑇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和水平力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𝐹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=?</m:t>
                    </m:r>
                  </m:oMath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）缓慢的撤去双杆，若木材没有滚落的情况，则木材最多可以堆积几层？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）若木头表面摩擦系数为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𝜇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，给最底层、最外边的两木材施加水平力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𝐹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，使其保持图中形状，则木材最多可以堆几层？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4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）假定上图中木材仅保留最下边三层，堆放在货车车厢上，然后用最大拉力为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𝑇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的钢绳固定。若在普通路面上以匀速率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行驶，容许的最小转弯半径为多少？若在高速路上以速率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𝑉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行驶，前方出现障碍需要紧急转换车道时，方向盘允许打的最大角速度多少？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5602" name="Text Box 3">
                <a:extLst>
                  <a:ext uri="{FF2B5EF4-FFF2-40B4-BE49-F238E27FC236}">
                    <a16:creationId xmlns:a16="http://schemas.microsoft.com/office/drawing/2014/main" id="{6E049E50-1743-CB42-A879-31E16A47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10" y="545438"/>
                <a:ext cx="8980579" cy="6312562"/>
              </a:xfrm>
              <a:prstGeom prst="rect">
                <a:avLst/>
              </a:prstGeom>
              <a:blipFill>
                <a:blip r:embed="rId2"/>
                <a:stretch>
                  <a:fillRect l="-1018" r="-3460" b="-483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C9F2241C-8F04-41DB-9875-7896717CFCA0}"/>
              </a:ext>
            </a:extLst>
          </p:cNvPr>
          <p:cNvGrpSpPr/>
          <p:nvPr/>
        </p:nvGrpSpPr>
        <p:grpSpPr>
          <a:xfrm>
            <a:off x="5365117" y="230892"/>
            <a:ext cx="2414888" cy="2092796"/>
            <a:chOff x="6296295" y="155391"/>
            <a:chExt cx="2414888" cy="209279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40FFBAB-BDC0-4E4D-9EB0-286CDFDFE54F}"/>
                </a:ext>
              </a:extLst>
            </p:cNvPr>
            <p:cNvSpPr/>
            <p:nvPr/>
          </p:nvSpPr>
          <p:spPr>
            <a:xfrm>
              <a:off x="6780274" y="1795341"/>
              <a:ext cx="478972" cy="452846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B0019C0-3DA6-42AB-85C1-875F515A224C}"/>
                </a:ext>
              </a:extLst>
            </p:cNvPr>
            <p:cNvSpPr/>
            <p:nvPr/>
          </p:nvSpPr>
          <p:spPr>
            <a:xfrm>
              <a:off x="7264253" y="1795341"/>
              <a:ext cx="478972" cy="452846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7EE7AB6-2360-458F-A6D8-C43CCF51E00D}"/>
                </a:ext>
              </a:extLst>
            </p:cNvPr>
            <p:cNvSpPr/>
            <p:nvPr/>
          </p:nvSpPr>
          <p:spPr>
            <a:xfrm>
              <a:off x="8232211" y="1795341"/>
              <a:ext cx="478972" cy="452846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C48477E-0096-4DFF-B057-17CDC314417D}"/>
                </a:ext>
              </a:extLst>
            </p:cNvPr>
            <p:cNvSpPr/>
            <p:nvPr/>
          </p:nvSpPr>
          <p:spPr>
            <a:xfrm>
              <a:off x="6296295" y="1795341"/>
              <a:ext cx="478972" cy="452846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4A0BC35-8D82-496A-8696-6CD48C561390}"/>
                </a:ext>
              </a:extLst>
            </p:cNvPr>
            <p:cNvSpPr/>
            <p:nvPr/>
          </p:nvSpPr>
          <p:spPr>
            <a:xfrm>
              <a:off x="7748232" y="1795341"/>
              <a:ext cx="478972" cy="452846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131A7B6-56DC-4C46-9C2B-20AC496E8695}"/>
                </a:ext>
              </a:extLst>
            </p:cNvPr>
            <p:cNvSpPr/>
            <p:nvPr/>
          </p:nvSpPr>
          <p:spPr>
            <a:xfrm>
              <a:off x="6535781" y="1381825"/>
              <a:ext cx="478972" cy="452846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EF1EB51-21B9-4936-9FF2-A67870BDD119}"/>
                </a:ext>
              </a:extLst>
            </p:cNvPr>
            <p:cNvSpPr/>
            <p:nvPr/>
          </p:nvSpPr>
          <p:spPr>
            <a:xfrm>
              <a:off x="7019760" y="1381825"/>
              <a:ext cx="478972" cy="452846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6E6E090-60F0-45D0-8A6F-93A3B9C9F1E7}"/>
                </a:ext>
              </a:extLst>
            </p:cNvPr>
            <p:cNvSpPr/>
            <p:nvPr/>
          </p:nvSpPr>
          <p:spPr>
            <a:xfrm>
              <a:off x="7987718" y="1381825"/>
              <a:ext cx="478972" cy="452846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76C29AD-FF6A-4543-AD17-B96A2F438458}"/>
                </a:ext>
              </a:extLst>
            </p:cNvPr>
            <p:cNvSpPr/>
            <p:nvPr/>
          </p:nvSpPr>
          <p:spPr>
            <a:xfrm>
              <a:off x="7503739" y="1381825"/>
              <a:ext cx="478972" cy="452846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45EA7DE-E7F3-402C-B4F9-9D29CF039B9D}"/>
                </a:ext>
              </a:extLst>
            </p:cNvPr>
            <p:cNvSpPr/>
            <p:nvPr/>
          </p:nvSpPr>
          <p:spPr>
            <a:xfrm>
              <a:off x="7278513" y="980357"/>
              <a:ext cx="478972" cy="452846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B446B80-14DF-48D2-9EA5-9EDB638ED75D}"/>
                </a:ext>
              </a:extLst>
            </p:cNvPr>
            <p:cNvSpPr/>
            <p:nvPr/>
          </p:nvSpPr>
          <p:spPr>
            <a:xfrm>
              <a:off x="7762492" y="980357"/>
              <a:ext cx="478972" cy="452846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E5CED13-006D-4174-8259-A4736814F138}"/>
                </a:ext>
              </a:extLst>
            </p:cNvPr>
            <p:cNvSpPr/>
            <p:nvPr/>
          </p:nvSpPr>
          <p:spPr>
            <a:xfrm>
              <a:off x="6794534" y="980357"/>
              <a:ext cx="478972" cy="452846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B1F0599-0FAE-4C97-B6C3-4109AACE880B}"/>
                </a:ext>
              </a:extLst>
            </p:cNvPr>
            <p:cNvSpPr/>
            <p:nvPr/>
          </p:nvSpPr>
          <p:spPr>
            <a:xfrm>
              <a:off x="7036741" y="568619"/>
              <a:ext cx="478972" cy="452846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543FEE2-FCC3-4BAC-8FEB-C306726E680B}"/>
                </a:ext>
              </a:extLst>
            </p:cNvPr>
            <p:cNvSpPr/>
            <p:nvPr/>
          </p:nvSpPr>
          <p:spPr>
            <a:xfrm>
              <a:off x="7520720" y="568619"/>
              <a:ext cx="478972" cy="452846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BBBEA48-DA2C-4ED0-84EB-C4CECA87291B}"/>
                </a:ext>
              </a:extLst>
            </p:cNvPr>
            <p:cNvSpPr/>
            <p:nvPr/>
          </p:nvSpPr>
          <p:spPr>
            <a:xfrm>
              <a:off x="7278513" y="155391"/>
              <a:ext cx="478972" cy="452846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D0785C89-4853-426A-9676-2C0B47D64D57}"/>
              </a:ext>
            </a:extLst>
          </p:cNvPr>
          <p:cNvSpPr/>
          <p:nvPr/>
        </p:nvSpPr>
        <p:spPr>
          <a:xfrm rot="1847288">
            <a:off x="5817150" y="-271783"/>
            <a:ext cx="91806" cy="27669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E0C444B-9873-4182-A0B7-BE111A772E11}"/>
              </a:ext>
            </a:extLst>
          </p:cNvPr>
          <p:cNvSpPr/>
          <p:nvPr/>
        </p:nvSpPr>
        <p:spPr>
          <a:xfrm rot="19782362" flipH="1">
            <a:off x="7250123" y="-271783"/>
            <a:ext cx="91806" cy="27669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4882FBC-9B13-42C7-B683-02D4628351C3}"/>
              </a:ext>
            </a:extLst>
          </p:cNvPr>
          <p:cNvCxnSpPr/>
          <p:nvPr/>
        </p:nvCxnSpPr>
        <p:spPr>
          <a:xfrm>
            <a:off x="4337108" y="2239861"/>
            <a:ext cx="778358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2AF5A20-2B04-49BE-B844-61DFC2C4E87C}"/>
              </a:ext>
            </a:extLst>
          </p:cNvPr>
          <p:cNvCxnSpPr>
            <a:cxnSpLocks/>
          </p:cNvCxnSpPr>
          <p:nvPr/>
        </p:nvCxnSpPr>
        <p:spPr>
          <a:xfrm flipH="1">
            <a:off x="8029662" y="2239861"/>
            <a:ext cx="778358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4C29121-6373-4FCD-A3BD-F93D5CEBC9A1}"/>
                  </a:ext>
                </a:extLst>
              </p:cNvPr>
              <p:cNvSpPr/>
              <p:nvPr/>
            </p:nvSpPr>
            <p:spPr>
              <a:xfrm>
                <a:off x="4531362" y="1778196"/>
                <a:ext cx="4532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𝐹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4C29121-6373-4FCD-A3BD-F93D5CEBC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362" y="1778196"/>
                <a:ext cx="45320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3A77C49-A6F0-4FEB-8379-132EC6D1D619}"/>
                  </a:ext>
                </a:extLst>
              </p:cNvPr>
              <p:cNvSpPr/>
              <p:nvPr/>
            </p:nvSpPr>
            <p:spPr>
              <a:xfrm>
                <a:off x="8236846" y="1778195"/>
                <a:ext cx="4532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𝐹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3A77C49-A6F0-4FEB-8379-132EC6D1D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846" y="1778195"/>
                <a:ext cx="4532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01D3D5-EFF1-458C-A323-D12EE73A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矩形 2">
            <a:extLst>
              <a:ext uri="{FF2B5EF4-FFF2-40B4-BE49-F238E27FC236}">
                <a16:creationId xmlns:a16="http://schemas.microsoft.com/office/drawing/2014/main" id="{F8BED31D-E8A7-D643-A24B-2CFF40010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504825"/>
            <a:ext cx="4660900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共面力系平衡条件的第二种表述：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对不共线三点的主矩均为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</a:p>
        </p:txBody>
      </p:sp>
      <p:graphicFrame>
        <p:nvGraphicFramePr>
          <p:cNvPr id="26640" name="对象 1">
            <a:extLst>
              <a:ext uri="{FF2B5EF4-FFF2-40B4-BE49-F238E27FC236}">
                <a16:creationId xmlns:a16="http://schemas.microsoft.com/office/drawing/2014/main" id="{4C124B3E-C3D1-A849-8315-F3F51006E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288" y="1511300"/>
          <a:ext cx="2387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0" name="Equation" r:id="rId3" imgW="13747750" imgH="4972050" progId="Equation.DSMT4">
                  <p:embed/>
                </p:oleObj>
              </mc:Choice>
              <mc:Fallback>
                <p:oleObj name="Equation" r:id="rId3" imgW="13747750" imgH="4972050" progId="Equation.DSMT4">
                  <p:embed/>
                  <p:pic>
                    <p:nvPicPr>
                      <p:cNvPr id="26640" name="对象 1">
                        <a:extLst>
                          <a:ext uri="{FF2B5EF4-FFF2-40B4-BE49-F238E27FC236}">
                            <a16:creationId xmlns:a16="http://schemas.microsoft.com/office/drawing/2014/main" id="{4C124B3E-C3D1-A849-8315-F3F51006E4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11300"/>
                        <a:ext cx="2387600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对象 1">
            <a:extLst>
              <a:ext uri="{FF2B5EF4-FFF2-40B4-BE49-F238E27FC236}">
                <a16:creationId xmlns:a16="http://schemas.microsoft.com/office/drawing/2014/main" id="{917EAF7A-D236-A345-898D-12214DCFB7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" y="2940050"/>
          <a:ext cx="320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1" name="Equation" r:id="rId5" imgW="18434050" imgH="4972050" progId="Equation.DSMT4">
                  <p:embed/>
                </p:oleObj>
              </mc:Choice>
              <mc:Fallback>
                <p:oleObj name="Equation" r:id="rId5" imgW="18434050" imgH="4972050" progId="Equation.DSMT4">
                  <p:embed/>
                  <p:pic>
                    <p:nvPicPr>
                      <p:cNvPr id="26641" name="对象 1">
                        <a:extLst>
                          <a:ext uri="{FF2B5EF4-FFF2-40B4-BE49-F238E27FC236}">
                            <a16:creationId xmlns:a16="http://schemas.microsoft.com/office/drawing/2014/main" id="{917EAF7A-D236-A345-898D-12214DCFB7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2940050"/>
                        <a:ext cx="3200400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对象 1">
            <a:extLst>
              <a:ext uri="{FF2B5EF4-FFF2-40B4-BE49-F238E27FC236}">
                <a16:creationId xmlns:a16="http://schemas.microsoft.com/office/drawing/2014/main" id="{6A4FD7F8-21D7-3F4D-A333-1379CCCF3F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288" y="2225675"/>
          <a:ext cx="320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2" name="Equation" r:id="rId7" imgW="18434050" imgH="4972050" progId="Equation.DSMT4">
                  <p:embed/>
                </p:oleObj>
              </mc:Choice>
              <mc:Fallback>
                <p:oleObj name="Equation" r:id="rId7" imgW="18434050" imgH="4972050" progId="Equation.DSMT4">
                  <p:embed/>
                  <p:pic>
                    <p:nvPicPr>
                      <p:cNvPr id="26642" name="对象 1">
                        <a:extLst>
                          <a:ext uri="{FF2B5EF4-FFF2-40B4-BE49-F238E27FC236}">
                            <a16:creationId xmlns:a16="http://schemas.microsoft.com/office/drawing/2014/main" id="{6A4FD7F8-21D7-3F4D-A333-1379CCCF3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2225675"/>
                        <a:ext cx="3200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文本框 18">
            <a:extLst>
              <a:ext uri="{FF2B5EF4-FFF2-40B4-BE49-F238E27FC236}">
                <a16:creationId xmlns:a16="http://schemas.microsoft.com/office/drawing/2014/main" id="{86A7D9C4-2264-3240-AFB0-8632B1F33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1446213"/>
            <a:ext cx="45402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44" name="文本框 19">
            <a:extLst>
              <a:ext uri="{FF2B5EF4-FFF2-40B4-BE49-F238E27FC236}">
                <a16:creationId xmlns:a16="http://schemas.microsoft.com/office/drawing/2014/main" id="{AC50DDE9-44ED-9F4C-A67A-F5B8B9CB7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3803650"/>
            <a:ext cx="915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- (2)</a:t>
            </a:r>
          </a:p>
        </p:txBody>
      </p:sp>
      <p:graphicFrame>
        <p:nvGraphicFramePr>
          <p:cNvPr id="26645" name="对象 1">
            <a:extLst>
              <a:ext uri="{FF2B5EF4-FFF2-40B4-BE49-F238E27FC236}">
                <a16:creationId xmlns:a16="http://schemas.microsoft.com/office/drawing/2014/main" id="{D26C2D22-C28A-5D44-8936-BCD957F4D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7275" y="3803650"/>
          <a:ext cx="1701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3" name="Equation" r:id="rId9" imgW="9798050" imgH="4972050" progId="Equation.DSMT4">
                  <p:embed/>
                </p:oleObj>
              </mc:Choice>
              <mc:Fallback>
                <p:oleObj name="Equation" r:id="rId9" imgW="9798050" imgH="4972050" progId="Equation.DSMT4">
                  <p:embed/>
                  <p:pic>
                    <p:nvPicPr>
                      <p:cNvPr id="26645" name="对象 1">
                        <a:extLst>
                          <a:ext uri="{FF2B5EF4-FFF2-40B4-BE49-F238E27FC236}">
                            <a16:creationId xmlns:a16="http://schemas.microsoft.com/office/drawing/2014/main" id="{D26C2D22-C28A-5D44-8936-BCD957F4DC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3803650"/>
                        <a:ext cx="1701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对象 1">
            <a:extLst>
              <a:ext uri="{FF2B5EF4-FFF2-40B4-BE49-F238E27FC236}">
                <a16:creationId xmlns:a16="http://schemas.microsoft.com/office/drawing/2014/main" id="{8F9A66E7-B8FE-0549-A409-0F85448D0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1150" y="3803650"/>
          <a:ext cx="2565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4" name="Equation" r:id="rId11" imgW="14776450" imgH="4972050" progId="Equation.DSMT4">
                  <p:embed/>
                </p:oleObj>
              </mc:Choice>
              <mc:Fallback>
                <p:oleObj name="Equation" r:id="rId11" imgW="14776450" imgH="4972050" progId="Equation.DSMT4">
                  <p:embed/>
                  <p:pic>
                    <p:nvPicPr>
                      <p:cNvPr id="26646" name="对象 1">
                        <a:extLst>
                          <a:ext uri="{FF2B5EF4-FFF2-40B4-BE49-F238E27FC236}">
                            <a16:creationId xmlns:a16="http://schemas.microsoft.com/office/drawing/2014/main" id="{8F9A66E7-B8FE-0549-A409-0F85448D0F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803650"/>
                        <a:ext cx="2565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7" name="对象 1">
            <a:extLst>
              <a:ext uri="{FF2B5EF4-FFF2-40B4-BE49-F238E27FC236}">
                <a16:creationId xmlns:a16="http://schemas.microsoft.com/office/drawing/2014/main" id="{20732723-6544-404F-BA8F-6245B54C7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4338" y="3994150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5" name="Equation" r:id="rId13" imgW="6438900" imgH="2781300" progId="Equation.DSMT4">
                  <p:embed/>
                </p:oleObj>
              </mc:Choice>
              <mc:Fallback>
                <p:oleObj name="Equation" r:id="rId13" imgW="6438900" imgH="2781300" progId="Equation.DSMT4">
                  <p:embed/>
                  <p:pic>
                    <p:nvPicPr>
                      <p:cNvPr id="26647" name="对象 1">
                        <a:extLst>
                          <a:ext uri="{FF2B5EF4-FFF2-40B4-BE49-F238E27FC236}">
                            <a16:creationId xmlns:a16="http://schemas.microsoft.com/office/drawing/2014/main" id="{20732723-6544-404F-BA8F-6245B54C7F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3994150"/>
                        <a:ext cx="1117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8" name="对象 1">
            <a:extLst>
              <a:ext uri="{FF2B5EF4-FFF2-40B4-BE49-F238E27FC236}">
                <a16:creationId xmlns:a16="http://schemas.microsoft.com/office/drawing/2014/main" id="{4201294C-7FB8-404E-867B-5B775EF99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7588" y="3994150"/>
          <a:ext cx="863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6" name="Equation" r:id="rId15" imgW="4972050" imgH="2781300" progId="Equation.DSMT4">
                  <p:embed/>
                </p:oleObj>
              </mc:Choice>
              <mc:Fallback>
                <p:oleObj name="Equation" r:id="rId15" imgW="4972050" imgH="2781300" progId="Equation.DSMT4">
                  <p:embed/>
                  <p:pic>
                    <p:nvPicPr>
                      <p:cNvPr id="26648" name="对象 1">
                        <a:extLst>
                          <a:ext uri="{FF2B5EF4-FFF2-40B4-BE49-F238E27FC236}">
                            <a16:creationId xmlns:a16="http://schemas.microsoft.com/office/drawing/2014/main" id="{4201294C-7FB8-404E-867B-5B775EF995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588" y="3994150"/>
                        <a:ext cx="863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9" name="文本框 24">
            <a:extLst>
              <a:ext uri="{FF2B5EF4-FFF2-40B4-BE49-F238E27FC236}">
                <a16:creationId xmlns:a16="http://schemas.microsoft.com/office/drawing/2014/main" id="{FDE77AC2-0E50-954B-BAFF-585859B95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4667250"/>
            <a:ext cx="915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- (3)</a:t>
            </a:r>
          </a:p>
        </p:txBody>
      </p:sp>
      <p:graphicFrame>
        <p:nvGraphicFramePr>
          <p:cNvPr id="26650" name="对象 1">
            <a:extLst>
              <a:ext uri="{FF2B5EF4-FFF2-40B4-BE49-F238E27FC236}">
                <a16:creationId xmlns:a16="http://schemas.microsoft.com/office/drawing/2014/main" id="{930D0B9E-B2E9-DB43-B3D8-85110218E2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4597400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7" name="Equation" r:id="rId17" imgW="7607300" imgH="2927350" progId="Equation.DSMT4">
                  <p:embed/>
                </p:oleObj>
              </mc:Choice>
              <mc:Fallback>
                <p:oleObj name="Equation" r:id="rId17" imgW="7607300" imgH="2927350" progId="Equation.DSMT4">
                  <p:embed/>
                  <p:pic>
                    <p:nvPicPr>
                      <p:cNvPr id="26650" name="对象 1">
                        <a:extLst>
                          <a:ext uri="{FF2B5EF4-FFF2-40B4-BE49-F238E27FC236}">
                            <a16:creationId xmlns:a16="http://schemas.microsoft.com/office/drawing/2014/main" id="{930D0B9E-B2E9-DB43-B3D8-85110218E2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4597400"/>
                        <a:ext cx="132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对象 1">
            <a:extLst>
              <a:ext uri="{FF2B5EF4-FFF2-40B4-BE49-F238E27FC236}">
                <a16:creationId xmlns:a16="http://schemas.microsoft.com/office/drawing/2014/main" id="{2F2B276D-8D4E-1E42-814D-958912901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0325" y="4622800"/>
          <a:ext cx="241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8" name="Equation" r:id="rId19" imgW="13900150" imgH="2781300" progId="Equation.DSMT4">
                  <p:embed/>
                </p:oleObj>
              </mc:Choice>
              <mc:Fallback>
                <p:oleObj name="Equation" r:id="rId19" imgW="13900150" imgH="2781300" progId="Equation.DSMT4">
                  <p:embed/>
                  <p:pic>
                    <p:nvPicPr>
                      <p:cNvPr id="26651" name="对象 1">
                        <a:extLst>
                          <a:ext uri="{FF2B5EF4-FFF2-40B4-BE49-F238E27FC236}">
                            <a16:creationId xmlns:a16="http://schemas.microsoft.com/office/drawing/2014/main" id="{2F2B276D-8D4E-1E42-814D-958912901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4622800"/>
                        <a:ext cx="2413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对象 1">
            <a:extLst>
              <a:ext uri="{FF2B5EF4-FFF2-40B4-BE49-F238E27FC236}">
                <a16:creationId xmlns:a16="http://schemas.microsoft.com/office/drawing/2014/main" id="{DFEC5674-2911-6E48-A0EE-29F1E1F17A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3300" y="467995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9" name="Equation" r:id="rId21" imgW="4826000" imgH="2635250" progId="Equation.DSMT4">
                  <p:embed/>
                </p:oleObj>
              </mc:Choice>
              <mc:Fallback>
                <p:oleObj name="Equation" r:id="rId21" imgW="4826000" imgH="2635250" progId="Equation.DSMT4">
                  <p:embed/>
                  <p:pic>
                    <p:nvPicPr>
                      <p:cNvPr id="26652" name="对象 1">
                        <a:extLst>
                          <a:ext uri="{FF2B5EF4-FFF2-40B4-BE49-F238E27FC236}">
                            <a16:creationId xmlns:a16="http://schemas.microsoft.com/office/drawing/2014/main" id="{DFEC5674-2911-6E48-A0EE-29F1E1F17A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4679950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585DC7CB-A928-B54D-855A-4D1FABFF83E4}"/>
              </a:ext>
            </a:extLst>
          </p:cNvPr>
          <p:cNvGrpSpPr>
            <a:grpSpLocks/>
          </p:cNvGrpSpPr>
          <p:nvPr/>
        </p:nvGrpSpPr>
        <p:grpSpPr bwMode="auto">
          <a:xfrm>
            <a:off x="5416550" y="525463"/>
            <a:ext cx="3522663" cy="2255837"/>
            <a:chOff x="5416550" y="525463"/>
            <a:chExt cx="3522663" cy="225583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D6A478F-8A7E-6C48-B33B-0FC67AAB6E1E}"/>
                </a:ext>
              </a:extLst>
            </p:cNvPr>
            <p:cNvSpPr/>
            <p:nvPr/>
          </p:nvSpPr>
          <p:spPr>
            <a:xfrm>
              <a:off x="5416550" y="525463"/>
              <a:ext cx="3522663" cy="22558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AFBD099-AAA6-724E-BE7D-18F18C52FEB0}"/>
                </a:ext>
              </a:extLst>
            </p:cNvPr>
            <p:cNvSpPr/>
            <p:nvPr/>
          </p:nvSpPr>
          <p:spPr>
            <a:xfrm>
              <a:off x="6846888" y="1076325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49FAD20-DB85-E346-8B8B-7936B7850EC6}"/>
                </a:ext>
              </a:extLst>
            </p:cNvPr>
            <p:cNvSpPr/>
            <p:nvPr/>
          </p:nvSpPr>
          <p:spPr>
            <a:xfrm>
              <a:off x="5995988" y="2084388"/>
              <a:ext cx="112712" cy="1158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A5C8F90-BB9D-F04F-8774-99EBE8690881}"/>
                </a:ext>
              </a:extLst>
            </p:cNvPr>
            <p:cNvSpPr/>
            <p:nvPr/>
          </p:nvSpPr>
          <p:spPr>
            <a:xfrm>
              <a:off x="7281863" y="2084388"/>
              <a:ext cx="114300" cy="1158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071467A4-FDC8-A54B-8255-190C9C51CA2B}"/>
                </a:ext>
              </a:extLst>
            </p:cNvPr>
            <p:cNvCxnSpPr/>
            <p:nvPr/>
          </p:nvCxnSpPr>
          <p:spPr>
            <a:xfrm>
              <a:off x="6053138" y="2143125"/>
              <a:ext cx="218757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9D4271E-0CED-E94A-9315-3017106E59D1}"/>
                </a:ext>
              </a:extLst>
            </p:cNvPr>
            <p:cNvCxnSpPr/>
            <p:nvPr/>
          </p:nvCxnSpPr>
          <p:spPr>
            <a:xfrm flipV="1">
              <a:off x="6053138" y="706438"/>
              <a:ext cx="0" cy="14938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对象 1">
              <a:extLst>
                <a:ext uri="{FF2B5EF4-FFF2-40B4-BE49-F238E27FC236}">
                  <a16:creationId xmlns:a16="http://schemas.microsoft.com/office/drawing/2014/main" id="{8681721E-43EE-A948-87CC-8558966CE1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68963" y="2014538"/>
            <a:ext cx="355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0" name="Equation" r:id="rId23" imgW="2051050" imgH="2635250" progId="Equation.DSMT4">
                    <p:embed/>
                  </p:oleObj>
                </mc:Choice>
                <mc:Fallback>
                  <p:oleObj name="Equation" r:id="rId23" imgW="2051050" imgH="2635250" progId="Equation.DSMT4">
                    <p:embed/>
                    <p:pic>
                      <p:nvPicPr>
                        <p:cNvPr id="9" name="对象 1">
                          <a:extLst>
                            <a:ext uri="{FF2B5EF4-FFF2-40B4-BE49-F238E27FC236}">
                              <a16:creationId xmlns:a16="http://schemas.microsoft.com/office/drawing/2014/main" id="{8681721E-43EE-A948-87CC-8558966CE1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8963" y="2014538"/>
                          <a:ext cx="355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1">
              <a:extLst>
                <a:ext uri="{FF2B5EF4-FFF2-40B4-BE49-F238E27FC236}">
                  <a16:creationId xmlns:a16="http://schemas.microsoft.com/office/drawing/2014/main" id="{543FC10E-D8CC-7843-998F-9461B8A2A1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48488" y="763588"/>
            <a:ext cx="381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1" name="Equation" r:id="rId25" imgW="2197100" imgH="2635250" progId="Equation.DSMT4">
                    <p:embed/>
                  </p:oleObj>
                </mc:Choice>
                <mc:Fallback>
                  <p:oleObj name="Equation" r:id="rId25" imgW="2197100" imgH="2635250" progId="Equation.DSMT4">
                    <p:embed/>
                    <p:pic>
                      <p:nvPicPr>
                        <p:cNvPr id="10" name="对象 1">
                          <a:extLst>
                            <a:ext uri="{FF2B5EF4-FFF2-40B4-BE49-F238E27FC236}">
                              <a16:creationId xmlns:a16="http://schemas.microsoft.com/office/drawing/2014/main" id="{543FC10E-D8CC-7843-998F-9461B8A2A1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488" y="763588"/>
                          <a:ext cx="381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">
              <a:extLst>
                <a:ext uri="{FF2B5EF4-FFF2-40B4-BE49-F238E27FC236}">
                  <a16:creationId xmlns:a16="http://schemas.microsoft.com/office/drawing/2014/main" id="{85BB8100-172E-2643-A552-CF967884C0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75513" y="2200275"/>
            <a:ext cx="381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2" name="Equation" r:id="rId27" imgW="2197100" imgH="2635250" progId="Equation.DSMT4">
                    <p:embed/>
                  </p:oleObj>
                </mc:Choice>
                <mc:Fallback>
                  <p:oleObj name="Equation" r:id="rId27" imgW="2197100" imgH="2635250" progId="Equation.DSMT4">
                    <p:embed/>
                    <p:pic>
                      <p:nvPicPr>
                        <p:cNvPr id="11" name="对象 1">
                          <a:extLst>
                            <a:ext uri="{FF2B5EF4-FFF2-40B4-BE49-F238E27FC236}">
                              <a16:creationId xmlns:a16="http://schemas.microsoft.com/office/drawing/2014/main" id="{85BB8100-172E-2643-A552-CF967884C0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5513" y="2200275"/>
                          <a:ext cx="381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38A97EE-F935-FB41-AAA1-0C312C81A6B8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5995988" y="2143125"/>
              <a:ext cx="12858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6C9B049-323D-6747-8F12-3AC3F820CBEA}"/>
                </a:ext>
              </a:extLst>
            </p:cNvPr>
            <p:cNvCxnSpPr>
              <a:stCxn id="5" idx="7"/>
            </p:cNvCxnSpPr>
            <p:nvPr/>
          </p:nvCxnSpPr>
          <p:spPr>
            <a:xfrm flipV="1">
              <a:off x="6092825" y="1144588"/>
              <a:ext cx="811213" cy="9572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654" name="对象 1">
              <a:extLst>
                <a:ext uri="{FF2B5EF4-FFF2-40B4-BE49-F238E27FC236}">
                  <a16:creationId xmlns:a16="http://schemas.microsoft.com/office/drawing/2014/main" id="{DE0B4BA5-5B62-0446-AC39-CE96A35FEB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67463" y="941388"/>
            <a:ext cx="3556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3" name="Equation" r:id="rId29" imgW="2051050" imgH="2927350" progId="Equation.DSMT4">
                    <p:embed/>
                  </p:oleObj>
                </mc:Choice>
                <mc:Fallback>
                  <p:oleObj name="Equation" r:id="rId29" imgW="2051050" imgH="2927350" progId="Equation.DSMT4">
                    <p:embed/>
                    <p:pic>
                      <p:nvPicPr>
                        <p:cNvPr id="26654" name="对象 1">
                          <a:extLst>
                            <a:ext uri="{FF2B5EF4-FFF2-40B4-BE49-F238E27FC236}">
                              <a16:creationId xmlns:a16="http://schemas.microsoft.com/office/drawing/2014/main" id="{DE0B4BA5-5B62-0446-AC39-CE96A35FEB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7463" y="941388"/>
                          <a:ext cx="3556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">
              <a:extLst>
                <a:ext uri="{FF2B5EF4-FFF2-40B4-BE49-F238E27FC236}">
                  <a16:creationId xmlns:a16="http://schemas.microsoft.com/office/drawing/2014/main" id="{52063A69-CC34-B840-9511-089B54D453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40525" y="1689100"/>
            <a:ext cx="3810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4" name="Equation" r:id="rId31" imgW="2197100" imgH="2927350" progId="Equation.DSMT4">
                    <p:embed/>
                  </p:oleObj>
                </mc:Choice>
                <mc:Fallback>
                  <p:oleObj name="Equation" r:id="rId31" imgW="2197100" imgH="2927350" progId="Equation.DSMT4">
                    <p:embed/>
                    <p:pic>
                      <p:nvPicPr>
                        <p:cNvPr id="14" name="对象 1">
                          <a:extLst>
                            <a:ext uri="{FF2B5EF4-FFF2-40B4-BE49-F238E27FC236}">
                              <a16:creationId xmlns:a16="http://schemas.microsoft.com/office/drawing/2014/main" id="{52063A69-CC34-B840-9511-089B54D453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0525" y="1689100"/>
                          <a:ext cx="3810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">
              <a:extLst>
                <a:ext uri="{FF2B5EF4-FFF2-40B4-BE49-F238E27FC236}">
                  <a16:creationId xmlns:a16="http://schemas.microsoft.com/office/drawing/2014/main" id="{B8230133-6C4A-924E-B287-B85465C180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21675" y="1944688"/>
            <a:ext cx="2540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5" name="Equation" r:id="rId33" imgW="1460500" imgH="1606550" progId="Equation.DSMT4">
                    <p:embed/>
                  </p:oleObj>
                </mc:Choice>
                <mc:Fallback>
                  <p:oleObj name="Equation" r:id="rId33" imgW="1460500" imgH="1606550" progId="Equation.DSMT4">
                    <p:embed/>
                    <p:pic>
                      <p:nvPicPr>
                        <p:cNvPr id="15" name="对象 1">
                          <a:extLst>
                            <a:ext uri="{FF2B5EF4-FFF2-40B4-BE49-F238E27FC236}">
                              <a16:creationId xmlns:a16="http://schemas.microsoft.com/office/drawing/2014/main" id="{B8230133-6C4A-924E-B287-B85465C180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1675" y="1944688"/>
                          <a:ext cx="2540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7" name="对象 1">
              <a:extLst>
                <a:ext uri="{FF2B5EF4-FFF2-40B4-BE49-F238E27FC236}">
                  <a16:creationId xmlns:a16="http://schemas.microsoft.com/office/drawing/2014/main" id="{8286A709-4CD6-F240-8E44-78FCE137FF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48338" y="614363"/>
            <a:ext cx="2794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6" name="Equation" r:id="rId35" imgW="1606550" imgH="1898650" progId="Equation.DSMT4">
                    <p:embed/>
                  </p:oleObj>
                </mc:Choice>
                <mc:Fallback>
                  <p:oleObj name="Equation" r:id="rId35" imgW="1606550" imgH="1898650" progId="Equation.DSMT4">
                    <p:embed/>
                    <p:pic>
                      <p:nvPicPr>
                        <p:cNvPr id="26657" name="对象 1">
                          <a:extLst>
                            <a:ext uri="{FF2B5EF4-FFF2-40B4-BE49-F238E27FC236}">
                              <a16:creationId xmlns:a16="http://schemas.microsoft.com/office/drawing/2014/main" id="{8286A709-4CD6-F240-8E44-78FCE137FF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8338" y="614363"/>
                          <a:ext cx="2794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55" name="对象 1">
            <a:extLst>
              <a:ext uri="{FF2B5EF4-FFF2-40B4-BE49-F238E27FC236}">
                <a16:creationId xmlns:a16="http://schemas.microsoft.com/office/drawing/2014/main" id="{6819F30F-D628-934A-805F-3B823A06A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9075" y="5942013"/>
          <a:ext cx="314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7" name="Equation" r:id="rId37" imgW="18141950" imgH="2781300" progId="Equation.DSMT4">
                  <p:embed/>
                </p:oleObj>
              </mc:Choice>
              <mc:Fallback>
                <p:oleObj name="Equation" r:id="rId37" imgW="18141950" imgH="2781300" progId="Equation.DSMT4">
                  <p:embed/>
                  <p:pic>
                    <p:nvPicPr>
                      <p:cNvPr id="26655" name="对象 1">
                        <a:extLst>
                          <a:ext uri="{FF2B5EF4-FFF2-40B4-BE49-F238E27FC236}">
                            <a16:creationId xmlns:a16="http://schemas.microsoft.com/office/drawing/2014/main" id="{6819F30F-D628-934A-805F-3B823A06AD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5942013"/>
                        <a:ext cx="3149600" cy="48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6" name="文本框 32">
            <a:extLst>
              <a:ext uri="{FF2B5EF4-FFF2-40B4-BE49-F238E27FC236}">
                <a16:creationId xmlns:a16="http://schemas.microsoft.com/office/drawing/2014/main" id="{18FEE6BE-70C4-9F42-BF69-C07176F39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5407025"/>
            <a:ext cx="4545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这样我们得到同样的共面力系平衡条件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E1CA9F88-E1A2-4A43-B9F7-A5E5904E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95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43" grpId="0"/>
      <p:bldP spid="26644" grpId="0"/>
      <p:bldP spid="26649" grpId="0"/>
      <p:bldP spid="266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">
            <a:extLst>
              <a:ext uri="{FF2B5EF4-FFF2-40B4-BE49-F238E27FC236}">
                <a16:creationId xmlns:a16="http://schemas.microsoft.com/office/drawing/2014/main" id="{63761ADA-3460-464A-8148-FE74E03FC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5763"/>
            <a:ext cx="1724025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力系的简化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436" name="矩形 2">
            <a:extLst>
              <a:ext uri="{FF2B5EF4-FFF2-40B4-BE49-F238E27FC236}">
                <a16:creationId xmlns:a16="http://schemas.microsoft.com/office/drawing/2014/main" id="{47F2E1D1-C7B8-404B-990D-0672542B4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976313"/>
            <a:ext cx="8894763" cy="1687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若刚体受力很多，常常需要对受力进行简化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简化的前提：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力的可传递性原理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579D69D-4882-40AF-9FE2-1580BAFC3976}"/>
              </a:ext>
            </a:extLst>
          </p:cNvPr>
          <p:cNvGrpSpPr>
            <a:grpSpLocks/>
          </p:cNvGrpSpPr>
          <p:nvPr/>
        </p:nvGrpSpPr>
        <p:grpSpPr bwMode="auto">
          <a:xfrm>
            <a:off x="5370513" y="1696006"/>
            <a:ext cx="3613150" cy="2900362"/>
            <a:chOff x="5280025" y="230188"/>
            <a:chExt cx="3613150" cy="290036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0CF8D4-0457-4C3E-93C1-0A6D87B79DF4}"/>
                </a:ext>
              </a:extLst>
            </p:cNvPr>
            <p:cNvSpPr/>
            <p:nvPr/>
          </p:nvSpPr>
          <p:spPr>
            <a:xfrm>
              <a:off x="5280025" y="230188"/>
              <a:ext cx="3613150" cy="29003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EFECE4D-C5CA-4673-8085-33B439D8D3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0488" y="977900"/>
              <a:ext cx="1225550" cy="11811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7DCED03-A9E9-4EF4-B539-FB31C7792BF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424488" y="1244600"/>
              <a:ext cx="3117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8BF42C9-A543-4474-8356-CC6EDD531489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540500" y="1244600"/>
              <a:ext cx="357188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05DE336-1F88-4E42-9EB2-F9B9DBAD8DB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058025" y="1244600"/>
              <a:ext cx="357188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16435C4-7803-4577-ADED-97A490503FF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550150" y="1244600"/>
              <a:ext cx="3556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2">
                <a:extLst>
                  <a:ext uri="{FF2B5EF4-FFF2-40B4-BE49-F238E27FC236}">
                    <a16:creationId xmlns:a16="http://schemas.microsoft.com/office/drawing/2014/main" id="{8136066C-DCBB-4F21-98CC-6B60745E6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00" y="2443718"/>
                <a:ext cx="4221163" cy="18214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同一作用线上的力，对刚体的作用效果完全相同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𝐹𝑑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矩形 2">
                <a:extLst>
                  <a:ext uri="{FF2B5EF4-FFF2-40B4-BE49-F238E27FC236}">
                    <a16:creationId xmlns:a16="http://schemas.microsoft.com/office/drawing/2014/main" id="{8136066C-DCBB-4F21-98CC-6B60745E6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00" y="2443718"/>
                <a:ext cx="4221163" cy="1821461"/>
              </a:xfrm>
              <a:prstGeom prst="rect">
                <a:avLst/>
              </a:prstGeom>
              <a:blipFill>
                <a:blip r:embed="rId2"/>
                <a:stretch>
                  <a:fillRect l="-2312" r="-43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2">
            <a:extLst>
              <a:ext uri="{FF2B5EF4-FFF2-40B4-BE49-F238E27FC236}">
                <a16:creationId xmlns:a16="http://schemas.microsoft.com/office/drawing/2014/main" id="{4CA49E85-2A78-405E-83B9-3E1063955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3" y="4696765"/>
            <a:ext cx="8539893" cy="11302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在不改变作用效果的前提下，我们可以将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力的作用点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沿作用线移动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任意距离，因此力也叫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滑移矢量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F9066C5-9093-4277-A70D-0FBDFE13C2CC}"/>
              </a:ext>
            </a:extLst>
          </p:cNvPr>
          <p:cNvCxnSpPr>
            <a:cxnSpLocks/>
          </p:cNvCxnSpPr>
          <p:nvPr/>
        </p:nvCxnSpPr>
        <p:spPr>
          <a:xfrm>
            <a:off x="7060693" y="2702479"/>
            <a:ext cx="0" cy="689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FB0FF64-D167-4E91-A475-181B7C2E0D59}"/>
                  </a:ext>
                </a:extLst>
              </p:cNvPr>
              <p:cNvSpPr txBox="1"/>
              <p:nvPr/>
            </p:nvSpPr>
            <p:spPr>
              <a:xfrm>
                <a:off x="6811027" y="3227826"/>
                <a:ext cx="366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𝑜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FB0FF64-D167-4E91-A475-181B7C2E0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027" y="3227826"/>
                <a:ext cx="366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E9D44AA-1909-402F-BA8D-62EE2B118EE3}"/>
                  </a:ext>
                </a:extLst>
              </p:cNvPr>
              <p:cNvSpPr txBox="1"/>
              <p:nvPr/>
            </p:nvSpPr>
            <p:spPr>
              <a:xfrm>
                <a:off x="6994058" y="2858494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E9D44AA-1909-402F-BA8D-62EE2B118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58" y="2858494"/>
                <a:ext cx="3856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80024D-9125-40D6-BAE2-5432F9AA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/>
      <p:bldP spid="18436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2">
            <a:extLst>
              <a:ext uri="{FF2B5EF4-FFF2-40B4-BE49-F238E27FC236}">
                <a16:creationId xmlns:a16="http://schemas.microsoft.com/office/drawing/2014/main" id="{C19BCE91-07B8-884D-8A7A-7334FB670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" y="107155"/>
            <a:ext cx="361315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平面上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非平行力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的简化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6357690-22F9-4813-9F7C-A032221589A6}"/>
                  </a:ext>
                </a:extLst>
              </p:cNvPr>
              <p:cNvSpPr txBox="1"/>
              <p:nvPr/>
            </p:nvSpPr>
            <p:spPr>
              <a:xfrm>
                <a:off x="254054" y="3877299"/>
                <a:ext cx="8697441" cy="1868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作用于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点的力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，与作用于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点的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</m:oMath>
                </a14:m>
                <a:endParaRPr lang="en-US" altLang="zh-CN" sz="24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⟺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  作用于两力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作用线交点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合力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12</m:t>
                        </m:r>
                      </m:sub>
                    </m:sSub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作用效果完全相同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（导致的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e</m:t>
                            </m:r>
                          </m:e>
                        </m:d>
                      </m:sup>
                    </m:sSup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𝑀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e</m:t>
                            </m:r>
                          </m:e>
                        </m:d>
                      </m:sup>
                    </m:sSup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完全相同）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6357690-22F9-4813-9F7C-A03222158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54" y="3877299"/>
                <a:ext cx="8697441" cy="1868845"/>
              </a:xfrm>
              <a:prstGeom prst="rect">
                <a:avLst/>
              </a:prstGeom>
              <a:blipFill>
                <a:blip r:embed="rId3"/>
                <a:stretch>
                  <a:fillRect l="-1122" r="-912" b="-55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9070EF07-83AE-4EAB-AF4A-6F969EEB5D2B}"/>
              </a:ext>
            </a:extLst>
          </p:cNvPr>
          <p:cNvGrpSpPr/>
          <p:nvPr/>
        </p:nvGrpSpPr>
        <p:grpSpPr>
          <a:xfrm>
            <a:off x="294723" y="572124"/>
            <a:ext cx="3624262" cy="2998787"/>
            <a:chOff x="294723" y="572124"/>
            <a:chExt cx="3624262" cy="299878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5F733FE-7E1F-E444-90ED-5B56C68EC0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723" y="572124"/>
              <a:ext cx="3624262" cy="2998787"/>
              <a:chOff x="5268913" y="3490913"/>
              <a:chExt cx="3624262" cy="2998787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9A89650-F0F4-1F40-BA4D-5369C21F3CD5}"/>
                  </a:ext>
                </a:extLst>
              </p:cNvPr>
              <p:cNvSpPr/>
              <p:nvPr/>
            </p:nvSpPr>
            <p:spPr>
              <a:xfrm>
                <a:off x="5280025" y="3490913"/>
                <a:ext cx="3613150" cy="28987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B1C0CF9-824A-9E44-AA82-590B1EA96FB6}"/>
                  </a:ext>
                </a:extLst>
              </p:cNvPr>
              <p:cNvSpPr/>
              <p:nvPr/>
            </p:nvSpPr>
            <p:spPr>
              <a:xfrm>
                <a:off x="6440488" y="4237038"/>
                <a:ext cx="1225550" cy="1182687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BAD67877-4E04-504E-96A7-DE2AE0300777}"/>
                  </a:ext>
                </a:extLst>
              </p:cNvPr>
              <p:cNvCxnSpPr/>
              <p:nvPr/>
            </p:nvCxnSpPr>
            <p:spPr>
              <a:xfrm flipH="1" flipV="1">
                <a:off x="5648325" y="4137025"/>
                <a:ext cx="792163" cy="579438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CE85E91C-ED1F-D34E-BC94-9F92B439C718}"/>
                  </a:ext>
                </a:extLst>
              </p:cNvPr>
              <p:cNvCxnSpPr/>
              <p:nvPr/>
            </p:nvCxnSpPr>
            <p:spPr>
              <a:xfrm>
                <a:off x="7053263" y="5419725"/>
                <a:ext cx="0" cy="803275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B241CC21-A67C-564A-A7DC-4CC2843FE729}"/>
                  </a:ext>
                </a:extLst>
              </p:cNvPr>
              <p:cNvCxnSpPr/>
              <p:nvPr/>
            </p:nvCxnSpPr>
            <p:spPr>
              <a:xfrm>
                <a:off x="5268913" y="3868738"/>
                <a:ext cx="2887662" cy="209708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AFA89EEA-B000-A14A-8CCC-488BCE7B388F}"/>
                  </a:ext>
                </a:extLst>
              </p:cNvPr>
              <p:cNvCxnSpPr/>
              <p:nvPr/>
            </p:nvCxnSpPr>
            <p:spPr>
              <a:xfrm>
                <a:off x="7053263" y="3659188"/>
                <a:ext cx="0" cy="283051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9480" name="对象 48">
                    <a:extLst>
                      <a:ext uri="{FF2B5EF4-FFF2-40B4-BE49-F238E27FC236}">
                        <a16:creationId xmlns:a16="http://schemas.microsoft.com/office/drawing/2014/main" id="{DEB3D921-7267-2E44-BBA5-75E448E34FA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648325" y="3689350"/>
                  <a:ext cx="330200" cy="5080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9044" name="Equation" r:id="rId4" imgW="1898650" imgH="2927350" progId="Equation.DSMT4">
                          <p:embed/>
                        </p:oleObj>
                      </mc:Choice>
                      <mc:Fallback>
                        <p:oleObj name="Equation" r:id="rId4" imgW="1898650" imgH="2927350" progId="Equation.DSMT4">
                          <p:embed/>
                          <p:pic>
                            <p:nvPicPr>
                              <p:cNvPr id="19480" name="对象 48">
                                <a:extLst>
                                  <a:ext uri="{FF2B5EF4-FFF2-40B4-BE49-F238E27FC236}">
                                    <a16:creationId xmlns:a16="http://schemas.microsoft.com/office/drawing/2014/main" id="{DEB3D921-7267-2E44-BBA5-75E448E34FA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648325" y="3689350"/>
                                <a:ext cx="330200" cy="5080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9480" name="对象 48">
                    <a:extLst>
                      <a:ext uri="{FF2B5EF4-FFF2-40B4-BE49-F238E27FC236}">
                        <a16:creationId xmlns:a16="http://schemas.microsoft.com/office/drawing/2014/main" id="{DEB3D921-7267-2E44-BBA5-75E448E34FA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648325" y="3689350"/>
                  <a:ext cx="330200" cy="5080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8972" name="Equation" r:id="rId6" imgW="1898650" imgH="2927350" progId="Equation.DSMT4">
                          <p:embed/>
                        </p:oleObj>
                      </mc:Choice>
                      <mc:Fallback>
                        <p:oleObj name="Equation" r:id="rId6" imgW="1898650" imgH="2927350" progId="Equation.DSMT4">
                          <p:embed/>
                          <p:pic>
                            <p:nvPicPr>
                              <p:cNvPr id="19480" name="对象 48">
                                <a:extLst>
                                  <a:ext uri="{FF2B5EF4-FFF2-40B4-BE49-F238E27FC236}">
                                    <a16:creationId xmlns:a16="http://schemas.microsoft.com/office/drawing/2014/main" id="{DEB3D921-7267-2E44-BBA5-75E448E34FA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648325" y="3689350"/>
                                <a:ext cx="330200" cy="5080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9482" name="对象 50">
                    <a:extLst>
                      <a:ext uri="{FF2B5EF4-FFF2-40B4-BE49-F238E27FC236}">
                        <a16:creationId xmlns:a16="http://schemas.microsoft.com/office/drawing/2014/main" id="{27CB011E-4A48-4848-A96A-7116B0CF8E3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616700" y="5854700"/>
                  <a:ext cx="354013" cy="5064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9045" name="Equation" r:id="rId8" imgW="2051050" imgH="2927350" progId="Equation.DSMT4">
                          <p:embed/>
                        </p:oleObj>
                      </mc:Choice>
                      <mc:Fallback>
                        <p:oleObj name="Equation" r:id="rId8" imgW="2051050" imgH="2927350" progId="Equation.DSMT4">
                          <p:embed/>
                          <p:pic>
                            <p:nvPicPr>
                              <p:cNvPr id="19482" name="对象 50">
                                <a:extLst>
                                  <a:ext uri="{FF2B5EF4-FFF2-40B4-BE49-F238E27FC236}">
                                    <a16:creationId xmlns:a16="http://schemas.microsoft.com/office/drawing/2014/main" id="{27CB011E-4A48-4848-A96A-7116B0CF8E3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16700" y="5854700"/>
                                <a:ext cx="354013" cy="5064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9482" name="对象 50">
                    <a:extLst>
                      <a:ext uri="{FF2B5EF4-FFF2-40B4-BE49-F238E27FC236}">
                        <a16:creationId xmlns:a16="http://schemas.microsoft.com/office/drawing/2014/main" id="{27CB011E-4A48-4848-A96A-7116B0CF8E3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616700" y="5854700"/>
                  <a:ext cx="354013" cy="5064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8973" name="Equation" r:id="rId10" imgW="2051050" imgH="2927350" progId="Equation.DSMT4">
                          <p:embed/>
                        </p:oleObj>
                      </mc:Choice>
                      <mc:Fallback>
                        <p:oleObj name="Equation" r:id="rId10" imgW="2051050" imgH="2927350" progId="Equation.DSMT4">
                          <p:embed/>
                          <p:pic>
                            <p:nvPicPr>
                              <p:cNvPr id="19482" name="对象 50">
                                <a:extLst>
                                  <a:ext uri="{FF2B5EF4-FFF2-40B4-BE49-F238E27FC236}">
                                    <a16:creationId xmlns:a16="http://schemas.microsoft.com/office/drawing/2014/main" id="{27CB011E-4A48-4848-A96A-7116B0CF8E3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16700" y="5854700"/>
                                <a:ext cx="354013" cy="5064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3A7EFA73-BE55-412B-A45E-653738F7C016}"/>
                    </a:ext>
                  </a:extLst>
                </p:cNvPr>
                <p:cNvSpPr/>
                <p:nvPr/>
              </p:nvSpPr>
              <p:spPr>
                <a:xfrm>
                  <a:off x="1043242" y="1713834"/>
                  <a:ext cx="4521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3A7EFA73-BE55-412B-A45E-653738F7C0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42" y="1713834"/>
                  <a:ext cx="452175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9940EB9D-846D-48C3-A3A6-48B7186BAA53}"/>
                    </a:ext>
                  </a:extLst>
                </p:cNvPr>
                <p:cNvSpPr/>
                <p:nvPr/>
              </p:nvSpPr>
              <p:spPr>
                <a:xfrm>
                  <a:off x="2046182" y="2491970"/>
                  <a:ext cx="4638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9940EB9D-846D-48C3-A3A6-48B7186BAA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6182" y="2491970"/>
                  <a:ext cx="463845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AC11B5-BB67-4399-949B-7C790A2D3CF4}"/>
              </a:ext>
            </a:extLst>
          </p:cNvPr>
          <p:cNvGrpSpPr/>
          <p:nvPr/>
        </p:nvGrpSpPr>
        <p:grpSpPr>
          <a:xfrm>
            <a:off x="5095425" y="569117"/>
            <a:ext cx="3630801" cy="3001794"/>
            <a:chOff x="5095425" y="569117"/>
            <a:chExt cx="3630801" cy="300179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BA611CE-FAC2-42DC-B88E-D4ABAC62044D}"/>
                </a:ext>
              </a:extLst>
            </p:cNvPr>
            <p:cNvSpPr/>
            <p:nvPr/>
          </p:nvSpPr>
          <p:spPr bwMode="auto">
            <a:xfrm>
              <a:off x="5113076" y="569117"/>
              <a:ext cx="3613150" cy="2898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F84E958-5138-412D-9E6B-490455EA8151}"/>
                </a:ext>
              </a:extLst>
            </p:cNvPr>
            <p:cNvSpPr/>
            <p:nvPr/>
          </p:nvSpPr>
          <p:spPr bwMode="auto">
            <a:xfrm>
              <a:off x="6273539" y="1315242"/>
              <a:ext cx="1225550" cy="118268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44BAA9B-90A9-4724-9A83-8A207E70EE52}"/>
                </a:ext>
              </a:extLst>
            </p:cNvPr>
            <p:cNvCxnSpPr/>
            <p:nvPr/>
          </p:nvCxnSpPr>
          <p:spPr bwMode="auto">
            <a:xfrm>
              <a:off x="5095425" y="938355"/>
              <a:ext cx="2887662" cy="20970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111B87F0-0CB3-4455-9017-35586061BDE7}"/>
                </a:ext>
              </a:extLst>
            </p:cNvPr>
            <p:cNvCxnSpPr/>
            <p:nvPr/>
          </p:nvCxnSpPr>
          <p:spPr bwMode="auto">
            <a:xfrm>
              <a:off x="6903966" y="740399"/>
              <a:ext cx="0" cy="283051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2" name="对象 48">
                  <a:extLst>
                    <a:ext uri="{FF2B5EF4-FFF2-40B4-BE49-F238E27FC236}">
                      <a16:creationId xmlns:a16="http://schemas.microsoft.com/office/drawing/2014/main" id="{839CE6AE-5B04-4D8B-AA1F-696CB1B8597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24545143"/>
                    </p:ext>
                  </p:extLst>
                </p:nvPr>
              </p:nvGraphicFramePr>
              <p:xfrm>
                <a:off x="5481376" y="767554"/>
                <a:ext cx="330200" cy="508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9046" name="Equation" r:id="rId6" imgW="1898650" imgH="2927350" progId="Equation.DSMT4">
                        <p:embed/>
                      </p:oleObj>
                    </mc:Choice>
                    <mc:Fallback>
                      <p:oleObj name="Equation" r:id="rId6" imgW="1898650" imgH="2927350" progId="Equation.DSMT4">
                        <p:embed/>
                        <p:pic>
                          <p:nvPicPr>
                            <p:cNvPr id="19480" name="对象 48">
                              <a:extLst>
                                <a:ext uri="{FF2B5EF4-FFF2-40B4-BE49-F238E27FC236}">
                                  <a16:creationId xmlns:a16="http://schemas.microsoft.com/office/drawing/2014/main" id="{DEB3D921-7267-2E44-BBA5-75E448E34FA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81376" y="767554"/>
                              <a:ext cx="330200" cy="508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2" name="对象 48">
                  <a:extLst>
                    <a:ext uri="{FF2B5EF4-FFF2-40B4-BE49-F238E27FC236}">
                      <a16:creationId xmlns:a16="http://schemas.microsoft.com/office/drawing/2014/main" id="{839CE6AE-5B04-4D8B-AA1F-696CB1B8597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24545143"/>
                    </p:ext>
                  </p:extLst>
                </p:nvPr>
              </p:nvGraphicFramePr>
              <p:xfrm>
                <a:off x="5481376" y="767554"/>
                <a:ext cx="330200" cy="508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8974" name="Equation" r:id="rId6" imgW="1898650" imgH="2927350" progId="Equation.DSMT4">
                        <p:embed/>
                      </p:oleObj>
                    </mc:Choice>
                    <mc:Fallback>
                      <p:oleObj name="Equation" r:id="rId6" imgW="1898650" imgH="2927350" progId="Equation.DSMT4">
                        <p:embed/>
                        <p:pic>
                          <p:nvPicPr>
                            <p:cNvPr id="19480" name="对象 48">
                              <a:extLst>
                                <a:ext uri="{FF2B5EF4-FFF2-40B4-BE49-F238E27FC236}">
                                  <a16:creationId xmlns:a16="http://schemas.microsoft.com/office/drawing/2014/main" id="{DEB3D921-7267-2E44-BBA5-75E448E34FA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81376" y="767554"/>
                              <a:ext cx="330200" cy="508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3" name="对象 50">
                  <a:extLst>
                    <a:ext uri="{FF2B5EF4-FFF2-40B4-BE49-F238E27FC236}">
                      <a16:creationId xmlns:a16="http://schemas.microsoft.com/office/drawing/2014/main" id="{046A0A87-8994-4408-8FF2-00AF4AA0700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49960886"/>
                    </p:ext>
                  </p:extLst>
                </p:nvPr>
              </p:nvGraphicFramePr>
              <p:xfrm>
                <a:off x="6449751" y="2932904"/>
                <a:ext cx="354013" cy="5064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9047" name="Equation" r:id="rId10" imgW="2051050" imgH="2927350" progId="Equation.DSMT4">
                        <p:embed/>
                      </p:oleObj>
                    </mc:Choice>
                    <mc:Fallback>
                      <p:oleObj name="Equation" r:id="rId10" imgW="2051050" imgH="2927350" progId="Equation.DSMT4">
                        <p:embed/>
                        <p:pic>
                          <p:nvPicPr>
                            <p:cNvPr id="19482" name="对象 50">
                              <a:extLst>
                                <a:ext uri="{FF2B5EF4-FFF2-40B4-BE49-F238E27FC236}">
                                  <a16:creationId xmlns:a16="http://schemas.microsoft.com/office/drawing/2014/main" id="{27CB011E-4A48-4848-A96A-7116B0CF8E3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449751" y="2932904"/>
                              <a:ext cx="354013" cy="5064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3" name="对象 50">
                  <a:extLst>
                    <a:ext uri="{FF2B5EF4-FFF2-40B4-BE49-F238E27FC236}">
                      <a16:creationId xmlns:a16="http://schemas.microsoft.com/office/drawing/2014/main" id="{046A0A87-8994-4408-8FF2-00AF4AA0700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49960886"/>
                    </p:ext>
                  </p:extLst>
                </p:nvPr>
              </p:nvGraphicFramePr>
              <p:xfrm>
                <a:off x="6449751" y="2932904"/>
                <a:ext cx="354013" cy="5064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8975" name="Equation" r:id="rId10" imgW="2051050" imgH="2927350" progId="Equation.DSMT4">
                        <p:embed/>
                      </p:oleObj>
                    </mc:Choice>
                    <mc:Fallback>
                      <p:oleObj name="Equation" r:id="rId10" imgW="2051050" imgH="2927350" progId="Equation.DSMT4">
                        <p:embed/>
                        <p:pic>
                          <p:nvPicPr>
                            <p:cNvPr id="19482" name="对象 50">
                              <a:extLst>
                                <a:ext uri="{FF2B5EF4-FFF2-40B4-BE49-F238E27FC236}">
                                  <a16:creationId xmlns:a16="http://schemas.microsoft.com/office/drawing/2014/main" id="{27CB011E-4A48-4848-A96A-7116B0CF8E3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449751" y="2932904"/>
                              <a:ext cx="354013" cy="5064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36479CD-231D-4596-A931-0DF2BDE4C4AE}"/>
                </a:ext>
              </a:extLst>
            </p:cNvPr>
            <p:cNvCxnSpPr/>
            <p:nvPr/>
          </p:nvCxnSpPr>
          <p:spPr bwMode="auto">
            <a:xfrm flipH="1" flipV="1">
              <a:off x="6111803" y="1672031"/>
              <a:ext cx="792163" cy="57943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52A4EB4-7B36-452E-B988-61AF2D1C0341}"/>
                </a:ext>
              </a:extLst>
            </p:cNvPr>
            <p:cNvCxnSpPr/>
            <p:nvPr/>
          </p:nvCxnSpPr>
          <p:spPr bwMode="auto">
            <a:xfrm>
              <a:off x="6886314" y="2251469"/>
              <a:ext cx="0" cy="803275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654340BF-739F-4FD2-BEC8-9572BC58E4D2}"/>
                </a:ext>
              </a:extLst>
            </p:cNvPr>
            <p:cNvCxnSpPr/>
            <p:nvPr/>
          </p:nvCxnSpPr>
          <p:spPr bwMode="auto">
            <a:xfrm flipH="1" flipV="1">
              <a:off x="6102977" y="2465783"/>
              <a:ext cx="792163" cy="579438"/>
            </a:xfrm>
            <a:prstGeom prst="straightConnector1">
              <a:avLst/>
            </a:prstGeom>
            <a:ln w="19050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176490B8-9F83-4802-A4F8-907FEDD733B2}"/>
                </a:ext>
              </a:extLst>
            </p:cNvPr>
            <p:cNvCxnSpPr/>
            <p:nvPr/>
          </p:nvCxnSpPr>
          <p:spPr bwMode="auto">
            <a:xfrm>
              <a:off x="6132096" y="1694654"/>
              <a:ext cx="0" cy="803275"/>
            </a:xfrm>
            <a:prstGeom prst="straightConnector1">
              <a:avLst/>
            </a:prstGeom>
            <a:ln w="19050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36F4E1CE-1820-413B-8B6C-56B33025045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132096" y="2241946"/>
              <a:ext cx="763044" cy="223837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DE30401-63D9-4CC8-A0A2-65B5C2EB4189}"/>
                    </a:ext>
                  </a:extLst>
                </p:cNvPr>
                <p:cNvSpPr/>
                <p:nvPr/>
              </p:nvSpPr>
              <p:spPr>
                <a:xfrm>
                  <a:off x="5476765" y="2204231"/>
                  <a:ext cx="757964" cy="5754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DE30401-63D9-4CC8-A0A2-65B5C2EB41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765" y="2204231"/>
                  <a:ext cx="757964" cy="57547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3EAC0A00-C60F-486C-8E6C-3AEE87095FF4}"/>
                    </a:ext>
                  </a:extLst>
                </p:cNvPr>
                <p:cNvSpPr/>
                <p:nvPr/>
              </p:nvSpPr>
              <p:spPr>
                <a:xfrm>
                  <a:off x="5985076" y="1240369"/>
                  <a:ext cx="4521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3EAC0A00-C60F-486C-8E6C-3AEE87095F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5076" y="1240369"/>
                  <a:ext cx="452175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DA7A344B-0CA2-4E9E-A7BB-A69B12186C43}"/>
                    </a:ext>
                  </a:extLst>
                </p:cNvPr>
                <p:cNvSpPr/>
                <p:nvPr/>
              </p:nvSpPr>
              <p:spPr>
                <a:xfrm>
                  <a:off x="6851175" y="2430857"/>
                  <a:ext cx="4638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DA7A344B-0CA2-4E9E-A7BB-A69B12186C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175" y="2430857"/>
                  <a:ext cx="463845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962CBCB7-1A75-4C2F-941D-83EC25613ACA}"/>
                    </a:ext>
                  </a:extLst>
                </p:cNvPr>
                <p:cNvSpPr/>
                <p:nvPr/>
              </p:nvSpPr>
              <p:spPr>
                <a:xfrm>
                  <a:off x="6890228" y="1885221"/>
                  <a:ext cx="4514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962CBCB7-1A75-4C2F-941D-83EC25613A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0228" y="1885221"/>
                  <a:ext cx="451470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1C198F-1772-46AD-A95D-8AA5CB6A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65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2">
            <a:extLst>
              <a:ext uri="{FF2B5EF4-FFF2-40B4-BE49-F238E27FC236}">
                <a16:creationId xmlns:a16="http://schemas.microsoft.com/office/drawing/2014/main" id="{C19BCE91-07B8-884D-8A7A-7334FB670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" y="107155"/>
            <a:ext cx="32448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平面上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非平行力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的简化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36416907-092B-4DA5-9F60-8C0A4260B362}"/>
                  </a:ext>
                </a:extLst>
              </p:cNvPr>
              <p:cNvSpPr txBox="1"/>
              <p:nvPr/>
            </p:nvSpPr>
            <p:spPr>
              <a:xfrm>
                <a:off x="168205" y="3517553"/>
                <a:ext cx="3283690" cy="2910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noProof="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合力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  <m:r>
                      <a:rPr lang="en-US" altLang="zh-CN" sz="2400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400" b="0" noProof="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作用点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位于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作用线交点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noProof="0" dirty="0">
                    <a:solidFill>
                      <a:prstClr val="blac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任意个非平行力均可如上简化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36416907-092B-4DA5-9F60-8C0A4260B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05" y="3517553"/>
                <a:ext cx="3283690" cy="2910027"/>
              </a:xfrm>
              <a:prstGeom prst="rect">
                <a:avLst/>
              </a:prstGeom>
              <a:blipFill>
                <a:blip r:embed="rId3"/>
                <a:stretch>
                  <a:fillRect l="-2974" r="-1301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33302625-923E-40EB-A918-AE4D9B78AD8E}"/>
              </a:ext>
            </a:extLst>
          </p:cNvPr>
          <p:cNvGrpSpPr/>
          <p:nvPr/>
        </p:nvGrpSpPr>
        <p:grpSpPr>
          <a:xfrm>
            <a:off x="294723" y="572124"/>
            <a:ext cx="3694983" cy="2998787"/>
            <a:chOff x="294723" y="572124"/>
            <a:chExt cx="3694983" cy="299878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9070EF07-83AE-4EAB-AF4A-6F969EEB5D2B}"/>
                </a:ext>
              </a:extLst>
            </p:cNvPr>
            <p:cNvGrpSpPr/>
            <p:nvPr/>
          </p:nvGrpSpPr>
          <p:grpSpPr>
            <a:xfrm>
              <a:off x="294723" y="572124"/>
              <a:ext cx="3624262" cy="2998787"/>
              <a:chOff x="294723" y="572124"/>
              <a:chExt cx="3624262" cy="2998787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5F733FE-7E1F-E444-90ED-5B56C68EC0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723" y="572124"/>
                <a:ext cx="3624262" cy="2998787"/>
                <a:chOff x="5268913" y="3490913"/>
                <a:chExt cx="3624262" cy="2998787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09A89650-F0F4-1F40-BA4D-5369C21F3CD5}"/>
                    </a:ext>
                  </a:extLst>
                </p:cNvPr>
                <p:cNvSpPr/>
                <p:nvPr/>
              </p:nvSpPr>
              <p:spPr>
                <a:xfrm>
                  <a:off x="5280025" y="3490913"/>
                  <a:ext cx="3613150" cy="289877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1B1C0CF9-824A-9E44-AA82-590B1EA96FB6}"/>
                    </a:ext>
                  </a:extLst>
                </p:cNvPr>
                <p:cNvSpPr/>
                <p:nvPr/>
              </p:nvSpPr>
              <p:spPr>
                <a:xfrm>
                  <a:off x="6440488" y="4237038"/>
                  <a:ext cx="1225550" cy="1182687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BAD67877-4E04-504E-96A7-DE2AE0300777}"/>
                    </a:ext>
                  </a:extLst>
                </p:cNvPr>
                <p:cNvCxnSpPr/>
                <p:nvPr/>
              </p:nvCxnSpPr>
              <p:spPr>
                <a:xfrm flipH="1" flipV="1">
                  <a:off x="5648325" y="4137025"/>
                  <a:ext cx="792163" cy="579438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CE85E91C-ED1F-D34E-BC94-9F92B439C718}"/>
                    </a:ext>
                  </a:extLst>
                </p:cNvPr>
                <p:cNvCxnSpPr/>
                <p:nvPr/>
              </p:nvCxnSpPr>
              <p:spPr>
                <a:xfrm>
                  <a:off x="7053263" y="5419725"/>
                  <a:ext cx="0" cy="803275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B241CC21-A67C-564A-A7DC-4CC2843FE729}"/>
                    </a:ext>
                  </a:extLst>
                </p:cNvPr>
                <p:cNvCxnSpPr/>
                <p:nvPr/>
              </p:nvCxnSpPr>
              <p:spPr>
                <a:xfrm>
                  <a:off x="5268913" y="3868738"/>
                  <a:ext cx="2887662" cy="209708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AFA89EEA-B000-A14A-8CCC-488BCE7B388F}"/>
                    </a:ext>
                  </a:extLst>
                </p:cNvPr>
                <p:cNvCxnSpPr/>
                <p:nvPr/>
              </p:nvCxnSpPr>
              <p:spPr>
                <a:xfrm>
                  <a:off x="7053263" y="3659188"/>
                  <a:ext cx="0" cy="283051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9480" name="对象 48">
                      <a:extLst>
                        <a:ext uri="{FF2B5EF4-FFF2-40B4-BE49-F238E27FC236}">
                          <a16:creationId xmlns:a16="http://schemas.microsoft.com/office/drawing/2014/main" id="{DEB3D921-7267-2E44-BBA5-75E448E34FA9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5648325" y="3689350"/>
                    <a:ext cx="330200" cy="5080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44200" name="Equation" r:id="rId4" imgW="1898650" imgH="2927350" progId="Equation.DSMT4">
                            <p:embed/>
                          </p:oleObj>
                        </mc:Choice>
                        <mc:Fallback>
                          <p:oleObj name="Equation" r:id="rId4" imgW="1898650" imgH="2927350" progId="Equation.DSMT4">
                            <p:embed/>
                            <p:pic>
                              <p:nvPicPr>
                                <p:cNvPr id="19480" name="对象 48">
                                  <a:extLst>
                                    <a:ext uri="{FF2B5EF4-FFF2-40B4-BE49-F238E27FC236}">
                                      <a16:creationId xmlns:a16="http://schemas.microsoft.com/office/drawing/2014/main" id="{DEB3D921-7267-2E44-BBA5-75E448E34FA9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648325" y="3689350"/>
                                  <a:ext cx="330200" cy="50800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9480" name="对象 48">
                      <a:extLst>
                        <a:ext uri="{FF2B5EF4-FFF2-40B4-BE49-F238E27FC236}">
                          <a16:creationId xmlns:a16="http://schemas.microsoft.com/office/drawing/2014/main" id="{DEB3D921-7267-2E44-BBA5-75E448E34FA9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5648325" y="3689350"/>
                    <a:ext cx="330200" cy="5080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44092" name="Equation" r:id="rId6" imgW="1898650" imgH="2927350" progId="Equation.DSMT4">
                            <p:embed/>
                          </p:oleObj>
                        </mc:Choice>
                        <mc:Fallback>
                          <p:oleObj name="Equation" r:id="rId6" imgW="1898650" imgH="2927350" progId="Equation.DSMT4">
                            <p:embed/>
                            <p:pic>
                              <p:nvPicPr>
                                <p:cNvPr id="19480" name="对象 48">
                                  <a:extLst>
                                    <a:ext uri="{FF2B5EF4-FFF2-40B4-BE49-F238E27FC236}">
                                      <a16:creationId xmlns:a16="http://schemas.microsoft.com/office/drawing/2014/main" id="{DEB3D921-7267-2E44-BBA5-75E448E34FA9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648325" y="3689350"/>
                                  <a:ext cx="330200" cy="50800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9482" name="对象 50">
                      <a:extLst>
                        <a:ext uri="{FF2B5EF4-FFF2-40B4-BE49-F238E27FC236}">
                          <a16:creationId xmlns:a16="http://schemas.microsoft.com/office/drawing/2014/main" id="{27CB011E-4A48-4848-A96A-7116B0CF8E36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6616700" y="5854700"/>
                    <a:ext cx="354013" cy="506413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44201" name="Equation" r:id="rId8" imgW="2051050" imgH="2927350" progId="Equation.DSMT4">
                            <p:embed/>
                          </p:oleObj>
                        </mc:Choice>
                        <mc:Fallback>
                          <p:oleObj name="Equation" r:id="rId8" imgW="2051050" imgH="2927350" progId="Equation.DSMT4">
                            <p:embed/>
                            <p:pic>
                              <p:nvPicPr>
                                <p:cNvPr id="19482" name="对象 50">
                                  <a:extLst>
                                    <a:ext uri="{FF2B5EF4-FFF2-40B4-BE49-F238E27FC236}">
                                      <a16:creationId xmlns:a16="http://schemas.microsoft.com/office/drawing/2014/main" id="{27CB011E-4A48-4848-A96A-7116B0CF8E36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616700" y="5854700"/>
                                  <a:ext cx="354013" cy="50641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9482" name="对象 50">
                      <a:extLst>
                        <a:ext uri="{FF2B5EF4-FFF2-40B4-BE49-F238E27FC236}">
                          <a16:creationId xmlns:a16="http://schemas.microsoft.com/office/drawing/2014/main" id="{27CB011E-4A48-4848-A96A-7116B0CF8E36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6616700" y="5854700"/>
                    <a:ext cx="354013" cy="506413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44093" name="Equation" r:id="rId10" imgW="2051050" imgH="2927350" progId="Equation.DSMT4">
                            <p:embed/>
                          </p:oleObj>
                        </mc:Choice>
                        <mc:Fallback>
                          <p:oleObj name="Equation" r:id="rId10" imgW="2051050" imgH="2927350" progId="Equation.DSMT4">
                            <p:embed/>
                            <p:pic>
                              <p:nvPicPr>
                                <p:cNvPr id="19482" name="对象 50">
                                  <a:extLst>
                                    <a:ext uri="{FF2B5EF4-FFF2-40B4-BE49-F238E27FC236}">
                                      <a16:creationId xmlns:a16="http://schemas.microsoft.com/office/drawing/2014/main" id="{27CB011E-4A48-4848-A96A-7116B0CF8E36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1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616700" y="5854700"/>
                                  <a:ext cx="354013" cy="50641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3A7EFA73-BE55-412B-A45E-653738F7C016}"/>
                      </a:ext>
                    </a:extLst>
                  </p:cNvPr>
                  <p:cNvSpPr/>
                  <p:nvPr/>
                </p:nvSpPr>
                <p:spPr>
                  <a:xfrm>
                    <a:off x="1043242" y="1713834"/>
                    <a:ext cx="45217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3A7EFA73-BE55-412B-A45E-653738F7C0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242" y="1713834"/>
                    <a:ext cx="452175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9940EB9D-846D-48C3-A3A6-48B7186BAA53}"/>
                      </a:ext>
                    </a:extLst>
                  </p:cNvPr>
                  <p:cNvSpPr/>
                  <p:nvPr/>
                </p:nvSpPr>
                <p:spPr>
                  <a:xfrm>
                    <a:off x="2046182" y="2491970"/>
                    <a:ext cx="46384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9940EB9D-846D-48C3-A3A6-48B7186BAA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6182" y="2491970"/>
                    <a:ext cx="463845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B1D4931-638D-4CBF-A51C-F546DDFBBEF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75806" y="1737769"/>
              <a:ext cx="910153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90F17F4C-0A32-433A-A018-1EC87631D899}"/>
                    </a:ext>
                  </a:extLst>
                </p:cNvPr>
                <p:cNvSpPr/>
                <p:nvPr/>
              </p:nvSpPr>
              <p:spPr>
                <a:xfrm>
                  <a:off x="3375756" y="1207622"/>
                  <a:ext cx="613950" cy="5754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90F17F4C-0A32-433A-A018-1EC87631D8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5756" y="1207622"/>
                  <a:ext cx="613950" cy="57547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0C856624-7904-4CCA-922B-C7DE8022CE8C}"/>
                    </a:ext>
                  </a:extLst>
                </p:cNvPr>
                <p:cNvSpPr/>
                <p:nvPr/>
              </p:nvSpPr>
              <p:spPr>
                <a:xfrm>
                  <a:off x="2591260" y="1282955"/>
                  <a:ext cx="4514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0C856624-7904-4CCA-922B-C7DE8022CE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260" y="1282955"/>
                  <a:ext cx="451470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1486DCE-4319-4016-98B4-DD954BE6BC6D}"/>
              </a:ext>
            </a:extLst>
          </p:cNvPr>
          <p:cNvGrpSpPr/>
          <p:nvPr/>
        </p:nvGrpSpPr>
        <p:grpSpPr>
          <a:xfrm>
            <a:off x="5095425" y="569117"/>
            <a:ext cx="3630801" cy="3001794"/>
            <a:chOff x="5095425" y="569117"/>
            <a:chExt cx="3630801" cy="300179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8AC11B5-BB67-4399-949B-7C790A2D3CF4}"/>
                </a:ext>
              </a:extLst>
            </p:cNvPr>
            <p:cNvGrpSpPr/>
            <p:nvPr/>
          </p:nvGrpSpPr>
          <p:grpSpPr>
            <a:xfrm>
              <a:off x="5095425" y="569117"/>
              <a:ext cx="3630801" cy="3001794"/>
              <a:chOff x="5095425" y="569117"/>
              <a:chExt cx="3630801" cy="3001794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BA611CE-FAC2-42DC-B88E-D4ABAC62044D}"/>
                  </a:ext>
                </a:extLst>
              </p:cNvPr>
              <p:cNvSpPr/>
              <p:nvPr/>
            </p:nvSpPr>
            <p:spPr bwMode="auto">
              <a:xfrm>
                <a:off x="5113076" y="569117"/>
                <a:ext cx="3613150" cy="28987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9F84E958-5138-412D-9E6B-490455EA8151}"/>
                  </a:ext>
                </a:extLst>
              </p:cNvPr>
              <p:cNvSpPr/>
              <p:nvPr/>
            </p:nvSpPr>
            <p:spPr bwMode="auto">
              <a:xfrm>
                <a:off x="6273539" y="1315242"/>
                <a:ext cx="1225550" cy="1182687"/>
              </a:xfrm>
              <a:prstGeom prst="ellipse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844BAA9B-90A9-4724-9A83-8A207E70EE52}"/>
                  </a:ext>
                </a:extLst>
              </p:cNvPr>
              <p:cNvCxnSpPr/>
              <p:nvPr/>
            </p:nvCxnSpPr>
            <p:spPr bwMode="auto">
              <a:xfrm>
                <a:off x="5095425" y="938355"/>
                <a:ext cx="2887662" cy="209708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111B87F0-0CB3-4455-9017-35586061BDE7}"/>
                  </a:ext>
                </a:extLst>
              </p:cNvPr>
              <p:cNvCxnSpPr/>
              <p:nvPr/>
            </p:nvCxnSpPr>
            <p:spPr bwMode="auto">
              <a:xfrm>
                <a:off x="6903966" y="740399"/>
                <a:ext cx="0" cy="283051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62" name="对象 48">
                    <a:extLst>
                      <a:ext uri="{FF2B5EF4-FFF2-40B4-BE49-F238E27FC236}">
                        <a16:creationId xmlns:a16="http://schemas.microsoft.com/office/drawing/2014/main" id="{839CE6AE-5B04-4D8B-AA1F-696CB1B8597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08894939"/>
                      </p:ext>
                    </p:extLst>
                  </p:nvPr>
                </p:nvGraphicFramePr>
                <p:xfrm>
                  <a:off x="5657665" y="1605909"/>
                  <a:ext cx="330200" cy="5080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4202" name="Equation" r:id="rId6" imgW="1898650" imgH="2927350" progId="Equation.DSMT4">
                          <p:embed/>
                        </p:oleObj>
                      </mc:Choice>
                      <mc:Fallback>
                        <p:oleObj name="Equation" r:id="rId6" imgW="1898650" imgH="2927350" progId="Equation.DSMT4">
                          <p:embed/>
                          <p:pic>
                            <p:nvPicPr>
                              <p:cNvPr id="62" name="对象 48">
                                <a:extLst>
                                  <a:ext uri="{FF2B5EF4-FFF2-40B4-BE49-F238E27FC236}">
                                    <a16:creationId xmlns:a16="http://schemas.microsoft.com/office/drawing/2014/main" id="{839CE6AE-5B04-4D8B-AA1F-696CB1B8597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657665" y="1605909"/>
                                <a:ext cx="330200" cy="5080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62" name="对象 48">
                    <a:extLst>
                      <a:ext uri="{FF2B5EF4-FFF2-40B4-BE49-F238E27FC236}">
                        <a16:creationId xmlns:a16="http://schemas.microsoft.com/office/drawing/2014/main" id="{839CE6AE-5B04-4D8B-AA1F-696CB1B8597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08894939"/>
                      </p:ext>
                    </p:extLst>
                  </p:nvPr>
                </p:nvGraphicFramePr>
                <p:xfrm>
                  <a:off x="5657665" y="1605909"/>
                  <a:ext cx="330200" cy="5080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4094" name="Equation" r:id="rId6" imgW="1898650" imgH="2927350" progId="Equation.DSMT4">
                          <p:embed/>
                        </p:oleObj>
                      </mc:Choice>
                      <mc:Fallback>
                        <p:oleObj name="Equation" r:id="rId6" imgW="1898650" imgH="2927350" progId="Equation.DSMT4">
                          <p:embed/>
                          <p:pic>
                            <p:nvPicPr>
                              <p:cNvPr id="62" name="对象 48">
                                <a:extLst>
                                  <a:ext uri="{FF2B5EF4-FFF2-40B4-BE49-F238E27FC236}">
                                    <a16:creationId xmlns:a16="http://schemas.microsoft.com/office/drawing/2014/main" id="{839CE6AE-5B04-4D8B-AA1F-696CB1B8597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657665" y="1605909"/>
                                <a:ext cx="330200" cy="5080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63" name="对象 50">
                    <a:extLst>
                      <a:ext uri="{FF2B5EF4-FFF2-40B4-BE49-F238E27FC236}">
                        <a16:creationId xmlns:a16="http://schemas.microsoft.com/office/drawing/2014/main" id="{046A0A87-8994-4408-8FF2-00AF4AA0700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1643132"/>
                      </p:ext>
                    </p:extLst>
                  </p:nvPr>
                </p:nvGraphicFramePr>
                <p:xfrm>
                  <a:off x="6969833" y="2820667"/>
                  <a:ext cx="354013" cy="5064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4203" name="Equation" r:id="rId10" imgW="2051050" imgH="2927350" progId="Equation.DSMT4">
                          <p:embed/>
                        </p:oleObj>
                      </mc:Choice>
                      <mc:Fallback>
                        <p:oleObj name="Equation" r:id="rId10" imgW="2051050" imgH="2927350" progId="Equation.DSMT4">
                          <p:embed/>
                          <p:pic>
                            <p:nvPicPr>
                              <p:cNvPr id="63" name="对象 50">
                                <a:extLst>
                                  <a:ext uri="{FF2B5EF4-FFF2-40B4-BE49-F238E27FC236}">
                                    <a16:creationId xmlns:a16="http://schemas.microsoft.com/office/drawing/2014/main" id="{046A0A87-8994-4408-8FF2-00AF4AA0700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969833" y="2820667"/>
                                <a:ext cx="354013" cy="5064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63" name="对象 50">
                    <a:extLst>
                      <a:ext uri="{FF2B5EF4-FFF2-40B4-BE49-F238E27FC236}">
                        <a16:creationId xmlns:a16="http://schemas.microsoft.com/office/drawing/2014/main" id="{046A0A87-8994-4408-8FF2-00AF4AA07002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41643132"/>
                      </p:ext>
                    </p:extLst>
                  </p:nvPr>
                </p:nvGraphicFramePr>
                <p:xfrm>
                  <a:off x="6969833" y="2820667"/>
                  <a:ext cx="354013" cy="5064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4095" name="Equation" r:id="rId10" imgW="2051050" imgH="2927350" progId="Equation.DSMT4">
                          <p:embed/>
                        </p:oleObj>
                      </mc:Choice>
                      <mc:Fallback>
                        <p:oleObj name="Equation" r:id="rId10" imgW="2051050" imgH="2927350" progId="Equation.DSMT4">
                          <p:embed/>
                          <p:pic>
                            <p:nvPicPr>
                              <p:cNvPr id="63" name="对象 50">
                                <a:extLst>
                                  <a:ext uri="{FF2B5EF4-FFF2-40B4-BE49-F238E27FC236}">
                                    <a16:creationId xmlns:a16="http://schemas.microsoft.com/office/drawing/2014/main" id="{046A0A87-8994-4408-8FF2-00AF4AA0700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969833" y="2820667"/>
                                <a:ext cx="354013" cy="5064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736479CD-231D-4596-A931-0DF2BDE4C4AE}"/>
                  </a:ext>
                </a:extLst>
              </p:cNvPr>
              <p:cNvCxnSpPr/>
              <p:nvPr/>
            </p:nvCxnSpPr>
            <p:spPr bwMode="auto">
              <a:xfrm flipH="1" flipV="1">
                <a:off x="6111803" y="1672031"/>
                <a:ext cx="792163" cy="57943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452A4EB4-7B36-452E-B988-61AF2D1C0341}"/>
                  </a:ext>
                </a:extLst>
              </p:cNvPr>
              <p:cNvCxnSpPr/>
              <p:nvPr/>
            </p:nvCxnSpPr>
            <p:spPr bwMode="auto">
              <a:xfrm>
                <a:off x="6886314" y="2251469"/>
                <a:ext cx="0" cy="803275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654340BF-739F-4FD2-BEC8-9572BC58E4D2}"/>
                  </a:ext>
                </a:extLst>
              </p:cNvPr>
              <p:cNvCxnSpPr/>
              <p:nvPr/>
            </p:nvCxnSpPr>
            <p:spPr bwMode="auto">
              <a:xfrm flipH="1" flipV="1">
                <a:off x="6102977" y="2465783"/>
                <a:ext cx="792163" cy="579438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176490B8-9F83-4802-A4F8-907FEDD733B2}"/>
                  </a:ext>
                </a:extLst>
              </p:cNvPr>
              <p:cNvCxnSpPr/>
              <p:nvPr/>
            </p:nvCxnSpPr>
            <p:spPr bwMode="auto">
              <a:xfrm>
                <a:off x="6132096" y="1694654"/>
                <a:ext cx="0" cy="803275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36F4E1CE-1820-413B-8B6C-56B3302504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132096" y="2241946"/>
                <a:ext cx="763044" cy="223837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DE30401-63D9-4CC8-A0A2-65B5C2EB4189}"/>
                      </a:ext>
                    </a:extLst>
                  </p:cNvPr>
                  <p:cNvSpPr/>
                  <p:nvPr/>
                </p:nvSpPr>
                <p:spPr>
                  <a:xfrm>
                    <a:off x="5476765" y="2204231"/>
                    <a:ext cx="757964" cy="5754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DE30401-63D9-4CC8-A0A2-65B5C2EB41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6765" y="2204231"/>
                    <a:ext cx="757964" cy="57547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3EAC0A00-C60F-486C-8E6C-3AEE87095FF4}"/>
                      </a:ext>
                    </a:extLst>
                  </p:cNvPr>
                  <p:cNvSpPr/>
                  <p:nvPr/>
                </p:nvSpPr>
                <p:spPr>
                  <a:xfrm>
                    <a:off x="5985076" y="1240369"/>
                    <a:ext cx="45217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3EAC0A00-C60F-486C-8E6C-3AEE87095F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5076" y="1240369"/>
                    <a:ext cx="452175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DA7A344B-0CA2-4E9E-A7BB-A69B12186C43}"/>
                      </a:ext>
                    </a:extLst>
                  </p:cNvPr>
                  <p:cNvSpPr/>
                  <p:nvPr/>
                </p:nvSpPr>
                <p:spPr>
                  <a:xfrm>
                    <a:off x="6851175" y="2430857"/>
                    <a:ext cx="46384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DA7A344B-0CA2-4E9E-A7BB-A69B12186C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1175" y="2430857"/>
                    <a:ext cx="463845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962CBCB7-1A75-4C2F-941D-83EC25613ACA}"/>
                      </a:ext>
                    </a:extLst>
                  </p:cNvPr>
                  <p:cNvSpPr/>
                  <p:nvPr/>
                </p:nvSpPr>
                <p:spPr>
                  <a:xfrm>
                    <a:off x="6890228" y="1885221"/>
                    <a:ext cx="47583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962CBCB7-1A75-4C2F-941D-83EC25613A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0228" y="1885221"/>
                    <a:ext cx="475836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64FC76D-0AFB-4F00-8B70-CCC71D2083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74535" y="1737769"/>
              <a:ext cx="910153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3729B6C3-BD3A-4150-9078-C88CE2DFFF71}"/>
                    </a:ext>
                  </a:extLst>
                </p:cNvPr>
                <p:cNvSpPr/>
                <p:nvPr/>
              </p:nvSpPr>
              <p:spPr>
                <a:xfrm>
                  <a:off x="7976513" y="1162290"/>
                  <a:ext cx="613950" cy="5754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3729B6C3-BD3A-4150-9078-C88CE2DFFF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6513" y="1162290"/>
                  <a:ext cx="613950" cy="57547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5BBFB900-D1AE-401A-BEAE-66281688045B}"/>
                    </a:ext>
                  </a:extLst>
                </p:cNvPr>
                <p:cNvSpPr/>
                <p:nvPr/>
              </p:nvSpPr>
              <p:spPr>
                <a:xfrm>
                  <a:off x="7387956" y="1306421"/>
                  <a:ext cx="45147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5BBFB900-D1AE-401A-BEAE-6628168804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7956" y="1306421"/>
                  <a:ext cx="451470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B1AAA5-EE94-4241-9FEC-5A2833FFDEB7}"/>
              </a:ext>
            </a:extLst>
          </p:cNvPr>
          <p:cNvGrpSpPr/>
          <p:nvPr/>
        </p:nvGrpSpPr>
        <p:grpSpPr>
          <a:xfrm>
            <a:off x="3506796" y="3580434"/>
            <a:ext cx="5232949" cy="3001794"/>
            <a:chOff x="3506796" y="3580434"/>
            <a:chExt cx="5232949" cy="3001794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E93529A-7D37-4729-820A-8220BE352390}"/>
                </a:ext>
              </a:extLst>
            </p:cNvPr>
            <p:cNvSpPr/>
            <p:nvPr/>
          </p:nvSpPr>
          <p:spPr bwMode="auto">
            <a:xfrm>
              <a:off x="3524446" y="3580434"/>
              <a:ext cx="5215299" cy="2898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FC765C6-88E8-433B-8914-4E7AC944890E}"/>
                </a:ext>
              </a:extLst>
            </p:cNvPr>
            <p:cNvSpPr/>
            <p:nvPr/>
          </p:nvSpPr>
          <p:spPr bwMode="auto">
            <a:xfrm>
              <a:off x="4684910" y="4326559"/>
              <a:ext cx="1225550" cy="1182687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413337E5-C31D-4877-9B27-AE99A506C797}"/>
                </a:ext>
              </a:extLst>
            </p:cNvPr>
            <p:cNvCxnSpPr/>
            <p:nvPr/>
          </p:nvCxnSpPr>
          <p:spPr bwMode="auto">
            <a:xfrm>
              <a:off x="3506796" y="3949672"/>
              <a:ext cx="2887662" cy="20970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E59C7C6D-C5BD-4ADD-A3AA-A39E9FA00C7E}"/>
                </a:ext>
              </a:extLst>
            </p:cNvPr>
            <p:cNvCxnSpPr/>
            <p:nvPr/>
          </p:nvCxnSpPr>
          <p:spPr bwMode="auto">
            <a:xfrm>
              <a:off x="5315337" y="3751716"/>
              <a:ext cx="0" cy="283051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7" name="对象 48">
                  <a:extLst>
                    <a:ext uri="{FF2B5EF4-FFF2-40B4-BE49-F238E27FC236}">
                      <a16:creationId xmlns:a16="http://schemas.microsoft.com/office/drawing/2014/main" id="{3A6C2149-D8D5-4177-8871-A1202EB1EDA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41131944"/>
                    </p:ext>
                  </p:extLst>
                </p:nvPr>
              </p:nvGraphicFramePr>
              <p:xfrm>
                <a:off x="4222496" y="4084077"/>
                <a:ext cx="330200" cy="508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204" name="Equation" r:id="rId6" imgW="1898650" imgH="2927350" progId="Equation.DSMT4">
                        <p:embed/>
                      </p:oleObj>
                    </mc:Choice>
                    <mc:Fallback>
                      <p:oleObj name="Equation" r:id="rId6" imgW="1898650" imgH="2927350" progId="Equation.DSMT4">
                        <p:embed/>
                        <p:pic>
                          <p:nvPicPr>
                            <p:cNvPr id="62" name="对象 48">
                              <a:extLst>
                                <a:ext uri="{FF2B5EF4-FFF2-40B4-BE49-F238E27FC236}">
                                  <a16:creationId xmlns:a16="http://schemas.microsoft.com/office/drawing/2014/main" id="{839CE6AE-5B04-4D8B-AA1F-696CB1B8597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22496" y="4084077"/>
                              <a:ext cx="330200" cy="508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7" name="对象 48">
                  <a:extLst>
                    <a:ext uri="{FF2B5EF4-FFF2-40B4-BE49-F238E27FC236}">
                      <a16:creationId xmlns:a16="http://schemas.microsoft.com/office/drawing/2014/main" id="{3A6C2149-D8D5-4177-8871-A1202EB1EDA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41131944"/>
                    </p:ext>
                  </p:extLst>
                </p:nvPr>
              </p:nvGraphicFramePr>
              <p:xfrm>
                <a:off x="4222496" y="4084077"/>
                <a:ext cx="330200" cy="508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096" name="Equation" r:id="rId6" imgW="1898650" imgH="2927350" progId="Equation.DSMT4">
                        <p:embed/>
                      </p:oleObj>
                    </mc:Choice>
                    <mc:Fallback>
                      <p:oleObj name="Equation" r:id="rId6" imgW="1898650" imgH="2927350" progId="Equation.DSMT4">
                        <p:embed/>
                        <p:pic>
                          <p:nvPicPr>
                            <p:cNvPr id="62" name="对象 48">
                              <a:extLst>
                                <a:ext uri="{FF2B5EF4-FFF2-40B4-BE49-F238E27FC236}">
                                  <a16:creationId xmlns:a16="http://schemas.microsoft.com/office/drawing/2014/main" id="{839CE6AE-5B04-4D8B-AA1F-696CB1B8597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22496" y="4084077"/>
                              <a:ext cx="330200" cy="508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8" name="对象 50">
                  <a:extLst>
                    <a:ext uri="{FF2B5EF4-FFF2-40B4-BE49-F238E27FC236}">
                      <a16:creationId xmlns:a16="http://schemas.microsoft.com/office/drawing/2014/main" id="{66FB337A-E78F-439D-869D-A0375131AC5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97501318"/>
                    </p:ext>
                  </p:extLst>
                </p:nvPr>
              </p:nvGraphicFramePr>
              <p:xfrm>
                <a:off x="5317461" y="5920829"/>
                <a:ext cx="354013" cy="5064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205" name="Equation" r:id="rId10" imgW="2051050" imgH="2927350" progId="Equation.DSMT4">
                        <p:embed/>
                      </p:oleObj>
                    </mc:Choice>
                    <mc:Fallback>
                      <p:oleObj name="Equation" r:id="rId10" imgW="2051050" imgH="2927350" progId="Equation.DSMT4">
                        <p:embed/>
                        <p:pic>
                          <p:nvPicPr>
                            <p:cNvPr id="63" name="对象 50">
                              <a:extLst>
                                <a:ext uri="{FF2B5EF4-FFF2-40B4-BE49-F238E27FC236}">
                                  <a16:creationId xmlns:a16="http://schemas.microsoft.com/office/drawing/2014/main" id="{046A0A87-8994-4408-8FF2-00AF4AA0700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17461" y="5920829"/>
                              <a:ext cx="354013" cy="5064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8" name="对象 50">
                  <a:extLst>
                    <a:ext uri="{FF2B5EF4-FFF2-40B4-BE49-F238E27FC236}">
                      <a16:creationId xmlns:a16="http://schemas.microsoft.com/office/drawing/2014/main" id="{66FB337A-E78F-439D-869D-A0375131AC5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97501318"/>
                    </p:ext>
                  </p:extLst>
                </p:nvPr>
              </p:nvGraphicFramePr>
              <p:xfrm>
                <a:off x="5317461" y="5920829"/>
                <a:ext cx="354013" cy="50641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097" name="Equation" r:id="rId10" imgW="2051050" imgH="2927350" progId="Equation.DSMT4">
                        <p:embed/>
                      </p:oleObj>
                    </mc:Choice>
                    <mc:Fallback>
                      <p:oleObj name="Equation" r:id="rId10" imgW="2051050" imgH="2927350" progId="Equation.DSMT4">
                        <p:embed/>
                        <p:pic>
                          <p:nvPicPr>
                            <p:cNvPr id="63" name="对象 50">
                              <a:extLst>
                                <a:ext uri="{FF2B5EF4-FFF2-40B4-BE49-F238E27FC236}">
                                  <a16:creationId xmlns:a16="http://schemas.microsoft.com/office/drawing/2014/main" id="{046A0A87-8994-4408-8FF2-00AF4AA0700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17461" y="5920829"/>
                              <a:ext cx="354013" cy="5064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4D566A72-E8ED-4B66-8049-C54260D29E23}"/>
                </a:ext>
              </a:extLst>
            </p:cNvPr>
            <p:cNvCxnSpPr/>
            <p:nvPr/>
          </p:nvCxnSpPr>
          <p:spPr bwMode="auto">
            <a:xfrm flipH="1" flipV="1">
              <a:off x="4523174" y="4683348"/>
              <a:ext cx="792163" cy="57943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7AB33BA-34BD-41D7-8A8B-48E0307C5495}"/>
                </a:ext>
              </a:extLst>
            </p:cNvPr>
            <p:cNvCxnSpPr/>
            <p:nvPr/>
          </p:nvCxnSpPr>
          <p:spPr bwMode="auto">
            <a:xfrm>
              <a:off x="5297685" y="5262786"/>
              <a:ext cx="0" cy="803275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E0C28F99-A76F-4554-8E4A-B288458E12AE}"/>
                </a:ext>
              </a:extLst>
            </p:cNvPr>
            <p:cNvCxnSpPr/>
            <p:nvPr/>
          </p:nvCxnSpPr>
          <p:spPr bwMode="auto">
            <a:xfrm flipH="1" flipV="1">
              <a:off x="4514348" y="5477100"/>
              <a:ext cx="792163" cy="579438"/>
            </a:xfrm>
            <a:prstGeom prst="straightConnector1">
              <a:avLst/>
            </a:prstGeom>
            <a:ln w="19050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EC60FA73-D5CD-4AC7-A529-EB55B7E0C97E}"/>
                </a:ext>
              </a:extLst>
            </p:cNvPr>
            <p:cNvCxnSpPr/>
            <p:nvPr/>
          </p:nvCxnSpPr>
          <p:spPr bwMode="auto">
            <a:xfrm>
              <a:off x="4543467" y="4705971"/>
              <a:ext cx="0" cy="803275"/>
            </a:xfrm>
            <a:prstGeom prst="straightConnector1">
              <a:avLst/>
            </a:prstGeom>
            <a:ln w="19050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88AB935-2BFE-47A4-93D4-E137BB61B12F}"/>
                    </a:ext>
                  </a:extLst>
                </p:cNvPr>
                <p:cNvSpPr/>
                <p:nvPr/>
              </p:nvSpPr>
              <p:spPr>
                <a:xfrm>
                  <a:off x="5955377" y="4988907"/>
                  <a:ext cx="757964" cy="5754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888AB935-2BFE-47A4-93D4-E137BB61B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377" y="4988907"/>
                  <a:ext cx="757964" cy="57547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94091E8F-5C86-4D74-A095-D11F4685D632}"/>
                    </a:ext>
                  </a:extLst>
                </p:cNvPr>
                <p:cNvSpPr/>
                <p:nvPr/>
              </p:nvSpPr>
              <p:spPr>
                <a:xfrm>
                  <a:off x="4396447" y="4251686"/>
                  <a:ext cx="4521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94091E8F-5C86-4D74-A095-D11F4685D6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447" y="4251686"/>
                  <a:ext cx="452175" cy="46166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8DC9C09-4A11-420E-BA8F-7094D561D0B7}"/>
                    </a:ext>
                  </a:extLst>
                </p:cNvPr>
                <p:cNvSpPr/>
                <p:nvPr/>
              </p:nvSpPr>
              <p:spPr>
                <a:xfrm>
                  <a:off x="5262546" y="5442174"/>
                  <a:ext cx="4638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8DC9C09-4A11-420E-BA8F-7094D561D0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546" y="5442174"/>
                  <a:ext cx="463845" cy="46166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50C6D107-0AE0-43ED-8028-C49A2F74BE96}"/>
                    </a:ext>
                  </a:extLst>
                </p:cNvPr>
                <p:cNvSpPr/>
                <p:nvPr/>
              </p:nvSpPr>
              <p:spPr>
                <a:xfrm>
                  <a:off x="5250556" y="4817225"/>
                  <a:ext cx="47583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50C6D107-0AE0-43ED-8028-C49A2F74BE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556" y="4817225"/>
                  <a:ext cx="475835" cy="46166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DF11264-9174-456F-8CF7-AB83A2A7E7D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7333" y="4618828"/>
              <a:ext cx="3440612" cy="103663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1FB808B-C80C-47CE-B29C-6044ED0330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07423" y="4748277"/>
              <a:ext cx="348292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798365F7-F5BE-4680-99A1-1E5508B9A3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74377" y="4748277"/>
              <a:ext cx="910153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8EDDE19-7693-4B93-82F8-BD225011E2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202508" y="4742432"/>
              <a:ext cx="763044" cy="223837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2CEDE779-F232-4CFF-B4D8-D4728C8DA7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51438" y="4973067"/>
              <a:ext cx="910153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3C5070B8-EA58-498B-8669-D75475B8DC8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109917" y="4749230"/>
              <a:ext cx="763044" cy="223837"/>
            </a:xfrm>
            <a:prstGeom prst="straightConnector1">
              <a:avLst/>
            </a:prstGeom>
            <a:ln w="12700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6673BC39-1B5A-4E48-8D52-36A90B84E7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65552" y="4742179"/>
              <a:ext cx="164013" cy="269271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ADBCB231-C8A2-4CCD-93E7-415D08F4B72E}"/>
                    </a:ext>
                  </a:extLst>
                </p:cNvPr>
                <p:cNvSpPr/>
                <p:nvPr/>
              </p:nvSpPr>
              <p:spPr>
                <a:xfrm>
                  <a:off x="7821604" y="4342423"/>
                  <a:ext cx="613950" cy="5754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ADBCB231-C8A2-4CCD-93E7-415D08F4B7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1604" y="4342423"/>
                  <a:ext cx="613950" cy="57547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FA96A5AE-6C7A-402A-8012-AD513A5572AB}"/>
                    </a:ext>
                  </a:extLst>
                </p:cNvPr>
                <p:cNvSpPr/>
                <p:nvPr/>
              </p:nvSpPr>
              <p:spPr>
                <a:xfrm>
                  <a:off x="7029522" y="5026731"/>
                  <a:ext cx="500072" cy="5754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zh-CN" altLang="en-US" sz="2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FA96A5AE-6C7A-402A-8012-AD513A557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522" y="5026731"/>
                  <a:ext cx="500072" cy="57547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4F8F222A-6A8A-40DC-8395-7CD48F7BDFA2}"/>
                    </a:ext>
                  </a:extLst>
                </p:cNvPr>
                <p:cNvSpPr/>
                <p:nvPr/>
              </p:nvSpPr>
              <p:spPr>
                <a:xfrm>
                  <a:off x="5779836" y="4351131"/>
                  <a:ext cx="45147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4F8F222A-6A8A-40DC-8395-7CD48F7BDF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9836" y="4351131"/>
                  <a:ext cx="451470" cy="46166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10B5A505-4782-44F7-AC91-2C9D2E0502DB}"/>
                    </a:ext>
                  </a:extLst>
                </p:cNvPr>
                <p:cNvSpPr/>
                <p:nvPr/>
              </p:nvSpPr>
              <p:spPr>
                <a:xfrm>
                  <a:off x="6748642" y="4304064"/>
                  <a:ext cx="4580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10B5A505-4782-44F7-AC91-2C9D2E0502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8642" y="4304064"/>
                  <a:ext cx="458009" cy="46166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060A4E-C27D-431C-8216-EAF5A17C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4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矩形 2">
            <a:extLst>
              <a:ext uri="{FF2B5EF4-FFF2-40B4-BE49-F238E27FC236}">
                <a16:creationId xmlns:a16="http://schemas.microsoft.com/office/drawing/2014/main" id="{D7F8581A-326E-6A46-9ACB-AE3D1CF4F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" y="144505"/>
            <a:ext cx="403701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平面上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平行力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的合成与简化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AD7BB33-8328-EC43-B1BC-25195C84B1DB}"/>
              </a:ext>
            </a:extLst>
          </p:cNvPr>
          <p:cNvGrpSpPr>
            <a:grpSpLocks/>
          </p:cNvGrpSpPr>
          <p:nvPr/>
        </p:nvGrpSpPr>
        <p:grpSpPr bwMode="auto">
          <a:xfrm>
            <a:off x="4730251" y="695117"/>
            <a:ext cx="4037012" cy="2524125"/>
            <a:chOff x="4684713" y="1273175"/>
            <a:chExt cx="4037012" cy="25241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71D1D75-8909-794C-882F-1691E6FB16EB}"/>
                </a:ext>
              </a:extLst>
            </p:cNvPr>
            <p:cNvSpPr/>
            <p:nvPr/>
          </p:nvSpPr>
          <p:spPr>
            <a:xfrm>
              <a:off x="4684713" y="1273175"/>
              <a:ext cx="4037012" cy="2524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3F6EB76-2874-3C4F-A078-06A13E33FF70}"/>
                </a:ext>
              </a:extLst>
            </p:cNvPr>
            <p:cNvSpPr/>
            <p:nvPr/>
          </p:nvSpPr>
          <p:spPr>
            <a:xfrm>
              <a:off x="5970588" y="1727200"/>
              <a:ext cx="1281112" cy="117633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CA5AFB0-58E4-0346-9DAE-D7CF51E758DF}"/>
                </a:ext>
              </a:extLst>
            </p:cNvPr>
            <p:cNvCxnSpPr/>
            <p:nvPr/>
          </p:nvCxnSpPr>
          <p:spPr>
            <a:xfrm>
              <a:off x="6927850" y="2830513"/>
              <a:ext cx="649288" cy="476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C6DE66BA-A126-084A-B6E6-156E8EC6A6F4}"/>
                </a:ext>
              </a:extLst>
            </p:cNvPr>
            <p:cNvCxnSpPr/>
            <p:nvPr/>
          </p:nvCxnSpPr>
          <p:spPr>
            <a:xfrm>
              <a:off x="7170738" y="2071688"/>
              <a:ext cx="992187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F99B368-9252-0E4C-8621-0299984B1DC0}"/>
                </a:ext>
              </a:extLst>
            </p:cNvPr>
            <p:cNvCxnSpPr/>
            <p:nvPr/>
          </p:nvCxnSpPr>
          <p:spPr>
            <a:xfrm>
              <a:off x="7081838" y="2335213"/>
              <a:ext cx="1393825" cy="1111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942D97B-C48F-0A4A-9C97-4C7266E7DB6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489575" y="2071688"/>
              <a:ext cx="311626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3901F6E-BC3B-974B-9930-6133D2EA8E3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522913" y="2346325"/>
              <a:ext cx="3116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0132D5F-E084-544A-982A-245A4A8A751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489575" y="2830513"/>
              <a:ext cx="311626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2E565A9-F5C7-2540-8521-1C4912E0A9B2}"/>
                </a:ext>
              </a:extLst>
            </p:cNvPr>
            <p:cNvCxnSpPr/>
            <p:nvPr/>
          </p:nvCxnSpPr>
          <p:spPr>
            <a:xfrm flipV="1">
              <a:off x="5732463" y="2335213"/>
              <a:ext cx="0" cy="4953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E59DAB3-8FF4-4240-A95B-8C08F4E4A26D}"/>
                </a:ext>
              </a:extLst>
            </p:cNvPr>
            <p:cNvCxnSpPr/>
            <p:nvPr/>
          </p:nvCxnSpPr>
          <p:spPr>
            <a:xfrm flipV="1">
              <a:off x="5654675" y="2071688"/>
              <a:ext cx="0" cy="26352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" name="对象 19">
              <a:extLst>
                <a:ext uri="{FF2B5EF4-FFF2-40B4-BE49-F238E27FC236}">
                  <a16:creationId xmlns:a16="http://schemas.microsoft.com/office/drawing/2014/main" id="{F38675A0-3572-534B-9963-68F0932F39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91463" y="1579563"/>
            <a:ext cx="328612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34" name="Equation" r:id="rId3" imgW="1898650" imgH="2927350" progId="Equation.DSMT4">
                    <p:embed/>
                  </p:oleObj>
                </mc:Choice>
                <mc:Fallback>
                  <p:oleObj name="Equation" r:id="rId3" imgW="1898650" imgH="2927350" progId="Equation.DSMT4">
                    <p:embed/>
                    <p:pic>
                      <p:nvPicPr>
                        <p:cNvPr id="4" name="对象 19">
                          <a:extLst>
                            <a:ext uri="{FF2B5EF4-FFF2-40B4-BE49-F238E27FC236}">
                              <a16:creationId xmlns:a16="http://schemas.microsoft.com/office/drawing/2014/main" id="{F38675A0-3572-534B-9963-68F0932F39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1463" y="1579563"/>
                          <a:ext cx="328612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20">
              <a:extLst>
                <a:ext uri="{FF2B5EF4-FFF2-40B4-BE49-F238E27FC236}">
                  <a16:creationId xmlns:a16="http://schemas.microsoft.com/office/drawing/2014/main" id="{D8681F96-3E9A-4A49-92FE-54EDD32304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23125" y="2925763"/>
            <a:ext cx="354013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35" name="Equation" r:id="rId5" imgW="2051050" imgH="2927350" progId="Equation.DSMT4">
                    <p:embed/>
                  </p:oleObj>
                </mc:Choice>
                <mc:Fallback>
                  <p:oleObj name="Equation" r:id="rId5" imgW="2051050" imgH="2927350" progId="Equation.DSMT4">
                    <p:embed/>
                    <p:pic>
                      <p:nvPicPr>
                        <p:cNvPr id="7" name="对象 20">
                          <a:extLst>
                            <a:ext uri="{FF2B5EF4-FFF2-40B4-BE49-F238E27FC236}">
                              <a16:creationId xmlns:a16="http://schemas.microsoft.com/office/drawing/2014/main" id="{D8681F96-3E9A-4A49-92FE-54EDD32304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3125" y="2925763"/>
                          <a:ext cx="354013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21">
              <a:extLst>
                <a:ext uri="{FF2B5EF4-FFF2-40B4-BE49-F238E27FC236}">
                  <a16:creationId xmlns:a16="http://schemas.microsoft.com/office/drawing/2014/main" id="{241EFDA1-A31D-1849-AAA5-BE3D5E94EE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83513" y="2341563"/>
            <a:ext cx="885825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36" name="Equation" r:id="rId7" imgW="5118100" imgH="2927350" progId="Equation.DSMT4">
                    <p:embed/>
                  </p:oleObj>
                </mc:Choice>
                <mc:Fallback>
                  <p:oleObj name="Equation" r:id="rId7" imgW="5118100" imgH="2927350" progId="Equation.DSMT4">
                    <p:embed/>
                    <p:pic>
                      <p:nvPicPr>
                        <p:cNvPr id="10" name="对象 21">
                          <a:extLst>
                            <a:ext uri="{FF2B5EF4-FFF2-40B4-BE49-F238E27FC236}">
                              <a16:creationId xmlns:a16="http://schemas.microsoft.com/office/drawing/2014/main" id="{241EFDA1-A31D-1849-AAA5-BE3D5E94EE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83513" y="2341563"/>
                          <a:ext cx="885825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22">
              <a:extLst>
                <a:ext uri="{FF2B5EF4-FFF2-40B4-BE49-F238E27FC236}">
                  <a16:creationId xmlns:a16="http://schemas.microsoft.com/office/drawing/2014/main" id="{BEDE89F9-A5DA-5D41-B84E-432B4813A2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33963" y="1976438"/>
            <a:ext cx="328612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37" name="Equation" r:id="rId9" imgW="1898650" imgH="2635250" progId="Equation.DSMT4">
                    <p:embed/>
                  </p:oleObj>
                </mc:Choice>
                <mc:Fallback>
                  <p:oleObj name="Equation" r:id="rId9" imgW="1898650" imgH="2635250" progId="Equation.DSMT4">
                    <p:embed/>
                    <p:pic>
                      <p:nvPicPr>
                        <p:cNvPr id="14" name="对象 22">
                          <a:extLst>
                            <a:ext uri="{FF2B5EF4-FFF2-40B4-BE49-F238E27FC236}">
                              <a16:creationId xmlns:a16="http://schemas.microsoft.com/office/drawing/2014/main" id="{BEDE89F9-A5DA-5D41-B84E-432B4813A2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963" y="1976438"/>
                          <a:ext cx="328612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5" name="对象 23">
              <a:extLst>
                <a:ext uri="{FF2B5EF4-FFF2-40B4-BE49-F238E27FC236}">
                  <a16:creationId xmlns:a16="http://schemas.microsoft.com/office/drawing/2014/main" id="{BE84A354-B656-F745-9BA5-71FC624FCF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7313" y="2374900"/>
            <a:ext cx="354012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38" name="Equation" r:id="rId11" imgW="2051050" imgH="2635250" progId="Equation.DSMT4">
                    <p:embed/>
                  </p:oleObj>
                </mc:Choice>
                <mc:Fallback>
                  <p:oleObj name="Equation" r:id="rId11" imgW="2051050" imgH="2635250" progId="Equation.DSMT4">
                    <p:embed/>
                    <p:pic>
                      <p:nvPicPr>
                        <p:cNvPr id="20505" name="对象 23">
                          <a:extLst>
                            <a:ext uri="{FF2B5EF4-FFF2-40B4-BE49-F238E27FC236}">
                              <a16:creationId xmlns:a16="http://schemas.microsoft.com/office/drawing/2014/main" id="{BE84A354-B656-F745-9BA5-71FC624FCF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7313" y="2374900"/>
                          <a:ext cx="354012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98" name="对象 25">
            <a:extLst>
              <a:ext uri="{FF2B5EF4-FFF2-40B4-BE49-F238E27FC236}">
                <a16:creationId xmlns:a16="http://schemas.microsoft.com/office/drawing/2014/main" id="{EB6BDF37-E0C5-4841-B1DB-263BD6D30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03707"/>
              </p:ext>
            </p:extLst>
          </p:nvPr>
        </p:nvGraphicFramePr>
        <p:xfrm>
          <a:off x="737688" y="763380"/>
          <a:ext cx="1168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9" name="Equation" r:id="rId13" imgW="6731000" imgH="2927350" progId="Equation.DSMT4">
                  <p:embed/>
                </p:oleObj>
              </mc:Choice>
              <mc:Fallback>
                <p:oleObj name="Equation" r:id="rId13" imgW="6731000" imgH="2927350" progId="Equation.DSMT4">
                  <p:embed/>
                  <p:pic>
                    <p:nvPicPr>
                      <p:cNvPr id="20498" name="对象 25">
                        <a:extLst>
                          <a:ext uri="{FF2B5EF4-FFF2-40B4-BE49-F238E27FC236}">
                            <a16:creationId xmlns:a16="http://schemas.microsoft.com/office/drawing/2014/main" id="{EB6BDF37-E0C5-4841-B1DB-263BD6D30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688" y="763380"/>
                        <a:ext cx="11684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对象 26">
            <a:extLst>
              <a:ext uri="{FF2B5EF4-FFF2-40B4-BE49-F238E27FC236}">
                <a16:creationId xmlns:a16="http://schemas.microsoft.com/office/drawing/2014/main" id="{4E8AEC8E-73ED-AC4C-B951-BB3AE5193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850986"/>
              </p:ext>
            </p:extLst>
          </p:nvPr>
        </p:nvGraphicFramePr>
        <p:xfrm>
          <a:off x="2220413" y="745917"/>
          <a:ext cx="121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0" name="Equation" r:id="rId15" imgW="7023100" imgH="2927350" progId="Equation.DSMT4">
                  <p:embed/>
                </p:oleObj>
              </mc:Choice>
              <mc:Fallback>
                <p:oleObj name="Equation" r:id="rId15" imgW="7023100" imgH="2927350" progId="Equation.DSMT4">
                  <p:embed/>
                  <p:pic>
                    <p:nvPicPr>
                      <p:cNvPr id="20499" name="对象 26">
                        <a:extLst>
                          <a:ext uri="{FF2B5EF4-FFF2-40B4-BE49-F238E27FC236}">
                            <a16:creationId xmlns:a16="http://schemas.microsoft.com/office/drawing/2014/main" id="{4E8AEC8E-73ED-AC4C-B951-BB3AE51936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413" y="745917"/>
                        <a:ext cx="12192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对象 27">
            <a:extLst>
              <a:ext uri="{FF2B5EF4-FFF2-40B4-BE49-F238E27FC236}">
                <a16:creationId xmlns:a16="http://schemas.microsoft.com/office/drawing/2014/main" id="{0EA9329F-C58B-E344-8D9C-18E6CBCC61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02654"/>
              </p:ext>
            </p:extLst>
          </p:nvPr>
        </p:nvGraphicFramePr>
        <p:xfrm>
          <a:off x="661488" y="1831434"/>
          <a:ext cx="248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1" name="Equation" r:id="rId17" imgW="14338300" imgH="2927350" progId="Equation.DSMT4">
                  <p:embed/>
                </p:oleObj>
              </mc:Choice>
              <mc:Fallback>
                <p:oleObj name="Equation" r:id="rId17" imgW="14338300" imgH="2927350" progId="Equation.DSMT4">
                  <p:embed/>
                  <p:pic>
                    <p:nvPicPr>
                      <p:cNvPr id="20500" name="对象 27">
                        <a:extLst>
                          <a:ext uri="{FF2B5EF4-FFF2-40B4-BE49-F238E27FC236}">
                            <a16:creationId xmlns:a16="http://schemas.microsoft.com/office/drawing/2014/main" id="{0EA9329F-C58B-E344-8D9C-18E6CBCC61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88" y="1831434"/>
                        <a:ext cx="24892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矩形 2">
            <a:extLst>
              <a:ext uri="{FF2B5EF4-FFF2-40B4-BE49-F238E27FC236}">
                <a16:creationId xmlns:a16="http://schemas.microsoft.com/office/drawing/2014/main" id="{266800BE-883D-744F-973A-6C81AE510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38" y="1317084"/>
            <a:ext cx="255428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合力大小和方向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02" name="矩形 2">
            <a:extLst>
              <a:ext uri="{FF2B5EF4-FFF2-40B4-BE49-F238E27FC236}">
                <a16:creationId xmlns:a16="http://schemas.microsoft.com/office/drawing/2014/main" id="{CD651EA8-93F1-4B44-AE54-3006EF1A7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38" y="2372772"/>
            <a:ext cx="246380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合力作用线满足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0503" name="对象 30">
            <a:extLst>
              <a:ext uri="{FF2B5EF4-FFF2-40B4-BE49-F238E27FC236}">
                <a16:creationId xmlns:a16="http://schemas.microsoft.com/office/drawing/2014/main" id="{B1FC14D3-7A45-1845-8EED-378F549A8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417340"/>
              </p:ext>
            </p:extLst>
          </p:nvPr>
        </p:nvGraphicFramePr>
        <p:xfrm>
          <a:off x="1277438" y="2933159"/>
          <a:ext cx="142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2" name="Equation" r:id="rId19" imgW="8191500" imgH="2635250" progId="Equation.DSMT4">
                  <p:embed/>
                </p:oleObj>
              </mc:Choice>
              <mc:Fallback>
                <p:oleObj name="Equation" r:id="rId19" imgW="8191500" imgH="2635250" progId="Equation.DSMT4">
                  <p:embed/>
                  <p:pic>
                    <p:nvPicPr>
                      <p:cNvPr id="20503" name="对象 30">
                        <a:extLst>
                          <a:ext uri="{FF2B5EF4-FFF2-40B4-BE49-F238E27FC236}">
                            <a16:creationId xmlns:a16="http://schemas.microsoft.com/office/drawing/2014/main" id="{B1FC14D3-7A45-1845-8EED-378F549A87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438" y="2933159"/>
                        <a:ext cx="14224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4" name="矩形 2">
            <a:extLst>
              <a:ext uri="{FF2B5EF4-FFF2-40B4-BE49-F238E27FC236}">
                <a16:creationId xmlns:a16="http://schemas.microsoft.com/office/drawing/2014/main" id="{EA303295-6EEF-D940-B8F4-D4608C31D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00" y="3423142"/>
            <a:ext cx="8564563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当此合力的反作用力作用于刚体，刚体满足力平衡和力矩平衡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506BE0D-E651-4F52-B916-265DE7B13999}"/>
              </a:ext>
            </a:extLst>
          </p:cNvPr>
          <p:cNvGrpSpPr/>
          <p:nvPr/>
        </p:nvGrpSpPr>
        <p:grpSpPr>
          <a:xfrm>
            <a:off x="4814722" y="4100721"/>
            <a:ext cx="4037012" cy="2524125"/>
            <a:chOff x="4814722" y="4100721"/>
            <a:chExt cx="4037012" cy="252412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ADD528E-4411-4B03-9743-A442C64B95F2}"/>
                </a:ext>
              </a:extLst>
            </p:cNvPr>
            <p:cNvSpPr/>
            <p:nvPr/>
          </p:nvSpPr>
          <p:spPr bwMode="auto">
            <a:xfrm>
              <a:off x="4814722" y="4100721"/>
              <a:ext cx="4037012" cy="2524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2F7AA3F-3E1D-4C51-95F5-F21118D0F92D}"/>
                </a:ext>
              </a:extLst>
            </p:cNvPr>
            <p:cNvSpPr/>
            <p:nvPr/>
          </p:nvSpPr>
          <p:spPr bwMode="auto">
            <a:xfrm>
              <a:off x="6023189" y="4910967"/>
              <a:ext cx="1281112" cy="117633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2D84895-7077-4CB3-80B1-1CFD6FB9EC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79582" y="6014280"/>
              <a:ext cx="649288" cy="476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D2D9870-71F6-43C1-B90F-B9628916B833}"/>
                </a:ext>
              </a:extLst>
            </p:cNvPr>
            <p:cNvCxnSpPr/>
            <p:nvPr/>
          </p:nvCxnSpPr>
          <p:spPr bwMode="auto">
            <a:xfrm>
              <a:off x="7223339" y="5255455"/>
              <a:ext cx="992187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58BE821-6460-4694-8043-91125C6AA9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45853" y="4758924"/>
              <a:ext cx="696913" cy="476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0F69757-263B-4946-8C1F-20E92E833F5A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>
              <a:off x="5778001" y="5255455"/>
              <a:ext cx="288043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E8EE41A-DAF7-456B-9AC0-45BB4EEFA20A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>
              <a:off x="5223219" y="4758474"/>
              <a:ext cx="3116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A48D700-F87E-4CE9-A484-460DE6ACEB7A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>
              <a:off x="5243807" y="6031742"/>
              <a:ext cx="32773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1401B739-9DB0-4969-8B80-564A2F3ADD3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66863" y="4774350"/>
              <a:ext cx="0" cy="12573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14A2845-2E7A-4EF4-AE31-6897A5822C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33297" y="4774349"/>
              <a:ext cx="0" cy="49698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对象 19">
              <a:extLst>
                <a:ext uri="{FF2B5EF4-FFF2-40B4-BE49-F238E27FC236}">
                  <a16:creationId xmlns:a16="http://schemas.microsoft.com/office/drawing/2014/main" id="{46BDB965-A9E4-49F8-B1C5-34E1F872FD1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0508558"/>
                </p:ext>
              </p:extLst>
            </p:nvPr>
          </p:nvGraphicFramePr>
          <p:xfrm>
            <a:off x="7824288" y="5278590"/>
            <a:ext cx="328612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43" name="Equation" r:id="rId3" imgW="1898650" imgH="2927350" progId="Equation.DSMT4">
                    <p:embed/>
                  </p:oleObj>
                </mc:Choice>
                <mc:Fallback>
                  <p:oleObj name="Equation" r:id="rId3" imgW="1898650" imgH="2927350" progId="Equation.DSMT4">
                    <p:embed/>
                    <p:pic>
                      <p:nvPicPr>
                        <p:cNvPr id="4" name="对象 19">
                          <a:extLst>
                            <a:ext uri="{FF2B5EF4-FFF2-40B4-BE49-F238E27FC236}">
                              <a16:creationId xmlns:a16="http://schemas.microsoft.com/office/drawing/2014/main" id="{F38675A0-3572-534B-9963-68F0932F39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4288" y="5278590"/>
                          <a:ext cx="328612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20">
              <a:extLst>
                <a:ext uri="{FF2B5EF4-FFF2-40B4-BE49-F238E27FC236}">
                  <a16:creationId xmlns:a16="http://schemas.microsoft.com/office/drawing/2014/main" id="{ED3B9678-DC61-461B-8D2D-FE3728A331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6147434"/>
                </p:ext>
              </p:extLst>
            </p:nvPr>
          </p:nvGraphicFramePr>
          <p:xfrm>
            <a:off x="5723589" y="6032782"/>
            <a:ext cx="354013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44" name="Equation" r:id="rId5" imgW="2051050" imgH="2927350" progId="Equation.DSMT4">
                    <p:embed/>
                  </p:oleObj>
                </mc:Choice>
                <mc:Fallback>
                  <p:oleObj name="Equation" r:id="rId5" imgW="2051050" imgH="2927350" progId="Equation.DSMT4">
                    <p:embed/>
                    <p:pic>
                      <p:nvPicPr>
                        <p:cNvPr id="7" name="对象 20">
                          <a:extLst>
                            <a:ext uri="{FF2B5EF4-FFF2-40B4-BE49-F238E27FC236}">
                              <a16:creationId xmlns:a16="http://schemas.microsoft.com/office/drawing/2014/main" id="{D8681F96-3E9A-4A49-92FE-54EDD32304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3589" y="6032782"/>
                          <a:ext cx="354013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21">
              <a:extLst>
                <a:ext uri="{FF2B5EF4-FFF2-40B4-BE49-F238E27FC236}">
                  <a16:creationId xmlns:a16="http://schemas.microsoft.com/office/drawing/2014/main" id="{30048C19-2E19-4273-9ECF-356E5B3EB0A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5560436"/>
                </p:ext>
              </p:extLst>
            </p:nvPr>
          </p:nvGraphicFramePr>
          <p:xfrm>
            <a:off x="6400630" y="4174766"/>
            <a:ext cx="885825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45" name="Equation" r:id="rId7" imgW="5118100" imgH="2927350" progId="Equation.DSMT4">
                    <p:embed/>
                  </p:oleObj>
                </mc:Choice>
                <mc:Fallback>
                  <p:oleObj name="Equation" r:id="rId7" imgW="5118100" imgH="2927350" progId="Equation.DSMT4">
                    <p:embed/>
                    <p:pic>
                      <p:nvPicPr>
                        <p:cNvPr id="10" name="对象 21">
                          <a:extLst>
                            <a:ext uri="{FF2B5EF4-FFF2-40B4-BE49-F238E27FC236}">
                              <a16:creationId xmlns:a16="http://schemas.microsoft.com/office/drawing/2014/main" id="{241EFDA1-A31D-1849-AAA5-BE3D5E94EE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0630" y="4174766"/>
                          <a:ext cx="885825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22">
              <a:extLst>
                <a:ext uri="{FF2B5EF4-FFF2-40B4-BE49-F238E27FC236}">
                  <a16:creationId xmlns:a16="http://schemas.microsoft.com/office/drawing/2014/main" id="{B8DABF32-C523-4BA7-8F96-8B60E27487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127704"/>
                </p:ext>
              </p:extLst>
            </p:nvPr>
          </p:nvGraphicFramePr>
          <p:xfrm>
            <a:off x="7286455" y="4799439"/>
            <a:ext cx="328612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46" name="Equation" r:id="rId9" imgW="1898650" imgH="2635250" progId="Equation.DSMT4">
                    <p:embed/>
                  </p:oleObj>
                </mc:Choice>
                <mc:Fallback>
                  <p:oleObj name="Equation" r:id="rId9" imgW="1898650" imgH="2635250" progId="Equation.DSMT4">
                    <p:embed/>
                    <p:pic>
                      <p:nvPicPr>
                        <p:cNvPr id="14" name="对象 22">
                          <a:extLst>
                            <a:ext uri="{FF2B5EF4-FFF2-40B4-BE49-F238E27FC236}">
                              <a16:creationId xmlns:a16="http://schemas.microsoft.com/office/drawing/2014/main" id="{BEDE89F9-A5DA-5D41-B84E-432B4813A2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6455" y="4799439"/>
                          <a:ext cx="328612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23">
              <a:extLst>
                <a:ext uri="{FF2B5EF4-FFF2-40B4-BE49-F238E27FC236}">
                  <a16:creationId xmlns:a16="http://schemas.microsoft.com/office/drawing/2014/main" id="{3B3E2F04-F890-4E2C-BB5A-DEBC5F78E7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074088"/>
                </p:ext>
              </p:extLst>
            </p:nvPr>
          </p:nvGraphicFramePr>
          <p:xfrm>
            <a:off x="5237868" y="5175240"/>
            <a:ext cx="354012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47" name="Equation" r:id="rId11" imgW="2051050" imgH="2635250" progId="Equation.DSMT4">
                    <p:embed/>
                  </p:oleObj>
                </mc:Choice>
                <mc:Fallback>
                  <p:oleObj name="Equation" r:id="rId11" imgW="2051050" imgH="2635250" progId="Equation.DSMT4">
                    <p:embed/>
                    <p:pic>
                      <p:nvPicPr>
                        <p:cNvPr id="20505" name="对象 23">
                          <a:extLst>
                            <a:ext uri="{FF2B5EF4-FFF2-40B4-BE49-F238E27FC236}">
                              <a16:creationId xmlns:a16="http://schemas.microsoft.com/office/drawing/2014/main" id="{BE84A354-B656-F745-9BA5-71FC624FCF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7868" y="5175240"/>
                          <a:ext cx="354012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A0945A3C-7D31-408B-B5BE-E08F267792A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844557" y="4758474"/>
              <a:ext cx="696913" cy="476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2">
                <a:extLst>
                  <a:ext uri="{FF2B5EF4-FFF2-40B4-BE49-F238E27FC236}">
                    <a16:creationId xmlns:a16="http://schemas.microsoft.com/office/drawing/2014/main" id="{DEFB6C21-E47B-402E-BE6C-EDCDA2685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75" y="4126690"/>
                <a:ext cx="4504965" cy="16842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两力同方向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，合力在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中间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两力反方向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，合力在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大力外侧</a:t>
                </a:r>
                <a:endPara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noProof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均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满足</a:t>
                </a:r>
                <a:r>
                  <a:rPr kumimoji="1" lang="zh-CN" altLang="en-US" sz="2400" noProof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400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kumimoji="1" lang="en-US" altLang="zh-CN" sz="2400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240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400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kumimoji="1" lang="en-US" altLang="zh-CN" sz="2400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2" name="矩形 2">
                <a:extLst>
                  <a:ext uri="{FF2B5EF4-FFF2-40B4-BE49-F238E27FC236}">
                    <a16:creationId xmlns:a16="http://schemas.microsoft.com/office/drawing/2014/main" id="{DEFB6C21-E47B-402E-BE6C-EDCDA2685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675" y="4126690"/>
                <a:ext cx="4504965" cy="1684244"/>
              </a:xfrm>
              <a:prstGeom prst="rect">
                <a:avLst/>
              </a:prstGeom>
              <a:blipFill>
                <a:blip r:embed="rId21"/>
                <a:stretch>
                  <a:fillRect l="-1894" r="-1624" b="-652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B3C58042-2D14-49C6-81A6-DC5CF3DA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48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  <p:bldP spid="20501" grpId="0" animBg="1"/>
      <p:bldP spid="20502" grpId="0" animBg="1"/>
      <p:bldP spid="205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2">
            <a:extLst>
              <a:ext uri="{FF2B5EF4-FFF2-40B4-BE49-F238E27FC236}">
                <a16:creationId xmlns:a16="http://schemas.microsoft.com/office/drawing/2014/main" id="{10497308-078E-E34B-8999-926E51D05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8" y="245269"/>
            <a:ext cx="486251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力偶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：等大、反向、不共线的两力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543" name="矩形 2">
            <a:extLst>
              <a:ext uri="{FF2B5EF4-FFF2-40B4-BE49-F238E27FC236}">
                <a16:creationId xmlns:a16="http://schemas.microsoft.com/office/drawing/2014/main" id="{5454F76C-E1B6-ED4A-88B0-F34B8880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8" y="832644"/>
            <a:ext cx="3500437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力偶矩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两力的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力矩和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2544" name="对象 15">
            <a:extLst>
              <a:ext uri="{FF2B5EF4-FFF2-40B4-BE49-F238E27FC236}">
                <a16:creationId xmlns:a16="http://schemas.microsoft.com/office/drawing/2014/main" id="{DD446CC2-F69B-7A4A-B214-64F96F996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82714"/>
              </p:ext>
            </p:extLst>
          </p:nvPr>
        </p:nvGraphicFramePr>
        <p:xfrm>
          <a:off x="473075" y="1512094"/>
          <a:ext cx="2692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0" name="Equation" r:id="rId3" imgW="15506700" imgH="2927350" progId="Equation.DSMT4">
                  <p:embed/>
                </p:oleObj>
              </mc:Choice>
              <mc:Fallback>
                <p:oleObj name="Equation" r:id="rId3" imgW="15506700" imgH="2927350" progId="Equation.DSMT4">
                  <p:embed/>
                  <p:pic>
                    <p:nvPicPr>
                      <p:cNvPr id="22544" name="对象 15">
                        <a:extLst>
                          <a:ext uri="{FF2B5EF4-FFF2-40B4-BE49-F238E27FC236}">
                            <a16:creationId xmlns:a16="http://schemas.microsoft.com/office/drawing/2014/main" id="{DD446CC2-F69B-7A4A-B214-64F96F996B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512094"/>
                        <a:ext cx="26924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01F0DC30-7969-BF4A-A0E0-9FF0948E731D}"/>
              </a:ext>
            </a:extLst>
          </p:cNvPr>
          <p:cNvGrpSpPr>
            <a:grpSpLocks/>
          </p:cNvGrpSpPr>
          <p:nvPr/>
        </p:nvGrpSpPr>
        <p:grpSpPr bwMode="auto">
          <a:xfrm>
            <a:off x="4906963" y="1699419"/>
            <a:ext cx="4037012" cy="1863725"/>
            <a:chOff x="4906963" y="2084388"/>
            <a:chExt cx="4037012" cy="186372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A778EFE-03B7-D546-83D0-9FC36DF44B6B}"/>
                </a:ext>
              </a:extLst>
            </p:cNvPr>
            <p:cNvSpPr/>
            <p:nvPr/>
          </p:nvSpPr>
          <p:spPr>
            <a:xfrm>
              <a:off x="4906963" y="2084388"/>
              <a:ext cx="4037012" cy="18637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D5C1E9BF-2CBB-6747-8058-28B57728AF05}"/>
                </a:ext>
              </a:extLst>
            </p:cNvPr>
            <p:cNvCxnSpPr/>
            <p:nvPr/>
          </p:nvCxnSpPr>
          <p:spPr>
            <a:xfrm>
              <a:off x="7450138" y="2573338"/>
              <a:ext cx="992187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5EE4BF7-F296-1347-8768-CF0D1BEF2744}"/>
                </a:ext>
              </a:extLst>
            </p:cNvPr>
            <p:cNvSpPr/>
            <p:nvPr/>
          </p:nvSpPr>
          <p:spPr>
            <a:xfrm>
              <a:off x="6283325" y="2346325"/>
              <a:ext cx="1282700" cy="117633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BB57452-A447-1347-9567-002EFA272336}"/>
                </a:ext>
              </a:extLst>
            </p:cNvPr>
            <p:cNvCxnSpPr/>
            <p:nvPr/>
          </p:nvCxnSpPr>
          <p:spPr>
            <a:xfrm flipH="1">
              <a:off x="5457825" y="3346450"/>
              <a:ext cx="993775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5B4E45F-C418-5A4A-8F10-67B88AAC4F6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326063" y="3357563"/>
              <a:ext cx="31162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60A621D-4456-9C4E-A1B2-1BBBBBEB6A4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457825" y="2573338"/>
              <a:ext cx="31178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0A628B7-E613-DE40-ABC4-5FF4A269E112}"/>
                </a:ext>
              </a:extLst>
            </p:cNvPr>
            <p:cNvCxnSpPr/>
            <p:nvPr/>
          </p:nvCxnSpPr>
          <p:spPr>
            <a:xfrm flipV="1">
              <a:off x="5830888" y="2570163"/>
              <a:ext cx="0" cy="78422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对象 9">
              <a:extLst>
                <a:ext uri="{FF2B5EF4-FFF2-40B4-BE49-F238E27FC236}">
                  <a16:creationId xmlns:a16="http://schemas.microsoft.com/office/drawing/2014/main" id="{2EAC27BF-9400-844A-900B-143735A54C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26138" y="2767013"/>
            <a:ext cx="277812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1" name="Equation" r:id="rId5" imgW="1606550" imgH="2051050" progId="Equation.DSMT4">
                    <p:embed/>
                  </p:oleObj>
                </mc:Choice>
                <mc:Fallback>
                  <p:oleObj name="Equation" r:id="rId5" imgW="1606550" imgH="2051050" progId="Equation.DSMT4">
                    <p:embed/>
                    <p:pic>
                      <p:nvPicPr>
                        <p:cNvPr id="11" name="对象 9">
                          <a:extLst>
                            <a:ext uri="{FF2B5EF4-FFF2-40B4-BE49-F238E27FC236}">
                              <a16:creationId xmlns:a16="http://schemas.microsoft.com/office/drawing/2014/main" id="{2EAC27BF-9400-844A-900B-143735A54C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6138" y="2767013"/>
                          <a:ext cx="277812" cy="354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1" name="对象 10">
              <a:extLst>
                <a:ext uri="{FF2B5EF4-FFF2-40B4-BE49-F238E27FC236}">
                  <a16:creationId xmlns:a16="http://schemas.microsoft.com/office/drawing/2014/main" id="{93AC95C7-6F8B-554D-A59B-ACABE8B832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12163" y="2111375"/>
            <a:ext cx="330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2" name="Equation" r:id="rId7" imgW="1898650" imgH="2343150" progId="Equation.DSMT4">
                    <p:embed/>
                  </p:oleObj>
                </mc:Choice>
                <mc:Fallback>
                  <p:oleObj name="Equation" r:id="rId7" imgW="1898650" imgH="2343150" progId="Equation.DSMT4">
                    <p:embed/>
                    <p:pic>
                      <p:nvPicPr>
                        <p:cNvPr id="22551" name="对象 10">
                          <a:extLst>
                            <a:ext uri="{FF2B5EF4-FFF2-40B4-BE49-F238E27FC236}">
                              <a16:creationId xmlns:a16="http://schemas.microsoft.com/office/drawing/2014/main" id="{93AC95C7-6F8B-554D-A59B-ACABE8B832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2163" y="2111375"/>
                          <a:ext cx="330200" cy="4064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2" name="对象 11">
              <a:extLst>
                <a:ext uri="{FF2B5EF4-FFF2-40B4-BE49-F238E27FC236}">
                  <a16:creationId xmlns:a16="http://schemas.microsoft.com/office/drawing/2014/main" id="{598A8F13-DC77-0C4C-A2B9-C9CF9A4011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0150" y="2908300"/>
            <a:ext cx="5080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3" name="Equation" r:id="rId9" imgW="2927350" imgH="2343150" progId="Equation.DSMT4">
                    <p:embed/>
                  </p:oleObj>
                </mc:Choice>
                <mc:Fallback>
                  <p:oleObj name="Equation" r:id="rId9" imgW="2927350" imgH="2343150" progId="Equation.DSMT4">
                    <p:embed/>
                    <p:pic>
                      <p:nvPicPr>
                        <p:cNvPr id="22552" name="对象 11">
                          <a:extLst>
                            <a:ext uri="{FF2B5EF4-FFF2-40B4-BE49-F238E27FC236}">
                              <a16:creationId xmlns:a16="http://schemas.microsoft.com/office/drawing/2014/main" id="{598A8F13-DC77-0C4C-A2B9-C9CF9A4011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150" y="2908300"/>
                          <a:ext cx="508000" cy="4064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流程图: 汇总连接 12">
              <a:extLst>
                <a:ext uri="{FF2B5EF4-FFF2-40B4-BE49-F238E27FC236}">
                  <a16:creationId xmlns:a16="http://schemas.microsoft.com/office/drawing/2014/main" id="{E2C06AB9-677B-6F4E-9CCF-8B2DE5A429DD}"/>
                </a:ext>
              </a:extLst>
            </p:cNvPr>
            <p:cNvSpPr/>
            <p:nvPr/>
          </p:nvSpPr>
          <p:spPr>
            <a:xfrm>
              <a:off x="7877175" y="2921000"/>
              <a:ext cx="166688" cy="157163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2" name="对象 13">
              <a:extLst>
                <a:ext uri="{FF2B5EF4-FFF2-40B4-BE49-F238E27FC236}">
                  <a16:creationId xmlns:a16="http://schemas.microsoft.com/office/drawing/2014/main" id="{5A2826B9-2D6E-B34F-B591-99AE8694AC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74025" y="2763838"/>
            <a:ext cx="406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4" name="Equation" r:id="rId11" imgW="2343150" imgH="2343150" progId="Equation.DSMT4">
                    <p:embed/>
                  </p:oleObj>
                </mc:Choice>
                <mc:Fallback>
                  <p:oleObj name="Equation" r:id="rId11" imgW="2343150" imgH="2343150" progId="Equation.DSMT4">
                    <p:embed/>
                    <p:pic>
                      <p:nvPicPr>
                        <p:cNvPr id="12" name="对象 13">
                          <a:extLst>
                            <a:ext uri="{FF2B5EF4-FFF2-40B4-BE49-F238E27FC236}">
                              <a16:creationId xmlns:a16="http://schemas.microsoft.com/office/drawing/2014/main" id="{5A2826B9-2D6E-B34F-B591-99AE8694AC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4025" y="2763838"/>
                          <a:ext cx="406400" cy="4064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AC3F0E3-BF70-4C4B-934F-E5B95DD11C7A}"/>
                </a:ext>
              </a:extLst>
            </p:cNvPr>
            <p:cNvCxnSpPr>
              <a:endCxn id="5" idx="3"/>
            </p:cNvCxnSpPr>
            <p:nvPr/>
          </p:nvCxnSpPr>
          <p:spPr>
            <a:xfrm flipH="1">
              <a:off x="6472238" y="2573338"/>
              <a:ext cx="977900" cy="7778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556" name="对象 18">
              <a:extLst>
                <a:ext uri="{FF2B5EF4-FFF2-40B4-BE49-F238E27FC236}">
                  <a16:creationId xmlns:a16="http://schemas.microsoft.com/office/drawing/2014/main" id="{8C321EE7-17FA-A944-A3C6-5F11E3F4AE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83338" y="2570163"/>
            <a:ext cx="663575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5" name="Equation" r:id="rId13" imgW="4241800" imgH="2635250" progId="Equation.DSMT4">
                    <p:embed/>
                  </p:oleObj>
                </mc:Choice>
                <mc:Fallback>
                  <p:oleObj name="Equation" r:id="rId13" imgW="4241800" imgH="2635250" progId="Equation.DSMT4">
                    <p:embed/>
                    <p:pic>
                      <p:nvPicPr>
                        <p:cNvPr id="22556" name="对象 18">
                          <a:extLst>
                            <a:ext uri="{FF2B5EF4-FFF2-40B4-BE49-F238E27FC236}">
                              <a16:creationId xmlns:a16="http://schemas.microsoft.com/office/drawing/2014/main" id="{8C321EE7-17FA-A944-A3C6-5F11E3F4AE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3338" y="2570163"/>
                          <a:ext cx="663575" cy="411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7" name="对象 19">
            <a:extLst>
              <a:ext uri="{FF2B5EF4-FFF2-40B4-BE49-F238E27FC236}">
                <a16:creationId xmlns:a16="http://schemas.microsoft.com/office/drawing/2014/main" id="{03AFB39D-AD33-4145-9B8F-6F35EBED3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301227"/>
              </p:ext>
            </p:extLst>
          </p:nvPr>
        </p:nvGraphicFramePr>
        <p:xfrm>
          <a:off x="828675" y="1931194"/>
          <a:ext cx="1676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6" name="Equation" r:id="rId15" imgW="9652000" imgH="2927350" progId="Equation.DSMT4">
                  <p:embed/>
                </p:oleObj>
              </mc:Choice>
              <mc:Fallback>
                <p:oleObj name="Equation" r:id="rId15" imgW="9652000" imgH="2927350" progId="Equation.DSMT4">
                  <p:embed/>
                  <p:pic>
                    <p:nvPicPr>
                      <p:cNvPr id="22547" name="对象 19">
                        <a:extLst>
                          <a:ext uri="{FF2B5EF4-FFF2-40B4-BE49-F238E27FC236}">
                            <a16:creationId xmlns:a16="http://schemas.microsoft.com/office/drawing/2014/main" id="{03AFB39D-AD33-4145-9B8F-6F35EBED3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931194"/>
                        <a:ext cx="16764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对象 20">
            <a:extLst>
              <a:ext uri="{FF2B5EF4-FFF2-40B4-BE49-F238E27FC236}">
                <a16:creationId xmlns:a16="http://schemas.microsoft.com/office/drawing/2014/main" id="{2CEF2339-2A04-3D46-A897-76A5FF6373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327643"/>
              </p:ext>
            </p:extLst>
          </p:nvPr>
        </p:nvGraphicFramePr>
        <p:xfrm>
          <a:off x="809625" y="2439194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7" name="Equation" r:id="rId17" imgW="9950450" imgH="2635250" progId="Equation.DSMT4">
                  <p:embed/>
                </p:oleObj>
              </mc:Choice>
              <mc:Fallback>
                <p:oleObj name="Equation" r:id="rId17" imgW="9950450" imgH="2635250" progId="Equation.DSMT4">
                  <p:embed/>
                  <p:pic>
                    <p:nvPicPr>
                      <p:cNvPr id="22548" name="对象 20">
                        <a:extLst>
                          <a:ext uri="{FF2B5EF4-FFF2-40B4-BE49-F238E27FC236}">
                            <a16:creationId xmlns:a16="http://schemas.microsoft.com/office/drawing/2014/main" id="{2CEF2339-2A04-3D46-A897-76A5FF6373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2439194"/>
                        <a:ext cx="17272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对象 21">
            <a:extLst>
              <a:ext uri="{FF2B5EF4-FFF2-40B4-BE49-F238E27FC236}">
                <a16:creationId xmlns:a16="http://schemas.microsoft.com/office/drawing/2014/main" id="{A0901E96-B47E-B34B-A118-51FE9929D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058083"/>
              </p:ext>
            </p:extLst>
          </p:nvPr>
        </p:nvGraphicFramePr>
        <p:xfrm>
          <a:off x="3300413" y="1961356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8" name="Equation" r:id="rId19" imgW="8483600" imgH="2635250" progId="Equation.DSMT4">
                  <p:embed/>
                </p:oleObj>
              </mc:Choice>
              <mc:Fallback>
                <p:oleObj name="Equation" r:id="rId19" imgW="8483600" imgH="2635250" progId="Equation.DSMT4">
                  <p:embed/>
                  <p:pic>
                    <p:nvPicPr>
                      <p:cNvPr id="22549" name="对象 21">
                        <a:extLst>
                          <a:ext uri="{FF2B5EF4-FFF2-40B4-BE49-F238E27FC236}">
                            <a16:creationId xmlns:a16="http://schemas.microsoft.com/office/drawing/2014/main" id="{A0901E96-B47E-B34B-A118-51FE9929D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1961356"/>
                        <a:ext cx="14732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对象 22">
            <a:extLst>
              <a:ext uri="{FF2B5EF4-FFF2-40B4-BE49-F238E27FC236}">
                <a16:creationId xmlns:a16="http://schemas.microsoft.com/office/drawing/2014/main" id="{A71BD625-5E4E-7142-8C78-8F9DA8F8B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559064"/>
              </p:ext>
            </p:extLst>
          </p:nvPr>
        </p:nvGraphicFramePr>
        <p:xfrm>
          <a:off x="809625" y="2969419"/>
          <a:ext cx="99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9" name="Equation" r:id="rId21" imgW="5702300" imgH="2635250" progId="Equation.DSMT4">
                  <p:embed/>
                </p:oleObj>
              </mc:Choice>
              <mc:Fallback>
                <p:oleObj name="Equation" r:id="rId21" imgW="5702300" imgH="2635250" progId="Equation.DSMT4">
                  <p:embed/>
                  <p:pic>
                    <p:nvPicPr>
                      <p:cNvPr id="22550" name="对象 22">
                        <a:extLst>
                          <a:ext uri="{FF2B5EF4-FFF2-40B4-BE49-F238E27FC236}">
                            <a16:creationId xmlns:a16="http://schemas.microsoft.com/office/drawing/2014/main" id="{A71BD625-5E4E-7142-8C78-8F9DA8F8BD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2969419"/>
                        <a:ext cx="9906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356FF53F-ECEF-6947-B429-A00FB3FCB31B}"/>
              </a:ext>
            </a:extLst>
          </p:cNvPr>
          <p:cNvGrpSpPr>
            <a:grpSpLocks/>
          </p:cNvGrpSpPr>
          <p:nvPr/>
        </p:nvGrpSpPr>
        <p:grpSpPr bwMode="auto">
          <a:xfrm>
            <a:off x="473075" y="3842544"/>
            <a:ext cx="6396038" cy="474663"/>
            <a:chOff x="473075" y="4092575"/>
            <a:chExt cx="6396038" cy="474663"/>
          </a:xfrm>
        </p:grpSpPr>
        <p:graphicFrame>
          <p:nvGraphicFramePr>
            <p:cNvPr id="22541" name="对象 23">
              <a:extLst>
                <a:ext uri="{FF2B5EF4-FFF2-40B4-BE49-F238E27FC236}">
                  <a16:creationId xmlns:a16="http://schemas.microsoft.com/office/drawing/2014/main" id="{1A276940-5F76-FA40-A5A4-DA0DCCFD77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075" y="4110038"/>
            <a:ext cx="1473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0" name="Equation" r:id="rId23" imgW="8483600" imgH="2635250" progId="Equation.DSMT4">
                    <p:embed/>
                  </p:oleObj>
                </mc:Choice>
                <mc:Fallback>
                  <p:oleObj name="Equation" r:id="rId23" imgW="8483600" imgH="2635250" progId="Equation.DSMT4">
                    <p:embed/>
                    <p:pic>
                      <p:nvPicPr>
                        <p:cNvPr id="22541" name="对象 23">
                          <a:extLst>
                            <a:ext uri="{FF2B5EF4-FFF2-40B4-BE49-F238E27FC236}">
                              <a16:creationId xmlns:a16="http://schemas.microsoft.com/office/drawing/2014/main" id="{1A276940-5F76-FA40-A5A4-DA0DCCFD77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75" y="4110038"/>
                          <a:ext cx="1473200" cy="4572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2" name="矩形 2">
              <a:extLst>
                <a:ext uri="{FF2B5EF4-FFF2-40B4-BE49-F238E27FC236}">
                  <a16:creationId xmlns:a16="http://schemas.microsoft.com/office/drawing/2014/main" id="{542CD3C3-C6A0-9A4D-9C9C-DA88A9B0A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300" y="4092575"/>
              <a:ext cx="4849813" cy="461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力偶臂，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两力作用线的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垂直距离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2553" name="矩形 2">
            <a:extLst>
              <a:ext uri="{FF2B5EF4-FFF2-40B4-BE49-F238E27FC236}">
                <a16:creationId xmlns:a16="http://schemas.microsoft.com/office/drawing/2014/main" id="{CFB9450B-3FE9-A04A-86DA-14104F83E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022" y="4582319"/>
            <a:ext cx="544236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力偶矩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单个力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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力偶臂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右手定则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</a:p>
        </p:txBody>
      </p:sp>
      <p:sp>
        <p:nvSpPr>
          <p:cNvPr id="22554" name="矩形 2">
            <a:extLst>
              <a:ext uri="{FF2B5EF4-FFF2-40B4-BE49-F238E27FC236}">
                <a16:creationId xmlns:a16="http://schemas.microsoft.com/office/drawing/2014/main" id="{44A66FDA-26B1-D640-92A0-FA6A8F899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085" y="5211762"/>
            <a:ext cx="684894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力偶：合力为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，对刚体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仅贡献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力偶矩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74DA7FE4-6CF7-4C0D-A11B-B6D328D9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2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43" grpId="0" animBg="1"/>
      <p:bldP spid="22553" grpId="0" animBg="1"/>
      <p:bldP spid="225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69" name="矩形 2">
                <a:extLst>
                  <a:ext uri="{FF2B5EF4-FFF2-40B4-BE49-F238E27FC236}">
                    <a16:creationId xmlns:a16="http://schemas.microsoft.com/office/drawing/2014/main" id="{018D9697-833C-E744-A3B0-D0C9F69BA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60" y="3164388"/>
                <a:ext cx="8809038" cy="3114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力作用于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点，在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P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点增加一对作用力</a:t>
                </a:r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与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反作用力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=−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</m:oMath>
                </a14:m>
                <a:r>
                  <a:rPr kumimoji="1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，系统没有任何变化。</a:t>
                </a:r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组成力偶，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提供力偶矩</a:t>
                </a:r>
                <a:endParaRPr kumimoji="1"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spcBef>
                    <a:spcPct val="0"/>
                  </a:spcBef>
                  <a:buFont typeface="Wingdings" panose="05000000000000000000" pitchFamily="2" charset="2"/>
                  <a:buChar char="Ø"/>
                </a:pPr>
                <a:r>
                  <a:rPr kumimoji="1" lang="zh-CN" altLang="en-US" sz="2400" dirty="0">
                    <a:solidFill>
                      <a:prstClr val="black"/>
                    </a:solidFill>
                    <a:ea typeface="黑体" panose="02010609060101010101" pitchFamily="49" charset="-122"/>
                  </a:rPr>
                  <a:t>剩余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作用于点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𝑃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点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⟺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 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𝑃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点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+ 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力偶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3569" name="矩形 2">
                <a:extLst>
                  <a:ext uri="{FF2B5EF4-FFF2-40B4-BE49-F238E27FC236}">
                    <a16:creationId xmlns:a16="http://schemas.microsoft.com/office/drawing/2014/main" id="{018D9697-833C-E744-A3B0-D0C9F69BA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660" y="3164388"/>
                <a:ext cx="8809038" cy="3114250"/>
              </a:xfrm>
              <a:prstGeom prst="rect">
                <a:avLst/>
              </a:prstGeom>
              <a:blipFill>
                <a:blip r:embed="rId3"/>
                <a:stretch>
                  <a:fillRect l="-1038" b="-3523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矩形 2">
                <a:extLst>
                  <a:ext uri="{FF2B5EF4-FFF2-40B4-BE49-F238E27FC236}">
                    <a16:creationId xmlns:a16="http://schemas.microsoft.com/office/drawing/2014/main" id="{E6408CE5-012D-5C4A-9E7D-46412D8D6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60" y="304007"/>
                <a:ext cx="7447129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力在垂直于作用线方向的平移 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</m:oMath>
                </a14:m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平移后的力</a:t>
                </a:r>
                <a14:m>
                  <m:oMath xmlns:m="http://schemas.openxmlformats.org/officeDocument/2006/math">
                    <m:r>
                      <a:rPr kumimoji="1" lang="en-US" altLang="zh-CN" sz="24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kumimoji="1"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kumimoji="1" lang="en-US" altLang="zh-CN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力偶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555" name="矩形 2">
                <a:extLst>
                  <a:ext uri="{FF2B5EF4-FFF2-40B4-BE49-F238E27FC236}">
                    <a16:creationId xmlns:a16="http://schemas.microsoft.com/office/drawing/2014/main" id="{E6408CE5-012D-5C4A-9E7D-46412D8D6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660" y="304007"/>
                <a:ext cx="7447129" cy="461665"/>
              </a:xfrm>
              <a:prstGeom prst="rect">
                <a:avLst/>
              </a:prstGeom>
              <a:blipFill>
                <a:blip r:embed="rId4"/>
                <a:stretch>
                  <a:fillRect l="-1227" t="-14474" b="-2500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2B53775E-BCCC-DF4F-B200-D9909EFD13DB}"/>
              </a:ext>
            </a:extLst>
          </p:cNvPr>
          <p:cNvGrpSpPr>
            <a:grpSpLocks/>
          </p:cNvGrpSpPr>
          <p:nvPr/>
        </p:nvGrpSpPr>
        <p:grpSpPr bwMode="auto">
          <a:xfrm>
            <a:off x="1516063" y="1027113"/>
            <a:ext cx="1978025" cy="2201862"/>
            <a:chOff x="1516063" y="1027113"/>
            <a:chExt cx="1978025" cy="2201862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469C121-80AA-594D-B35A-B24B6E7B36F4}"/>
                </a:ext>
              </a:extLst>
            </p:cNvPr>
            <p:cNvSpPr/>
            <p:nvPr/>
          </p:nvSpPr>
          <p:spPr>
            <a:xfrm>
              <a:off x="1516063" y="1027113"/>
              <a:ext cx="1978025" cy="2201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901C2D54-774E-6546-99CE-2BA1D8E3686D}"/>
                </a:ext>
              </a:extLst>
            </p:cNvPr>
            <p:cNvCxnSpPr/>
            <p:nvPr/>
          </p:nvCxnSpPr>
          <p:spPr>
            <a:xfrm>
              <a:off x="2335213" y="1592263"/>
              <a:ext cx="836612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A1AFC00A-DD1C-C743-9C63-E2894BD84108}"/>
                </a:ext>
              </a:extLst>
            </p:cNvPr>
            <p:cNvSpPr/>
            <p:nvPr/>
          </p:nvSpPr>
          <p:spPr>
            <a:xfrm>
              <a:off x="1747838" y="2276475"/>
              <a:ext cx="73025" cy="730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3575" name="对象 65">
              <a:extLst>
                <a:ext uri="{FF2B5EF4-FFF2-40B4-BE49-F238E27FC236}">
                  <a16:creationId xmlns:a16="http://schemas.microsoft.com/office/drawing/2014/main" id="{3A605190-E443-2941-A060-AF3F163BF9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8788" y="1098550"/>
            <a:ext cx="328612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4" name="Equation" r:id="rId5" imgW="1898650" imgH="2343150" progId="Equation.DSMT4">
                    <p:embed/>
                  </p:oleObj>
                </mc:Choice>
                <mc:Fallback>
                  <p:oleObj name="Equation" r:id="rId5" imgW="1898650" imgH="2343150" progId="Equation.DSMT4">
                    <p:embed/>
                    <p:pic>
                      <p:nvPicPr>
                        <p:cNvPr id="23575" name="对象 65">
                          <a:extLst>
                            <a:ext uri="{FF2B5EF4-FFF2-40B4-BE49-F238E27FC236}">
                              <a16:creationId xmlns:a16="http://schemas.microsoft.com/office/drawing/2014/main" id="{3A605190-E443-2941-A060-AF3F163BF9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8788" y="1098550"/>
                          <a:ext cx="328612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6" name="对象 68">
              <a:extLst>
                <a:ext uri="{FF2B5EF4-FFF2-40B4-BE49-F238E27FC236}">
                  <a16:creationId xmlns:a16="http://schemas.microsoft.com/office/drawing/2014/main" id="{BC083DF6-6ABD-0445-866C-F8BD062DFB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1475" y="2386013"/>
            <a:ext cx="303213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5" name="Equation" r:id="rId7" imgW="1752600" imgH="1898650" progId="Equation.DSMT4">
                    <p:embed/>
                  </p:oleObj>
                </mc:Choice>
                <mc:Fallback>
                  <p:oleObj name="Equation" r:id="rId7" imgW="1752600" imgH="1898650" progId="Equation.DSMT4">
                    <p:embed/>
                    <p:pic>
                      <p:nvPicPr>
                        <p:cNvPr id="23576" name="对象 68">
                          <a:extLst>
                            <a:ext uri="{FF2B5EF4-FFF2-40B4-BE49-F238E27FC236}">
                              <a16:creationId xmlns:a16="http://schemas.microsoft.com/office/drawing/2014/main" id="{BC083DF6-6ABD-0445-866C-F8BD062DFB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475" y="2386013"/>
                          <a:ext cx="303213" cy="328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8E5FFF8-30F9-CC43-99D6-543A77A66022}"/>
              </a:ext>
            </a:extLst>
          </p:cNvPr>
          <p:cNvGrpSpPr>
            <a:grpSpLocks/>
          </p:cNvGrpSpPr>
          <p:nvPr/>
        </p:nvGrpSpPr>
        <p:grpSpPr bwMode="auto">
          <a:xfrm>
            <a:off x="4768850" y="1027113"/>
            <a:ext cx="2917825" cy="2201862"/>
            <a:chOff x="4768850" y="1027113"/>
            <a:chExt cx="2917825" cy="2201862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02ADAF3-A91C-FF4D-9704-9861E9F96D2D}"/>
                </a:ext>
              </a:extLst>
            </p:cNvPr>
            <p:cNvSpPr/>
            <p:nvPr/>
          </p:nvSpPr>
          <p:spPr>
            <a:xfrm>
              <a:off x="4768850" y="1027113"/>
              <a:ext cx="2917825" cy="2201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625F45DF-0ACA-9B41-847D-F8B2C088A368}"/>
                </a:ext>
              </a:extLst>
            </p:cNvPr>
            <p:cNvCxnSpPr/>
            <p:nvPr/>
          </p:nvCxnSpPr>
          <p:spPr>
            <a:xfrm>
              <a:off x="5918200" y="2346325"/>
              <a:ext cx="8366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141E8274-615D-CA41-9B66-33829E9F4C78}"/>
                </a:ext>
              </a:extLst>
            </p:cNvPr>
            <p:cNvCxnSpPr/>
            <p:nvPr/>
          </p:nvCxnSpPr>
          <p:spPr>
            <a:xfrm>
              <a:off x="6417468" y="1674563"/>
              <a:ext cx="836613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35D37F82-C96E-BB45-9DA6-4FF70F30734F}"/>
                </a:ext>
              </a:extLst>
            </p:cNvPr>
            <p:cNvSpPr/>
            <p:nvPr/>
          </p:nvSpPr>
          <p:spPr>
            <a:xfrm>
              <a:off x="5846763" y="2314575"/>
              <a:ext cx="71437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780B5E1-96B3-0044-A6AF-FBCD4C6C9CF7}"/>
                </a:ext>
              </a:extLst>
            </p:cNvPr>
            <p:cNvCxnSpPr/>
            <p:nvPr/>
          </p:nvCxnSpPr>
          <p:spPr>
            <a:xfrm flipH="1">
              <a:off x="5021263" y="2352675"/>
              <a:ext cx="8366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568" name="对象 66">
              <a:extLst>
                <a:ext uri="{FF2B5EF4-FFF2-40B4-BE49-F238E27FC236}">
                  <a16:creationId xmlns:a16="http://schemas.microsoft.com/office/drawing/2014/main" id="{C4B35CE9-9CFF-8248-8A69-0630C2BE95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0068488"/>
                </p:ext>
              </p:extLst>
            </p:nvPr>
          </p:nvGraphicFramePr>
          <p:xfrm>
            <a:off x="7089774" y="1187450"/>
            <a:ext cx="328613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6" name="Equation" r:id="rId9" imgW="1898650" imgH="2343150" progId="Equation.DSMT4">
                    <p:embed/>
                  </p:oleObj>
                </mc:Choice>
                <mc:Fallback>
                  <p:oleObj name="Equation" r:id="rId9" imgW="1898650" imgH="2343150" progId="Equation.DSMT4">
                    <p:embed/>
                    <p:pic>
                      <p:nvPicPr>
                        <p:cNvPr id="23568" name="对象 66">
                          <a:extLst>
                            <a:ext uri="{FF2B5EF4-FFF2-40B4-BE49-F238E27FC236}">
                              <a16:creationId xmlns:a16="http://schemas.microsoft.com/office/drawing/2014/main" id="{C4B35CE9-9CFF-8248-8A69-0630C2BE95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9774" y="1187450"/>
                          <a:ext cx="328613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对象 69">
              <a:extLst>
                <a:ext uri="{FF2B5EF4-FFF2-40B4-BE49-F238E27FC236}">
                  <a16:creationId xmlns:a16="http://schemas.microsoft.com/office/drawing/2014/main" id="{B9AFF9EF-864A-4F43-87F2-1C32D39E5A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05475" y="2386013"/>
            <a:ext cx="303213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7" name="Equation" r:id="rId10" imgW="1752600" imgH="1898650" progId="Equation.DSMT4">
                    <p:embed/>
                  </p:oleObj>
                </mc:Choice>
                <mc:Fallback>
                  <p:oleObj name="Equation" r:id="rId10" imgW="1752600" imgH="1898650" progId="Equation.DSMT4">
                    <p:embed/>
                    <p:pic>
                      <p:nvPicPr>
                        <p:cNvPr id="23570" name="对象 69">
                          <a:extLst>
                            <a:ext uri="{FF2B5EF4-FFF2-40B4-BE49-F238E27FC236}">
                              <a16:creationId xmlns:a16="http://schemas.microsoft.com/office/drawing/2014/main" id="{B9AFF9EF-864A-4F43-87F2-1C32D39E5A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5475" y="2386013"/>
                          <a:ext cx="303213" cy="328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" name="右箭头 73">
            <a:extLst>
              <a:ext uri="{FF2B5EF4-FFF2-40B4-BE49-F238E27FC236}">
                <a16:creationId xmlns:a16="http://schemas.microsoft.com/office/drawing/2014/main" id="{43EA2BF6-8B60-D94A-AA28-CF9CC890434B}"/>
              </a:ext>
            </a:extLst>
          </p:cNvPr>
          <p:cNvSpPr/>
          <p:nvPr/>
        </p:nvSpPr>
        <p:spPr>
          <a:xfrm>
            <a:off x="3844925" y="1944688"/>
            <a:ext cx="585788" cy="496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886BEE5-0965-4AC5-8C62-A7F544860845}"/>
                  </a:ext>
                </a:extLst>
              </p:cNvPr>
              <p:cNvSpPr/>
              <p:nvPr/>
            </p:nvSpPr>
            <p:spPr>
              <a:xfrm>
                <a:off x="4829843" y="2386013"/>
                <a:ext cx="542969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886BEE5-0965-4AC5-8C62-A7F544860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843" y="2386013"/>
                <a:ext cx="542969" cy="5064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C522C9D-96B3-49BE-B495-54E53DD183C1}"/>
                  </a:ext>
                </a:extLst>
              </p:cNvPr>
              <p:cNvSpPr/>
              <p:nvPr/>
            </p:nvSpPr>
            <p:spPr>
              <a:xfrm>
                <a:off x="6647574" y="2397377"/>
                <a:ext cx="550086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C522C9D-96B3-49BE-B495-54E53DD18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74" y="2397377"/>
                <a:ext cx="550086" cy="5064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F64711C5-D4AA-4D50-AC4F-B13257E803ED}"/>
              </a:ext>
            </a:extLst>
          </p:cNvPr>
          <p:cNvSpPr/>
          <p:nvPr/>
        </p:nvSpPr>
        <p:spPr>
          <a:xfrm>
            <a:off x="1966290" y="1272530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zh-CN" altLang="en-US" sz="2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F32761E-55BF-4CAB-A4B2-4CE5A2ECC3BC}"/>
              </a:ext>
            </a:extLst>
          </p:cNvPr>
          <p:cNvSpPr/>
          <p:nvPr/>
        </p:nvSpPr>
        <p:spPr>
          <a:xfrm>
            <a:off x="6132764" y="1215819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43AC3A-6886-4F14-A0DA-F2129551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43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608" name="矩形 2">
                <a:extLst>
                  <a:ext uri="{FF2B5EF4-FFF2-40B4-BE49-F238E27FC236}">
                    <a16:creationId xmlns:a16="http://schemas.microsoft.com/office/drawing/2014/main" id="{1D9F7CB8-5D84-6E4E-9953-107023098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19" y="80380"/>
                <a:ext cx="8843962" cy="5700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空间力系</a:t>
                </a: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（一般力系）的简化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、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选定某点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𝑂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简化中心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、所有力均可以分解为：作用于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</m:oMath>
                </a14:m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点的力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+ 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力偶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、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𝑂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点所有力的矢量和，即合外力，称为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作用于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𝑂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点的主矢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；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力偶矩之和，称为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对简化中心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𝑂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的主矩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𝑀</m:t>
                        </m:r>
                      </m:e>
                    </m:acc>
                  </m:oMath>
                </a14:m>
                <a:r>
                  <a:rPr kumimoji="1"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。</a:t>
                </a:r>
                <a:endPara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4608" name="矩形 2">
                <a:extLst>
                  <a:ext uri="{FF2B5EF4-FFF2-40B4-BE49-F238E27FC236}">
                    <a16:creationId xmlns:a16="http://schemas.microsoft.com/office/drawing/2014/main" id="{1D9F7CB8-5D84-6E4E-9953-107023098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019" y="80380"/>
                <a:ext cx="8843962" cy="5700215"/>
              </a:xfrm>
              <a:prstGeom prst="rect">
                <a:avLst/>
              </a:prstGeom>
              <a:blipFill>
                <a:blip r:embed="rId3"/>
                <a:stretch>
                  <a:fillRect l="-1103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00E7F869-D2AA-ED4A-B7AE-0208C5CB081B}"/>
              </a:ext>
            </a:extLst>
          </p:cNvPr>
          <p:cNvGrpSpPr>
            <a:grpSpLocks/>
          </p:cNvGrpSpPr>
          <p:nvPr/>
        </p:nvGrpSpPr>
        <p:grpSpPr bwMode="auto">
          <a:xfrm>
            <a:off x="658602" y="3055853"/>
            <a:ext cx="3535363" cy="2709863"/>
            <a:chOff x="609600" y="2095500"/>
            <a:chExt cx="3535363" cy="270986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33A8D22-F2BA-4644-804B-9CCF44E2FB3B}"/>
                </a:ext>
              </a:extLst>
            </p:cNvPr>
            <p:cNvSpPr/>
            <p:nvPr/>
          </p:nvSpPr>
          <p:spPr>
            <a:xfrm>
              <a:off x="609600" y="2095500"/>
              <a:ext cx="3535363" cy="27098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立方体 2">
              <a:extLst>
                <a:ext uri="{FF2B5EF4-FFF2-40B4-BE49-F238E27FC236}">
                  <a16:creationId xmlns:a16="http://schemas.microsoft.com/office/drawing/2014/main" id="{FA5E33D5-F31F-BC42-9AAC-EE16C27EDAA6}"/>
                </a:ext>
              </a:extLst>
            </p:cNvPr>
            <p:cNvSpPr/>
            <p:nvPr/>
          </p:nvSpPr>
          <p:spPr>
            <a:xfrm>
              <a:off x="1479550" y="2582863"/>
              <a:ext cx="1817688" cy="1736725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6D2EFBF2-AEDE-D044-8CD8-CB4AB8BA6AC9}"/>
                </a:ext>
              </a:extLst>
            </p:cNvPr>
            <p:cNvCxnSpPr/>
            <p:nvPr/>
          </p:nvCxnSpPr>
          <p:spPr>
            <a:xfrm>
              <a:off x="1903413" y="2582863"/>
              <a:ext cx="0" cy="12636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C2474B9-F2FD-EF40-960A-08C5643B08DF}"/>
                </a:ext>
              </a:extLst>
            </p:cNvPr>
            <p:cNvCxnSpPr/>
            <p:nvPr/>
          </p:nvCxnSpPr>
          <p:spPr>
            <a:xfrm>
              <a:off x="1903413" y="3846513"/>
              <a:ext cx="139382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E1FE976-27A0-234C-8A95-6E7724AE4EDD}"/>
                </a:ext>
              </a:extLst>
            </p:cNvPr>
            <p:cNvCxnSpPr/>
            <p:nvPr/>
          </p:nvCxnSpPr>
          <p:spPr>
            <a:xfrm flipH="1">
              <a:off x="1479550" y="3846513"/>
              <a:ext cx="423863" cy="47307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01EB97A-9520-5A49-9568-16A0CF645AE4}"/>
                </a:ext>
              </a:extLst>
            </p:cNvPr>
            <p:cNvCxnSpPr/>
            <p:nvPr/>
          </p:nvCxnSpPr>
          <p:spPr>
            <a:xfrm>
              <a:off x="1479550" y="3025775"/>
              <a:ext cx="836613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251021F-9E20-1443-827F-58F0949E5906}"/>
                </a:ext>
              </a:extLst>
            </p:cNvPr>
            <p:cNvCxnSpPr/>
            <p:nvPr/>
          </p:nvCxnSpPr>
          <p:spPr>
            <a:xfrm flipH="1">
              <a:off x="1601788" y="3846513"/>
              <a:ext cx="301625" cy="346075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DDAFD32-8F5A-B644-BA66-09CC8DF06E7C}"/>
                </a:ext>
              </a:extLst>
            </p:cNvPr>
            <p:cNvCxnSpPr/>
            <p:nvPr/>
          </p:nvCxnSpPr>
          <p:spPr>
            <a:xfrm flipH="1" flipV="1">
              <a:off x="3297238" y="3025775"/>
              <a:ext cx="11112" cy="82073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对象 9">
              <a:extLst>
                <a:ext uri="{FF2B5EF4-FFF2-40B4-BE49-F238E27FC236}">
                  <a16:creationId xmlns:a16="http://schemas.microsoft.com/office/drawing/2014/main" id="{07E1672C-AF75-7C40-AD88-90EA3F3894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3913" y="2570163"/>
            <a:ext cx="3302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16" name="Equation" r:id="rId4" imgW="1898650" imgH="2927350" progId="Equation.DSMT4">
                    <p:embed/>
                  </p:oleObj>
                </mc:Choice>
                <mc:Fallback>
                  <p:oleObj name="Equation" r:id="rId4" imgW="1898650" imgH="2927350" progId="Equation.DSMT4">
                    <p:embed/>
                    <p:pic>
                      <p:nvPicPr>
                        <p:cNvPr id="12" name="对象 9">
                          <a:extLst>
                            <a:ext uri="{FF2B5EF4-FFF2-40B4-BE49-F238E27FC236}">
                              <a16:creationId xmlns:a16="http://schemas.microsoft.com/office/drawing/2014/main" id="{07E1672C-AF75-7C40-AD88-90EA3F3894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3913" y="2570163"/>
                          <a:ext cx="3302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10">
              <a:extLst>
                <a:ext uri="{FF2B5EF4-FFF2-40B4-BE49-F238E27FC236}">
                  <a16:creationId xmlns:a16="http://schemas.microsoft.com/office/drawing/2014/main" id="{473F346F-BF57-7444-832A-211C938E47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1850" y="2835275"/>
            <a:ext cx="354013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17" name="Equation" r:id="rId6" imgW="2051050" imgH="2927350" progId="Equation.DSMT4">
                    <p:embed/>
                  </p:oleObj>
                </mc:Choice>
                <mc:Fallback>
                  <p:oleObj name="Equation" r:id="rId6" imgW="2051050" imgH="2927350" progId="Equation.DSMT4">
                    <p:embed/>
                    <p:pic>
                      <p:nvPicPr>
                        <p:cNvPr id="21" name="对象 10">
                          <a:extLst>
                            <a:ext uri="{FF2B5EF4-FFF2-40B4-BE49-F238E27FC236}">
                              <a16:creationId xmlns:a16="http://schemas.microsoft.com/office/drawing/2014/main" id="{473F346F-BF57-7444-832A-211C938E47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1850" y="2835275"/>
                          <a:ext cx="354013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6" name="对象 11">
              <a:extLst>
                <a:ext uri="{FF2B5EF4-FFF2-40B4-BE49-F238E27FC236}">
                  <a16:creationId xmlns:a16="http://schemas.microsoft.com/office/drawing/2014/main" id="{01A4F1F6-1D57-114E-A68E-616E1831EC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3363" y="3508375"/>
            <a:ext cx="354012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18" name="Equation" r:id="rId8" imgW="2051050" imgH="2927350" progId="Equation.DSMT4">
                    <p:embed/>
                  </p:oleObj>
                </mc:Choice>
                <mc:Fallback>
                  <p:oleObj name="Equation" r:id="rId8" imgW="2051050" imgH="2927350" progId="Equation.DSMT4">
                    <p:embed/>
                    <p:pic>
                      <p:nvPicPr>
                        <p:cNvPr id="24616" name="对象 11">
                          <a:extLst>
                            <a:ext uri="{FF2B5EF4-FFF2-40B4-BE49-F238E27FC236}">
                              <a16:creationId xmlns:a16="http://schemas.microsoft.com/office/drawing/2014/main" id="{01A4F1F6-1D57-114E-A68E-616E1831EC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3363" y="3508375"/>
                          <a:ext cx="354012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7" name="对象 32">
              <a:extLst>
                <a:ext uri="{FF2B5EF4-FFF2-40B4-BE49-F238E27FC236}">
                  <a16:creationId xmlns:a16="http://schemas.microsoft.com/office/drawing/2014/main" id="{4E7B1EAE-4623-4B4A-B1FA-980D921C11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3475" y="2847975"/>
            <a:ext cx="30321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19" name="Equation" r:id="rId10" imgW="1752600" imgH="2051050" progId="Equation.DSMT4">
                    <p:embed/>
                  </p:oleObj>
                </mc:Choice>
                <mc:Fallback>
                  <p:oleObj name="Equation" r:id="rId10" imgW="1752600" imgH="2051050" progId="Equation.DSMT4">
                    <p:embed/>
                    <p:pic>
                      <p:nvPicPr>
                        <p:cNvPr id="24617" name="对象 32">
                          <a:extLst>
                            <a:ext uri="{FF2B5EF4-FFF2-40B4-BE49-F238E27FC236}">
                              <a16:creationId xmlns:a16="http://schemas.microsoft.com/office/drawing/2014/main" id="{4E7B1EAE-4623-4B4A-B1FA-980D921C11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2847975"/>
                          <a:ext cx="303213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0C04D0-8524-A14E-B7ED-A34038B474FD}"/>
              </a:ext>
            </a:extLst>
          </p:cNvPr>
          <p:cNvGrpSpPr>
            <a:grpSpLocks/>
          </p:cNvGrpSpPr>
          <p:nvPr/>
        </p:nvGrpSpPr>
        <p:grpSpPr bwMode="auto">
          <a:xfrm>
            <a:off x="4838820" y="3054266"/>
            <a:ext cx="3533775" cy="2711450"/>
            <a:chOff x="4806950" y="2052638"/>
            <a:chExt cx="3533775" cy="271145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14BBA5-A5CA-4841-AE58-E63ADD36493C}"/>
                </a:ext>
              </a:extLst>
            </p:cNvPr>
            <p:cNvSpPr/>
            <p:nvPr/>
          </p:nvSpPr>
          <p:spPr>
            <a:xfrm>
              <a:off x="4806950" y="2052638"/>
              <a:ext cx="3533775" cy="27114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立方体 13">
              <a:extLst>
                <a:ext uri="{FF2B5EF4-FFF2-40B4-BE49-F238E27FC236}">
                  <a16:creationId xmlns:a16="http://schemas.microsoft.com/office/drawing/2014/main" id="{65EE055C-D4BC-344B-A1C9-637916E3AC3E}"/>
                </a:ext>
              </a:extLst>
            </p:cNvPr>
            <p:cNvSpPr/>
            <p:nvPr/>
          </p:nvSpPr>
          <p:spPr>
            <a:xfrm>
              <a:off x="5675313" y="2540000"/>
              <a:ext cx="1817687" cy="1736725"/>
            </a:xfrm>
            <a:prstGeom prst="cub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2683173-640E-8047-8EF0-EDF5D2E73EED}"/>
                </a:ext>
              </a:extLst>
            </p:cNvPr>
            <p:cNvCxnSpPr/>
            <p:nvPr/>
          </p:nvCxnSpPr>
          <p:spPr>
            <a:xfrm>
              <a:off x="6099175" y="2540000"/>
              <a:ext cx="0" cy="126523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83A7ACB-1E37-0047-AAFB-287DC187DE16}"/>
                </a:ext>
              </a:extLst>
            </p:cNvPr>
            <p:cNvCxnSpPr/>
            <p:nvPr/>
          </p:nvCxnSpPr>
          <p:spPr>
            <a:xfrm>
              <a:off x="6099175" y="3805238"/>
              <a:ext cx="139382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203589A-3107-F54C-A208-5C7B01DC04E9}"/>
                </a:ext>
              </a:extLst>
            </p:cNvPr>
            <p:cNvCxnSpPr/>
            <p:nvPr/>
          </p:nvCxnSpPr>
          <p:spPr>
            <a:xfrm flipH="1">
              <a:off x="5675313" y="3805238"/>
              <a:ext cx="423862" cy="4714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19DEC64-45A8-2744-91A6-6C0B52F89C0E}"/>
                </a:ext>
              </a:extLst>
            </p:cNvPr>
            <p:cNvCxnSpPr/>
            <p:nvPr/>
          </p:nvCxnSpPr>
          <p:spPr>
            <a:xfrm>
              <a:off x="5675313" y="2982913"/>
              <a:ext cx="836612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6E3BE2D-35C2-F049-88EB-E584FE0472EF}"/>
                </a:ext>
              </a:extLst>
            </p:cNvPr>
            <p:cNvCxnSpPr/>
            <p:nvPr/>
          </p:nvCxnSpPr>
          <p:spPr>
            <a:xfrm flipH="1">
              <a:off x="5799138" y="3805238"/>
              <a:ext cx="300037" cy="34448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8130799-25F2-5F47-9CDC-0EC4C9FA5086}"/>
                </a:ext>
              </a:extLst>
            </p:cNvPr>
            <p:cNvCxnSpPr/>
            <p:nvPr/>
          </p:nvCxnSpPr>
          <p:spPr>
            <a:xfrm flipH="1" flipV="1">
              <a:off x="7493000" y="2982913"/>
              <a:ext cx="11113" cy="82232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594" name="对象 20">
              <a:extLst>
                <a:ext uri="{FF2B5EF4-FFF2-40B4-BE49-F238E27FC236}">
                  <a16:creationId xmlns:a16="http://schemas.microsoft.com/office/drawing/2014/main" id="{25388654-1F54-5B41-95EC-BB0E0A356E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91263" y="2528888"/>
            <a:ext cx="328612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20" name="Equation" r:id="rId12" imgW="1898650" imgH="2927350" progId="Equation.DSMT4">
                    <p:embed/>
                  </p:oleObj>
                </mc:Choice>
                <mc:Fallback>
                  <p:oleObj name="Equation" r:id="rId12" imgW="1898650" imgH="2927350" progId="Equation.DSMT4">
                    <p:embed/>
                    <p:pic>
                      <p:nvPicPr>
                        <p:cNvPr id="24594" name="对象 20">
                          <a:extLst>
                            <a:ext uri="{FF2B5EF4-FFF2-40B4-BE49-F238E27FC236}">
                              <a16:creationId xmlns:a16="http://schemas.microsoft.com/office/drawing/2014/main" id="{25388654-1F54-5B41-95EC-BB0E0A356E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1263" y="2528888"/>
                          <a:ext cx="328612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对象 21">
              <a:extLst>
                <a:ext uri="{FF2B5EF4-FFF2-40B4-BE49-F238E27FC236}">
                  <a16:creationId xmlns:a16="http://schemas.microsoft.com/office/drawing/2014/main" id="{CD3794D3-31DE-E949-B4D5-B19C39EB61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08588" y="2060575"/>
            <a:ext cx="354012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21" name="Equation" r:id="rId14" imgW="2051050" imgH="2927350" progId="Equation.DSMT4">
                    <p:embed/>
                  </p:oleObj>
                </mc:Choice>
                <mc:Fallback>
                  <p:oleObj name="Equation" r:id="rId14" imgW="2051050" imgH="2927350" progId="Equation.DSMT4">
                    <p:embed/>
                    <p:pic>
                      <p:nvPicPr>
                        <p:cNvPr id="24595" name="对象 21">
                          <a:extLst>
                            <a:ext uri="{FF2B5EF4-FFF2-40B4-BE49-F238E27FC236}">
                              <a16:creationId xmlns:a16="http://schemas.microsoft.com/office/drawing/2014/main" id="{CD3794D3-31DE-E949-B4D5-B19C39EB61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8588" y="2060575"/>
                          <a:ext cx="354012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对象 22">
              <a:extLst>
                <a:ext uri="{FF2B5EF4-FFF2-40B4-BE49-F238E27FC236}">
                  <a16:creationId xmlns:a16="http://schemas.microsoft.com/office/drawing/2014/main" id="{F9514AA6-6B34-3A46-8729-306B300281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3800" y="3270250"/>
            <a:ext cx="354013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22" name="Equation" r:id="rId16" imgW="2051050" imgH="2927350" progId="Equation.DSMT4">
                    <p:embed/>
                  </p:oleObj>
                </mc:Choice>
                <mc:Fallback>
                  <p:oleObj name="Equation" r:id="rId16" imgW="2051050" imgH="2927350" progId="Equation.DSMT4">
                    <p:embed/>
                    <p:pic>
                      <p:nvPicPr>
                        <p:cNvPr id="24596" name="对象 22">
                          <a:extLst>
                            <a:ext uri="{FF2B5EF4-FFF2-40B4-BE49-F238E27FC236}">
                              <a16:creationId xmlns:a16="http://schemas.microsoft.com/office/drawing/2014/main" id="{F9514AA6-6B34-3A46-8729-306B300281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3800" y="3270250"/>
                          <a:ext cx="354013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8FA691A-1C96-6846-9D90-67CA151F5894}"/>
                </a:ext>
              </a:extLst>
            </p:cNvPr>
            <p:cNvCxnSpPr/>
            <p:nvPr/>
          </p:nvCxnSpPr>
          <p:spPr>
            <a:xfrm flipH="1">
              <a:off x="5362575" y="2982913"/>
              <a:ext cx="300038" cy="346075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739665A-51FE-8F4B-AA4A-7321A5352F7B}"/>
                </a:ext>
              </a:extLst>
            </p:cNvPr>
            <p:cNvCxnSpPr/>
            <p:nvPr/>
          </p:nvCxnSpPr>
          <p:spPr>
            <a:xfrm flipV="1">
              <a:off x="5661025" y="2682875"/>
              <a:ext cx="303213" cy="30797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DB6ED47-79B3-684D-BA20-8C9C2A4DA75B}"/>
                </a:ext>
              </a:extLst>
            </p:cNvPr>
            <p:cNvCxnSpPr/>
            <p:nvPr/>
          </p:nvCxnSpPr>
          <p:spPr>
            <a:xfrm>
              <a:off x="5661025" y="2967038"/>
              <a:ext cx="14288" cy="8382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88166AB9-54A1-ED46-ADC9-D3D5DC5BD52D}"/>
                </a:ext>
              </a:extLst>
            </p:cNvPr>
            <p:cNvCxnSpPr/>
            <p:nvPr/>
          </p:nvCxnSpPr>
          <p:spPr>
            <a:xfrm flipH="1" flipV="1">
              <a:off x="5657850" y="2178050"/>
              <a:ext cx="11113" cy="82073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5A7C4132-2AFD-9E45-BF04-403DBBEBC7E8}"/>
                </a:ext>
              </a:extLst>
            </p:cNvPr>
            <p:cNvCxnSpPr/>
            <p:nvPr/>
          </p:nvCxnSpPr>
          <p:spPr>
            <a:xfrm>
              <a:off x="6548438" y="3455988"/>
              <a:ext cx="715962" cy="320675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223DF4C-8FFB-2147-8FFD-7D9DA9FA99CF}"/>
                </a:ext>
              </a:extLst>
            </p:cNvPr>
            <p:cNvCxnSpPr/>
            <p:nvPr/>
          </p:nvCxnSpPr>
          <p:spPr>
            <a:xfrm flipH="1" flipV="1">
              <a:off x="5834063" y="3451225"/>
              <a:ext cx="714375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603" name="对象 29">
              <a:extLst>
                <a:ext uri="{FF2B5EF4-FFF2-40B4-BE49-F238E27FC236}">
                  <a16:creationId xmlns:a16="http://schemas.microsoft.com/office/drawing/2014/main" id="{0C65C8A0-9E0A-F446-9257-44CF9C71D8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64200" y="3008313"/>
            <a:ext cx="455613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23" name="Equation" r:id="rId18" imgW="2635250" imgH="2927350" progId="Equation.DSMT4">
                    <p:embed/>
                  </p:oleObj>
                </mc:Choice>
                <mc:Fallback>
                  <p:oleObj name="Equation" r:id="rId18" imgW="2635250" imgH="2927350" progId="Equation.DSMT4">
                    <p:embed/>
                    <p:pic>
                      <p:nvPicPr>
                        <p:cNvPr id="24603" name="对象 29">
                          <a:extLst>
                            <a:ext uri="{FF2B5EF4-FFF2-40B4-BE49-F238E27FC236}">
                              <a16:creationId xmlns:a16="http://schemas.microsoft.com/office/drawing/2014/main" id="{0C65C8A0-9E0A-F446-9257-44CF9C71D8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4200" y="3008313"/>
                          <a:ext cx="455613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4" name="对象 30">
              <a:extLst>
                <a:ext uri="{FF2B5EF4-FFF2-40B4-BE49-F238E27FC236}">
                  <a16:creationId xmlns:a16="http://schemas.microsoft.com/office/drawing/2014/main" id="{96C73EC2-ED97-B84B-8357-906A527786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5800" y="3260725"/>
            <a:ext cx="481013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24" name="Equation" r:id="rId20" imgW="2781300" imgH="2927350" progId="Equation.DSMT4">
                    <p:embed/>
                  </p:oleObj>
                </mc:Choice>
                <mc:Fallback>
                  <p:oleObj name="Equation" r:id="rId20" imgW="2781300" imgH="2927350" progId="Equation.DSMT4">
                    <p:embed/>
                    <p:pic>
                      <p:nvPicPr>
                        <p:cNvPr id="24604" name="对象 30">
                          <a:extLst>
                            <a:ext uri="{FF2B5EF4-FFF2-40B4-BE49-F238E27FC236}">
                              <a16:creationId xmlns:a16="http://schemas.microsoft.com/office/drawing/2014/main" id="{96C73EC2-ED97-B84B-8357-906A527786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5800" y="3260725"/>
                          <a:ext cx="481013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5" name="对象 33">
              <a:extLst>
                <a:ext uri="{FF2B5EF4-FFF2-40B4-BE49-F238E27FC236}">
                  <a16:creationId xmlns:a16="http://schemas.microsoft.com/office/drawing/2014/main" id="{53E8B0CD-1AA8-694E-8651-4816D9D455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02250" y="2765425"/>
            <a:ext cx="30321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25" name="Equation" r:id="rId22" imgW="1752600" imgH="2051050" progId="Equation.DSMT4">
                    <p:embed/>
                  </p:oleObj>
                </mc:Choice>
                <mc:Fallback>
                  <p:oleObj name="Equation" r:id="rId22" imgW="1752600" imgH="2051050" progId="Equation.DSMT4">
                    <p:embed/>
                    <p:pic>
                      <p:nvPicPr>
                        <p:cNvPr id="24605" name="对象 33">
                          <a:extLst>
                            <a:ext uri="{FF2B5EF4-FFF2-40B4-BE49-F238E27FC236}">
                              <a16:creationId xmlns:a16="http://schemas.microsoft.com/office/drawing/2014/main" id="{53E8B0CD-1AA8-694E-8651-4816D9D455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2250" y="2765425"/>
                          <a:ext cx="303213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2B0CBEA2-5FC1-4AC2-A31D-EBEA89E1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ACF2-0DCF-444C-9396-4EF41FD11D3C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68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4612</TotalTime>
  <Words>2274</Words>
  <Application>Microsoft Office PowerPoint</Application>
  <PresentationFormat>全屏显示(4:3)</PresentationFormat>
  <Paragraphs>284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黑体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songyk</dc:creator>
  <cp:lastModifiedBy>宋 玉坤</cp:lastModifiedBy>
  <cp:revision>258</cp:revision>
  <dcterms:created xsi:type="dcterms:W3CDTF">2015-10-14T12:32:14Z</dcterms:created>
  <dcterms:modified xsi:type="dcterms:W3CDTF">2020-04-09T04:13:51Z</dcterms:modified>
</cp:coreProperties>
</file>