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49" r:id="rId2"/>
    <p:sldId id="300" r:id="rId3"/>
    <p:sldId id="347" r:id="rId4"/>
    <p:sldId id="365" r:id="rId5"/>
    <p:sldId id="363" r:id="rId6"/>
    <p:sldId id="362" r:id="rId7"/>
    <p:sldId id="273" r:id="rId8"/>
    <p:sldId id="277" r:id="rId9"/>
    <p:sldId id="276" r:id="rId10"/>
    <p:sldId id="279" r:id="rId11"/>
    <p:sldId id="288" r:id="rId12"/>
    <p:sldId id="289" r:id="rId13"/>
    <p:sldId id="366" r:id="rId14"/>
    <p:sldId id="313" r:id="rId15"/>
    <p:sldId id="364" r:id="rId16"/>
    <p:sldId id="314" r:id="rId17"/>
    <p:sldId id="315" r:id="rId18"/>
    <p:sldId id="360" r:id="rId19"/>
    <p:sldId id="316" r:id="rId20"/>
    <p:sldId id="324" r:id="rId21"/>
    <p:sldId id="328" r:id="rId22"/>
    <p:sldId id="358" r:id="rId23"/>
    <p:sldId id="308" r:id="rId24"/>
    <p:sldId id="309" r:id="rId25"/>
    <p:sldId id="343" r:id="rId26"/>
    <p:sldId id="344" r:id="rId27"/>
    <p:sldId id="345" r:id="rId28"/>
    <p:sldId id="339" r:id="rId29"/>
    <p:sldId id="340" r:id="rId30"/>
    <p:sldId id="341" r:id="rId31"/>
    <p:sldId id="298" r:id="rId32"/>
    <p:sldId id="299" r:id="rId33"/>
    <p:sldId id="297" r:id="rId34"/>
    <p:sldId id="331" r:id="rId35"/>
    <p:sldId id="332" r:id="rId36"/>
    <p:sldId id="333" r:id="rId37"/>
    <p:sldId id="335" r:id="rId38"/>
    <p:sldId id="336" r:id="rId39"/>
    <p:sldId id="337" r:id="rId40"/>
    <p:sldId id="338" r:id="rId41"/>
    <p:sldId id="36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3"/>
    <a:srgbClr val="FFFF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74" autoAdjust="0"/>
  </p:normalViewPr>
  <p:slideViewPr>
    <p:cSldViewPr>
      <p:cViewPr varScale="1">
        <p:scale>
          <a:sx n="113" d="100"/>
          <a:sy n="113" d="100"/>
        </p:scale>
        <p:origin x="155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64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107.e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4.emf"/><Relationship Id="rId15" Type="http://schemas.openxmlformats.org/officeDocument/2006/relationships/image" Target="../media/image118.emf"/><Relationship Id="rId10" Type="http://schemas.openxmlformats.org/officeDocument/2006/relationships/image" Target="../media/image113.emf"/><Relationship Id="rId4" Type="http://schemas.openxmlformats.org/officeDocument/2006/relationships/image" Target="../media/image108.emf"/><Relationship Id="rId9" Type="http://schemas.openxmlformats.org/officeDocument/2006/relationships/image" Target="../media/image112.emf"/><Relationship Id="rId14" Type="http://schemas.openxmlformats.org/officeDocument/2006/relationships/image" Target="../media/image11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6.emf"/><Relationship Id="rId7" Type="http://schemas.openxmlformats.org/officeDocument/2006/relationships/image" Target="../media/image141.png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7" Type="http://schemas.openxmlformats.org/officeDocument/2006/relationships/image" Target="../media/image149.png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6" Type="http://schemas.openxmlformats.org/officeDocument/2006/relationships/image" Target="../media/image148.png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52.emf"/><Relationship Id="rId7" Type="http://schemas.openxmlformats.org/officeDocument/2006/relationships/image" Target="../media/image146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5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emf"/><Relationship Id="rId1" Type="http://schemas.openxmlformats.org/officeDocument/2006/relationships/image" Target="../media/image15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png"/><Relationship Id="rId1" Type="http://schemas.openxmlformats.org/officeDocument/2006/relationships/image" Target="../media/image163.emf"/><Relationship Id="rId5" Type="http://schemas.openxmlformats.org/officeDocument/2006/relationships/image" Target="../media/image167.png"/><Relationship Id="rId4" Type="http://schemas.openxmlformats.org/officeDocument/2006/relationships/image" Target="../media/image16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7" Type="http://schemas.openxmlformats.org/officeDocument/2006/relationships/image" Target="../media/image174.png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90.emf"/><Relationship Id="rId3" Type="http://schemas.openxmlformats.org/officeDocument/2006/relationships/image" Target="../media/image185.emf"/><Relationship Id="rId7" Type="http://schemas.openxmlformats.org/officeDocument/2006/relationships/image" Target="../media/image175.emf"/><Relationship Id="rId12" Type="http://schemas.openxmlformats.org/officeDocument/2006/relationships/image" Target="../media/image189.emf"/><Relationship Id="rId2" Type="http://schemas.openxmlformats.org/officeDocument/2006/relationships/image" Target="../media/image184.emf"/><Relationship Id="rId16" Type="http://schemas.openxmlformats.org/officeDocument/2006/relationships/image" Target="../media/image193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79.emf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10" Type="http://schemas.openxmlformats.org/officeDocument/2006/relationships/image" Target="../media/image178.emf"/><Relationship Id="rId4" Type="http://schemas.openxmlformats.org/officeDocument/2006/relationships/image" Target="../media/image186.emf"/><Relationship Id="rId9" Type="http://schemas.openxmlformats.org/officeDocument/2006/relationships/image" Target="../media/image177.emf"/><Relationship Id="rId14" Type="http://schemas.openxmlformats.org/officeDocument/2006/relationships/image" Target="../media/image191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image" Target="../media/image206.emf"/><Relationship Id="rId3" Type="http://schemas.openxmlformats.org/officeDocument/2006/relationships/image" Target="../media/image196.emf"/><Relationship Id="rId7" Type="http://schemas.openxmlformats.org/officeDocument/2006/relationships/image" Target="../media/image200.emf"/><Relationship Id="rId12" Type="http://schemas.openxmlformats.org/officeDocument/2006/relationships/image" Target="../media/image205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11" Type="http://schemas.openxmlformats.org/officeDocument/2006/relationships/image" Target="../media/image204.emf"/><Relationship Id="rId5" Type="http://schemas.openxmlformats.org/officeDocument/2006/relationships/image" Target="../media/image198.emf"/><Relationship Id="rId15" Type="http://schemas.openxmlformats.org/officeDocument/2006/relationships/image" Target="../media/image208.emf"/><Relationship Id="rId10" Type="http://schemas.openxmlformats.org/officeDocument/2006/relationships/image" Target="../media/image203.emf"/><Relationship Id="rId4" Type="http://schemas.openxmlformats.org/officeDocument/2006/relationships/image" Target="../media/image197.emf"/><Relationship Id="rId9" Type="http://schemas.openxmlformats.org/officeDocument/2006/relationships/image" Target="../media/image202.emf"/><Relationship Id="rId14" Type="http://schemas.openxmlformats.org/officeDocument/2006/relationships/image" Target="../media/image20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17" Type="http://schemas.openxmlformats.org/officeDocument/2006/relationships/image" Target="../media/image26.png"/><Relationship Id="rId2" Type="http://schemas.openxmlformats.org/officeDocument/2006/relationships/image" Target="../media/image34.emf"/><Relationship Id="rId16" Type="http://schemas.openxmlformats.org/officeDocument/2006/relationships/image" Target="../media/image48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1.emf"/><Relationship Id="rId7" Type="http://schemas.openxmlformats.org/officeDocument/2006/relationships/image" Target="../media/image54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3.emf"/><Relationship Id="rId5" Type="http://schemas.openxmlformats.org/officeDocument/2006/relationships/image" Target="../media/image34.emf"/><Relationship Id="rId4" Type="http://schemas.openxmlformats.org/officeDocument/2006/relationships/image" Target="../media/image52.emf"/><Relationship Id="rId9" Type="http://schemas.openxmlformats.org/officeDocument/2006/relationships/image" Target="../media/image5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3" Type="http://schemas.openxmlformats.org/officeDocument/2006/relationships/image" Target="../media/image71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64.emf"/><Relationship Id="rId10" Type="http://schemas.openxmlformats.org/officeDocument/2006/relationships/image" Target="../media/image77.emf"/><Relationship Id="rId4" Type="http://schemas.openxmlformats.org/officeDocument/2006/relationships/image" Target="../media/image72.emf"/><Relationship Id="rId9" Type="http://schemas.openxmlformats.org/officeDocument/2006/relationships/image" Target="../media/image7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FFD09A7-67DA-6840-BF3B-B6E7232671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235291A-1B5B-AE4E-8F9F-7194E65EC6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0A857FB-34B5-5C42-8E28-1AB7F12C70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457F23CC-B2FA-9D41-A447-F2F47CAFFF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05A2CF59-2D77-0141-8AA5-98AC95405E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A983362-ED26-AA42-9556-351B097FF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0D22A0B-F52B-B340-94D8-C40CD90E5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8C0D25F-072A-384E-BAAD-D306E9E68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A4AB0B-4305-AD47-86EE-54CFFE37DA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F6D665-1190-CB46-9E85-44E852B095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2000"/>
            </a:lvl1pPr>
          </a:lstStyle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0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内容">
            <a:extLst>
              <a:ext uri="{FF2B5EF4-FFF2-40B4-BE49-F238E27FC236}">
                <a16:creationId xmlns:a16="http://schemas.microsoft.com/office/drawing/2014/main" id="{83148424-347F-4AEA-BFFD-F88E8D90EA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FE8AE996-9DA2-084F-BC58-08DE2A743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F2B4017-2C10-104E-A3F5-4A840457E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247172-35AD-497B-A68C-61443E1D8942}"/>
              </a:ext>
            </a:extLst>
          </p:cNvPr>
          <p:cNvSpPr txBox="1"/>
          <p:nvPr userDrawn="1"/>
        </p:nvSpPr>
        <p:spPr>
          <a:xfrm>
            <a:off x="4094946" y="645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17B9F7C-6CBE-4483-9672-CDF6EBE344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A94C625-39E9-4097-8DF7-D4689CA152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F6913FF-86FC-4194-BF31-64D39BA644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2000"/>
            </a:lvl1pPr>
          </a:lstStyle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7.e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1.bin"/><Relationship Id="rId39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21" Type="http://schemas.openxmlformats.org/officeDocument/2006/relationships/image" Target="../media/image41.emf"/><Relationship Id="rId34" Type="http://schemas.openxmlformats.org/officeDocument/2006/relationships/image" Target="../media/image46.emf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9.emf"/><Relationship Id="rId25" Type="http://schemas.openxmlformats.org/officeDocument/2006/relationships/image" Target="../media/image42.emf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48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36.emf"/><Relationship Id="rId24" Type="http://schemas.openxmlformats.org/officeDocument/2006/relationships/oleObject" Target="../embeddings/oleObject20.bin"/><Relationship Id="rId32" Type="http://schemas.openxmlformats.org/officeDocument/2006/relationships/image" Target="../media/image45.emf"/><Relationship Id="rId37" Type="http://schemas.openxmlformats.org/officeDocument/2006/relationships/oleObject" Target="../embeddings/oleObject27.bin"/><Relationship Id="rId40" Type="http://schemas.openxmlformats.org/officeDocument/2006/relationships/image" Target="../media/image26.png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43.emf"/><Relationship Id="rId36" Type="http://schemas.openxmlformats.org/officeDocument/2006/relationships/image" Target="../media/image47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40.emf"/><Relationship Id="rId31" Type="http://schemas.openxmlformats.org/officeDocument/2006/relationships/oleObject" Target="../embeddings/oleObject24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44.emf"/><Relationship Id="rId35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57.gif"/><Relationship Id="rId21" Type="http://schemas.openxmlformats.org/officeDocument/2006/relationships/image" Target="../media/image56.emf"/><Relationship Id="rId7" Type="http://schemas.openxmlformats.org/officeDocument/2006/relationships/image" Target="../media/image50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54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5" Type="http://schemas.openxmlformats.org/officeDocument/2006/relationships/image" Target="../media/image53.e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55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1.emf"/><Relationship Id="rId14" Type="http://schemas.openxmlformats.org/officeDocument/2006/relationships/oleObject" Target="../embeddings/oleObject34.bin"/><Relationship Id="rId22" Type="http://schemas.openxmlformats.org/officeDocument/2006/relationships/image" Target="../media/image58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emf"/><Relationship Id="rId11" Type="http://schemas.openxmlformats.org/officeDocument/2006/relationships/image" Target="../media/image63.pn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61.e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45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74.png"/><Relationship Id="rId10" Type="http://schemas.openxmlformats.org/officeDocument/2006/relationships/image" Target="../media/image66.emf"/><Relationship Id="rId4" Type="http://schemas.openxmlformats.org/officeDocument/2006/relationships/image" Target="../media/image73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6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78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80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5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64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77.emf"/><Relationship Id="rId22" Type="http://schemas.openxmlformats.org/officeDocument/2006/relationships/image" Target="../media/image1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5.e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0.bin"/><Relationship Id="rId3" Type="http://schemas.openxmlformats.org/officeDocument/2006/relationships/oleObject" Target="../embeddings/oleObject59.bin"/><Relationship Id="rId21" Type="http://schemas.openxmlformats.org/officeDocument/2006/relationships/image" Target="../media/image89.emf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87.emf"/><Relationship Id="rId25" Type="http://schemas.openxmlformats.org/officeDocument/2006/relationships/image" Target="../media/image9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29" Type="http://schemas.openxmlformats.org/officeDocument/2006/relationships/image" Target="../media/image9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emf"/><Relationship Id="rId11" Type="http://schemas.openxmlformats.org/officeDocument/2006/relationships/image" Target="../media/image99.png"/><Relationship Id="rId24" Type="http://schemas.openxmlformats.org/officeDocument/2006/relationships/oleObject" Target="../embeddings/oleObject69.bin"/><Relationship Id="rId32" Type="http://schemas.openxmlformats.org/officeDocument/2006/relationships/image" Target="../media/image94.emf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86.emf"/><Relationship Id="rId23" Type="http://schemas.openxmlformats.org/officeDocument/2006/relationships/image" Target="../media/image90.emf"/><Relationship Id="rId28" Type="http://schemas.openxmlformats.org/officeDocument/2006/relationships/oleObject" Target="../embeddings/oleObject71.bin"/><Relationship Id="rId10" Type="http://schemas.openxmlformats.org/officeDocument/2006/relationships/image" Target="../media/image84.emf"/><Relationship Id="rId19" Type="http://schemas.openxmlformats.org/officeDocument/2006/relationships/image" Target="../media/image88.emf"/><Relationship Id="rId31" Type="http://schemas.openxmlformats.org/officeDocument/2006/relationships/oleObject" Target="../embeddings/oleObject72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92.emf"/><Relationship Id="rId30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0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7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280.png"/><Relationship Id="rId18" Type="http://schemas.openxmlformats.org/officeDocument/2006/relationships/image" Target="../media/image33.png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270.png"/><Relationship Id="rId17" Type="http://schemas.openxmlformats.org/officeDocument/2006/relationships/image" Target="../media/image32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0.png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300.png"/><Relationship Id="rId10" Type="http://schemas.openxmlformats.org/officeDocument/2006/relationships/image" Target="../media/image104.emf"/><Relationship Id="rId19" Type="http://schemas.openxmlformats.org/officeDocument/2006/relationships/image" Target="../media/image34.png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111.emf"/><Relationship Id="rId26" Type="http://schemas.openxmlformats.org/officeDocument/2006/relationships/image" Target="../media/image115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114.emf"/><Relationship Id="rId32" Type="http://schemas.openxmlformats.org/officeDocument/2006/relationships/image" Target="../media/image118.e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116.emf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1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26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2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32.emf"/><Relationship Id="rId3" Type="http://schemas.openxmlformats.org/officeDocument/2006/relationships/audio" Target="../media/audio1.wav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31.emf"/><Relationship Id="rId5" Type="http://schemas.openxmlformats.org/officeDocument/2006/relationships/image" Target="../media/image128.emf"/><Relationship Id="rId15" Type="http://schemas.openxmlformats.org/officeDocument/2006/relationships/image" Target="../media/image133.e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30.emf"/><Relationship Id="rId14" Type="http://schemas.openxmlformats.org/officeDocument/2006/relationships/oleObject" Target="../embeddings/oleObject11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42.png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1.png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3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47.emf"/><Relationship Id="rId3" Type="http://schemas.openxmlformats.org/officeDocument/2006/relationships/audio" Target="../media/audio2.wav"/><Relationship Id="rId7" Type="http://schemas.openxmlformats.org/officeDocument/2006/relationships/image" Target="../media/image144.e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49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46.emf"/><Relationship Id="rId5" Type="http://schemas.openxmlformats.org/officeDocument/2006/relationships/image" Target="../media/image143.emf"/><Relationship Id="rId15" Type="http://schemas.openxmlformats.org/officeDocument/2006/relationships/image" Target="../media/image148.png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45.emf"/><Relationship Id="rId14" Type="http://schemas.openxmlformats.org/officeDocument/2006/relationships/oleObject" Target="../embeddings/oleObject12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4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audio" Target="../media/audio1.wav"/><Relationship Id="rId7" Type="http://schemas.openxmlformats.org/officeDocument/2006/relationships/image" Target="../media/image155.emf"/><Relationship Id="rId12" Type="http://schemas.openxmlformats.org/officeDocument/2006/relationships/image" Target="../media/image10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06.png"/><Relationship Id="rId5" Type="http://schemas.openxmlformats.org/officeDocument/2006/relationships/image" Target="../media/image154.e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5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5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57.emf"/><Relationship Id="rId10" Type="http://schemas.openxmlformats.org/officeDocument/2006/relationships/image" Target="../media/image110.png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audio" Target="../media/audio1.wav"/><Relationship Id="rId7" Type="http://schemas.openxmlformats.org/officeDocument/2006/relationships/image" Target="../media/image16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59.emf"/><Relationship Id="rId10" Type="http://schemas.openxmlformats.org/officeDocument/2006/relationships/image" Target="../media/image162.emf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6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6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4.png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66.e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4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72.emf"/><Relationship Id="rId18" Type="http://schemas.openxmlformats.org/officeDocument/2006/relationships/image" Target="../media/image162.emf"/><Relationship Id="rId3" Type="http://schemas.openxmlformats.org/officeDocument/2006/relationships/audio" Target="../media/audio1.wav"/><Relationship Id="rId7" Type="http://schemas.openxmlformats.org/officeDocument/2006/relationships/image" Target="../media/image169.e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74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71.emf"/><Relationship Id="rId5" Type="http://schemas.openxmlformats.org/officeDocument/2006/relationships/image" Target="../media/image168.emf"/><Relationship Id="rId15" Type="http://schemas.openxmlformats.org/officeDocument/2006/relationships/image" Target="../media/image173.e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70.emf"/><Relationship Id="rId14" Type="http://schemas.openxmlformats.org/officeDocument/2006/relationships/oleObject" Target="../embeddings/oleObject15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79.emf"/><Relationship Id="rId18" Type="http://schemas.openxmlformats.org/officeDocument/2006/relationships/oleObject" Target="../embeddings/oleObject162.bin"/><Relationship Id="rId3" Type="http://schemas.openxmlformats.org/officeDocument/2006/relationships/audio" Target="../media/audio1.wav"/><Relationship Id="rId7" Type="http://schemas.openxmlformats.org/officeDocument/2006/relationships/image" Target="../media/image176.e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8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78.emf"/><Relationship Id="rId5" Type="http://schemas.openxmlformats.org/officeDocument/2006/relationships/image" Target="../media/image175.emf"/><Relationship Id="rId15" Type="http://schemas.openxmlformats.org/officeDocument/2006/relationships/image" Target="../media/image180.e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82.e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77.emf"/><Relationship Id="rId14" Type="http://schemas.openxmlformats.org/officeDocument/2006/relationships/oleObject" Target="../embeddings/oleObject16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87.emf"/><Relationship Id="rId18" Type="http://schemas.openxmlformats.org/officeDocument/2006/relationships/oleObject" Target="../embeddings/oleObject170.bin"/><Relationship Id="rId26" Type="http://schemas.openxmlformats.org/officeDocument/2006/relationships/oleObject" Target="../embeddings/oleObject174.bin"/><Relationship Id="rId3" Type="http://schemas.openxmlformats.org/officeDocument/2006/relationships/audio" Target="../media/audio1.wav"/><Relationship Id="rId21" Type="http://schemas.openxmlformats.org/officeDocument/2006/relationships/image" Target="../media/image177.emf"/><Relationship Id="rId34" Type="http://schemas.openxmlformats.org/officeDocument/2006/relationships/oleObject" Target="../embeddings/oleObject178.bin"/><Relationship Id="rId7" Type="http://schemas.openxmlformats.org/officeDocument/2006/relationships/image" Target="../media/image184.e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75.emf"/><Relationship Id="rId25" Type="http://schemas.openxmlformats.org/officeDocument/2006/relationships/image" Target="../media/image179.emf"/><Relationship Id="rId33" Type="http://schemas.openxmlformats.org/officeDocument/2006/relationships/image" Target="../media/image192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9.bin"/><Relationship Id="rId20" Type="http://schemas.openxmlformats.org/officeDocument/2006/relationships/oleObject" Target="../embeddings/oleObject171.bin"/><Relationship Id="rId29" Type="http://schemas.openxmlformats.org/officeDocument/2006/relationships/image" Target="../media/image190.e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86.emf"/><Relationship Id="rId24" Type="http://schemas.openxmlformats.org/officeDocument/2006/relationships/oleObject" Target="../embeddings/oleObject173.bin"/><Relationship Id="rId32" Type="http://schemas.openxmlformats.org/officeDocument/2006/relationships/oleObject" Target="../embeddings/oleObject177.bin"/><Relationship Id="rId5" Type="http://schemas.openxmlformats.org/officeDocument/2006/relationships/image" Target="../media/image183.emf"/><Relationship Id="rId15" Type="http://schemas.openxmlformats.org/officeDocument/2006/relationships/image" Target="../media/image188.emf"/><Relationship Id="rId23" Type="http://schemas.openxmlformats.org/officeDocument/2006/relationships/image" Target="../media/image178.emf"/><Relationship Id="rId28" Type="http://schemas.openxmlformats.org/officeDocument/2006/relationships/oleObject" Target="../embeddings/oleObject175.bin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76.emf"/><Relationship Id="rId31" Type="http://schemas.openxmlformats.org/officeDocument/2006/relationships/image" Target="../media/image191.e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85.emf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89.emf"/><Relationship Id="rId30" Type="http://schemas.openxmlformats.org/officeDocument/2006/relationships/oleObject" Target="../embeddings/oleObject176.bin"/><Relationship Id="rId35" Type="http://schemas.openxmlformats.org/officeDocument/2006/relationships/image" Target="../media/image193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201.emf"/><Relationship Id="rId26" Type="http://schemas.openxmlformats.org/officeDocument/2006/relationships/image" Target="../media/image205.e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0.emf"/><Relationship Id="rId20" Type="http://schemas.openxmlformats.org/officeDocument/2006/relationships/image" Target="../media/image202.e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204.emf"/><Relationship Id="rId32" Type="http://schemas.openxmlformats.org/officeDocument/2006/relationships/image" Target="../media/image208.emf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206.emf"/><Relationship Id="rId10" Type="http://schemas.openxmlformats.org/officeDocument/2006/relationships/image" Target="../media/image197.e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99.emf"/><Relationship Id="rId22" Type="http://schemas.openxmlformats.org/officeDocument/2006/relationships/image" Target="../media/image203.e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20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oleObject" Target="../embeddings/oleObject198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212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4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9.e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10" Type="http://schemas.openxmlformats.org/officeDocument/2006/relationships/image" Target="../media/image211.emf"/><Relationship Id="rId4" Type="http://schemas.openxmlformats.org/officeDocument/2006/relationships/image" Target="../media/image242.png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2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AAAE0C-806A-40ED-AC71-5FB8B79DD971}"/>
                  </a:ext>
                </a:extLst>
              </p:cNvPr>
              <p:cNvSpPr txBox="1"/>
              <p:nvPr/>
            </p:nvSpPr>
            <p:spPr>
              <a:xfrm>
                <a:off x="35496" y="637467"/>
                <a:ext cx="9217023" cy="59486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运动学关系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𝑧𝑧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刚体定轴转动的动力学方程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/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机械能守恒方程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𝛼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𝑧𝑧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约束力方程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  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𝑥𝑧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𝑦𝑧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𝑦𝑧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𝑥𝑧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转动惯量矩阵元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求解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 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≠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AAAE0C-806A-40ED-AC71-5FB8B79D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637467"/>
                <a:ext cx="9217023" cy="5948680"/>
              </a:xfrm>
              <a:prstGeom prst="rect">
                <a:avLst/>
              </a:prstGeom>
              <a:blipFill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1">
            <a:extLst>
              <a:ext uri="{FF2B5EF4-FFF2-40B4-BE49-F238E27FC236}">
                <a16:creationId xmlns:a16="http://schemas.microsoft.com/office/drawing/2014/main" id="{31476AD9-D241-43A8-B40E-ED678137C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07" y="11838"/>
            <a:ext cx="2142637" cy="461665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定轴转动回顾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C0EC7C-6544-49EC-8070-D6650A67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D991031-B3BA-414F-8450-948BC80E2867}"/>
                  </a:ext>
                </a:extLst>
              </p:cNvPr>
              <p:cNvSpPr/>
              <p:nvPr/>
            </p:nvSpPr>
            <p:spPr>
              <a:xfrm>
                <a:off x="3851920" y="39253"/>
                <a:ext cx="2559996" cy="5162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    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D991031-B3BA-414F-8450-948BC80E2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9253"/>
                <a:ext cx="2559996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3" name="Rectangle 55">
            <a:extLst>
              <a:ext uri="{FF2B5EF4-FFF2-40B4-BE49-F238E27FC236}">
                <a16:creationId xmlns:a16="http://schemas.microsoft.com/office/drawing/2014/main" id="{6543B6F3-1124-9A45-9748-2F4B7EF4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275"/>
            <a:ext cx="304165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76250" marR="0" lvl="0" indent="-4762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(1) 已知一点的速度及刚体的角速度</a:t>
            </a:r>
          </a:p>
        </p:txBody>
      </p:sp>
      <p:sp>
        <p:nvSpPr>
          <p:cNvPr id="27704" name="Rectangle 56">
            <a:extLst>
              <a:ext uri="{FF2B5EF4-FFF2-40B4-BE49-F238E27FC236}">
                <a16:creationId xmlns:a16="http://schemas.microsoft.com/office/drawing/2014/main" id="{6A118FDC-A632-1E4E-AE6F-BBA3A7389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549275"/>
            <a:ext cx="339725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76250" marR="0" lvl="0" indent="-4762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3)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已知两点的速度方向，且互不平行</a:t>
            </a:r>
          </a:p>
        </p:txBody>
      </p:sp>
      <p:sp>
        <p:nvSpPr>
          <p:cNvPr id="27705" name="Rectangle 57">
            <a:extLst>
              <a:ext uri="{FF2B5EF4-FFF2-40B4-BE49-F238E27FC236}">
                <a16:creationId xmlns:a16="http://schemas.microsoft.com/office/drawing/2014/main" id="{278A049F-ACAD-A141-AC4B-11858F174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188" y="3463925"/>
            <a:ext cx="2236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5)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瞬时平动，  </a:t>
            </a:r>
          </a:p>
        </p:txBody>
      </p:sp>
      <p:graphicFrame>
        <p:nvGraphicFramePr>
          <p:cNvPr id="61545" name="Object 105">
            <a:extLst>
              <a:ext uri="{FF2B5EF4-FFF2-40B4-BE49-F238E27FC236}">
                <a16:creationId xmlns:a16="http://schemas.microsoft.com/office/drawing/2014/main" id="{A5CB5DAE-26F5-C44D-BBE7-7B9EC11F3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4838" y="3478213"/>
          <a:ext cx="9937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6" name="公式" r:id="rId4" imgW="4679950" imgH="2197100" progId="Equation.3">
                  <p:embed/>
                </p:oleObj>
              </mc:Choice>
              <mc:Fallback>
                <p:oleObj name="公式" r:id="rId4" imgW="4679950" imgH="2197100" progId="Equation.3">
                  <p:embed/>
                  <p:pic>
                    <p:nvPicPr>
                      <p:cNvPr id="61545" name="Object 105">
                        <a:extLst>
                          <a:ext uri="{FF2B5EF4-FFF2-40B4-BE49-F238E27FC236}">
                            <a16:creationId xmlns:a16="http://schemas.microsoft.com/office/drawing/2014/main" id="{A5CB5DAE-26F5-C44D-BBE7-7B9EC11F3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3478213"/>
                        <a:ext cx="9937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7" name="Rectangle 59">
            <a:extLst>
              <a:ext uri="{FF2B5EF4-FFF2-40B4-BE49-F238E27FC236}">
                <a16:creationId xmlns:a16="http://schemas.microsoft.com/office/drawing/2014/main" id="{04DDD1AA-09AC-FE46-9A7C-86444656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92500"/>
            <a:ext cx="3559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76250" marR="0" lvl="0" indent="-4762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4)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两点速度方向平行且垂直于这两点的连线</a:t>
            </a:r>
          </a:p>
        </p:txBody>
      </p:sp>
      <p:sp>
        <p:nvSpPr>
          <p:cNvPr id="27708" name="Freeform 60">
            <a:extLst>
              <a:ext uri="{FF2B5EF4-FFF2-40B4-BE49-F238E27FC236}">
                <a16:creationId xmlns:a16="http://schemas.microsoft.com/office/drawing/2014/main" id="{EF196C39-024D-2446-8A60-B6470FCDAF04}"/>
              </a:ext>
            </a:extLst>
          </p:cNvPr>
          <p:cNvSpPr>
            <a:spLocks noChangeAspect="1"/>
          </p:cNvSpPr>
          <p:nvPr/>
        </p:nvSpPr>
        <p:spPr bwMode="auto">
          <a:xfrm>
            <a:off x="2930525" y="4656138"/>
            <a:ext cx="1014413" cy="1520825"/>
          </a:xfrm>
          <a:custGeom>
            <a:avLst/>
            <a:gdLst>
              <a:gd name="T0" fmla="*/ 1014413 w 1032"/>
              <a:gd name="T1" fmla="*/ 0 h 1368"/>
              <a:gd name="T2" fmla="*/ 0 w 1032"/>
              <a:gd name="T3" fmla="*/ 1520825 h 1368"/>
              <a:gd name="T4" fmla="*/ 0 60000 65536"/>
              <a:gd name="T5" fmla="*/ 0 60000 65536"/>
              <a:gd name="T6" fmla="*/ 0 w 1032"/>
              <a:gd name="T7" fmla="*/ 0 h 1368"/>
              <a:gd name="T8" fmla="*/ 1032 w 1032"/>
              <a:gd name="T9" fmla="*/ 1368 h 136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32" h="1368">
                <a:moveTo>
                  <a:pt x="1032" y="0"/>
                </a:moveTo>
                <a:lnTo>
                  <a:pt x="0" y="1368"/>
                </a:ln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1AF4EC0C-3F61-5847-8280-787B49E72F0E}"/>
              </a:ext>
            </a:extLst>
          </p:cNvPr>
          <p:cNvGrpSpPr>
            <a:grpSpLocks/>
          </p:cNvGrpSpPr>
          <p:nvPr/>
        </p:nvGrpSpPr>
        <p:grpSpPr bwMode="auto">
          <a:xfrm>
            <a:off x="3319463" y="4691063"/>
            <a:ext cx="257175" cy="1466850"/>
            <a:chOff x="2392" y="3215"/>
            <a:chExt cx="162" cy="924"/>
          </a:xfrm>
        </p:grpSpPr>
        <p:sp>
          <p:nvSpPr>
            <p:cNvPr id="18522" name="Line 62">
              <a:extLst>
                <a:ext uri="{FF2B5EF4-FFF2-40B4-BE49-F238E27FC236}">
                  <a16:creationId xmlns:a16="http://schemas.microsoft.com/office/drawing/2014/main" id="{D735C360-FDAD-ED4D-AB5F-710880FB0B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41" y="3215"/>
              <a:ext cx="0" cy="9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523" name="Oval 63">
              <a:extLst>
                <a:ext uri="{FF2B5EF4-FFF2-40B4-BE49-F238E27FC236}">
                  <a16:creationId xmlns:a16="http://schemas.microsoft.com/office/drawing/2014/main" id="{086D633E-6CE3-9F46-8405-FA62F5D18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8" y="3556"/>
              <a:ext cx="36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8524" name="Object 123">
              <a:extLst>
                <a:ext uri="{FF2B5EF4-FFF2-40B4-BE49-F238E27FC236}">
                  <a16:creationId xmlns:a16="http://schemas.microsoft.com/office/drawing/2014/main" id="{98917099-7167-A341-AC53-7940731FF2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2" y="3413"/>
            <a:ext cx="14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7" name="公式" r:id="rId6" imgW="1752600" imgH="2051050" progId="Equation.3">
                    <p:embed/>
                  </p:oleObj>
                </mc:Choice>
                <mc:Fallback>
                  <p:oleObj name="公式" r:id="rId6" imgW="1752600" imgH="2051050" progId="Equation.3">
                    <p:embed/>
                    <p:pic>
                      <p:nvPicPr>
                        <p:cNvPr id="18524" name="Object 123">
                          <a:extLst>
                            <a:ext uri="{FF2B5EF4-FFF2-40B4-BE49-F238E27FC236}">
                              <a16:creationId xmlns:a16="http://schemas.microsoft.com/office/drawing/2014/main" id="{98917099-7167-A341-AC53-7940731FF2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3413"/>
                          <a:ext cx="149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5">
            <a:extLst>
              <a:ext uri="{FF2B5EF4-FFF2-40B4-BE49-F238E27FC236}">
                <a16:creationId xmlns:a16="http://schemas.microsoft.com/office/drawing/2014/main" id="{F1FE36A2-0447-244A-A1FC-E005F92DBC69}"/>
              </a:ext>
            </a:extLst>
          </p:cNvPr>
          <p:cNvGrpSpPr>
            <a:grpSpLocks/>
          </p:cNvGrpSpPr>
          <p:nvPr/>
        </p:nvGrpSpPr>
        <p:grpSpPr bwMode="auto">
          <a:xfrm>
            <a:off x="3275013" y="4289425"/>
            <a:ext cx="677862" cy="474663"/>
            <a:chOff x="2364" y="2962"/>
            <a:chExt cx="427" cy="299"/>
          </a:xfrm>
        </p:grpSpPr>
        <p:sp>
          <p:nvSpPr>
            <p:cNvPr id="18518" name="Oval 66">
              <a:extLst>
                <a:ext uri="{FF2B5EF4-FFF2-40B4-BE49-F238E27FC236}">
                  <a16:creationId xmlns:a16="http://schemas.microsoft.com/office/drawing/2014/main" id="{BD016B22-DAC5-DF41-8D4D-769969CA41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18" y="3176"/>
              <a:ext cx="36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519" name="Freeform 67">
              <a:extLst>
                <a:ext uri="{FF2B5EF4-FFF2-40B4-BE49-F238E27FC236}">
                  <a16:creationId xmlns:a16="http://schemas.microsoft.com/office/drawing/2014/main" id="{06107788-190D-2B43-AA71-61B4BB329C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68" y="3193"/>
              <a:ext cx="202" cy="0"/>
            </a:xfrm>
            <a:custGeom>
              <a:avLst/>
              <a:gdLst>
                <a:gd name="T0" fmla="*/ 0 w 324"/>
                <a:gd name="T1" fmla="*/ 0 h 1"/>
                <a:gd name="T2" fmla="*/ 202 w 324"/>
                <a:gd name="T3" fmla="*/ 0 h 1"/>
                <a:gd name="T4" fmla="*/ 0 60000 65536"/>
                <a:gd name="T5" fmla="*/ 0 60000 65536"/>
                <a:gd name="T6" fmla="*/ 0 w 324"/>
                <a:gd name="T7" fmla="*/ 0 h 1"/>
                <a:gd name="T8" fmla="*/ 324 w 32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4" h="1">
                  <a:moveTo>
                    <a:pt x="0" y="0"/>
                  </a:moveTo>
                  <a:lnTo>
                    <a:pt x="32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8520" name="Object 121">
              <a:extLst>
                <a:ext uri="{FF2B5EF4-FFF2-40B4-BE49-F238E27FC236}">
                  <a16:creationId xmlns:a16="http://schemas.microsoft.com/office/drawing/2014/main" id="{BA81CF8F-93A1-CD4D-9527-3A42CC792E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4" y="3069"/>
            <a:ext cx="1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8" name="Equation" r:id="rId8" imgW="1752600" imgH="1898650" progId="Equation.DSMT4">
                    <p:embed/>
                  </p:oleObj>
                </mc:Choice>
                <mc:Fallback>
                  <p:oleObj name="Equation" r:id="rId8" imgW="1752600" imgH="1898650" progId="Equation.DSMT4">
                    <p:embed/>
                    <p:pic>
                      <p:nvPicPr>
                        <p:cNvPr id="18520" name="Object 121">
                          <a:extLst>
                            <a:ext uri="{FF2B5EF4-FFF2-40B4-BE49-F238E27FC236}">
                              <a16:creationId xmlns:a16="http://schemas.microsoft.com/office/drawing/2014/main" id="{BA81CF8F-93A1-CD4D-9527-3A42CC792E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" y="3069"/>
                          <a:ext cx="18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21" name="Object 122">
              <a:extLst>
                <a:ext uri="{FF2B5EF4-FFF2-40B4-BE49-F238E27FC236}">
                  <a16:creationId xmlns:a16="http://schemas.microsoft.com/office/drawing/2014/main" id="{C1D6F2A9-F51D-9E4E-AE5F-E795C593AD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6" y="2962"/>
            <a:ext cx="17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9" name="Equation" r:id="rId10" imgW="2051050" imgH="2489200" progId="Equation.DSMT4">
                    <p:embed/>
                  </p:oleObj>
                </mc:Choice>
                <mc:Fallback>
                  <p:oleObj name="Equation" r:id="rId10" imgW="2051050" imgH="2489200" progId="Equation.DSMT4">
                    <p:embed/>
                    <p:pic>
                      <p:nvPicPr>
                        <p:cNvPr id="18521" name="Object 122">
                          <a:extLst>
                            <a:ext uri="{FF2B5EF4-FFF2-40B4-BE49-F238E27FC236}">
                              <a16:creationId xmlns:a16="http://schemas.microsoft.com/office/drawing/2014/main" id="{C1D6F2A9-F51D-9E4E-AE5F-E795C593AD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2962"/>
                          <a:ext cx="17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0">
            <a:extLst>
              <a:ext uri="{FF2B5EF4-FFF2-40B4-BE49-F238E27FC236}">
                <a16:creationId xmlns:a16="http://schemas.microsoft.com/office/drawing/2014/main" id="{D0FEBAF4-0EC5-804C-B1F3-F9AE53E6D302}"/>
              </a:ext>
            </a:extLst>
          </p:cNvPr>
          <p:cNvGrpSpPr>
            <a:grpSpLocks/>
          </p:cNvGrpSpPr>
          <p:nvPr/>
        </p:nvGrpSpPr>
        <p:grpSpPr bwMode="auto">
          <a:xfrm>
            <a:off x="2941638" y="5807075"/>
            <a:ext cx="869950" cy="669925"/>
            <a:chOff x="2154" y="3918"/>
            <a:chExt cx="548" cy="422"/>
          </a:xfrm>
        </p:grpSpPr>
        <p:graphicFrame>
          <p:nvGraphicFramePr>
            <p:cNvPr id="18514" name="Object 119">
              <a:extLst>
                <a:ext uri="{FF2B5EF4-FFF2-40B4-BE49-F238E27FC236}">
                  <a16:creationId xmlns:a16="http://schemas.microsoft.com/office/drawing/2014/main" id="{518938AC-C30C-5B4D-BC49-9A97B6D6A4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1" y="4053"/>
            <a:ext cx="151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0" name="公式" r:id="rId12" imgW="1752600" imgH="1752600" progId="Equation.3">
                    <p:embed/>
                  </p:oleObj>
                </mc:Choice>
                <mc:Fallback>
                  <p:oleObj name="公式" r:id="rId12" imgW="1752600" imgH="1752600" progId="Equation.3">
                    <p:embed/>
                    <p:pic>
                      <p:nvPicPr>
                        <p:cNvPr id="18514" name="Object 119">
                          <a:extLst>
                            <a:ext uri="{FF2B5EF4-FFF2-40B4-BE49-F238E27FC236}">
                              <a16:creationId xmlns:a16="http://schemas.microsoft.com/office/drawing/2014/main" id="{518938AC-C30C-5B4D-BC49-9A97B6D6A4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4053"/>
                          <a:ext cx="151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15" name="Oval 72">
              <a:extLst>
                <a:ext uri="{FF2B5EF4-FFF2-40B4-BE49-F238E27FC236}">
                  <a16:creationId xmlns:a16="http://schemas.microsoft.com/office/drawing/2014/main" id="{814D6827-EB1D-374C-8AA5-EA6CC4429D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6" y="4103"/>
              <a:ext cx="35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516" name="Freeform 73">
              <a:extLst>
                <a:ext uri="{FF2B5EF4-FFF2-40B4-BE49-F238E27FC236}">
                  <a16:creationId xmlns:a16="http://schemas.microsoft.com/office/drawing/2014/main" id="{554FBAA7-1B92-CE42-98E5-90E21B82A7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4" y="4137"/>
              <a:ext cx="376" cy="203"/>
            </a:xfrm>
            <a:custGeom>
              <a:avLst/>
              <a:gdLst>
                <a:gd name="T0" fmla="*/ 376 w 576"/>
                <a:gd name="T1" fmla="*/ 0 h 1"/>
                <a:gd name="T2" fmla="*/ 0 w 576"/>
                <a:gd name="T3" fmla="*/ 0 h 1"/>
                <a:gd name="T4" fmla="*/ 0 60000 65536"/>
                <a:gd name="T5" fmla="*/ 0 60000 65536"/>
                <a:gd name="T6" fmla="*/ 0 w 576"/>
                <a:gd name="T7" fmla="*/ 0 h 1"/>
                <a:gd name="T8" fmla="*/ 576 w 57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1">
                  <a:moveTo>
                    <a:pt x="576" y="0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8517" name="Object 120">
              <a:extLst>
                <a:ext uri="{FF2B5EF4-FFF2-40B4-BE49-F238E27FC236}">
                  <a16:creationId xmlns:a16="http://schemas.microsoft.com/office/drawing/2014/main" id="{7F8EE7E4-E082-9146-B90F-4EA85B2C9E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2" y="3918"/>
            <a:ext cx="17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1" name="Equation" r:id="rId14" imgW="2051050" imgH="2489200" progId="Equation.DSMT4">
                    <p:embed/>
                  </p:oleObj>
                </mc:Choice>
                <mc:Fallback>
                  <p:oleObj name="Equation" r:id="rId14" imgW="2051050" imgH="2489200" progId="Equation.DSMT4">
                    <p:embed/>
                    <p:pic>
                      <p:nvPicPr>
                        <p:cNvPr id="18517" name="Object 120">
                          <a:extLst>
                            <a:ext uri="{FF2B5EF4-FFF2-40B4-BE49-F238E27FC236}">
                              <a16:creationId xmlns:a16="http://schemas.microsoft.com/office/drawing/2014/main" id="{7F8EE7E4-E082-9146-B90F-4EA85B2C9E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3918"/>
                          <a:ext cx="17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23" name="Line 75">
            <a:extLst>
              <a:ext uri="{FF2B5EF4-FFF2-40B4-BE49-F238E27FC236}">
                <a16:creationId xmlns:a16="http://schemas.microsoft.com/office/drawing/2014/main" id="{9978F6BA-9424-A247-9076-96F21A3AD15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224088" y="4659313"/>
            <a:ext cx="477837" cy="1470025"/>
          </a:xfrm>
          <a:prstGeom prst="line">
            <a:avLst/>
          </a:pr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" name="Group 76">
            <a:extLst>
              <a:ext uri="{FF2B5EF4-FFF2-40B4-BE49-F238E27FC236}">
                <a16:creationId xmlns:a16="http://schemas.microsoft.com/office/drawing/2014/main" id="{1C0E654F-4981-394B-B860-2B770207C846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291013"/>
            <a:ext cx="544513" cy="406400"/>
            <a:chOff x="1657" y="2963"/>
            <a:chExt cx="343" cy="256"/>
          </a:xfrm>
        </p:grpSpPr>
        <p:sp>
          <p:nvSpPr>
            <p:cNvPr id="18511" name="Oval 77">
              <a:extLst>
                <a:ext uri="{FF2B5EF4-FFF2-40B4-BE49-F238E27FC236}">
                  <a16:creationId xmlns:a16="http://schemas.microsoft.com/office/drawing/2014/main" id="{5DA3946A-3DF3-0A43-ACA0-FB2D5B234B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180"/>
              <a:ext cx="35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512" name="Line 78">
              <a:extLst>
                <a:ext uri="{FF2B5EF4-FFF2-40B4-BE49-F238E27FC236}">
                  <a16:creationId xmlns:a16="http://schemas.microsoft.com/office/drawing/2014/main" id="{F7633724-773A-0644-B462-D6EC0021A5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94" y="3198"/>
              <a:ext cx="30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8513" name="Object 118">
              <a:extLst>
                <a:ext uri="{FF2B5EF4-FFF2-40B4-BE49-F238E27FC236}">
                  <a16:creationId xmlns:a16="http://schemas.microsoft.com/office/drawing/2014/main" id="{DA6F9C04-A736-3C42-A20A-B1A2A4322A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5" y="2963"/>
            <a:ext cx="17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2" name="Equation" r:id="rId16" imgW="2051050" imgH="2489200" progId="Equation.DSMT4">
                    <p:embed/>
                  </p:oleObj>
                </mc:Choice>
                <mc:Fallback>
                  <p:oleObj name="Equation" r:id="rId16" imgW="2051050" imgH="2489200" progId="Equation.DSMT4">
                    <p:embed/>
                    <p:pic>
                      <p:nvPicPr>
                        <p:cNvPr id="18513" name="Object 118">
                          <a:extLst>
                            <a:ext uri="{FF2B5EF4-FFF2-40B4-BE49-F238E27FC236}">
                              <a16:creationId xmlns:a16="http://schemas.microsoft.com/office/drawing/2014/main" id="{DA6F9C04-A736-3C42-A20A-B1A2A4322A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5" y="2963"/>
                          <a:ext cx="17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0">
            <a:extLst>
              <a:ext uri="{FF2B5EF4-FFF2-40B4-BE49-F238E27FC236}">
                <a16:creationId xmlns:a16="http://schemas.microsoft.com/office/drawing/2014/main" id="{51B75179-2F9E-D640-B9A4-4AD55FDBCEBE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879975"/>
            <a:ext cx="393700" cy="422275"/>
            <a:chOff x="1657" y="3334"/>
            <a:chExt cx="248" cy="266"/>
          </a:xfrm>
        </p:grpSpPr>
        <p:sp>
          <p:nvSpPr>
            <p:cNvPr id="18508" name="Oval 81">
              <a:extLst>
                <a:ext uri="{FF2B5EF4-FFF2-40B4-BE49-F238E27FC236}">
                  <a16:creationId xmlns:a16="http://schemas.microsoft.com/office/drawing/2014/main" id="{1C624644-F604-3A4D-8E53-52706BF21C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57" y="3561"/>
              <a:ext cx="35" cy="3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509" name="Line 82">
              <a:extLst>
                <a:ext uri="{FF2B5EF4-FFF2-40B4-BE49-F238E27FC236}">
                  <a16:creationId xmlns:a16="http://schemas.microsoft.com/office/drawing/2014/main" id="{6255C84C-9F70-904C-8BB1-F8D0B5E412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680" y="3575"/>
              <a:ext cx="18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8510" name="Object 117">
              <a:extLst>
                <a:ext uri="{FF2B5EF4-FFF2-40B4-BE49-F238E27FC236}">
                  <a16:creationId xmlns:a16="http://schemas.microsoft.com/office/drawing/2014/main" id="{B561765C-B7C2-A341-8172-60A9F4CC7A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0" y="3334"/>
            <a:ext cx="17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3" name="Equation" r:id="rId18" imgW="2051050" imgH="2489200" progId="Equation.DSMT4">
                    <p:embed/>
                  </p:oleObj>
                </mc:Choice>
                <mc:Fallback>
                  <p:oleObj name="Equation" r:id="rId18" imgW="2051050" imgH="2489200" progId="Equation.DSMT4">
                    <p:embed/>
                    <p:pic>
                      <p:nvPicPr>
                        <p:cNvPr id="18510" name="Object 117">
                          <a:extLst>
                            <a:ext uri="{FF2B5EF4-FFF2-40B4-BE49-F238E27FC236}">
                              <a16:creationId xmlns:a16="http://schemas.microsoft.com/office/drawing/2014/main" id="{B561765C-B7C2-A341-8172-60A9F4CC7A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3334"/>
                          <a:ext cx="17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84">
            <a:extLst>
              <a:ext uri="{FF2B5EF4-FFF2-40B4-BE49-F238E27FC236}">
                <a16:creationId xmlns:a16="http://schemas.microsoft.com/office/drawing/2014/main" id="{168D877D-9B6D-884E-B63F-4C315141D2FC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4529138"/>
            <a:ext cx="273050" cy="1752600"/>
            <a:chOff x="1529" y="3113"/>
            <a:chExt cx="172" cy="1104"/>
          </a:xfrm>
        </p:grpSpPr>
        <p:sp>
          <p:nvSpPr>
            <p:cNvPr id="18502" name="Oval 85">
              <a:extLst>
                <a:ext uri="{FF2B5EF4-FFF2-40B4-BE49-F238E27FC236}">
                  <a16:creationId xmlns:a16="http://schemas.microsoft.com/office/drawing/2014/main" id="{108AC049-230E-2E4E-B1BA-E73A762FFE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64" y="4110"/>
              <a:ext cx="37" cy="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503" name="Line 86">
              <a:extLst>
                <a:ext uri="{FF2B5EF4-FFF2-40B4-BE49-F238E27FC236}">
                  <a16:creationId xmlns:a16="http://schemas.microsoft.com/office/drawing/2014/main" id="{D6FBEA5D-2EFC-2240-8D65-B068D22310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80" y="3219"/>
              <a:ext cx="0" cy="92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8504" name="Group 87">
              <a:extLst>
                <a:ext uri="{FF2B5EF4-FFF2-40B4-BE49-F238E27FC236}">
                  <a16:creationId xmlns:a16="http://schemas.microsoft.com/office/drawing/2014/main" id="{1CE926A7-362A-4242-8F51-0FB578E293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29" y="3113"/>
              <a:ext cx="151" cy="1104"/>
              <a:chOff x="7025" y="5242"/>
              <a:chExt cx="240" cy="1612"/>
            </a:xfrm>
          </p:grpSpPr>
          <p:graphicFrame>
            <p:nvGraphicFramePr>
              <p:cNvPr id="18505" name="Object 114">
                <a:extLst>
                  <a:ext uri="{FF2B5EF4-FFF2-40B4-BE49-F238E27FC236}">
                    <a16:creationId xmlns:a16="http://schemas.microsoft.com/office/drawing/2014/main" id="{5ADA47ED-1544-C647-96D7-766F16C9E1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25" y="5242"/>
              <a:ext cx="240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14" name="公式" r:id="rId20" imgW="1752600" imgH="1898650" progId="Equation.3">
                      <p:embed/>
                    </p:oleObj>
                  </mc:Choice>
                  <mc:Fallback>
                    <p:oleObj name="公式" r:id="rId20" imgW="1752600" imgH="1898650" progId="Equation.3">
                      <p:embed/>
                      <p:pic>
                        <p:nvPicPr>
                          <p:cNvPr id="18505" name="Object 114">
                            <a:extLst>
                              <a:ext uri="{FF2B5EF4-FFF2-40B4-BE49-F238E27FC236}">
                                <a16:creationId xmlns:a16="http://schemas.microsoft.com/office/drawing/2014/main" id="{5ADA47ED-1544-C647-96D7-766F16C9E1F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25" y="5242"/>
                            <a:ext cx="240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506" name="Object 115">
                <a:extLst>
                  <a:ext uri="{FF2B5EF4-FFF2-40B4-BE49-F238E27FC236}">
                    <a16:creationId xmlns:a16="http://schemas.microsoft.com/office/drawing/2014/main" id="{864CA400-9316-5B49-A860-1D3F1CA2F4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25" y="6575"/>
              <a:ext cx="24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15" name="公式" r:id="rId22" imgW="1752600" imgH="2051050" progId="Equation.3">
                      <p:embed/>
                    </p:oleObj>
                  </mc:Choice>
                  <mc:Fallback>
                    <p:oleObj name="公式" r:id="rId22" imgW="1752600" imgH="2051050" progId="Equation.3">
                      <p:embed/>
                      <p:pic>
                        <p:nvPicPr>
                          <p:cNvPr id="18506" name="Object 115">
                            <a:extLst>
                              <a:ext uri="{FF2B5EF4-FFF2-40B4-BE49-F238E27FC236}">
                                <a16:creationId xmlns:a16="http://schemas.microsoft.com/office/drawing/2014/main" id="{864CA400-9316-5B49-A860-1D3F1CA2F4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25" y="6575"/>
                            <a:ext cx="240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507" name="Object 116">
                <a:extLst>
                  <a:ext uri="{FF2B5EF4-FFF2-40B4-BE49-F238E27FC236}">
                    <a16:creationId xmlns:a16="http://schemas.microsoft.com/office/drawing/2014/main" id="{9F7883B6-4166-BE4E-9326-15F378D329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25" y="5722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16" name="公式" r:id="rId23" imgW="1752600" imgH="1752600" progId="Equation.3">
                      <p:embed/>
                    </p:oleObj>
                  </mc:Choice>
                  <mc:Fallback>
                    <p:oleObj name="公式" r:id="rId23" imgW="1752600" imgH="1752600" progId="Equation.3">
                      <p:embed/>
                      <p:pic>
                        <p:nvPicPr>
                          <p:cNvPr id="18507" name="Object 116">
                            <a:extLst>
                              <a:ext uri="{FF2B5EF4-FFF2-40B4-BE49-F238E27FC236}">
                                <a16:creationId xmlns:a16="http://schemas.microsoft.com/office/drawing/2014/main" id="{9F7883B6-4166-BE4E-9326-15F378D3292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25" y="5722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91">
            <a:extLst>
              <a:ext uri="{FF2B5EF4-FFF2-40B4-BE49-F238E27FC236}">
                <a16:creationId xmlns:a16="http://schemas.microsoft.com/office/drawing/2014/main" id="{08156119-6221-454F-B12A-32619BA62EFF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381125"/>
            <a:ext cx="1574800" cy="884238"/>
            <a:chOff x="1505" y="1130"/>
            <a:chExt cx="992" cy="557"/>
          </a:xfrm>
        </p:grpSpPr>
        <p:sp>
          <p:nvSpPr>
            <p:cNvPr id="18496" name="Line 92">
              <a:extLst>
                <a:ext uri="{FF2B5EF4-FFF2-40B4-BE49-F238E27FC236}">
                  <a16:creationId xmlns:a16="http://schemas.microsoft.com/office/drawing/2014/main" id="{DDD06C3C-779B-E045-8909-46FA964568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3" y="1258"/>
              <a:ext cx="510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8497" name="Object 111">
              <a:extLst>
                <a:ext uri="{FF2B5EF4-FFF2-40B4-BE49-F238E27FC236}">
                  <a16:creationId xmlns:a16="http://schemas.microsoft.com/office/drawing/2014/main" id="{FDEB709D-99B6-3140-9375-B768A96913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3" y="1130"/>
            <a:ext cx="26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7" name="Equation" r:id="rId24" imgW="2051050" imgH="2489200" progId="Equation.DSMT4">
                    <p:embed/>
                  </p:oleObj>
                </mc:Choice>
                <mc:Fallback>
                  <p:oleObj name="Equation" r:id="rId24" imgW="2051050" imgH="2489200" progId="Equation.DSMT4">
                    <p:embed/>
                    <p:pic>
                      <p:nvPicPr>
                        <p:cNvPr id="18497" name="Object 111">
                          <a:extLst>
                            <a:ext uri="{FF2B5EF4-FFF2-40B4-BE49-F238E27FC236}">
                              <a16:creationId xmlns:a16="http://schemas.microsoft.com/office/drawing/2014/main" id="{FDEB709D-99B6-3140-9375-B768A96913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" y="1130"/>
                          <a:ext cx="26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8" name="Object 112">
              <a:extLst>
                <a:ext uri="{FF2B5EF4-FFF2-40B4-BE49-F238E27FC236}">
                  <a16:creationId xmlns:a16="http://schemas.microsoft.com/office/drawing/2014/main" id="{A33CF32D-35A9-A847-8B62-B65F04499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5" y="1422"/>
            <a:ext cx="22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8" name="Equation" r:id="rId26" imgW="1752600" imgH="1898650" progId="Equation.DSMT4">
                    <p:embed/>
                  </p:oleObj>
                </mc:Choice>
                <mc:Fallback>
                  <p:oleObj name="Equation" r:id="rId26" imgW="1752600" imgH="1898650" progId="Equation.DSMT4">
                    <p:embed/>
                    <p:pic>
                      <p:nvPicPr>
                        <p:cNvPr id="18498" name="Object 112">
                          <a:extLst>
                            <a:ext uri="{FF2B5EF4-FFF2-40B4-BE49-F238E27FC236}">
                              <a16:creationId xmlns:a16="http://schemas.microsoft.com/office/drawing/2014/main" id="{A33CF32D-35A9-A847-8B62-B65F044990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422"/>
                          <a:ext cx="22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9" name="Oval 95">
              <a:extLst>
                <a:ext uri="{FF2B5EF4-FFF2-40B4-BE49-F238E27FC236}">
                  <a16:creationId xmlns:a16="http://schemas.microsoft.com/office/drawing/2014/main" id="{14B58DE7-8960-2F45-A969-FEE5E95D5E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6" y="1560"/>
              <a:ext cx="57" cy="57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500" name="Arc 96">
              <a:extLst>
                <a:ext uri="{FF2B5EF4-FFF2-40B4-BE49-F238E27FC236}">
                  <a16:creationId xmlns:a16="http://schemas.microsoft.com/office/drawing/2014/main" id="{5F9A0054-8689-6A47-8036-1871A0B364C5}"/>
                </a:ext>
              </a:extLst>
            </p:cNvPr>
            <p:cNvSpPr>
              <a:spLocks/>
            </p:cNvSpPr>
            <p:nvPr/>
          </p:nvSpPr>
          <p:spPr bwMode="auto">
            <a:xfrm rot="1057670">
              <a:off x="1749" y="1434"/>
              <a:ext cx="184" cy="183"/>
            </a:xfrm>
            <a:custGeom>
              <a:avLst/>
              <a:gdLst>
                <a:gd name="T0" fmla="*/ 0 w 21600"/>
                <a:gd name="T1" fmla="*/ 0 h 21600"/>
                <a:gd name="T2" fmla="*/ 2 w 21600"/>
                <a:gd name="T3" fmla="*/ 2 h 21600"/>
                <a:gd name="T4" fmla="*/ 0 w 21600"/>
                <a:gd name="T5" fmla="*/ 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8501" name="Object 113">
              <a:extLst>
                <a:ext uri="{FF2B5EF4-FFF2-40B4-BE49-F238E27FC236}">
                  <a16:creationId xmlns:a16="http://schemas.microsoft.com/office/drawing/2014/main" id="{BE58BCCA-678C-2E44-BAD9-4403693110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5" y="1478"/>
            <a:ext cx="22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9" name="Equation" r:id="rId27" imgW="1752600" imgH="1606550" progId="Equation.DSMT4">
                    <p:embed/>
                  </p:oleObj>
                </mc:Choice>
                <mc:Fallback>
                  <p:oleObj name="Equation" r:id="rId27" imgW="1752600" imgH="1606550" progId="Equation.DSMT4">
                    <p:embed/>
                    <p:pic>
                      <p:nvPicPr>
                        <p:cNvPr id="18501" name="Object 113">
                          <a:extLst>
                            <a:ext uri="{FF2B5EF4-FFF2-40B4-BE49-F238E27FC236}">
                              <a16:creationId xmlns:a16="http://schemas.microsoft.com/office/drawing/2014/main" id="{BE58BCCA-678C-2E44-BAD9-4403693110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478"/>
                          <a:ext cx="22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8">
            <a:extLst>
              <a:ext uri="{FF2B5EF4-FFF2-40B4-BE49-F238E27FC236}">
                <a16:creationId xmlns:a16="http://schemas.microsoft.com/office/drawing/2014/main" id="{69BE0765-FF32-B64C-AE27-D2B4FE6DB7C7}"/>
              </a:ext>
            </a:extLst>
          </p:cNvPr>
          <p:cNvGrpSpPr>
            <a:grpSpLocks/>
          </p:cNvGrpSpPr>
          <p:nvPr/>
        </p:nvGrpSpPr>
        <p:grpSpPr bwMode="auto">
          <a:xfrm>
            <a:off x="1360487" y="2028826"/>
            <a:ext cx="1108074" cy="1460501"/>
            <a:chOff x="1734" y="1538"/>
            <a:chExt cx="698" cy="920"/>
          </a:xfrm>
        </p:grpSpPr>
        <p:sp>
          <p:nvSpPr>
            <p:cNvPr id="18490" name="Line 99">
              <a:extLst>
                <a:ext uri="{FF2B5EF4-FFF2-40B4-BE49-F238E27FC236}">
                  <a16:creationId xmlns:a16="http://schemas.microsoft.com/office/drawing/2014/main" id="{AD85953F-B920-A140-A922-7CA857530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584"/>
              <a:ext cx="442" cy="7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8491" name="Group 100">
              <a:extLst>
                <a:ext uri="{FF2B5EF4-FFF2-40B4-BE49-F238E27FC236}">
                  <a16:creationId xmlns:a16="http://schemas.microsoft.com/office/drawing/2014/main" id="{B4F62A89-409D-DB42-821B-CF6E656D6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1538"/>
              <a:ext cx="95" cy="106"/>
              <a:chOff x="1418" y="2034"/>
              <a:chExt cx="95" cy="106"/>
            </a:xfrm>
          </p:grpSpPr>
          <p:sp>
            <p:nvSpPr>
              <p:cNvPr id="18494" name="Line 101">
                <a:extLst>
                  <a:ext uri="{FF2B5EF4-FFF2-40B4-BE49-F238E27FC236}">
                    <a16:creationId xmlns:a16="http://schemas.microsoft.com/office/drawing/2014/main" id="{7C057DB7-1C98-8E4A-B44F-240ED9E02EB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414991">
                <a:off x="1427" y="2082"/>
                <a:ext cx="9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8495" name="Line 102">
                <a:extLst>
                  <a:ext uri="{FF2B5EF4-FFF2-40B4-BE49-F238E27FC236}">
                    <a16:creationId xmlns:a16="http://schemas.microsoft.com/office/drawing/2014/main" id="{BC460386-7FE7-304C-B83B-F27F356889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8814991" flipH="1">
                <a:off x="1418" y="2139"/>
                <a:ext cx="95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8492" name="Oval 103">
              <a:extLst>
                <a:ext uri="{FF2B5EF4-FFF2-40B4-BE49-F238E27FC236}">
                  <a16:creationId xmlns:a16="http://schemas.microsoft.com/office/drawing/2014/main" id="{30307F3F-DD83-2C45-BC44-E808B3D7BA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0" y="2285"/>
              <a:ext cx="57" cy="5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493" name="Text Box 104">
              <a:extLst>
                <a:ext uri="{FF2B5EF4-FFF2-40B4-BE49-F238E27FC236}">
                  <a16:creationId xmlns:a16="http://schemas.microsoft.com/office/drawing/2014/main" id="{6118F3E3-02FE-EE41-8E06-3FCBCA9C6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216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</p:grpSp>
      <p:graphicFrame>
        <p:nvGraphicFramePr>
          <p:cNvPr id="61546" name="Object 106">
            <a:extLst>
              <a:ext uri="{FF2B5EF4-FFF2-40B4-BE49-F238E27FC236}">
                <a16:creationId xmlns:a16="http://schemas.microsoft.com/office/drawing/2014/main" id="{8435D738-20B1-744C-944B-3E2E1AEB2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2317750"/>
          <a:ext cx="481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0" name="Equation" r:id="rId29" imgW="2489200" imgH="4241800" progId="Equation.DSMT4">
                  <p:embed/>
                </p:oleObj>
              </mc:Choice>
              <mc:Fallback>
                <p:oleObj name="Equation" r:id="rId29" imgW="2489200" imgH="4241800" progId="Equation.DSMT4">
                  <p:embed/>
                  <p:pic>
                    <p:nvPicPr>
                      <p:cNvPr id="61546" name="Object 106">
                        <a:extLst>
                          <a:ext uri="{FF2B5EF4-FFF2-40B4-BE49-F238E27FC236}">
                            <a16:creationId xmlns:a16="http://schemas.microsoft.com/office/drawing/2014/main" id="{8435D738-20B1-744C-944B-3E2E1AEB2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317750"/>
                        <a:ext cx="48101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06">
            <a:extLst>
              <a:ext uri="{FF2B5EF4-FFF2-40B4-BE49-F238E27FC236}">
                <a16:creationId xmlns:a16="http://schemas.microsoft.com/office/drawing/2014/main" id="{719DEB59-E65C-AB4E-BED9-1821038D36BD}"/>
              </a:ext>
            </a:extLst>
          </p:cNvPr>
          <p:cNvGrpSpPr>
            <a:grpSpLocks/>
          </p:cNvGrpSpPr>
          <p:nvPr/>
        </p:nvGrpSpPr>
        <p:grpSpPr bwMode="auto">
          <a:xfrm rot="-807472">
            <a:off x="6572022" y="2001490"/>
            <a:ext cx="1106487" cy="1460499"/>
            <a:chOff x="1735" y="1536"/>
            <a:chExt cx="697" cy="920"/>
          </a:xfrm>
        </p:grpSpPr>
        <p:sp>
          <p:nvSpPr>
            <p:cNvPr id="18484" name="Line 107">
              <a:extLst>
                <a:ext uri="{FF2B5EF4-FFF2-40B4-BE49-F238E27FC236}">
                  <a16:creationId xmlns:a16="http://schemas.microsoft.com/office/drawing/2014/main" id="{A808E4E5-CC39-1D4A-BBA6-21D895D84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" y="1582"/>
              <a:ext cx="442" cy="7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8485" name="Group 108">
              <a:extLst>
                <a:ext uri="{FF2B5EF4-FFF2-40B4-BE49-F238E27FC236}">
                  <a16:creationId xmlns:a16="http://schemas.microsoft.com/office/drawing/2014/main" id="{19B28E4C-2D6D-474A-BABC-B6209B6DA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7" y="1536"/>
              <a:ext cx="95" cy="106"/>
              <a:chOff x="1418" y="2034"/>
              <a:chExt cx="95" cy="106"/>
            </a:xfrm>
          </p:grpSpPr>
          <p:sp>
            <p:nvSpPr>
              <p:cNvPr id="18488" name="Line 109">
                <a:extLst>
                  <a:ext uri="{FF2B5EF4-FFF2-40B4-BE49-F238E27FC236}">
                    <a16:creationId xmlns:a16="http://schemas.microsoft.com/office/drawing/2014/main" id="{F5858C71-7D18-DD43-9259-F1355BAA29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414991">
                <a:off x="1427" y="2082"/>
                <a:ext cx="9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8489" name="Line 110">
                <a:extLst>
                  <a:ext uri="{FF2B5EF4-FFF2-40B4-BE49-F238E27FC236}">
                    <a16:creationId xmlns:a16="http://schemas.microsoft.com/office/drawing/2014/main" id="{EDEE0BFE-A778-7548-91FF-9085021996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8814991" flipH="1">
                <a:off x="1418" y="2139"/>
                <a:ext cx="95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8486" name="Oval 111">
              <a:extLst>
                <a:ext uri="{FF2B5EF4-FFF2-40B4-BE49-F238E27FC236}">
                  <a16:creationId xmlns:a16="http://schemas.microsoft.com/office/drawing/2014/main" id="{E4715125-B6EE-354F-ADD0-828801BA4B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1" y="2283"/>
              <a:ext cx="57" cy="5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487" name="Text Box 112">
              <a:extLst>
                <a:ext uri="{FF2B5EF4-FFF2-40B4-BE49-F238E27FC236}">
                  <a16:creationId xmlns:a16="http://schemas.microsoft.com/office/drawing/2014/main" id="{6E5E0DB6-C4CD-AB47-9007-A3D094C1B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2165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C</a:t>
              </a:r>
            </a:p>
          </p:txBody>
        </p:sp>
      </p:grpSp>
      <p:grpSp>
        <p:nvGrpSpPr>
          <p:cNvPr id="14" name="Group 113">
            <a:extLst>
              <a:ext uri="{FF2B5EF4-FFF2-40B4-BE49-F238E27FC236}">
                <a16:creationId xmlns:a16="http://schemas.microsoft.com/office/drawing/2014/main" id="{CCEB55A2-7556-574D-8C0E-F96AC9FED524}"/>
              </a:ext>
            </a:extLst>
          </p:cNvPr>
          <p:cNvGrpSpPr>
            <a:grpSpLocks/>
          </p:cNvGrpSpPr>
          <p:nvPr/>
        </p:nvGrpSpPr>
        <p:grpSpPr bwMode="auto">
          <a:xfrm rot="1294392">
            <a:off x="7086600" y="2187575"/>
            <a:ext cx="495300" cy="908050"/>
            <a:chOff x="2857" y="1392"/>
            <a:chExt cx="442" cy="764"/>
          </a:xfrm>
        </p:grpSpPr>
        <p:sp>
          <p:nvSpPr>
            <p:cNvPr id="18480" name="Line 114">
              <a:extLst>
                <a:ext uri="{FF2B5EF4-FFF2-40B4-BE49-F238E27FC236}">
                  <a16:creationId xmlns:a16="http://schemas.microsoft.com/office/drawing/2014/main" id="{F9B083C1-87A1-AE4F-AF03-1660C288F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1438"/>
              <a:ext cx="442" cy="7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8481" name="Group 115">
              <a:extLst>
                <a:ext uri="{FF2B5EF4-FFF2-40B4-BE49-F238E27FC236}">
                  <a16:creationId xmlns:a16="http://schemas.microsoft.com/office/drawing/2014/main" id="{839DA71F-6B2E-8846-9323-2C59B99BE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9" y="1392"/>
              <a:ext cx="95" cy="106"/>
              <a:chOff x="1418" y="2034"/>
              <a:chExt cx="95" cy="106"/>
            </a:xfrm>
          </p:grpSpPr>
          <p:sp>
            <p:nvSpPr>
              <p:cNvPr id="18482" name="Line 116">
                <a:extLst>
                  <a:ext uri="{FF2B5EF4-FFF2-40B4-BE49-F238E27FC236}">
                    <a16:creationId xmlns:a16="http://schemas.microsoft.com/office/drawing/2014/main" id="{D1B9B517-ED70-9F46-9BFF-C4B4614D9E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3414991">
                <a:off x="1427" y="2082"/>
                <a:ext cx="9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8483" name="Line 117">
                <a:extLst>
                  <a:ext uri="{FF2B5EF4-FFF2-40B4-BE49-F238E27FC236}">
                    <a16:creationId xmlns:a16="http://schemas.microsoft.com/office/drawing/2014/main" id="{B58F0B30-B26F-9746-B927-971B072F744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8814991" flipH="1">
                <a:off x="1418" y="2139"/>
                <a:ext cx="95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16" name="Group 118">
            <a:extLst>
              <a:ext uri="{FF2B5EF4-FFF2-40B4-BE49-F238E27FC236}">
                <a16:creationId xmlns:a16="http://schemas.microsoft.com/office/drawing/2014/main" id="{5CCCDC17-823C-0948-AC93-4E5463037227}"/>
              </a:ext>
            </a:extLst>
          </p:cNvPr>
          <p:cNvGrpSpPr>
            <a:grpSpLocks/>
          </p:cNvGrpSpPr>
          <p:nvPr/>
        </p:nvGrpSpPr>
        <p:grpSpPr bwMode="auto">
          <a:xfrm>
            <a:off x="6100765" y="1414464"/>
            <a:ext cx="1322388" cy="1084263"/>
            <a:chOff x="3477" y="1055"/>
            <a:chExt cx="833" cy="683"/>
          </a:xfrm>
        </p:grpSpPr>
        <p:sp>
          <p:nvSpPr>
            <p:cNvPr id="18477" name="Line 119">
              <a:extLst>
                <a:ext uri="{FF2B5EF4-FFF2-40B4-BE49-F238E27FC236}">
                  <a16:creationId xmlns:a16="http://schemas.microsoft.com/office/drawing/2014/main" id="{142C949A-D65D-6441-90BB-8A3F9524A5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82460" flipV="1">
              <a:off x="3705" y="1185"/>
              <a:ext cx="308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478" name="Text Box 120">
              <a:extLst>
                <a:ext uri="{FF2B5EF4-FFF2-40B4-BE49-F238E27FC236}">
                  <a16:creationId xmlns:a16="http://schemas.microsoft.com/office/drawing/2014/main" id="{E64477E9-8FE5-D546-B9AA-9AFF28F88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1447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graphicFrame>
          <p:nvGraphicFramePr>
            <p:cNvPr id="18479" name="Object 110">
              <a:extLst>
                <a:ext uri="{FF2B5EF4-FFF2-40B4-BE49-F238E27FC236}">
                  <a16:creationId xmlns:a16="http://schemas.microsoft.com/office/drawing/2014/main" id="{EBAB586D-5E44-AF48-9F82-A0AFA798FA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9" y="1055"/>
            <a:ext cx="27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1" name="Equation" r:id="rId31" imgW="2051050" imgH="2489200" progId="Equation.DSMT4">
                    <p:embed/>
                  </p:oleObj>
                </mc:Choice>
                <mc:Fallback>
                  <p:oleObj name="Equation" r:id="rId31" imgW="2051050" imgH="2489200" progId="Equation.DSMT4">
                    <p:embed/>
                    <p:pic>
                      <p:nvPicPr>
                        <p:cNvPr id="18479" name="Object 110">
                          <a:extLst>
                            <a:ext uri="{FF2B5EF4-FFF2-40B4-BE49-F238E27FC236}">
                              <a16:creationId xmlns:a16="http://schemas.microsoft.com/office/drawing/2014/main" id="{EBAB586D-5E44-AF48-9F82-A0AFA798FA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1055"/>
                          <a:ext cx="27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22">
            <a:extLst>
              <a:ext uri="{FF2B5EF4-FFF2-40B4-BE49-F238E27FC236}">
                <a16:creationId xmlns:a16="http://schemas.microsoft.com/office/drawing/2014/main" id="{46EBF015-3213-3D49-B22B-1545EE897F88}"/>
              </a:ext>
            </a:extLst>
          </p:cNvPr>
          <p:cNvGrpSpPr>
            <a:grpSpLocks/>
          </p:cNvGrpSpPr>
          <p:nvPr/>
        </p:nvGrpSpPr>
        <p:grpSpPr bwMode="auto">
          <a:xfrm>
            <a:off x="6881814" y="1700214"/>
            <a:ext cx="1670051" cy="671513"/>
            <a:chOff x="3997" y="1251"/>
            <a:chExt cx="1052" cy="423"/>
          </a:xfrm>
        </p:grpSpPr>
        <p:sp>
          <p:nvSpPr>
            <p:cNvPr id="18474" name="Line 123">
              <a:extLst>
                <a:ext uri="{FF2B5EF4-FFF2-40B4-BE49-F238E27FC236}">
                  <a16:creationId xmlns:a16="http://schemas.microsoft.com/office/drawing/2014/main" id="{602F5B85-790C-7942-8240-464C10709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1436"/>
              <a:ext cx="567" cy="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475" name="Text Box 124">
              <a:extLst>
                <a:ext uri="{FF2B5EF4-FFF2-40B4-BE49-F238E27FC236}">
                  <a16:creationId xmlns:a16="http://schemas.microsoft.com/office/drawing/2014/main" id="{33401D25-E58D-2F46-B726-757735D81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1383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B</a:t>
              </a:r>
            </a:p>
          </p:txBody>
        </p:sp>
        <p:graphicFrame>
          <p:nvGraphicFramePr>
            <p:cNvPr id="18476" name="Object 109">
              <a:extLst>
                <a:ext uri="{FF2B5EF4-FFF2-40B4-BE49-F238E27FC236}">
                  <a16:creationId xmlns:a16="http://schemas.microsoft.com/office/drawing/2014/main" id="{478DC6D8-63F8-2A45-A973-C0C97C3AC2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8" y="1251"/>
            <a:ext cx="27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2" name="Equation" r:id="rId33" imgW="2051050" imgH="2489200" progId="Equation.DSMT4">
                    <p:embed/>
                  </p:oleObj>
                </mc:Choice>
                <mc:Fallback>
                  <p:oleObj name="Equation" r:id="rId33" imgW="2051050" imgH="2489200" progId="Equation.DSMT4">
                    <p:embed/>
                    <p:pic>
                      <p:nvPicPr>
                        <p:cNvPr id="18476" name="Object 109">
                          <a:extLst>
                            <a:ext uri="{FF2B5EF4-FFF2-40B4-BE49-F238E27FC236}">
                              <a16:creationId xmlns:a16="http://schemas.microsoft.com/office/drawing/2014/main" id="{478DC6D8-63F8-2A45-A973-C0C97C3AC2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1251"/>
                          <a:ext cx="27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74" name="Oval 126">
            <a:extLst>
              <a:ext uri="{FF2B5EF4-FFF2-40B4-BE49-F238E27FC236}">
                <a16:creationId xmlns:a16="http://schemas.microsoft.com/office/drawing/2014/main" id="{1E6E1F17-F7B7-BD4A-979A-7FA7AE23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2211388"/>
            <a:ext cx="88900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775" name="Oval 127">
            <a:extLst>
              <a:ext uri="{FF2B5EF4-FFF2-40B4-BE49-F238E27FC236}">
                <a16:creationId xmlns:a16="http://schemas.microsoft.com/office/drawing/2014/main" id="{37E0EA15-0C87-8D47-AB43-D72FF3A7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5" y="2135188"/>
            <a:ext cx="88900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8" name="Group 128">
            <a:extLst>
              <a:ext uri="{FF2B5EF4-FFF2-40B4-BE49-F238E27FC236}">
                <a16:creationId xmlns:a16="http://schemas.microsoft.com/office/drawing/2014/main" id="{078DA850-74DC-C44B-A92F-F02AA8FB00FE}"/>
              </a:ext>
            </a:extLst>
          </p:cNvPr>
          <p:cNvGrpSpPr>
            <a:grpSpLocks/>
          </p:cNvGrpSpPr>
          <p:nvPr/>
        </p:nvGrpSpPr>
        <p:grpSpPr bwMode="auto">
          <a:xfrm>
            <a:off x="5230814" y="4033843"/>
            <a:ext cx="1422401" cy="468313"/>
            <a:chOff x="3596" y="2801"/>
            <a:chExt cx="896" cy="295"/>
          </a:xfrm>
        </p:grpSpPr>
        <p:sp>
          <p:nvSpPr>
            <p:cNvPr id="18471" name="Line 129">
              <a:extLst>
                <a:ext uri="{FF2B5EF4-FFF2-40B4-BE49-F238E27FC236}">
                  <a16:creationId xmlns:a16="http://schemas.microsoft.com/office/drawing/2014/main" id="{65CCE0E4-1BE7-474B-8BF5-A33BC53A5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8" y="2963"/>
              <a:ext cx="4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472" name="Text Box 130">
              <a:extLst>
                <a:ext uri="{FF2B5EF4-FFF2-40B4-BE49-F238E27FC236}">
                  <a16:creationId xmlns:a16="http://schemas.microsoft.com/office/drawing/2014/main" id="{59964BBA-55E1-BF47-983D-30D666FE2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6" y="2805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graphicFrame>
          <p:nvGraphicFramePr>
            <p:cNvPr id="18473" name="Object 108">
              <a:extLst>
                <a:ext uri="{FF2B5EF4-FFF2-40B4-BE49-F238E27FC236}">
                  <a16:creationId xmlns:a16="http://schemas.microsoft.com/office/drawing/2014/main" id="{1128884E-07BD-3D4F-AD7F-B0FA862C22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5" y="2801"/>
            <a:ext cx="2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3" name="Equation" r:id="rId35" imgW="2051050" imgH="2489200" progId="Equation.DSMT4">
                    <p:embed/>
                  </p:oleObj>
                </mc:Choice>
                <mc:Fallback>
                  <p:oleObj name="Equation" r:id="rId35" imgW="2051050" imgH="2489200" progId="Equation.DSMT4">
                    <p:embed/>
                    <p:pic>
                      <p:nvPicPr>
                        <p:cNvPr id="18473" name="Object 108">
                          <a:extLst>
                            <a:ext uri="{FF2B5EF4-FFF2-40B4-BE49-F238E27FC236}">
                              <a16:creationId xmlns:a16="http://schemas.microsoft.com/office/drawing/2014/main" id="{1128884E-07BD-3D4F-AD7F-B0FA862C22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5" y="2801"/>
                          <a:ext cx="23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32">
            <a:extLst>
              <a:ext uri="{FF2B5EF4-FFF2-40B4-BE49-F238E27FC236}">
                <a16:creationId xmlns:a16="http://schemas.microsoft.com/office/drawing/2014/main" id="{5E1ED92A-9FE1-1149-A908-56984B030E50}"/>
              </a:ext>
            </a:extLst>
          </p:cNvPr>
          <p:cNvGrpSpPr>
            <a:grpSpLocks/>
          </p:cNvGrpSpPr>
          <p:nvPr/>
        </p:nvGrpSpPr>
        <p:grpSpPr bwMode="auto">
          <a:xfrm>
            <a:off x="5865815" y="4465643"/>
            <a:ext cx="1563688" cy="481013"/>
            <a:chOff x="3996" y="3073"/>
            <a:chExt cx="985" cy="303"/>
          </a:xfrm>
        </p:grpSpPr>
        <p:sp>
          <p:nvSpPr>
            <p:cNvPr id="18468" name="Line 133">
              <a:extLst>
                <a:ext uri="{FF2B5EF4-FFF2-40B4-BE49-F238E27FC236}">
                  <a16:creationId xmlns:a16="http://schemas.microsoft.com/office/drawing/2014/main" id="{5A33237A-9EE8-6444-B6CE-A7436BA39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239"/>
              <a:ext cx="5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469" name="Text Box 134">
              <a:extLst>
                <a:ext uri="{FF2B5EF4-FFF2-40B4-BE49-F238E27FC236}">
                  <a16:creationId xmlns:a16="http://schemas.microsoft.com/office/drawing/2014/main" id="{07459699-7922-314C-A4AF-0E0B30BAC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3085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B</a:t>
              </a:r>
            </a:p>
          </p:txBody>
        </p:sp>
        <p:graphicFrame>
          <p:nvGraphicFramePr>
            <p:cNvPr id="18470" name="Object 107">
              <a:extLst>
                <a:ext uri="{FF2B5EF4-FFF2-40B4-BE49-F238E27FC236}">
                  <a16:creationId xmlns:a16="http://schemas.microsoft.com/office/drawing/2014/main" id="{AD90E679-36C8-3840-B9E9-7C8EF81F62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4" y="3073"/>
            <a:ext cx="2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4" name="Equation" r:id="rId37" imgW="2051050" imgH="2489200" progId="Equation.DSMT4">
                    <p:embed/>
                  </p:oleObj>
                </mc:Choice>
                <mc:Fallback>
                  <p:oleObj name="Equation" r:id="rId37" imgW="2051050" imgH="2489200" progId="Equation.DSMT4">
                    <p:embed/>
                    <p:pic>
                      <p:nvPicPr>
                        <p:cNvPr id="18470" name="Object 107">
                          <a:extLst>
                            <a:ext uri="{FF2B5EF4-FFF2-40B4-BE49-F238E27FC236}">
                              <a16:creationId xmlns:a16="http://schemas.microsoft.com/office/drawing/2014/main" id="{AD90E679-36C8-3840-B9E9-7C8EF81F62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3073"/>
                          <a:ext cx="23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84" name="Line 136">
            <a:extLst>
              <a:ext uri="{FF2B5EF4-FFF2-40B4-BE49-F238E27FC236}">
                <a16:creationId xmlns:a16="http://schemas.microsoft.com/office/drawing/2014/main" id="{826D2710-382D-FD43-BA56-171CD548F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5" y="4291013"/>
            <a:ext cx="0" cy="1087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785" name="Line 137">
            <a:extLst>
              <a:ext uri="{FF2B5EF4-FFF2-40B4-BE49-F238E27FC236}">
                <a16:creationId xmlns:a16="http://schemas.microsoft.com/office/drawing/2014/main" id="{76A7D457-B5C4-8B46-8C94-CA993AD9B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8075" y="4710113"/>
            <a:ext cx="0" cy="10874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786" name="Oval 138">
            <a:extLst>
              <a:ext uri="{FF2B5EF4-FFF2-40B4-BE49-F238E27FC236}">
                <a16:creationId xmlns:a16="http://schemas.microsoft.com/office/drawing/2014/main" id="{6C5AA619-4FE8-8F4D-B20E-F052B588D5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3388" y="4251325"/>
            <a:ext cx="111125" cy="111125"/>
          </a:xfrm>
          <a:prstGeom prst="ellipse">
            <a:avLst/>
          </a:prstGeom>
          <a:solidFill>
            <a:srgbClr val="FFFF00"/>
          </a:solidFill>
          <a:ln w="15875">
            <a:solidFill>
              <a:srgbClr val="FF00FF"/>
            </a:solidFill>
            <a:round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7787" name="Oval 139">
            <a:extLst>
              <a:ext uri="{FF2B5EF4-FFF2-40B4-BE49-F238E27FC236}">
                <a16:creationId xmlns:a16="http://schemas.microsoft.com/office/drawing/2014/main" id="{E62C6627-9025-BA4F-8C1B-EA79E8CA4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7275" y="4694238"/>
            <a:ext cx="111125" cy="111125"/>
          </a:xfrm>
          <a:prstGeom prst="ellipse">
            <a:avLst/>
          </a:prstGeom>
          <a:solidFill>
            <a:srgbClr val="FFFF00"/>
          </a:solidFill>
          <a:ln w="15875">
            <a:solidFill>
              <a:srgbClr val="FF00FF"/>
            </a:solidFill>
            <a:round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1542" name="Rectangle 102">
            <a:extLst>
              <a:ext uri="{FF2B5EF4-FFF2-40B4-BE49-F238E27FC236}">
                <a16:creationId xmlns:a16="http://schemas.microsoft.com/office/drawing/2014/main" id="{A82D784F-3DA8-4447-95FD-DD3401A7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76250"/>
            <a:ext cx="2592387" cy="93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(2)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无滑滚动的</a:t>
            </a:r>
          </a:p>
          <a:p>
            <a:pPr marL="0" marR="0" lvl="0" indent="0" algn="l" defTabSz="914400" rtl="0" eaLnBrk="1" fontAlgn="t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接触点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P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为瞬心．      </a:t>
            </a:r>
          </a:p>
        </p:txBody>
      </p:sp>
      <p:graphicFrame>
        <p:nvGraphicFramePr>
          <p:cNvPr id="61543" name="Object 103">
            <a:extLst>
              <a:ext uri="{FF2B5EF4-FFF2-40B4-BE49-F238E27FC236}">
                <a16:creationId xmlns:a16="http://schemas.microsoft.com/office/drawing/2014/main" id="{45B397D6-6074-054D-9CD3-279ADA6E9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844675"/>
          <a:ext cx="151288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5" name="BMP 图象" r:id="rId39" imgW="1485900" imgH="1403350" progId="Paint.Picture">
                  <p:embed/>
                </p:oleObj>
              </mc:Choice>
              <mc:Fallback>
                <p:oleObj name="BMP 图象" r:id="rId39" imgW="1485900" imgH="1403350" progId="Paint.Picture">
                  <p:embed/>
                  <p:pic>
                    <p:nvPicPr>
                      <p:cNvPr id="61543" name="Object 103">
                        <a:extLst>
                          <a:ext uri="{FF2B5EF4-FFF2-40B4-BE49-F238E27FC236}">
                            <a16:creationId xmlns:a16="http://schemas.microsoft.com/office/drawing/2014/main" id="{45B397D6-6074-054D-9CD3-279ADA6E9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44675"/>
                        <a:ext cx="1512888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7" name="Text Box 104">
            <a:extLst>
              <a:ext uri="{FF2B5EF4-FFF2-40B4-BE49-F238E27FC236}">
                <a16:creationId xmlns:a16="http://schemas.microsoft.com/office/drawing/2014/main" id="{22D86C0B-1C44-5B4E-8FD2-94AC0A90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0"/>
            <a:ext cx="3262432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确定瞬心位置方法小结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FE2B0B4-9F40-49B8-B459-448A1F2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75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7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7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3" grpId="0" animBg="1" autoUpdateAnimBg="0"/>
      <p:bldP spid="27704" grpId="0" animBg="1" autoUpdateAnimBg="0"/>
      <p:bldP spid="27705" grpId="0" autoUpdateAnimBg="0"/>
      <p:bldP spid="27707" grpId="0" autoUpdateAnimBg="0"/>
      <p:bldP spid="27774" grpId="0" animBg="1"/>
      <p:bldP spid="27775" grpId="0" animBg="1"/>
      <p:bldP spid="27786" grpId="0" animBg="1"/>
      <p:bldP spid="27787" grpId="0" animBg="1"/>
      <p:bldP spid="615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C4B57C-834A-4BC7-9699-6E7A130C2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8" y="1681990"/>
            <a:ext cx="8283246" cy="4835346"/>
          </a:xfrm>
          <a:prstGeom prst="rect">
            <a:avLst/>
          </a:prstGeom>
        </p:spPr>
      </p:pic>
      <p:sp>
        <p:nvSpPr>
          <p:cNvPr id="38917" name="Rectangle 5">
            <a:extLst>
              <a:ext uri="{FF2B5EF4-FFF2-40B4-BE49-F238E27FC236}">
                <a16:creationId xmlns:a16="http://schemas.microsoft.com/office/drawing/2014/main" id="{52BADBA0-1AA2-524B-B470-E4E01694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1787"/>
            <a:ext cx="8077200" cy="1279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空间极迹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：瞬心在空间坐标系中的轨迹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kumimoji="0" lang="zh-CN" altLang="en-US" sz="2400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本体极迹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：瞬心在本体坐标系中的轨迹。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B05746A-2F3F-FD47-9400-73B4846AED00}"/>
              </a:ext>
            </a:extLst>
          </p:cNvPr>
          <p:cNvGrpSpPr>
            <a:grpSpLocks/>
          </p:cNvGrpSpPr>
          <p:nvPr/>
        </p:nvGrpSpPr>
        <p:grpSpPr bwMode="auto">
          <a:xfrm>
            <a:off x="229214" y="2060848"/>
            <a:ext cx="3168352" cy="2547631"/>
            <a:chOff x="1967" y="1876"/>
            <a:chExt cx="2815" cy="2153"/>
          </a:xfrm>
        </p:grpSpPr>
        <p:grpSp>
          <p:nvGrpSpPr>
            <p:cNvPr id="20489" name="Group 8">
              <a:extLst>
                <a:ext uri="{FF2B5EF4-FFF2-40B4-BE49-F238E27FC236}">
                  <a16:creationId xmlns:a16="http://schemas.microsoft.com/office/drawing/2014/main" id="{44FBA986-CF1F-EA4A-A2CF-7EF5684AC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0" y="1876"/>
              <a:ext cx="2326" cy="1560"/>
              <a:chOff x="7385" y="6977"/>
              <a:chExt cx="3060" cy="2052"/>
            </a:xfrm>
          </p:grpSpPr>
          <p:grpSp>
            <p:nvGrpSpPr>
              <p:cNvPr id="20491" name="Group 9">
                <a:extLst>
                  <a:ext uri="{FF2B5EF4-FFF2-40B4-BE49-F238E27FC236}">
                    <a16:creationId xmlns:a16="http://schemas.microsoft.com/office/drawing/2014/main" id="{49D749E8-D4C0-7D4E-824C-0A490EB47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85" y="6977"/>
                <a:ext cx="3060" cy="1785"/>
                <a:chOff x="7385" y="6977"/>
                <a:chExt cx="3060" cy="1785"/>
              </a:xfrm>
            </p:grpSpPr>
            <p:sp>
              <p:nvSpPr>
                <p:cNvPr id="20505" name="Oval 10">
                  <a:extLst>
                    <a:ext uri="{FF2B5EF4-FFF2-40B4-BE49-F238E27FC236}">
                      <a16:creationId xmlns:a16="http://schemas.microsoft.com/office/drawing/2014/main" id="{B3B5721E-9BB1-0B41-8F0E-64B106F2C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13" y="6977"/>
                  <a:ext cx="1620" cy="162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20506" name="Group 11">
                  <a:extLst>
                    <a:ext uri="{FF2B5EF4-FFF2-40B4-BE49-F238E27FC236}">
                      <a16:creationId xmlns:a16="http://schemas.microsoft.com/office/drawing/2014/main" id="{1FA476FC-B473-1F41-AEBA-FC45A57695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85" y="8579"/>
                  <a:ext cx="3060" cy="183"/>
                  <a:chOff x="6480" y="6222"/>
                  <a:chExt cx="3060" cy="183"/>
                </a:xfrm>
              </p:grpSpPr>
              <p:grpSp>
                <p:nvGrpSpPr>
                  <p:cNvPr id="20510" name="Group 12">
                    <a:extLst>
                      <a:ext uri="{FF2B5EF4-FFF2-40B4-BE49-F238E27FC236}">
                        <a16:creationId xmlns:a16="http://schemas.microsoft.com/office/drawing/2014/main" id="{CB16E847-C03E-CE44-9480-B5912FDC8C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80" y="6249"/>
                    <a:ext cx="3060" cy="156"/>
                    <a:chOff x="4140" y="3957"/>
                    <a:chExt cx="3060" cy="156"/>
                  </a:xfrm>
                </p:grpSpPr>
                <p:sp>
                  <p:nvSpPr>
                    <p:cNvPr id="20515" name="Line 13">
                      <a:extLst>
                        <a:ext uri="{FF2B5EF4-FFF2-40B4-BE49-F238E27FC236}">
                          <a16:creationId xmlns:a16="http://schemas.microsoft.com/office/drawing/2014/main" id="{0B30F4C4-8A87-7F43-9978-BCAFE769E52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0" y="3963"/>
                      <a:ext cx="306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grpSp>
                  <p:nvGrpSpPr>
                    <p:cNvPr id="20516" name="Group 14">
                      <a:extLst>
                        <a:ext uri="{FF2B5EF4-FFF2-40B4-BE49-F238E27FC236}">
                          <a16:creationId xmlns:a16="http://schemas.microsoft.com/office/drawing/2014/main" id="{814EEF0E-5EF4-6542-B0CB-1A1A27C9486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3957"/>
                      <a:ext cx="3000" cy="156"/>
                      <a:chOff x="4140" y="3957"/>
                      <a:chExt cx="3000" cy="156"/>
                    </a:xfrm>
                  </p:grpSpPr>
                  <p:sp>
                    <p:nvSpPr>
                      <p:cNvPr id="20517" name="Freeform 15">
                        <a:extLst>
                          <a:ext uri="{FF2B5EF4-FFF2-40B4-BE49-F238E27FC236}">
                            <a16:creationId xmlns:a16="http://schemas.microsoft.com/office/drawing/2014/main" id="{6B62831C-29D8-1F4A-A8DA-6EDCADE1B6D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4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18" name="Freeform 16">
                        <a:extLst>
                          <a:ext uri="{FF2B5EF4-FFF2-40B4-BE49-F238E27FC236}">
                            <a16:creationId xmlns:a16="http://schemas.microsoft.com/office/drawing/2014/main" id="{51195A38-84C3-6C49-948E-6AAD59B4E4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19" name="Freeform 17">
                        <a:extLst>
                          <a:ext uri="{FF2B5EF4-FFF2-40B4-BE49-F238E27FC236}">
                            <a16:creationId xmlns:a16="http://schemas.microsoft.com/office/drawing/2014/main" id="{2A12EB4E-05B1-2A46-87D4-7BEB5FEEB87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0" name="Freeform 18">
                        <a:extLst>
                          <a:ext uri="{FF2B5EF4-FFF2-40B4-BE49-F238E27FC236}">
                            <a16:creationId xmlns:a16="http://schemas.microsoft.com/office/drawing/2014/main" id="{AF78B3B1-506A-2140-A46E-C68449B22CE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6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1" name="Freeform 19">
                        <a:extLst>
                          <a:ext uri="{FF2B5EF4-FFF2-40B4-BE49-F238E27FC236}">
                            <a16:creationId xmlns:a16="http://schemas.microsoft.com/office/drawing/2014/main" id="{FCC8C0EA-00EC-2448-94C1-6DBA7D97A31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0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2" name="Freeform 20">
                        <a:extLst>
                          <a:ext uri="{FF2B5EF4-FFF2-40B4-BE49-F238E27FC236}">
                            <a16:creationId xmlns:a16="http://schemas.microsoft.com/office/drawing/2014/main" id="{571F877E-11E9-6C4E-BAC1-BCE0E0923A4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4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3" name="Freeform 21">
                        <a:extLst>
                          <a:ext uri="{FF2B5EF4-FFF2-40B4-BE49-F238E27FC236}">
                            <a16:creationId xmlns:a16="http://schemas.microsoft.com/office/drawing/2014/main" id="{6DF9D916-713A-044B-94B3-D8A062FFCA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58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4" name="Freeform 22">
                        <a:extLst>
                          <a:ext uri="{FF2B5EF4-FFF2-40B4-BE49-F238E27FC236}">
                            <a16:creationId xmlns:a16="http://schemas.microsoft.com/office/drawing/2014/main" id="{166CAA2A-7392-1B43-9D1E-84625CB15C3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82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5" name="Freeform 23">
                        <a:extLst>
                          <a:ext uri="{FF2B5EF4-FFF2-40B4-BE49-F238E27FC236}">
                            <a16:creationId xmlns:a16="http://schemas.microsoft.com/office/drawing/2014/main" id="{C287CF99-54D5-B24A-A2C2-3EA3ADC3A2E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06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6" name="Freeform 24">
                        <a:extLst>
                          <a:ext uri="{FF2B5EF4-FFF2-40B4-BE49-F238E27FC236}">
                            <a16:creationId xmlns:a16="http://schemas.microsoft.com/office/drawing/2014/main" id="{CAB83498-6F42-4B4A-9B37-051719EFD1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30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7" name="Freeform 25">
                        <a:extLst>
                          <a:ext uri="{FF2B5EF4-FFF2-40B4-BE49-F238E27FC236}">
                            <a16:creationId xmlns:a16="http://schemas.microsoft.com/office/drawing/2014/main" id="{9D07CD02-66DF-C44C-8526-35ACAC31143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54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8" name="Freeform 26">
                        <a:extLst>
                          <a:ext uri="{FF2B5EF4-FFF2-40B4-BE49-F238E27FC236}">
                            <a16:creationId xmlns:a16="http://schemas.microsoft.com/office/drawing/2014/main" id="{D76EE036-1862-1644-BF10-CABBA0768EC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78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20529" name="Freeform 27">
                        <a:extLst>
                          <a:ext uri="{FF2B5EF4-FFF2-40B4-BE49-F238E27FC236}">
                            <a16:creationId xmlns:a16="http://schemas.microsoft.com/office/drawing/2014/main" id="{B0423941-FDCB-2841-A8D8-057881D7D0A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020" y="3957"/>
                        <a:ext cx="120" cy="156"/>
                      </a:xfrm>
                      <a:custGeom>
                        <a:avLst/>
                        <a:gdLst>
                          <a:gd name="T0" fmla="*/ 120 w 120"/>
                          <a:gd name="T1" fmla="*/ 0 h 156"/>
                          <a:gd name="T2" fmla="*/ 0 w 120"/>
                          <a:gd name="T3" fmla="*/ 156 h 156"/>
                          <a:gd name="T4" fmla="*/ 0 60000 65536"/>
                          <a:gd name="T5" fmla="*/ 0 60000 65536"/>
                          <a:gd name="T6" fmla="*/ 0 w 120"/>
                          <a:gd name="T7" fmla="*/ 0 h 156"/>
                          <a:gd name="T8" fmla="*/ 120 w 120"/>
                          <a:gd name="T9" fmla="*/ 156 h 156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20" h="156">
                            <a:moveTo>
                              <a:pt x="120" y="0"/>
                            </a:moveTo>
                            <a:lnTo>
                              <a:pt x="0" y="156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黑体" panose="02010609060101010101" pitchFamily="49" charset="-122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20511" name="Oval 28">
                    <a:extLst>
                      <a:ext uri="{FF2B5EF4-FFF2-40B4-BE49-F238E27FC236}">
                        <a16:creationId xmlns:a16="http://schemas.microsoft.com/office/drawing/2014/main" id="{EF33F511-B002-7640-9E36-DDD253B296F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498" y="6222"/>
                    <a:ext cx="62" cy="5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0512" name="Oval 29">
                    <a:extLst>
                      <a:ext uri="{FF2B5EF4-FFF2-40B4-BE49-F238E27FC236}">
                        <a16:creationId xmlns:a16="http://schemas.microsoft.com/office/drawing/2014/main" id="{4D7426CF-C464-9342-ACF1-729AB4CA8D8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858" y="6222"/>
                    <a:ext cx="62" cy="5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0513" name="Oval 30">
                    <a:extLst>
                      <a:ext uri="{FF2B5EF4-FFF2-40B4-BE49-F238E27FC236}">
                        <a16:creationId xmlns:a16="http://schemas.microsoft.com/office/drawing/2014/main" id="{CCBF9B0E-603A-C54F-B062-62A1B775000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218" y="6222"/>
                    <a:ext cx="62" cy="5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20514" name="Oval 31">
                    <a:extLst>
                      <a:ext uri="{FF2B5EF4-FFF2-40B4-BE49-F238E27FC236}">
                        <a16:creationId xmlns:a16="http://schemas.microsoft.com/office/drawing/2014/main" id="{DCE6A469-1CA2-AB47-AD4B-8A5E2B8F7AC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8578" y="6222"/>
                    <a:ext cx="62" cy="5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20507" name="Oval 32">
                  <a:extLst>
                    <a:ext uri="{FF2B5EF4-FFF2-40B4-BE49-F238E27FC236}">
                      <a16:creationId xmlns:a16="http://schemas.microsoft.com/office/drawing/2014/main" id="{0C4A4DFC-F053-CB43-BA70-58BDF753BB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8739" y="8483"/>
                  <a:ext cx="62" cy="5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0508" name="Oval 33">
                  <a:extLst>
                    <a:ext uri="{FF2B5EF4-FFF2-40B4-BE49-F238E27FC236}">
                      <a16:creationId xmlns:a16="http://schemas.microsoft.com/office/drawing/2014/main" id="{F07E066D-3C0F-3D42-B760-390B728CC2D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005" y="8303"/>
                  <a:ext cx="62" cy="5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0509" name="Oval 34">
                  <a:extLst>
                    <a:ext uri="{FF2B5EF4-FFF2-40B4-BE49-F238E27FC236}">
                      <a16:creationId xmlns:a16="http://schemas.microsoft.com/office/drawing/2014/main" id="{3F9508CF-50C1-4649-A55F-22EB199665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9161" y="8033"/>
                  <a:ext cx="62" cy="5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aphicFrame>
            <p:nvGraphicFramePr>
              <p:cNvPr id="20492" name="Object 15">
                <a:extLst>
                  <a:ext uri="{FF2B5EF4-FFF2-40B4-BE49-F238E27FC236}">
                    <a16:creationId xmlns:a16="http://schemas.microsoft.com/office/drawing/2014/main" id="{24E55758-0F67-5344-AFA5-6175E22479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97" y="8669"/>
              <a:ext cx="32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2" name="公式" r:id="rId4" imgW="2343150" imgH="2635250" progId="Equation.3">
                      <p:embed/>
                    </p:oleObj>
                  </mc:Choice>
                  <mc:Fallback>
                    <p:oleObj name="公式" r:id="rId4" imgW="2343150" imgH="2635250" progId="Equation.3">
                      <p:embed/>
                      <p:pic>
                        <p:nvPicPr>
                          <p:cNvPr id="20492" name="Object 15">
                            <a:extLst>
                              <a:ext uri="{FF2B5EF4-FFF2-40B4-BE49-F238E27FC236}">
                                <a16:creationId xmlns:a16="http://schemas.microsoft.com/office/drawing/2014/main" id="{24E55758-0F67-5344-AFA5-6175E224795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97" y="8669"/>
                            <a:ext cx="32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3" name="Object 16">
                <a:extLst>
                  <a:ext uri="{FF2B5EF4-FFF2-40B4-BE49-F238E27FC236}">
                    <a16:creationId xmlns:a16="http://schemas.microsoft.com/office/drawing/2014/main" id="{3020A2E4-75E4-B847-9387-D4659FDB98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985" y="8669"/>
              <a:ext cx="32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3" name="公式" r:id="rId6" imgW="2343150" imgH="2635250" progId="Equation.3">
                      <p:embed/>
                    </p:oleObj>
                  </mc:Choice>
                  <mc:Fallback>
                    <p:oleObj name="公式" r:id="rId6" imgW="2343150" imgH="2635250" progId="Equation.3">
                      <p:embed/>
                      <p:pic>
                        <p:nvPicPr>
                          <p:cNvPr id="20493" name="Object 16">
                            <a:extLst>
                              <a:ext uri="{FF2B5EF4-FFF2-40B4-BE49-F238E27FC236}">
                                <a16:creationId xmlns:a16="http://schemas.microsoft.com/office/drawing/2014/main" id="{3020A2E4-75E4-B847-9387-D4659FDB98E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85" y="8669"/>
                            <a:ext cx="32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4" name="Object 17">
                <a:extLst>
                  <a:ext uri="{FF2B5EF4-FFF2-40B4-BE49-F238E27FC236}">
                    <a16:creationId xmlns:a16="http://schemas.microsoft.com/office/drawing/2014/main" id="{943412BF-B971-FA4C-8EFA-27511283539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45" y="8321"/>
              <a:ext cx="320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4" name="公式" r:id="rId8" imgW="2343150" imgH="2781300" progId="Equation.3">
                      <p:embed/>
                    </p:oleObj>
                  </mc:Choice>
                  <mc:Fallback>
                    <p:oleObj name="公式" r:id="rId8" imgW="2343150" imgH="2781300" progId="Equation.3">
                      <p:embed/>
                      <p:pic>
                        <p:nvPicPr>
                          <p:cNvPr id="20494" name="Object 17">
                            <a:extLst>
                              <a:ext uri="{FF2B5EF4-FFF2-40B4-BE49-F238E27FC236}">
                                <a16:creationId xmlns:a16="http://schemas.microsoft.com/office/drawing/2014/main" id="{943412BF-B971-FA4C-8EFA-27511283539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45" y="8321"/>
                            <a:ext cx="320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5" name="Object 18">
                <a:extLst>
                  <a:ext uri="{FF2B5EF4-FFF2-40B4-BE49-F238E27FC236}">
                    <a16:creationId xmlns:a16="http://schemas.microsoft.com/office/drawing/2014/main" id="{9E010A9C-5F64-7448-A31B-A387F2F9C4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65" y="8165"/>
              <a:ext cx="279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5" name="公式" r:id="rId10" imgW="2051050" imgH="2635250" progId="Equation.3">
                      <p:embed/>
                    </p:oleObj>
                  </mc:Choice>
                  <mc:Fallback>
                    <p:oleObj name="公式" r:id="rId10" imgW="2051050" imgH="2635250" progId="Equation.3">
                      <p:embed/>
                      <p:pic>
                        <p:nvPicPr>
                          <p:cNvPr id="20495" name="Object 18">
                            <a:extLst>
                              <a:ext uri="{FF2B5EF4-FFF2-40B4-BE49-F238E27FC236}">
                                <a16:creationId xmlns:a16="http://schemas.microsoft.com/office/drawing/2014/main" id="{9E010A9C-5F64-7448-A31B-A387F2F9C44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65" y="8165"/>
                            <a:ext cx="279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6" name="Object 19">
                <a:extLst>
                  <a:ext uri="{FF2B5EF4-FFF2-40B4-BE49-F238E27FC236}">
                    <a16:creationId xmlns:a16="http://schemas.microsoft.com/office/drawing/2014/main" id="{1B96D12B-0481-524C-93FE-02347AF779E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5" y="8717"/>
              <a:ext cx="24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6" name="公式" r:id="rId12" imgW="1752600" imgH="2051050" progId="Equation.3">
                      <p:embed/>
                    </p:oleObj>
                  </mc:Choice>
                  <mc:Fallback>
                    <p:oleObj name="公式" r:id="rId12" imgW="1752600" imgH="2051050" progId="Equation.3">
                      <p:embed/>
                      <p:pic>
                        <p:nvPicPr>
                          <p:cNvPr id="20496" name="Object 19">
                            <a:extLst>
                              <a:ext uri="{FF2B5EF4-FFF2-40B4-BE49-F238E27FC236}">
                                <a16:creationId xmlns:a16="http://schemas.microsoft.com/office/drawing/2014/main" id="{1B96D12B-0481-524C-93FE-02347AF779E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5" y="8717"/>
                            <a:ext cx="240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7" name="Object 20">
                <a:extLst>
                  <a:ext uri="{FF2B5EF4-FFF2-40B4-BE49-F238E27FC236}">
                    <a16:creationId xmlns:a16="http://schemas.microsoft.com/office/drawing/2014/main" id="{F830D573-BB47-BD4E-9EA5-FEF42B9496C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726" y="8009"/>
              <a:ext cx="3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7" name="公式" r:id="rId14" imgW="2197100" imgH="2635250" progId="Equation.3">
                      <p:embed/>
                    </p:oleObj>
                  </mc:Choice>
                  <mc:Fallback>
                    <p:oleObj name="公式" r:id="rId14" imgW="2197100" imgH="2635250" progId="Equation.3">
                      <p:embed/>
                      <p:pic>
                        <p:nvPicPr>
                          <p:cNvPr id="20497" name="Object 20">
                            <a:extLst>
                              <a:ext uri="{FF2B5EF4-FFF2-40B4-BE49-F238E27FC236}">
                                <a16:creationId xmlns:a16="http://schemas.microsoft.com/office/drawing/2014/main" id="{F830D573-BB47-BD4E-9EA5-FEF42B9496C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26" y="8009"/>
                            <a:ext cx="3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8" name="Object 21">
                <a:extLst>
                  <a:ext uri="{FF2B5EF4-FFF2-40B4-BE49-F238E27FC236}">
                    <a16:creationId xmlns:a16="http://schemas.microsoft.com/office/drawing/2014/main" id="{D078B0D6-5D1E-524B-9B05-F0DCBF53F9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269" y="7853"/>
              <a:ext cx="300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8" name="公式" r:id="rId16" imgW="2197100" imgH="2781300" progId="Equation.3">
                      <p:embed/>
                    </p:oleObj>
                  </mc:Choice>
                  <mc:Fallback>
                    <p:oleObj name="公式" r:id="rId16" imgW="2197100" imgH="2781300" progId="Equation.3">
                      <p:embed/>
                      <p:pic>
                        <p:nvPicPr>
                          <p:cNvPr id="20498" name="Object 21">
                            <a:extLst>
                              <a:ext uri="{FF2B5EF4-FFF2-40B4-BE49-F238E27FC236}">
                                <a16:creationId xmlns:a16="http://schemas.microsoft.com/office/drawing/2014/main" id="{D078B0D6-5D1E-524B-9B05-F0DCBF53F95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69" y="7853"/>
                            <a:ext cx="300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499" name="Group 42">
                <a:extLst>
                  <a:ext uri="{FF2B5EF4-FFF2-40B4-BE49-F238E27FC236}">
                    <a16:creationId xmlns:a16="http://schemas.microsoft.com/office/drawing/2014/main" id="{E47CA44B-F69B-8E4D-AF93-E6CA7F182E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5" y="7433"/>
                <a:ext cx="1380" cy="422"/>
                <a:chOff x="6780" y="5076"/>
                <a:chExt cx="1380" cy="422"/>
              </a:xfrm>
            </p:grpSpPr>
            <p:sp>
              <p:nvSpPr>
                <p:cNvPr id="20502" name="Oval 43">
                  <a:extLst>
                    <a:ext uri="{FF2B5EF4-FFF2-40B4-BE49-F238E27FC236}">
                      <a16:creationId xmlns:a16="http://schemas.microsoft.com/office/drawing/2014/main" id="{A3FB1DB2-72F7-DA47-89A0-943A5E543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8" y="5439"/>
                  <a:ext cx="57" cy="5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0503" name="Freeform 44">
                  <a:extLst>
                    <a:ext uri="{FF2B5EF4-FFF2-40B4-BE49-F238E27FC236}">
                      <a16:creationId xmlns:a16="http://schemas.microsoft.com/office/drawing/2014/main" id="{75C83BC9-46B7-2B47-BB55-D0836FC20B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60" y="5472"/>
                  <a:ext cx="600" cy="1"/>
                </a:xfrm>
                <a:custGeom>
                  <a:avLst/>
                  <a:gdLst>
                    <a:gd name="T0" fmla="*/ 0 w 600"/>
                    <a:gd name="T1" fmla="*/ 0 h 1"/>
                    <a:gd name="T2" fmla="*/ 600 w 600"/>
                    <a:gd name="T3" fmla="*/ 0 h 1"/>
                    <a:gd name="T4" fmla="*/ 0 60000 65536"/>
                    <a:gd name="T5" fmla="*/ 0 60000 65536"/>
                    <a:gd name="T6" fmla="*/ 0 w 600"/>
                    <a:gd name="T7" fmla="*/ 0 h 1"/>
                    <a:gd name="T8" fmla="*/ 600 w 60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00" h="1">
                      <a:moveTo>
                        <a:pt x="0" y="0"/>
                      </a:moveTo>
                      <a:lnTo>
                        <a:pt x="6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0504" name="Freeform 45">
                  <a:extLst>
                    <a:ext uri="{FF2B5EF4-FFF2-40B4-BE49-F238E27FC236}">
                      <a16:creationId xmlns:a16="http://schemas.microsoft.com/office/drawing/2014/main" id="{0D596EAF-7CF7-E644-B2E9-11E0DF6A70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0" y="5076"/>
                  <a:ext cx="708" cy="372"/>
                </a:xfrm>
                <a:custGeom>
                  <a:avLst/>
                  <a:gdLst>
                    <a:gd name="T0" fmla="*/ 708 w 708"/>
                    <a:gd name="T1" fmla="*/ 372 h 372"/>
                    <a:gd name="T2" fmla="*/ 0 w 708"/>
                    <a:gd name="T3" fmla="*/ 0 h 372"/>
                    <a:gd name="T4" fmla="*/ 0 60000 65536"/>
                    <a:gd name="T5" fmla="*/ 0 60000 65536"/>
                    <a:gd name="T6" fmla="*/ 0 w 708"/>
                    <a:gd name="T7" fmla="*/ 0 h 372"/>
                    <a:gd name="T8" fmla="*/ 708 w 708"/>
                    <a:gd name="T9" fmla="*/ 372 h 3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08" h="372">
                      <a:moveTo>
                        <a:pt x="708" y="37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aphicFrame>
            <p:nvGraphicFramePr>
              <p:cNvPr id="20500" name="Object 22">
                <a:extLst>
                  <a:ext uri="{FF2B5EF4-FFF2-40B4-BE49-F238E27FC236}">
                    <a16:creationId xmlns:a16="http://schemas.microsoft.com/office/drawing/2014/main" id="{A50FDBFD-8E1F-3949-99ED-C51A35E9E2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5" y="7493"/>
              <a:ext cx="26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59" name="公式" r:id="rId18" imgW="1898650" imgH="2635250" progId="Equation.3">
                      <p:embed/>
                    </p:oleObj>
                  </mc:Choice>
                  <mc:Fallback>
                    <p:oleObj name="公式" r:id="rId18" imgW="1898650" imgH="2635250" progId="Equation.3">
                      <p:embed/>
                      <p:pic>
                        <p:nvPicPr>
                          <p:cNvPr id="20500" name="Object 22">
                            <a:extLst>
                              <a:ext uri="{FF2B5EF4-FFF2-40B4-BE49-F238E27FC236}">
                                <a16:creationId xmlns:a16="http://schemas.microsoft.com/office/drawing/2014/main" id="{A50FDBFD-8E1F-3949-99ED-C51A35E9E2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5" y="7493"/>
                            <a:ext cx="26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1" name="Object 23">
                <a:extLst>
                  <a:ext uri="{FF2B5EF4-FFF2-40B4-BE49-F238E27FC236}">
                    <a16:creationId xmlns:a16="http://schemas.microsoft.com/office/drawing/2014/main" id="{E71A3FE3-1316-054C-841F-27679E3CAE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25" y="7301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60" name="公式" r:id="rId20" imgW="1752600" imgH="1752600" progId="Equation.3">
                      <p:embed/>
                    </p:oleObj>
                  </mc:Choice>
                  <mc:Fallback>
                    <p:oleObj name="公式" r:id="rId20" imgW="1752600" imgH="1752600" progId="Equation.3">
                      <p:embed/>
                      <p:pic>
                        <p:nvPicPr>
                          <p:cNvPr id="20501" name="Object 23">
                            <a:extLst>
                              <a:ext uri="{FF2B5EF4-FFF2-40B4-BE49-F238E27FC236}">
                                <a16:creationId xmlns:a16="http://schemas.microsoft.com/office/drawing/2014/main" id="{E71A3FE3-1316-054C-841F-27679E3CAEB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5" y="7301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490" name="Rectangle 48">
              <a:extLst>
                <a:ext uri="{FF2B5EF4-FFF2-40B4-BE49-F238E27FC236}">
                  <a16:creationId xmlns:a16="http://schemas.microsoft.com/office/drawing/2014/main" id="{D7DE8C42-5380-714D-86ED-0C5C64BC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599"/>
              <a:ext cx="2815" cy="4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车轮沿着直线轨道作纯滚动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638432C-70A7-4B59-BE98-942F707EC37A}"/>
              </a:ext>
            </a:extLst>
          </p:cNvPr>
          <p:cNvGrpSpPr/>
          <p:nvPr/>
        </p:nvGrpSpPr>
        <p:grpSpPr>
          <a:xfrm>
            <a:off x="3990779" y="1837526"/>
            <a:ext cx="5292668" cy="1726734"/>
            <a:chOff x="377522" y="1803950"/>
            <a:chExt cx="5292668" cy="172673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05FECA1-A818-4D48-995B-9A2C923D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522" y="1803950"/>
              <a:ext cx="5292668" cy="1726734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A3AAC13-FF1F-4F1A-9E13-8322B258DBA1}"/>
                </a:ext>
              </a:extLst>
            </p:cNvPr>
            <p:cNvSpPr/>
            <p:nvPr/>
          </p:nvSpPr>
          <p:spPr>
            <a:xfrm>
              <a:off x="2213207" y="2522801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空间极迹：直线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ADC85C17-F284-4000-BCCB-1C89E1CB76F9}"/>
              </a:ext>
            </a:extLst>
          </p:cNvPr>
          <p:cNvSpPr/>
          <p:nvPr/>
        </p:nvSpPr>
        <p:spPr>
          <a:xfrm>
            <a:off x="5395957" y="462242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本体极迹：圆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C23F48-FA65-499B-84F3-AAAAFE1F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4B1585-6197-466E-875D-D1ECFACBEFFC}"/>
              </a:ext>
            </a:extLst>
          </p:cNvPr>
          <p:cNvSpPr/>
          <p:nvPr/>
        </p:nvSpPr>
        <p:spPr>
          <a:xfrm>
            <a:off x="321078" y="5084088"/>
            <a:ext cx="326957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!!!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瞬心加速度一般不为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9986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>
            <a:extLst>
              <a:ext uri="{FF2B5EF4-FFF2-40B4-BE49-F238E27FC236}">
                <a16:creationId xmlns:a16="http://schemas.microsoft.com/office/drawing/2014/main" id="{9FF9FA16-3EEB-EF49-A6BC-33978CEB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753" y="114767"/>
            <a:ext cx="7872361" cy="1315554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梯子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AB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长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一端靠在墙上，如图所示。如将梯子下端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以等速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向右水平地拖动。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空间极迹和本体极迹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9B90CD-FFE1-4BA1-BF9A-B29321815D1A}"/>
              </a:ext>
            </a:extLst>
          </p:cNvPr>
          <p:cNvSpPr txBox="1"/>
          <p:nvPr/>
        </p:nvSpPr>
        <p:spPr>
          <a:xfrm>
            <a:off x="36996" y="287038"/>
            <a:ext cx="7232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例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4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77427-4C15-4477-A309-ED20995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9">
                <a:extLst>
                  <a:ext uri="{FF2B5EF4-FFF2-40B4-BE49-F238E27FC236}">
                    <a16:creationId xmlns:a16="http://schemas.microsoft.com/office/drawing/2014/main" id="{40DB5CCC-AEF2-4561-B973-34B332758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520" y="1748922"/>
                <a:ext cx="6410579" cy="13217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R="0" lvl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(1)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建立</a:t>
                </a:r>
                <a:r>
                  <a:rPr kumimoji="0" lang="zh-CN" altLang="en-US" sz="2400" b="1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空间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坐标系 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O-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xy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瞬心 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C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点的坐标为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半径</m:t>
                          </m:r>
                          <m: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r>
                            <a:rPr kumimoji="0"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的</m:t>
                          </m:r>
                          <m:r>
                            <a:rPr kumimoji="0"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圆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9">
                <a:extLst>
                  <a:ext uri="{FF2B5EF4-FFF2-40B4-BE49-F238E27FC236}">
                    <a16:creationId xmlns:a16="http://schemas.microsoft.com/office/drawing/2014/main" id="{40DB5CCC-AEF2-4561-B973-34B332758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1520" y="1748922"/>
                <a:ext cx="6410579" cy="1321772"/>
              </a:xfrm>
              <a:prstGeom prst="rect">
                <a:avLst/>
              </a:prstGeom>
              <a:blipFill>
                <a:blip r:embed="rId4"/>
                <a:stretch>
                  <a:fillRect l="-1425" t="-4110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C0992F2A-54B1-4A3D-BBC8-65975EE7A0BD}"/>
              </a:ext>
            </a:extLst>
          </p:cNvPr>
          <p:cNvGrpSpPr/>
          <p:nvPr/>
        </p:nvGrpSpPr>
        <p:grpSpPr>
          <a:xfrm>
            <a:off x="78657" y="1822936"/>
            <a:ext cx="2795588" cy="2838450"/>
            <a:chOff x="3139566" y="3086704"/>
            <a:chExt cx="2795588" cy="283845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DB07AF8-2BA3-4A35-A201-475018ADDC14}"/>
                </a:ext>
              </a:extLst>
            </p:cNvPr>
            <p:cNvSpPr txBox="1"/>
            <p:nvPr/>
          </p:nvSpPr>
          <p:spPr>
            <a:xfrm>
              <a:off x="4727387" y="347751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瞬心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0239F86-E4E2-48D8-A8B9-1E9D6BB3E5A3}"/>
                </a:ext>
              </a:extLst>
            </p:cNvPr>
            <p:cNvGrpSpPr/>
            <p:nvPr/>
          </p:nvGrpSpPr>
          <p:grpSpPr>
            <a:xfrm>
              <a:off x="3139566" y="3086704"/>
              <a:ext cx="2795588" cy="2838450"/>
              <a:chOff x="5572125" y="152400"/>
              <a:chExt cx="2795588" cy="2838450"/>
            </a:xfrm>
          </p:grpSpPr>
          <p:sp>
            <p:nvSpPr>
              <p:cNvPr id="32" name="Text Box 4">
                <a:extLst>
                  <a:ext uri="{FF2B5EF4-FFF2-40B4-BE49-F238E27FC236}">
                    <a16:creationId xmlns:a16="http://schemas.microsoft.com/office/drawing/2014/main" id="{D836C383-79EB-446E-ABE3-0A58AAD5C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97688" y="253365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A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064243E4-2903-4422-896D-535BF7598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286426">
                <a:off x="6503988" y="920750"/>
                <a:ext cx="76200" cy="1828800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5" name="Text Box 7">
                <a:extLst>
                  <a:ext uri="{FF2B5EF4-FFF2-40B4-BE49-F238E27FC236}">
                    <a16:creationId xmlns:a16="http://schemas.microsoft.com/office/drawing/2014/main" id="{F9E0250B-C19C-450C-B7F9-C0EE4F8C8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5188" y="67945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B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6" name="Text Box 8">
                <a:extLst>
                  <a:ext uri="{FF2B5EF4-FFF2-40B4-BE49-F238E27FC236}">
                    <a16:creationId xmlns:a16="http://schemas.microsoft.com/office/drawing/2014/main" id="{7E8ECF26-30ED-4623-8F6D-0A0E6E6C4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1588" y="2127250"/>
                <a:ext cx="5334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u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7" name="Text Box 9">
                <a:extLst>
                  <a:ext uri="{FF2B5EF4-FFF2-40B4-BE49-F238E27FC236}">
                    <a16:creationId xmlns:a16="http://schemas.microsoft.com/office/drawing/2014/main" id="{71CC6EBB-2977-49CF-8D7A-6EB0EECFF0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2388" y="121285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l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graphicFrame>
            <p:nvGraphicFramePr>
              <p:cNvPr id="38" name="Object 69">
                <a:extLst>
                  <a:ext uri="{FF2B5EF4-FFF2-40B4-BE49-F238E27FC236}">
                    <a16:creationId xmlns:a16="http://schemas.microsoft.com/office/drawing/2014/main" id="{98CA9AAB-2D26-4F29-8493-DBD3A39086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3101002"/>
                  </p:ext>
                </p:extLst>
              </p:nvPr>
            </p:nvGraphicFramePr>
            <p:xfrm>
              <a:off x="5975350" y="1651000"/>
              <a:ext cx="274638" cy="323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818" name="公式" r:id="rId5" imgW="1606550" imgH="1898650" progId="Equation.3">
                      <p:embed/>
                    </p:oleObj>
                  </mc:Choice>
                  <mc:Fallback>
                    <p:oleObj name="公式" r:id="rId5" imgW="1606550" imgH="1898650" progId="Equation.3">
                      <p:embed/>
                      <p:pic>
                        <p:nvPicPr>
                          <p:cNvPr id="22539" name="Object 69">
                            <a:extLst>
                              <a:ext uri="{FF2B5EF4-FFF2-40B4-BE49-F238E27FC236}">
                                <a16:creationId xmlns:a16="http://schemas.microsoft.com/office/drawing/2014/main" id="{687CBFED-0DD0-E648-81DC-98F3ED56B6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75350" y="1651000"/>
                            <a:ext cx="274638" cy="323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9" name="Group 11">
                <a:extLst>
                  <a:ext uri="{FF2B5EF4-FFF2-40B4-BE49-F238E27FC236}">
                    <a16:creationId xmlns:a16="http://schemas.microsoft.com/office/drawing/2014/main" id="{2640A7E4-E148-4E7D-9AFF-0663DE525E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38900" y="1882775"/>
                <a:ext cx="1482725" cy="654050"/>
                <a:chOff x="1918" y="3158"/>
                <a:chExt cx="934" cy="412"/>
              </a:xfrm>
            </p:grpSpPr>
            <p:sp>
              <p:nvSpPr>
                <p:cNvPr id="56" name="Line 12">
                  <a:extLst>
                    <a:ext uri="{FF2B5EF4-FFF2-40B4-BE49-F238E27FC236}">
                      <a16:creationId xmlns:a16="http://schemas.microsoft.com/office/drawing/2014/main" id="{CC9A60AF-F08D-4B75-AECE-FD9B8BC897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35" y="3282"/>
                  <a:ext cx="336" cy="288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7" name="Line 13">
                  <a:extLst>
                    <a:ext uri="{FF2B5EF4-FFF2-40B4-BE49-F238E27FC236}">
                      <a16:creationId xmlns:a16="http://schemas.microsoft.com/office/drawing/2014/main" id="{8F1C1091-FF19-480C-B5DF-76B6DDABEE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087" y="3281"/>
                  <a:ext cx="240" cy="288"/>
                </a:xfrm>
                <a:prstGeom prst="line">
                  <a:avLst/>
                </a:prstGeom>
                <a:noFill/>
                <a:ln w="9525">
                  <a:solidFill>
                    <a:srgbClr val="00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graphicFrame>
              <p:nvGraphicFramePr>
                <p:cNvPr id="58" name="Object 77">
                  <a:extLst>
                    <a:ext uri="{FF2B5EF4-FFF2-40B4-BE49-F238E27FC236}">
                      <a16:creationId xmlns:a16="http://schemas.microsoft.com/office/drawing/2014/main" id="{CE5BDBBC-8ECB-4527-AF9C-7DE54C26212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699" y="3158"/>
                <a:ext cx="153" cy="2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819" name="Equation" r:id="rId7" imgW="1460500" imgH="2343150" progId="Equation.DSMT4">
                        <p:embed/>
                      </p:oleObj>
                    </mc:Choice>
                    <mc:Fallback>
                      <p:oleObj name="Equation" r:id="rId7" imgW="1460500" imgH="2343150" progId="Equation.DSMT4">
                        <p:embed/>
                        <p:pic>
                          <p:nvPicPr>
                            <p:cNvPr id="22575" name="Object 77">
                              <a:extLst>
                                <a:ext uri="{FF2B5EF4-FFF2-40B4-BE49-F238E27FC236}">
                                  <a16:creationId xmlns:a16="http://schemas.microsoft.com/office/drawing/2014/main" id="{90E8B1C6-94AF-B24C-85DE-6A8FD2A39E9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99" y="3158"/>
                              <a:ext cx="153" cy="2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" name="Object 78">
                  <a:extLst>
                    <a:ext uri="{FF2B5EF4-FFF2-40B4-BE49-F238E27FC236}">
                      <a16:creationId xmlns:a16="http://schemas.microsoft.com/office/drawing/2014/main" id="{801FAAEF-534C-49E8-888F-ED7A68358DF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18" y="3211"/>
                <a:ext cx="153" cy="1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820" name="Equation" r:id="rId9" imgW="1460500" imgH="1898650" progId="Equation.DSMT4">
                        <p:embed/>
                      </p:oleObj>
                    </mc:Choice>
                    <mc:Fallback>
                      <p:oleObj name="Equation" r:id="rId9" imgW="1460500" imgH="1898650" progId="Equation.DSMT4">
                        <p:embed/>
                        <p:pic>
                          <p:nvPicPr>
                            <p:cNvPr id="22576" name="Object 78">
                              <a:extLst>
                                <a:ext uri="{FF2B5EF4-FFF2-40B4-BE49-F238E27FC236}">
                                  <a16:creationId xmlns:a16="http://schemas.microsoft.com/office/drawing/2014/main" id="{4B02D2E9-73C3-8449-A82D-C8E59F4A141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18" y="3211"/>
                              <a:ext cx="153" cy="1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187D12FB-CEBB-4420-ADD4-1E9A5BFBA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4566" y="2581275"/>
                <a:ext cx="17097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1DD84645-DE23-4312-B5F6-CA65AB5F6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38838" y="763588"/>
                <a:ext cx="0" cy="1828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42" name="Group 18">
                <a:extLst>
                  <a:ext uri="{FF2B5EF4-FFF2-40B4-BE49-F238E27FC236}">
                    <a16:creationId xmlns:a16="http://schemas.microsoft.com/office/drawing/2014/main" id="{292A23A1-3AF4-469E-904B-2E49F6F89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72125" y="152400"/>
                <a:ext cx="2795588" cy="2816225"/>
                <a:chOff x="1528" y="1559"/>
                <a:chExt cx="1761" cy="1774"/>
              </a:xfrm>
            </p:grpSpPr>
            <p:sp>
              <p:nvSpPr>
                <p:cNvPr id="51" name="Text Box 19">
                  <a:extLst>
                    <a:ext uri="{FF2B5EF4-FFF2-40B4-BE49-F238E27FC236}">
                      <a16:creationId xmlns:a16="http://schemas.microsoft.com/office/drawing/2014/main" id="{2E9B0260-35DC-4452-9D4F-CEBCA0D420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5" y="3045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rPr>
                    <a:t>x</a:t>
                  </a:r>
                  <a:endPara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2" name="Line 20">
                  <a:extLst>
                    <a:ext uri="{FF2B5EF4-FFF2-40B4-BE49-F238E27FC236}">
                      <a16:creationId xmlns:a16="http://schemas.microsoft.com/office/drawing/2014/main" id="{D50D5137-92EA-4F60-9FEB-84303D63E4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56" y="1729"/>
                  <a:ext cx="0" cy="1363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3" name="Text Box 21">
                  <a:extLst>
                    <a:ext uri="{FF2B5EF4-FFF2-40B4-BE49-F238E27FC236}">
                      <a16:creationId xmlns:a16="http://schemas.microsoft.com/office/drawing/2014/main" id="{90C7BCDA-B355-49F1-8D39-98A8215396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8" y="2935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rPr>
                    <a:t>O</a:t>
                  </a:r>
                  <a:endPara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4" name="Text Box 22">
                  <a:extLst>
                    <a:ext uri="{FF2B5EF4-FFF2-40B4-BE49-F238E27FC236}">
                      <a16:creationId xmlns:a16="http://schemas.microsoft.com/office/drawing/2014/main" id="{1977ED69-76F9-459E-AB4A-72282E3C8F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1559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rPr>
                    <a:t>y</a:t>
                  </a:r>
                  <a:endPara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5" name="Line 23">
                  <a:extLst>
                    <a:ext uri="{FF2B5EF4-FFF2-40B4-BE49-F238E27FC236}">
                      <a16:creationId xmlns:a16="http://schemas.microsoft.com/office/drawing/2014/main" id="{AC43F5E5-6240-4041-A1C5-9EEA48022C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3096"/>
                  <a:ext cx="1296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3" name="Group 24">
                <a:extLst>
                  <a:ext uri="{FF2B5EF4-FFF2-40B4-BE49-F238E27FC236}">
                    <a16:creationId xmlns:a16="http://schemas.microsoft.com/office/drawing/2014/main" id="{FA3A4B4A-999B-4AC4-8ECF-0631CBAD8E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59475" y="920750"/>
                <a:ext cx="1958975" cy="1584325"/>
                <a:chOff x="1866" y="2145"/>
                <a:chExt cx="1234" cy="998"/>
              </a:xfrm>
            </p:grpSpPr>
            <p:sp>
              <p:nvSpPr>
                <p:cNvPr id="47" name="Line 25">
                  <a:extLst>
                    <a:ext uri="{FF2B5EF4-FFF2-40B4-BE49-F238E27FC236}">
                      <a16:creationId xmlns:a16="http://schemas.microsoft.com/office/drawing/2014/main" id="{42DF61A4-ACC0-4739-91BF-FE2EB81BC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66" y="2280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8" name="Line 26">
                  <a:extLst>
                    <a:ext uri="{FF2B5EF4-FFF2-40B4-BE49-F238E27FC236}">
                      <a16:creationId xmlns:a16="http://schemas.microsoft.com/office/drawing/2014/main" id="{76CE03AA-C234-4838-B35D-5CAC86776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85" y="2279"/>
                  <a:ext cx="0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" name="Text Box 27">
                  <a:extLst>
                    <a:ext uri="{FF2B5EF4-FFF2-40B4-BE49-F238E27FC236}">
                      <a16:creationId xmlns:a16="http://schemas.microsoft.com/office/drawing/2014/main" id="{12EA30AF-5510-4436-9BED-3342EF04E3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0" y="2145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rPr>
                    <a:t>C</a:t>
                  </a:r>
                  <a:endPara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0" name="Oval 28">
                  <a:extLst>
                    <a:ext uri="{FF2B5EF4-FFF2-40B4-BE49-F238E27FC236}">
                      <a16:creationId xmlns:a16="http://schemas.microsoft.com/office/drawing/2014/main" id="{A9C506D2-5635-463C-9FD9-4B4389FA0F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" y="2253"/>
                  <a:ext cx="56" cy="56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chemeClr val="tx1"/>
                  </a:solidFill>
                  <a:round/>
                  <a:headEnd/>
                  <a:tailEnd type="none" w="sm" len="lg"/>
                </a:ln>
              </p:spPr>
              <p:txBody>
                <a:bodyPr wrap="none" lIns="92075" tIns="46038" rIns="92075" bIns="46038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44" name="Arc 30">
                <a:extLst>
                  <a:ext uri="{FF2B5EF4-FFF2-40B4-BE49-F238E27FC236}">
                    <a16:creationId xmlns:a16="http://schemas.microsoft.com/office/drawing/2014/main" id="{0CE77D9D-97AC-408E-AE5F-07BA0396BF6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945188" y="1455738"/>
                <a:ext cx="228600" cy="152400"/>
              </a:xfrm>
              <a:custGeom>
                <a:avLst/>
                <a:gdLst>
                  <a:gd name="T0" fmla="*/ 0 w 21600"/>
                  <a:gd name="T1" fmla="*/ 0 h 21600"/>
                  <a:gd name="T2" fmla="*/ 2419350 w 21600"/>
                  <a:gd name="T3" fmla="*/ 1075267 h 21600"/>
                  <a:gd name="T4" fmla="*/ 0 w 21600"/>
                  <a:gd name="T5" fmla="*/ 107526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5" name="Arc 45">
                <a:extLst>
                  <a:ext uri="{FF2B5EF4-FFF2-40B4-BE49-F238E27FC236}">
                    <a16:creationId xmlns:a16="http://schemas.microsoft.com/office/drawing/2014/main" id="{9FA67F3A-4E28-405B-A312-2CE577105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2175" y="752475"/>
                <a:ext cx="1817688" cy="1839913"/>
              </a:xfrm>
              <a:custGeom>
                <a:avLst/>
                <a:gdLst>
                  <a:gd name="T0" fmla="*/ 0 w 21816"/>
                  <a:gd name="T1" fmla="*/ 6918 h 22076"/>
                  <a:gd name="T2" fmla="*/ 151413260 w 21816"/>
                  <a:gd name="T3" fmla="*/ 153346614 h 22076"/>
                  <a:gd name="T4" fmla="*/ 1499493 w 21816"/>
                  <a:gd name="T5" fmla="*/ 150040171 h 22076"/>
                  <a:gd name="T6" fmla="*/ 0 60000 65536"/>
                  <a:gd name="T7" fmla="*/ 0 60000 65536"/>
                  <a:gd name="T8" fmla="*/ 0 60000 65536"/>
                  <a:gd name="T9" fmla="*/ 0 w 21816"/>
                  <a:gd name="T10" fmla="*/ 0 h 22076"/>
                  <a:gd name="T11" fmla="*/ 21816 w 21816"/>
                  <a:gd name="T12" fmla="*/ 22076 h 220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16" h="22076" fill="none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  <a:cubicBezTo>
                      <a:pt x="21816" y="21758"/>
                      <a:pt x="21814" y="21917"/>
                      <a:pt x="21810" y="22075"/>
                    </a:cubicBezTo>
                  </a:path>
                  <a:path w="21816" h="22076" stroke="0" extrusionOk="0">
                    <a:moveTo>
                      <a:pt x="0" y="1"/>
                    </a:moveTo>
                    <a:cubicBezTo>
                      <a:pt x="71" y="0"/>
                      <a:pt x="143" y="-1"/>
                      <a:pt x="216" y="0"/>
                    </a:cubicBezTo>
                    <a:cubicBezTo>
                      <a:pt x="12145" y="0"/>
                      <a:pt x="21816" y="9670"/>
                      <a:pt x="21816" y="21600"/>
                    </a:cubicBezTo>
                    <a:cubicBezTo>
                      <a:pt x="21816" y="21758"/>
                      <a:pt x="21814" y="21917"/>
                      <a:pt x="21810" y="22075"/>
                    </a:cubicBezTo>
                    <a:lnTo>
                      <a:pt x="216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25400">
                <a:solidFill>
                  <a:srgbClr val="008080"/>
                </a:solidFill>
                <a:prstDash val="sysDot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6" name="Arc 46">
                <a:extLst>
                  <a:ext uri="{FF2B5EF4-FFF2-40B4-BE49-F238E27FC236}">
                    <a16:creationId xmlns:a16="http://schemas.microsoft.com/office/drawing/2014/main" id="{EA2E8CDB-A429-4E6B-8A1D-50EA3E47C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0425" y="936625"/>
                <a:ext cx="1479550" cy="1644650"/>
              </a:xfrm>
              <a:custGeom>
                <a:avLst/>
                <a:gdLst>
                  <a:gd name="T0" fmla="*/ 0 w 34186"/>
                  <a:gd name="T1" fmla="*/ 7576617 h 38001"/>
                  <a:gd name="T2" fmla="*/ 49903327 w 34186"/>
                  <a:gd name="T3" fmla="*/ 71179012 h 38001"/>
                  <a:gd name="T4" fmla="*/ 23574945 w 34186"/>
                  <a:gd name="T5" fmla="*/ 40458580 h 38001"/>
                  <a:gd name="T6" fmla="*/ 0 60000 65536"/>
                  <a:gd name="T7" fmla="*/ 0 60000 65536"/>
                  <a:gd name="T8" fmla="*/ 0 60000 65536"/>
                  <a:gd name="T9" fmla="*/ 0 w 34186"/>
                  <a:gd name="T10" fmla="*/ 0 h 38001"/>
                  <a:gd name="T11" fmla="*/ 34186 w 34186"/>
                  <a:gd name="T12" fmla="*/ 38001 h 3800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186" h="38001" fill="none" extrusionOk="0">
                    <a:moveTo>
                      <a:pt x="0" y="4045"/>
                    </a:moveTo>
                    <a:cubicBezTo>
                      <a:pt x="3669" y="1414"/>
                      <a:pt x="8071" y="-1"/>
                      <a:pt x="12586" y="0"/>
                    </a:cubicBezTo>
                    <a:cubicBezTo>
                      <a:pt x="24515" y="0"/>
                      <a:pt x="34186" y="9670"/>
                      <a:pt x="34186" y="21600"/>
                    </a:cubicBezTo>
                    <a:cubicBezTo>
                      <a:pt x="34186" y="27906"/>
                      <a:pt x="31430" y="33897"/>
                      <a:pt x="26641" y="38000"/>
                    </a:cubicBezTo>
                  </a:path>
                  <a:path w="34186" h="38001" stroke="0" extrusionOk="0">
                    <a:moveTo>
                      <a:pt x="0" y="4045"/>
                    </a:moveTo>
                    <a:cubicBezTo>
                      <a:pt x="3669" y="1414"/>
                      <a:pt x="8071" y="-1"/>
                      <a:pt x="12586" y="0"/>
                    </a:cubicBezTo>
                    <a:cubicBezTo>
                      <a:pt x="24515" y="0"/>
                      <a:pt x="34186" y="9670"/>
                      <a:pt x="34186" y="21600"/>
                    </a:cubicBezTo>
                    <a:cubicBezTo>
                      <a:pt x="34186" y="27906"/>
                      <a:pt x="31430" y="33897"/>
                      <a:pt x="26641" y="38000"/>
                    </a:cubicBezTo>
                    <a:lnTo>
                      <a:pt x="12586" y="21600"/>
                    </a:lnTo>
                    <a:lnTo>
                      <a:pt x="0" y="4045"/>
                    </a:lnTo>
                    <a:close/>
                  </a:path>
                </a:pathLst>
              </a:custGeom>
              <a:noFill/>
              <a:ln w="25400">
                <a:solidFill>
                  <a:srgbClr val="800080"/>
                </a:solidFill>
                <a:prstDash val="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4" name="Line 6">
                <a:extLst>
                  <a:ext uri="{FF2B5EF4-FFF2-40B4-BE49-F238E27FC236}">
                    <a16:creationId xmlns:a16="http://schemas.microsoft.com/office/drawing/2014/main" id="{95295F3A-8032-4CDC-B6AD-28C45E586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0888" y="2565400"/>
                <a:ext cx="68580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4F23438A-21E0-464A-B19F-B627FA504E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78247" y="4390042"/>
              <a:ext cx="6858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22FD6E4A-A744-495C-9BC9-BD0B17B05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862" y="3202474"/>
                <a:ext cx="6410579" cy="33687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R="0" lvl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(2)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建立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本体坐标系 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A-</a:t>
                </a:r>
                <a:r>
                  <a:rPr kumimoji="0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xy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瞬心 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C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点的矢径为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𝐴𝐶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𝜑</m:t>
                        </m:r>
                      </m:e>
                    </m:func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，极角为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，故瞬心坐标为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𝜂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func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1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𝜉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0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杆中点为圆心、半径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/2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的圆</a:t>
                </a:r>
              </a:p>
            </p:txBody>
          </p:sp>
        </mc:Choice>
        <mc:Fallback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22FD6E4A-A744-495C-9BC9-BD0B17B05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8862" y="3202474"/>
                <a:ext cx="6410579" cy="3368743"/>
              </a:xfrm>
              <a:prstGeom prst="rect">
                <a:avLst/>
              </a:prstGeom>
              <a:blipFill>
                <a:blip r:embed="rId11"/>
                <a:stretch>
                  <a:fillRect l="-1425" t="-1622" b="-2342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30">
            <a:extLst>
              <a:ext uri="{FF2B5EF4-FFF2-40B4-BE49-F238E27FC236}">
                <a16:creationId xmlns:a16="http://schemas.microsoft.com/office/drawing/2014/main" id="{42BAA987-3069-4E51-8B68-BC65DB7C9338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1374058" y="3743812"/>
            <a:ext cx="228600" cy="152400"/>
          </a:xfrm>
          <a:custGeom>
            <a:avLst/>
            <a:gdLst>
              <a:gd name="T0" fmla="*/ 0 w 21600"/>
              <a:gd name="T1" fmla="*/ 0 h 21600"/>
              <a:gd name="T2" fmla="*/ 2419350 w 21600"/>
              <a:gd name="T3" fmla="*/ 1075267 h 21600"/>
              <a:gd name="T4" fmla="*/ 0 w 21600"/>
              <a:gd name="T5" fmla="*/ 107526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4" name="Object 69">
            <a:extLst>
              <a:ext uri="{FF2B5EF4-FFF2-40B4-BE49-F238E27FC236}">
                <a16:creationId xmlns:a16="http://schemas.microsoft.com/office/drawing/2014/main" id="{E2DE5CB4-95CC-469E-8CEB-BD0C5F257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9517"/>
              </p:ext>
            </p:extLst>
          </p:nvPr>
        </p:nvGraphicFramePr>
        <p:xfrm>
          <a:off x="1277221" y="3381233"/>
          <a:ext cx="2746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公式" r:id="rId5" imgW="1606550" imgH="1898650" progId="Equation.3">
                  <p:embed/>
                </p:oleObj>
              </mc:Choice>
              <mc:Fallback>
                <p:oleObj name="公式" r:id="rId5" imgW="1606550" imgH="1898650" progId="Equation.3">
                  <p:embed/>
                  <p:pic>
                    <p:nvPicPr>
                      <p:cNvPr id="38" name="Object 69">
                        <a:extLst>
                          <a:ext uri="{FF2B5EF4-FFF2-40B4-BE49-F238E27FC236}">
                            <a16:creationId xmlns:a16="http://schemas.microsoft.com/office/drawing/2014/main" id="{98CA9AAB-2D26-4F29-8493-DBD3A3908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221" y="3381233"/>
                        <a:ext cx="2746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3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utoUpdateAnimBg="0"/>
      <p:bldP spid="6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:a16="http://schemas.microsoft.com/office/drawing/2014/main" id="{435C3610-A686-C945-BA9B-27F975698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427" y="138745"/>
            <a:ext cx="6224588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二、刚体平面平行运动的动力学方程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56F619-C2EB-4988-95AA-81B9F5BED6E4}"/>
                  </a:ext>
                </a:extLst>
              </p:cNvPr>
              <p:cNvSpPr/>
              <p:nvPr/>
            </p:nvSpPr>
            <p:spPr>
              <a:xfrm>
                <a:off x="161764" y="773931"/>
                <a:ext cx="8820472" cy="56887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刚体动力学方程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：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𝐽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000000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FF"/>
                    </a:solidFill>
                    <a:latin typeface="Times New Roman"/>
                    <a:ea typeface="黑体" panose="02010609060101010101" pitchFamily="49" charset="-122"/>
                  </a:rPr>
                  <a:t>自由度为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𝜓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Times New Roman"/>
                    <a:ea typeface="黑体" panose="02010609060101010101" pitchFamily="49" charset="-122"/>
                  </a:rPr>
                  <a:t>，故动力学方程为</a:t>
                </a:r>
                <a:endParaRPr lang="en-US" altLang="zh-CN" dirty="0">
                  <a:solidFill>
                    <a:schemeClr val="tx1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𝑧𝑧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𝑧𝑧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约束力方程为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</m:t>
                      </m:r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    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𝑥𝑧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𝑦𝑧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𝑦𝑧</m:t>
                                  </m:r>
                                </m:sub>
                              </m:sSub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𝑥𝑧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457200" lvl="0" indent="-457200">
                  <a:lnSpc>
                    <a:spcPct val="150000"/>
                  </a:lnSpc>
                  <a:buAutoNum type="arabicParenBoth"/>
                  <a:defRPr/>
                </a:pP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为使刚体保持为平面平行运动，只需要在刚体上不共线的三点施加三个沿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方向的约束力，可用以上</a:t>
                </a:r>
                <a:r>
                  <a:rPr lang="en-US" altLang="zh-CN" dirty="0">
                    <a:latin typeface="Times New Roman"/>
                    <a:ea typeface="黑体" panose="02010609060101010101" pitchFamily="49" charset="-122"/>
                  </a:rPr>
                  <a:t>3</a:t>
                </a: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个方程求解</a:t>
                </a:r>
                <a:endParaRPr lang="en-US" altLang="zh-CN" b="0" dirty="0">
                  <a:latin typeface="Times New Roman"/>
                  <a:ea typeface="黑体" panose="02010609060101010101" pitchFamily="49" charset="-122"/>
                </a:endParaRPr>
              </a:p>
              <a:p>
                <a:pPr marL="457200" lvl="0" indent="-457200">
                  <a:lnSpc>
                    <a:spcPct val="150000"/>
                  </a:lnSpc>
                  <a:buAutoNum type="arabicParenBoth"/>
                  <a:defRPr/>
                </a:pPr>
                <a:r>
                  <a:rPr lang="en-US" altLang="zh-CN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无贡献，故前边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个动力学方程可以独立求解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457200" lvl="0" indent="-457200">
                  <a:lnSpc>
                    <a:spcPct val="150000"/>
                  </a:lnSpc>
                  <a:buAutoNum type="arabicParenBoth"/>
                  <a:defRPr/>
                </a:pPr>
                <a:r>
                  <a:rPr lang="en-US" altLang="zh-CN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是相对于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/>
                    <a:ea typeface="黑体" panose="02010609060101010101" pitchFamily="49" charset="-122"/>
                  </a:rPr>
                  <a:t>穿过质心的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Times New Roman"/>
                    <a:ea typeface="黑体" panose="02010609060101010101" pitchFamily="49" charset="-122"/>
                  </a:rPr>
                  <a:t>轴</a:t>
                </a: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的转动惯量和力矩</a:t>
                </a:r>
                <a:endParaRPr lang="en-US" altLang="zh-CN" dirty="0">
                  <a:latin typeface="Times New Roman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56F619-C2EB-4988-95AA-81B9F5BED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773931"/>
                <a:ext cx="8820472" cy="5688737"/>
              </a:xfrm>
              <a:prstGeom prst="rect">
                <a:avLst/>
              </a:prstGeom>
              <a:blipFill>
                <a:blip r:embed="rId2"/>
                <a:stretch>
                  <a:fillRect l="-1107" b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12903-FE12-49DE-90D8-0808F3DF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04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56F619-C2EB-4988-95AA-81B9F5BED6E4}"/>
                  </a:ext>
                </a:extLst>
              </p:cNvPr>
              <p:cNvSpPr/>
              <p:nvPr/>
            </p:nvSpPr>
            <p:spPr>
              <a:xfrm>
                <a:off x="29261" y="405668"/>
                <a:ext cx="8924527" cy="24457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机械能守恒方程</a:t>
                </a:r>
                <a:endParaRPr lang="en-US" altLang="zh-CN" b="1" dirty="0">
                  <a:solidFill>
                    <a:srgbClr val="FF0000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lang="en-US" altLang="zh-CN" b="0" dirty="0"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根据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柯尼希定理</a:t>
                </a: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，上式可写为</a:t>
                </a:r>
                <a:endParaRPr lang="en-US" altLang="zh-CN" dirty="0">
                  <a:latin typeface="Times New Roman"/>
                  <a:ea typeface="黑体" panose="02010609060101010101" pitchFamily="49" charset="-122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𝑧𝑧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</m:oMath>
                  </m:oMathPara>
                </a14:m>
                <a:endParaRPr lang="en-US" altLang="zh-CN" dirty="0">
                  <a:latin typeface="Times New Roman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56F619-C2EB-4988-95AA-81B9F5BED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" y="405668"/>
                <a:ext cx="8924527" cy="2445798"/>
              </a:xfrm>
              <a:prstGeom prst="rect">
                <a:avLst/>
              </a:prstGeom>
              <a:blipFill>
                <a:blip r:embed="rId2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812903-FE12-49DE-90D8-0808F3DF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C6B460-9405-45FE-A003-B96EBDFD243B}"/>
                  </a:ext>
                </a:extLst>
              </p:cNvPr>
              <p:cNvSpPr txBox="1"/>
              <p:nvPr/>
            </p:nvSpPr>
            <p:spPr>
              <a:xfrm>
                <a:off x="29261" y="2993289"/>
                <a:ext cx="8924528" cy="34837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如果能够找到转动瞬心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，任意时刻刚体均绕瞬心作转动，则总动能即为绕瞬心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的转动动能</a:t>
                </a:r>
                <a:endParaRPr lang="en-US" altLang="zh-CN" dirty="0">
                  <a:latin typeface="Times New Roman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(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: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绕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瞬心</m:t>
                      </m:r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转动</m:t>
                      </m:r>
                      <m:r>
                        <a:rPr lang="zh-CN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惯量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绕瞬心的转动惯量为</a:t>
                </a:r>
                <a:endParaRPr lang="en-US" altLang="zh-CN" dirty="0"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𝑍𝑍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为绕质心转动惯量，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为质心与瞬心的距离。</a:t>
                </a:r>
                <a:endParaRPr lang="en-US" altLang="zh-CN" b="0" dirty="0">
                  <a:solidFill>
                    <a:schemeClr val="tx1"/>
                  </a:solidFill>
                  <a:latin typeface="Times New Roman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C6B460-9405-45FE-A003-B96EBDFD2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" y="2993289"/>
                <a:ext cx="8924528" cy="3483711"/>
              </a:xfrm>
              <a:prstGeom prst="rect">
                <a:avLst/>
              </a:prstGeom>
              <a:blipFill>
                <a:blip r:embed="rId3"/>
                <a:stretch>
                  <a:fillRect l="-1093" r="-888" b="-2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E099A0-A477-4590-8A45-CE53071FCC68}"/>
                  </a:ext>
                </a:extLst>
              </p:cNvPr>
              <p:cNvSpPr txBox="1"/>
              <p:nvPr/>
            </p:nvSpPr>
            <p:spPr>
              <a:xfrm>
                <a:off x="219472" y="44624"/>
                <a:ext cx="8924528" cy="2238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对瞬心的角动量定理（慎用）</a:t>
                </a:r>
                <a:endParaRPr lang="en-US" altLang="zh-CN" dirty="0">
                  <a:solidFill>
                    <a:srgbClr val="FF0000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如果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/>
                    <a:ea typeface="黑体" panose="02010609060101010101" pitchFamily="49" charset="-122"/>
                  </a:rPr>
                  <a:t>瞬心与质心距离为常数</a:t>
                </a: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，则对瞬心的角动量定理成立</a:t>
                </a:r>
                <a:endParaRPr lang="en-US" altLang="zh-CN" dirty="0"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为相对瞬心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的转动惯量，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为相对瞬心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的力矩。</a:t>
                </a:r>
                <a:endParaRPr lang="en-US" altLang="zh-CN" dirty="0">
                  <a:solidFill>
                    <a:schemeClr val="tx1"/>
                  </a:solidFill>
                  <a:latin typeface="Times New Roman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E099A0-A477-4590-8A45-CE53071FC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2" y="44624"/>
                <a:ext cx="8924528" cy="2238241"/>
              </a:xfrm>
              <a:prstGeom prst="rect">
                <a:avLst/>
              </a:prstGeom>
              <a:blipFill>
                <a:blip r:embed="rId2"/>
                <a:stretch>
                  <a:fillRect l="-1025" b="-4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3A9826-9324-472B-AB14-3F2C3286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A20D43-099E-4DCE-A38B-2A46648C6886}"/>
              </a:ext>
            </a:extLst>
          </p:cNvPr>
          <p:cNvGrpSpPr/>
          <p:nvPr/>
        </p:nvGrpSpPr>
        <p:grpSpPr>
          <a:xfrm>
            <a:off x="2051720" y="3068960"/>
            <a:ext cx="4144609" cy="2677384"/>
            <a:chOff x="1878117" y="3718951"/>
            <a:chExt cx="4144609" cy="2677384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64224409-BCEC-4FA5-BC33-9E1150179444}"/>
                </a:ext>
              </a:extLst>
            </p:cNvPr>
            <p:cNvSpPr/>
            <p:nvPr/>
          </p:nvSpPr>
          <p:spPr bwMode="auto">
            <a:xfrm flipH="1">
              <a:off x="2710358" y="4135804"/>
              <a:ext cx="3312368" cy="1512168"/>
            </a:xfrm>
            <a:prstGeom prst="rt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CEA7EE1-DD6E-4B17-B753-ABEBF7F664BA}"/>
                </a:ext>
              </a:extLst>
            </p:cNvPr>
            <p:cNvGrpSpPr/>
            <p:nvPr/>
          </p:nvGrpSpPr>
          <p:grpSpPr>
            <a:xfrm>
              <a:off x="1878117" y="5076562"/>
              <a:ext cx="1224740" cy="562405"/>
              <a:chOff x="1939559" y="3613674"/>
              <a:chExt cx="1224740" cy="562405"/>
            </a:xfrm>
          </p:grpSpPr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1658609C-D267-4D05-836D-EFD516B199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0045" y="3613674"/>
                <a:ext cx="694254" cy="36000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F73BAE12-43B0-450B-9941-A1E6DBA7536A}"/>
                      </a:ext>
                    </a:extLst>
                  </p:cNvPr>
                  <p:cNvSpPr/>
                  <p:nvPr/>
                </p:nvSpPr>
                <p:spPr>
                  <a:xfrm>
                    <a:off x="1939559" y="3714414"/>
                    <a:ext cx="54399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238DBF7E-8098-449A-BB85-9C71A49976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559" y="3714414"/>
                    <a:ext cx="54399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8421" r="-292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E72E682-5415-4C78-A171-4A5E360B9EE3}"/>
                </a:ext>
              </a:extLst>
            </p:cNvPr>
            <p:cNvGrpSpPr/>
            <p:nvPr/>
          </p:nvGrpSpPr>
          <p:grpSpPr>
            <a:xfrm>
              <a:off x="2742856" y="4716562"/>
              <a:ext cx="720000" cy="720000"/>
              <a:chOff x="2804298" y="3253674"/>
              <a:chExt cx="720000" cy="7200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DF3187C-8A0A-4439-A17B-98F26332F10D}"/>
                  </a:ext>
                </a:extLst>
              </p:cNvPr>
              <p:cNvSpPr/>
              <p:nvPr/>
            </p:nvSpPr>
            <p:spPr bwMode="auto">
              <a:xfrm>
                <a:off x="2804298" y="325367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弧形 24">
                <a:extLst>
                  <a:ext uri="{FF2B5EF4-FFF2-40B4-BE49-F238E27FC236}">
                    <a16:creationId xmlns:a16="http://schemas.microsoft.com/office/drawing/2014/main" id="{D16DE6F8-AC7F-4840-9E86-7C80C0D66D56}"/>
                  </a:ext>
                </a:extLst>
              </p:cNvPr>
              <p:cNvSpPr/>
              <p:nvPr/>
            </p:nvSpPr>
            <p:spPr bwMode="auto">
              <a:xfrm>
                <a:off x="2984298" y="3444574"/>
                <a:ext cx="360000" cy="360000"/>
              </a:xfrm>
              <a:prstGeom prst="arc">
                <a:avLst>
                  <a:gd name="adj1" fmla="val 11531925"/>
                  <a:gd name="adj2" fmla="val 8231613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175F6A4-6AD2-4940-84DF-E8E5FA3694DC}"/>
                </a:ext>
              </a:extLst>
            </p:cNvPr>
            <p:cNvGrpSpPr/>
            <p:nvPr/>
          </p:nvGrpSpPr>
          <p:grpSpPr>
            <a:xfrm>
              <a:off x="3797109" y="4224406"/>
              <a:ext cx="720000" cy="720000"/>
              <a:chOff x="3858551" y="2761518"/>
              <a:chExt cx="720000" cy="72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9A16C78-D5C0-4FDF-8BDA-DC0EBB35BA24}"/>
                  </a:ext>
                </a:extLst>
              </p:cNvPr>
              <p:cNvSpPr/>
              <p:nvPr/>
            </p:nvSpPr>
            <p:spPr bwMode="auto">
              <a:xfrm>
                <a:off x="3858551" y="2761518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507D3A12-80DA-48C3-BDC0-DAED9CFA6144}"/>
                  </a:ext>
                </a:extLst>
              </p:cNvPr>
              <p:cNvSpPr/>
              <p:nvPr/>
            </p:nvSpPr>
            <p:spPr bwMode="auto">
              <a:xfrm>
                <a:off x="4038551" y="2941518"/>
                <a:ext cx="360000" cy="360000"/>
              </a:xfrm>
              <a:prstGeom prst="arc">
                <a:avLst>
                  <a:gd name="adj1" fmla="val 11531925"/>
                  <a:gd name="adj2" fmla="val 8231613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62DA9C9-384A-44B5-BD21-7C4E007D5526}"/>
                </a:ext>
              </a:extLst>
            </p:cNvPr>
            <p:cNvGrpSpPr/>
            <p:nvPr/>
          </p:nvGrpSpPr>
          <p:grpSpPr>
            <a:xfrm>
              <a:off x="4953309" y="3718951"/>
              <a:ext cx="720000" cy="720000"/>
              <a:chOff x="5014751" y="2256063"/>
              <a:chExt cx="720000" cy="720000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D38BE3D-6577-4367-A72F-EF59B442D879}"/>
                  </a:ext>
                </a:extLst>
              </p:cNvPr>
              <p:cNvSpPr/>
              <p:nvPr/>
            </p:nvSpPr>
            <p:spPr bwMode="auto">
              <a:xfrm>
                <a:off x="5014751" y="225606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弧形 20">
                <a:extLst>
                  <a:ext uri="{FF2B5EF4-FFF2-40B4-BE49-F238E27FC236}">
                    <a16:creationId xmlns:a16="http://schemas.microsoft.com/office/drawing/2014/main" id="{B44B6608-F94F-4DD3-855B-1C7DF50AC8AB}"/>
                  </a:ext>
                </a:extLst>
              </p:cNvPr>
              <p:cNvSpPr/>
              <p:nvPr/>
            </p:nvSpPr>
            <p:spPr bwMode="auto">
              <a:xfrm>
                <a:off x="5194751" y="2436063"/>
                <a:ext cx="360000" cy="360000"/>
              </a:xfrm>
              <a:prstGeom prst="arc">
                <a:avLst>
                  <a:gd name="adj1" fmla="val 11531925"/>
                  <a:gd name="adj2" fmla="val 8231613"/>
                </a:avLst>
              </a:prstGeom>
              <a:noFill/>
              <a:ln w="28575" cap="flat" cmpd="sng" algn="ctr">
                <a:solidFill>
                  <a:schemeClr val="tx1"/>
                </a:solidFill>
                <a:prstDash val="dash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9C95CA3-8617-42F6-9914-14374401A585}"/>
                </a:ext>
              </a:extLst>
            </p:cNvPr>
            <p:cNvGrpSpPr/>
            <p:nvPr/>
          </p:nvGrpSpPr>
          <p:grpSpPr>
            <a:xfrm>
              <a:off x="5148064" y="4496349"/>
              <a:ext cx="800219" cy="1899986"/>
              <a:chOff x="6278923" y="4361157"/>
              <a:chExt cx="800219" cy="1899986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2B4A51A1-9104-415F-89A3-A505C049056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622977" y="4361157"/>
                <a:ext cx="0" cy="13846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6DA2E7-0384-4377-A964-B0D6A30B82DD}"/>
                  </a:ext>
                </a:extLst>
              </p:cNvPr>
              <p:cNvSpPr/>
              <p:nvPr/>
            </p:nvSpPr>
            <p:spPr>
              <a:xfrm>
                <a:off x="6278923" y="5799478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瞬心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68E2F3E-8B0D-44F6-AA5C-B4F767E2E25A}"/>
                </a:ext>
              </a:extLst>
            </p:cNvPr>
            <p:cNvGrpSpPr/>
            <p:nvPr/>
          </p:nvGrpSpPr>
          <p:grpSpPr>
            <a:xfrm>
              <a:off x="2951901" y="5508408"/>
              <a:ext cx="800219" cy="887927"/>
              <a:chOff x="4082760" y="5373216"/>
              <a:chExt cx="800219" cy="887927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90B87BF-DE30-4475-BB75-9AB1D9921A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409617" y="5373216"/>
                <a:ext cx="0" cy="4404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49C7656-DD16-4684-AF1E-52F1087135D8}"/>
                  </a:ext>
                </a:extLst>
              </p:cNvPr>
              <p:cNvSpPr/>
              <p:nvPr/>
            </p:nvSpPr>
            <p:spPr>
              <a:xfrm>
                <a:off x="4082760" y="5799478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瞬心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15440AC-62D1-490F-8388-940E8CE4FAE9}"/>
                </a:ext>
              </a:extLst>
            </p:cNvPr>
            <p:cNvGrpSpPr/>
            <p:nvPr/>
          </p:nvGrpSpPr>
          <p:grpSpPr>
            <a:xfrm>
              <a:off x="3977109" y="4967708"/>
              <a:ext cx="800219" cy="1428627"/>
              <a:chOff x="5107968" y="4832516"/>
              <a:chExt cx="800219" cy="1428627"/>
            </a:xfrm>
          </p:grpSpPr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C46322BA-2D1F-44F0-8FF4-76E52FDBA7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460916" y="4832516"/>
                <a:ext cx="0" cy="9133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9BFCB0C-F52F-4776-80FB-14EE4946E876}"/>
                  </a:ext>
                </a:extLst>
              </p:cNvPr>
              <p:cNvSpPr/>
              <p:nvPr/>
            </p:nvSpPr>
            <p:spPr>
              <a:xfrm>
                <a:off x="5107968" y="5799478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瞬心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80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>
            <a:extLst>
              <a:ext uri="{FF2B5EF4-FFF2-40B4-BE49-F238E27FC236}">
                <a16:creationId xmlns:a16="http://schemas.microsoft.com/office/drawing/2014/main" id="{C39A656F-C0F0-B947-B360-9AE54A3D8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2550" y="188913"/>
            <a:ext cx="9307356" cy="1200329"/>
          </a:xfrm>
          <a:prstGeom prst="rect">
            <a:avLst/>
          </a:prstGeom>
          <a:solidFill>
            <a:srgbClr val="FFFF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[例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半径为</a:t>
            </a:r>
            <a:r>
              <a:rPr lang="en-US" altLang="zh-CN" sz="2400" i="1" dirty="0">
                <a:latin typeface="+mj-lt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latin typeface="+mj-lt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质量为</a:t>
            </a:r>
            <a:r>
              <a:rPr lang="en-US" altLang="zh-CN" sz="2400" i="1" dirty="0">
                <a:latin typeface="+mj-lt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的圆柱体，沿着倾角为</a:t>
            </a:r>
            <a:r>
              <a:rPr lang="en-US" altLang="zh-CN" sz="2400" i="1" dirty="0">
                <a:latin typeface="+mj-lt"/>
                <a:ea typeface="黑体" panose="02010609060101010101" pitchFamily="49" charset="-122"/>
              </a:rPr>
              <a:t>α</a:t>
            </a: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的粗糙斜面无滑动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地滚下。试求质心沿斜面运动的加速度及约束反作用力的法向分量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+mj-lt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和切向分量（摩擦阻力）</a:t>
            </a:r>
            <a:r>
              <a:rPr lang="en-US" altLang="zh-CN" sz="2400" i="1" dirty="0">
                <a:latin typeface="+mj-lt"/>
                <a:ea typeface="黑体" panose="02010609060101010101" pitchFamily="49" charset="-122"/>
              </a:rPr>
              <a:t>f</a:t>
            </a:r>
            <a:r>
              <a:rPr lang="en-US" altLang="zh-CN" sz="2400" dirty="0">
                <a:latin typeface="+mj-lt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36BD2913-6099-A943-8E4A-CCF7BF97C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6" y="1418672"/>
            <a:ext cx="34515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解法1：机械能守恒定律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91" name="Text Box 23">
                <a:extLst>
                  <a:ext uri="{FF2B5EF4-FFF2-40B4-BE49-F238E27FC236}">
                    <a16:creationId xmlns:a16="http://schemas.microsoft.com/office/drawing/2014/main" id="{49C9D8F3-3116-8D4C-9767-4013D5356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23" y="1910134"/>
                <a:ext cx="5919184" cy="4624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+mj-lt"/>
                    <a:ea typeface="黑体" panose="02010609060101010101" pitchFamily="49" charset="-122"/>
                  </a:rPr>
                  <a:t>设圆柱体绕质心转动惯量为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+mj-lt"/>
                    <a:ea typeface="黑体" panose="02010609060101010101" pitchFamily="49" charset="-122"/>
                  </a:rPr>
                  <a:t>则其</a:t>
                </a:r>
                <a:endParaRPr lang="en-US" altLang="zh-CN" sz="24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+mj-lt"/>
                    <a:ea typeface="黑体" panose="02010609060101010101" pitchFamily="49" charset="-122"/>
                  </a:rPr>
                  <a:t>绕瞬心转动惯量为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+mj-lt"/>
                    <a:ea typeface="黑体" panose="02010609060101010101" pitchFamily="49" charset="-122"/>
                  </a:rPr>
                  <a:t>无滑滚动，机械能守恒，</a:t>
                </a:r>
                <a:endParaRPr lang="en-US" altLang="zh-CN" sz="24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b="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+mj-lt"/>
                    <a:ea typeface="黑体" panose="02010609060101010101" pitchFamily="49" charset="-122"/>
                  </a:rPr>
                  <a:t>点为瞬心，质心速度满足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endParaRPr lang="en-US" altLang="zh-CN" sz="24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b="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 dirty="0">
                    <a:latin typeface="+mj-lt"/>
                    <a:ea typeface="黑体" panose="02010609060101010101" pitchFamily="49" charset="-122"/>
                  </a:rPr>
                  <a:t>两边对时间求导，易得</a:t>
                </a:r>
                <a:endParaRPr lang="en-US" altLang="zh-CN" sz="2400" b="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791" name="Text Box 23">
                <a:extLst>
                  <a:ext uri="{FF2B5EF4-FFF2-40B4-BE49-F238E27FC236}">
                    <a16:creationId xmlns:a16="http://schemas.microsoft.com/office/drawing/2014/main" id="{49C9D8F3-3116-8D4C-9767-4013D535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23" y="1910134"/>
                <a:ext cx="5919184" cy="4624023"/>
              </a:xfrm>
              <a:prstGeom prst="rect">
                <a:avLst/>
              </a:prstGeom>
              <a:blipFill>
                <a:blip r:embed="rId4"/>
                <a:stretch>
                  <a:fillRect l="-1545" r="-7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805" name="Object 9">
            <a:extLst>
              <a:ext uri="{FF2B5EF4-FFF2-40B4-BE49-F238E27FC236}">
                <a16:creationId xmlns:a16="http://schemas.microsoft.com/office/drawing/2014/main" id="{27F7FA21-94F4-A743-BB72-901562420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064188"/>
              </p:ext>
            </p:extLst>
          </p:nvPr>
        </p:nvGraphicFramePr>
        <p:xfrm>
          <a:off x="6356626" y="5763847"/>
          <a:ext cx="1905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53" name="Equation" r:id="rId5" imgW="11264900" imgH="4533900" progId="Equation.3">
                  <p:embed/>
                </p:oleObj>
              </mc:Choice>
              <mc:Fallback>
                <p:oleObj name="Equation" r:id="rId5" imgW="11264900" imgH="4533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626" y="5763847"/>
                        <a:ext cx="1905000" cy="766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6" name="Line 38">
            <a:extLst>
              <a:ext uri="{FF2B5EF4-FFF2-40B4-BE49-F238E27FC236}">
                <a16:creationId xmlns:a16="http://schemas.microsoft.com/office/drawing/2014/main" id="{67894025-0FF5-F941-88C6-0999985E4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888" y="620713"/>
            <a:ext cx="9001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089201-5E46-463C-B8B1-88D9E02623DF}"/>
              </a:ext>
            </a:extLst>
          </p:cNvPr>
          <p:cNvGrpSpPr/>
          <p:nvPr/>
        </p:nvGrpSpPr>
        <p:grpSpPr>
          <a:xfrm>
            <a:off x="6300788" y="1196975"/>
            <a:ext cx="2663825" cy="2232025"/>
            <a:chOff x="6300788" y="1196975"/>
            <a:chExt cx="2663825" cy="2232025"/>
          </a:xfrm>
        </p:grpSpPr>
        <p:grpSp>
          <p:nvGrpSpPr>
            <p:cNvPr id="28698" name="Group 43">
              <a:extLst>
                <a:ext uri="{FF2B5EF4-FFF2-40B4-BE49-F238E27FC236}">
                  <a16:creationId xmlns:a16="http://schemas.microsoft.com/office/drawing/2014/main" id="{9F707ADC-F42B-E646-A0ED-8F6BFFCE8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196975"/>
              <a:ext cx="2663825" cy="2232025"/>
              <a:chOff x="3606" y="709"/>
              <a:chExt cx="1678" cy="1406"/>
            </a:xfrm>
          </p:grpSpPr>
          <p:sp>
            <p:nvSpPr>
              <p:cNvPr id="28701" name="Rectangle 44">
                <a:extLst>
                  <a:ext uri="{FF2B5EF4-FFF2-40B4-BE49-F238E27FC236}">
                    <a16:creationId xmlns:a16="http://schemas.microsoft.com/office/drawing/2014/main" id="{DF8593FA-6DDD-E749-8755-615F4D578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709"/>
                <a:ext cx="1678" cy="140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99FF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  <p:grpSp>
            <p:nvGrpSpPr>
              <p:cNvPr id="28702" name="Group 45">
                <a:extLst>
                  <a:ext uri="{FF2B5EF4-FFF2-40B4-BE49-F238E27FC236}">
                    <a16:creationId xmlns:a16="http://schemas.microsoft.com/office/drawing/2014/main" id="{F8426873-19D9-364E-9194-C93B4FA287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3" y="1162"/>
                <a:ext cx="1392" cy="768"/>
                <a:chOff x="3888" y="1008"/>
                <a:chExt cx="1392" cy="768"/>
              </a:xfrm>
            </p:grpSpPr>
            <p:sp>
              <p:nvSpPr>
                <p:cNvPr id="28714" name="Line 46">
                  <a:extLst>
                    <a:ext uri="{FF2B5EF4-FFF2-40B4-BE49-F238E27FC236}">
                      <a16:creationId xmlns:a16="http://schemas.microsoft.com/office/drawing/2014/main" id="{23894664-DFBD-5E4B-B53B-04306AF7C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8" y="1152"/>
                  <a:ext cx="134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715" name="Line 47">
                  <a:extLst>
                    <a:ext uri="{FF2B5EF4-FFF2-40B4-BE49-F238E27FC236}">
                      <a16:creationId xmlns:a16="http://schemas.microsoft.com/office/drawing/2014/main" id="{0CCFEF8E-DFF8-AB43-81CA-010C5841A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8" y="1776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716" name="Oval 48">
                  <a:extLst>
                    <a:ext uri="{FF2B5EF4-FFF2-40B4-BE49-F238E27FC236}">
                      <a16:creationId xmlns:a16="http://schemas.microsoft.com/office/drawing/2014/main" id="{B3B36783-D428-7644-9E96-084ED59151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008"/>
                  <a:ext cx="432" cy="432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28703" name="Group 49">
                <a:extLst>
                  <a:ext uri="{FF2B5EF4-FFF2-40B4-BE49-F238E27FC236}">
                    <a16:creationId xmlns:a16="http://schemas.microsoft.com/office/drawing/2014/main" id="{9C24269C-AEAD-3443-9BB3-B2FB4E6E2A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21" y="1384"/>
                <a:ext cx="268" cy="559"/>
                <a:chOff x="4385" y="1248"/>
                <a:chExt cx="268" cy="559"/>
              </a:xfrm>
            </p:grpSpPr>
            <p:sp>
              <p:nvSpPr>
                <p:cNvPr id="28712" name="Line 50">
                  <a:extLst>
                    <a:ext uri="{FF2B5EF4-FFF2-40B4-BE49-F238E27FC236}">
                      <a16:creationId xmlns:a16="http://schemas.microsoft.com/office/drawing/2014/main" id="{50B687CC-75B3-8542-BD34-2033120B3B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48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  <a:ea typeface="黑体" panose="02010609060101010101" pitchFamily="49" charset="-122"/>
                  </a:endParaRPr>
                </a:p>
              </p:txBody>
            </p:sp>
            <p:graphicFrame>
              <p:nvGraphicFramePr>
                <p:cNvPr id="28713" name="Object 13">
                  <a:extLst>
                    <a:ext uri="{FF2B5EF4-FFF2-40B4-BE49-F238E27FC236}">
                      <a16:creationId xmlns:a16="http://schemas.microsoft.com/office/drawing/2014/main" id="{D4D8C891-CC0A-A247-B3CC-66B0CE697F9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91106689"/>
                    </p:ext>
                  </p:extLst>
                </p:nvPr>
              </p:nvGraphicFramePr>
              <p:xfrm>
                <a:off x="4385" y="1581"/>
                <a:ext cx="268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54" name="Equation" r:id="rId7" imgW="152400" imgH="127000" progId="Equation.3">
                        <p:embed/>
                      </p:oleObj>
                    </mc:Choice>
                    <mc:Fallback>
                      <p:oleObj name="Equation" r:id="rId7" imgW="152400" imgH="127000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85" y="1581"/>
                              <a:ext cx="268" cy="2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704" name="Group 52">
                <a:extLst>
                  <a:ext uri="{FF2B5EF4-FFF2-40B4-BE49-F238E27FC236}">
                    <a16:creationId xmlns:a16="http://schemas.microsoft.com/office/drawing/2014/main" id="{D76F2EDC-79F9-1847-AB29-68DD711D07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1096"/>
                <a:ext cx="432" cy="288"/>
                <a:chOff x="3984" y="960"/>
                <a:chExt cx="432" cy="288"/>
              </a:xfrm>
            </p:grpSpPr>
            <p:sp>
              <p:nvSpPr>
                <p:cNvPr id="28710" name="Line 53">
                  <a:extLst>
                    <a:ext uri="{FF2B5EF4-FFF2-40B4-BE49-F238E27FC236}">
                      <a16:creationId xmlns:a16="http://schemas.microsoft.com/office/drawing/2014/main" id="{6A080593-FE2A-3043-A08D-1A1A1B599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24" y="1008"/>
                  <a:ext cx="192" cy="240"/>
                </a:xfrm>
                <a:prstGeom prst="line">
                  <a:avLst/>
                </a:prstGeom>
                <a:noFill/>
                <a:ln w="28575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  <a:ea typeface="黑体" panose="02010609060101010101" pitchFamily="49" charset="-122"/>
                  </a:endParaRPr>
                </a:p>
              </p:txBody>
            </p:sp>
            <p:graphicFrame>
              <p:nvGraphicFramePr>
                <p:cNvPr id="28711" name="Object 12">
                  <a:extLst>
                    <a:ext uri="{FF2B5EF4-FFF2-40B4-BE49-F238E27FC236}">
                      <a16:creationId xmlns:a16="http://schemas.microsoft.com/office/drawing/2014/main" id="{A6E12B8C-3A01-644F-8E0E-A9338225A75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84" y="960"/>
                <a:ext cx="215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55" name="Equation" r:id="rId9" imgW="107950" imgH="133350" progId="Equation.3">
                        <p:embed/>
                      </p:oleObj>
                    </mc:Choice>
                    <mc:Fallback>
                      <p:oleObj name="Equation" r:id="rId9" imgW="107950" imgH="13335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960"/>
                              <a:ext cx="215" cy="2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8705" name="Group 55">
                <a:extLst>
                  <a:ext uri="{FF2B5EF4-FFF2-40B4-BE49-F238E27FC236}">
                    <a16:creationId xmlns:a16="http://schemas.microsoft.com/office/drawing/2014/main" id="{7498F6A8-BAFA-6549-B924-4ACBB77317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8" y="1384"/>
                <a:ext cx="536" cy="316"/>
                <a:chOff x="4512" y="1248"/>
                <a:chExt cx="536" cy="316"/>
              </a:xfrm>
            </p:grpSpPr>
            <p:sp>
              <p:nvSpPr>
                <p:cNvPr id="28708" name="Line 56">
                  <a:extLst>
                    <a:ext uri="{FF2B5EF4-FFF2-40B4-BE49-F238E27FC236}">
                      <a16:creationId xmlns:a16="http://schemas.microsoft.com/office/drawing/2014/main" id="{3C0194D3-2123-F84F-9E50-02DB8ECBC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12" y="1248"/>
                  <a:ext cx="336" cy="192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latin typeface="+mj-lt"/>
                    <a:ea typeface="黑体" panose="02010609060101010101" pitchFamily="49" charset="-122"/>
                  </a:endParaRPr>
                </a:p>
              </p:txBody>
            </p:sp>
            <p:graphicFrame>
              <p:nvGraphicFramePr>
                <p:cNvPr id="28709" name="Object 11">
                  <a:extLst>
                    <a:ext uri="{FF2B5EF4-FFF2-40B4-BE49-F238E27FC236}">
                      <a16:creationId xmlns:a16="http://schemas.microsoft.com/office/drawing/2014/main" id="{AEDB34A7-88A8-A74B-BCE3-63CA9924CDF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48" y="1248"/>
                <a:ext cx="200" cy="3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456" name="Equation" r:id="rId11" imgW="95250" imgH="152400" progId="Equation.3">
                        <p:embed/>
                      </p:oleObj>
                    </mc:Choice>
                    <mc:Fallback>
                      <p:oleObj name="Equation" r:id="rId11" imgW="95250" imgH="15240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1248"/>
                              <a:ext cx="200" cy="3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8706" name="Line 58">
                <a:extLst>
                  <a:ext uri="{FF2B5EF4-FFF2-40B4-BE49-F238E27FC236}">
                    <a16:creationId xmlns:a16="http://schemas.microsoft.com/office/drawing/2014/main" id="{37DA6A5C-683F-8049-9AD7-FEC6C12C9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298"/>
                <a:ext cx="1536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8707" name="Line 59">
                <a:extLst>
                  <a:ext uri="{FF2B5EF4-FFF2-40B4-BE49-F238E27FC236}">
                    <a16:creationId xmlns:a16="http://schemas.microsoft.com/office/drawing/2014/main" id="{6DB94EDA-C7E3-D74F-94CC-B55B81FA7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36" y="808"/>
                <a:ext cx="240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8699" name="Arc 60">
              <a:extLst>
                <a:ext uri="{FF2B5EF4-FFF2-40B4-BE49-F238E27FC236}">
                  <a16:creationId xmlns:a16="http://schemas.microsoft.com/office/drawing/2014/main" id="{A4946B2E-FC08-444C-91D0-567F5E6D382E}"/>
                </a:ext>
              </a:extLst>
            </p:cNvPr>
            <p:cNvSpPr>
              <a:spLocks/>
            </p:cNvSpPr>
            <p:nvPr/>
          </p:nvSpPr>
          <p:spPr bwMode="auto">
            <a:xfrm rot="9364254" flipH="1">
              <a:off x="7235825" y="2836863"/>
              <a:ext cx="215900" cy="304800"/>
            </a:xfrm>
            <a:custGeom>
              <a:avLst/>
              <a:gdLst>
                <a:gd name="T0" fmla="*/ 864600 w 21600"/>
                <a:gd name="T1" fmla="*/ 0 h 19790"/>
                <a:gd name="T2" fmla="*/ 2158000 w 21600"/>
                <a:gd name="T3" fmla="*/ 4694444 h 19790"/>
                <a:gd name="T4" fmla="*/ 0 w 21600"/>
                <a:gd name="T5" fmla="*/ 4694444 h 1979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790"/>
                <a:gd name="T11" fmla="*/ 21600 w 21600"/>
                <a:gd name="T12" fmla="*/ 19790 h 197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790" fill="none" extrusionOk="0">
                  <a:moveTo>
                    <a:pt x="8654" y="-1"/>
                  </a:moveTo>
                  <a:cubicBezTo>
                    <a:pt x="16518" y="3438"/>
                    <a:pt x="21600" y="11206"/>
                    <a:pt x="21600" y="19790"/>
                  </a:cubicBezTo>
                </a:path>
                <a:path w="21600" h="19790" stroke="0" extrusionOk="0">
                  <a:moveTo>
                    <a:pt x="8654" y="-1"/>
                  </a:moveTo>
                  <a:cubicBezTo>
                    <a:pt x="16518" y="3438"/>
                    <a:pt x="21600" y="11206"/>
                    <a:pt x="21600" y="19790"/>
                  </a:cubicBezTo>
                  <a:lnTo>
                    <a:pt x="0" y="19790"/>
                  </a:lnTo>
                  <a:lnTo>
                    <a:pt x="8654" y="-1"/>
                  </a:lnTo>
                  <a:close/>
                </a:path>
              </a:pathLst>
            </a:custGeom>
            <a:noFill/>
            <a:ln w="12700">
              <a:solidFill>
                <a:srgbClr val="FF00FF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graphicFrame>
          <p:nvGraphicFramePr>
            <p:cNvPr id="28700" name="Object 10">
              <a:extLst>
                <a:ext uri="{FF2B5EF4-FFF2-40B4-BE49-F238E27FC236}">
                  <a16:creationId xmlns:a16="http://schemas.microsoft.com/office/drawing/2014/main" id="{391FE933-1FBA-1C49-91EB-A883850CE1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946844"/>
                </p:ext>
              </p:extLst>
            </p:nvPr>
          </p:nvGraphicFramePr>
          <p:xfrm>
            <a:off x="7164388" y="2924175"/>
            <a:ext cx="2159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57" name="公式" r:id="rId13" imgW="95250" imgH="82550" progId="Equation.3">
                    <p:embed/>
                  </p:oleObj>
                </mc:Choice>
                <mc:Fallback>
                  <p:oleObj name="公式" r:id="rId13" imgW="95250" imgH="8255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4388" y="2924175"/>
                          <a:ext cx="215900" cy="198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3836A24-FAD8-4CE7-9FA5-C4DFF12A44FA}"/>
                  </a:ext>
                </a:extLst>
              </p:cNvPr>
              <p:cNvSpPr/>
              <p:nvPr/>
            </p:nvSpPr>
            <p:spPr>
              <a:xfrm>
                <a:off x="7803634" y="2421235"/>
                <a:ext cx="4601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3836A24-FAD8-4CE7-9FA5-C4DFF12A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34" y="2421235"/>
                <a:ext cx="46019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503F243F-0339-4E88-88AC-4DF12C7960D8}"/>
              </a:ext>
            </a:extLst>
          </p:cNvPr>
          <p:cNvSpPr/>
          <p:nvPr/>
        </p:nvSpPr>
        <p:spPr bwMode="auto">
          <a:xfrm>
            <a:off x="5871926" y="5962584"/>
            <a:ext cx="255609" cy="4320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75684-785B-4BDB-9C85-06485F12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>
            <a:extLst>
              <a:ext uri="{FF2B5EF4-FFF2-40B4-BE49-F238E27FC236}">
                <a16:creationId xmlns:a16="http://schemas.microsoft.com/office/drawing/2014/main" id="{E844A5D9-214B-884C-99AB-186195F1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314380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解法2：动力学方程组</a:t>
            </a:r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id="{4C60EB06-F7ED-DD46-BBCA-2EDC2B620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363" y="341313"/>
          <a:ext cx="2514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" name="Equation" r:id="rId3" imgW="14046200" imgH="2635250" progId="Equation.3">
                  <p:embed/>
                </p:oleObj>
              </mc:Choice>
              <mc:Fallback>
                <p:oleObj name="Equation" r:id="rId3" imgW="14046200" imgH="26352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341313"/>
                        <a:ext cx="2514600" cy="4714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>
            <a:extLst>
              <a:ext uri="{FF2B5EF4-FFF2-40B4-BE49-F238E27FC236}">
                <a16:creationId xmlns:a16="http://schemas.microsoft.com/office/drawing/2014/main" id="{C1CC9DCA-6C0B-4A41-A33B-0C65F4D1D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052513"/>
          <a:ext cx="2252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9" name="Equation" r:id="rId5" imgW="12579350" imgH="2343150" progId="Equation.3">
                  <p:embed/>
                </p:oleObj>
              </mc:Choice>
              <mc:Fallback>
                <p:oleObj name="Equation" r:id="rId5" imgW="12579350" imgH="23431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052513"/>
                        <a:ext cx="2252662" cy="419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4">
            <a:extLst>
              <a:ext uri="{FF2B5EF4-FFF2-40B4-BE49-F238E27FC236}">
                <a16:creationId xmlns:a16="http://schemas.microsoft.com/office/drawing/2014/main" id="{E60E806C-3489-7C45-913B-2720FBB1A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363" y="1789113"/>
          <a:ext cx="14668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0" name="Equation" r:id="rId7" imgW="8191500" imgH="2635250" progId="Equation.3">
                  <p:embed/>
                </p:oleObj>
              </mc:Choice>
              <mc:Fallback>
                <p:oleObj name="Equation" r:id="rId7" imgW="8191500" imgH="26352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1789113"/>
                        <a:ext cx="1466850" cy="4714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AutoShape 8">
            <a:extLst>
              <a:ext uri="{FF2B5EF4-FFF2-40B4-BE49-F238E27FC236}">
                <a16:creationId xmlns:a16="http://schemas.microsoft.com/office/drawing/2014/main" id="{A78FE867-4EA2-404D-BC2D-C2CF406FA85D}"/>
              </a:ext>
            </a:extLst>
          </p:cNvPr>
          <p:cNvSpPr>
            <a:spLocks/>
          </p:cNvSpPr>
          <p:nvPr/>
        </p:nvSpPr>
        <p:spPr bwMode="auto">
          <a:xfrm>
            <a:off x="5724525" y="404813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33801" name="Object 5">
            <a:extLst>
              <a:ext uri="{FF2B5EF4-FFF2-40B4-BE49-F238E27FC236}">
                <a16:creationId xmlns:a16="http://schemas.microsoft.com/office/drawing/2014/main" id="{324C5BA1-4795-3C4E-A5FC-E0D6BD19C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0563" y="2398713"/>
          <a:ext cx="11811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" name="Equation" r:id="rId9" imgW="6146800" imgH="2781300" progId="Equation.3">
                  <p:embed/>
                </p:oleObj>
              </mc:Choice>
              <mc:Fallback>
                <p:oleObj name="Equation" r:id="rId9" imgW="6146800" imgH="278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563" y="2398713"/>
                        <a:ext cx="1181100" cy="5349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>
            <a:extLst>
              <a:ext uri="{FF2B5EF4-FFF2-40B4-BE49-F238E27FC236}">
                <a16:creationId xmlns:a16="http://schemas.microsoft.com/office/drawing/2014/main" id="{B1AD4CD9-CF4F-084C-8387-9584ADF99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3828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约束方程：</a:t>
            </a:r>
          </a:p>
        </p:txBody>
      </p:sp>
      <p:graphicFrame>
        <p:nvGraphicFramePr>
          <p:cNvPr id="33803" name="Object 6">
            <a:extLst>
              <a:ext uri="{FF2B5EF4-FFF2-40B4-BE49-F238E27FC236}">
                <a16:creationId xmlns:a16="http://schemas.microsoft.com/office/drawing/2014/main" id="{FA37689A-7FED-B940-B1C2-8CA1638CC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76600"/>
          <a:ext cx="1905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" name="Equation" r:id="rId11" imgW="11264900" imgH="4533900" progId="Equation.3">
                  <p:embed/>
                </p:oleObj>
              </mc:Choice>
              <mc:Fallback>
                <p:oleObj name="Equation" r:id="rId11" imgW="11264900" imgH="453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1905000" cy="766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Line 12">
            <a:extLst>
              <a:ext uri="{FF2B5EF4-FFF2-40B4-BE49-F238E27FC236}">
                <a16:creationId xmlns:a16="http://schemas.microsoft.com/office/drawing/2014/main" id="{E1B43CB0-23F9-134B-8699-D05F1C3F2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838200"/>
            <a:ext cx="22098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33805" name="Object 7">
            <a:extLst>
              <a:ext uri="{FF2B5EF4-FFF2-40B4-BE49-F238E27FC236}">
                <a16:creationId xmlns:a16="http://schemas.microsoft.com/office/drawing/2014/main" id="{6A951425-48C3-0D41-BA6A-6DE3FBA23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284538"/>
          <a:ext cx="19542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3" name="Equation" r:id="rId13" imgW="11557000" imgH="4826000" progId="Equation.3">
                  <p:embed/>
                </p:oleObj>
              </mc:Choice>
              <mc:Fallback>
                <p:oleObj name="Equation" r:id="rId13" imgW="11557000" imgH="4826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84538"/>
                        <a:ext cx="1954212" cy="815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8">
            <a:extLst>
              <a:ext uri="{FF2B5EF4-FFF2-40B4-BE49-F238E27FC236}">
                <a16:creationId xmlns:a16="http://schemas.microsoft.com/office/drawing/2014/main" id="{B4B68B63-AB77-B94C-BB29-4E198E304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505200"/>
          <a:ext cx="1806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4" name="Equation" r:id="rId15" imgW="10096500" imgH="2343150" progId="Equation.3">
                  <p:embed/>
                </p:oleObj>
              </mc:Choice>
              <mc:Fallback>
                <p:oleObj name="Equation" r:id="rId15" imgW="10096500" imgH="23431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05200"/>
                        <a:ext cx="1806575" cy="419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5">
            <a:extLst>
              <a:ext uri="{FF2B5EF4-FFF2-40B4-BE49-F238E27FC236}">
                <a16:creationId xmlns:a16="http://schemas.microsoft.com/office/drawing/2014/main" id="{9763A3BA-0CBA-A741-B471-ADE8AC38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21163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因无滑滚动，</a:t>
            </a:r>
            <a:endParaRPr lang="en-US" altLang="zh-CN" sz="240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01E371DE-DB90-FD43-9075-5FE51641E1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886200"/>
            <a:ext cx="1371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CBAA69C0-7D9D-9842-9048-DDD662EBA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10000"/>
            <a:ext cx="2971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33811" name="Object 9">
            <a:extLst>
              <a:ext uri="{FF2B5EF4-FFF2-40B4-BE49-F238E27FC236}">
                <a16:creationId xmlns:a16="http://schemas.microsoft.com/office/drawing/2014/main" id="{FE6F669F-DB71-734B-A23B-4E750EF2A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724400"/>
          <a:ext cx="1981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5" name="Equation" r:id="rId17" imgW="9213850" imgH="4826000" progId="Equation.3">
                  <p:embed/>
                </p:oleObj>
              </mc:Choice>
              <mc:Fallback>
                <p:oleObj name="Equation" r:id="rId17" imgW="9213850" imgH="4826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1981200" cy="1038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0">
            <a:extLst>
              <a:ext uri="{FF2B5EF4-FFF2-40B4-BE49-F238E27FC236}">
                <a16:creationId xmlns:a16="http://schemas.microsoft.com/office/drawing/2014/main" id="{9EC58898-6967-B144-8D8D-6527ABC1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5049838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无滑滚动应满足的条件</a:t>
            </a:r>
          </a:p>
        </p:txBody>
      </p:sp>
      <p:graphicFrame>
        <p:nvGraphicFramePr>
          <p:cNvPr id="33813" name="Object 10">
            <a:extLst>
              <a:ext uri="{FF2B5EF4-FFF2-40B4-BE49-F238E27FC236}">
                <a16:creationId xmlns:a16="http://schemas.microsoft.com/office/drawing/2014/main" id="{0491EF69-04CE-0047-8352-A67E836D7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221163"/>
          <a:ext cx="1123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6" name="公式" r:id="rId19" imgW="5848350" imgH="2343150" progId="Equation.3">
                  <p:embed/>
                </p:oleObj>
              </mc:Choice>
              <mc:Fallback>
                <p:oleObj name="公式" r:id="rId19" imgW="5848350" imgH="23431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21163"/>
                        <a:ext cx="11239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6" name="Group 38">
            <a:extLst>
              <a:ext uri="{FF2B5EF4-FFF2-40B4-BE49-F238E27FC236}">
                <a16:creationId xmlns:a16="http://schemas.microsoft.com/office/drawing/2014/main" id="{5FAECD37-B167-9948-9104-17E5C5762FB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88913"/>
            <a:ext cx="2663825" cy="2232025"/>
            <a:chOff x="3606" y="709"/>
            <a:chExt cx="1678" cy="1406"/>
          </a:xfrm>
        </p:grpSpPr>
        <p:sp>
          <p:nvSpPr>
            <p:cNvPr id="29719" name="Rectangle 37">
              <a:extLst>
                <a:ext uri="{FF2B5EF4-FFF2-40B4-BE49-F238E27FC236}">
                  <a16:creationId xmlns:a16="http://schemas.microsoft.com/office/drawing/2014/main" id="{A00DEB3F-C7B2-1F47-8EA4-5D74BA96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709"/>
              <a:ext cx="1678" cy="14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FF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+mj-lt"/>
                <a:ea typeface="黑体" panose="02010609060101010101" pitchFamily="49" charset="-122"/>
              </a:endParaRPr>
            </a:p>
          </p:txBody>
        </p:sp>
        <p:grpSp>
          <p:nvGrpSpPr>
            <p:cNvPr id="29720" name="Group 22">
              <a:extLst>
                <a:ext uri="{FF2B5EF4-FFF2-40B4-BE49-F238E27FC236}">
                  <a16:creationId xmlns:a16="http://schemas.microsoft.com/office/drawing/2014/main" id="{631142B3-57D9-7848-B967-233EE4E2D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1162"/>
              <a:ext cx="1392" cy="768"/>
              <a:chOff x="3888" y="1008"/>
              <a:chExt cx="1392" cy="768"/>
            </a:xfrm>
          </p:grpSpPr>
          <p:sp>
            <p:nvSpPr>
              <p:cNvPr id="29732" name="Line 23">
                <a:extLst>
                  <a:ext uri="{FF2B5EF4-FFF2-40B4-BE49-F238E27FC236}">
                    <a16:creationId xmlns:a16="http://schemas.microsoft.com/office/drawing/2014/main" id="{A35FA654-E9C7-EF4A-BA08-D2916F6CE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1152"/>
                <a:ext cx="134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9733" name="Line 24">
                <a:extLst>
                  <a:ext uri="{FF2B5EF4-FFF2-40B4-BE49-F238E27FC236}">
                    <a16:creationId xmlns:a16="http://schemas.microsoft.com/office/drawing/2014/main" id="{2FA6398B-C9F2-514E-959A-30F7D76FA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9734" name="Oval 25">
                <a:extLst>
                  <a:ext uri="{FF2B5EF4-FFF2-40B4-BE49-F238E27FC236}">
                    <a16:creationId xmlns:a16="http://schemas.microsoft.com/office/drawing/2014/main" id="{F670C245-C4EE-2A4E-8884-7D27A577B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008"/>
                <a:ext cx="432" cy="43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9721" name="Group 26">
              <a:extLst>
                <a:ext uri="{FF2B5EF4-FFF2-40B4-BE49-F238E27FC236}">
                  <a16:creationId xmlns:a16="http://schemas.microsoft.com/office/drawing/2014/main" id="{19F23A34-29F9-C340-A13F-57D1D9323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" y="1384"/>
              <a:ext cx="316" cy="466"/>
              <a:chOff x="4416" y="1248"/>
              <a:chExt cx="316" cy="466"/>
            </a:xfrm>
          </p:grpSpPr>
          <p:sp>
            <p:nvSpPr>
              <p:cNvPr id="29730" name="Line 27">
                <a:extLst>
                  <a:ext uri="{FF2B5EF4-FFF2-40B4-BE49-F238E27FC236}">
                    <a16:creationId xmlns:a16="http://schemas.microsoft.com/office/drawing/2014/main" id="{D3629EA9-9CDD-7448-85AD-822E62D9A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9731" name="Object 14">
                <a:extLst>
                  <a:ext uri="{FF2B5EF4-FFF2-40B4-BE49-F238E27FC236}">
                    <a16:creationId xmlns:a16="http://schemas.microsoft.com/office/drawing/2014/main" id="{E9936395-82CD-A247-A518-F328BB361C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1488"/>
              <a:ext cx="268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37" name="Equation" r:id="rId21" imgW="152400" imgH="127000" progId="Equation.3">
                      <p:embed/>
                    </p:oleObj>
                  </mc:Choice>
                  <mc:Fallback>
                    <p:oleObj name="Equation" r:id="rId21" imgW="152400" imgH="1270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488"/>
                            <a:ext cx="268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22" name="Group 29">
              <a:extLst>
                <a:ext uri="{FF2B5EF4-FFF2-40B4-BE49-F238E27FC236}">
                  <a16:creationId xmlns:a16="http://schemas.microsoft.com/office/drawing/2014/main" id="{30E19CD4-B5DD-8F4E-8B0A-714DB707A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1096"/>
              <a:ext cx="432" cy="288"/>
              <a:chOff x="3984" y="960"/>
              <a:chExt cx="432" cy="288"/>
            </a:xfrm>
          </p:grpSpPr>
          <p:sp>
            <p:nvSpPr>
              <p:cNvPr id="29728" name="Line 30">
                <a:extLst>
                  <a:ext uri="{FF2B5EF4-FFF2-40B4-BE49-F238E27FC236}">
                    <a16:creationId xmlns:a16="http://schemas.microsoft.com/office/drawing/2014/main" id="{6A17B6A0-4BFB-A845-930A-59B4A4A01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1008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9729" name="Object 13">
                <a:extLst>
                  <a:ext uri="{FF2B5EF4-FFF2-40B4-BE49-F238E27FC236}">
                    <a16:creationId xmlns:a16="http://schemas.microsoft.com/office/drawing/2014/main" id="{F7A2EC20-CC27-3145-8A1F-DF55F5930E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4" y="960"/>
              <a:ext cx="215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38" name="Equation" r:id="rId23" imgW="107950" imgH="133350" progId="Equation.3">
                      <p:embed/>
                    </p:oleObj>
                  </mc:Choice>
                  <mc:Fallback>
                    <p:oleObj name="Equation" r:id="rId23" imgW="107950" imgH="13335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960"/>
                            <a:ext cx="215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23" name="Group 32">
              <a:extLst>
                <a:ext uri="{FF2B5EF4-FFF2-40B4-BE49-F238E27FC236}">
                  <a16:creationId xmlns:a16="http://schemas.microsoft.com/office/drawing/2014/main" id="{49D6B91B-55E5-7A48-AC1D-35EB360F9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" y="1384"/>
              <a:ext cx="536" cy="316"/>
              <a:chOff x="4512" y="1248"/>
              <a:chExt cx="536" cy="316"/>
            </a:xfrm>
          </p:grpSpPr>
          <p:sp>
            <p:nvSpPr>
              <p:cNvPr id="29726" name="Line 33">
                <a:extLst>
                  <a:ext uri="{FF2B5EF4-FFF2-40B4-BE49-F238E27FC236}">
                    <a16:creationId xmlns:a16="http://schemas.microsoft.com/office/drawing/2014/main" id="{9CFCDED5-9241-7346-8FDB-6ACB68E9C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248"/>
                <a:ext cx="336" cy="192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9727" name="Object 12">
                <a:extLst>
                  <a:ext uri="{FF2B5EF4-FFF2-40B4-BE49-F238E27FC236}">
                    <a16:creationId xmlns:a16="http://schemas.microsoft.com/office/drawing/2014/main" id="{53315A4F-3D1F-474F-BFCE-11F8828EA9F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1248"/>
              <a:ext cx="200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539" name="Equation" r:id="rId25" imgW="95250" imgH="152400" progId="Equation.3">
                      <p:embed/>
                    </p:oleObj>
                  </mc:Choice>
                  <mc:Fallback>
                    <p:oleObj name="Equation" r:id="rId25" imgW="95250" imgH="1524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248"/>
                            <a:ext cx="200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24" name="Line 35">
              <a:extLst>
                <a:ext uri="{FF2B5EF4-FFF2-40B4-BE49-F238E27FC236}">
                  <a16:creationId xmlns:a16="http://schemas.microsoft.com/office/drawing/2014/main" id="{A36617DE-1450-9F4E-8EBF-144A76257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298"/>
              <a:ext cx="153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9725" name="Line 36">
              <a:extLst>
                <a:ext uri="{FF2B5EF4-FFF2-40B4-BE49-F238E27FC236}">
                  <a16:creationId xmlns:a16="http://schemas.microsoft.com/office/drawing/2014/main" id="{B6C9D9E7-88C0-394E-9418-86139E70A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6" y="808"/>
              <a:ext cx="24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29717" name="Arc 39">
            <a:extLst>
              <a:ext uri="{FF2B5EF4-FFF2-40B4-BE49-F238E27FC236}">
                <a16:creationId xmlns:a16="http://schemas.microsoft.com/office/drawing/2014/main" id="{8A003A4B-3DAB-2740-AE85-5AE0BE943C4B}"/>
              </a:ext>
            </a:extLst>
          </p:cNvPr>
          <p:cNvSpPr>
            <a:spLocks/>
          </p:cNvSpPr>
          <p:nvPr/>
        </p:nvSpPr>
        <p:spPr bwMode="auto">
          <a:xfrm rot="9364254" flipH="1">
            <a:off x="7235825" y="1828800"/>
            <a:ext cx="215900" cy="304800"/>
          </a:xfrm>
          <a:custGeom>
            <a:avLst/>
            <a:gdLst>
              <a:gd name="T0" fmla="*/ 864600 w 21600"/>
              <a:gd name="T1" fmla="*/ 0 h 19790"/>
              <a:gd name="T2" fmla="*/ 2158000 w 21600"/>
              <a:gd name="T3" fmla="*/ 4694444 h 19790"/>
              <a:gd name="T4" fmla="*/ 0 w 21600"/>
              <a:gd name="T5" fmla="*/ 4694444 h 19790"/>
              <a:gd name="T6" fmla="*/ 0 60000 65536"/>
              <a:gd name="T7" fmla="*/ 0 60000 65536"/>
              <a:gd name="T8" fmla="*/ 0 60000 65536"/>
              <a:gd name="T9" fmla="*/ 0 w 21600"/>
              <a:gd name="T10" fmla="*/ 0 h 19790"/>
              <a:gd name="T11" fmla="*/ 21600 w 21600"/>
              <a:gd name="T12" fmla="*/ 19790 h 197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790" fill="none" extrusionOk="0">
                <a:moveTo>
                  <a:pt x="8654" y="-1"/>
                </a:moveTo>
                <a:cubicBezTo>
                  <a:pt x="16518" y="3438"/>
                  <a:pt x="21600" y="11206"/>
                  <a:pt x="21600" y="19790"/>
                </a:cubicBezTo>
              </a:path>
              <a:path w="21600" h="19790" stroke="0" extrusionOk="0">
                <a:moveTo>
                  <a:pt x="8654" y="-1"/>
                </a:moveTo>
                <a:cubicBezTo>
                  <a:pt x="16518" y="3438"/>
                  <a:pt x="21600" y="11206"/>
                  <a:pt x="21600" y="19790"/>
                </a:cubicBezTo>
                <a:lnTo>
                  <a:pt x="0" y="19790"/>
                </a:lnTo>
                <a:lnTo>
                  <a:pt x="8654" y="-1"/>
                </a:lnTo>
                <a:close/>
              </a:path>
            </a:pathLst>
          </a:custGeom>
          <a:noFill/>
          <a:ln w="12700">
            <a:solidFill>
              <a:srgbClr val="FF00FF"/>
            </a:solidFill>
            <a:round/>
            <a:headEnd type="none" w="sm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29718" name="Object 11">
            <a:extLst>
              <a:ext uri="{FF2B5EF4-FFF2-40B4-BE49-F238E27FC236}">
                <a16:creationId xmlns:a16="http://schemas.microsoft.com/office/drawing/2014/main" id="{1D27DDE5-79B6-3244-8302-CF7EC14A1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1916113"/>
          <a:ext cx="2159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0" name="公式" r:id="rId27" imgW="95250" imgH="82550" progId="Equation.3">
                  <p:embed/>
                </p:oleObj>
              </mc:Choice>
              <mc:Fallback>
                <p:oleObj name="公式" r:id="rId27" imgW="95250" imgH="825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916113"/>
                        <a:ext cx="2159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75B29E-AA80-49C4-B6C9-E55F8077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/>
      <p:bldP spid="338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>
            <a:extLst>
              <a:ext uri="{FF2B5EF4-FFF2-40B4-BE49-F238E27FC236}">
                <a16:creationId xmlns:a16="http://schemas.microsoft.com/office/drawing/2014/main" id="{E844A5D9-214B-884C-99AB-186195F1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34163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解法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：瞬心角动量定理</a:t>
            </a:r>
          </a:p>
        </p:txBody>
      </p:sp>
      <p:graphicFrame>
        <p:nvGraphicFramePr>
          <p:cNvPr id="33803" name="Object 6">
            <a:extLst>
              <a:ext uri="{FF2B5EF4-FFF2-40B4-BE49-F238E27FC236}">
                <a16:creationId xmlns:a16="http://schemas.microsoft.com/office/drawing/2014/main" id="{FA37689A-7FED-B940-B1C2-8CA1638CC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76600"/>
          <a:ext cx="1905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2" name="Equation" r:id="rId3" imgW="11264900" imgH="4533900" progId="Equation.3">
                  <p:embed/>
                </p:oleObj>
              </mc:Choice>
              <mc:Fallback>
                <p:oleObj name="Equation" r:id="rId3" imgW="11264900" imgH="4533900" progId="Equation.3">
                  <p:embed/>
                  <p:pic>
                    <p:nvPicPr>
                      <p:cNvPr id="33803" name="Object 6">
                        <a:extLst>
                          <a:ext uri="{FF2B5EF4-FFF2-40B4-BE49-F238E27FC236}">
                            <a16:creationId xmlns:a16="http://schemas.microsoft.com/office/drawing/2014/main" id="{FA37689A-7FED-B940-B1C2-8CA1638CC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1905000" cy="7667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Line 12">
            <a:extLst>
              <a:ext uri="{FF2B5EF4-FFF2-40B4-BE49-F238E27FC236}">
                <a16:creationId xmlns:a16="http://schemas.microsoft.com/office/drawing/2014/main" id="{E1B43CB0-23F9-134B-8699-D05F1C3F202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505200" y="3003260"/>
            <a:ext cx="304800" cy="425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33805" name="Object 7">
            <a:extLst>
              <a:ext uri="{FF2B5EF4-FFF2-40B4-BE49-F238E27FC236}">
                <a16:creationId xmlns:a16="http://schemas.microsoft.com/office/drawing/2014/main" id="{6A951425-48C3-0D41-BA6A-6DE3FBA23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3284538"/>
          <a:ext cx="19542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3" name="Equation" r:id="rId5" imgW="11557000" imgH="4826000" progId="Equation.3">
                  <p:embed/>
                </p:oleObj>
              </mc:Choice>
              <mc:Fallback>
                <p:oleObj name="Equation" r:id="rId5" imgW="11557000" imgH="4826000" progId="Equation.3">
                  <p:embed/>
                  <p:pic>
                    <p:nvPicPr>
                      <p:cNvPr id="33805" name="Object 7">
                        <a:extLst>
                          <a:ext uri="{FF2B5EF4-FFF2-40B4-BE49-F238E27FC236}">
                            <a16:creationId xmlns:a16="http://schemas.microsoft.com/office/drawing/2014/main" id="{6A951425-48C3-0D41-BA6A-6DE3FBA23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284538"/>
                        <a:ext cx="1954212" cy="815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8">
            <a:extLst>
              <a:ext uri="{FF2B5EF4-FFF2-40B4-BE49-F238E27FC236}">
                <a16:creationId xmlns:a16="http://schemas.microsoft.com/office/drawing/2014/main" id="{B4B68B63-AB77-B94C-BB29-4E198E304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505200"/>
          <a:ext cx="1806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4" name="Equation" r:id="rId7" imgW="10096500" imgH="2343150" progId="Equation.3">
                  <p:embed/>
                </p:oleObj>
              </mc:Choice>
              <mc:Fallback>
                <p:oleObj name="Equation" r:id="rId7" imgW="10096500" imgH="2343150" progId="Equation.3">
                  <p:embed/>
                  <p:pic>
                    <p:nvPicPr>
                      <p:cNvPr id="33806" name="Object 8">
                        <a:extLst>
                          <a:ext uri="{FF2B5EF4-FFF2-40B4-BE49-F238E27FC236}">
                            <a16:creationId xmlns:a16="http://schemas.microsoft.com/office/drawing/2014/main" id="{B4B68B63-AB77-B94C-BB29-4E198E304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05200"/>
                        <a:ext cx="1806575" cy="419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5">
            <a:extLst>
              <a:ext uri="{FF2B5EF4-FFF2-40B4-BE49-F238E27FC236}">
                <a16:creationId xmlns:a16="http://schemas.microsoft.com/office/drawing/2014/main" id="{9763A3BA-0CBA-A741-B471-ADE8AC38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21163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因无滑滚动，</a:t>
            </a:r>
            <a:endParaRPr lang="en-US" altLang="zh-CN" sz="240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01E371DE-DB90-FD43-9075-5FE51641E1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886200"/>
            <a:ext cx="1371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CBAA69C0-7D9D-9842-9048-DDD662EBA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10000"/>
            <a:ext cx="2971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33811" name="Object 9">
            <a:extLst>
              <a:ext uri="{FF2B5EF4-FFF2-40B4-BE49-F238E27FC236}">
                <a16:creationId xmlns:a16="http://schemas.microsoft.com/office/drawing/2014/main" id="{FE6F669F-DB71-734B-A23B-4E750EF2A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724400"/>
          <a:ext cx="1981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5" name="Equation" r:id="rId9" imgW="9213850" imgH="4826000" progId="Equation.3">
                  <p:embed/>
                </p:oleObj>
              </mc:Choice>
              <mc:Fallback>
                <p:oleObj name="Equation" r:id="rId9" imgW="9213850" imgH="4826000" progId="Equation.3">
                  <p:embed/>
                  <p:pic>
                    <p:nvPicPr>
                      <p:cNvPr id="33811" name="Object 9">
                        <a:extLst>
                          <a:ext uri="{FF2B5EF4-FFF2-40B4-BE49-F238E27FC236}">
                            <a16:creationId xmlns:a16="http://schemas.microsoft.com/office/drawing/2014/main" id="{FE6F669F-DB71-734B-A23B-4E750EF2A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1981200" cy="1038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0">
            <a:extLst>
              <a:ext uri="{FF2B5EF4-FFF2-40B4-BE49-F238E27FC236}">
                <a16:creationId xmlns:a16="http://schemas.microsoft.com/office/drawing/2014/main" id="{9EC58898-6967-B144-8D8D-6527ABC1E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5049838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无滑滚动应满足的条件</a:t>
            </a:r>
          </a:p>
        </p:txBody>
      </p:sp>
      <p:graphicFrame>
        <p:nvGraphicFramePr>
          <p:cNvPr id="33813" name="Object 10">
            <a:extLst>
              <a:ext uri="{FF2B5EF4-FFF2-40B4-BE49-F238E27FC236}">
                <a16:creationId xmlns:a16="http://schemas.microsoft.com/office/drawing/2014/main" id="{0491EF69-04CE-0047-8352-A67E836D7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221163"/>
          <a:ext cx="1123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06" name="公式" r:id="rId11" imgW="5848350" imgH="2343150" progId="Equation.3">
                  <p:embed/>
                </p:oleObj>
              </mc:Choice>
              <mc:Fallback>
                <p:oleObj name="公式" r:id="rId11" imgW="5848350" imgH="2343150" progId="Equation.3">
                  <p:embed/>
                  <p:pic>
                    <p:nvPicPr>
                      <p:cNvPr id="33813" name="Object 10">
                        <a:extLst>
                          <a:ext uri="{FF2B5EF4-FFF2-40B4-BE49-F238E27FC236}">
                            <a16:creationId xmlns:a16="http://schemas.microsoft.com/office/drawing/2014/main" id="{0491EF69-04CE-0047-8352-A67E836D71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21163"/>
                        <a:ext cx="11239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6" name="Group 38">
            <a:extLst>
              <a:ext uri="{FF2B5EF4-FFF2-40B4-BE49-F238E27FC236}">
                <a16:creationId xmlns:a16="http://schemas.microsoft.com/office/drawing/2014/main" id="{5FAECD37-B167-9948-9104-17E5C5762FBF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88913"/>
            <a:ext cx="2663825" cy="2232025"/>
            <a:chOff x="3606" y="709"/>
            <a:chExt cx="1678" cy="1406"/>
          </a:xfrm>
        </p:grpSpPr>
        <p:sp>
          <p:nvSpPr>
            <p:cNvPr id="29719" name="Rectangle 37">
              <a:extLst>
                <a:ext uri="{FF2B5EF4-FFF2-40B4-BE49-F238E27FC236}">
                  <a16:creationId xmlns:a16="http://schemas.microsoft.com/office/drawing/2014/main" id="{A00DEB3F-C7B2-1F47-8EA4-5D74BA96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709"/>
              <a:ext cx="1678" cy="14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9FF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+mj-lt"/>
                <a:ea typeface="黑体" panose="02010609060101010101" pitchFamily="49" charset="-122"/>
              </a:endParaRPr>
            </a:p>
          </p:txBody>
        </p:sp>
        <p:grpSp>
          <p:nvGrpSpPr>
            <p:cNvPr id="29720" name="Group 22">
              <a:extLst>
                <a:ext uri="{FF2B5EF4-FFF2-40B4-BE49-F238E27FC236}">
                  <a16:creationId xmlns:a16="http://schemas.microsoft.com/office/drawing/2014/main" id="{631142B3-57D9-7848-B967-233EE4E2D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1162"/>
              <a:ext cx="1392" cy="768"/>
              <a:chOff x="3888" y="1008"/>
              <a:chExt cx="1392" cy="768"/>
            </a:xfrm>
          </p:grpSpPr>
          <p:sp>
            <p:nvSpPr>
              <p:cNvPr id="29732" name="Line 23">
                <a:extLst>
                  <a:ext uri="{FF2B5EF4-FFF2-40B4-BE49-F238E27FC236}">
                    <a16:creationId xmlns:a16="http://schemas.microsoft.com/office/drawing/2014/main" id="{A35FA654-E9C7-EF4A-BA08-D2916F6CE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88" y="1152"/>
                <a:ext cx="134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9733" name="Line 24">
                <a:extLst>
                  <a:ext uri="{FF2B5EF4-FFF2-40B4-BE49-F238E27FC236}">
                    <a16:creationId xmlns:a16="http://schemas.microsoft.com/office/drawing/2014/main" id="{2FA6398B-C9F2-514E-959A-30F7D76FA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9734" name="Oval 25">
                <a:extLst>
                  <a:ext uri="{FF2B5EF4-FFF2-40B4-BE49-F238E27FC236}">
                    <a16:creationId xmlns:a16="http://schemas.microsoft.com/office/drawing/2014/main" id="{F670C245-C4EE-2A4E-8884-7D27A577B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008"/>
                <a:ext cx="432" cy="432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9721" name="Group 26">
              <a:extLst>
                <a:ext uri="{FF2B5EF4-FFF2-40B4-BE49-F238E27FC236}">
                  <a16:creationId xmlns:a16="http://schemas.microsoft.com/office/drawing/2014/main" id="{19F23A34-29F9-C340-A13F-57D1D9323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" y="1384"/>
              <a:ext cx="316" cy="466"/>
              <a:chOff x="4416" y="1248"/>
              <a:chExt cx="316" cy="466"/>
            </a:xfrm>
          </p:grpSpPr>
          <p:sp>
            <p:nvSpPr>
              <p:cNvPr id="29730" name="Line 27">
                <a:extLst>
                  <a:ext uri="{FF2B5EF4-FFF2-40B4-BE49-F238E27FC236}">
                    <a16:creationId xmlns:a16="http://schemas.microsoft.com/office/drawing/2014/main" id="{D3629EA9-9CDD-7448-85AD-822E62D9A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248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9731" name="Object 14">
                <a:extLst>
                  <a:ext uri="{FF2B5EF4-FFF2-40B4-BE49-F238E27FC236}">
                    <a16:creationId xmlns:a16="http://schemas.microsoft.com/office/drawing/2014/main" id="{E9936395-82CD-A247-A518-F328BB361C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1488"/>
              <a:ext cx="268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07" name="Equation" r:id="rId13" imgW="152400" imgH="127000" progId="Equation.3">
                      <p:embed/>
                    </p:oleObj>
                  </mc:Choice>
                  <mc:Fallback>
                    <p:oleObj name="Equation" r:id="rId13" imgW="152400" imgH="127000" progId="Equation.3">
                      <p:embed/>
                      <p:pic>
                        <p:nvPicPr>
                          <p:cNvPr id="29731" name="Object 14">
                            <a:extLst>
                              <a:ext uri="{FF2B5EF4-FFF2-40B4-BE49-F238E27FC236}">
                                <a16:creationId xmlns:a16="http://schemas.microsoft.com/office/drawing/2014/main" id="{E9936395-82CD-A247-A518-F328BB361CE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488"/>
                            <a:ext cx="268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22" name="Group 29">
              <a:extLst>
                <a:ext uri="{FF2B5EF4-FFF2-40B4-BE49-F238E27FC236}">
                  <a16:creationId xmlns:a16="http://schemas.microsoft.com/office/drawing/2014/main" id="{30E19CD4-B5DD-8F4E-8B0A-714DB707A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1096"/>
              <a:ext cx="432" cy="288"/>
              <a:chOff x="3984" y="960"/>
              <a:chExt cx="432" cy="288"/>
            </a:xfrm>
          </p:grpSpPr>
          <p:sp>
            <p:nvSpPr>
              <p:cNvPr id="29728" name="Line 30">
                <a:extLst>
                  <a:ext uri="{FF2B5EF4-FFF2-40B4-BE49-F238E27FC236}">
                    <a16:creationId xmlns:a16="http://schemas.microsoft.com/office/drawing/2014/main" id="{6A17B6A0-4BFB-A845-930A-59B4A4A01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1008"/>
                <a:ext cx="192" cy="240"/>
              </a:xfrm>
              <a:prstGeom prst="lin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9729" name="Object 13">
                <a:extLst>
                  <a:ext uri="{FF2B5EF4-FFF2-40B4-BE49-F238E27FC236}">
                    <a16:creationId xmlns:a16="http://schemas.microsoft.com/office/drawing/2014/main" id="{F7A2EC20-CC27-3145-8A1F-DF55F5930E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4" y="960"/>
              <a:ext cx="215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08" name="Equation" r:id="rId15" imgW="107950" imgH="133350" progId="Equation.3">
                      <p:embed/>
                    </p:oleObj>
                  </mc:Choice>
                  <mc:Fallback>
                    <p:oleObj name="Equation" r:id="rId15" imgW="107950" imgH="133350" progId="Equation.3">
                      <p:embed/>
                      <p:pic>
                        <p:nvPicPr>
                          <p:cNvPr id="29729" name="Object 13">
                            <a:extLst>
                              <a:ext uri="{FF2B5EF4-FFF2-40B4-BE49-F238E27FC236}">
                                <a16:creationId xmlns:a16="http://schemas.microsoft.com/office/drawing/2014/main" id="{F7A2EC20-CC27-3145-8A1F-DF55F5930E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960"/>
                            <a:ext cx="215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23" name="Group 32">
              <a:extLst>
                <a:ext uri="{FF2B5EF4-FFF2-40B4-BE49-F238E27FC236}">
                  <a16:creationId xmlns:a16="http://schemas.microsoft.com/office/drawing/2014/main" id="{49D6B91B-55E5-7A48-AC1D-35EB360F9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" y="1384"/>
              <a:ext cx="536" cy="316"/>
              <a:chOff x="4512" y="1248"/>
              <a:chExt cx="536" cy="316"/>
            </a:xfrm>
          </p:grpSpPr>
          <p:sp>
            <p:nvSpPr>
              <p:cNvPr id="29726" name="Line 33">
                <a:extLst>
                  <a:ext uri="{FF2B5EF4-FFF2-40B4-BE49-F238E27FC236}">
                    <a16:creationId xmlns:a16="http://schemas.microsoft.com/office/drawing/2014/main" id="{9CFCDED5-9241-7346-8FDB-6ACB68E9C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248"/>
                <a:ext cx="336" cy="192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9727" name="Object 12">
                <a:extLst>
                  <a:ext uri="{FF2B5EF4-FFF2-40B4-BE49-F238E27FC236}">
                    <a16:creationId xmlns:a16="http://schemas.microsoft.com/office/drawing/2014/main" id="{53315A4F-3D1F-474F-BFCE-11F8828EA9F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8" y="1248"/>
              <a:ext cx="200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09" name="Equation" r:id="rId17" imgW="95250" imgH="152400" progId="Equation.3">
                      <p:embed/>
                    </p:oleObj>
                  </mc:Choice>
                  <mc:Fallback>
                    <p:oleObj name="Equation" r:id="rId17" imgW="95250" imgH="152400" progId="Equation.3">
                      <p:embed/>
                      <p:pic>
                        <p:nvPicPr>
                          <p:cNvPr id="29727" name="Object 12">
                            <a:extLst>
                              <a:ext uri="{FF2B5EF4-FFF2-40B4-BE49-F238E27FC236}">
                                <a16:creationId xmlns:a16="http://schemas.microsoft.com/office/drawing/2014/main" id="{53315A4F-3D1F-474F-BFCE-11F8828EA9F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1248"/>
                            <a:ext cx="200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24" name="Line 35">
              <a:extLst>
                <a:ext uri="{FF2B5EF4-FFF2-40B4-BE49-F238E27FC236}">
                  <a16:creationId xmlns:a16="http://schemas.microsoft.com/office/drawing/2014/main" id="{A36617DE-1450-9F4E-8EBF-144A76257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298"/>
              <a:ext cx="1536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9725" name="Line 36">
              <a:extLst>
                <a:ext uri="{FF2B5EF4-FFF2-40B4-BE49-F238E27FC236}">
                  <a16:creationId xmlns:a16="http://schemas.microsoft.com/office/drawing/2014/main" id="{B6C9D9E7-88C0-394E-9418-86139E70A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6" y="808"/>
              <a:ext cx="24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29717" name="Arc 39">
            <a:extLst>
              <a:ext uri="{FF2B5EF4-FFF2-40B4-BE49-F238E27FC236}">
                <a16:creationId xmlns:a16="http://schemas.microsoft.com/office/drawing/2014/main" id="{8A003A4B-3DAB-2740-AE85-5AE0BE943C4B}"/>
              </a:ext>
            </a:extLst>
          </p:cNvPr>
          <p:cNvSpPr>
            <a:spLocks/>
          </p:cNvSpPr>
          <p:nvPr/>
        </p:nvSpPr>
        <p:spPr bwMode="auto">
          <a:xfrm rot="9364254" flipH="1">
            <a:off x="7235825" y="1828800"/>
            <a:ext cx="215900" cy="304800"/>
          </a:xfrm>
          <a:custGeom>
            <a:avLst/>
            <a:gdLst>
              <a:gd name="T0" fmla="*/ 864600 w 21600"/>
              <a:gd name="T1" fmla="*/ 0 h 19790"/>
              <a:gd name="T2" fmla="*/ 2158000 w 21600"/>
              <a:gd name="T3" fmla="*/ 4694444 h 19790"/>
              <a:gd name="T4" fmla="*/ 0 w 21600"/>
              <a:gd name="T5" fmla="*/ 4694444 h 19790"/>
              <a:gd name="T6" fmla="*/ 0 60000 65536"/>
              <a:gd name="T7" fmla="*/ 0 60000 65536"/>
              <a:gd name="T8" fmla="*/ 0 60000 65536"/>
              <a:gd name="T9" fmla="*/ 0 w 21600"/>
              <a:gd name="T10" fmla="*/ 0 h 19790"/>
              <a:gd name="T11" fmla="*/ 21600 w 21600"/>
              <a:gd name="T12" fmla="*/ 19790 h 197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790" fill="none" extrusionOk="0">
                <a:moveTo>
                  <a:pt x="8654" y="-1"/>
                </a:moveTo>
                <a:cubicBezTo>
                  <a:pt x="16518" y="3438"/>
                  <a:pt x="21600" y="11206"/>
                  <a:pt x="21600" y="19790"/>
                </a:cubicBezTo>
              </a:path>
              <a:path w="21600" h="19790" stroke="0" extrusionOk="0">
                <a:moveTo>
                  <a:pt x="8654" y="-1"/>
                </a:moveTo>
                <a:cubicBezTo>
                  <a:pt x="16518" y="3438"/>
                  <a:pt x="21600" y="11206"/>
                  <a:pt x="21600" y="19790"/>
                </a:cubicBezTo>
                <a:lnTo>
                  <a:pt x="0" y="19790"/>
                </a:lnTo>
                <a:lnTo>
                  <a:pt x="8654" y="-1"/>
                </a:lnTo>
                <a:close/>
              </a:path>
            </a:pathLst>
          </a:custGeom>
          <a:noFill/>
          <a:ln w="12700">
            <a:solidFill>
              <a:srgbClr val="FF00FF"/>
            </a:solidFill>
            <a:round/>
            <a:headEnd type="none" w="sm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29718" name="Object 11">
            <a:extLst>
              <a:ext uri="{FF2B5EF4-FFF2-40B4-BE49-F238E27FC236}">
                <a16:creationId xmlns:a16="http://schemas.microsoft.com/office/drawing/2014/main" id="{1D27DDE5-79B6-3244-8302-CF7EC14A1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1916113"/>
          <a:ext cx="2159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0" name="公式" r:id="rId19" imgW="95250" imgH="82550" progId="Equation.3">
                  <p:embed/>
                </p:oleObj>
              </mc:Choice>
              <mc:Fallback>
                <p:oleObj name="公式" r:id="rId19" imgW="95250" imgH="82550" progId="Equation.3">
                  <p:embed/>
                  <p:pic>
                    <p:nvPicPr>
                      <p:cNvPr id="29718" name="Object 11">
                        <a:extLst>
                          <a:ext uri="{FF2B5EF4-FFF2-40B4-BE49-F238E27FC236}">
                            <a16:creationId xmlns:a16="http://schemas.microsoft.com/office/drawing/2014/main" id="{1D27DDE5-79B6-3244-8302-CF7EC14A1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916113"/>
                        <a:ext cx="215900" cy="19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4">
                <a:extLst>
                  <a:ext uri="{FF2B5EF4-FFF2-40B4-BE49-F238E27FC236}">
                    <a16:creationId xmlns:a16="http://schemas.microsoft.com/office/drawing/2014/main" id="{AF2ADF1D-5CAA-43AE-BCDC-7B985C4004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09876"/>
                <a:ext cx="5686426" cy="22933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⟹ 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𝑚𝑔𝑎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zh-CN" sz="24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</m:t>
                          </m:r>
                          <m:f>
                            <m:fPr>
                              <m:type m:val="li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sz="24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latin typeface="+mj-lt"/>
                    <a:ea typeface="黑体" panose="02010609060101010101" pitchFamily="49" charset="-122"/>
                  </a:rPr>
                  <a:t>约束方程：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acc>
                      <m:accPr>
                        <m:chr m:val="̇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acc>
                  </m:oMath>
                </a14:m>
                <a:endParaRPr lang="en-US" altLang="zh-CN" sz="2400" dirty="0"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Text Box 4">
                <a:extLst>
                  <a:ext uri="{FF2B5EF4-FFF2-40B4-BE49-F238E27FC236}">
                    <a16:creationId xmlns:a16="http://schemas.microsoft.com/office/drawing/2014/main" id="{AF2ADF1D-5CAA-43AE-BCDC-7B985C400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709876"/>
                <a:ext cx="5686426" cy="2293385"/>
              </a:xfrm>
              <a:prstGeom prst="rect">
                <a:avLst/>
              </a:prstGeom>
              <a:blipFill>
                <a:blip r:embed="rId22"/>
                <a:stretch>
                  <a:fillRect l="-1497" b="-3694"/>
                </a:stretch>
              </a:blipFill>
              <a:ln>
                <a:solidFill>
                  <a:schemeClr val="accent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603184-BBF3-4335-B63F-C59D3EC4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20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>
            <a:extLst>
              <a:ext uri="{FF2B5EF4-FFF2-40B4-BE49-F238E27FC236}">
                <a16:creationId xmlns:a16="http://schemas.microsoft.com/office/drawing/2014/main" id="{6BCA4EDD-7AD9-7A4A-87DB-F046AE2A5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60353"/>
            <a:ext cx="8712968" cy="113024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例</a:t>
            </a:r>
            <a:r>
              <a:rPr kumimoji="0" lang="en-US" altLang="zh-CN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6</a:t>
            </a:r>
            <a:r>
              <a:rPr kumimoji="0"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、</a:t>
            </a:r>
            <a:r>
              <a:rPr kumimoji="0" lang="zh-CN" altLang="en-US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有一条不可伸长的轻绳一端固结在天花板上，另一端缠着一个半径为</a:t>
            </a:r>
            <a:r>
              <a:rPr kumimoji="0" lang="en-US" altLang="zh-CN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r</a:t>
            </a:r>
            <a:r>
              <a:rPr kumimoji="0" lang="zh-CN" altLang="en-US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，重为</a:t>
            </a:r>
            <a:r>
              <a:rPr kumimoji="0" lang="en-US" altLang="zh-CN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p</a:t>
            </a:r>
            <a:r>
              <a:rPr kumimoji="0" lang="zh-CN" altLang="en-US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的滑轮。求滑轮中心即圆心下降的加速度。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18B49320-EB21-5A41-B8E8-D0AD0494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360" y="1259514"/>
            <a:ext cx="3040056" cy="461665"/>
          </a:xfrm>
          <a:prstGeom prst="rect">
            <a:avLst/>
          </a:prstGeom>
          <a:solidFill>
            <a:srgbClr val="FFFF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解法一：动力学方程</a:t>
            </a:r>
            <a:r>
              <a:rPr kumimoji="0" lang="zh-CN" altLang="en-US" sz="2400" dirty="0">
                <a:latin typeface="+mj-lt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8199" name="Object 2">
            <a:extLst>
              <a:ext uri="{FF2B5EF4-FFF2-40B4-BE49-F238E27FC236}">
                <a16:creationId xmlns:a16="http://schemas.microsoft.com/office/drawing/2014/main" id="{84D66670-7E38-9840-B60B-E7C995CE9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31218"/>
              </p:ext>
            </p:extLst>
          </p:nvPr>
        </p:nvGraphicFramePr>
        <p:xfrm>
          <a:off x="4427538" y="1700213"/>
          <a:ext cx="13985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0" name="公式" r:id="rId3" imgW="9213850" imgH="4826000" progId="Equation.3">
                  <p:embed/>
                </p:oleObj>
              </mc:Choice>
              <mc:Fallback>
                <p:oleObj name="公式" r:id="rId3" imgW="9213850" imgH="482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700213"/>
                        <a:ext cx="139858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3">
            <a:extLst>
              <a:ext uri="{FF2B5EF4-FFF2-40B4-BE49-F238E27FC236}">
                <a16:creationId xmlns:a16="http://schemas.microsoft.com/office/drawing/2014/main" id="{6ECE420E-AA06-7E4D-B60E-F93685DF7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962944"/>
              </p:ext>
            </p:extLst>
          </p:nvPr>
        </p:nvGraphicFramePr>
        <p:xfrm>
          <a:off x="6011863" y="2420938"/>
          <a:ext cx="8651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1" name="公式" r:id="rId5" imgW="5702300" imgH="2781300" progId="Equation.3">
                  <p:embed/>
                </p:oleObj>
              </mc:Choice>
              <mc:Fallback>
                <p:oleObj name="公式" r:id="rId5" imgW="5702300" imgH="278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420938"/>
                        <a:ext cx="8651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4">
            <a:extLst>
              <a:ext uri="{FF2B5EF4-FFF2-40B4-BE49-F238E27FC236}">
                <a16:creationId xmlns:a16="http://schemas.microsoft.com/office/drawing/2014/main" id="{B449A7D7-5ECB-E441-8595-2F25319C1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28232"/>
              </p:ext>
            </p:extLst>
          </p:nvPr>
        </p:nvGraphicFramePr>
        <p:xfrm>
          <a:off x="6096524" y="1671961"/>
          <a:ext cx="21526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2" name="公式" r:id="rId7" imgW="14192250" imgH="4826000" progId="Equation.3">
                  <p:embed/>
                </p:oleObj>
              </mc:Choice>
              <mc:Fallback>
                <p:oleObj name="公式" r:id="rId7" imgW="14192250" imgH="482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524" y="1671961"/>
                        <a:ext cx="21526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5">
            <a:extLst>
              <a:ext uri="{FF2B5EF4-FFF2-40B4-BE49-F238E27FC236}">
                <a16:creationId xmlns:a16="http://schemas.microsoft.com/office/drawing/2014/main" id="{F335A1B4-74FF-6244-82D3-666D3E208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01410"/>
              </p:ext>
            </p:extLst>
          </p:nvPr>
        </p:nvGraphicFramePr>
        <p:xfrm>
          <a:off x="4427538" y="2420938"/>
          <a:ext cx="9540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3" name="公式" r:id="rId9" imgW="6292850" imgH="2781300" progId="Equation.3">
                  <p:embed/>
                </p:oleObj>
              </mc:Choice>
              <mc:Fallback>
                <p:oleObj name="公式" r:id="rId9" imgW="6292850" imgH="278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420938"/>
                        <a:ext cx="9540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>
            <a:extLst>
              <a:ext uri="{FF2B5EF4-FFF2-40B4-BE49-F238E27FC236}">
                <a16:creationId xmlns:a16="http://schemas.microsoft.com/office/drawing/2014/main" id="{2323BA3E-8B3D-4B47-A1E2-5770A3F3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5368"/>
            <a:ext cx="3031599" cy="461665"/>
          </a:xfrm>
          <a:prstGeom prst="rect">
            <a:avLst/>
          </a:prstGeom>
          <a:solidFill>
            <a:srgbClr val="FFFFB3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解法二：机械能守恒</a:t>
            </a:r>
            <a:r>
              <a:rPr kumimoji="0" lang="zh-CN" altLang="en-US" sz="2400" dirty="0">
                <a:latin typeface="+mj-lt"/>
                <a:ea typeface="黑体" panose="02010609060101010101" pitchFamily="49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5" name="Rectangle 13">
                <a:extLst>
                  <a:ext uri="{FF2B5EF4-FFF2-40B4-BE49-F238E27FC236}">
                    <a16:creationId xmlns:a16="http://schemas.microsoft.com/office/drawing/2014/main" id="{3C6777EA-DC7B-6144-8724-A6D18E4E3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4392" y="3704249"/>
                <a:ext cx="263193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dirty="0">
                    <a:solidFill>
                      <a:srgbClr val="003300"/>
                    </a:solidFill>
                    <a:latin typeface="+mj-lt"/>
                    <a:ea typeface="黑体" panose="02010609060101010101" pitchFamily="49" charset="-122"/>
                  </a:rPr>
                  <a:t>取原点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kumimoji="0" lang="zh-CN" altLang="en-US" sz="2400" dirty="0">
                    <a:solidFill>
                      <a:srgbClr val="003300"/>
                    </a:solidFill>
                    <a:latin typeface="+mj-lt"/>
                    <a:ea typeface="黑体" panose="02010609060101010101" pitchFamily="49" charset="-122"/>
                  </a:rPr>
                  <a:t>为零势点</a:t>
                </a:r>
                <a:r>
                  <a:rPr kumimoji="0" lang="zh-CN" altLang="en-US" sz="2400" dirty="0">
                    <a:latin typeface="+mj-lt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8205" name="Rectangle 13">
                <a:extLst>
                  <a:ext uri="{FF2B5EF4-FFF2-40B4-BE49-F238E27FC236}">
                    <a16:creationId xmlns:a16="http://schemas.microsoft.com/office/drawing/2014/main" id="{3C6777EA-DC7B-6144-8724-A6D18E4E3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4392" y="3704249"/>
                <a:ext cx="2631939" cy="461665"/>
              </a:xfrm>
              <a:prstGeom prst="rect">
                <a:avLst/>
              </a:prstGeom>
              <a:blipFill>
                <a:blip r:embed="rId11"/>
                <a:stretch>
                  <a:fillRect l="-3472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06" name="Object 6">
            <a:extLst>
              <a:ext uri="{FF2B5EF4-FFF2-40B4-BE49-F238E27FC236}">
                <a16:creationId xmlns:a16="http://schemas.microsoft.com/office/drawing/2014/main" id="{CCFBF9FF-4F3D-BF45-A503-692191CDF3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71215"/>
              </p:ext>
            </p:extLst>
          </p:nvPr>
        </p:nvGraphicFramePr>
        <p:xfrm>
          <a:off x="157560" y="4525954"/>
          <a:ext cx="35242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4" name="公式" r:id="rId12" imgW="22967950" imgH="4826000" progId="Equation.3">
                  <p:embed/>
                </p:oleObj>
              </mc:Choice>
              <mc:Fallback>
                <p:oleObj name="公式" r:id="rId12" imgW="22967950" imgH="4826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60" y="4525954"/>
                        <a:ext cx="35242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7">
            <a:extLst>
              <a:ext uri="{FF2B5EF4-FFF2-40B4-BE49-F238E27FC236}">
                <a16:creationId xmlns:a16="http://schemas.microsoft.com/office/drawing/2014/main" id="{8B9F3CAB-B628-DF44-8EAA-F9A254377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84013"/>
              </p:ext>
            </p:extLst>
          </p:nvPr>
        </p:nvGraphicFramePr>
        <p:xfrm>
          <a:off x="4362185" y="4251294"/>
          <a:ext cx="31607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5" name="公式" r:id="rId14" imgW="20624800" imgH="4826000" progId="Equation.3">
                  <p:embed/>
                </p:oleObj>
              </mc:Choice>
              <mc:Fallback>
                <p:oleObj name="公式" r:id="rId14" imgW="20624800" imgH="4826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185" y="4251294"/>
                        <a:ext cx="31607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8">
            <a:extLst>
              <a:ext uri="{FF2B5EF4-FFF2-40B4-BE49-F238E27FC236}">
                <a16:creationId xmlns:a16="http://schemas.microsoft.com/office/drawing/2014/main" id="{CAEA4829-616B-D044-999D-EA1CA8EEF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699329"/>
              </p:ext>
            </p:extLst>
          </p:nvPr>
        </p:nvGraphicFramePr>
        <p:xfrm>
          <a:off x="4324085" y="5038694"/>
          <a:ext cx="18002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6" name="公式" r:id="rId16" imgW="11703050" imgH="2781300" progId="Equation.3">
                  <p:embed/>
                </p:oleObj>
              </mc:Choice>
              <mc:Fallback>
                <p:oleObj name="公式" r:id="rId16" imgW="11703050" imgH="278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085" y="5038694"/>
                        <a:ext cx="18002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9">
            <a:extLst>
              <a:ext uri="{FF2B5EF4-FFF2-40B4-BE49-F238E27FC236}">
                <a16:creationId xmlns:a16="http://schemas.microsoft.com/office/drawing/2014/main" id="{EF29F1E0-7C47-DB4A-9006-D0EDA3324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88525"/>
              </p:ext>
            </p:extLst>
          </p:nvPr>
        </p:nvGraphicFramePr>
        <p:xfrm>
          <a:off x="4146285" y="4467194"/>
          <a:ext cx="22383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7" name="公式" r:id="rId18" imgW="2197100" imgH="8191500" progId="Equation.3">
                  <p:embed/>
                </p:oleObj>
              </mc:Choice>
              <mc:Fallback>
                <p:oleObj name="公式" r:id="rId18" imgW="2197100" imgH="819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285" y="4467194"/>
                        <a:ext cx="22383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Line 19">
            <a:extLst>
              <a:ext uri="{FF2B5EF4-FFF2-40B4-BE49-F238E27FC236}">
                <a16:creationId xmlns:a16="http://schemas.microsoft.com/office/drawing/2014/main" id="{A6ABC76C-E07B-474F-B697-D8431B43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1844675"/>
            <a:ext cx="14478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447CB969-12ED-3B4E-A7EB-0E9B51A58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3213" y="1844675"/>
            <a:ext cx="0" cy="180975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501332B7-7AAA-B849-A5C9-278C671CE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813" y="1844675"/>
            <a:ext cx="0" cy="1357313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0739" name="Oval 22">
            <a:extLst>
              <a:ext uri="{FF2B5EF4-FFF2-40B4-BE49-F238E27FC236}">
                <a16:creationId xmlns:a16="http://schemas.microsoft.com/office/drawing/2014/main" id="{D72D368C-139B-594C-BD02-DDB3C1AB2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2976563"/>
            <a:ext cx="482600" cy="45243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99061DCE-17C5-7849-99CB-505ED131B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113" y="3201988"/>
            <a:ext cx="0" cy="90487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8216" name="Object 10">
            <a:extLst>
              <a:ext uri="{FF2B5EF4-FFF2-40B4-BE49-F238E27FC236}">
                <a16:creationId xmlns:a16="http://schemas.microsoft.com/office/drawing/2014/main" id="{689429BB-1E69-B549-9CB5-68AAD5E96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05214"/>
              </p:ext>
            </p:extLst>
          </p:nvPr>
        </p:nvGraphicFramePr>
        <p:xfrm>
          <a:off x="1331913" y="3429000"/>
          <a:ext cx="2587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8" name="公式" r:id="rId20" imgW="82550" imgH="82550" progId="Equation.3">
                  <p:embed/>
                </p:oleObj>
              </mc:Choice>
              <mc:Fallback>
                <p:oleObj name="公式" r:id="rId20" imgW="82550" imgH="825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29000"/>
                        <a:ext cx="25876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11">
            <a:extLst>
              <a:ext uri="{FF2B5EF4-FFF2-40B4-BE49-F238E27FC236}">
                <a16:creationId xmlns:a16="http://schemas.microsoft.com/office/drawing/2014/main" id="{B47E6C73-DEB1-7F4A-907A-F4507A138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917691"/>
              </p:ext>
            </p:extLst>
          </p:nvPr>
        </p:nvGraphicFramePr>
        <p:xfrm>
          <a:off x="2339975" y="3789363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9" name="公式" r:id="rId22" imgW="95250" imgH="101600" progId="Equation.3">
                  <p:embed/>
                </p:oleObj>
              </mc:Choice>
              <mc:Fallback>
                <p:oleObj name="公式" r:id="rId22" imgW="95250" imgH="101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89363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12">
            <a:extLst>
              <a:ext uri="{FF2B5EF4-FFF2-40B4-BE49-F238E27FC236}">
                <a16:creationId xmlns:a16="http://schemas.microsoft.com/office/drawing/2014/main" id="{69241EC2-2675-184C-9631-472FC66D4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092483"/>
              </p:ext>
            </p:extLst>
          </p:nvPr>
        </p:nvGraphicFramePr>
        <p:xfrm>
          <a:off x="2051050" y="2349500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0" name="公式" r:id="rId24" imgW="88900" imgH="101600" progId="Equation.3">
                  <p:embed/>
                </p:oleObj>
              </mc:Choice>
              <mc:Fallback>
                <p:oleObj name="公式" r:id="rId24" imgW="88900" imgH="10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Line 27">
            <a:extLst>
              <a:ext uri="{FF2B5EF4-FFF2-40B4-BE49-F238E27FC236}">
                <a16:creationId xmlns:a16="http://schemas.microsoft.com/office/drawing/2014/main" id="{AF817786-3965-9A41-9867-004DA89EDB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2565400"/>
            <a:ext cx="0" cy="50323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8220" name="Object 13">
            <a:extLst>
              <a:ext uri="{FF2B5EF4-FFF2-40B4-BE49-F238E27FC236}">
                <a16:creationId xmlns:a16="http://schemas.microsoft.com/office/drawing/2014/main" id="{EBB06AD0-8E48-714C-A8AC-3A5E281A4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22117"/>
              </p:ext>
            </p:extLst>
          </p:nvPr>
        </p:nvGraphicFramePr>
        <p:xfrm>
          <a:off x="4356100" y="2852738"/>
          <a:ext cx="16414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" name="公式" r:id="rId26" imgW="10826750" imgH="4826000" progId="Equation.3">
                  <p:embed/>
                </p:oleObj>
              </mc:Choice>
              <mc:Fallback>
                <p:oleObj name="公式" r:id="rId26" imgW="10826750" imgH="4826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2738"/>
                        <a:ext cx="16414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14">
            <a:extLst>
              <a:ext uri="{FF2B5EF4-FFF2-40B4-BE49-F238E27FC236}">
                <a16:creationId xmlns:a16="http://schemas.microsoft.com/office/drawing/2014/main" id="{8CA4AD68-59E1-3845-BDCD-4CE6A7BF1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096888"/>
              </p:ext>
            </p:extLst>
          </p:nvPr>
        </p:nvGraphicFramePr>
        <p:xfrm>
          <a:off x="6227763" y="2924175"/>
          <a:ext cx="12652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" name="公式" r:id="rId28" imgW="8337550" imgH="4533900" progId="Equation.3">
                  <p:embed/>
                </p:oleObj>
              </mc:Choice>
              <mc:Fallback>
                <p:oleObj name="公式" r:id="rId28" imgW="8337550" imgH="4533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924175"/>
                        <a:ext cx="12652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12">
                <a:extLst>
                  <a:ext uri="{FF2B5EF4-FFF2-40B4-BE49-F238E27FC236}">
                    <a16:creationId xmlns:a16="http://schemas.microsoft.com/office/drawing/2014/main" id="{B64AAC16-E573-4FBC-9B8C-EDDE8BC4A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287" y="6110278"/>
                <a:ext cx="6539995" cy="6165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𝑚𝑔𝑟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sSup>
                      <m:sSup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p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⟹  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num>
                      <m:den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num>
                      <m:den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den>
                    </m:f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⟹  </m:t>
                    </m:r>
                    <m:sSub>
                      <m:sSub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kumimoji="0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num>
                      <m:den>
                        <m:r>
                          <a:rPr kumimoji="0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den>
                    </m:f>
                    <m:r>
                      <a:rPr kumimoji="0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𝑔</m:t>
                    </m:r>
                  </m:oMath>
                </a14:m>
                <a:r>
                  <a:rPr kumimoji="0" lang="zh-CN" altLang="en-US" sz="2400" dirty="0">
                    <a:latin typeface="+mj-lt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>
          <p:sp>
            <p:nvSpPr>
              <p:cNvPr id="28" name="Rectangle 12">
                <a:extLst>
                  <a:ext uri="{FF2B5EF4-FFF2-40B4-BE49-F238E27FC236}">
                    <a16:creationId xmlns:a16="http://schemas.microsoft.com/office/drawing/2014/main" id="{B64AAC16-E573-4FBC-9B8C-EDDE8BC4A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287" y="6110278"/>
                <a:ext cx="6539995" cy="6165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22" name="Object 15">
            <a:extLst>
              <a:ext uri="{FF2B5EF4-FFF2-40B4-BE49-F238E27FC236}">
                <a16:creationId xmlns:a16="http://schemas.microsoft.com/office/drawing/2014/main" id="{C677B62E-42F2-3D48-9A15-D4214F688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23120"/>
              </p:ext>
            </p:extLst>
          </p:nvPr>
        </p:nvGraphicFramePr>
        <p:xfrm>
          <a:off x="7980362" y="4515689"/>
          <a:ext cx="9556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" name="公式" r:id="rId31" imgW="6292850" imgH="4533900" progId="Equation.3">
                  <p:embed/>
                </p:oleObj>
              </mc:Choice>
              <mc:Fallback>
                <p:oleObj name="公式" r:id="rId31" imgW="6292850" imgH="4533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2" y="4515689"/>
                        <a:ext cx="9556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31C337-0D26-4E18-9E7D-15252F7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A432B5CE-A7ED-4E8A-9156-40CC7EE33DE3}"/>
              </a:ext>
            </a:extLst>
          </p:cNvPr>
          <p:cNvSpPr/>
          <p:nvPr/>
        </p:nvSpPr>
        <p:spPr bwMode="auto">
          <a:xfrm>
            <a:off x="3851920" y="4784049"/>
            <a:ext cx="223838" cy="3011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0E23A97-8933-462C-B22C-0C50BE7AAC2E}"/>
              </a:ext>
            </a:extLst>
          </p:cNvPr>
          <p:cNvSpPr/>
          <p:nvPr/>
        </p:nvSpPr>
        <p:spPr bwMode="auto">
          <a:xfrm>
            <a:off x="7574078" y="4784049"/>
            <a:ext cx="223838" cy="3011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8EF0FE-C7A4-404F-918C-CC0777ABAE20}"/>
              </a:ext>
            </a:extLst>
          </p:cNvPr>
          <p:cNvSpPr/>
          <p:nvPr/>
        </p:nvSpPr>
        <p:spPr>
          <a:xfrm>
            <a:off x="857330" y="5494595"/>
            <a:ext cx="3570208" cy="461665"/>
          </a:xfrm>
          <a:prstGeom prst="rect">
            <a:avLst/>
          </a:prstGeom>
          <a:solidFill>
            <a:srgbClr val="FFFFB3"/>
          </a:solidFill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 dirty="0">
                <a:solidFill>
                  <a:srgbClr val="003300"/>
                </a:solidFill>
                <a:ea typeface="黑体" panose="02010609060101010101" pitchFamily="49" charset="-122"/>
              </a:rPr>
              <a:t>解法三：瞬心角动量定理</a:t>
            </a:r>
            <a:endParaRPr kumimoji="0" lang="en-US" altLang="zh-CN" dirty="0">
              <a:solidFill>
                <a:srgbClr val="0033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nimBg="1"/>
      <p:bldP spid="8205" grpId="0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0B87937-2587-4CE1-A9CB-8A83E2D7A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077072"/>
            <a:ext cx="5133305" cy="3174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58" name="Rectangle 58">
                <a:extLst>
                  <a:ext uri="{FF2B5EF4-FFF2-40B4-BE49-F238E27FC236}">
                    <a16:creationId xmlns:a16="http://schemas.microsoft.com/office/drawing/2014/main" id="{04007618-0FCF-F743-B6F5-98FEB7214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" y="1077305"/>
                <a:ext cx="9143216" cy="349826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fontAlgn="auto" hangingPunct="1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描述刚体运动的量：</a:t>
                </a:r>
                <a:r>
                  <a:rPr lang="zh-CN" altLang="en-US" dirty="0">
                    <a:ea typeface="黑体" panose="02010609060101010101" pitchFamily="49" charset="-122"/>
                  </a:rPr>
                  <a:t>基点速度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zh-CN" dirty="0"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ea typeface="黑体" panose="02010609060101010101" pitchFamily="49" charset="-122"/>
                  </a:rPr>
                  <a:t>刚体角速度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</m:oMath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fontAlgn="auto" hangingPunct="1">
                  <a:lnSpc>
                    <a:spcPct val="125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平面平行运动，角速度仍沿固定方向（取为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轴）即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fontAlgn="auto" hangingPunct="1">
                  <a:lnSpc>
                    <a:spcPct val="125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刚体上任一点速度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fontAlgn="auto" hangingPunct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fontAlgn="auto" hangingPunct="1">
                  <a:lnSpc>
                    <a:spcPct val="125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𝑥𝑦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平面内，若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也在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𝑥𝑦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平面内</a:t>
                </a:r>
                <a:r>
                  <a:rPr lang="zh-CN" altLang="en-US" dirty="0">
                    <a:ea typeface="黑体" panose="02010609060101010101" pitchFamily="49" charset="-122"/>
                  </a:rPr>
                  <a:t>，则刚体任一点速度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也在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平面内，满足平面平行运动条件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342900" indent="-342900" eaLnBrk="1" fontAlgn="auto" hangingPunct="1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黑体" panose="02010609060101010101" pitchFamily="49" charset="-122"/>
                  </a:rPr>
                  <a:t>平面平行运动特征：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𝑥𝑦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平面内，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1258" name="Rectangle 58">
                <a:extLst>
                  <a:ext uri="{FF2B5EF4-FFF2-40B4-BE49-F238E27FC236}">
                    <a16:creationId xmlns:a16="http://schemas.microsoft.com/office/drawing/2014/main" id="{04007618-0FCF-F743-B6F5-98FEB7214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" y="1077305"/>
                <a:ext cx="9143216" cy="3498265"/>
              </a:xfrm>
              <a:prstGeom prst="rect">
                <a:avLst/>
              </a:prstGeom>
              <a:blipFill>
                <a:blip r:embed="rId5"/>
                <a:stretch>
                  <a:fillRect l="-1000" t="-10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" name="Rectangle 67">
            <a:extLst>
              <a:ext uri="{FF2B5EF4-FFF2-40B4-BE49-F238E27FC236}">
                <a16:creationId xmlns:a16="http://schemas.microsoft.com/office/drawing/2014/main" id="{D2EF77E0-10ED-EA40-A9AB-869BBF1D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7" y="534340"/>
            <a:ext cx="2843808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一、平面平行运动</a:t>
            </a:r>
          </a:p>
        </p:txBody>
      </p:sp>
      <p:sp>
        <p:nvSpPr>
          <p:cNvPr id="3079" name="Rectangle 75">
            <a:extLst>
              <a:ext uri="{FF2B5EF4-FFF2-40B4-BE49-F238E27FC236}">
                <a16:creationId xmlns:a16="http://schemas.microsoft.com/office/drawing/2014/main" id="{1C2BFFD6-FC7F-1041-A839-2E0EDB54F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975" y="30808"/>
            <a:ext cx="5226050" cy="462307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§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.7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 刚体平面平行运动</a:t>
            </a:r>
            <a:endParaRPr lang="en-US" altLang="zh-CN" sz="2400" dirty="0">
              <a:solidFill>
                <a:schemeClr val="tx2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557DD3-FE7F-4ED0-8027-52D0E0E1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2CB191-E0B8-4C1D-84B0-3C978C8C0E93}"/>
              </a:ext>
            </a:extLst>
          </p:cNvPr>
          <p:cNvSpPr/>
          <p:nvPr/>
        </p:nvSpPr>
        <p:spPr>
          <a:xfrm>
            <a:off x="3059832" y="534340"/>
            <a:ext cx="522605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刚体上任一点均在某一个平面内运动</a:t>
            </a:r>
            <a:endParaRPr lang="zh-CN" altLang="en-US" dirty="0"/>
          </a:p>
        </p:txBody>
      </p:sp>
      <p:graphicFrame>
        <p:nvGraphicFramePr>
          <p:cNvPr id="14" name="Object 1024">
            <a:extLst>
              <a:ext uri="{FF2B5EF4-FFF2-40B4-BE49-F238E27FC236}">
                <a16:creationId xmlns:a16="http://schemas.microsoft.com/office/drawing/2014/main" id="{70331B4B-1EC9-47F1-B556-E606A3E26B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20762"/>
              </p:ext>
            </p:extLst>
          </p:nvPr>
        </p:nvGraphicFramePr>
        <p:xfrm>
          <a:off x="5796136" y="4656870"/>
          <a:ext cx="2264296" cy="235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BMP 图象" r:id="rId6" imgW="2667000" imgH="2774950" progId="Paint.Picture">
                  <p:embed/>
                </p:oleObj>
              </mc:Choice>
              <mc:Fallback>
                <p:oleObj name="BMP 图象" r:id="rId6" imgW="2667000" imgH="2774950" progId="Paint.Picture">
                  <p:embed/>
                  <p:pic>
                    <p:nvPicPr>
                      <p:cNvPr id="3080" name="Object 1024">
                        <a:extLst>
                          <a:ext uri="{FF2B5EF4-FFF2-40B4-BE49-F238E27FC236}">
                            <a16:creationId xmlns:a16="http://schemas.microsoft.com/office/drawing/2014/main" id="{758890BF-DC47-7D45-A902-FEAF4110A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656870"/>
                        <a:ext cx="2264296" cy="235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97C0E509-DA9A-774D-BC30-82ECDEC89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17430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滚动摩擦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26B9778C-A387-C246-94C7-013654B81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7864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式中的</a:t>
            </a:r>
            <a:r>
              <a:rPr lang="zh-CN" altLang="en-US" sz="2400" i="1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ｋ</a:t>
            </a: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称为滚动摩擦因数，具有长度的量纲。在数值上相当于图中支持力 </a:t>
            </a:r>
            <a:r>
              <a:rPr lang="zh-CN" altLang="en-US" sz="2400" i="1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Ｎ</a:t>
            </a: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对车轮质心</a:t>
            </a:r>
            <a:r>
              <a:rPr lang="zh-CN" altLang="en-US" sz="2400" i="1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Ｏ</a:t>
            </a: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的力臂． </a:t>
            </a:r>
          </a:p>
        </p:txBody>
      </p:sp>
      <p:graphicFrame>
        <p:nvGraphicFramePr>
          <p:cNvPr id="50182" name="Object 2">
            <a:extLst>
              <a:ext uri="{FF2B5EF4-FFF2-40B4-BE49-F238E27FC236}">
                <a16:creationId xmlns:a16="http://schemas.microsoft.com/office/drawing/2014/main" id="{A51B8426-E069-0E42-AA23-F23D78D25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967910"/>
              </p:ext>
            </p:extLst>
          </p:nvPr>
        </p:nvGraphicFramePr>
        <p:xfrm>
          <a:off x="3429000" y="2895600"/>
          <a:ext cx="1803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8" name="Equation" r:id="rId3" imgW="6438900" imgH="2051050" progId="Equation.3">
                  <p:embed/>
                </p:oleObj>
              </mc:Choice>
              <mc:Fallback>
                <p:oleObj name="Equation" r:id="rId3" imgW="6438900" imgH="20510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1803400" cy="5730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576D9363-1D8B-2D46-B2D2-17B5F30E78D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170488"/>
            <a:ext cx="2209800" cy="1143000"/>
            <a:chOff x="3408" y="2352"/>
            <a:chExt cx="1392" cy="720"/>
          </a:xfrm>
        </p:grpSpPr>
        <p:sp>
          <p:nvSpPr>
            <p:cNvPr id="32786" name="Oval 8">
              <a:extLst>
                <a:ext uri="{FF2B5EF4-FFF2-40B4-BE49-F238E27FC236}">
                  <a16:creationId xmlns:a16="http://schemas.microsoft.com/office/drawing/2014/main" id="{D568DC04-0C3E-894F-804A-DD2FD0826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52"/>
              <a:ext cx="672" cy="6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87" name="Line 9">
              <a:extLst>
                <a:ext uri="{FF2B5EF4-FFF2-40B4-BE49-F238E27FC236}">
                  <a16:creationId xmlns:a16="http://schemas.microsoft.com/office/drawing/2014/main" id="{3BFCD67B-FCCC-6144-A7C0-D8261929D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88" name="Freeform 10">
              <a:extLst>
                <a:ext uri="{FF2B5EF4-FFF2-40B4-BE49-F238E27FC236}">
                  <a16:creationId xmlns:a16="http://schemas.microsoft.com/office/drawing/2014/main" id="{ADD086F7-6667-7045-9568-B9C0BCD25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920"/>
              <a:ext cx="1392" cy="112"/>
            </a:xfrm>
            <a:custGeom>
              <a:avLst/>
              <a:gdLst>
                <a:gd name="T0" fmla="*/ 0 w 1392"/>
                <a:gd name="T1" fmla="*/ 104 h 112"/>
                <a:gd name="T2" fmla="*/ 336 w 1392"/>
                <a:gd name="T3" fmla="*/ 104 h 112"/>
                <a:gd name="T4" fmla="*/ 480 w 1392"/>
                <a:gd name="T5" fmla="*/ 104 h 112"/>
                <a:gd name="T6" fmla="*/ 624 w 1392"/>
                <a:gd name="T7" fmla="*/ 104 h 112"/>
                <a:gd name="T8" fmla="*/ 720 w 1392"/>
                <a:gd name="T9" fmla="*/ 56 h 112"/>
                <a:gd name="T10" fmla="*/ 768 w 1392"/>
                <a:gd name="T11" fmla="*/ 8 h 112"/>
                <a:gd name="T12" fmla="*/ 912 w 1392"/>
                <a:gd name="T13" fmla="*/ 8 h 112"/>
                <a:gd name="T14" fmla="*/ 1104 w 1392"/>
                <a:gd name="T15" fmla="*/ 8 h 112"/>
                <a:gd name="T16" fmla="*/ 1392 w 1392"/>
                <a:gd name="T17" fmla="*/ 8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2"/>
                <a:gd name="T28" fmla="*/ 0 h 112"/>
                <a:gd name="T29" fmla="*/ 1392 w 1392"/>
                <a:gd name="T30" fmla="*/ 112 h 1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2" h="112">
                  <a:moveTo>
                    <a:pt x="0" y="104"/>
                  </a:moveTo>
                  <a:cubicBezTo>
                    <a:pt x="128" y="104"/>
                    <a:pt x="256" y="104"/>
                    <a:pt x="336" y="104"/>
                  </a:cubicBezTo>
                  <a:cubicBezTo>
                    <a:pt x="416" y="104"/>
                    <a:pt x="432" y="104"/>
                    <a:pt x="480" y="104"/>
                  </a:cubicBezTo>
                  <a:cubicBezTo>
                    <a:pt x="528" y="104"/>
                    <a:pt x="584" y="112"/>
                    <a:pt x="624" y="104"/>
                  </a:cubicBezTo>
                  <a:cubicBezTo>
                    <a:pt x="664" y="96"/>
                    <a:pt x="696" y="72"/>
                    <a:pt x="720" y="56"/>
                  </a:cubicBezTo>
                  <a:cubicBezTo>
                    <a:pt x="744" y="40"/>
                    <a:pt x="736" y="16"/>
                    <a:pt x="768" y="8"/>
                  </a:cubicBezTo>
                  <a:cubicBezTo>
                    <a:pt x="800" y="0"/>
                    <a:pt x="856" y="8"/>
                    <a:pt x="912" y="8"/>
                  </a:cubicBezTo>
                  <a:cubicBezTo>
                    <a:pt x="968" y="8"/>
                    <a:pt x="1024" y="8"/>
                    <a:pt x="1104" y="8"/>
                  </a:cubicBezTo>
                  <a:cubicBezTo>
                    <a:pt x="1184" y="8"/>
                    <a:pt x="1344" y="8"/>
                    <a:pt x="1392" y="8"/>
                  </a:cubicBezTo>
                </a:path>
              </a:pathLst>
            </a:cu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89" name="Line 11">
              <a:extLst>
                <a:ext uri="{FF2B5EF4-FFF2-40B4-BE49-F238E27FC236}">
                  <a16:creationId xmlns:a16="http://schemas.microsoft.com/office/drawing/2014/main" id="{D3F77632-164D-BE41-A376-FE476D0FF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024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0" name="Line 12">
              <a:extLst>
                <a:ext uri="{FF2B5EF4-FFF2-40B4-BE49-F238E27FC236}">
                  <a16:creationId xmlns:a16="http://schemas.microsoft.com/office/drawing/2014/main" id="{02B53EA0-6526-7C41-BC16-FFFBF598A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024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1" name="Line 13">
              <a:extLst>
                <a:ext uri="{FF2B5EF4-FFF2-40B4-BE49-F238E27FC236}">
                  <a16:creationId xmlns:a16="http://schemas.microsoft.com/office/drawing/2014/main" id="{DC0AEA2B-4E43-D34D-89CF-AD5704EE4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3024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2" name="Line 14">
              <a:extLst>
                <a:ext uri="{FF2B5EF4-FFF2-40B4-BE49-F238E27FC236}">
                  <a16:creationId xmlns:a16="http://schemas.microsoft.com/office/drawing/2014/main" id="{F0A97526-5F3C-6843-B508-33097831A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024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3" name="Line 15">
              <a:extLst>
                <a:ext uri="{FF2B5EF4-FFF2-40B4-BE49-F238E27FC236}">
                  <a16:creationId xmlns:a16="http://schemas.microsoft.com/office/drawing/2014/main" id="{959B68F8-E4D4-3242-8D57-1477976A5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928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4" name="Line 16">
              <a:extLst>
                <a:ext uri="{FF2B5EF4-FFF2-40B4-BE49-F238E27FC236}">
                  <a16:creationId xmlns:a16="http://schemas.microsoft.com/office/drawing/2014/main" id="{8EA494ED-31A3-614A-9F21-C077EEB423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928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5" name="Line 17">
              <a:extLst>
                <a:ext uri="{FF2B5EF4-FFF2-40B4-BE49-F238E27FC236}">
                  <a16:creationId xmlns:a16="http://schemas.microsoft.com/office/drawing/2014/main" id="{478DD1E5-2182-4A4D-814B-A8AE9A979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928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6" name="Line 18">
              <a:extLst>
                <a:ext uri="{FF2B5EF4-FFF2-40B4-BE49-F238E27FC236}">
                  <a16:creationId xmlns:a16="http://schemas.microsoft.com/office/drawing/2014/main" id="{645E8EE2-17F3-7848-AB24-4D26831F8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928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7" name="Line 19">
              <a:extLst>
                <a:ext uri="{FF2B5EF4-FFF2-40B4-BE49-F238E27FC236}">
                  <a16:creationId xmlns:a16="http://schemas.microsoft.com/office/drawing/2014/main" id="{0D7D2723-4945-094E-A4E8-EC50B9263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024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8" name="Line 20">
              <a:extLst>
                <a:ext uri="{FF2B5EF4-FFF2-40B4-BE49-F238E27FC236}">
                  <a16:creationId xmlns:a16="http://schemas.microsoft.com/office/drawing/2014/main" id="{C714EB92-4581-8D4B-83F2-7B46AF4ED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3024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799" name="Line 21">
              <a:extLst>
                <a:ext uri="{FF2B5EF4-FFF2-40B4-BE49-F238E27FC236}">
                  <a16:creationId xmlns:a16="http://schemas.microsoft.com/office/drawing/2014/main" id="{E3BBC92C-14FB-8544-9986-6F2484F98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024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800" name="Line 22">
              <a:extLst>
                <a:ext uri="{FF2B5EF4-FFF2-40B4-BE49-F238E27FC236}">
                  <a16:creationId xmlns:a16="http://schemas.microsoft.com/office/drawing/2014/main" id="{D93F5401-824D-5D43-92DA-99C9D0BA0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024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801" name="Line 23">
              <a:extLst>
                <a:ext uri="{FF2B5EF4-FFF2-40B4-BE49-F238E27FC236}">
                  <a16:creationId xmlns:a16="http://schemas.microsoft.com/office/drawing/2014/main" id="{EB13650E-5342-3D42-ADF9-AB68FBD41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2928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2802" name="Line 24">
              <a:extLst>
                <a:ext uri="{FF2B5EF4-FFF2-40B4-BE49-F238E27FC236}">
                  <a16:creationId xmlns:a16="http://schemas.microsoft.com/office/drawing/2014/main" id="{7D338100-D2FF-B54C-86D5-4CCB89DDE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928"/>
              <a:ext cx="48" cy="48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50201" name="Line 25">
            <a:extLst>
              <a:ext uri="{FF2B5EF4-FFF2-40B4-BE49-F238E27FC236}">
                <a16:creationId xmlns:a16="http://schemas.microsoft.com/office/drawing/2014/main" id="{51AD0BA5-015E-EA43-BC18-A90919470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5703888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0202" name="Line 26">
            <a:extLst>
              <a:ext uri="{FF2B5EF4-FFF2-40B4-BE49-F238E27FC236}">
                <a16:creationId xmlns:a16="http://schemas.microsoft.com/office/drawing/2014/main" id="{A5A5077E-C8AF-8B48-BF1A-4D524A1BF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6237288"/>
            <a:ext cx="6096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0203" name="Freeform 27">
            <a:extLst>
              <a:ext uri="{FF2B5EF4-FFF2-40B4-BE49-F238E27FC236}">
                <a16:creationId xmlns:a16="http://schemas.microsoft.com/office/drawing/2014/main" id="{3090C520-325B-B641-ACAD-97202591890A}"/>
              </a:ext>
            </a:extLst>
          </p:cNvPr>
          <p:cNvSpPr>
            <a:spLocks/>
          </p:cNvSpPr>
          <p:nvPr/>
        </p:nvSpPr>
        <p:spPr bwMode="auto">
          <a:xfrm rot="3272302">
            <a:off x="5784850" y="4948238"/>
            <a:ext cx="165100" cy="304800"/>
          </a:xfrm>
          <a:custGeom>
            <a:avLst/>
            <a:gdLst>
              <a:gd name="T0" fmla="*/ 165100 w 8"/>
              <a:gd name="T1" fmla="*/ 304800 h 96"/>
              <a:gd name="T2" fmla="*/ 165100 w 8"/>
              <a:gd name="T3" fmla="*/ 0 h 96"/>
              <a:gd name="T4" fmla="*/ 0 60000 65536"/>
              <a:gd name="T5" fmla="*/ 0 60000 65536"/>
              <a:gd name="T6" fmla="*/ 0 w 8"/>
              <a:gd name="T7" fmla="*/ 0 h 96"/>
              <a:gd name="T8" fmla="*/ 8 w 8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" h="96">
                <a:moveTo>
                  <a:pt x="8" y="96"/>
                </a:moveTo>
                <a:cubicBezTo>
                  <a:pt x="4" y="56"/>
                  <a:pt x="0" y="16"/>
                  <a:pt x="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50204" name="Object 3">
            <a:extLst>
              <a:ext uri="{FF2B5EF4-FFF2-40B4-BE49-F238E27FC236}">
                <a16:creationId xmlns:a16="http://schemas.microsoft.com/office/drawing/2014/main" id="{EAA80E4B-FD11-6147-B354-8E8FE9A14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017224"/>
              </p:ext>
            </p:extLst>
          </p:nvPr>
        </p:nvGraphicFramePr>
        <p:xfrm>
          <a:off x="7086600" y="5094288"/>
          <a:ext cx="357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9" name="Equation" r:id="rId5" imgW="1898650" imgH="2635250" progId="Equation.3">
                  <p:embed/>
                </p:oleObj>
              </mc:Choice>
              <mc:Fallback>
                <p:oleObj name="Equation" r:id="rId5" imgW="1898650" imgH="26352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094288"/>
                        <a:ext cx="3571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5" name="Object 4">
            <a:extLst>
              <a:ext uri="{FF2B5EF4-FFF2-40B4-BE49-F238E27FC236}">
                <a16:creationId xmlns:a16="http://schemas.microsoft.com/office/drawing/2014/main" id="{D9CB2BD7-3FF5-BF4A-8CD8-E870A62E3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14182"/>
              </p:ext>
            </p:extLst>
          </p:nvPr>
        </p:nvGraphicFramePr>
        <p:xfrm>
          <a:off x="6110288" y="4732338"/>
          <a:ext cx="328612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" name="Equation" r:id="rId7" imgW="1752600" imgH="1606550" progId="Equation.3">
                  <p:embed/>
                </p:oleObj>
              </mc:Choice>
              <mc:Fallback>
                <p:oleObj name="Equation" r:id="rId7" imgW="1752600" imgH="16065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4732338"/>
                        <a:ext cx="328612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5">
            <a:extLst>
              <a:ext uri="{FF2B5EF4-FFF2-40B4-BE49-F238E27FC236}">
                <a16:creationId xmlns:a16="http://schemas.microsoft.com/office/drawing/2014/main" id="{A19494DD-7297-9844-B895-B0D0CE39B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909952"/>
              </p:ext>
            </p:extLst>
          </p:nvPr>
        </p:nvGraphicFramePr>
        <p:xfrm>
          <a:off x="5803900" y="6416675"/>
          <a:ext cx="330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1" name="Equation" r:id="rId9" imgW="95250" imgH="127000" progId="Equation.3">
                  <p:embed/>
                </p:oleObj>
              </mc:Choice>
              <mc:Fallback>
                <p:oleObj name="Equation" r:id="rId9" imgW="95250" imgH="1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6416675"/>
                        <a:ext cx="330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7" name="Object 6">
            <a:extLst>
              <a:ext uri="{FF2B5EF4-FFF2-40B4-BE49-F238E27FC236}">
                <a16:creationId xmlns:a16="http://schemas.microsoft.com/office/drawing/2014/main" id="{E1AA5918-C072-624F-A6AE-3E101AB344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18730"/>
              </p:ext>
            </p:extLst>
          </p:nvPr>
        </p:nvGraphicFramePr>
        <p:xfrm>
          <a:off x="6388100" y="5224463"/>
          <a:ext cx="3841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2" name="Equation" r:id="rId11" imgW="107950" imgH="107950" progId="Equation.3">
                  <p:embed/>
                </p:oleObj>
              </mc:Choice>
              <mc:Fallback>
                <p:oleObj name="Equation" r:id="rId11" imgW="107950" imgH="1079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5224463"/>
                        <a:ext cx="3841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8" name="Text Box 32">
            <a:extLst>
              <a:ext uri="{FF2B5EF4-FFF2-40B4-BE49-F238E27FC236}">
                <a16:creationId xmlns:a16="http://schemas.microsoft.com/office/drawing/2014/main" id="{3B289B40-31F8-5146-A535-30C6319A8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48013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99"/>
                </a:solidFill>
                <a:latin typeface="+mj-lt"/>
                <a:ea typeface="黑体" panose="02010609060101010101" pitchFamily="49" charset="-122"/>
              </a:rPr>
              <a:t>一般，滚动摩擦远小于滑动摩擦。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应理解为在条件相同的条件下，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克服滚动摩擦(</a:t>
            </a:r>
            <a:r>
              <a:rPr lang="en-US" altLang="zh-CN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Rolling friction)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比克服滑动摩擦(</a:t>
            </a:r>
            <a:r>
              <a:rPr lang="en-US" altLang="zh-CN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Sliding friction)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需要的力小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 .</a:t>
            </a:r>
          </a:p>
        </p:txBody>
      </p:sp>
      <p:sp>
        <p:nvSpPr>
          <p:cNvPr id="50209" name="Text Box 33">
            <a:extLst>
              <a:ext uri="{FF2B5EF4-FFF2-40B4-BE49-F238E27FC236}">
                <a16:creationId xmlns:a16="http://schemas.microsoft.com/office/drawing/2014/main" id="{58AA6200-B652-EE4F-87A5-7DF0DDD7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321675" cy="156966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滚动摩擦的大小一般用阻力矩来量度，如，车轮沿地面滚动时，地面和车轮都要发生形变，使得地面对车轮支持力 Ｎ的作用点前移了</a:t>
            </a:r>
            <a:r>
              <a:rPr lang="zh-CN" altLang="en-US" sz="2400" i="1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ｋ</a:t>
            </a:r>
            <a:r>
              <a:rPr lang="zh-CN" altLang="en-US" sz="2400">
                <a:solidFill>
                  <a:srgbClr val="333333"/>
                </a:solidFill>
                <a:latin typeface="+mj-lt"/>
                <a:ea typeface="黑体" panose="02010609060101010101" pitchFamily="49" charset="-122"/>
              </a:rPr>
              <a:t>，支持力 Ｎ对车轮质心 便产生阻碍车轮滚动的阻力矩． </a:t>
            </a:r>
          </a:p>
        </p:txBody>
      </p:sp>
      <p:sp>
        <p:nvSpPr>
          <p:cNvPr id="50210" name="Text Box 34">
            <a:extLst>
              <a:ext uri="{FF2B5EF4-FFF2-40B4-BE49-F238E27FC236}">
                <a16:creationId xmlns:a16="http://schemas.microsoft.com/office/drawing/2014/main" id="{EEEC8F7D-A336-AA4B-9417-45E07B089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"/>
            <a:ext cx="63404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FFFF"/>
                </a:solidFill>
                <a:latin typeface="+mj-lt"/>
                <a:ea typeface="黑体" panose="02010609060101010101" pitchFamily="49" charset="-122"/>
              </a:rPr>
              <a:t>一个物体沿另一个物体的表面滚动或有滚动趋势时，受到的阻碍作用称为滚动摩擦．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ECFA1-9514-4100-9A10-A4C30400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208" grpId="0" autoUpdateAnimBg="0"/>
      <p:bldP spid="50209" grpId="0" animBg="1" autoUpdateAnimBg="0"/>
      <p:bldP spid="502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 Box 4">
            <a:extLst>
              <a:ext uri="{FF2B5EF4-FFF2-40B4-BE49-F238E27FC236}">
                <a16:creationId xmlns:a16="http://schemas.microsoft.com/office/drawing/2014/main" id="{6CED8FEC-B531-5541-AC17-556E6A42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857250"/>
            <a:ext cx="6429375" cy="2092881"/>
          </a:xfrm>
          <a:prstGeom prst="rect">
            <a:avLst/>
          </a:prstGeom>
          <a:solidFill>
            <a:schemeClr val="bg1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latin typeface="+mj-lt"/>
                <a:ea typeface="黑体" panose="02010609060101010101" pitchFamily="49" charset="-122"/>
              </a:rPr>
              <a:t>作业</a:t>
            </a:r>
            <a:endParaRPr lang="en-US" altLang="zh-CN" sz="3200" dirty="0">
              <a:latin typeface="+mj-lt"/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dirty="0">
              <a:latin typeface="+mj-lt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3.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20,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   3.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22,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   </a:t>
            </a:r>
            <a:r>
              <a:rPr lang="en-US" altLang="zh-CN" sz="28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3.26</a:t>
            </a:r>
            <a:endParaRPr lang="en-US" altLang="zh-CN" sz="2800" dirty="0">
              <a:latin typeface="+mj-lt"/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DC22F3-EBD0-47C3-BBE7-3FBC7D1A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5108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>
            <a:extLst>
              <a:ext uri="{FF2B5EF4-FFF2-40B4-BE49-F238E27FC236}">
                <a16:creationId xmlns:a16="http://schemas.microsoft.com/office/drawing/2014/main" id="{3EBD5821-57C8-4FA4-9AEE-5597F74B1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939250"/>
            <a:ext cx="8928992" cy="97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补充材料</a:t>
            </a:r>
            <a:endParaRPr kumimoji="1" lang="en-US" altLang="zh-CN" sz="44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4F92F2-E731-4685-90A5-4F67DCB0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0522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5">
            <a:extLst>
              <a:ext uri="{FF2B5EF4-FFF2-40B4-BE49-F238E27FC236}">
                <a16:creationId xmlns:a16="http://schemas.microsoft.com/office/drawing/2014/main" id="{D21F8F6E-F28D-F04D-97F1-62DBC2DA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66" y="27632"/>
            <a:ext cx="8280921" cy="1549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7620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620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620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onotype Sorts" pitchFamily="2" charset="2"/>
              <a:buNone/>
              <a:tabLst>
                <a:tab pos="762000" algn="l"/>
              </a:tabLs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已知: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行星轮系固定轮半径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,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行星轮半径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只滚不滑), 曲柄角速度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Arial" panose="020B0604020202020204" pitchFamily="34" charset="0"/>
              </a:rPr>
              <a:t>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。 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5000"/>
              </a:spcBef>
              <a:spcAft>
                <a:spcPct val="0"/>
              </a:spcAft>
              <a:buClr>
                <a:srgbClr val="FF3300"/>
              </a:buClr>
              <a:buSzPct val="90000"/>
              <a:buFont typeface="Monotype Sorts" pitchFamily="2" charset="2"/>
              <a:buNone/>
              <a:tabLst>
                <a:tab pos="762000" algn="l"/>
              </a:tabLs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求：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行星轮上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点速度。</a:t>
            </a:r>
          </a:p>
        </p:txBody>
      </p:sp>
      <p:grpSp>
        <p:nvGrpSpPr>
          <p:cNvPr id="12295" name="Group 6">
            <a:extLst>
              <a:ext uri="{FF2B5EF4-FFF2-40B4-BE49-F238E27FC236}">
                <a16:creationId xmlns:a16="http://schemas.microsoft.com/office/drawing/2014/main" id="{21EBDAE3-9178-BF4D-8C87-1BDB95A7CF88}"/>
              </a:ext>
            </a:extLst>
          </p:cNvPr>
          <p:cNvGrpSpPr>
            <a:grpSpLocks/>
          </p:cNvGrpSpPr>
          <p:nvPr/>
        </p:nvGrpSpPr>
        <p:grpSpPr bwMode="auto">
          <a:xfrm>
            <a:off x="6460075" y="535632"/>
            <a:ext cx="2078038" cy="2530475"/>
            <a:chOff x="1945" y="1898"/>
            <a:chExt cx="1309" cy="1594"/>
          </a:xfrm>
        </p:grpSpPr>
        <p:grpSp>
          <p:nvGrpSpPr>
            <p:cNvPr id="12296" name="Group 7">
              <a:extLst>
                <a:ext uri="{FF2B5EF4-FFF2-40B4-BE49-F238E27FC236}">
                  <a16:creationId xmlns:a16="http://schemas.microsoft.com/office/drawing/2014/main" id="{53510B02-FB25-A047-BF26-9AE4F412D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5" y="2094"/>
              <a:ext cx="1309" cy="1398"/>
              <a:chOff x="2424" y="1938"/>
              <a:chExt cx="1309" cy="1398"/>
            </a:xfrm>
          </p:grpSpPr>
          <p:grpSp>
            <p:nvGrpSpPr>
              <p:cNvPr id="12301" name="Group 8">
                <a:extLst>
                  <a:ext uri="{FF2B5EF4-FFF2-40B4-BE49-F238E27FC236}">
                    <a16:creationId xmlns:a16="http://schemas.microsoft.com/office/drawing/2014/main" id="{DA47C4C5-43EA-4249-8EF6-23F98D80B9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4" y="1938"/>
                <a:ext cx="1309" cy="1301"/>
                <a:chOff x="3674" y="1931"/>
                <a:chExt cx="1309" cy="1301"/>
              </a:xfrm>
            </p:grpSpPr>
            <p:grpSp>
              <p:nvGrpSpPr>
                <p:cNvPr id="12309" name="Group 9">
                  <a:extLst>
                    <a:ext uri="{FF2B5EF4-FFF2-40B4-BE49-F238E27FC236}">
                      <a16:creationId xmlns:a16="http://schemas.microsoft.com/office/drawing/2014/main" id="{1D3C6097-C62D-BF4E-B4FE-ABB99CED97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74" y="1931"/>
                  <a:ext cx="1309" cy="1301"/>
                  <a:chOff x="2416" y="1938"/>
                  <a:chExt cx="1309" cy="1301"/>
                </a:xfrm>
              </p:grpSpPr>
              <p:grpSp>
                <p:nvGrpSpPr>
                  <p:cNvPr id="12314" name="Group 10">
                    <a:extLst>
                      <a:ext uri="{FF2B5EF4-FFF2-40B4-BE49-F238E27FC236}">
                        <a16:creationId xmlns:a16="http://schemas.microsoft.com/office/drawing/2014/main" id="{313F0791-792D-3045-AAD6-DC5392CCFC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4446693">
                    <a:off x="2767" y="2257"/>
                    <a:ext cx="816" cy="476"/>
                    <a:chOff x="1591" y="1697"/>
                    <a:chExt cx="1212" cy="695"/>
                  </a:xfrm>
                </p:grpSpPr>
                <p:sp>
                  <p:nvSpPr>
                    <p:cNvPr id="12318" name="Oval 11">
                      <a:extLst>
                        <a:ext uri="{FF2B5EF4-FFF2-40B4-BE49-F238E27FC236}">
                          <a16:creationId xmlns:a16="http://schemas.microsoft.com/office/drawing/2014/main" id="{4F1F98B0-71BB-9147-B2B2-3FDBFDE256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14" y="2303"/>
                      <a:ext cx="89" cy="89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5875">
                      <a:solidFill>
                        <a:schemeClr val="tx1"/>
                      </a:solidFill>
                      <a:round/>
                      <a:headEnd/>
                      <a:tailEnd type="none" w="sm" len="lg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12319" name="Oval 12">
                      <a:extLst>
                        <a:ext uri="{FF2B5EF4-FFF2-40B4-BE49-F238E27FC236}">
                          <a16:creationId xmlns:a16="http://schemas.microsoft.com/office/drawing/2014/main" id="{D8A8630C-8D94-E549-9543-A5B0757279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91" y="1697"/>
                      <a:ext cx="89" cy="89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 w="15875">
                      <a:solidFill>
                        <a:schemeClr val="tx1"/>
                      </a:solidFill>
                      <a:round/>
                      <a:headEnd/>
                      <a:tailEnd type="none" w="sm" len="lg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12320" name="Rectangle 13">
                      <a:extLst>
                        <a:ext uri="{FF2B5EF4-FFF2-40B4-BE49-F238E27FC236}">
                          <a16:creationId xmlns:a16="http://schemas.microsoft.com/office/drawing/2014/main" id="{54E43769-F751-0841-BE3A-E28FA0EED2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95810">
                      <a:off x="1603" y="2010"/>
                      <a:ext cx="1194" cy="69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15875">
                      <a:solidFill>
                        <a:schemeClr val="tx1"/>
                      </a:solidFill>
                      <a:miter lim="800000"/>
                      <a:headEnd/>
                      <a:tailEnd type="none" w="sm" len="lg"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315" name="Group 14">
                    <a:extLst>
                      <a:ext uri="{FF2B5EF4-FFF2-40B4-BE49-F238E27FC236}">
                        <a16:creationId xmlns:a16="http://schemas.microsoft.com/office/drawing/2014/main" id="{DD642012-0D71-F340-B7A9-923B62ABFD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6" y="1938"/>
                    <a:ext cx="1309" cy="1301"/>
                    <a:chOff x="2416" y="1938"/>
                    <a:chExt cx="1309" cy="1301"/>
                  </a:xfrm>
                </p:grpSpPr>
                <p:sp>
                  <p:nvSpPr>
                    <p:cNvPr id="12316" name="Oval 15">
                      <a:extLst>
                        <a:ext uri="{FF2B5EF4-FFF2-40B4-BE49-F238E27FC236}">
                          <a16:creationId xmlns:a16="http://schemas.microsoft.com/office/drawing/2014/main" id="{F5A2D980-8A38-4E4D-ADCA-FF484E95D7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6" y="2282"/>
                      <a:ext cx="957" cy="957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12317" name="Oval 16">
                      <a:extLst>
                        <a:ext uri="{FF2B5EF4-FFF2-40B4-BE49-F238E27FC236}">
                          <a16:creationId xmlns:a16="http://schemas.microsoft.com/office/drawing/2014/main" id="{F0684AB5-7110-DE41-BB9B-97CE1D8FA0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4" y="1938"/>
                      <a:ext cx="561" cy="561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2310" name="Line 17">
                  <a:extLst>
                    <a:ext uri="{FF2B5EF4-FFF2-40B4-BE49-F238E27FC236}">
                      <a16:creationId xmlns:a16="http://schemas.microsoft.com/office/drawing/2014/main" id="{B8742DDD-D5B1-5048-B1BF-DDB98693E7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519" y="1990"/>
                  <a:ext cx="187" cy="18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lgDash"/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2311" name="Line 18">
                  <a:extLst>
                    <a:ext uri="{FF2B5EF4-FFF2-40B4-BE49-F238E27FC236}">
                      <a16:creationId xmlns:a16="http://schemas.microsoft.com/office/drawing/2014/main" id="{0132213C-CFB5-814C-8058-CBAF473ECA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86" y="2117"/>
                  <a:ext cx="52" cy="6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2312" name="Line 19">
                  <a:extLst>
                    <a:ext uri="{FF2B5EF4-FFF2-40B4-BE49-F238E27FC236}">
                      <a16:creationId xmlns:a16="http://schemas.microsoft.com/office/drawing/2014/main" id="{0E455952-1755-2F4E-9ABB-37EA49169B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3" y="2177"/>
                  <a:ext cx="45" cy="45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2313" name="Freeform 20">
                  <a:extLst>
                    <a:ext uri="{FF2B5EF4-FFF2-40B4-BE49-F238E27FC236}">
                      <a16:creationId xmlns:a16="http://schemas.microsoft.com/office/drawing/2014/main" id="{D5A08D6B-3220-2F41-90CD-43C5A8791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0" y="2578"/>
                  <a:ext cx="224" cy="182"/>
                </a:xfrm>
                <a:custGeom>
                  <a:avLst/>
                  <a:gdLst>
                    <a:gd name="T0" fmla="*/ 224 w 224"/>
                    <a:gd name="T1" fmla="*/ 182 h 182"/>
                    <a:gd name="T2" fmla="*/ 201 w 224"/>
                    <a:gd name="T3" fmla="*/ 93 h 182"/>
                    <a:gd name="T4" fmla="*/ 104 w 224"/>
                    <a:gd name="T5" fmla="*/ 10 h 182"/>
                    <a:gd name="T6" fmla="*/ 0 w 224"/>
                    <a:gd name="T7" fmla="*/ 33 h 18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24"/>
                    <a:gd name="T13" fmla="*/ 0 h 182"/>
                    <a:gd name="T14" fmla="*/ 224 w 224"/>
                    <a:gd name="T15" fmla="*/ 182 h 18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24" h="182">
                      <a:moveTo>
                        <a:pt x="224" y="182"/>
                      </a:moveTo>
                      <a:cubicBezTo>
                        <a:pt x="222" y="152"/>
                        <a:pt x="221" y="122"/>
                        <a:pt x="201" y="93"/>
                      </a:cubicBezTo>
                      <a:cubicBezTo>
                        <a:pt x="181" y="64"/>
                        <a:pt x="137" y="20"/>
                        <a:pt x="104" y="10"/>
                      </a:cubicBezTo>
                      <a:cubicBezTo>
                        <a:pt x="71" y="0"/>
                        <a:pt x="35" y="16"/>
                        <a:pt x="0" y="33"/>
                      </a:cubicBezTo>
                    </a:path>
                  </a:pathLst>
                </a:custGeom>
                <a:noFill/>
                <a:ln w="25400">
                  <a:solidFill>
                    <a:schemeClr val="accent2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2302" name="Line 21">
                <a:extLst>
                  <a:ext uri="{FF2B5EF4-FFF2-40B4-BE49-F238E27FC236}">
                    <a16:creationId xmlns:a16="http://schemas.microsoft.com/office/drawing/2014/main" id="{2401C26A-60DC-D944-BA9A-E950421E3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1" y="3000"/>
                <a:ext cx="38" cy="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303" name="Line 22">
                <a:extLst>
                  <a:ext uri="{FF2B5EF4-FFF2-40B4-BE49-F238E27FC236}">
                    <a16:creationId xmlns:a16="http://schemas.microsoft.com/office/drawing/2014/main" id="{10F9CE18-64ED-CA45-B33E-A8E4D74DA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61" y="3038"/>
                <a:ext cx="59" cy="59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304" name="Line 23">
                <a:extLst>
                  <a:ext uri="{FF2B5EF4-FFF2-40B4-BE49-F238E27FC236}">
                    <a16:creationId xmlns:a16="http://schemas.microsoft.com/office/drawing/2014/main" id="{0A62792E-DFE2-4A46-9FFF-2C579DC5B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6" y="3082"/>
                <a:ext cx="37" cy="7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305" name="Line 24">
                <a:extLst>
                  <a:ext uri="{FF2B5EF4-FFF2-40B4-BE49-F238E27FC236}">
                    <a16:creationId xmlns:a16="http://schemas.microsoft.com/office/drawing/2014/main" id="{899A1961-8EF0-A940-85BE-E9E3E52FC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6" y="3119"/>
                <a:ext cx="45" cy="9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306" name="Line 25">
                <a:extLst>
                  <a:ext uri="{FF2B5EF4-FFF2-40B4-BE49-F238E27FC236}">
                    <a16:creationId xmlns:a16="http://schemas.microsoft.com/office/drawing/2014/main" id="{5B926FEE-6BA5-1448-8592-EF55D8DE0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88" y="3149"/>
                <a:ext cx="53" cy="113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307" name="Line 26">
                <a:extLst>
                  <a:ext uri="{FF2B5EF4-FFF2-40B4-BE49-F238E27FC236}">
                    <a16:creationId xmlns:a16="http://schemas.microsoft.com/office/drawing/2014/main" id="{2BE10F4A-54FA-AD48-8430-155979EE0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6" y="3194"/>
                <a:ext cx="37" cy="1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308" name="Line 27">
                <a:extLst>
                  <a:ext uri="{FF2B5EF4-FFF2-40B4-BE49-F238E27FC236}">
                    <a16:creationId xmlns:a16="http://schemas.microsoft.com/office/drawing/2014/main" id="{59A5E752-DBE9-614B-9846-0FC3D404F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5" y="3224"/>
                <a:ext cx="45" cy="11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aphicFrame>
          <p:nvGraphicFramePr>
            <p:cNvPr id="12297" name="Object 2048">
              <a:extLst>
                <a:ext uri="{FF2B5EF4-FFF2-40B4-BE49-F238E27FC236}">
                  <a16:creationId xmlns:a16="http://schemas.microsoft.com/office/drawing/2014/main" id="{50C7B68C-C068-8143-B24D-002A31092F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1" y="2632"/>
            <a:ext cx="27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6" name="Equation" r:id="rId3" imgW="95250" imgH="82550" progId="Equation.3">
                    <p:embed/>
                  </p:oleObj>
                </mc:Choice>
                <mc:Fallback>
                  <p:oleObj name="Equation" r:id="rId3" imgW="95250" imgH="82550" progId="Equation.3">
                    <p:embed/>
                    <p:pic>
                      <p:nvPicPr>
                        <p:cNvPr id="12297" name="Object 2048">
                          <a:extLst>
                            <a:ext uri="{FF2B5EF4-FFF2-40B4-BE49-F238E27FC236}">
                              <a16:creationId xmlns:a16="http://schemas.microsoft.com/office/drawing/2014/main" id="{50C7B68C-C068-8143-B24D-002A31092F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" y="2632"/>
                          <a:ext cx="27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2049">
              <a:extLst>
                <a:ext uri="{FF2B5EF4-FFF2-40B4-BE49-F238E27FC236}">
                  <a16:creationId xmlns:a16="http://schemas.microsoft.com/office/drawing/2014/main" id="{68D3AFF5-62DB-444D-A005-ED5566890E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0" y="2960"/>
            <a:ext cx="22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7" name="Equation" r:id="rId5" imgW="95250" imgH="107950" progId="Equation.3">
                    <p:embed/>
                  </p:oleObj>
                </mc:Choice>
                <mc:Fallback>
                  <p:oleObj name="Equation" r:id="rId5" imgW="95250" imgH="107950" progId="Equation.3">
                    <p:embed/>
                    <p:pic>
                      <p:nvPicPr>
                        <p:cNvPr id="12298" name="Object 2049">
                          <a:extLst>
                            <a:ext uri="{FF2B5EF4-FFF2-40B4-BE49-F238E27FC236}">
                              <a16:creationId xmlns:a16="http://schemas.microsoft.com/office/drawing/2014/main" id="{68D3AFF5-62DB-444D-A005-ED5566890E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2960"/>
                          <a:ext cx="22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2050">
              <a:extLst>
                <a:ext uri="{FF2B5EF4-FFF2-40B4-BE49-F238E27FC236}">
                  <a16:creationId xmlns:a16="http://schemas.microsoft.com/office/drawing/2014/main" id="{7F00FA85-D043-294B-A326-EA5CFDB494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2277"/>
            <a:ext cx="22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8" name="Equation" r:id="rId7" imgW="95250" imgH="101600" progId="Equation.3">
                    <p:embed/>
                  </p:oleObj>
                </mc:Choice>
                <mc:Fallback>
                  <p:oleObj name="Equation" r:id="rId7" imgW="95250" imgH="101600" progId="Equation.3">
                    <p:embed/>
                    <p:pic>
                      <p:nvPicPr>
                        <p:cNvPr id="12299" name="Object 2050">
                          <a:extLst>
                            <a:ext uri="{FF2B5EF4-FFF2-40B4-BE49-F238E27FC236}">
                              <a16:creationId xmlns:a16="http://schemas.microsoft.com/office/drawing/2014/main" id="{7F00FA85-D043-294B-A326-EA5CFDB494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277"/>
                          <a:ext cx="22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2051">
              <a:extLst>
                <a:ext uri="{FF2B5EF4-FFF2-40B4-BE49-F238E27FC236}">
                  <a16:creationId xmlns:a16="http://schemas.microsoft.com/office/drawing/2014/main" id="{3435DF6E-E215-B146-88F7-E6943D4A0D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0" y="1898"/>
            <a:ext cx="27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29" name="Equation" r:id="rId9" imgW="2343150" imgH="1898650" progId="Equation.3">
                    <p:embed/>
                  </p:oleObj>
                </mc:Choice>
                <mc:Fallback>
                  <p:oleObj name="Equation" r:id="rId9" imgW="2343150" imgH="1898650" progId="Equation.3">
                    <p:embed/>
                    <p:pic>
                      <p:nvPicPr>
                        <p:cNvPr id="12300" name="Object 2051">
                          <a:extLst>
                            <a:ext uri="{FF2B5EF4-FFF2-40B4-BE49-F238E27FC236}">
                              <a16:creationId xmlns:a16="http://schemas.microsoft.com/office/drawing/2014/main" id="{3435DF6E-E215-B146-88F7-E6943D4A0D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1898"/>
                          <a:ext cx="27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DFB2CFE-6706-4CE2-8D8C-886426554985}"/>
              </a:ext>
            </a:extLst>
          </p:cNvPr>
          <p:cNvGrpSpPr/>
          <p:nvPr/>
        </p:nvGrpSpPr>
        <p:grpSpPr>
          <a:xfrm rot="9713769">
            <a:off x="2134279" y="2727235"/>
            <a:ext cx="900000" cy="900000"/>
            <a:chOff x="1106114" y="2231634"/>
            <a:chExt cx="900000" cy="9000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B0EAB5E-51D5-4C93-999E-5471B4626886}"/>
                </a:ext>
              </a:extLst>
            </p:cNvPr>
            <p:cNvSpPr/>
            <p:nvPr/>
          </p:nvSpPr>
          <p:spPr bwMode="auto">
            <a:xfrm>
              <a:off x="1106114" y="2231634"/>
              <a:ext cx="900000" cy="900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51AE1FC-0F2A-4C1D-9853-6ABD28DFA660}"/>
                </a:ext>
              </a:extLst>
            </p:cNvPr>
            <p:cNvCxnSpPr/>
            <p:nvPr/>
          </p:nvCxnSpPr>
          <p:spPr bwMode="auto">
            <a:xfrm>
              <a:off x="1556114" y="2662882"/>
              <a:ext cx="0" cy="46875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06714B-9898-4CA1-B5E3-852D443F86F3}"/>
              </a:ext>
            </a:extLst>
          </p:cNvPr>
          <p:cNvGrpSpPr/>
          <p:nvPr/>
        </p:nvGrpSpPr>
        <p:grpSpPr>
          <a:xfrm>
            <a:off x="835241" y="2204288"/>
            <a:ext cx="1522800" cy="2450970"/>
            <a:chOff x="835241" y="2204288"/>
            <a:chExt cx="1522800" cy="245097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6367D65-5E4F-45B1-ABBE-1B4002834DD7}"/>
                </a:ext>
              </a:extLst>
            </p:cNvPr>
            <p:cNvGrpSpPr/>
            <p:nvPr/>
          </p:nvGrpSpPr>
          <p:grpSpPr>
            <a:xfrm>
              <a:off x="835241" y="2225987"/>
              <a:ext cx="1522800" cy="2429271"/>
              <a:chOff x="835241" y="2225987"/>
              <a:chExt cx="1522800" cy="2429271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4A280D7C-AECC-4250-849E-9492061D1FAF}"/>
                  </a:ext>
                </a:extLst>
              </p:cNvPr>
              <p:cNvSpPr/>
              <p:nvPr/>
            </p:nvSpPr>
            <p:spPr bwMode="auto">
              <a:xfrm>
                <a:off x="835241" y="3136021"/>
                <a:ext cx="1522800" cy="1519237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FCAC5D81-DBAC-4CD6-AFB8-7A80993207FD}"/>
                  </a:ext>
                </a:extLst>
              </p:cNvPr>
              <p:cNvGrpSpPr/>
              <p:nvPr/>
            </p:nvGrpSpPr>
            <p:grpSpPr>
              <a:xfrm>
                <a:off x="1144960" y="2225987"/>
                <a:ext cx="900000" cy="900000"/>
                <a:chOff x="1106114" y="2231634"/>
                <a:chExt cx="900000" cy="900000"/>
              </a:xfrm>
            </p:grpSpPr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5B9AC5D3-8AB6-4AEC-874B-6A39B8EF8D69}"/>
                    </a:ext>
                  </a:extLst>
                </p:cNvPr>
                <p:cNvSpPr/>
                <p:nvPr/>
              </p:nvSpPr>
              <p:spPr bwMode="auto">
                <a:xfrm>
                  <a:off x="1106114" y="2231634"/>
                  <a:ext cx="900000" cy="9000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endParaRPr>
                </a:p>
              </p:txBody>
            </p:sp>
            <p:cxnSp>
              <p:nvCxnSpPr>
                <p:cNvPr id="4" name="直接箭头连接符 3">
                  <a:extLst>
                    <a:ext uri="{FF2B5EF4-FFF2-40B4-BE49-F238E27FC236}">
                      <a16:creationId xmlns:a16="http://schemas.microsoft.com/office/drawing/2014/main" id="{4EC6C91E-6B8D-4FB8-8A11-10E94EDCA14B}"/>
                    </a:ext>
                  </a:extLst>
                </p:cNvPr>
                <p:cNvCxnSpPr/>
                <p:nvPr/>
              </p:nvCxnSpPr>
              <p:spPr bwMode="auto">
                <a:xfrm>
                  <a:off x="1556114" y="2662882"/>
                  <a:ext cx="0" cy="46875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FEC1F2A-E398-4593-8F9A-7ECDF9F014CC}"/>
                    </a:ext>
                  </a:extLst>
                </p:cNvPr>
                <p:cNvSpPr/>
                <p:nvPr/>
              </p:nvSpPr>
              <p:spPr>
                <a:xfrm>
                  <a:off x="1146918" y="4034417"/>
                  <a:ext cx="4662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FEC1F2A-E398-4593-8F9A-7ECDF9F01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918" y="4034417"/>
                  <a:ext cx="466218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8E1A1ACD-467F-43A2-B637-856BEF37D251}"/>
                    </a:ext>
                  </a:extLst>
                </p:cNvPr>
                <p:cNvSpPr/>
                <p:nvPr/>
              </p:nvSpPr>
              <p:spPr>
                <a:xfrm>
                  <a:off x="1233168" y="2204288"/>
                  <a:ext cx="4142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8E1A1ACD-467F-43A2-B637-856BEF37D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168" y="2204288"/>
                  <a:ext cx="414216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BE4BB43-74AD-4FB8-A42A-70633B2BE727}"/>
              </a:ext>
            </a:extLst>
          </p:cNvPr>
          <p:cNvGrpSpPr/>
          <p:nvPr/>
        </p:nvGrpSpPr>
        <p:grpSpPr>
          <a:xfrm>
            <a:off x="1234960" y="3192295"/>
            <a:ext cx="805090" cy="1072955"/>
            <a:chOff x="1234960" y="3192295"/>
            <a:chExt cx="805090" cy="1072955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A24C0D68-6468-41CC-9F39-A0CFCE926903}"/>
                </a:ext>
              </a:extLst>
            </p:cNvPr>
            <p:cNvSpPr/>
            <p:nvPr/>
          </p:nvSpPr>
          <p:spPr bwMode="auto">
            <a:xfrm>
              <a:off x="1234960" y="3545250"/>
              <a:ext cx="720000" cy="720000"/>
            </a:xfrm>
            <a:prstGeom prst="arc">
              <a:avLst>
                <a:gd name="adj1" fmla="val 16200000"/>
                <a:gd name="adj2" fmla="val 1937953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99DB126-53BA-47C7-9F19-0B019368B6D1}"/>
                    </a:ext>
                  </a:extLst>
                </p:cNvPr>
                <p:cNvSpPr txBox="1"/>
                <p:nvPr/>
              </p:nvSpPr>
              <p:spPr>
                <a:xfrm>
                  <a:off x="1596275" y="3192295"/>
                  <a:ext cx="4437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99DB126-53BA-47C7-9F19-0B019368B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275" y="3192295"/>
                  <a:ext cx="443775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1AAD648-E353-498B-9AD6-5114BDD4C14E}"/>
              </a:ext>
            </a:extLst>
          </p:cNvPr>
          <p:cNvGrpSpPr/>
          <p:nvPr/>
        </p:nvGrpSpPr>
        <p:grpSpPr>
          <a:xfrm>
            <a:off x="2048114" y="2799535"/>
            <a:ext cx="700808" cy="550437"/>
            <a:chOff x="2048114" y="2799535"/>
            <a:chExt cx="700808" cy="550437"/>
          </a:xfrm>
        </p:grpSpPr>
        <p:sp>
          <p:nvSpPr>
            <p:cNvPr id="56" name="弧形 55">
              <a:extLst>
                <a:ext uri="{FF2B5EF4-FFF2-40B4-BE49-F238E27FC236}">
                  <a16:creationId xmlns:a16="http://schemas.microsoft.com/office/drawing/2014/main" id="{AB319EFB-E9F5-471E-A35E-142E7E4FCAC8}"/>
                </a:ext>
              </a:extLst>
            </p:cNvPr>
            <p:cNvSpPr/>
            <p:nvPr/>
          </p:nvSpPr>
          <p:spPr bwMode="auto">
            <a:xfrm rot="10800000">
              <a:off x="2388922" y="2989972"/>
              <a:ext cx="360000" cy="360000"/>
            </a:xfrm>
            <a:prstGeom prst="arc">
              <a:avLst>
                <a:gd name="adj1" fmla="val 19328108"/>
                <a:gd name="adj2" fmla="val 416893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100BA606-6268-4819-98B9-4978F9B51BD8}"/>
                    </a:ext>
                  </a:extLst>
                </p:cNvPr>
                <p:cNvSpPr txBox="1"/>
                <p:nvPr/>
              </p:nvSpPr>
              <p:spPr>
                <a:xfrm>
                  <a:off x="2048114" y="2799535"/>
                  <a:ext cx="47660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100BA606-6268-4819-98B9-4978F9B51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114" y="2799535"/>
                  <a:ext cx="47660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62D45D3-FF73-4953-A775-A29CF4E44BCF}"/>
              </a:ext>
            </a:extLst>
          </p:cNvPr>
          <p:cNvGrpSpPr/>
          <p:nvPr/>
        </p:nvGrpSpPr>
        <p:grpSpPr>
          <a:xfrm>
            <a:off x="2325305" y="2197283"/>
            <a:ext cx="596121" cy="1995551"/>
            <a:chOff x="2325305" y="2197283"/>
            <a:chExt cx="596121" cy="1995551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94F5E71-4179-48F6-977A-B3B9ACA352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84279" y="2197283"/>
              <a:ext cx="0" cy="19955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弧形 52">
              <a:extLst>
                <a:ext uri="{FF2B5EF4-FFF2-40B4-BE49-F238E27FC236}">
                  <a16:creationId xmlns:a16="http://schemas.microsoft.com/office/drawing/2014/main" id="{F1A3652C-A3AD-4185-A20F-26BCCE753179}"/>
                </a:ext>
              </a:extLst>
            </p:cNvPr>
            <p:cNvSpPr/>
            <p:nvPr/>
          </p:nvSpPr>
          <p:spPr bwMode="auto">
            <a:xfrm rot="10800000">
              <a:off x="2325305" y="2888307"/>
              <a:ext cx="540000" cy="540000"/>
            </a:xfrm>
            <a:prstGeom prst="arc">
              <a:avLst>
                <a:gd name="adj1" fmla="val 16200000"/>
                <a:gd name="adj2" fmla="val 1937953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0A56D8F-49CD-4EC3-964A-1B40191229FD}"/>
                    </a:ext>
                  </a:extLst>
                </p:cNvPr>
                <p:cNvSpPr txBox="1"/>
                <p:nvPr/>
              </p:nvSpPr>
              <p:spPr>
                <a:xfrm>
                  <a:off x="2477651" y="3243009"/>
                  <a:ext cx="4437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0A56D8F-49CD-4EC3-964A-1B4019122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651" y="3243009"/>
                  <a:ext cx="443775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E4BE848-E312-45D6-8782-83DCD27DEBDD}"/>
                  </a:ext>
                </a:extLst>
              </p:cNvPr>
              <p:cNvSpPr/>
              <p:nvPr/>
            </p:nvSpPr>
            <p:spPr>
              <a:xfrm>
                <a:off x="3054246" y="3459845"/>
                <a:ext cx="5910233" cy="2598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无滑滚动条件：弧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与弧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长度相等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由几何关系，行星轮转动角度为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𝑅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FE4BE848-E312-45D6-8782-83DCD27DE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246" y="3459845"/>
                <a:ext cx="5910233" cy="2598468"/>
              </a:xfrm>
              <a:prstGeom prst="rect">
                <a:avLst/>
              </a:prstGeom>
              <a:blipFill>
                <a:blip r:embed="rId17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4124FA3-AAA7-4558-BB03-D0E30A75248F}"/>
                  </a:ext>
                </a:extLst>
              </p:cNvPr>
              <p:cNvSpPr/>
              <p:nvPr/>
            </p:nvSpPr>
            <p:spPr>
              <a:xfrm>
                <a:off x="1931166" y="3472095"/>
                <a:ext cx="4598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4124FA3-AAA7-4558-BB03-D0E30A752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66" y="3472095"/>
                <a:ext cx="45986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6AC0596-5A2C-4913-9808-A884DA99EFD6}"/>
                  </a:ext>
                </a:extLst>
              </p:cNvPr>
              <p:cNvSpPr/>
              <p:nvPr/>
            </p:nvSpPr>
            <p:spPr>
              <a:xfrm>
                <a:off x="1214309" y="3060250"/>
                <a:ext cx="4598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6AC0596-5A2C-4913-9808-A884DA99E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309" y="3060250"/>
                <a:ext cx="459869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5888C05-88BC-43CB-9C1F-D444CBF2FCB3}"/>
                  </a:ext>
                </a:extLst>
              </p:cNvPr>
              <p:cNvSpPr/>
              <p:nvPr/>
            </p:nvSpPr>
            <p:spPr>
              <a:xfrm>
                <a:off x="2150586" y="2358666"/>
                <a:ext cx="547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5888C05-88BC-43CB-9C1F-D444CBF2F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86" y="2358666"/>
                <a:ext cx="547073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E630F0-7C3E-466F-8BE3-C6578C91CDCC}"/>
              </a:ext>
            </a:extLst>
          </p:cNvPr>
          <p:cNvGrpSpPr/>
          <p:nvPr/>
        </p:nvGrpSpPr>
        <p:grpSpPr>
          <a:xfrm>
            <a:off x="723275" y="1938156"/>
            <a:ext cx="2514117" cy="2642972"/>
            <a:chOff x="723275" y="1938156"/>
            <a:chExt cx="2514117" cy="264297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CA45400-1981-4B0D-A8A2-858D348D2D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94960" y="1938156"/>
              <a:ext cx="0" cy="19955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ED2FC4A-06D1-4462-96EE-29DBF28F6C8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23275" y="2675987"/>
              <a:ext cx="2514117" cy="1905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EA23F30F-47D3-4F02-8114-5DB967DB4186}"/>
              </a:ext>
            </a:extLst>
          </p:cNvPr>
          <p:cNvSpPr txBox="1"/>
          <p:nvPr/>
        </p:nvSpPr>
        <p:spPr>
          <a:xfrm>
            <a:off x="36996" y="287038"/>
            <a:ext cx="7232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例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2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975228-6888-467F-BDE3-069C3B20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085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3" name="Object 1025">
            <a:extLst>
              <a:ext uri="{FF2B5EF4-FFF2-40B4-BE49-F238E27FC236}">
                <a16:creationId xmlns:a16="http://schemas.microsoft.com/office/drawing/2014/main" id="{31E0BB53-89D5-2543-83EC-54FB5D813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5860" y="2806700"/>
          <a:ext cx="28368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6" name="Equation" r:id="rId3" imgW="13900150" imgH="2489200" progId="Equation.DSMT4">
                  <p:embed/>
                </p:oleObj>
              </mc:Choice>
              <mc:Fallback>
                <p:oleObj name="Equation" r:id="rId3" imgW="13900150" imgH="2489200" progId="Equation.DSMT4">
                  <p:embed/>
                  <p:pic>
                    <p:nvPicPr>
                      <p:cNvPr id="100353" name="Object 1025">
                        <a:extLst>
                          <a:ext uri="{FF2B5EF4-FFF2-40B4-BE49-F238E27FC236}">
                            <a16:creationId xmlns:a16="http://schemas.microsoft.com/office/drawing/2014/main" id="{31E0BB53-89D5-2543-83EC-54FB5D813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860" y="2806700"/>
                        <a:ext cx="28368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2D5CF91B-2444-D843-B9FB-5DBB348765C9}"/>
              </a:ext>
            </a:extLst>
          </p:cNvPr>
          <p:cNvGrpSpPr>
            <a:grpSpLocks/>
          </p:cNvGrpSpPr>
          <p:nvPr/>
        </p:nvGrpSpPr>
        <p:grpSpPr bwMode="auto">
          <a:xfrm>
            <a:off x="933085" y="2098675"/>
            <a:ext cx="3255963" cy="541337"/>
            <a:chOff x="1033" y="1849"/>
            <a:chExt cx="2051" cy="341"/>
          </a:xfrm>
        </p:grpSpPr>
        <p:sp>
          <p:nvSpPr>
            <p:cNvPr id="13356" name="Rectangle 13">
              <a:extLst>
                <a:ext uri="{FF2B5EF4-FFF2-40B4-BE49-F238E27FC236}">
                  <a16:creationId xmlns:a16="http://schemas.microsoft.com/office/drawing/2014/main" id="{75250CAD-EF2A-7345-A69D-A9C2306F3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849"/>
              <a:ext cx="8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对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点：</a:t>
              </a:r>
            </a:p>
          </p:txBody>
        </p:sp>
        <p:graphicFrame>
          <p:nvGraphicFramePr>
            <p:cNvPr id="13357" name="Object 1044">
              <a:extLst>
                <a:ext uri="{FF2B5EF4-FFF2-40B4-BE49-F238E27FC236}">
                  <a16:creationId xmlns:a16="http://schemas.microsoft.com/office/drawing/2014/main" id="{4BECD38C-7EAF-134F-AFA1-9F9B68599C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6" y="1854"/>
            <a:ext cx="11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7" name="Equation" r:id="rId5" imgW="8629650" imgH="2489200" progId="Equation.DSMT4">
                    <p:embed/>
                  </p:oleObj>
                </mc:Choice>
                <mc:Fallback>
                  <p:oleObj name="Equation" r:id="rId5" imgW="8629650" imgH="2489200" progId="Equation.DSMT4">
                    <p:embed/>
                    <p:pic>
                      <p:nvPicPr>
                        <p:cNvPr id="13357" name="Object 1044">
                          <a:extLst>
                            <a:ext uri="{FF2B5EF4-FFF2-40B4-BE49-F238E27FC236}">
                              <a16:creationId xmlns:a16="http://schemas.microsoft.com/office/drawing/2014/main" id="{4BECD38C-7EAF-134F-AFA1-9F9B68599C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1854"/>
                          <a:ext cx="116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59" name="Object 1031">
            <a:extLst>
              <a:ext uri="{FF2B5EF4-FFF2-40B4-BE49-F238E27FC236}">
                <a16:creationId xmlns:a16="http://schemas.microsoft.com/office/drawing/2014/main" id="{84C6E91D-B4DF-3E48-8644-11F295F8F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9023" y="3429000"/>
          <a:ext cx="25146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28" name="Equation" r:id="rId7" imgW="12433300" imgH="2781300" progId="Equation.DSMT4">
                  <p:embed/>
                </p:oleObj>
              </mc:Choice>
              <mc:Fallback>
                <p:oleObj name="Equation" r:id="rId7" imgW="12433300" imgH="2781300" progId="Equation.DSMT4">
                  <p:embed/>
                  <p:pic>
                    <p:nvPicPr>
                      <p:cNvPr id="100359" name="Object 1031">
                        <a:extLst>
                          <a:ext uri="{FF2B5EF4-FFF2-40B4-BE49-F238E27FC236}">
                            <a16:creationId xmlns:a16="http://schemas.microsoft.com/office/drawing/2014/main" id="{84C6E91D-B4DF-3E48-8644-11F295F8F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023" y="3429000"/>
                        <a:ext cx="25146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7" name="Group 16">
            <a:extLst>
              <a:ext uri="{FF2B5EF4-FFF2-40B4-BE49-F238E27FC236}">
                <a16:creationId xmlns:a16="http://schemas.microsoft.com/office/drawing/2014/main" id="{45080954-A457-EF46-A3D5-5A74A9E951EE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2509838"/>
            <a:ext cx="2984500" cy="2824162"/>
            <a:chOff x="3833" y="591"/>
            <a:chExt cx="1880" cy="1779"/>
          </a:xfrm>
        </p:grpSpPr>
        <p:sp>
          <p:nvSpPr>
            <p:cNvPr id="13329" name="Oval 17">
              <a:extLst>
                <a:ext uri="{FF2B5EF4-FFF2-40B4-BE49-F238E27FC236}">
                  <a16:creationId xmlns:a16="http://schemas.microsoft.com/office/drawing/2014/main" id="{E0411044-B458-4245-833C-E57EA923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971"/>
              <a:ext cx="1017" cy="1017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0" name="Line 18">
              <a:extLst>
                <a:ext uri="{FF2B5EF4-FFF2-40B4-BE49-F238E27FC236}">
                  <a16:creationId xmlns:a16="http://schemas.microsoft.com/office/drawing/2014/main" id="{7B0B8532-13D3-664F-8D37-799EA80FB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1" y="1486"/>
              <a:ext cx="58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1" name="Line 19">
              <a:extLst>
                <a:ext uri="{FF2B5EF4-FFF2-40B4-BE49-F238E27FC236}">
                  <a16:creationId xmlns:a16="http://schemas.microsoft.com/office/drawing/2014/main" id="{5D49ECC5-5454-424F-8392-63280880F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1" y="768"/>
              <a:ext cx="0" cy="71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2" name="Line 20">
              <a:extLst>
                <a:ext uri="{FF2B5EF4-FFF2-40B4-BE49-F238E27FC236}">
                  <a16:creationId xmlns:a16="http://schemas.microsoft.com/office/drawing/2014/main" id="{371A62A6-BCD0-CF49-ADD1-3D456B5C3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5" y="1950"/>
              <a:ext cx="209" cy="2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3" name="Line 21">
              <a:extLst>
                <a:ext uri="{FF2B5EF4-FFF2-40B4-BE49-F238E27FC236}">
                  <a16:creationId xmlns:a16="http://schemas.microsoft.com/office/drawing/2014/main" id="{C041B7C1-E916-BF41-B52C-6733C22ED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486"/>
              <a:ext cx="516" cy="49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4" name="Line 22">
              <a:extLst>
                <a:ext uri="{FF2B5EF4-FFF2-40B4-BE49-F238E27FC236}">
                  <a16:creationId xmlns:a16="http://schemas.microsoft.com/office/drawing/2014/main" id="{26CCAE42-556C-7245-8122-CD080FA60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7" y="1838"/>
              <a:ext cx="269" cy="2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5" name="Line 23">
              <a:extLst>
                <a:ext uri="{FF2B5EF4-FFF2-40B4-BE49-F238E27FC236}">
                  <a16:creationId xmlns:a16="http://schemas.microsoft.com/office/drawing/2014/main" id="{E805446E-6C23-AC48-B726-DF9B11C68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0" y="1561"/>
              <a:ext cx="284" cy="284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6" name="Line 24">
              <a:extLst>
                <a:ext uri="{FF2B5EF4-FFF2-40B4-BE49-F238E27FC236}">
                  <a16:creationId xmlns:a16="http://schemas.microsoft.com/office/drawing/2014/main" id="{9D664945-9844-C14D-B49D-27C5592CE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1097"/>
              <a:ext cx="262" cy="277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7" name="Line 25">
              <a:extLst>
                <a:ext uri="{FF2B5EF4-FFF2-40B4-BE49-F238E27FC236}">
                  <a16:creationId xmlns:a16="http://schemas.microsoft.com/office/drawing/2014/main" id="{F107CBA0-C0FE-A049-9952-859B2042E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0" y="850"/>
              <a:ext cx="239" cy="255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8" name="Line 26">
              <a:extLst>
                <a:ext uri="{FF2B5EF4-FFF2-40B4-BE49-F238E27FC236}">
                  <a16:creationId xmlns:a16="http://schemas.microsoft.com/office/drawing/2014/main" id="{A1031384-BF63-1045-B5D7-152C2A965D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1" y="1105"/>
              <a:ext cx="508" cy="1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9" name="Line 27">
              <a:extLst>
                <a:ext uri="{FF2B5EF4-FFF2-40B4-BE49-F238E27FC236}">
                  <a16:creationId xmlns:a16="http://schemas.microsoft.com/office/drawing/2014/main" id="{349790E5-B3D1-7540-BFDD-BC0DAE2DE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8" y="1098"/>
              <a:ext cx="367" cy="37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0" name="Line 28">
              <a:extLst>
                <a:ext uri="{FF2B5EF4-FFF2-40B4-BE49-F238E27FC236}">
                  <a16:creationId xmlns:a16="http://schemas.microsoft.com/office/drawing/2014/main" id="{5709109B-7709-6D44-8CB9-CBB8EA2E5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60" y="1208"/>
              <a:ext cx="261" cy="263"/>
            </a:xfrm>
            <a:prstGeom prst="line">
              <a:avLst/>
            </a:prstGeom>
            <a:noFill/>
            <a:ln w="25400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1" name="Line 29">
              <a:extLst>
                <a:ext uri="{FF2B5EF4-FFF2-40B4-BE49-F238E27FC236}">
                  <a16:creationId xmlns:a16="http://schemas.microsoft.com/office/drawing/2014/main" id="{0A6C8B7E-B31B-2049-8BAD-DFEE6F9C1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38" y="1120"/>
              <a:ext cx="254" cy="23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2" name="Line 30">
              <a:extLst>
                <a:ext uri="{FF2B5EF4-FFF2-40B4-BE49-F238E27FC236}">
                  <a16:creationId xmlns:a16="http://schemas.microsoft.com/office/drawing/2014/main" id="{8B26D7D4-FC37-FB42-A49B-595F63D21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0" y="850"/>
              <a:ext cx="270" cy="27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3343" name="Object 1032">
              <a:extLst>
                <a:ext uri="{FF2B5EF4-FFF2-40B4-BE49-F238E27FC236}">
                  <a16:creationId xmlns:a16="http://schemas.microsoft.com/office/drawing/2014/main" id="{09F0A913-AB3A-614E-B91C-7E6E64DF81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0" y="1887"/>
            <a:ext cx="19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29" name="Equation" r:id="rId9" imgW="1752600" imgH="2051050" progId="Equation.3">
                    <p:embed/>
                  </p:oleObj>
                </mc:Choice>
                <mc:Fallback>
                  <p:oleObj name="Equation" r:id="rId9" imgW="1752600" imgH="2051050" progId="Equation.3">
                    <p:embed/>
                    <p:pic>
                      <p:nvPicPr>
                        <p:cNvPr id="13343" name="Object 1032">
                          <a:extLst>
                            <a:ext uri="{FF2B5EF4-FFF2-40B4-BE49-F238E27FC236}">
                              <a16:creationId xmlns:a16="http://schemas.microsoft.com/office/drawing/2014/main" id="{09F0A913-AB3A-614E-B91C-7E6E64DF81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887"/>
                          <a:ext cx="19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1033">
              <a:extLst>
                <a:ext uri="{FF2B5EF4-FFF2-40B4-BE49-F238E27FC236}">
                  <a16:creationId xmlns:a16="http://schemas.microsoft.com/office/drawing/2014/main" id="{CA52C106-7D7C-B14C-9DD2-CF917E6078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" y="841"/>
            <a:ext cx="25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0" name="Equation" r:id="rId11" imgW="2343150" imgH="1898650" progId="Equation.3">
                    <p:embed/>
                  </p:oleObj>
                </mc:Choice>
                <mc:Fallback>
                  <p:oleObj name="Equation" r:id="rId11" imgW="2343150" imgH="1898650" progId="Equation.3">
                    <p:embed/>
                    <p:pic>
                      <p:nvPicPr>
                        <p:cNvPr id="13344" name="Object 1033">
                          <a:extLst>
                            <a:ext uri="{FF2B5EF4-FFF2-40B4-BE49-F238E27FC236}">
                              <a16:creationId xmlns:a16="http://schemas.microsoft.com/office/drawing/2014/main" id="{CA52C106-7D7C-B14C-9DD2-CF917E6078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841"/>
                          <a:ext cx="25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1034">
              <a:extLst>
                <a:ext uri="{FF2B5EF4-FFF2-40B4-BE49-F238E27FC236}">
                  <a16:creationId xmlns:a16="http://schemas.microsoft.com/office/drawing/2014/main" id="{92E1B749-176F-0743-BE34-406E9E5446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16" y="1482"/>
            <a:ext cx="19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1" name="Equation" r:id="rId13" imgW="1460500" imgH="1606550" progId="Equation.3">
                    <p:embed/>
                  </p:oleObj>
                </mc:Choice>
                <mc:Fallback>
                  <p:oleObj name="Equation" r:id="rId13" imgW="1460500" imgH="1606550" progId="Equation.3">
                    <p:embed/>
                    <p:pic>
                      <p:nvPicPr>
                        <p:cNvPr id="13345" name="Object 1034">
                          <a:extLst>
                            <a:ext uri="{FF2B5EF4-FFF2-40B4-BE49-F238E27FC236}">
                              <a16:creationId xmlns:a16="http://schemas.microsoft.com/office/drawing/2014/main" id="{92E1B749-176F-0743-BE34-406E9E5446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" y="1482"/>
                          <a:ext cx="19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1035">
              <a:extLst>
                <a:ext uri="{FF2B5EF4-FFF2-40B4-BE49-F238E27FC236}">
                  <a16:creationId xmlns:a16="http://schemas.microsoft.com/office/drawing/2014/main" id="{DC6496EF-83A7-8F4D-849A-9EF101B044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4" y="637"/>
            <a:ext cx="23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2" name="Equation" r:id="rId15" imgW="1606550" imgH="1898650" progId="Equation.3">
                    <p:embed/>
                  </p:oleObj>
                </mc:Choice>
                <mc:Fallback>
                  <p:oleObj name="Equation" r:id="rId15" imgW="1606550" imgH="1898650" progId="Equation.3">
                    <p:embed/>
                    <p:pic>
                      <p:nvPicPr>
                        <p:cNvPr id="13346" name="Object 1035">
                          <a:extLst>
                            <a:ext uri="{FF2B5EF4-FFF2-40B4-BE49-F238E27FC236}">
                              <a16:creationId xmlns:a16="http://schemas.microsoft.com/office/drawing/2014/main" id="{DC6496EF-83A7-8F4D-849A-9EF101B044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" y="637"/>
                          <a:ext cx="23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7" name="Object 1036">
              <a:extLst>
                <a:ext uri="{FF2B5EF4-FFF2-40B4-BE49-F238E27FC236}">
                  <a16:creationId xmlns:a16="http://schemas.microsoft.com/office/drawing/2014/main" id="{63440EB5-DDF5-224E-9A7F-BA909AAA7D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0" y="1224"/>
            <a:ext cx="2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3" name="Equation" r:id="rId17" imgW="1752600" imgH="1898650" progId="Equation.3">
                    <p:embed/>
                  </p:oleObj>
                </mc:Choice>
                <mc:Fallback>
                  <p:oleObj name="Equation" r:id="rId17" imgW="1752600" imgH="1898650" progId="Equation.3">
                    <p:embed/>
                    <p:pic>
                      <p:nvPicPr>
                        <p:cNvPr id="13347" name="Object 1036">
                          <a:extLst>
                            <a:ext uri="{FF2B5EF4-FFF2-40B4-BE49-F238E27FC236}">
                              <a16:creationId xmlns:a16="http://schemas.microsoft.com/office/drawing/2014/main" id="{63440EB5-DDF5-224E-9A7F-BA909AAA7D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" y="1224"/>
                          <a:ext cx="23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8" name="Object 1037">
              <a:extLst>
                <a:ext uri="{FF2B5EF4-FFF2-40B4-BE49-F238E27FC236}">
                  <a16:creationId xmlns:a16="http://schemas.microsoft.com/office/drawing/2014/main" id="{71A3D4EA-F1B8-9E4A-A652-7DDB43F7C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7" y="1542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4" name="Equation" r:id="rId19" imgW="107950" imgH="101600" progId="Equation.DSMT4">
                    <p:embed/>
                  </p:oleObj>
                </mc:Choice>
                <mc:Fallback>
                  <p:oleObj name="Equation" r:id="rId19" imgW="107950" imgH="101600" progId="Equation.DSMT4">
                    <p:embed/>
                    <p:pic>
                      <p:nvPicPr>
                        <p:cNvPr id="13348" name="Object 1037">
                          <a:extLst>
                            <a:ext uri="{FF2B5EF4-FFF2-40B4-BE49-F238E27FC236}">
                              <a16:creationId xmlns:a16="http://schemas.microsoft.com/office/drawing/2014/main" id="{71A3D4EA-F1B8-9E4A-A652-7DDB43F7CE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7" y="1542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9" name="Object 1038">
              <a:extLst>
                <a:ext uri="{FF2B5EF4-FFF2-40B4-BE49-F238E27FC236}">
                  <a16:creationId xmlns:a16="http://schemas.microsoft.com/office/drawing/2014/main" id="{060426C0-5501-904D-8FBC-866C695551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9" y="1482"/>
            <a:ext cx="26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5" name="Equation" r:id="rId21" imgW="95250" imgH="107950" progId="Equation.DSMT4">
                    <p:embed/>
                  </p:oleObj>
                </mc:Choice>
                <mc:Fallback>
                  <p:oleObj name="Equation" r:id="rId21" imgW="95250" imgH="107950" progId="Equation.DSMT4">
                    <p:embed/>
                    <p:pic>
                      <p:nvPicPr>
                        <p:cNvPr id="13349" name="Object 1038">
                          <a:extLst>
                            <a:ext uri="{FF2B5EF4-FFF2-40B4-BE49-F238E27FC236}">
                              <a16:creationId xmlns:a16="http://schemas.microsoft.com/office/drawing/2014/main" id="{060426C0-5501-904D-8FBC-866C695551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9" y="1482"/>
                          <a:ext cx="26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1039">
              <a:extLst>
                <a:ext uri="{FF2B5EF4-FFF2-40B4-BE49-F238E27FC236}">
                  <a16:creationId xmlns:a16="http://schemas.microsoft.com/office/drawing/2014/main" id="{208A29AA-B97C-CA46-A203-6293316EE5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5" y="2018"/>
            <a:ext cx="27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6" name="Equation" r:id="rId23" imgW="88900" imgH="107950" progId="Equation.DSMT4">
                    <p:embed/>
                  </p:oleObj>
                </mc:Choice>
                <mc:Fallback>
                  <p:oleObj name="Equation" r:id="rId23" imgW="88900" imgH="107950" progId="Equation.DSMT4">
                    <p:embed/>
                    <p:pic>
                      <p:nvPicPr>
                        <p:cNvPr id="13350" name="Object 1039">
                          <a:extLst>
                            <a:ext uri="{FF2B5EF4-FFF2-40B4-BE49-F238E27FC236}">
                              <a16:creationId xmlns:a16="http://schemas.microsoft.com/office/drawing/2014/main" id="{208A29AA-B97C-CA46-A203-6293316EE5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2018"/>
                          <a:ext cx="27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1040">
              <a:extLst>
                <a:ext uri="{FF2B5EF4-FFF2-40B4-BE49-F238E27FC236}">
                  <a16:creationId xmlns:a16="http://schemas.microsoft.com/office/drawing/2014/main" id="{C627DA66-47CD-1440-81DB-2D0F5FBCA6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2" y="1221"/>
            <a:ext cx="24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7" name="Equation" r:id="rId25" imgW="88900" imgH="107950" progId="Equation.DSMT4">
                    <p:embed/>
                  </p:oleObj>
                </mc:Choice>
                <mc:Fallback>
                  <p:oleObj name="Equation" r:id="rId25" imgW="88900" imgH="107950" progId="Equation.DSMT4">
                    <p:embed/>
                    <p:pic>
                      <p:nvPicPr>
                        <p:cNvPr id="13351" name="Object 1040">
                          <a:extLst>
                            <a:ext uri="{FF2B5EF4-FFF2-40B4-BE49-F238E27FC236}">
                              <a16:creationId xmlns:a16="http://schemas.microsoft.com/office/drawing/2014/main" id="{C627DA66-47CD-1440-81DB-2D0F5FBCA6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2" y="1221"/>
                          <a:ext cx="24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1041">
              <a:extLst>
                <a:ext uri="{FF2B5EF4-FFF2-40B4-BE49-F238E27FC236}">
                  <a16:creationId xmlns:a16="http://schemas.microsoft.com/office/drawing/2014/main" id="{19D85B80-BD3D-824D-BA46-20DF4112FE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969"/>
            <a:ext cx="31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8" name="Equation" r:id="rId27" imgW="107950" imgH="107950" progId="Equation.DSMT4">
                    <p:embed/>
                  </p:oleObj>
                </mc:Choice>
                <mc:Fallback>
                  <p:oleObj name="Equation" r:id="rId27" imgW="107950" imgH="107950" progId="Equation.DSMT4">
                    <p:embed/>
                    <p:pic>
                      <p:nvPicPr>
                        <p:cNvPr id="13352" name="Object 1041">
                          <a:extLst>
                            <a:ext uri="{FF2B5EF4-FFF2-40B4-BE49-F238E27FC236}">
                              <a16:creationId xmlns:a16="http://schemas.microsoft.com/office/drawing/2014/main" id="{19D85B80-BD3D-824D-BA46-20DF4112FE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969"/>
                          <a:ext cx="31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3" name="Object 1042">
              <a:extLst>
                <a:ext uri="{FF2B5EF4-FFF2-40B4-BE49-F238E27FC236}">
                  <a16:creationId xmlns:a16="http://schemas.microsoft.com/office/drawing/2014/main" id="{EBED76B7-9C7D-054E-81F8-F648C9FE87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4" y="1011"/>
            <a:ext cx="26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9" name="Equation" r:id="rId29" imgW="95250" imgH="107950" progId="Equation.DSMT4">
                    <p:embed/>
                  </p:oleObj>
                </mc:Choice>
                <mc:Fallback>
                  <p:oleObj name="Equation" r:id="rId29" imgW="95250" imgH="107950" progId="Equation.DSMT4">
                    <p:embed/>
                    <p:pic>
                      <p:nvPicPr>
                        <p:cNvPr id="13353" name="Object 1042">
                          <a:extLst>
                            <a:ext uri="{FF2B5EF4-FFF2-40B4-BE49-F238E27FC236}">
                              <a16:creationId xmlns:a16="http://schemas.microsoft.com/office/drawing/2014/main" id="{EBED76B7-9C7D-054E-81F8-F648C9FE87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1011"/>
                          <a:ext cx="26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4" name="Object 1043">
              <a:extLst>
                <a:ext uri="{FF2B5EF4-FFF2-40B4-BE49-F238E27FC236}">
                  <a16:creationId xmlns:a16="http://schemas.microsoft.com/office/drawing/2014/main" id="{A3F03709-17CD-5548-8695-79586D9E02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2" y="591"/>
            <a:ext cx="26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40" name="Equation" r:id="rId31" imgW="95250" imgH="107950" progId="Equation.DSMT4">
                    <p:embed/>
                  </p:oleObj>
                </mc:Choice>
                <mc:Fallback>
                  <p:oleObj name="Equation" r:id="rId31" imgW="95250" imgH="107950" progId="Equation.DSMT4">
                    <p:embed/>
                    <p:pic>
                      <p:nvPicPr>
                        <p:cNvPr id="13354" name="Object 1043">
                          <a:extLst>
                            <a:ext uri="{FF2B5EF4-FFF2-40B4-BE49-F238E27FC236}">
                              <a16:creationId xmlns:a16="http://schemas.microsoft.com/office/drawing/2014/main" id="{A3F03709-17CD-5548-8695-79586D9E02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591"/>
                          <a:ext cx="262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5" name="Arc 43">
              <a:extLst>
                <a:ext uri="{FF2B5EF4-FFF2-40B4-BE49-F238E27FC236}">
                  <a16:creationId xmlns:a16="http://schemas.microsoft.com/office/drawing/2014/main" id="{DE8F0A71-BCA9-1843-A0D3-0D69D0A89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" y="1507"/>
              <a:ext cx="238" cy="276"/>
            </a:xfrm>
            <a:custGeom>
              <a:avLst/>
              <a:gdLst>
                <a:gd name="T0" fmla="*/ 2 w 23555"/>
                <a:gd name="T1" fmla="*/ 3 h 26325"/>
                <a:gd name="T2" fmla="*/ 0 w 23555"/>
                <a:gd name="T3" fmla="*/ 0 h 26325"/>
                <a:gd name="T4" fmla="*/ 2 w 23555"/>
                <a:gd name="T5" fmla="*/ 1 h 26325"/>
                <a:gd name="T6" fmla="*/ 0 60000 65536"/>
                <a:gd name="T7" fmla="*/ 0 60000 65536"/>
                <a:gd name="T8" fmla="*/ 0 60000 65536"/>
                <a:gd name="T9" fmla="*/ 0 w 23555"/>
                <a:gd name="T10" fmla="*/ 0 h 26325"/>
                <a:gd name="T11" fmla="*/ 23555 w 23555"/>
                <a:gd name="T12" fmla="*/ 26325 h 263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55" h="26325" fill="none" extrusionOk="0">
                  <a:moveTo>
                    <a:pt x="23555" y="26236"/>
                  </a:moveTo>
                  <a:cubicBezTo>
                    <a:pt x="22905" y="26295"/>
                    <a:pt x="22252" y="26324"/>
                    <a:pt x="21600" y="26325"/>
                  </a:cubicBezTo>
                  <a:cubicBezTo>
                    <a:pt x="9670" y="26325"/>
                    <a:pt x="0" y="16654"/>
                    <a:pt x="0" y="4725"/>
                  </a:cubicBezTo>
                  <a:cubicBezTo>
                    <a:pt x="-1" y="3135"/>
                    <a:pt x="175" y="1550"/>
                    <a:pt x="523" y="0"/>
                  </a:cubicBezTo>
                </a:path>
                <a:path w="23555" h="26325" stroke="0" extrusionOk="0">
                  <a:moveTo>
                    <a:pt x="23555" y="26236"/>
                  </a:moveTo>
                  <a:cubicBezTo>
                    <a:pt x="22905" y="26295"/>
                    <a:pt x="22252" y="26324"/>
                    <a:pt x="21600" y="26325"/>
                  </a:cubicBezTo>
                  <a:cubicBezTo>
                    <a:pt x="9670" y="26325"/>
                    <a:pt x="0" y="16654"/>
                    <a:pt x="0" y="4725"/>
                  </a:cubicBezTo>
                  <a:cubicBezTo>
                    <a:pt x="-1" y="3135"/>
                    <a:pt x="175" y="1550"/>
                    <a:pt x="523" y="0"/>
                  </a:cubicBezTo>
                  <a:lnTo>
                    <a:pt x="21600" y="4725"/>
                  </a:lnTo>
                  <a:lnTo>
                    <a:pt x="23555" y="26236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3328" name="Text Box 44">
            <a:extLst>
              <a:ext uri="{FF2B5EF4-FFF2-40B4-BE49-F238E27FC236}">
                <a16:creationId xmlns:a16="http://schemas.microsoft.com/office/drawing/2014/main" id="{2DE65EA1-0E11-9D42-B06A-F5E96375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ED647C-ABBD-4D57-82B3-C60D4719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>
            <a:extLst>
              <a:ext uri="{FF2B5EF4-FFF2-40B4-BE49-F238E27FC236}">
                <a16:creationId xmlns:a16="http://schemas.microsoft.com/office/drawing/2014/main" id="{3C1DDA96-9B40-D94A-A0CF-B0CEE7D90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7423150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[例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14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]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半径为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、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质量为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m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的均质圆柱体，在半径为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R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的刚性圆槽内作纯滚动 。在初始位置</a:t>
            </a:r>
            <a:r>
              <a:rPr kumimoji="1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Symbol" pitchFamily="2" charset="2"/>
              </a:rPr>
              <a:t>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ath A" pitchFamily="18" charset="2"/>
              </a:rPr>
              <a:t>＝ </a:t>
            </a:r>
            <a:r>
              <a:rPr kumimoji="1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Symbol" pitchFamily="2" charset="2"/>
              </a:rPr>
              <a:t></a:t>
            </a:r>
            <a:r>
              <a:rPr kumimoji="1" lang="zh-CN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ath A" pitchFamily="18" charset="2"/>
              </a:rPr>
              <a:t>0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ath A" pitchFamily="18" charset="2"/>
              </a:rPr>
              <a:t>，由静止向下滚动。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求：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  <a:sym typeface="Math A" pitchFamily="18" charset="2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FE24A4C2-9945-AE49-B986-AE679686C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876425"/>
            <a:ext cx="45418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1. 圆柱体的运动微分方程；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2. 圆槽对圆柱体的约束力；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3. 微振动周期。</a:t>
            </a:r>
          </a:p>
        </p:txBody>
      </p:sp>
      <p:grpSp>
        <p:nvGrpSpPr>
          <p:cNvPr id="47110" name="Group 6">
            <a:extLst>
              <a:ext uri="{FF2B5EF4-FFF2-40B4-BE49-F238E27FC236}">
                <a16:creationId xmlns:a16="http://schemas.microsoft.com/office/drawing/2014/main" id="{78CE7B80-3A20-CE43-A56B-FC36502E9325}"/>
              </a:ext>
            </a:extLst>
          </p:cNvPr>
          <p:cNvGrpSpPr>
            <a:grpSpLocks/>
          </p:cNvGrpSpPr>
          <p:nvPr/>
        </p:nvGrpSpPr>
        <p:grpSpPr bwMode="auto">
          <a:xfrm>
            <a:off x="2886075" y="3109913"/>
            <a:ext cx="3502025" cy="2813050"/>
            <a:chOff x="2510" y="2251"/>
            <a:chExt cx="2206" cy="1772"/>
          </a:xfrm>
        </p:grpSpPr>
        <p:sp>
          <p:nvSpPr>
            <p:cNvPr id="47111" name="Line 7">
              <a:extLst>
                <a:ext uri="{FF2B5EF4-FFF2-40B4-BE49-F238E27FC236}">
                  <a16:creationId xmlns:a16="http://schemas.microsoft.com/office/drawing/2014/main" id="{24C99CE5-A517-2C4D-882D-BE339D2D3D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13" y="2598"/>
              <a:ext cx="0" cy="142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DE6FD82C-568D-5349-8E0B-00E8BAC1949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55" y="2685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R</a:t>
              </a:r>
            </a:p>
          </p:txBody>
        </p:sp>
        <p:sp>
          <p:nvSpPr>
            <p:cNvPr id="47113" name="Oval 9">
              <a:extLst>
                <a:ext uri="{FF2B5EF4-FFF2-40B4-BE49-F238E27FC236}">
                  <a16:creationId xmlns:a16="http://schemas.microsoft.com/office/drawing/2014/main" id="{318A84D7-DD4B-684A-8A32-7D1EFFD758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7" y="2717"/>
              <a:ext cx="580" cy="581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00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47114" name="Group 10">
              <a:extLst>
                <a:ext uri="{FF2B5EF4-FFF2-40B4-BE49-F238E27FC236}">
                  <a16:creationId xmlns:a16="http://schemas.microsoft.com/office/drawing/2014/main" id="{F87D1DD7-5BE9-7F4F-96B5-0B85C510E2A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36" y="2721"/>
              <a:ext cx="259" cy="322"/>
              <a:chOff x="4080" y="2731"/>
              <a:chExt cx="240" cy="293"/>
            </a:xfrm>
          </p:grpSpPr>
          <p:sp>
            <p:nvSpPr>
              <p:cNvPr id="47121" name="Oval 11">
                <a:extLst>
                  <a:ext uri="{FF2B5EF4-FFF2-40B4-BE49-F238E27FC236}">
                    <a16:creationId xmlns:a16="http://schemas.microsoft.com/office/drawing/2014/main" id="{A96EE4E7-2015-BE42-A641-2D9A503849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72" y="2976"/>
                <a:ext cx="48" cy="48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7122" name="Text Box 12">
                <a:extLst>
                  <a:ext uri="{FF2B5EF4-FFF2-40B4-BE49-F238E27FC236}">
                    <a16:creationId xmlns:a16="http://schemas.microsoft.com/office/drawing/2014/main" id="{79D243C0-15F5-3547-B124-99364203F76D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080" y="2731"/>
                <a:ext cx="228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C</a:t>
                </a:r>
              </a:p>
            </p:txBody>
          </p:sp>
        </p:grpSp>
        <p:sp>
          <p:nvSpPr>
            <p:cNvPr id="47115" name="Line 13">
              <a:extLst>
                <a:ext uri="{FF2B5EF4-FFF2-40B4-BE49-F238E27FC236}">
                  <a16:creationId xmlns:a16="http://schemas.microsoft.com/office/drawing/2014/main" id="{D8FA6CC7-23AD-3D47-9C90-7B0D5D8B0A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04" y="2593"/>
              <a:ext cx="980" cy="5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16" name="Text Box 14">
              <a:extLst>
                <a:ext uri="{FF2B5EF4-FFF2-40B4-BE49-F238E27FC236}">
                  <a16:creationId xmlns:a16="http://schemas.microsoft.com/office/drawing/2014/main" id="{3B662540-A713-4940-BF53-9EC57633F4B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81" y="2592"/>
              <a:ext cx="2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Symbol" pitchFamily="2" charset="2"/>
                </a:rPr>
                <a:t></a:t>
              </a: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ath A" pitchFamily="18" charset="2"/>
                </a:rPr>
                <a:t> </a:t>
              </a:r>
            </a:p>
          </p:txBody>
        </p:sp>
        <p:sp>
          <p:nvSpPr>
            <p:cNvPr id="47117" name="Arc 15" descr="宽下对角线">
              <a:extLst>
                <a:ext uri="{FF2B5EF4-FFF2-40B4-BE49-F238E27FC236}">
                  <a16:creationId xmlns:a16="http://schemas.microsoft.com/office/drawing/2014/main" id="{640800D9-38EE-4549-8035-CB2C2D53D0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10" y="2593"/>
              <a:ext cx="2206" cy="1135"/>
            </a:xfrm>
            <a:custGeom>
              <a:avLst/>
              <a:gdLst>
                <a:gd name="T0" fmla="*/ 116 w 42004"/>
                <a:gd name="T1" fmla="*/ 12 h 21600"/>
                <a:gd name="T2" fmla="*/ 0 w 42004"/>
                <a:gd name="T3" fmla="*/ 15 h 21600"/>
                <a:gd name="T4" fmla="*/ 58 w 42004"/>
                <a:gd name="T5" fmla="*/ 0 h 21600"/>
                <a:gd name="T6" fmla="*/ 0 60000 65536"/>
                <a:gd name="T7" fmla="*/ 0 60000 65536"/>
                <a:gd name="T8" fmla="*/ 0 60000 65536"/>
                <a:gd name="T9" fmla="*/ 0 w 42004"/>
                <a:gd name="T10" fmla="*/ 0 h 21600"/>
                <a:gd name="T11" fmla="*/ 42004 w 420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04" h="21600" fill="none" extrusionOk="0">
                  <a:moveTo>
                    <a:pt x="42004" y="4480"/>
                  </a:moveTo>
                  <a:cubicBezTo>
                    <a:pt x="39888" y="14460"/>
                    <a:pt x="31076" y="21599"/>
                    <a:pt x="20874" y="21600"/>
                  </a:cubicBezTo>
                  <a:cubicBezTo>
                    <a:pt x="11082" y="21600"/>
                    <a:pt x="2516" y="15014"/>
                    <a:pt x="-1" y="5552"/>
                  </a:cubicBezTo>
                </a:path>
                <a:path w="42004" h="21600" stroke="0" extrusionOk="0">
                  <a:moveTo>
                    <a:pt x="42004" y="4480"/>
                  </a:moveTo>
                  <a:cubicBezTo>
                    <a:pt x="39888" y="14460"/>
                    <a:pt x="31076" y="21599"/>
                    <a:pt x="20874" y="21600"/>
                  </a:cubicBezTo>
                  <a:cubicBezTo>
                    <a:pt x="11082" y="21600"/>
                    <a:pt x="2516" y="15014"/>
                    <a:pt x="-1" y="5552"/>
                  </a:cubicBezTo>
                  <a:lnTo>
                    <a:pt x="20874" y="0"/>
                  </a:lnTo>
                  <a:lnTo>
                    <a:pt x="42004" y="448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18" name="Arc 16">
              <a:extLst>
                <a:ext uri="{FF2B5EF4-FFF2-40B4-BE49-F238E27FC236}">
                  <a16:creationId xmlns:a16="http://schemas.microsoft.com/office/drawing/2014/main" id="{A4C60583-FCE1-BF4E-A630-E73609E2A0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5" y="2576"/>
              <a:ext cx="1768" cy="893"/>
            </a:xfrm>
            <a:custGeom>
              <a:avLst/>
              <a:gdLst>
                <a:gd name="T0" fmla="*/ 73 w 42783"/>
                <a:gd name="T1" fmla="*/ 3 h 21600"/>
                <a:gd name="T2" fmla="*/ 0 w 42783"/>
                <a:gd name="T3" fmla="*/ 6 h 21600"/>
                <a:gd name="T4" fmla="*/ 36 w 42783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83"/>
                <a:gd name="T10" fmla="*/ 0 h 21600"/>
                <a:gd name="T11" fmla="*/ 42783 w 4278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83" h="21600" fill="none" extrusionOk="0">
                  <a:moveTo>
                    <a:pt x="42783" y="1855"/>
                  </a:moveTo>
                  <a:cubicBezTo>
                    <a:pt x="41820" y="13023"/>
                    <a:pt x="32473" y="21599"/>
                    <a:pt x="21263" y="21600"/>
                  </a:cubicBezTo>
                  <a:cubicBezTo>
                    <a:pt x="10799" y="21600"/>
                    <a:pt x="1840" y="14099"/>
                    <a:pt x="-1" y="3799"/>
                  </a:cubicBezTo>
                </a:path>
                <a:path w="42783" h="21600" stroke="0" extrusionOk="0">
                  <a:moveTo>
                    <a:pt x="42783" y="1855"/>
                  </a:moveTo>
                  <a:cubicBezTo>
                    <a:pt x="41820" y="13023"/>
                    <a:pt x="32473" y="21599"/>
                    <a:pt x="21263" y="21600"/>
                  </a:cubicBezTo>
                  <a:cubicBezTo>
                    <a:pt x="10799" y="21600"/>
                    <a:pt x="1840" y="14099"/>
                    <a:pt x="-1" y="3799"/>
                  </a:cubicBezTo>
                  <a:lnTo>
                    <a:pt x="21263" y="0"/>
                  </a:lnTo>
                  <a:lnTo>
                    <a:pt x="42783" y="185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19" name="Line 17">
              <a:extLst>
                <a:ext uri="{FF2B5EF4-FFF2-40B4-BE49-F238E27FC236}">
                  <a16:creationId xmlns:a16="http://schemas.microsoft.com/office/drawing/2014/main" id="{16BAD69D-801B-AE4C-BAD5-591E77C5EB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721" y="2574"/>
              <a:ext cx="897" cy="72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120" name="Text Box 18">
              <a:extLst>
                <a:ext uri="{FF2B5EF4-FFF2-40B4-BE49-F238E27FC236}">
                  <a16:creationId xmlns:a16="http://schemas.microsoft.com/office/drawing/2014/main" id="{5A1C36E9-04F8-6345-91A9-3997CAD6EB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90" y="2251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F43EA9-687C-4D41-8C86-D2938738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668014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>
            <a:extLst>
              <a:ext uri="{FF2B5EF4-FFF2-40B4-BE49-F238E27FC236}">
                <a16:creationId xmlns:a16="http://schemas.microsoft.com/office/drawing/2014/main" id="{864E2755-2C50-484A-B95C-B8572972C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3647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1. 圆柱体的运动微分方程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10D3ED49-F92E-5A4C-AE13-ECD7CD07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4288"/>
            <a:ext cx="37719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圆柱体作平面运动，由刚体平面运动微分方程得：</a:t>
            </a:r>
          </a:p>
        </p:txBody>
      </p:sp>
      <p:graphicFrame>
        <p:nvGraphicFramePr>
          <p:cNvPr id="52230" name="Object 2">
            <a:extLst>
              <a:ext uri="{FF2B5EF4-FFF2-40B4-BE49-F238E27FC236}">
                <a16:creationId xmlns:a16="http://schemas.microsoft.com/office/drawing/2014/main" id="{028FDE8F-7182-8B4C-841C-DC6011843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114800"/>
          <a:ext cx="18669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4" name="Equation" r:id="rId3" imgW="8629650" imgH="2197100" progId="Equation.DSMT4">
                  <p:embed/>
                </p:oleObj>
              </mc:Choice>
              <mc:Fallback>
                <p:oleObj name="Equation" r:id="rId3" imgW="8629650" imgH="2197100" progId="Equation.DSMT4">
                  <p:embed/>
                  <p:pic>
                    <p:nvPicPr>
                      <p:cNvPr id="52230" name="Object 2">
                        <a:extLst>
                          <a:ext uri="{FF2B5EF4-FFF2-40B4-BE49-F238E27FC236}">
                            <a16:creationId xmlns:a16="http://schemas.microsoft.com/office/drawing/2014/main" id="{028FDE8F-7182-8B4C-841C-DC6011843B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14800"/>
                        <a:ext cx="18669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3">
            <a:extLst>
              <a:ext uri="{FF2B5EF4-FFF2-40B4-BE49-F238E27FC236}">
                <a16:creationId xmlns:a16="http://schemas.microsoft.com/office/drawing/2014/main" id="{CC62B714-FB7C-174F-9405-023567AF7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724400"/>
          <a:ext cx="23129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" name="Equation" r:id="rId5" imgW="11264900" imgH="3365500" progId="Equation.DSMT4">
                  <p:embed/>
                </p:oleObj>
              </mc:Choice>
              <mc:Fallback>
                <p:oleObj name="Equation" r:id="rId5" imgW="11264900" imgH="3365500" progId="Equation.DSMT4">
                  <p:embed/>
                  <p:pic>
                    <p:nvPicPr>
                      <p:cNvPr id="52231" name="Object 3">
                        <a:extLst>
                          <a:ext uri="{FF2B5EF4-FFF2-40B4-BE49-F238E27FC236}">
                            <a16:creationId xmlns:a16="http://schemas.microsoft.com/office/drawing/2014/main" id="{CC62B714-FB7C-174F-9405-023567AF7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23129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4">
            <a:extLst>
              <a:ext uri="{FF2B5EF4-FFF2-40B4-BE49-F238E27FC236}">
                <a16:creationId xmlns:a16="http://schemas.microsoft.com/office/drawing/2014/main" id="{D5FA555B-6AF8-A04E-8616-4E951CED6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410200"/>
          <a:ext cx="26368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6" name="Equation" r:id="rId7" imgW="13601700" imgH="3365500" progId="Equation.DSMT4">
                  <p:embed/>
                </p:oleObj>
              </mc:Choice>
              <mc:Fallback>
                <p:oleObj name="Equation" r:id="rId7" imgW="13601700" imgH="3365500" progId="Equation.DSMT4">
                  <p:embed/>
                  <p:pic>
                    <p:nvPicPr>
                      <p:cNvPr id="52232" name="Object 4">
                        <a:extLst>
                          <a:ext uri="{FF2B5EF4-FFF2-40B4-BE49-F238E27FC236}">
                            <a16:creationId xmlns:a16="http://schemas.microsoft.com/office/drawing/2014/main" id="{D5FA555B-6AF8-A04E-8616-4E951CED6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26368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Text Box 9">
            <a:extLst>
              <a:ext uri="{FF2B5EF4-FFF2-40B4-BE49-F238E27FC236}">
                <a16:creationId xmlns:a16="http://schemas.microsoft.com/office/drawing/2014/main" id="{14498FDA-562E-F64B-878D-2B87E5F1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5292725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圆柱体在圆槽上作大幅摆动的非线性运动微分方程</a:t>
            </a:r>
          </a:p>
        </p:txBody>
      </p:sp>
      <p:sp>
        <p:nvSpPr>
          <p:cNvPr id="52234" name="AutoShape 10">
            <a:extLst>
              <a:ext uri="{FF2B5EF4-FFF2-40B4-BE49-F238E27FC236}">
                <a16:creationId xmlns:a16="http://schemas.microsoft.com/office/drawing/2014/main" id="{36BCFE3A-1051-8640-A7AA-1D9337F3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67200"/>
            <a:ext cx="596900" cy="276225"/>
          </a:xfrm>
          <a:prstGeom prst="rightArrow">
            <a:avLst>
              <a:gd name="adj1" fmla="val 50000"/>
              <a:gd name="adj2" fmla="val 54023"/>
            </a:avLst>
          </a:prstGeom>
          <a:solidFill>
            <a:srgbClr val="FFFF00"/>
          </a:solidFill>
          <a:ln w="25400">
            <a:solidFill>
              <a:srgbClr val="FF00FF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8139" name="Text Box 11">
            <a:extLst>
              <a:ext uri="{FF2B5EF4-FFF2-40B4-BE49-F238E27FC236}">
                <a16:creationId xmlns:a16="http://schemas.microsoft.com/office/drawing/2014/main" id="{CD72868F-F098-F744-945A-632FAC13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445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graphicFrame>
        <p:nvGraphicFramePr>
          <p:cNvPr id="52236" name="Object 5">
            <a:extLst>
              <a:ext uri="{FF2B5EF4-FFF2-40B4-BE49-F238E27FC236}">
                <a16:creationId xmlns:a16="http://schemas.microsoft.com/office/drawing/2014/main" id="{69CBB2A4-630D-3349-9DF3-2AAC324E8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191000"/>
          <a:ext cx="2362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7" name="Equation" r:id="rId9" imgW="622300" imgH="127000" progId="Equation.3">
                  <p:embed/>
                </p:oleObj>
              </mc:Choice>
              <mc:Fallback>
                <p:oleObj name="Equation" r:id="rId9" imgW="622300" imgH="127000" progId="Equation.3">
                  <p:embed/>
                  <p:pic>
                    <p:nvPicPr>
                      <p:cNvPr id="52236" name="Object 5">
                        <a:extLst>
                          <a:ext uri="{FF2B5EF4-FFF2-40B4-BE49-F238E27FC236}">
                            <a16:creationId xmlns:a16="http://schemas.microsoft.com/office/drawing/2014/main" id="{69CBB2A4-630D-3349-9DF3-2AAC324E84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91000"/>
                        <a:ext cx="2362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6">
            <a:extLst>
              <a:ext uri="{FF2B5EF4-FFF2-40B4-BE49-F238E27FC236}">
                <a16:creationId xmlns:a16="http://schemas.microsoft.com/office/drawing/2014/main" id="{7A5FFF4E-1BD5-5C44-8EB6-0CE35C9FA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397125"/>
          <a:ext cx="4724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8" name="Equation" r:id="rId11" imgW="24720550" imgH="2635250" progId="Equation.3">
                  <p:embed/>
                </p:oleObj>
              </mc:Choice>
              <mc:Fallback>
                <p:oleObj name="Equation" r:id="rId11" imgW="24720550" imgH="2635250" progId="Equation.3">
                  <p:embed/>
                  <p:pic>
                    <p:nvPicPr>
                      <p:cNvPr id="52237" name="Object 6">
                        <a:extLst>
                          <a:ext uri="{FF2B5EF4-FFF2-40B4-BE49-F238E27FC236}">
                            <a16:creationId xmlns:a16="http://schemas.microsoft.com/office/drawing/2014/main" id="{7A5FFF4E-1BD5-5C44-8EB6-0CE35C9FAA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97125"/>
                        <a:ext cx="4724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7">
            <a:extLst>
              <a:ext uri="{FF2B5EF4-FFF2-40B4-BE49-F238E27FC236}">
                <a16:creationId xmlns:a16="http://schemas.microsoft.com/office/drawing/2014/main" id="{B13072E5-55FB-8748-A71F-08EB6B581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95600"/>
          <a:ext cx="5181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9" name="Equation" r:id="rId13" imgW="26187400" imgH="2781300" progId="Equation.3">
                  <p:embed/>
                </p:oleObj>
              </mc:Choice>
              <mc:Fallback>
                <p:oleObj name="Equation" r:id="rId13" imgW="26187400" imgH="2781300" progId="Equation.3">
                  <p:embed/>
                  <p:pic>
                    <p:nvPicPr>
                      <p:cNvPr id="52238" name="Object 7">
                        <a:extLst>
                          <a:ext uri="{FF2B5EF4-FFF2-40B4-BE49-F238E27FC236}">
                            <a16:creationId xmlns:a16="http://schemas.microsoft.com/office/drawing/2014/main" id="{B13072E5-55FB-8748-A71F-08EB6B581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5181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8">
            <a:extLst>
              <a:ext uri="{FF2B5EF4-FFF2-40B4-BE49-F238E27FC236}">
                <a16:creationId xmlns:a16="http://schemas.microsoft.com/office/drawing/2014/main" id="{CA5FCFD7-DADE-614B-A4E0-7BE1C90D1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429000"/>
          <a:ext cx="1536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0" name="Equation" r:id="rId15" imgW="7899400" imgH="2635250" progId="Equation.3">
                  <p:embed/>
                </p:oleObj>
              </mc:Choice>
              <mc:Fallback>
                <p:oleObj name="Equation" r:id="rId15" imgW="7899400" imgH="2635250" progId="Equation.3">
                  <p:embed/>
                  <p:pic>
                    <p:nvPicPr>
                      <p:cNvPr id="52239" name="Object 8">
                        <a:extLst>
                          <a:ext uri="{FF2B5EF4-FFF2-40B4-BE49-F238E27FC236}">
                            <a16:creationId xmlns:a16="http://schemas.microsoft.com/office/drawing/2014/main" id="{CA5FCFD7-DADE-614B-A4E0-7BE1C90D1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15367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4" name="Group 16">
            <a:extLst>
              <a:ext uri="{FF2B5EF4-FFF2-40B4-BE49-F238E27FC236}">
                <a16:creationId xmlns:a16="http://schemas.microsoft.com/office/drawing/2014/main" id="{76522DDE-DEF8-EC44-ADE9-26DD226F04E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0"/>
            <a:ext cx="4419600" cy="2457301"/>
            <a:chOff x="2784" y="48"/>
            <a:chExt cx="2928" cy="1598"/>
          </a:xfrm>
        </p:grpSpPr>
        <p:sp>
          <p:nvSpPr>
            <p:cNvPr id="48146" name="Rectangle 17">
              <a:extLst>
                <a:ext uri="{FF2B5EF4-FFF2-40B4-BE49-F238E27FC236}">
                  <a16:creationId xmlns:a16="http://schemas.microsoft.com/office/drawing/2014/main" id="{A51A2B51-4CD4-DE48-87D4-57FEA0137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8"/>
              <a:ext cx="2928" cy="158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48147" name="Group 18">
              <a:extLst>
                <a:ext uri="{FF2B5EF4-FFF2-40B4-BE49-F238E27FC236}">
                  <a16:creationId xmlns:a16="http://schemas.microsoft.com/office/drawing/2014/main" id="{431F4866-FCA1-9545-B7AA-850D78C36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44"/>
              <a:ext cx="2577" cy="1502"/>
              <a:chOff x="2655" y="323"/>
              <a:chExt cx="2577" cy="1502"/>
            </a:xfrm>
          </p:grpSpPr>
          <p:sp>
            <p:nvSpPr>
              <p:cNvPr id="48149" name="Text Box 19">
                <a:extLst>
                  <a:ext uri="{FF2B5EF4-FFF2-40B4-BE49-F238E27FC236}">
                    <a16:creationId xmlns:a16="http://schemas.microsoft.com/office/drawing/2014/main" id="{265ED2E1-CAFB-B043-ABB0-4E4F15623DF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000" y="757"/>
                <a:ext cx="24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R</a:t>
                </a:r>
              </a:p>
            </p:txBody>
          </p:sp>
          <p:sp>
            <p:nvSpPr>
              <p:cNvPr id="48150" name="Oval 20">
                <a:extLst>
                  <a:ext uri="{FF2B5EF4-FFF2-40B4-BE49-F238E27FC236}">
                    <a16:creationId xmlns:a16="http://schemas.microsoft.com/office/drawing/2014/main" id="{197F307C-DDD9-D948-9741-3BE07ACCA2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06" y="781"/>
                <a:ext cx="580" cy="581"/>
              </a:xfrm>
              <a:prstGeom prst="ellipse">
                <a:avLst/>
              </a:prstGeom>
              <a:solidFill>
                <a:srgbClr val="FF6600"/>
              </a:solidFill>
              <a:ln w="12700">
                <a:solidFill>
                  <a:srgbClr val="00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48151" name="Group 21">
                <a:extLst>
                  <a:ext uri="{FF2B5EF4-FFF2-40B4-BE49-F238E27FC236}">
                    <a16:creationId xmlns:a16="http://schemas.microsoft.com/office/drawing/2014/main" id="{C00EEFF1-EF01-3A4E-A77B-BDFBCE06C72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305" y="769"/>
                <a:ext cx="259" cy="322"/>
                <a:chOff x="4080" y="2731"/>
                <a:chExt cx="240" cy="293"/>
              </a:xfrm>
            </p:grpSpPr>
            <p:sp>
              <p:nvSpPr>
                <p:cNvPr id="48177" name="Oval 22">
                  <a:extLst>
                    <a:ext uri="{FF2B5EF4-FFF2-40B4-BE49-F238E27FC236}">
                      <a16:creationId xmlns:a16="http://schemas.microsoft.com/office/drawing/2014/main" id="{961287A0-2802-D84C-81E4-7016F4F0F54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272" y="2976"/>
                  <a:ext cx="48" cy="48"/>
                </a:xfrm>
                <a:prstGeom prst="ellipse">
                  <a:avLst/>
                </a:prstGeom>
                <a:solidFill>
                  <a:srgbClr val="FF0066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8178" name="Text Box 23">
                  <a:extLst>
                    <a:ext uri="{FF2B5EF4-FFF2-40B4-BE49-F238E27FC236}">
                      <a16:creationId xmlns:a16="http://schemas.microsoft.com/office/drawing/2014/main" id="{C521602E-30EA-A240-AAA8-39E409342F9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080" y="2731"/>
                  <a:ext cx="239" cy="2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rPr>
                    <a:t>C</a:t>
                  </a:r>
                </a:p>
              </p:txBody>
            </p:sp>
          </p:grpSp>
          <p:sp>
            <p:nvSpPr>
              <p:cNvPr id="48152" name="Line 24">
                <a:extLst>
                  <a:ext uri="{FF2B5EF4-FFF2-40B4-BE49-F238E27FC236}">
                    <a16:creationId xmlns:a16="http://schemas.microsoft.com/office/drawing/2014/main" id="{36CB06DF-EC36-4747-A7D2-90B01A5B05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57" y="641"/>
                <a:ext cx="980" cy="546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prstDash val="lg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153" name="Text Box 25">
                <a:extLst>
                  <a:ext uri="{FF2B5EF4-FFF2-40B4-BE49-F238E27FC236}">
                    <a16:creationId xmlns:a16="http://schemas.microsoft.com/office/drawing/2014/main" id="{BBF7BC23-6220-2949-BA34-251E8F8C2F0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761" y="818"/>
                <a:ext cx="297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</a:t>
                </a:r>
                <a:r>
                  <a: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CC99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  <a:sym typeface="Math A" pitchFamily="18" charset="2"/>
                  </a:rPr>
                  <a:t> </a:t>
                </a:r>
              </a:p>
            </p:txBody>
          </p:sp>
          <p:sp>
            <p:nvSpPr>
              <p:cNvPr id="48154" name="Arc 26" descr="宽下对角线">
                <a:extLst>
                  <a:ext uri="{FF2B5EF4-FFF2-40B4-BE49-F238E27FC236}">
                    <a16:creationId xmlns:a16="http://schemas.microsoft.com/office/drawing/2014/main" id="{FA7A54D3-0833-184B-9ADF-1D6C635419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55" y="665"/>
                <a:ext cx="2206" cy="1135"/>
              </a:xfrm>
              <a:custGeom>
                <a:avLst/>
                <a:gdLst>
                  <a:gd name="T0" fmla="*/ 116 w 42004"/>
                  <a:gd name="T1" fmla="*/ 12 h 21600"/>
                  <a:gd name="T2" fmla="*/ 0 w 42004"/>
                  <a:gd name="T3" fmla="*/ 15 h 21600"/>
                  <a:gd name="T4" fmla="*/ 58 w 4200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004"/>
                  <a:gd name="T10" fmla="*/ 0 h 21600"/>
                  <a:gd name="T11" fmla="*/ 42004 w 420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004" h="21600" fill="none" extrusionOk="0">
                    <a:moveTo>
                      <a:pt x="42004" y="4480"/>
                    </a:moveTo>
                    <a:cubicBezTo>
                      <a:pt x="39888" y="14460"/>
                      <a:pt x="31076" y="21599"/>
                      <a:pt x="20874" y="21600"/>
                    </a:cubicBezTo>
                    <a:cubicBezTo>
                      <a:pt x="11082" y="21600"/>
                      <a:pt x="2516" y="15014"/>
                      <a:pt x="-1" y="5552"/>
                    </a:cubicBezTo>
                  </a:path>
                  <a:path w="42004" h="21600" stroke="0" extrusionOk="0">
                    <a:moveTo>
                      <a:pt x="42004" y="4480"/>
                    </a:moveTo>
                    <a:cubicBezTo>
                      <a:pt x="39888" y="14460"/>
                      <a:pt x="31076" y="21599"/>
                      <a:pt x="20874" y="21600"/>
                    </a:cubicBezTo>
                    <a:cubicBezTo>
                      <a:pt x="11082" y="21600"/>
                      <a:pt x="2516" y="15014"/>
                      <a:pt x="-1" y="5552"/>
                    </a:cubicBezTo>
                    <a:lnTo>
                      <a:pt x="20874" y="0"/>
                    </a:lnTo>
                    <a:lnTo>
                      <a:pt x="42004" y="448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155" name="Arc 27">
                <a:extLst>
                  <a:ext uri="{FF2B5EF4-FFF2-40B4-BE49-F238E27FC236}">
                    <a16:creationId xmlns:a16="http://schemas.microsoft.com/office/drawing/2014/main" id="{08743DAC-D193-B748-B162-F2FE0F9B02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70" y="648"/>
                <a:ext cx="1768" cy="893"/>
              </a:xfrm>
              <a:custGeom>
                <a:avLst/>
                <a:gdLst>
                  <a:gd name="T0" fmla="*/ 73 w 42783"/>
                  <a:gd name="T1" fmla="*/ 3 h 21600"/>
                  <a:gd name="T2" fmla="*/ 0 w 42783"/>
                  <a:gd name="T3" fmla="*/ 6 h 21600"/>
                  <a:gd name="T4" fmla="*/ 36 w 4278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783"/>
                  <a:gd name="T10" fmla="*/ 0 h 21600"/>
                  <a:gd name="T11" fmla="*/ 42783 w 4278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783" h="21600" fill="none" extrusionOk="0">
                    <a:moveTo>
                      <a:pt x="42783" y="1855"/>
                    </a:moveTo>
                    <a:cubicBezTo>
                      <a:pt x="41820" y="13023"/>
                      <a:pt x="32473" y="21599"/>
                      <a:pt x="21263" y="21600"/>
                    </a:cubicBezTo>
                    <a:cubicBezTo>
                      <a:pt x="10799" y="21600"/>
                      <a:pt x="1840" y="14099"/>
                      <a:pt x="-1" y="3799"/>
                    </a:cubicBezTo>
                  </a:path>
                  <a:path w="42783" h="21600" stroke="0" extrusionOk="0">
                    <a:moveTo>
                      <a:pt x="42783" y="1855"/>
                    </a:moveTo>
                    <a:cubicBezTo>
                      <a:pt x="41820" y="13023"/>
                      <a:pt x="32473" y="21599"/>
                      <a:pt x="21263" y="21600"/>
                    </a:cubicBezTo>
                    <a:cubicBezTo>
                      <a:pt x="10799" y="21600"/>
                      <a:pt x="1840" y="14099"/>
                      <a:pt x="-1" y="3799"/>
                    </a:cubicBezTo>
                    <a:lnTo>
                      <a:pt x="21263" y="0"/>
                    </a:lnTo>
                    <a:lnTo>
                      <a:pt x="42783" y="185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156" name="Line 28">
                <a:extLst>
                  <a:ext uri="{FF2B5EF4-FFF2-40B4-BE49-F238E27FC236}">
                    <a16:creationId xmlns:a16="http://schemas.microsoft.com/office/drawing/2014/main" id="{74F014CF-32F8-9345-B9A2-FFEA3B771D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866" y="646"/>
                <a:ext cx="897" cy="721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157" name="Text Box 29">
                <a:extLst>
                  <a:ext uri="{FF2B5EF4-FFF2-40B4-BE49-F238E27FC236}">
                    <a16:creationId xmlns:a16="http://schemas.microsoft.com/office/drawing/2014/main" id="{A71FB46F-128F-3141-BA1F-853F823E35C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587" y="323"/>
                <a:ext cx="27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</a:p>
            </p:txBody>
          </p:sp>
          <p:grpSp>
            <p:nvGrpSpPr>
              <p:cNvPr id="48158" name="Group 30">
                <a:extLst>
                  <a:ext uri="{FF2B5EF4-FFF2-40B4-BE49-F238E27FC236}">
                    <a16:creationId xmlns:a16="http://schemas.microsoft.com/office/drawing/2014/main" id="{A1F03423-6B36-EA40-9F07-D0DF22A915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5" y="1080"/>
                <a:ext cx="382" cy="745"/>
                <a:chOff x="5299" y="1285"/>
                <a:chExt cx="382" cy="745"/>
              </a:xfrm>
            </p:grpSpPr>
            <p:sp>
              <p:nvSpPr>
                <p:cNvPr id="48175" name="Line 31">
                  <a:extLst>
                    <a:ext uri="{FF2B5EF4-FFF2-40B4-BE49-F238E27FC236}">
                      <a16:creationId xmlns:a16="http://schemas.microsoft.com/office/drawing/2014/main" id="{7A8B94F1-23E3-5045-BEF1-58FF1FA13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9" y="1285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2256" name="Text Box 32">
                  <a:extLst>
                    <a:ext uri="{FF2B5EF4-FFF2-40B4-BE49-F238E27FC236}">
                      <a16:creationId xmlns:a16="http://schemas.microsoft.com/office/drawing/2014/main" id="{E1D7BC59-D9D3-754E-B0EB-244E9C79E7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09" y="1730"/>
                  <a:ext cx="372" cy="3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3333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rPr>
                    <a:t>mg</a:t>
                  </a:r>
                </a:p>
              </p:txBody>
            </p:sp>
          </p:grpSp>
          <p:grpSp>
            <p:nvGrpSpPr>
              <p:cNvPr id="48159" name="Group 33">
                <a:extLst>
                  <a:ext uri="{FF2B5EF4-FFF2-40B4-BE49-F238E27FC236}">
                    <a16:creationId xmlns:a16="http://schemas.microsoft.com/office/drawing/2014/main" id="{1EF920F7-E5C2-7E45-BCB7-849E2EFBCC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578"/>
                <a:ext cx="480" cy="622"/>
                <a:chOff x="5145" y="762"/>
                <a:chExt cx="480" cy="622"/>
              </a:xfrm>
            </p:grpSpPr>
            <p:sp>
              <p:nvSpPr>
                <p:cNvPr id="48173" name="Line 34">
                  <a:extLst>
                    <a:ext uri="{FF2B5EF4-FFF2-40B4-BE49-F238E27FC236}">
                      <a16:creationId xmlns:a16="http://schemas.microsoft.com/office/drawing/2014/main" id="{052F1F7F-723D-8348-BB32-B1221ACBC5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45" y="819"/>
                  <a:ext cx="255" cy="565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2259" name="Text Box 35">
                  <a:extLst>
                    <a:ext uri="{FF2B5EF4-FFF2-40B4-BE49-F238E27FC236}">
                      <a16:creationId xmlns:a16="http://schemas.microsoft.com/office/drawing/2014/main" id="{BE5408B4-497F-C84A-8C87-7A5DC6F382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762"/>
                  <a:ext cx="247" cy="3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rPr>
                    <a:t>F</a:t>
                  </a:r>
                </a:p>
              </p:txBody>
            </p:sp>
          </p:grpSp>
          <p:grpSp>
            <p:nvGrpSpPr>
              <p:cNvPr id="48160" name="Group 36">
                <a:extLst>
                  <a:ext uri="{FF2B5EF4-FFF2-40B4-BE49-F238E27FC236}">
                    <a16:creationId xmlns:a16="http://schemas.microsoft.com/office/drawing/2014/main" id="{F9BF0E7C-06D3-DC40-A63D-1A667B4278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8" y="1191"/>
                <a:ext cx="480" cy="488"/>
                <a:chOff x="5141" y="1375"/>
                <a:chExt cx="480" cy="488"/>
              </a:xfrm>
            </p:grpSpPr>
            <p:sp>
              <p:nvSpPr>
                <p:cNvPr id="52261" name="Text Box 37">
                  <a:extLst>
                    <a:ext uri="{FF2B5EF4-FFF2-40B4-BE49-F238E27FC236}">
                      <a16:creationId xmlns:a16="http://schemas.microsoft.com/office/drawing/2014/main" id="{49DB7362-23C6-5842-BCA5-70FC3B8AC6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53" y="1563"/>
                  <a:ext cx="258" cy="3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/>
                      <a:ea typeface="黑体" panose="02010609060101010101" pitchFamily="49" charset="-122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48172" name="Line 38">
                  <a:extLst>
                    <a:ext uri="{FF2B5EF4-FFF2-40B4-BE49-F238E27FC236}">
                      <a16:creationId xmlns:a16="http://schemas.microsoft.com/office/drawing/2014/main" id="{821D8F29-148A-7645-808C-9439CFB104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41" y="1375"/>
                  <a:ext cx="480" cy="27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 type="stealth" w="med" len="lg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8161" name="Group 39">
                <a:extLst>
                  <a:ext uri="{FF2B5EF4-FFF2-40B4-BE49-F238E27FC236}">
                    <a16:creationId xmlns:a16="http://schemas.microsoft.com/office/drawing/2014/main" id="{6852016A-8667-214B-B9A3-CFAA364BA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4" y="592"/>
                <a:ext cx="454" cy="479"/>
                <a:chOff x="4467" y="776"/>
                <a:chExt cx="454" cy="479"/>
              </a:xfrm>
            </p:grpSpPr>
            <p:sp>
              <p:nvSpPr>
                <p:cNvPr id="48169" name="Line 40">
                  <a:extLst>
                    <a:ext uri="{FF2B5EF4-FFF2-40B4-BE49-F238E27FC236}">
                      <a16:creationId xmlns:a16="http://schemas.microsoft.com/office/drawing/2014/main" id="{2933F420-37EF-E347-9B6F-6FA5203FF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68" y="996"/>
                  <a:ext cx="453" cy="259"/>
                </a:xfrm>
                <a:prstGeom prst="line">
                  <a:avLst/>
                </a:prstGeom>
                <a:noFill/>
                <a:ln w="28575">
                  <a:solidFill>
                    <a:srgbClr val="CC0099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graphicFrame>
              <p:nvGraphicFramePr>
                <p:cNvPr id="48170" name="Object 10">
                  <a:extLst>
                    <a:ext uri="{FF2B5EF4-FFF2-40B4-BE49-F238E27FC236}">
                      <a16:creationId xmlns:a16="http://schemas.microsoft.com/office/drawing/2014/main" id="{582B9CA5-EB68-334C-AFA5-1A090930674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67" y="776"/>
                <a:ext cx="229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91" name="公式" r:id="rId17" imgW="120650" imgH="152400" progId="Equation.3">
                        <p:embed/>
                      </p:oleObj>
                    </mc:Choice>
                    <mc:Fallback>
                      <p:oleObj name="公式" r:id="rId17" imgW="120650" imgH="152400" progId="Equation.3">
                        <p:embed/>
                        <p:pic>
                          <p:nvPicPr>
                            <p:cNvPr id="48170" name="Object 10">
                              <a:extLst>
                                <a:ext uri="{FF2B5EF4-FFF2-40B4-BE49-F238E27FC236}">
                                  <a16:creationId xmlns:a16="http://schemas.microsoft.com/office/drawing/2014/main" id="{582B9CA5-EB68-334C-AFA5-1A090930674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67" y="776"/>
                              <a:ext cx="229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8162" name="Group 42">
                <a:extLst>
                  <a:ext uri="{FF2B5EF4-FFF2-40B4-BE49-F238E27FC236}">
                    <a16:creationId xmlns:a16="http://schemas.microsoft.com/office/drawing/2014/main" id="{C0701EA1-9E3D-274C-93A3-8C2D35115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432"/>
                <a:ext cx="264" cy="643"/>
                <a:chOff x="4887" y="605"/>
                <a:chExt cx="264" cy="643"/>
              </a:xfrm>
            </p:grpSpPr>
            <p:sp>
              <p:nvSpPr>
                <p:cNvPr id="48167" name="Line 43">
                  <a:extLst>
                    <a:ext uri="{FF2B5EF4-FFF2-40B4-BE49-F238E27FC236}">
                      <a16:creationId xmlns:a16="http://schemas.microsoft.com/office/drawing/2014/main" id="{DC4F1895-C2B7-EF4B-B55E-DE4456E374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33" y="758"/>
                  <a:ext cx="218" cy="490"/>
                </a:xfrm>
                <a:prstGeom prst="line">
                  <a:avLst/>
                </a:prstGeom>
                <a:noFill/>
                <a:ln w="28575">
                  <a:solidFill>
                    <a:srgbClr val="CC0099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endParaRPr>
                </a:p>
              </p:txBody>
            </p:sp>
            <p:graphicFrame>
              <p:nvGraphicFramePr>
                <p:cNvPr id="48168" name="Object 9">
                  <a:extLst>
                    <a:ext uri="{FF2B5EF4-FFF2-40B4-BE49-F238E27FC236}">
                      <a16:creationId xmlns:a16="http://schemas.microsoft.com/office/drawing/2014/main" id="{5D4599A1-4061-E448-AB63-DF24D4A3BB3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87" y="605"/>
                <a:ext cx="229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0792" name="公式" r:id="rId19" imgW="120650" imgH="152400" progId="Equation.3">
                        <p:embed/>
                      </p:oleObj>
                    </mc:Choice>
                    <mc:Fallback>
                      <p:oleObj name="公式" r:id="rId19" imgW="120650" imgH="152400" progId="Equation.3">
                        <p:embed/>
                        <p:pic>
                          <p:nvPicPr>
                            <p:cNvPr id="48168" name="Object 9">
                              <a:extLst>
                                <a:ext uri="{FF2B5EF4-FFF2-40B4-BE49-F238E27FC236}">
                                  <a16:creationId xmlns:a16="http://schemas.microsoft.com/office/drawing/2014/main" id="{5D4599A1-4061-E448-AB63-DF24D4A3BB3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87" y="605"/>
                              <a:ext cx="229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8163" name="Rectangle 45">
                <a:extLst>
                  <a:ext uri="{FF2B5EF4-FFF2-40B4-BE49-F238E27FC236}">
                    <a16:creationId xmlns:a16="http://schemas.microsoft.com/office/drawing/2014/main" id="{B78C3ED6-6344-D942-A52E-6CD6FC835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4" y="1211"/>
                <a:ext cx="36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C</a:t>
                </a: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*</a:t>
                </a:r>
              </a:p>
            </p:txBody>
          </p:sp>
          <p:sp>
            <p:nvSpPr>
              <p:cNvPr id="48164" name="Arc 46">
                <a:extLst>
                  <a:ext uri="{FF2B5EF4-FFF2-40B4-BE49-F238E27FC236}">
                    <a16:creationId xmlns:a16="http://schemas.microsoft.com/office/drawing/2014/main" id="{996624A6-E62B-5D4D-9E29-725577CC0B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4114" y="973"/>
                <a:ext cx="340" cy="336"/>
              </a:xfrm>
              <a:custGeom>
                <a:avLst/>
                <a:gdLst>
                  <a:gd name="T0" fmla="*/ 5 w 21600"/>
                  <a:gd name="T1" fmla="*/ 0 h 21323"/>
                  <a:gd name="T2" fmla="*/ 4 w 21600"/>
                  <a:gd name="T3" fmla="*/ 5 h 21323"/>
                  <a:gd name="T4" fmla="*/ 0 w 21600"/>
                  <a:gd name="T5" fmla="*/ 2 h 2132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323"/>
                  <a:gd name="T11" fmla="*/ 21600 w 21600"/>
                  <a:gd name="T12" fmla="*/ 21323 h 213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323" fill="none" extrusionOk="0">
                    <a:moveTo>
                      <a:pt x="20573" y="-1"/>
                    </a:moveTo>
                    <a:cubicBezTo>
                      <a:pt x="21253" y="2126"/>
                      <a:pt x="21600" y="4346"/>
                      <a:pt x="21600" y="6580"/>
                    </a:cubicBezTo>
                    <a:cubicBezTo>
                      <a:pt x="21600" y="12053"/>
                      <a:pt x="19522" y="17322"/>
                      <a:pt x="15786" y="21323"/>
                    </a:cubicBezTo>
                  </a:path>
                  <a:path w="21600" h="21323" stroke="0" extrusionOk="0">
                    <a:moveTo>
                      <a:pt x="20573" y="-1"/>
                    </a:moveTo>
                    <a:cubicBezTo>
                      <a:pt x="21253" y="2126"/>
                      <a:pt x="21600" y="4346"/>
                      <a:pt x="21600" y="6580"/>
                    </a:cubicBezTo>
                    <a:cubicBezTo>
                      <a:pt x="21600" y="12053"/>
                      <a:pt x="19522" y="17322"/>
                      <a:pt x="15786" y="21323"/>
                    </a:cubicBezTo>
                    <a:lnTo>
                      <a:pt x="0" y="6580"/>
                    </a:lnTo>
                    <a:lnTo>
                      <a:pt x="20573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 type="stealth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165" name="Text Box 47">
                <a:extLst>
                  <a:ext uri="{FF2B5EF4-FFF2-40B4-BE49-F238E27FC236}">
                    <a16:creationId xmlns:a16="http://schemas.microsoft.com/office/drawing/2014/main" id="{FA3F9FB4-3975-154C-8302-A5A3BB295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" y="1108"/>
                <a:ext cx="23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Arial" panose="020B0604020202020204" pitchFamily="34" charset="0"/>
                    <a:sym typeface="Symbol" pitchFamily="2" charset="2"/>
                  </a:rPr>
                  <a:t>α</a:t>
                </a:r>
                <a:endPara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8166" name="Arc 48">
                <a:extLst>
                  <a:ext uri="{FF2B5EF4-FFF2-40B4-BE49-F238E27FC236}">
                    <a16:creationId xmlns:a16="http://schemas.microsoft.com/office/drawing/2014/main" id="{A5046F27-CE9B-2D4D-BC6D-1CDE30A90EB8}"/>
                  </a:ext>
                </a:extLst>
              </p:cNvPr>
              <p:cNvSpPr>
                <a:spLocks/>
              </p:cNvSpPr>
              <p:nvPr/>
            </p:nvSpPr>
            <p:spPr bwMode="auto">
              <a:xfrm rot="1596712" flipV="1">
                <a:off x="3744" y="708"/>
                <a:ext cx="227" cy="249"/>
              </a:xfrm>
              <a:custGeom>
                <a:avLst/>
                <a:gdLst>
                  <a:gd name="T0" fmla="*/ 1 w 21600"/>
                  <a:gd name="T1" fmla="*/ 0 h 23672"/>
                  <a:gd name="T2" fmla="*/ 2 w 21600"/>
                  <a:gd name="T3" fmla="*/ 3 h 23672"/>
                  <a:gd name="T4" fmla="*/ 0 w 21600"/>
                  <a:gd name="T5" fmla="*/ 2 h 2367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672"/>
                  <a:gd name="T11" fmla="*/ 21600 w 21600"/>
                  <a:gd name="T12" fmla="*/ 23672 h 23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672" fill="none" extrusionOk="0">
                    <a:moveTo>
                      <a:pt x="5434" y="-1"/>
                    </a:moveTo>
                    <a:cubicBezTo>
                      <a:pt x="14954" y="2474"/>
                      <a:pt x="21600" y="11068"/>
                      <a:pt x="21600" y="20905"/>
                    </a:cubicBezTo>
                    <a:cubicBezTo>
                      <a:pt x="21600" y="21830"/>
                      <a:pt x="21540" y="22754"/>
                      <a:pt x="21422" y="23672"/>
                    </a:cubicBezTo>
                  </a:path>
                  <a:path w="21600" h="23672" stroke="0" extrusionOk="0">
                    <a:moveTo>
                      <a:pt x="5434" y="-1"/>
                    </a:moveTo>
                    <a:cubicBezTo>
                      <a:pt x="14954" y="2474"/>
                      <a:pt x="21600" y="11068"/>
                      <a:pt x="21600" y="20905"/>
                    </a:cubicBezTo>
                    <a:cubicBezTo>
                      <a:pt x="21600" y="21830"/>
                      <a:pt x="21540" y="22754"/>
                      <a:pt x="21422" y="23672"/>
                    </a:cubicBezTo>
                    <a:lnTo>
                      <a:pt x="0" y="20905"/>
                    </a:lnTo>
                    <a:lnTo>
                      <a:pt x="5434" y="-1"/>
                    </a:lnTo>
                    <a:close/>
                  </a:path>
                </a:pathLst>
              </a:custGeom>
              <a:noFill/>
              <a:ln w="15875">
                <a:solidFill>
                  <a:schemeClr val="hlink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48148" name="Line 49">
              <a:extLst>
                <a:ext uri="{FF2B5EF4-FFF2-40B4-BE49-F238E27FC236}">
                  <a16:creationId xmlns:a16="http://schemas.microsoft.com/office/drawing/2014/main" id="{10F24F40-BE4E-6947-8B62-8EE1F4800A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28" y="144"/>
              <a:ext cx="0" cy="1425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2274" name="Text Box 50">
            <a:extLst>
              <a:ext uri="{FF2B5EF4-FFF2-40B4-BE49-F238E27FC236}">
                <a16:creationId xmlns:a16="http://schemas.microsoft.com/office/drawing/2014/main" id="{601B2573-3CF3-604E-9FE4-0CAA21314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23" y="2438400"/>
            <a:ext cx="553998" cy="838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质心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977B64-1E6F-4AF1-B8FF-22C664B0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893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 autoUpdateAnimBg="0"/>
      <p:bldP spid="52233" grpId="0" autoUpdateAnimBg="0"/>
      <p:bldP spid="52234" grpId="0" animBg="1"/>
      <p:bldP spid="5227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>
            <a:extLst>
              <a:ext uri="{FF2B5EF4-FFF2-40B4-BE49-F238E27FC236}">
                <a16:creationId xmlns:a16="http://schemas.microsoft.com/office/drawing/2014/main" id="{910F4894-7CFE-3A4D-AE1C-06BEF4E7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381000"/>
            <a:ext cx="3709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2. 圆槽对圆柱体的约束力</a:t>
            </a:r>
          </a:p>
        </p:txBody>
      </p:sp>
      <p:graphicFrame>
        <p:nvGraphicFramePr>
          <p:cNvPr id="53253" name="Object 2">
            <a:extLst>
              <a:ext uri="{FF2B5EF4-FFF2-40B4-BE49-F238E27FC236}">
                <a16:creationId xmlns:a16="http://schemas.microsoft.com/office/drawing/2014/main" id="{8EB3F7ED-0691-814F-8450-5E3CEB8CE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860425"/>
          <a:ext cx="45275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6" name="Equation" r:id="rId4" imgW="20916900" imgH="4241800" progId="Equation.DSMT4">
                  <p:embed/>
                </p:oleObj>
              </mc:Choice>
              <mc:Fallback>
                <p:oleObj name="Equation" r:id="rId4" imgW="20916900" imgH="4241800" progId="Equation.DSMT4">
                  <p:embed/>
                  <p:pic>
                    <p:nvPicPr>
                      <p:cNvPr id="53253" name="Object 2">
                        <a:extLst>
                          <a:ext uri="{FF2B5EF4-FFF2-40B4-BE49-F238E27FC236}">
                            <a16:creationId xmlns:a16="http://schemas.microsoft.com/office/drawing/2014/main" id="{8EB3F7ED-0691-814F-8450-5E3CEB8CE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860425"/>
                        <a:ext cx="4527550" cy="9191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C6542D3B-D8C6-034C-86D3-F0B9A1B61021}"/>
              </a:ext>
            </a:extLst>
          </p:cNvPr>
          <p:cNvGrpSpPr>
            <a:grpSpLocks/>
          </p:cNvGrpSpPr>
          <p:nvPr/>
        </p:nvGrpSpPr>
        <p:grpSpPr bwMode="auto">
          <a:xfrm>
            <a:off x="2159000" y="1787525"/>
            <a:ext cx="3514725" cy="1314450"/>
            <a:chOff x="1360" y="1305"/>
            <a:chExt cx="2214" cy="828"/>
          </a:xfrm>
        </p:grpSpPr>
        <p:graphicFrame>
          <p:nvGraphicFramePr>
            <p:cNvPr id="49168" name="Object 7">
              <a:extLst>
                <a:ext uri="{FF2B5EF4-FFF2-40B4-BE49-F238E27FC236}">
                  <a16:creationId xmlns:a16="http://schemas.microsoft.com/office/drawing/2014/main" id="{E4140428-8069-924A-BB63-087AD8CC11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0" y="1594"/>
            <a:ext cx="2214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7" name="Equation" r:id="rId6" imgW="16236950" imgH="3949700" progId="Equation.DSMT4">
                    <p:embed/>
                  </p:oleObj>
                </mc:Choice>
                <mc:Fallback>
                  <p:oleObj name="Equation" r:id="rId6" imgW="16236950" imgH="3949700" progId="Equation.DSMT4">
                    <p:embed/>
                    <p:pic>
                      <p:nvPicPr>
                        <p:cNvPr id="49168" name="Object 7">
                          <a:extLst>
                            <a:ext uri="{FF2B5EF4-FFF2-40B4-BE49-F238E27FC236}">
                              <a16:creationId xmlns:a16="http://schemas.microsoft.com/office/drawing/2014/main" id="{E4140428-8069-924A-BB63-087AD8CC11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1594"/>
                          <a:ext cx="2214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AutoShape 8">
              <a:extLst>
                <a:ext uri="{FF2B5EF4-FFF2-40B4-BE49-F238E27FC236}">
                  <a16:creationId xmlns:a16="http://schemas.microsoft.com/office/drawing/2014/main" id="{AB9D75CF-DBFF-1148-8BA5-3C10D32C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1305"/>
              <a:ext cx="185" cy="280"/>
            </a:xfrm>
            <a:prstGeom prst="downArrow">
              <a:avLst>
                <a:gd name="adj1" fmla="val 50000"/>
                <a:gd name="adj2" fmla="val 3783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3257" name="Text Box 9">
            <a:extLst>
              <a:ext uri="{FF2B5EF4-FFF2-40B4-BE49-F238E27FC236}">
                <a16:creationId xmlns:a16="http://schemas.microsoft.com/office/drawing/2014/main" id="{4EC05110-B757-1B46-8786-9ABEF395A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335338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3. 微振动的周期</a:t>
            </a:r>
          </a:p>
        </p:txBody>
      </p:sp>
      <p:graphicFrame>
        <p:nvGraphicFramePr>
          <p:cNvPr id="53258" name="Object 3">
            <a:extLst>
              <a:ext uri="{FF2B5EF4-FFF2-40B4-BE49-F238E27FC236}">
                <a16:creationId xmlns:a16="http://schemas.microsoft.com/office/drawing/2014/main" id="{BDCE4A9C-332A-CD47-B581-69500B755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0" y="3898900"/>
          <a:ext cx="27955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8" name="Equation" r:id="rId8" imgW="13601700" imgH="3365500" progId="Equation.DSMT4">
                  <p:embed/>
                </p:oleObj>
              </mc:Choice>
              <mc:Fallback>
                <p:oleObj name="Equation" r:id="rId8" imgW="13601700" imgH="3365500" progId="Equation.DSMT4">
                  <p:embed/>
                  <p:pic>
                    <p:nvPicPr>
                      <p:cNvPr id="53258" name="Object 3">
                        <a:extLst>
                          <a:ext uri="{FF2B5EF4-FFF2-40B4-BE49-F238E27FC236}">
                            <a16:creationId xmlns:a16="http://schemas.microsoft.com/office/drawing/2014/main" id="{BDCE4A9C-332A-CD47-B581-69500B755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898900"/>
                        <a:ext cx="27955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>
            <a:extLst>
              <a:ext uri="{FF2B5EF4-FFF2-40B4-BE49-F238E27FC236}">
                <a16:creationId xmlns:a16="http://schemas.microsoft.com/office/drawing/2014/main" id="{54498A3B-A89A-E349-B918-4E4D066FD7D0}"/>
              </a:ext>
            </a:extLst>
          </p:cNvPr>
          <p:cNvGrpSpPr>
            <a:grpSpLocks/>
          </p:cNvGrpSpPr>
          <p:nvPr/>
        </p:nvGrpSpPr>
        <p:grpSpPr bwMode="auto">
          <a:xfrm>
            <a:off x="5157788" y="4048125"/>
            <a:ext cx="1820862" cy="447675"/>
            <a:chOff x="3249" y="2620"/>
            <a:chExt cx="1147" cy="282"/>
          </a:xfrm>
        </p:grpSpPr>
        <p:graphicFrame>
          <p:nvGraphicFramePr>
            <p:cNvPr id="49166" name="Object 6">
              <a:extLst>
                <a:ext uri="{FF2B5EF4-FFF2-40B4-BE49-F238E27FC236}">
                  <a16:creationId xmlns:a16="http://schemas.microsoft.com/office/drawing/2014/main" id="{4BA3B33F-F42C-0D4D-8CF2-AF34F38080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11" y="2620"/>
            <a:ext cx="78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9" name="Equation" r:id="rId10" imgW="5702300" imgH="2051050" progId="Equation.DSMT4">
                    <p:embed/>
                  </p:oleObj>
                </mc:Choice>
                <mc:Fallback>
                  <p:oleObj name="Equation" r:id="rId10" imgW="5702300" imgH="2051050" progId="Equation.DSMT4">
                    <p:embed/>
                    <p:pic>
                      <p:nvPicPr>
                        <p:cNvPr id="49166" name="Object 6">
                          <a:extLst>
                            <a:ext uri="{FF2B5EF4-FFF2-40B4-BE49-F238E27FC236}">
                              <a16:creationId xmlns:a16="http://schemas.microsoft.com/office/drawing/2014/main" id="{4BA3B33F-F42C-0D4D-8CF2-AF34F38080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2620"/>
                          <a:ext cx="78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7" name="AutoShape 13">
              <a:extLst>
                <a:ext uri="{FF2B5EF4-FFF2-40B4-BE49-F238E27FC236}">
                  <a16:creationId xmlns:a16="http://schemas.microsoft.com/office/drawing/2014/main" id="{B923887F-2B24-E548-A41D-024CD351F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2659"/>
              <a:ext cx="303" cy="170"/>
            </a:xfrm>
            <a:prstGeom prst="leftArrow">
              <a:avLst>
                <a:gd name="adj1" fmla="val 50000"/>
                <a:gd name="adj2" fmla="val 4455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7C9A29BA-2740-A443-A147-CC6B6F4FC62D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4460875"/>
            <a:ext cx="2359025" cy="1189038"/>
            <a:chOff x="1377" y="2908"/>
            <a:chExt cx="1486" cy="749"/>
          </a:xfrm>
        </p:grpSpPr>
        <p:sp>
          <p:nvSpPr>
            <p:cNvPr id="49164" name="AutoShape 15">
              <a:extLst>
                <a:ext uri="{FF2B5EF4-FFF2-40B4-BE49-F238E27FC236}">
                  <a16:creationId xmlns:a16="http://schemas.microsoft.com/office/drawing/2014/main" id="{33290252-6724-AF47-A90D-A7A72374A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2908"/>
              <a:ext cx="156" cy="214"/>
            </a:xfrm>
            <a:prstGeom prst="downArrow">
              <a:avLst>
                <a:gd name="adj1" fmla="val 50000"/>
                <a:gd name="adj2" fmla="val 342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49165" name="Object 5">
              <a:extLst>
                <a:ext uri="{FF2B5EF4-FFF2-40B4-BE49-F238E27FC236}">
                  <a16:creationId xmlns:a16="http://schemas.microsoft.com/office/drawing/2014/main" id="{0CC63A6E-9AF2-FD4C-AFA4-687D5506B3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7" y="3122"/>
            <a:ext cx="1486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0" name="Equation" r:id="rId12" imgW="10972800" imgH="3949700" progId="Equation.DSMT4">
                    <p:embed/>
                  </p:oleObj>
                </mc:Choice>
                <mc:Fallback>
                  <p:oleObj name="Equation" r:id="rId12" imgW="10972800" imgH="3949700" progId="Equation.DSMT4">
                    <p:embed/>
                    <p:pic>
                      <p:nvPicPr>
                        <p:cNvPr id="49165" name="Object 5">
                          <a:extLst>
                            <a:ext uri="{FF2B5EF4-FFF2-40B4-BE49-F238E27FC236}">
                              <a16:creationId xmlns:a16="http://schemas.microsoft.com/office/drawing/2014/main" id="{0CC63A6E-9AF2-FD4C-AFA4-687D5506B3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3122"/>
                          <a:ext cx="1486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5" name="Object 4">
            <a:extLst>
              <a:ext uri="{FF2B5EF4-FFF2-40B4-BE49-F238E27FC236}">
                <a16:creationId xmlns:a16="http://schemas.microsoft.com/office/drawing/2014/main" id="{5A74C438-3F5C-D042-BC96-E77F4AA6C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8888" y="4789488"/>
          <a:ext cx="21939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1" name="Equation" r:id="rId14" imgW="10680700" imgH="4387850" progId="Equation.DSMT4">
                  <p:embed/>
                </p:oleObj>
              </mc:Choice>
              <mc:Fallback>
                <p:oleObj name="Equation" r:id="rId14" imgW="10680700" imgH="4387850" progId="Equation.DSMT4">
                  <p:embed/>
                  <p:pic>
                    <p:nvPicPr>
                      <p:cNvPr id="53265" name="Object 4">
                        <a:extLst>
                          <a:ext uri="{FF2B5EF4-FFF2-40B4-BE49-F238E27FC236}">
                            <a16:creationId xmlns:a16="http://schemas.microsoft.com/office/drawing/2014/main" id="{5A74C438-3F5C-D042-BC96-E77F4AA6C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4789488"/>
                        <a:ext cx="21939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F41C0-5291-41F5-A1D8-92D669E8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8891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5">
            <a:extLst>
              <a:ext uri="{FF2B5EF4-FFF2-40B4-BE49-F238E27FC236}">
                <a16:creationId xmlns:a16="http://schemas.microsoft.com/office/drawing/2014/main" id="{DB6886A4-D0B6-9946-ACDF-B75F8753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610600" cy="13541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12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提升装置中，轮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的重量分别为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、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半径分别为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、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可视为均质圆盘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;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物体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C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的重量为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3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;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轮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上作用常力矩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1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求 物体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上升的加速度。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B1C44E8D-D8E2-DE4F-BB6B-32FFCEB44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65363"/>
            <a:ext cx="5506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取轮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连同物体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为研究对象，动能定理</a:t>
            </a:r>
          </a:p>
        </p:txBody>
      </p:sp>
      <p:graphicFrame>
        <p:nvGraphicFramePr>
          <p:cNvPr id="18439" name="Object 2">
            <a:extLst>
              <a:ext uri="{FF2B5EF4-FFF2-40B4-BE49-F238E27FC236}">
                <a16:creationId xmlns:a16="http://schemas.microsoft.com/office/drawing/2014/main" id="{B28D4E4B-AE34-7748-9D3D-1F389D425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19400"/>
          <a:ext cx="45989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0" name="公式" r:id="rId3" imgW="29108400" imgH="4679950" progId="Equation.3">
                  <p:embed/>
                </p:oleObj>
              </mc:Choice>
              <mc:Fallback>
                <p:oleObj name="公式" r:id="rId3" imgW="29108400" imgH="4679950" progId="Equation.3">
                  <p:embed/>
                  <p:pic>
                    <p:nvPicPr>
                      <p:cNvPr id="18439" name="Object 2">
                        <a:extLst>
                          <a:ext uri="{FF2B5EF4-FFF2-40B4-BE49-F238E27FC236}">
                            <a16:creationId xmlns:a16="http://schemas.microsoft.com/office/drawing/2014/main" id="{B28D4E4B-AE34-7748-9D3D-1F389D425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459898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9">
            <a:extLst>
              <a:ext uri="{FF2B5EF4-FFF2-40B4-BE49-F238E27FC236}">
                <a16:creationId xmlns:a16="http://schemas.microsoft.com/office/drawing/2014/main" id="{B7AE0502-8109-904B-80C2-7969D2F33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338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补充运动学条件</a:t>
            </a:r>
          </a:p>
        </p:txBody>
      </p:sp>
      <p:graphicFrame>
        <p:nvGraphicFramePr>
          <p:cNvPr id="44040" name="Object 3">
            <a:extLst>
              <a:ext uri="{FF2B5EF4-FFF2-40B4-BE49-F238E27FC236}">
                <a16:creationId xmlns:a16="http://schemas.microsoft.com/office/drawing/2014/main" id="{84F473CF-2F89-2147-A751-576B38D84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733800"/>
          <a:ext cx="3181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1" name="Equation" r:id="rId5" imgW="17551400" imgH="2489200" progId="Equation.3">
                  <p:embed/>
                </p:oleObj>
              </mc:Choice>
              <mc:Fallback>
                <p:oleObj name="Equation" r:id="rId5" imgW="17551400" imgH="2489200" progId="Equation.3">
                  <p:embed/>
                  <p:pic>
                    <p:nvPicPr>
                      <p:cNvPr id="44040" name="Object 3">
                        <a:extLst>
                          <a:ext uri="{FF2B5EF4-FFF2-40B4-BE49-F238E27FC236}">
                            <a16:creationId xmlns:a16="http://schemas.microsoft.com/office/drawing/2014/main" id="{84F473CF-2F89-2147-A751-576B38D844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3181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>
            <a:extLst>
              <a:ext uri="{FF2B5EF4-FFF2-40B4-BE49-F238E27FC236}">
                <a16:creationId xmlns:a16="http://schemas.microsoft.com/office/drawing/2014/main" id="{EEDA05D6-578B-D34C-9AC1-A917BB9EF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56163"/>
            <a:ext cx="18517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化简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(1)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得：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E4FF50A2-1D3C-5E42-9BAD-3BFE399667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267200"/>
            <a:ext cx="3759200" cy="711200"/>
            <a:chOff x="288" y="2606"/>
            <a:chExt cx="2368" cy="448"/>
          </a:xfrm>
        </p:grpSpPr>
        <p:sp>
          <p:nvSpPr>
            <p:cNvPr id="44049" name="Text Box 13">
              <a:extLst>
                <a:ext uri="{FF2B5EF4-FFF2-40B4-BE49-F238E27FC236}">
                  <a16:creationId xmlns:a16="http://schemas.microsoft.com/office/drawing/2014/main" id="{0E796D22-D782-D84F-8886-2D7C3A812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627"/>
              <a:ext cx="11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化简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(2)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 得：</a:t>
              </a:r>
            </a:p>
          </p:txBody>
        </p:sp>
        <p:graphicFrame>
          <p:nvGraphicFramePr>
            <p:cNvPr id="44050" name="Object 9">
              <a:extLst>
                <a:ext uri="{FF2B5EF4-FFF2-40B4-BE49-F238E27FC236}">
                  <a16:creationId xmlns:a16="http://schemas.microsoft.com/office/drawing/2014/main" id="{8D31EE25-99BC-AF4D-B39B-34EBAA43B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9" y="2606"/>
            <a:ext cx="1327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2" name="公式" r:id="rId7" imgW="12579350" imgH="4679950" progId="Equation.3">
                    <p:embed/>
                  </p:oleObj>
                </mc:Choice>
                <mc:Fallback>
                  <p:oleObj name="公式" r:id="rId7" imgW="12579350" imgH="4679950" progId="Equation.3">
                    <p:embed/>
                    <p:pic>
                      <p:nvPicPr>
                        <p:cNvPr id="44050" name="Object 9">
                          <a:extLst>
                            <a:ext uri="{FF2B5EF4-FFF2-40B4-BE49-F238E27FC236}">
                              <a16:creationId xmlns:a16="http://schemas.microsoft.com/office/drawing/2014/main" id="{8D31EE25-99BC-AF4D-B39B-34EBAA43B4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2606"/>
                          <a:ext cx="1327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7" name="Object 4">
            <a:extLst>
              <a:ext uri="{FF2B5EF4-FFF2-40B4-BE49-F238E27FC236}">
                <a16:creationId xmlns:a16="http://schemas.microsoft.com/office/drawing/2014/main" id="{90A9B791-E933-5F41-B08F-220C50218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800600"/>
          <a:ext cx="17526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3" name="公式" r:id="rId9" imgW="10826750" imgH="4972050" progId="Equation.3">
                  <p:embed/>
                </p:oleObj>
              </mc:Choice>
              <mc:Fallback>
                <p:oleObj name="公式" r:id="rId9" imgW="10826750" imgH="4972050" progId="Equation.3">
                  <p:embed/>
                  <p:pic>
                    <p:nvPicPr>
                      <p:cNvPr id="18447" name="Object 4">
                        <a:extLst>
                          <a:ext uri="{FF2B5EF4-FFF2-40B4-BE49-F238E27FC236}">
                            <a16:creationId xmlns:a16="http://schemas.microsoft.com/office/drawing/2014/main" id="{90A9B791-E933-5F41-B08F-220C50218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17526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5">
            <a:extLst>
              <a:ext uri="{FF2B5EF4-FFF2-40B4-BE49-F238E27FC236}">
                <a16:creationId xmlns:a16="http://schemas.microsoft.com/office/drawing/2014/main" id="{6A7EB7DD-0683-5F4E-84B2-EC3052B0C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562600"/>
          <a:ext cx="28956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4" name="公式" r:id="rId11" imgW="800100" imgH="254000" progId="Equation.3">
                  <p:embed/>
                </p:oleObj>
              </mc:Choice>
              <mc:Fallback>
                <p:oleObj name="公式" r:id="rId11" imgW="800100" imgH="254000" progId="Equation.3">
                  <p:embed/>
                  <p:pic>
                    <p:nvPicPr>
                      <p:cNvPr id="18448" name="Object 5">
                        <a:extLst>
                          <a:ext uri="{FF2B5EF4-FFF2-40B4-BE49-F238E27FC236}">
                            <a16:creationId xmlns:a16="http://schemas.microsoft.com/office/drawing/2014/main" id="{6A7EB7DD-0683-5F4E-84B2-EC3052B0C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28956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6">
            <a:extLst>
              <a:ext uri="{FF2B5EF4-FFF2-40B4-BE49-F238E27FC236}">
                <a16:creationId xmlns:a16="http://schemas.microsoft.com/office/drawing/2014/main" id="{B9E55055-8BB3-3246-BF84-E9662AB00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450" y="1689100"/>
          <a:ext cx="27066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5" name="公式" r:id="rId13" imgW="18726150" imgH="4826000" progId="Equation.3">
                  <p:embed/>
                </p:oleObj>
              </mc:Choice>
              <mc:Fallback>
                <p:oleObj name="公式" r:id="rId13" imgW="18726150" imgH="4826000" progId="Equation.3">
                  <p:embed/>
                  <p:pic>
                    <p:nvPicPr>
                      <p:cNvPr id="44045" name="Object 6">
                        <a:extLst>
                          <a:ext uri="{FF2B5EF4-FFF2-40B4-BE49-F238E27FC236}">
                            <a16:creationId xmlns:a16="http://schemas.microsoft.com/office/drawing/2014/main" id="{B9E55055-8BB3-3246-BF84-E9662AB00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689100"/>
                        <a:ext cx="27066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18">
            <a:extLst>
              <a:ext uri="{FF2B5EF4-FFF2-40B4-BE49-F238E27FC236}">
                <a16:creationId xmlns:a16="http://schemas.microsoft.com/office/drawing/2014/main" id="{2E874FEE-9001-2D48-B957-17C84D86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1731963"/>
            <a:ext cx="308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解: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 取轮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为研究对象</a:t>
            </a:r>
          </a:p>
        </p:txBody>
      </p:sp>
      <p:graphicFrame>
        <p:nvGraphicFramePr>
          <p:cNvPr id="44047" name="Object 7">
            <a:extLst>
              <a:ext uri="{FF2B5EF4-FFF2-40B4-BE49-F238E27FC236}">
                <a16:creationId xmlns:a16="http://schemas.microsoft.com/office/drawing/2014/main" id="{2F4F8091-EC25-A24A-940D-B12C8711F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1268413"/>
          <a:ext cx="320040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6" name="位图图像" r:id="rId15" imgW="2806700" imgH="2228850" progId="Paint.Picture">
                  <p:embed/>
                </p:oleObj>
              </mc:Choice>
              <mc:Fallback>
                <p:oleObj name="位图图像" r:id="rId15" imgW="2806700" imgH="2228850" progId="Paint.Picture">
                  <p:embed/>
                  <p:pic>
                    <p:nvPicPr>
                      <p:cNvPr id="44047" name="Object 7">
                        <a:extLst>
                          <a:ext uri="{FF2B5EF4-FFF2-40B4-BE49-F238E27FC236}">
                            <a16:creationId xmlns:a16="http://schemas.microsoft.com/office/drawing/2014/main" id="{2F4F8091-EC25-A24A-940D-B12C8711F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68413"/>
                        <a:ext cx="3200400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8">
            <a:extLst>
              <a:ext uri="{FF2B5EF4-FFF2-40B4-BE49-F238E27FC236}">
                <a16:creationId xmlns:a16="http://schemas.microsoft.com/office/drawing/2014/main" id="{77B5F3E5-DD28-5C45-818D-995729DFA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581400"/>
          <a:ext cx="3254375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7" name="BMP 图象" r:id="rId17" imgW="2711450" imgH="2311400" progId="Paint.Picture">
                  <p:embed/>
                </p:oleObj>
              </mc:Choice>
              <mc:Fallback>
                <p:oleObj name="BMP 图象" r:id="rId17" imgW="2711450" imgH="2311400" progId="Paint.Picture">
                  <p:embed/>
                  <p:pic>
                    <p:nvPicPr>
                      <p:cNvPr id="18452" name="Object 8">
                        <a:extLst>
                          <a:ext uri="{FF2B5EF4-FFF2-40B4-BE49-F238E27FC236}">
                            <a16:creationId xmlns:a16="http://schemas.microsoft.com/office/drawing/2014/main" id="{77B5F3E5-DD28-5C45-818D-995729DFA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3254375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FF0F2-51F5-4BC9-8D7B-F1B1E3DC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41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  <p:bldP spid="1844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5">
            <a:extLst>
              <a:ext uri="{FF2B5EF4-FFF2-40B4-BE49-F238E27FC236}">
                <a16:creationId xmlns:a16="http://schemas.microsoft.com/office/drawing/2014/main" id="{20CADFC9-2C36-DB43-8CFF-0E14AB85A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839200" cy="15732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13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均质圆柱，半径为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重量为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置圆柱于墙角。初始角速度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Symbol" pitchFamily="2" charset="2"/>
              </a:rPr>
              <a:t>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Symbol" pitchFamily="2" charset="2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，墙面、地面与圆柱接触处的动滑动摩擦系数均为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Bookshelf Symbol 2" pitchFamily="2" charset="2"/>
              </a:rPr>
              <a:t>滚阻不计，求使圆柱停止转动所需要的时间。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9DDF47D4-5C1C-C44B-A85C-C49F45E60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362200"/>
            <a:ext cx="60960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解：选取圆柱为研究对象。(注意只是一个刚体)受力分析如图示。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运动分析：质心</a:t>
            </a: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不动，刚体绕质心转动。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DD48CD1-CB63-7441-9B3D-DB10BBE78A7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860801"/>
            <a:ext cx="6330949" cy="2413001"/>
            <a:chOff x="288" y="2448"/>
            <a:chExt cx="3988" cy="1520"/>
          </a:xfrm>
        </p:grpSpPr>
        <p:sp>
          <p:nvSpPr>
            <p:cNvPr id="45065" name="Text Box 8">
              <a:extLst>
                <a:ext uri="{FF2B5EF4-FFF2-40B4-BE49-F238E27FC236}">
                  <a16:creationId xmlns:a16="http://schemas.microsoft.com/office/drawing/2014/main" id="{6C0E5827-48A2-C448-9937-575036AF1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54"/>
              <a:ext cx="2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根据刚体平面运动微分方程</a:t>
              </a:r>
            </a:p>
          </p:txBody>
        </p:sp>
        <p:graphicFrame>
          <p:nvGraphicFramePr>
            <p:cNvPr id="45066" name="Object 4">
              <a:extLst>
                <a:ext uri="{FF2B5EF4-FFF2-40B4-BE49-F238E27FC236}">
                  <a16:creationId xmlns:a16="http://schemas.microsoft.com/office/drawing/2014/main" id="{8EC57E2F-DB12-4B4C-A8AA-CC8FF5F57F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3" y="2448"/>
            <a:ext cx="132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1" name="公式" r:id="rId4" imgW="11118850" imgH="2781300" progId="Equation.3">
                    <p:embed/>
                  </p:oleObj>
                </mc:Choice>
                <mc:Fallback>
                  <p:oleObj name="公式" r:id="rId4" imgW="11118850" imgH="2781300" progId="Equation.3">
                    <p:embed/>
                    <p:pic>
                      <p:nvPicPr>
                        <p:cNvPr id="45066" name="Object 4">
                          <a:extLst>
                            <a:ext uri="{FF2B5EF4-FFF2-40B4-BE49-F238E27FC236}">
                              <a16:creationId xmlns:a16="http://schemas.microsoft.com/office/drawing/2014/main" id="{8EC57E2F-DB12-4B4C-A8AA-CC8FF5F57F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2448"/>
                          <a:ext cx="132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7" name="Object 5">
              <a:extLst>
                <a:ext uri="{FF2B5EF4-FFF2-40B4-BE49-F238E27FC236}">
                  <a16:creationId xmlns:a16="http://schemas.microsoft.com/office/drawing/2014/main" id="{1FCA3DA9-4E99-1041-B4A0-CFF0D8C32E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8" y="2737"/>
            <a:ext cx="81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2" name="公式" r:id="rId6" imgW="8045450" imgH="2489200" progId="Equation.3">
                    <p:embed/>
                  </p:oleObj>
                </mc:Choice>
                <mc:Fallback>
                  <p:oleObj name="公式" r:id="rId6" imgW="8045450" imgH="2489200" progId="Equation.3">
                    <p:embed/>
                    <p:pic>
                      <p:nvPicPr>
                        <p:cNvPr id="45067" name="Object 5">
                          <a:extLst>
                            <a:ext uri="{FF2B5EF4-FFF2-40B4-BE49-F238E27FC236}">
                              <a16:creationId xmlns:a16="http://schemas.microsoft.com/office/drawing/2014/main" id="{1FCA3DA9-4E99-1041-B4A0-CFF0D8C32E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2737"/>
                          <a:ext cx="81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8" name="Object 6">
              <a:extLst>
                <a:ext uri="{FF2B5EF4-FFF2-40B4-BE49-F238E27FC236}">
                  <a16:creationId xmlns:a16="http://schemas.microsoft.com/office/drawing/2014/main" id="{E88431C7-AA87-9648-A26C-B944516F5A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6" y="2969"/>
            <a:ext cx="118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3" name="公式" r:id="rId8" imgW="11703050" imgH="2489200" progId="Equation.3">
                    <p:embed/>
                  </p:oleObj>
                </mc:Choice>
                <mc:Fallback>
                  <p:oleObj name="公式" r:id="rId8" imgW="11703050" imgH="2489200" progId="Equation.3">
                    <p:embed/>
                    <p:pic>
                      <p:nvPicPr>
                        <p:cNvPr id="45068" name="Object 6">
                          <a:extLst>
                            <a:ext uri="{FF2B5EF4-FFF2-40B4-BE49-F238E27FC236}">
                              <a16:creationId xmlns:a16="http://schemas.microsoft.com/office/drawing/2014/main" id="{E88431C7-AA87-9648-A26C-B944516F5A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969"/>
                          <a:ext cx="118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9" name="Object 7">
              <a:extLst>
                <a:ext uri="{FF2B5EF4-FFF2-40B4-BE49-F238E27FC236}">
                  <a16:creationId xmlns:a16="http://schemas.microsoft.com/office/drawing/2014/main" id="{87C33AC2-6B9A-DE48-B7E9-4DB210402A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3217"/>
            <a:ext cx="1938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4" name="公式" r:id="rId10" imgW="17405350" imgH="4679950" progId="Equation.3">
                    <p:embed/>
                  </p:oleObj>
                </mc:Choice>
                <mc:Fallback>
                  <p:oleObj name="公式" r:id="rId10" imgW="17405350" imgH="4679950" progId="Equation.3">
                    <p:embed/>
                    <p:pic>
                      <p:nvPicPr>
                        <p:cNvPr id="45069" name="Object 7">
                          <a:extLst>
                            <a:ext uri="{FF2B5EF4-FFF2-40B4-BE49-F238E27FC236}">
                              <a16:creationId xmlns:a16="http://schemas.microsoft.com/office/drawing/2014/main" id="{87C33AC2-6B9A-DE48-B7E9-4DB210402A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217"/>
                          <a:ext cx="1938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0" name="Text Box 13">
              <a:extLst>
                <a:ext uri="{FF2B5EF4-FFF2-40B4-BE49-F238E27FC236}">
                  <a16:creationId xmlns:a16="http://schemas.microsoft.com/office/drawing/2014/main" id="{2CAD9B19-4BBD-DD4B-91E1-87E378092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23"/>
              <a:ext cx="618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（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1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）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（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2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）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（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3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）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071" name="Text Box 14">
              <a:extLst>
                <a:ext uri="{FF2B5EF4-FFF2-40B4-BE49-F238E27FC236}">
                  <a16:creationId xmlns:a16="http://schemas.microsoft.com/office/drawing/2014/main" id="{7535986D-C62D-BC4B-ADD7-84D327F18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1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补充方程：</a:t>
              </a:r>
            </a:p>
          </p:txBody>
        </p:sp>
        <p:graphicFrame>
          <p:nvGraphicFramePr>
            <p:cNvPr id="45072" name="Object 8">
              <a:extLst>
                <a:ext uri="{FF2B5EF4-FFF2-40B4-BE49-F238E27FC236}">
                  <a16:creationId xmlns:a16="http://schemas.microsoft.com/office/drawing/2014/main" id="{CDACE935-1D55-5942-9E77-4A3DB5BB32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0" y="3659"/>
            <a:ext cx="192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5" name="公式" r:id="rId12" imgW="17551400" imgH="2489200" progId="Equation.3">
                    <p:embed/>
                  </p:oleObj>
                </mc:Choice>
                <mc:Fallback>
                  <p:oleObj name="公式" r:id="rId12" imgW="17551400" imgH="2489200" progId="Equation.3">
                    <p:embed/>
                    <p:pic>
                      <p:nvPicPr>
                        <p:cNvPr id="45072" name="Object 8">
                          <a:extLst>
                            <a:ext uri="{FF2B5EF4-FFF2-40B4-BE49-F238E27FC236}">
                              <a16:creationId xmlns:a16="http://schemas.microsoft.com/office/drawing/2014/main" id="{CDACE935-1D55-5942-9E77-4A3DB5BB32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3659"/>
                          <a:ext cx="192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3" name="Text Box 16">
              <a:extLst>
                <a:ext uri="{FF2B5EF4-FFF2-40B4-BE49-F238E27FC236}">
                  <a16:creationId xmlns:a16="http://schemas.microsoft.com/office/drawing/2014/main" id="{7E866BB1-F934-B94C-A500-70450E7A6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3677"/>
              <a:ext cx="6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（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4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）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</p:grpSp>
      <p:graphicFrame>
        <p:nvGraphicFramePr>
          <p:cNvPr id="19473" name="Object 2">
            <a:extLst>
              <a:ext uri="{FF2B5EF4-FFF2-40B4-BE49-F238E27FC236}">
                <a16:creationId xmlns:a16="http://schemas.microsoft.com/office/drawing/2014/main" id="{FAE5CEB8-17C1-3D42-9E35-100702D6A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435475"/>
          <a:ext cx="22399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6" name="BMP 图象" r:id="rId14" imgW="1866900" imgH="1765300" progId="Paint.Picture">
                  <p:embed/>
                </p:oleObj>
              </mc:Choice>
              <mc:Fallback>
                <p:oleObj name="BMP 图象" r:id="rId14" imgW="1866900" imgH="1765300" progId="Paint.Picture">
                  <p:embed/>
                  <p:pic>
                    <p:nvPicPr>
                      <p:cNvPr id="19473" name="Object 2">
                        <a:extLst>
                          <a:ext uri="{FF2B5EF4-FFF2-40B4-BE49-F238E27FC236}">
                            <a16:creationId xmlns:a16="http://schemas.microsoft.com/office/drawing/2014/main" id="{FAE5CEB8-17C1-3D42-9E35-100702D6A2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35475"/>
                        <a:ext cx="223996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3">
            <a:extLst>
              <a:ext uri="{FF2B5EF4-FFF2-40B4-BE49-F238E27FC236}">
                <a16:creationId xmlns:a16="http://schemas.microsoft.com/office/drawing/2014/main" id="{A695CAD5-D687-2D42-8D0E-0F8114571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981200"/>
          <a:ext cx="21939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7" name="BMP 图象" r:id="rId16" imgW="1828800" imgH="1905000" progId="Paint.Picture">
                  <p:embed/>
                </p:oleObj>
              </mc:Choice>
              <mc:Fallback>
                <p:oleObj name="BMP 图象" r:id="rId16" imgW="1828800" imgH="1905000" progId="Paint.Picture">
                  <p:embed/>
                  <p:pic>
                    <p:nvPicPr>
                      <p:cNvPr id="45064" name="Object 3">
                        <a:extLst>
                          <a:ext uri="{FF2B5EF4-FFF2-40B4-BE49-F238E27FC236}">
                            <a16:creationId xmlns:a16="http://schemas.microsoft.com/office/drawing/2014/main" id="{A695CAD5-D687-2D42-8D0E-0F8114571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81200"/>
                        <a:ext cx="21939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972C9-672C-4A9E-904A-751975EF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911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598CEA6-8D2C-4549-A58B-528E5638E824}"/>
                  </a:ext>
                </a:extLst>
              </p:cNvPr>
              <p:cNvSpPr txBox="1"/>
              <p:nvPr/>
            </p:nvSpPr>
            <p:spPr>
              <a:xfrm>
                <a:off x="74112" y="488155"/>
                <a:ext cx="6039829" cy="2792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lnSpc>
                    <a:spcPct val="150000"/>
                  </a:lnSpc>
                </a:pP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刚体原始自由度为：</a:t>
                </a:r>
                <a:endParaRPr lang="en-US" altLang="zh-CN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fontAlgn="auto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𝜑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fontAlgn="auto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平面平行运动，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 eaLnBrk="1" fontAlgn="auto" hangingPunct="1">
                  <a:lnSpc>
                    <a:spcPct val="150000"/>
                  </a:lnSpc>
                </a:pPr>
                <a:r>
                  <a:rPr lang="en-US" altLang="zh-CN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</a:p>
              <a:p>
                <a:pPr eaLnBrk="1" fontAlgn="auto" hangingPunct="1">
                  <a:lnSpc>
                    <a:spcPct val="150000"/>
                  </a:lnSpc>
                </a:pP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剩余自由度（运动方程）</a:t>
                </a:r>
                <a:endParaRPr lang="en-US" altLang="zh-CN" dirty="0"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598CEA6-8D2C-4549-A58B-528E5638E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" y="488155"/>
                <a:ext cx="6039829" cy="2792239"/>
              </a:xfrm>
              <a:prstGeom prst="rect">
                <a:avLst/>
              </a:prstGeom>
              <a:blipFill>
                <a:blip r:embed="rId2"/>
                <a:stretch>
                  <a:fillRect l="-1514" b="-3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97484A3-E670-4097-A23D-D11C717E87ED}"/>
              </a:ext>
            </a:extLst>
          </p:cNvPr>
          <p:cNvSpPr/>
          <p:nvPr/>
        </p:nvSpPr>
        <p:spPr bwMode="auto">
          <a:xfrm>
            <a:off x="6029857" y="12659"/>
            <a:ext cx="3096344" cy="2952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86F1753-B347-410A-952F-0B8D1E9D82CA}"/>
              </a:ext>
            </a:extLst>
          </p:cNvPr>
          <p:cNvSpPr/>
          <p:nvPr/>
        </p:nvSpPr>
        <p:spPr bwMode="auto">
          <a:xfrm>
            <a:off x="6804248" y="764704"/>
            <a:ext cx="1547562" cy="1528465"/>
          </a:xfrm>
          <a:custGeom>
            <a:avLst/>
            <a:gdLst>
              <a:gd name="connsiteX0" fmla="*/ 126073 w 1547562"/>
              <a:gd name="connsiteY0" fmla="*/ 28476 h 1528465"/>
              <a:gd name="connsiteX1" fmla="*/ 1116673 w 1547562"/>
              <a:gd name="connsiteY1" fmla="*/ 299409 h 1528465"/>
              <a:gd name="connsiteX2" fmla="*/ 1540007 w 1547562"/>
              <a:gd name="connsiteY2" fmla="*/ 1298476 h 1528465"/>
              <a:gd name="connsiteX3" fmla="*/ 794940 w 1547562"/>
              <a:gd name="connsiteY3" fmla="*/ 1501676 h 1528465"/>
              <a:gd name="connsiteX4" fmla="*/ 83740 w 1547562"/>
              <a:gd name="connsiteY4" fmla="*/ 866676 h 1528465"/>
              <a:gd name="connsiteX5" fmla="*/ 126073 w 1547562"/>
              <a:gd name="connsiteY5" fmla="*/ 28476 h 152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7562" h="1528465">
                <a:moveTo>
                  <a:pt x="126073" y="28476"/>
                </a:moveTo>
                <a:cubicBezTo>
                  <a:pt x="298229" y="-66069"/>
                  <a:pt x="881017" y="87742"/>
                  <a:pt x="1116673" y="299409"/>
                </a:cubicBezTo>
                <a:cubicBezTo>
                  <a:pt x="1352329" y="511076"/>
                  <a:pt x="1593629" y="1098098"/>
                  <a:pt x="1540007" y="1298476"/>
                </a:cubicBezTo>
                <a:cubicBezTo>
                  <a:pt x="1486385" y="1498854"/>
                  <a:pt x="1037651" y="1573643"/>
                  <a:pt x="794940" y="1501676"/>
                </a:cubicBezTo>
                <a:cubicBezTo>
                  <a:pt x="552229" y="1429709"/>
                  <a:pt x="190984" y="1110798"/>
                  <a:pt x="83740" y="866676"/>
                </a:cubicBezTo>
                <a:cubicBezTo>
                  <a:pt x="-23504" y="622554"/>
                  <a:pt x="-46083" y="123021"/>
                  <a:pt x="126073" y="28476"/>
                </a:cubicBez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AC20DC0E-525E-441E-93C8-5F44915D393B}"/>
              </a:ext>
            </a:extLst>
          </p:cNvPr>
          <p:cNvSpPr/>
          <p:nvPr/>
        </p:nvSpPr>
        <p:spPr bwMode="auto">
          <a:xfrm>
            <a:off x="6686647" y="588823"/>
            <a:ext cx="1800000" cy="1800000"/>
          </a:xfrm>
          <a:prstGeom prst="arc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3CA656-D725-4FA5-8F4C-F097A0B0E64B}"/>
              </a:ext>
            </a:extLst>
          </p:cNvPr>
          <p:cNvSpPr/>
          <p:nvPr/>
        </p:nvSpPr>
        <p:spPr bwMode="auto">
          <a:xfrm>
            <a:off x="7634206" y="186880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6FDC0F6-4AE4-4EED-8B83-155A358AC5A9}"/>
                  </a:ext>
                </a:extLst>
              </p:cNvPr>
              <p:cNvSpPr/>
              <p:nvPr/>
            </p:nvSpPr>
            <p:spPr>
              <a:xfrm>
                <a:off x="7666580" y="1697478"/>
                <a:ext cx="477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6FDC0F6-4AE4-4EED-8B83-155A358AC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80" y="1697478"/>
                <a:ext cx="47750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1DD0FD-BCF2-4533-A975-EFA768143E8A}"/>
                  </a:ext>
                </a:extLst>
              </p:cNvPr>
              <p:cNvSpPr/>
              <p:nvPr/>
            </p:nvSpPr>
            <p:spPr>
              <a:xfrm>
                <a:off x="7749423" y="96072"/>
                <a:ext cx="4911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1DD0FD-BCF2-4533-A975-EFA768143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423" y="96072"/>
                <a:ext cx="4911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FCDFEFE-E79D-4BBB-8724-0A5557F84937}"/>
              </a:ext>
            </a:extLst>
          </p:cNvPr>
          <p:cNvCxnSpPr/>
          <p:nvPr/>
        </p:nvCxnSpPr>
        <p:spPr bwMode="auto">
          <a:xfrm flipV="1">
            <a:off x="6553200" y="165613"/>
            <a:ext cx="0" cy="2176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69FF04-CD9B-43EA-AA1F-3A378478FB49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7641469" y="1262018"/>
            <a:ext cx="0" cy="2176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1DF880D-3CF2-4006-8000-53AFC99ABD27}"/>
              </a:ext>
            </a:extLst>
          </p:cNvPr>
          <p:cNvCxnSpPr>
            <a:cxnSpLocks/>
          </p:cNvCxnSpPr>
          <p:nvPr/>
        </p:nvCxnSpPr>
        <p:spPr bwMode="auto">
          <a:xfrm flipV="1">
            <a:off x="6553200" y="980728"/>
            <a:ext cx="827112" cy="13695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A71E93-DF0A-43FC-872D-2DAED8F15237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V="1">
            <a:off x="6551810" y="1930265"/>
            <a:ext cx="1092941" cy="4200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84F920-1A29-475D-96C6-8F170860DD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84137" y="1010362"/>
            <a:ext cx="282443" cy="8405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352783-CB7C-4333-A964-B2C8A855D5FE}"/>
                  </a:ext>
                </a:extLst>
              </p:cNvPr>
              <p:cNvSpPr/>
              <p:nvPr/>
            </p:nvSpPr>
            <p:spPr>
              <a:xfrm>
                <a:off x="7481115" y="1156248"/>
                <a:ext cx="515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352783-CB7C-4333-A964-B2C8A855D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15" y="1156248"/>
                <a:ext cx="515398" cy="461665"/>
              </a:xfrm>
              <a:prstGeom prst="rect">
                <a:avLst/>
              </a:prstGeom>
              <a:blipFill>
                <a:blip r:embed="rId7"/>
                <a:stretch>
                  <a:fillRect t="-18667" r="-2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26A4818-9FB5-4ACF-8401-B10245B96272}"/>
                  </a:ext>
                </a:extLst>
              </p:cNvPr>
              <p:cNvSpPr/>
              <p:nvPr/>
            </p:nvSpPr>
            <p:spPr>
              <a:xfrm>
                <a:off x="6821732" y="1041815"/>
                <a:ext cx="414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26A4818-9FB5-4ACF-8401-B10245B96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32" y="1041815"/>
                <a:ext cx="414216" cy="461665"/>
              </a:xfrm>
              <a:prstGeom prst="rect">
                <a:avLst/>
              </a:prstGeom>
              <a:blipFill>
                <a:blip r:embed="rId8"/>
                <a:stretch>
                  <a:fillRect t="-18421" r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5D4662-4E01-40B3-99E5-AD31EAB7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21" name="Rectangle 67">
            <a:extLst>
              <a:ext uri="{FF2B5EF4-FFF2-40B4-BE49-F238E27FC236}">
                <a16:creationId xmlns:a16="http://schemas.microsoft.com/office/drawing/2014/main" id="{6E1FAFDD-E332-4AA1-8874-371D3D95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9" y="-56853"/>
            <a:ext cx="1241833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运动学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B682CB0-6D47-4399-9C5F-D919193B5938}"/>
                  </a:ext>
                </a:extLst>
              </p:cNvPr>
              <p:cNvSpPr/>
              <p:nvPr/>
            </p:nvSpPr>
            <p:spPr>
              <a:xfrm>
                <a:off x="74112" y="3242706"/>
                <a:ext cx="8995776" cy="2282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𝑂𝑥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𝑂𝑦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fontAlgn="auto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刚体上任一点的速度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fontAlgn="auto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fontAlgn="auto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，是刚体上一点相对于基点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的相对位矢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B682CB0-6D47-4399-9C5F-D919193B5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2" y="3242706"/>
                <a:ext cx="8995776" cy="2282035"/>
              </a:xfrm>
              <a:prstGeom prst="rect">
                <a:avLst/>
              </a:prstGeom>
              <a:blipFill>
                <a:blip r:embed="rId9"/>
                <a:stretch>
                  <a:fillRect l="-1016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6">
            <a:extLst>
              <a:ext uri="{FF2B5EF4-FFF2-40B4-BE49-F238E27FC236}">
                <a16:creationId xmlns:a16="http://schemas.microsoft.com/office/drawing/2014/main" id="{D0D897A7-FB3E-8542-A919-F7754A41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89138"/>
            <a:ext cx="53687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将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）式代入（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）、（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）两式，有</a:t>
            </a:r>
          </a:p>
        </p:txBody>
      </p:sp>
      <p:graphicFrame>
        <p:nvGraphicFramePr>
          <p:cNvPr id="46085" name="Object 2">
            <a:extLst>
              <a:ext uri="{FF2B5EF4-FFF2-40B4-BE49-F238E27FC236}">
                <a16:creationId xmlns:a16="http://schemas.microsoft.com/office/drawing/2014/main" id="{31E717BD-CD07-CB48-AA3C-03589D4F2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062163"/>
          <a:ext cx="1955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8" name="公式" r:id="rId3" imgW="13455650" imgH="2635250" progId="Equation.3">
                  <p:embed/>
                </p:oleObj>
              </mc:Choice>
              <mc:Fallback>
                <p:oleObj name="公式" r:id="rId3" imgW="13455650" imgH="2635250" progId="Equation.3">
                  <p:embed/>
                  <p:pic>
                    <p:nvPicPr>
                      <p:cNvPr id="46085" name="Object 2">
                        <a:extLst>
                          <a:ext uri="{FF2B5EF4-FFF2-40B4-BE49-F238E27FC236}">
                            <a16:creationId xmlns:a16="http://schemas.microsoft.com/office/drawing/2014/main" id="{31E717BD-CD07-CB48-AA3C-03589D4F2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062163"/>
                        <a:ext cx="19558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3">
            <a:extLst>
              <a:ext uri="{FF2B5EF4-FFF2-40B4-BE49-F238E27FC236}">
                <a16:creationId xmlns:a16="http://schemas.microsoft.com/office/drawing/2014/main" id="{907B5317-D361-A44F-848E-7808338EBD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463" y="2513013"/>
          <a:ext cx="58356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59" name="公式" r:id="rId5" imgW="37153850" imgH="4679950" progId="Equation.3">
                  <p:embed/>
                </p:oleObj>
              </mc:Choice>
              <mc:Fallback>
                <p:oleObj name="公式" r:id="rId5" imgW="37153850" imgH="4679950" progId="Equation.3">
                  <p:embed/>
                  <p:pic>
                    <p:nvPicPr>
                      <p:cNvPr id="20488" name="Object 3">
                        <a:extLst>
                          <a:ext uri="{FF2B5EF4-FFF2-40B4-BE49-F238E27FC236}">
                            <a16:creationId xmlns:a16="http://schemas.microsoft.com/office/drawing/2014/main" id="{907B5317-D361-A44F-848E-7808338EB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513013"/>
                        <a:ext cx="58356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>
            <a:extLst>
              <a:ext uri="{FF2B5EF4-FFF2-40B4-BE49-F238E27FC236}">
                <a16:creationId xmlns:a16="http://schemas.microsoft.com/office/drawing/2014/main" id="{84FDDE38-5DD1-5946-BFB9-2801FD39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376613"/>
            <a:ext cx="40671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将上述结果代入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Monotype Sorts" pitchFamily="2" charset="2"/>
              </a:rPr>
              <a:t>）式，有</a:t>
            </a:r>
          </a:p>
        </p:txBody>
      </p:sp>
      <p:graphicFrame>
        <p:nvGraphicFramePr>
          <p:cNvPr id="20490" name="Object 4">
            <a:extLst>
              <a:ext uri="{FF2B5EF4-FFF2-40B4-BE49-F238E27FC236}">
                <a16:creationId xmlns:a16="http://schemas.microsoft.com/office/drawing/2014/main" id="{A9ED4052-C432-7945-9068-FDD950379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3876675"/>
          <a:ext cx="614521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0" name="公式" r:id="rId7" imgW="33058100" imgH="4679950" progId="Equation.3">
                  <p:embed/>
                </p:oleObj>
              </mc:Choice>
              <mc:Fallback>
                <p:oleObj name="公式" r:id="rId7" imgW="33058100" imgH="4679950" progId="Equation.3">
                  <p:embed/>
                  <p:pic>
                    <p:nvPicPr>
                      <p:cNvPr id="20490" name="Object 4">
                        <a:extLst>
                          <a:ext uri="{FF2B5EF4-FFF2-40B4-BE49-F238E27FC236}">
                            <a16:creationId xmlns:a16="http://schemas.microsoft.com/office/drawing/2014/main" id="{A9ED4052-C432-7945-9068-FDD950379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876675"/>
                        <a:ext cx="614521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275DD6D9-D261-F043-A539-494C232ACDC1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4730750"/>
            <a:ext cx="2970213" cy="849313"/>
            <a:chOff x="566" y="3433"/>
            <a:chExt cx="1871" cy="535"/>
          </a:xfrm>
        </p:grpSpPr>
        <p:sp>
          <p:nvSpPr>
            <p:cNvPr id="46098" name="Text Box 12">
              <a:extLst>
                <a:ext uri="{FF2B5EF4-FFF2-40B4-BE49-F238E27FC236}">
                  <a16:creationId xmlns:a16="http://schemas.microsoft.com/office/drawing/2014/main" id="{6413DAF8-D04B-084F-A9F6-14CAE8AC1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534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解得：</a:t>
              </a:r>
            </a:p>
          </p:txBody>
        </p:sp>
        <p:graphicFrame>
          <p:nvGraphicFramePr>
            <p:cNvPr id="46099" name="Object 9">
              <a:extLst>
                <a:ext uri="{FF2B5EF4-FFF2-40B4-BE49-F238E27FC236}">
                  <a16:creationId xmlns:a16="http://schemas.microsoft.com/office/drawing/2014/main" id="{C611BA5C-0E2D-3A48-989B-41691D933F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0" y="3433"/>
            <a:ext cx="1227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1" name="公式" r:id="rId9" imgW="584200" imgH="254000" progId="Equation.3">
                    <p:embed/>
                  </p:oleObj>
                </mc:Choice>
                <mc:Fallback>
                  <p:oleObj name="公式" r:id="rId9" imgW="584200" imgH="254000" progId="Equation.3">
                    <p:embed/>
                    <p:pic>
                      <p:nvPicPr>
                        <p:cNvPr id="46099" name="Object 9">
                          <a:extLst>
                            <a:ext uri="{FF2B5EF4-FFF2-40B4-BE49-F238E27FC236}">
                              <a16:creationId xmlns:a16="http://schemas.microsoft.com/office/drawing/2014/main" id="{C611BA5C-0E2D-3A48-989B-41691D933F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3433"/>
                          <a:ext cx="1227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90" name="Group 14">
            <a:extLst>
              <a:ext uri="{FF2B5EF4-FFF2-40B4-BE49-F238E27FC236}">
                <a16:creationId xmlns:a16="http://schemas.microsoft.com/office/drawing/2014/main" id="{EBA99D79-02B9-F24E-BC51-BEE96C327CDB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0"/>
            <a:ext cx="6078538" cy="2130426"/>
            <a:chOff x="480" y="575"/>
            <a:chExt cx="3829" cy="1342"/>
          </a:xfrm>
        </p:grpSpPr>
        <p:graphicFrame>
          <p:nvGraphicFramePr>
            <p:cNvPr id="46091" name="Object 5">
              <a:extLst>
                <a:ext uri="{FF2B5EF4-FFF2-40B4-BE49-F238E27FC236}">
                  <a16:creationId xmlns:a16="http://schemas.microsoft.com/office/drawing/2014/main" id="{E6FDC5DD-77DF-F743-B364-BF88658189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6" y="673"/>
            <a:ext cx="81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2" name="公式" r:id="rId11" imgW="8045450" imgH="2489200" progId="Equation.3">
                    <p:embed/>
                  </p:oleObj>
                </mc:Choice>
                <mc:Fallback>
                  <p:oleObj name="公式" r:id="rId11" imgW="8045450" imgH="2489200" progId="Equation.3">
                    <p:embed/>
                    <p:pic>
                      <p:nvPicPr>
                        <p:cNvPr id="46091" name="Object 5">
                          <a:extLst>
                            <a:ext uri="{FF2B5EF4-FFF2-40B4-BE49-F238E27FC236}">
                              <a16:creationId xmlns:a16="http://schemas.microsoft.com/office/drawing/2014/main" id="{E6FDC5DD-77DF-F743-B364-BF88658189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673"/>
                          <a:ext cx="81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6">
              <a:extLst>
                <a:ext uri="{FF2B5EF4-FFF2-40B4-BE49-F238E27FC236}">
                  <a16:creationId xmlns:a16="http://schemas.microsoft.com/office/drawing/2014/main" id="{3A23817E-03F5-D246-8F4B-BD0EA40B52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" y="905"/>
            <a:ext cx="118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3" name="公式" r:id="rId13" imgW="11703050" imgH="2489200" progId="Equation.3">
                    <p:embed/>
                  </p:oleObj>
                </mc:Choice>
                <mc:Fallback>
                  <p:oleObj name="公式" r:id="rId13" imgW="11703050" imgH="2489200" progId="Equation.3">
                    <p:embed/>
                    <p:pic>
                      <p:nvPicPr>
                        <p:cNvPr id="46092" name="Object 6">
                          <a:extLst>
                            <a:ext uri="{FF2B5EF4-FFF2-40B4-BE49-F238E27FC236}">
                              <a16:creationId xmlns:a16="http://schemas.microsoft.com/office/drawing/2014/main" id="{3A23817E-03F5-D246-8F4B-BD0EA40B52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905"/>
                          <a:ext cx="118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7">
              <a:extLst>
                <a:ext uri="{FF2B5EF4-FFF2-40B4-BE49-F238E27FC236}">
                  <a16:creationId xmlns:a16="http://schemas.microsoft.com/office/drawing/2014/main" id="{37389F0D-30F3-774A-A5FB-CD92165F0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1" y="1153"/>
            <a:ext cx="1938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4" name="公式" r:id="rId15" imgW="17405350" imgH="4679950" progId="Equation.3">
                    <p:embed/>
                  </p:oleObj>
                </mc:Choice>
                <mc:Fallback>
                  <p:oleObj name="公式" r:id="rId15" imgW="17405350" imgH="4679950" progId="Equation.3">
                    <p:embed/>
                    <p:pic>
                      <p:nvPicPr>
                        <p:cNvPr id="46093" name="Object 7">
                          <a:extLst>
                            <a:ext uri="{FF2B5EF4-FFF2-40B4-BE49-F238E27FC236}">
                              <a16:creationId xmlns:a16="http://schemas.microsoft.com/office/drawing/2014/main" id="{37389F0D-30F3-774A-A5FB-CD92165F05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1153"/>
                          <a:ext cx="1938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4" name="Text Box 18">
              <a:extLst>
                <a:ext uri="{FF2B5EF4-FFF2-40B4-BE49-F238E27FC236}">
                  <a16:creationId xmlns:a16="http://schemas.microsoft.com/office/drawing/2014/main" id="{94D3EF9F-91FE-3747-884E-50A132954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575"/>
              <a:ext cx="603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（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1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）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（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2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）</a:t>
              </a:r>
            </a:p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（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3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）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095" name="Text Box 19">
              <a:extLst>
                <a:ext uri="{FF2B5EF4-FFF2-40B4-BE49-F238E27FC236}">
                  <a16:creationId xmlns:a16="http://schemas.microsoft.com/office/drawing/2014/main" id="{EB0F14E5-C88D-7749-827B-39E7BBC29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77"/>
              <a:ext cx="10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补充方程：</a:t>
              </a:r>
            </a:p>
          </p:txBody>
        </p:sp>
        <p:graphicFrame>
          <p:nvGraphicFramePr>
            <p:cNvPr id="46096" name="Object 8">
              <a:extLst>
                <a:ext uri="{FF2B5EF4-FFF2-40B4-BE49-F238E27FC236}">
                  <a16:creationId xmlns:a16="http://schemas.microsoft.com/office/drawing/2014/main" id="{9F29A14D-C485-954D-8950-445EF29AE4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8" y="1595"/>
            <a:ext cx="192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5" name="公式" r:id="rId17" imgW="17551400" imgH="2489200" progId="Equation.3">
                    <p:embed/>
                  </p:oleObj>
                </mc:Choice>
                <mc:Fallback>
                  <p:oleObj name="公式" r:id="rId17" imgW="17551400" imgH="2489200" progId="Equation.3">
                    <p:embed/>
                    <p:pic>
                      <p:nvPicPr>
                        <p:cNvPr id="46096" name="Object 8">
                          <a:extLst>
                            <a:ext uri="{FF2B5EF4-FFF2-40B4-BE49-F238E27FC236}">
                              <a16:creationId xmlns:a16="http://schemas.microsoft.com/office/drawing/2014/main" id="{9F29A14D-C485-954D-8950-445EF29AE4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1595"/>
                          <a:ext cx="192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Text Box 21">
              <a:extLst>
                <a:ext uri="{FF2B5EF4-FFF2-40B4-BE49-F238E27FC236}">
                  <a16:creationId xmlns:a16="http://schemas.microsoft.com/office/drawing/2014/main" id="{9EAA5465-597F-4E4E-8891-46895B284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6" y="1626"/>
              <a:ext cx="6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（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4</a:t>
              </a: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  <a:sym typeface="Monotype Sorts" pitchFamily="2" charset="2"/>
                </a:rPr>
                <a:t>）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3115B-FFC4-4947-B49F-5343B0B8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67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1" name="Group 4">
            <a:extLst>
              <a:ext uri="{FF2B5EF4-FFF2-40B4-BE49-F238E27FC236}">
                <a16:creationId xmlns:a16="http://schemas.microsoft.com/office/drawing/2014/main" id="{6D33D913-8725-5D49-9D45-FAE0E7C4DD46}"/>
              </a:ext>
            </a:extLst>
          </p:cNvPr>
          <p:cNvGrpSpPr>
            <a:grpSpLocks/>
          </p:cNvGrpSpPr>
          <p:nvPr/>
        </p:nvGrpSpPr>
        <p:grpSpPr bwMode="auto">
          <a:xfrm>
            <a:off x="3478213" y="2706688"/>
            <a:ext cx="3124200" cy="2644774"/>
            <a:chOff x="2182" y="1571"/>
            <a:chExt cx="1968" cy="1666"/>
          </a:xfrm>
        </p:grpSpPr>
        <p:grpSp>
          <p:nvGrpSpPr>
            <p:cNvPr id="24584" name="Group 5">
              <a:extLst>
                <a:ext uri="{FF2B5EF4-FFF2-40B4-BE49-F238E27FC236}">
                  <a16:creationId xmlns:a16="http://schemas.microsoft.com/office/drawing/2014/main" id="{449678B4-E14B-EA4B-ABE8-3FAA84503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" y="3028"/>
              <a:ext cx="1968" cy="196"/>
              <a:chOff x="480" y="3116"/>
              <a:chExt cx="1968" cy="196"/>
            </a:xfrm>
          </p:grpSpPr>
          <p:sp>
            <p:nvSpPr>
              <p:cNvPr id="24603" name="Rectangle 6">
                <a:extLst>
                  <a:ext uri="{FF2B5EF4-FFF2-40B4-BE49-F238E27FC236}">
                    <a16:creationId xmlns:a16="http://schemas.microsoft.com/office/drawing/2014/main" id="{4BD34EAE-0233-6448-9792-93B939248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16"/>
                <a:ext cx="1968" cy="1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04" name="Line 7">
                <a:extLst>
                  <a:ext uri="{FF2B5EF4-FFF2-40B4-BE49-F238E27FC236}">
                    <a16:creationId xmlns:a16="http://schemas.microsoft.com/office/drawing/2014/main" id="{107C6445-C545-D146-80BB-6A02629FA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116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4585" name="Oval 8">
              <a:extLst>
                <a:ext uri="{FF2B5EF4-FFF2-40B4-BE49-F238E27FC236}">
                  <a16:creationId xmlns:a16="http://schemas.microsoft.com/office/drawing/2014/main" id="{F4637C96-69F7-CC40-A365-6EA062C98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682"/>
              <a:ext cx="1344" cy="1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86" name="Line 9">
              <a:extLst>
                <a:ext uri="{FF2B5EF4-FFF2-40B4-BE49-F238E27FC236}">
                  <a16:creationId xmlns:a16="http://schemas.microsoft.com/office/drawing/2014/main" id="{95EDD36C-185A-C14B-BD80-0AC552B80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2365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87" name="Line 10">
              <a:extLst>
                <a:ext uri="{FF2B5EF4-FFF2-40B4-BE49-F238E27FC236}">
                  <a16:creationId xmlns:a16="http://schemas.microsoft.com/office/drawing/2014/main" id="{0F8E4A9F-ECFD-CD45-9425-44150D0803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61" y="236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24588" name="Group 11">
              <a:extLst>
                <a:ext uri="{FF2B5EF4-FFF2-40B4-BE49-F238E27FC236}">
                  <a16:creationId xmlns:a16="http://schemas.microsoft.com/office/drawing/2014/main" id="{79B49A82-5181-0E43-A56E-05F042D38D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5" y="2110"/>
              <a:ext cx="257" cy="291"/>
              <a:chOff x="3014" y="3242"/>
              <a:chExt cx="257" cy="291"/>
            </a:xfrm>
          </p:grpSpPr>
          <p:sp>
            <p:nvSpPr>
              <p:cNvPr id="24601" name="Oval 12">
                <a:extLst>
                  <a:ext uri="{FF2B5EF4-FFF2-40B4-BE49-F238E27FC236}">
                    <a16:creationId xmlns:a16="http://schemas.microsoft.com/office/drawing/2014/main" id="{AB7DD511-7320-1F4D-B40C-064C2B63A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602" name="Text Box 13">
                <a:extLst>
                  <a:ext uri="{FF2B5EF4-FFF2-40B4-BE49-F238E27FC236}">
                    <a16:creationId xmlns:a16="http://schemas.microsoft.com/office/drawing/2014/main" id="{D9020C88-7D83-064D-A3F2-7F12FA7B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4" y="3242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</a:p>
            </p:txBody>
          </p:sp>
        </p:grpSp>
        <p:grpSp>
          <p:nvGrpSpPr>
            <p:cNvPr id="24589" name="Group 14">
              <a:extLst>
                <a:ext uri="{FF2B5EF4-FFF2-40B4-BE49-F238E27FC236}">
                  <a16:creationId xmlns:a16="http://schemas.microsoft.com/office/drawing/2014/main" id="{5CA2D864-F218-094A-BB95-C06C81BB8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2099"/>
              <a:ext cx="234" cy="291"/>
              <a:chOff x="576" y="2160"/>
              <a:chExt cx="234" cy="291"/>
            </a:xfrm>
          </p:grpSpPr>
          <p:sp>
            <p:nvSpPr>
              <p:cNvPr id="24599" name="Text Box 15">
                <a:extLst>
                  <a:ext uri="{FF2B5EF4-FFF2-40B4-BE49-F238E27FC236}">
                    <a16:creationId xmlns:a16="http://schemas.microsoft.com/office/drawing/2014/main" id="{4CF081D2-6D57-7646-83EA-CC5F09643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160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B</a:t>
                </a:r>
              </a:p>
            </p:txBody>
          </p:sp>
          <p:sp>
            <p:nvSpPr>
              <p:cNvPr id="24600" name="Oval 16">
                <a:extLst>
                  <a:ext uri="{FF2B5EF4-FFF2-40B4-BE49-F238E27FC236}">
                    <a16:creationId xmlns:a16="http://schemas.microsoft.com/office/drawing/2014/main" id="{9B5B8799-627C-6243-B5DE-BB2B16E53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40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4590" name="Group 17">
              <a:extLst>
                <a:ext uri="{FF2B5EF4-FFF2-40B4-BE49-F238E27FC236}">
                  <a16:creationId xmlns:a16="http://schemas.microsoft.com/office/drawing/2014/main" id="{D6B42F14-17E2-ED48-A735-87B3C0D59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5" y="2946"/>
              <a:ext cx="250" cy="291"/>
              <a:chOff x="2966" y="2954"/>
              <a:chExt cx="250" cy="291"/>
            </a:xfrm>
          </p:grpSpPr>
          <p:sp>
            <p:nvSpPr>
              <p:cNvPr id="49170" name="Text Box 18">
                <a:extLst>
                  <a:ext uri="{FF2B5EF4-FFF2-40B4-BE49-F238E27FC236}">
                    <a16:creationId xmlns:a16="http://schemas.microsoft.com/office/drawing/2014/main" id="{BE9B7E9E-426E-9141-AC01-F50D323EE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2954"/>
                <a:ext cx="23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FF99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598" name="Oval 19">
                <a:extLst>
                  <a:ext uri="{FF2B5EF4-FFF2-40B4-BE49-F238E27FC236}">
                    <a16:creationId xmlns:a16="http://schemas.microsoft.com/office/drawing/2014/main" id="{E47E4B47-47F0-0D46-9A35-431DDFB3E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4591" name="Group 20">
              <a:extLst>
                <a:ext uri="{FF2B5EF4-FFF2-40B4-BE49-F238E27FC236}">
                  <a16:creationId xmlns:a16="http://schemas.microsoft.com/office/drawing/2014/main" id="{2C71264B-2497-904F-A5A9-DE7A0DD63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291"/>
              <a:ext cx="550" cy="288"/>
              <a:chOff x="1466" y="2352"/>
              <a:chExt cx="550" cy="288"/>
            </a:xfrm>
          </p:grpSpPr>
          <p:sp>
            <p:nvSpPr>
              <p:cNvPr id="24595" name="Line 21">
                <a:extLst>
                  <a:ext uri="{FF2B5EF4-FFF2-40B4-BE49-F238E27FC236}">
                    <a16:creationId xmlns:a16="http://schemas.microsoft.com/office/drawing/2014/main" id="{D063ABFC-AAF0-6140-890E-30CEBB1A7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42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596" name="Text Box 22">
                <a:extLst>
                  <a:ext uri="{FF2B5EF4-FFF2-40B4-BE49-F238E27FC236}">
                    <a16:creationId xmlns:a16="http://schemas.microsoft.com/office/drawing/2014/main" id="{32E776F8-6243-FC4B-8E67-A0DE793EE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4" y="235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v</a:t>
                </a:r>
                <a:r>
                  <a:rPr kumimoji="1" lang="en-US" altLang="zh-CN" sz="24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  <a:endPara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4592" name="Group 23">
              <a:extLst>
                <a:ext uri="{FF2B5EF4-FFF2-40B4-BE49-F238E27FC236}">
                  <a16:creationId xmlns:a16="http://schemas.microsoft.com/office/drawing/2014/main" id="{CF660712-D536-7D40-8F6D-5E44AA790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051"/>
              <a:ext cx="648" cy="314"/>
              <a:chOff x="1754" y="2112"/>
              <a:chExt cx="648" cy="314"/>
            </a:xfrm>
          </p:grpSpPr>
          <p:sp>
            <p:nvSpPr>
              <p:cNvPr id="24593" name="Line 24">
                <a:extLst>
                  <a:ext uri="{FF2B5EF4-FFF2-40B4-BE49-F238E27FC236}">
                    <a16:creationId xmlns:a16="http://schemas.microsoft.com/office/drawing/2014/main" id="{E6AEDB9E-EDE4-FD43-A70D-C79A2C1CD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4" y="242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4594" name="Text Box 25">
                <a:extLst>
                  <a:ext uri="{FF2B5EF4-FFF2-40B4-BE49-F238E27FC236}">
                    <a16:creationId xmlns:a16="http://schemas.microsoft.com/office/drawing/2014/main" id="{DC92874E-A86A-2F49-80C9-7F2EF54E5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2112"/>
                <a:ext cx="30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</a:p>
            </p:txBody>
          </p:sp>
        </p:grpSp>
      </p:grpSp>
      <p:sp>
        <p:nvSpPr>
          <p:cNvPr id="24582" name="Text Box 26">
            <a:extLst>
              <a:ext uri="{FF2B5EF4-FFF2-40B4-BE49-F238E27FC236}">
                <a16:creationId xmlns:a16="http://schemas.microsoft.com/office/drawing/2014/main" id="{828D9F4D-9539-F249-AFF4-EE4B2AD9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6948488" cy="129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已知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：半径为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R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圆轮在直线轨道上作纯滚动。轮心速度为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v</a:t>
            </a:r>
            <a:r>
              <a:rPr kumimoji="1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O</a:t>
            </a:r>
            <a:r>
              <a:rPr kumimoji="1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、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加速度为</a:t>
            </a: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O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 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求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：轮缘上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A、B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二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点的加速度。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7F7FD5-38A9-44AD-8348-4B309876F60D}"/>
              </a:ext>
            </a:extLst>
          </p:cNvPr>
          <p:cNvSpPr txBox="1"/>
          <p:nvPr/>
        </p:nvSpPr>
        <p:spPr>
          <a:xfrm>
            <a:off x="179512" y="188640"/>
            <a:ext cx="25922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例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3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圆盘的运动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27A5DF-79DE-4F5A-847E-5A14A06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8470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6" name="Group 5">
            <a:extLst>
              <a:ext uri="{FF2B5EF4-FFF2-40B4-BE49-F238E27FC236}">
                <a16:creationId xmlns:a16="http://schemas.microsoft.com/office/drawing/2014/main" id="{3CF23301-BF7A-1248-B591-2F961A6E4EAE}"/>
              </a:ext>
            </a:extLst>
          </p:cNvPr>
          <p:cNvGrpSpPr>
            <a:grpSpLocks/>
          </p:cNvGrpSpPr>
          <p:nvPr/>
        </p:nvGrpSpPr>
        <p:grpSpPr bwMode="auto">
          <a:xfrm>
            <a:off x="5746752" y="4060824"/>
            <a:ext cx="3124200" cy="2644776"/>
            <a:chOff x="3622" y="701"/>
            <a:chExt cx="1968" cy="1666"/>
          </a:xfrm>
        </p:grpSpPr>
        <p:grpSp>
          <p:nvGrpSpPr>
            <p:cNvPr id="25626" name="Group 6">
              <a:extLst>
                <a:ext uri="{FF2B5EF4-FFF2-40B4-BE49-F238E27FC236}">
                  <a16:creationId xmlns:a16="http://schemas.microsoft.com/office/drawing/2014/main" id="{A98082A9-CA9B-CA4D-B082-25EAF8FCA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2158"/>
              <a:ext cx="1968" cy="196"/>
              <a:chOff x="480" y="3116"/>
              <a:chExt cx="1968" cy="196"/>
            </a:xfrm>
          </p:grpSpPr>
          <p:sp>
            <p:nvSpPr>
              <p:cNvPr id="25645" name="Rectangle 7">
                <a:extLst>
                  <a:ext uri="{FF2B5EF4-FFF2-40B4-BE49-F238E27FC236}">
                    <a16:creationId xmlns:a16="http://schemas.microsoft.com/office/drawing/2014/main" id="{4927DF88-72DF-5C42-AC00-977A94929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16"/>
                <a:ext cx="1968" cy="1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46" name="Line 8">
                <a:extLst>
                  <a:ext uri="{FF2B5EF4-FFF2-40B4-BE49-F238E27FC236}">
                    <a16:creationId xmlns:a16="http://schemas.microsoft.com/office/drawing/2014/main" id="{0B9C476D-AF70-B546-B89C-AB714AA67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116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5627" name="Oval 9">
              <a:extLst>
                <a:ext uri="{FF2B5EF4-FFF2-40B4-BE49-F238E27FC236}">
                  <a16:creationId xmlns:a16="http://schemas.microsoft.com/office/drawing/2014/main" id="{3508F683-E3C7-6849-8829-79129B580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812"/>
              <a:ext cx="1344" cy="1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28" name="Line 10">
              <a:extLst>
                <a:ext uri="{FF2B5EF4-FFF2-40B4-BE49-F238E27FC236}">
                  <a16:creationId xmlns:a16="http://schemas.microsoft.com/office/drawing/2014/main" id="{DA93E215-BA1F-D74F-929B-5DF18E14E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4" y="1495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29" name="Line 11">
              <a:extLst>
                <a:ext uri="{FF2B5EF4-FFF2-40B4-BE49-F238E27FC236}">
                  <a16:creationId xmlns:a16="http://schemas.microsoft.com/office/drawing/2014/main" id="{7B0B643E-2333-5948-AB38-B171FFC47D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01" y="149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25630" name="Group 12">
              <a:extLst>
                <a:ext uri="{FF2B5EF4-FFF2-40B4-BE49-F238E27FC236}">
                  <a16:creationId xmlns:a16="http://schemas.microsoft.com/office/drawing/2014/main" id="{735F16FD-5842-0C4B-AFC6-4408DEDF6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5" y="1240"/>
              <a:ext cx="257" cy="291"/>
              <a:chOff x="3014" y="3242"/>
              <a:chExt cx="257" cy="291"/>
            </a:xfrm>
          </p:grpSpPr>
          <p:sp>
            <p:nvSpPr>
              <p:cNvPr id="25643" name="Oval 13">
                <a:extLst>
                  <a:ext uri="{FF2B5EF4-FFF2-40B4-BE49-F238E27FC236}">
                    <a16:creationId xmlns:a16="http://schemas.microsoft.com/office/drawing/2014/main" id="{AA844600-D7A9-1144-A2C3-EDDF88EA7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44" name="Text Box 14">
                <a:extLst>
                  <a:ext uri="{FF2B5EF4-FFF2-40B4-BE49-F238E27FC236}">
                    <a16:creationId xmlns:a16="http://schemas.microsoft.com/office/drawing/2014/main" id="{BDB28429-7610-A84D-AB3C-B3A3A5B093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4" y="3242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</a:p>
            </p:txBody>
          </p:sp>
        </p:grpSp>
        <p:grpSp>
          <p:nvGrpSpPr>
            <p:cNvPr id="25631" name="Group 15">
              <a:extLst>
                <a:ext uri="{FF2B5EF4-FFF2-40B4-BE49-F238E27FC236}">
                  <a16:creationId xmlns:a16="http://schemas.microsoft.com/office/drawing/2014/main" id="{88352D9A-EFDF-1C49-9BF0-02D19780C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1229"/>
              <a:ext cx="234" cy="291"/>
              <a:chOff x="576" y="2160"/>
              <a:chExt cx="234" cy="291"/>
            </a:xfrm>
          </p:grpSpPr>
          <p:sp>
            <p:nvSpPr>
              <p:cNvPr id="25641" name="Text Box 16">
                <a:extLst>
                  <a:ext uri="{FF2B5EF4-FFF2-40B4-BE49-F238E27FC236}">
                    <a16:creationId xmlns:a16="http://schemas.microsoft.com/office/drawing/2014/main" id="{3CEBB133-755D-414F-911F-F63FFA7A28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160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B</a:t>
                </a:r>
              </a:p>
            </p:txBody>
          </p:sp>
          <p:sp>
            <p:nvSpPr>
              <p:cNvPr id="25642" name="Oval 17">
                <a:extLst>
                  <a:ext uri="{FF2B5EF4-FFF2-40B4-BE49-F238E27FC236}">
                    <a16:creationId xmlns:a16="http://schemas.microsoft.com/office/drawing/2014/main" id="{2549C3B7-9D4F-8244-ABB5-85596C53F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40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5632" name="Group 18">
              <a:extLst>
                <a:ext uri="{FF2B5EF4-FFF2-40B4-BE49-F238E27FC236}">
                  <a16:creationId xmlns:a16="http://schemas.microsoft.com/office/drawing/2014/main" id="{EB4EF3EE-D9CE-DD45-8746-BDB1011FF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5" y="2076"/>
              <a:ext cx="250" cy="291"/>
              <a:chOff x="2966" y="2954"/>
              <a:chExt cx="250" cy="291"/>
            </a:xfrm>
          </p:grpSpPr>
          <p:sp>
            <p:nvSpPr>
              <p:cNvPr id="50195" name="Text Box 19">
                <a:extLst>
                  <a:ext uri="{FF2B5EF4-FFF2-40B4-BE49-F238E27FC236}">
                    <a16:creationId xmlns:a16="http://schemas.microsoft.com/office/drawing/2014/main" id="{5A78E10A-EFE5-224E-BDA1-066732485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2954"/>
                <a:ext cx="23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FF99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40" name="Oval 20">
                <a:extLst>
                  <a:ext uri="{FF2B5EF4-FFF2-40B4-BE49-F238E27FC236}">
                    <a16:creationId xmlns:a16="http://schemas.microsoft.com/office/drawing/2014/main" id="{77FCFDEE-DFD3-2D47-887C-B42AA7668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5633" name="Group 21">
              <a:extLst>
                <a:ext uri="{FF2B5EF4-FFF2-40B4-BE49-F238E27FC236}">
                  <a16:creationId xmlns:a16="http://schemas.microsoft.com/office/drawing/2014/main" id="{6C5EE173-5381-8145-A5D8-A3B3C253F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421"/>
              <a:ext cx="655" cy="291"/>
              <a:chOff x="1466" y="2352"/>
              <a:chExt cx="550" cy="291"/>
            </a:xfrm>
          </p:grpSpPr>
          <p:sp>
            <p:nvSpPr>
              <p:cNvPr id="25637" name="Line 22">
                <a:extLst>
                  <a:ext uri="{FF2B5EF4-FFF2-40B4-BE49-F238E27FC236}">
                    <a16:creationId xmlns:a16="http://schemas.microsoft.com/office/drawing/2014/main" id="{5046EFFB-DCEF-4A43-95E6-D5BDCB243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42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38" name="Text Box 23">
                <a:extLst>
                  <a:ext uri="{FF2B5EF4-FFF2-40B4-BE49-F238E27FC236}">
                    <a16:creationId xmlns:a16="http://schemas.microsoft.com/office/drawing/2014/main" id="{A23D0EAF-A263-3842-B34B-A10BF19A9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4" y="2352"/>
                <a:ext cx="3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v</a:t>
                </a:r>
                <a:r>
                  <a:rPr kumimoji="1" lang="en-US" altLang="zh-CN" sz="24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  <a:endPara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5634" name="Group 24">
              <a:extLst>
                <a:ext uri="{FF2B5EF4-FFF2-40B4-BE49-F238E27FC236}">
                  <a16:creationId xmlns:a16="http://schemas.microsoft.com/office/drawing/2014/main" id="{F98AFA3B-8B10-744F-8792-0B5CBD3C1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149"/>
              <a:ext cx="648" cy="346"/>
              <a:chOff x="1754" y="2080"/>
              <a:chExt cx="648" cy="346"/>
            </a:xfrm>
          </p:grpSpPr>
          <p:sp>
            <p:nvSpPr>
              <p:cNvPr id="25635" name="Line 25">
                <a:extLst>
                  <a:ext uri="{FF2B5EF4-FFF2-40B4-BE49-F238E27FC236}">
                    <a16:creationId xmlns:a16="http://schemas.microsoft.com/office/drawing/2014/main" id="{8502B185-D3DB-0543-996A-7CCFEDF34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4" y="242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5636" name="Text Box 26">
                <a:extLst>
                  <a:ext uri="{FF2B5EF4-FFF2-40B4-BE49-F238E27FC236}">
                    <a16:creationId xmlns:a16="http://schemas.microsoft.com/office/drawing/2014/main" id="{B3A7F4CD-FA01-8F46-8B74-F47B0FDD1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2080"/>
                <a:ext cx="30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</a:p>
            </p:txBody>
          </p:sp>
        </p:grpSp>
      </p:grpSp>
      <p:sp>
        <p:nvSpPr>
          <p:cNvPr id="25609" name="Arc 29">
            <a:extLst>
              <a:ext uri="{FF2B5EF4-FFF2-40B4-BE49-F238E27FC236}">
                <a16:creationId xmlns:a16="http://schemas.microsoft.com/office/drawing/2014/main" id="{729F16A4-F1F0-FD4B-935E-8D2112B3D772}"/>
              </a:ext>
            </a:extLst>
          </p:cNvPr>
          <p:cNvSpPr>
            <a:spLocks noChangeAspect="1"/>
          </p:cNvSpPr>
          <p:nvPr/>
        </p:nvSpPr>
        <p:spPr bwMode="auto">
          <a:xfrm>
            <a:off x="6748465" y="4127499"/>
            <a:ext cx="1119187" cy="1169988"/>
          </a:xfrm>
          <a:custGeom>
            <a:avLst/>
            <a:gdLst>
              <a:gd name="T0" fmla="*/ 0 w 20651"/>
              <a:gd name="T1" fmla="*/ 7657680 h 21600"/>
              <a:gd name="T2" fmla="*/ 60654668 w 20651"/>
              <a:gd name="T3" fmla="*/ 7760325 h 21600"/>
              <a:gd name="T4" fmla="*/ 30231869 w 20651"/>
              <a:gd name="T5" fmla="*/ 63373700 h 21600"/>
              <a:gd name="T6" fmla="*/ 0 60000 65536"/>
              <a:gd name="T7" fmla="*/ 0 60000 65536"/>
              <a:gd name="T8" fmla="*/ 0 60000 65536"/>
              <a:gd name="T9" fmla="*/ 0 w 20651"/>
              <a:gd name="T10" fmla="*/ 0 h 21600"/>
              <a:gd name="T11" fmla="*/ 20651 w 2065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51" h="21600" fill="none" extrusionOk="0">
                <a:moveTo>
                  <a:pt x="0" y="2610"/>
                </a:moveTo>
                <a:cubicBezTo>
                  <a:pt x="3160" y="897"/>
                  <a:pt x="6698" y="-1"/>
                  <a:pt x="10293" y="0"/>
                </a:cubicBezTo>
                <a:cubicBezTo>
                  <a:pt x="13912" y="0"/>
                  <a:pt x="17474" y="909"/>
                  <a:pt x="20650" y="2645"/>
                </a:cubicBezTo>
              </a:path>
              <a:path w="20651" h="21600" stroke="0" extrusionOk="0">
                <a:moveTo>
                  <a:pt x="0" y="2610"/>
                </a:moveTo>
                <a:cubicBezTo>
                  <a:pt x="3160" y="897"/>
                  <a:pt x="6698" y="-1"/>
                  <a:pt x="10293" y="0"/>
                </a:cubicBezTo>
                <a:cubicBezTo>
                  <a:pt x="13912" y="0"/>
                  <a:pt x="17474" y="909"/>
                  <a:pt x="20650" y="2645"/>
                </a:cubicBezTo>
                <a:lnTo>
                  <a:pt x="10293" y="21600"/>
                </a:lnTo>
                <a:lnTo>
                  <a:pt x="0" y="2610"/>
                </a:lnTo>
                <a:close/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610" name="Arc 30">
            <a:extLst>
              <a:ext uri="{FF2B5EF4-FFF2-40B4-BE49-F238E27FC236}">
                <a16:creationId xmlns:a16="http://schemas.microsoft.com/office/drawing/2014/main" id="{FA2E17AF-11C5-6C44-AB9C-F30416BB2636}"/>
              </a:ext>
            </a:extLst>
          </p:cNvPr>
          <p:cNvSpPr>
            <a:spLocks noChangeAspect="1"/>
          </p:cNvSpPr>
          <p:nvPr/>
        </p:nvSpPr>
        <p:spPr bwMode="auto">
          <a:xfrm>
            <a:off x="6632577" y="3875087"/>
            <a:ext cx="1320800" cy="1439862"/>
          </a:xfrm>
          <a:custGeom>
            <a:avLst/>
            <a:gdLst>
              <a:gd name="T0" fmla="*/ 0 w 19822"/>
              <a:gd name="T1" fmla="*/ 10180291 h 21600"/>
              <a:gd name="T2" fmla="*/ 88008911 w 19822"/>
              <a:gd name="T3" fmla="*/ 11237856 h 21600"/>
              <a:gd name="T4" fmla="*/ 42983238 w 19822"/>
              <a:gd name="T5" fmla="*/ 95981601 h 21600"/>
              <a:gd name="T6" fmla="*/ 0 60000 65536"/>
              <a:gd name="T7" fmla="*/ 0 60000 65536"/>
              <a:gd name="T8" fmla="*/ 0 60000 65536"/>
              <a:gd name="T9" fmla="*/ 0 w 19822"/>
              <a:gd name="T10" fmla="*/ 0 h 21600"/>
              <a:gd name="T11" fmla="*/ 19822 w 198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2" h="21600" fill="none" extrusionOk="0">
                <a:moveTo>
                  <a:pt x="-1" y="2290"/>
                </a:moveTo>
                <a:cubicBezTo>
                  <a:pt x="3004" y="784"/>
                  <a:pt x="6319" y="-1"/>
                  <a:pt x="9681" y="0"/>
                </a:cubicBezTo>
                <a:cubicBezTo>
                  <a:pt x="13217" y="0"/>
                  <a:pt x="16699" y="868"/>
                  <a:pt x="19822" y="2528"/>
                </a:cubicBezTo>
              </a:path>
              <a:path w="19822" h="21600" stroke="0" extrusionOk="0">
                <a:moveTo>
                  <a:pt x="-1" y="2290"/>
                </a:moveTo>
                <a:cubicBezTo>
                  <a:pt x="3004" y="784"/>
                  <a:pt x="6319" y="-1"/>
                  <a:pt x="9681" y="0"/>
                </a:cubicBezTo>
                <a:cubicBezTo>
                  <a:pt x="13217" y="0"/>
                  <a:pt x="16699" y="868"/>
                  <a:pt x="19822" y="2528"/>
                </a:cubicBezTo>
                <a:lnTo>
                  <a:pt x="9681" y="21600"/>
                </a:lnTo>
                <a:lnTo>
                  <a:pt x="-1" y="2290"/>
                </a:lnTo>
                <a:close/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611" name="Text Box 31">
            <a:extLst>
              <a:ext uri="{FF2B5EF4-FFF2-40B4-BE49-F238E27FC236}">
                <a16:creationId xmlns:a16="http://schemas.microsoft.com/office/drawing/2014/main" id="{6FFEC57B-FECF-EF4E-AE33-C211F31EB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802" y="4008437"/>
            <a:ext cx="3193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Symbol" pitchFamily="2" charset="2"/>
              </a:rPr>
              <a:t></a:t>
            </a:r>
            <a:endParaRPr kumimoji="1" lang="zh-CN" alt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612" name="Rectangle 32">
            <a:extLst>
              <a:ext uri="{FF2B5EF4-FFF2-40B4-BE49-F238E27FC236}">
                <a16:creationId xmlns:a16="http://schemas.microsoft.com/office/drawing/2014/main" id="{1E6A38FD-7B5F-7142-A6D7-44208814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240" y="3708399"/>
            <a:ext cx="39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Symbol" pitchFamily="2" charset="2"/>
              </a:rPr>
              <a:t></a:t>
            </a:r>
          </a:p>
        </p:txBody>
      </p:sp>
      <p:grpSp>
        <p:nvGrpSpPr>
          <p:cNvPr id="9" name="Group 42">
            <a:extLst>
              <a:ext uri="{FF2B5EF4-FFF2-40B4-BE49-F238E27FC236}">
                <a16:creationId xmlns:a16="http://schemas.microsoft.com/office/drawing/2014/main" id="{6E79D2C9-5926-1140-A37F-CEEE575F6355}"/>
              </a:ext>
            </a:extLst>
          </p:cNvPr>
          <p:cNvGrpSpPr>
            <a:grpSpLocks/>
          </p:cNvGrpSpPr>
          <p:nvPr/>
        </p:nvGrpSpPr>
        <p:grpSpPr bwMode="auto">
          <a:xfrm>
            <a:off x="6762752" y="5400674"/>
            <a:ext cx="522288" cy="996950"/>
            <a:chOff x="4262" y="1545"/>
            <a:chExt cx="329" cy="628"/>
          </a:xfrm>
        </p:grpSpPr>
        <p:sp>
          <p:nvSpPr>
            <p:cNvPr id="25624" name="Line 43">
              <a:extLst>
                <a:ext uri="{FF2B5EF4-FFF2-40B4-BE49-F238E27FC236}">
                  <a16:creationId xmlns:a16="http://schemas.microsoft.com/office/drawing/2014/main" id="{C6AD0652-67BE-7143-B365-CF03F2173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3" y="1667"/>
              <a:ext cx="18" cy="50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25625" name="Object 1032">
              <a:extLst>
                <a:ext uri="{FF2B5EF4-FFF2-40B4-BE49-F238E27FC236}">
                  <a16:creationId xmlns:a16="http://schemas.microsoft.com/office/drawing/2014/main" id="{8A64682F-EEC7-B244-88C5-0CB5C04FF5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2" y="1545"/>
            <a:ext cx="30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5" name="Equation" r:id="rId4" imgW="1752600" imgH="2051050" progId="Equation.DSMT4">
                    <p:embed/>
                  </p:oleObj>
                </mc:Choice>
                <mc:Fallback>
                  <p:oleObj name="Equation" r:id="rId4" imgW="1752600" imgH="2051050" progId="Equation.DSMT4">
                    <p:embed/>
                    <p:pic>
                      <p:nvPicPr>
                        <p:cNvPr id="25625" name="Object 1032">
                          <a:extLst>
                            <a:ext uri="{FF2B5EF4-FFF2-40B4-BE49-F238E27FC236}">
                              <a16:creationId xmlns:a16="http://schemas.microsoft.com/office/drawing/2014/main" id="{8A64682F-EEC7-B244-88C5-0CB5C04FF5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1545"/>
                          <a:ext cx="30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1">
            <a:extLst>
              <a:ext uri="{FF2B5EF4-FFF2-40B4-BE49-F238E27FC236}">
                <a16:creationId xmlns:a16="http://schemas.microsoft.com/office/drawing/2014/main" id="{6D0B1F26-1E58-8A47-8E39-F1632F5591A8}"/>
              </a:ext>
            </a:extLst>
          </p:cNvPr>
          <p:cNvGrpSpPr>
            <a:grpSpLocks/>
          </p:cNvGrpSpPr>
          <p:nvPr/>
        </p:nvGrpSpPr>
        <p:grpSpPr bwMode="auto">
          <a:xfrm>
            <a:off x="6069015" y="5737224"/>
            <a:ext cx="1042987" cy="660400"/>
            <a:chOff x="4422" y="1525"/>
            <a:chExt cx="657" cy="416"/>
          </a:xfrm>
        </p:grpSpPr>
        <p:sp>
          <p:nvSpPr>
            <p:cNvPr id="25622" name="Line 37">
              <a:extLst>
                <a:ext uri="{FF2B5EF4-FFF2-40B4-BE49-F238E27FC236}">
                  <a16:creationId xmlns:a16="http://schemas.microsoft.com/office/drawing/2014/main" id="{2282BD2E-9B31-8845-96F6-0405B41FF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8" y="1933"/>
              <a:ext cx="611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25623" name="Object 1031">
              <a:extLst>
                <a:ext uri="{FF2B5EF4-FFF2-40B4-BE49-F238E27FC236}">
                  <a16:creationId xmlns:a16="http://schemas.microsoft.com/office/drawing/2014/main" id="{20068151-6311-5249-8473-F476FC4390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1525"/>
            <a:ext cx="43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6" name="公式" r:id="rId6" imgW="2927350" imgH="2781300" progId="Equation.3">
                    <p:embed/>
                  </p:oleObj>
                </mc:Choice>
                <mc:Fallback>
                  <p:oleObj name="公式" r:id="rId6" imgW="2927350" imgH="2781300" progId="Equation.3">
                    <p:embed/>
                    <p:pic>
                      <p:nvPicPr>
                        <p:cNvPr id="25623" name="Object 1031">
                          <a:extLst>
                            <a:ext uri="{FF2B5EF4-FFF2-40B4-BE49-F238E27FC236}">
                              <a16:creationId xmlns:a16="http://schemas.microsoft.com/office/drawing/2014/main" id="{20068151-6311-5249-8473-F476FC4390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525"/>
                          <a:ext cx="43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4">
            <a:extLst>
              <a:ext uri="{FF2B5EF4-FFF2-40B4-BE49-F238E27FC236}">
                <a16:creationId xmlns:a16="http://schemas.microsoft.com/office/drawing/2014/main" id="{DFBFACE5-469F-A347-9A6A-8170B03ED03D}"/>
              </a:ext>
            </a:extLst>
          </p:cNvPr>
          <p:cNvGrpSpPr>
            <a:grpSpLocks/>
          </p:cNvGrpSpPr>
          <p:nvPr/>
        </p:nvGrpSpPr>
        <p:grpSpPr bwMode="auto">
          <a:xfrm>
            <a:off x="7292977" y="5737224"/>
            <a:ext cx="696913" cy="720725"/>
            <a:chOff x="4604" y="1434"/>
            <a:chExt cx="439" cy="454"/>
          </a:xfrm>
        </p:grpSpPr>
        <p:graphicFrame>
          <p:nvGraphicFramePr>
            <p:cNvPr id="25620" name="Object 1030">
              <a:extLst>
                <a:ext uri="{FF2B5EF4-FFF2-40B4-BE49-F238E27FC236}">
                  <a16:creationId xmlns:a16="http://schemas.microsoft.com/office/drawing/2014/main" id="{64570133-F3FA-8849-9412-9F8801CE0F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4" y="1434"/>
            <a:ext cx="43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7" name="公式" r:id="rId8" imgW="2927350" imgH="2781300" progId="Equation.3">
                    <p:embed/>
                  </p:oleObj>
                </mc:Choice>
                <mc:Fallback>
                  <p:oleObj name="公式" r:id="rId8" imgW="2927350" imgH="2781300" progId="Equation.3">
                    <p:embed/>
                    <p:pic>
                      <p:nvPicPr>
                        <p:cNvPr id="25620" name="Object 1030">
                          <a:extLst>
                            <a:ext uri="{FF2B5EF4-FFF2-40B4-BE49-F238E27FC236}">
                              <a16:creationId xmlns:a16="http://schemas.microsoft.com/office/drawing/2014/main" id="{64570133-F3FA-8849-9412-9F8801CE0F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434"/>
                          <a:ext cx="43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Line 53">
              <a:extLst>
                <a:ext uri="{FF2B5EF4-FFF2-40B4-BE49-F238E27FC236}">
                  <a16:creationId xmlns:a16="http://schemas.microsoft.com/office/drawing/2014/main" id="{46199543-5B80-3541-BE51-4BDF38773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1434"/>
              <a:ext cx="0" cy="45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B0861-674F-442C-B3BC-BCDFE15482DD}"/>
                  </a:ext>
                </a:extLst>
              </p:cNvPr>
              <p:cNvSpPr txBox="1"/>
              <p:nvPr/>
            </p:nvSpPr>
            <p:spPr>
              <a:xfrm>
                <a:off x="134875" y="14148"/>
                <a:ext cx="8874249" cy="38286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分析：轮作无滑滚动，轮与地面的接触点为转动瞬心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取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为原点，水平向右为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轴，竖直向上为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轴，则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瞬心相对位矢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，应用刚体上任一点速度公式，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0=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𝑂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⟹  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𝑂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𝑣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𝑂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𝑂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𝑅</m:t>
                        </m:r>
                      </m:den>
                    </m:f>
                  </m:oMath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B0861-674F-442C-B3BC-BCDFE1548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5" y="14148"/>
                <a:ext cx="8874249" cy="3828612"/>
              </a:xfrm>
              <a:prstGeom prst="rect">
                <a:avLst/>
              </a:prstGeom>
              <a:blipFill>
                <a:blip r:embed="rId11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420F114-B37A-4453-87BF-69D971814A67}"/>
                  </a:ext>
                </a:extLst>
              </p:cNvPr>
              <p:cNvSpPr txBox="1"/>
              <p:nvPr/>
            </p:nvSpPr>
            <p:spPr>
              <a:xfrm>
                <a:off x="97030" y="3773304"/>
                <a:ext cx="5891085" cy="28610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0−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𝑂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𝑂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𝑂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420F114-B37A-4453-87BF-69D97181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0" y="3773304"/>
                <a:ext cx="5891085" cy="28610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88D81BE-0CDF-48A3-A447-2EEA33FF329D}"/>
              </a:ext>
            </a:extLst>
          </p:cNvPr>
          <p:cNvSpPr txBox="1"/>
          <p:nvPr/>
        </p:nvSpPr>
        <p:spPr>
          <a:xfrm>
            <a:off x="273048" y="6412498"/>
            <a:ext cx="28119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瞬心加速度不为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0!!!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EA725-528C-4689-9C73-8EA85AA4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57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2" name="Group 11">
            <a:extLst>
              <a:ext uri="{FF2B5EF4-FFF2-40B4-BE49-F238E27FC236}">
                <a16:creationId xmlns:a16="http://schemas.microsoft.com/office/drawing/2014/main" id="{FE3C0A99-D9CE-8A4A-83C0-C1C98E4B22D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167063"/>
            <a:ext cx="3124200" cy="2624137"/>
            <a:chOff x="3622" y="701"/>
            <a:chExt cx="1968" cy="1653"/>
          </a:xfrm>
        </p:grpSpPr>
        <p:grpSp>
          <p:nvGrpSpPr>
            <p:cNvPr id="26647" name="Group 12">
              <a:extLst>
                <a:ext uri="{FF2B5EF4-FFF2-40B4-BE49-F238E27FC236}">
                  <a16:creationId xmlns:a16="http://schemas.microsoft.com/office/drawing/2014/main" id="{54278473-998F-9C47-8968-2268F9B1B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2158"/>
              <a:ext cx="1968" cy="196"/>
              <a:chOff x="480" y="3116"/>
              <a:chExt cx="1968" cy="196"/>
            </a:xfrm>
          </p:grpSpPr>
          <p:sp>
            <p:nvSpPr>
              <p:cNvPr id="26666" name="Rectangle 13">
                <a:extLst>
                  <a:ext uri="{FF2B5EF4-FFF2-40B4-BE49-F238E27FC236}">
                    <a16:creationId xmlns:a16="http://schemas.microsoft.com/office/drawing/2014/main" id="{5FA4ECEC-60C5-814F-B710-553283A85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116"/>
                <a:ext cx="1968" cy="196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67" name="Line 14">
                <a:extLst>
                  <a:ext uri="{FF2B5EF4-FFF2-40B4-BE49-F238E27FC236}">
                    <a16:creationId xmlns:a16="http://schemas.microsoft.com/office/drawing/2014/main" id="{12D9D3A3-21B4-744B-8FF9-DBD570E83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116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6648" name="Oval 15">
              <a:extLst>
                <a:ext uri="{FF2B5EF4-FFF2-40B4-BE49-F238E27FC236}">
                  <a16:creationId xmlns:a16="http://schemas.microsoft.com/office/drawing/2014/main" id="{CB06B42C-C3BE-D542-BF66-4E5ACDBE9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812"/>
              <a:ext cx="1344" cy="13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649" name="Line 16">
              <a:extLst>
                <a:ext uri="{FF2B5EF4-FFF2-40B4-BE49-F238E27FC236}">
                  <a16:creationId xmlns:a16="http://schemas.microsoft.com/office/drawing/2014/main" id="{34A4B0C3-A000-2E4B-83B8-009FD08A6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4" y="1495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650" name="Line 17">
              <a:extLst>
                <a:ext uri="{FF2B5EF4-FFF2-40B4-BE49-F238E27FC236}">
                  <a16:creationId xmlns:a16="http://schemas.microsoft.com/office/drawing/2014/main" id="{D021F32A-FBAC-EF40-8E2F-2273A59FF0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01" y="1493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26651" name="Group 18">
              <a:extLst>
                <a:ext uri="{FF2B5EF4-FFF2-40B4-BE49-F238E27FC236}">
                  <a16:creationId xmlns:a16="http://schemas.microsoft.com/office/drawing/2014/main" id="{0EB93D17-9B17-5D4D-8586-66949E87A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5" y="1227"/>
              <a:ext cx="257" cy="291"/>
              <a:chOff x="3014" y="3229"/>
              <a:chExt cx="257" cy="291"/>
            </a:xfrm>
          </p:grpSpPr>
          <p:sp>
            <p:nvSpPr>
              <p:cNvPr id="26664" name="Oval 19">
                <a:extLst>
                  <a:ext uri="{FF2B5EF4-FFF2-40B4-BE49-F238E27FC236}">
                    <a16:creationId xmlns:a16="http://schemas.microsoft.com/office/drawing/2014/main" id="{2ED228E0-45E6-2947-98FE-5B84F0C64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65" name="Text Box 20">
                <a:extLst>
                  <a:ext uri="{FF2B5EF4-FFF2-40B4-BE49-F238E27FC236}">
                    <a16:creationId xmlns:a16="http://schemas.microsoft.com/office/drawing/2014/main" id="{CDB9F1BB-AE7C-924D-B4A0-DA4E6632B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4" y="3229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</a:p>
            </p:txBody>
          </p:sp>
        </p:grpSp>
        <p:grpSp>
          <p:nvGrpSpPr>
            <p:cNvPr id="26652" name="Group 21">
              <a:extLst>
                <a:ext uri="{FF2B5EF4-FFF2-40B4-BE49-F238E27FC236}">
                  <a16:creationId xmlns:a16="http://schemas.microsoft.com/office/drawing/2014/main" id="{BDA77ABE-32A3-6647-BAF3-8844BB692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1216"/>
              <a:ext cx="234" cy="301"/>
              <a:chOff x="576" y="2147"/>
              <a:chExt cx="234" cy="301"/>
            </a:xfrm>
          </p:grpSpPr>
          <p:sp>
            <p:nvSpPr>
              <p:cNvPr id="26662" name="Text Box 22">
                <a:extLst>
                  <a:ext uri="{FF2B5EF4-FFF2-40B4-BE49-F238E27FC236}">
                    <a16:creationId xmlns:a16="http://schemas.microsoft.com/office/drawing/2014/main" id="{0BAB4265-0757-7F49-95F9-82DA942A9E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147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B</a:t>
                </a:r>
              </a:p>
            </p:txBody>
          </p:sp>
          <p:sp>
            <p:nvSpPr>
              <p:cNvPr id="26663" name="Oval 23">
                <a:extLst>
                  <a:ext uri="{FF2B5EF4-FFF2-40B4-BE49-F238E27FC236}">
                    <a16:creationId xmlns:a16="http://schemas.microsoft.com/office/drawing/2014/main" id="{B233F5B6-2DF2-F946-8193-BC15A6778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40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6653" name="Group 24">
              <a:extLst>
                <a:ext uri="{FF2B5EF4-FFF2-40B4-BE49-F238E27FC236}">
                  <a16:creationId xmlns:a16="http://schemas.microsoft.com/office/drawing/2014/main" id="{FE6B6082-5AA8-5B44-A4FF-CCEBDF8A4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5" y="2063"/>
              <a:ext cx="250" cy="291"/>
              <a:chOff x="2966" y="2941"/>
              <a:chExt cx="250" cy="291"/>
            </a:xfrm>
          </p:grpSpPr>
          <p:sp>
            <p:nvSpPr>
              <p:cNvPr id="48153" name="Text Box 25">
                <a:extLst>
                  <a:ext uri="{FF2B5EF4-FFF2-40B4-BE49-F238E27FC236}">
                    <a16:creationId xmlns:a16="http://schemas.microsoft.com/office/drawing/2014/main" id="{A726C754-E0AC-1844-BC3A-104C33C63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2941"/>
                <a:ext cx="23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66FF99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61" name="Oval 26">
                <a:extLst>
                  <a:ext uri="{FF2B5EF4-FFF2-40B4-BE49-F238E27FC236}">
                    <a16:creationId xmlns:a16="http://schemas.microsoft.com/office/drawing/2014/main" id="{3E63AA12-6448-7A45-9B41-04195AFB9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6654" name="Group 27">
              <a:extLst>
                <a:ext uri="{FF2B5EF4-FFF2-40B4-BE49-F238E27FC236}">
                  <a16:creationId xmlns:a16="http://schemas.microsoft.com/office/drawing/2014/main" id="{B900BF65-479B-BB4E-B634-CD7016B86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421"/>
              <a:ext cx="655" cy="291"/>
              <a:chOff x="1466" y="2352"/>
              <a:chExt cx="550" cy="291"/>
            </a:xfrm>
          </p:grpSpPr>
          <p:sp>
            <p:nvSpPr>
              <p:cNvPr id="26658" name="Line 28">
                <a:extLst>
                  <a:ext uri="{FF2B5EF4-FFF2-40B4-BE49-F238E27FC236}">
                    <a16:creationId xmlns:a16="http://schemas.microsoft.com/office/drawing/2014/main" id="{D31A3F3B-32A3-DE47-A58A-1DD4A4559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42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59" name="Text Box 29">
                <a:extLst>
                  <a:ext uri="{FF2B5EF4-FFF2-40B4-BE49-F238E27FC236}">
                    <a16:creationId xmlns:a16="http://schemas.microsoft.com/office/drawing/2014/main" id="{C428B043-C4FE-7047-93AE-43A9CB30B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4" y="2352"/>
                <a:ext cx="3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v</a:t>
                </a:r>
                <a:r>
                  <a:rPr kumimoji="1" lang="en-US" altLang="zh-CN" sz="24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  <a:endPara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6655" name="Group 30">
              <a:extLst>
                <a:ext uri="{FF2B5EF4-FFF2-40B4-BE49-F238E27FC236}">
                  <a16:creationId xmlns:a16="http://schemas.microsoft.com/office/drawing/2014/main" id="{367F4B30-09B4-FB42-AAE9-00C837514F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135"/>
              <a:ext cx="648" cy="360"/>
              <a:chOff x="1754" y="2066"/>
              <a:chExt cx="648" cy="360"/>
            </a:xfrm>
          </p:grpSpPr>
          <p:sp>
            <p:nvSpPr>
              <p:cNvPr id="26656" name="Line 31">
                <a:extLst>
                  <a:ext uri="{FF2B5EF4-FFF2-40B4-BE49-F238E27FC236}">
                    <a16:creationId xmlns:a16="http://schemas.microsoft.com/office/drawing/2014/main" id="{CB097CE0-156B-5A44-B215-ADD0ABA52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4" y="242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6657" name="Text Box 32">
                <a:extLst>
                  <a:ext uri="{FF2B5EF4-FFF2-40B4-BE49-F238E27FC236}">
                    <a16:creationId xmlns:a16="http://schemas.microsoft.com/office/drawing/2014/main" id="{6414F226-A8AF-BC43-801F-3C0FAEE25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6" y="2066"/>
                <a:ext cx="30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4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O</a:t>
                </a:r>
              </a:p>
            </p:txBody>
          </p:sp>
        </p:grpSp>
      </p:grpSp>
      <p:sp>
        <p:nvSpPr>
          <p:cNvPr id="26633" name="Arc 33">
            <a:extLst>
              <a:ext uri="{FF2B5EF4-FFF2-40B4-BE49-F238E27FC236}">
                <a16:creationId xmlns:a16="http://schemas.microsoft.com/office/drawing/2014/main" id="{8E0B6BAB-09C8-0E4F-B49F-1F760F919EF2}"/>
              </a:ext>
            </a:extLst>
          </p:cNvPr>
          <p:cNvSpPr>
            <a:spLocks noChangeAspect="1"/>
          </p:cNvSpPr>
          <p:nvPr/>
        </p:nvSpPr>
        <p:spPr bwMode="auto">
          <a:xfrm>
            <a:off x="6640513" y="3233738"/>
            <a:ext cx="1119187" cy="1169987"/>
          </a:xfrm>
          <a:custGeom>
            <a:avLst/>
            <a:gdLst>
              <a:gd name="T0" fmla="*/ 0 w 20651"/>
              <a:gd name="T1" fmla="*/ 7657619 h 21600"/>
              <a:gd name="T2" fmla="*/ 60654668 w 20651"/>
              <a:gd name="T3" fmla="*/ 7760318 h 21600"/>
              <a:gd name="T4" fmla="*/ 30231869 w 20651"/>
              <a:gd name="T5" fmla="*/ 63373592 h 21600"/>
              <a:gd name="T6" fmla="*/ 0 60000 65536"/>
              <a:gd name="T7" fmla="*/ 0 60000 65536"/>
              <a:gd name="T8" fmla="*/ 0 60000 65536"/>
              <a:gd name="T9" fmla="*/ 0 w 20651"/>
              <a:gd name="T10" fmla="*/ 0 h 21600"/>
              <a:gd name="T11" fmla="*/ 20651 w 2065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51" h="21600" fill="none" extrusionOk="0">
                <a:moveTo>
                  <a:pt x="0" y="2610"/>
                </a:moveTo>
                <a:cubicBezTo>
                  <a:pt x="3160" y="897"/>
                  <a:pt x="6698" y="-1"/>
                  <a:pt x="10293" y="0"/>
                </a:cubicBezTo>
                <a:cubicBezTo>
                  <a:pt x="13912" y="0"/>
                  <a:pt x="17474" y="909"/>
                  <a:pt x="20650" y="2645"/>
                </a:cubicBezTo>
              </a:path>
              <a:path w="20651" h="21600" stroke="0" extrusionOk="0">
                <a:moveTo>
                  <a:pt x="0" y="2610"/>
                </a:moveTo>
                <a:cubicBezTo>
                  <a:pt x="3160" y="897"/>
                  <a:pt x="6698" y="-1"/>
                  <a:pt x="10293" y="0"/>
                </a:cubicBezTo>
                <a:cubicBezTo>
                  <a:pt x="13912" y="0"/>
                  <a:pt x="17474" y="909"/>
                  <a:pt x="20650" y="2645"/>
                </a:cubicBezTo>
                <a:lnTo>
                  <a:pt x="10293" y="21600"/>
                </a:lnTo>
                <a:lnTo>
                  <a:pt x="0" y="2610"/>
                </a:lnTo>
                <a:close/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634" name="Arc 34">
            <a:extLst>
              <a:ext uri="{FF2B5EF4-FFF2-40B4-BE49-F238E27FC236}">
                <a16:creationId xmlns:a16="http://schemas.microsoft.com/office/drawing/2014/main" id="{9623D747-02FF-3141-8FFB-EF409F4C8195}"/>
              </a:ext>
            </a:extLst>
          </p:cNvPr>
          <p:cNvSpPr>
            <a:spLocks noChangeAspect="1"/>
          </p:cNvSpPr>
          <p:nvPr/>
        </p:nvSpPr>
        <p:spPr bwMode="auto">
          <a:xfrm>
            <a:off x="6524625" y="2981325"/>
            <a:ext cx="1320800" cy="1439863"/>
          </a:xfrm>
          <a:custGeom>
            <a:avLst/>
            <a:gdLst>
              <a:gd name="T0" fmla="*/ 0 w 19822"/>
              <a:gd name="T1" fmla="*/ 10180298 h 21600"/>
              <a:gd name="T2" fmla="*/ 88008911 w 19822"/>
              <a:gd name="T3" fmla="*/ 11237864 h 21600"/>
              <a:gd name="T4" fmla="*/ 42983238 w 19822"/>
              <a:gd name="T5" fmla="*/ 95981734 h 21600"/>
              <a:gd name="T6" fmla="*/ 0 60000 65536"/>
              <a:gd name="T7" fmla="*/ 0 60000 65536"/>
              <a:gd name="T8" fmla="*/ 0 60000 65536"/>
              <a:gd name="T9" fmla="*/ 0 w 19822"/>
              <a:gd name="T10" fmla="*/ 0 h 21600"/>
              <a:gd name="T11" fmla="*/ 19822 w 198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22" h="21600" fill="none" extrusionOk="0">
                <a:moveTo>
                  <a:pt x="-1" y="2290"/>
                </a:moveTo>
                <a:cubicBezTo>
                  <a:pt x="3004" y="784"/>
                  <a:pt x="6319" y="-1"/>
                  <a:pt x="9681" y="0"/>
                </a:cubicBezTo>
                <a:cubicBezTo>
                  <a:pt x="13217" y="0"/>
                  <a:pt x="16699" y="868"/>
                  <a:pt x="19822" y="2528"/>
                </a:cubicBezTo>
              </a:path>
              <a:path w="19822" h="21600" stroke="0" extrusionOk="0">
                <a:moveTo>
                  <a:pt x="-1" y="2290"/>
                </a:moveTo>
                <a:cubicBezTo>
                  <a:pt x="3004" y="784"/>
                  <a:pt x="6319" y="-1"/>
                  <a:pt x="9681" y="0"/>
                </a:cubicBezTo>
                <a:cubicBezTo>
                  <a:pt x="13217" y="0"/>
                  <a:pt x="16699" y="868"/>
                  <a:pt x="19822" y="2528"/>
                </a:cubicBezTo>
                <a:lnTo>
                  <a:pt x="9681" y="21600"/>
                </a:lnTo>
                <a:lnTo>
                  <a:pt x="-1" y="2290"/>
                </a:lnTo>
                <a:close/>
              </a:path>
            </a:pathLst>
          </a:custGeom>
          <a:noFill/>
          <a:ln w="25400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635" name="Text Box 35">
            <a:extLst>
              <a:ext uri="{FF2B5EF4-FFF2-40B4-BE49-F238E27FC236}">
                <a16:creationId xmlns:a16="http://schemas.microsoft.com/office/drawing/2014/main" id="{278A56B1-3EBE-8D4A-A7B8-7B651307B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3" y="3086100"/>
            <a:ext cx="3193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Symbol" pitchFamily="2" charset="2"/>
              </a:rPr>
              <a:t></a:t>
            </a:r>
            <a:endParaRPr kumimoji="1" lang="zh-CN" altLang="en-US" sz="2400" b="0" i="1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636" name="Rectangle 36">
            <a:extLst>
              <a:ext uri="{FF2B5EF4-FFF2-40B4-BE49-F238E27FC236}">
                <a16:creationId xmlns:a16="http://schemas.microsoft.com/office/drawing/2014/main" id="{3C7CE9FA-A054-5D4A-AFE8-0411B7CD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2814638"/>
            <a:ext cx="39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  <a:sym typeface="Symbol" pitchFamily="2" charset="2"/>
              </a:rPr>
              <a:t></a:t>
            </a:r>
          </a:p>
        </p:txBody>
      </p:sp>
      <p:grpSp>
        <p:nvGrpSpPr>
          <p:cNvPr id="9" name="Group 37">
            <a:extLst>
              <a:ext uri="{FF2B5EF4-FFF2-40B4-BE49-F238E27FC236}">
                <a16:creationId xmlns:a16="http://schemas.microsoft.com/office/drawing/2014/main" id="{39ACEC31-DE89-5842-9E1E-8494A901FD83}"/>
              </a:ext>
            </a:extLst>
          </p:cNvPr>
          <p:cNvGrpSpPr>
            <a:grpSpLocks/>
          </p:cNvGrpSpPr>
          <p:nvPr/>
        </p:nvGrpSpPr>
        <p:grpSpPr bwMode="auto">
          <a:xfrm>
            <a:off x="6110288" y="4422775"/>
            <a:ext cx="1101725" cy="639763"/>
            <a:chOff x="4434" y="3126"/>
            <a:chExt cx="694" cy="403"/>
          </a:xfrm>
        </p:grpSpPr>
        <p:sp>
          <p:nvSpPr>
            <p:cNvPr id="26645" name="Line 38">
              <a:extLst>
                <a:ext uri="{FF2B5EF4-FFF2-40B4-BE49-F238E27FC236}">
                  <a16:creationId xmlns:a16="http://schemas.microsoft.com/office/drawing/2014/main" id="{3514AC70-8AC5-0A43-8317-078FC2D52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4" y="3135"/>
              <a:ext cx="61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26646" name="Object 1031">
              <a:extLst>
                <a:ext uri="{FF2B5EF4-FFF2-40B4-BE49-F238E27FC236}">
                  <a16:creationId xmlns:a16="http://schemas.microsoft.com/office/drawing/2014/main" id="{0C498AE9-46F2-D94D-82B8-AB36A52F19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7" y="3126"/>
            <a:ext cx="4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4" name="Equation" r:id="rId4" imgW="133350" imgH="127000" progId="Equation.DSMT4">
                    <p:embed/>
                  </p:oleObj>
                </mc:Choice>
                <mc:Fallback>
                  <p:oleObj name="Equation" r:id="rId4" imgW="133350" imgH="127000" progId="Equation.DSMT4">
                    <p:embed/>
                    <p:pic>
                      <p:nvPicPr>
                        <p:cNvPr id="26646" name="Object 1031">
                          <a:extLst>
                            <a:ext uri="{FF2B5EF4-FFF2-40B4-BE49-F238E27FC236}">
                              <a16:creationId xmlns:a16="http://schemas.microsoft.com/office/drawing/2014/main" id="{0C498AE9-46F2-D94D-82B8-AB36A52F19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" y="3126"/>
                          <a:ext cx="431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8">
            <a:extLst>
              <a:ext uri="{FF2B5EF4-FFF2-40B4-BE49-F238E27FC236}">
                <a16:creationId xmlns:a16="http://schemas.microsoft.com/office/drawing/2014/main" id="{CEA627C5-58E2-D24F-ABEF-C51AE11C1296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500438"/>
            <a:ext cx="758825" cy="890587"/>
            <a:chOff x="3379" y="2205"/>
            <a:chExt cx="478" cy="561"/>
          </a:xfrm>
        </p:grpSpPr>
        <p:sp>
          <p:nvSpPr>
            <p:cNvPr id="26643" name="Line 41">
              <a:extLst>
                <a:ext uri="{FF2B5EF4-FFF2-40B4-BE49-F238E27FC236}">
                  <a16:creationId xmlns:a16="http://schemas.microsoft.com/office/drawing/2014/main" id="{6EB9ED9E-124A-1041-B6C7-AB4840334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8" y="2268"/>
              <a:ext cx="9" cy="49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26644" name="Object 1030">
              <a:extLst>
                <a:ext uri="{FF2B5EF4-FFF2-40B4-BE49-F238E27FC236}">
                  <a16:creationId xmlns:a16="http://schemas.microsoft.com/office/drawing/2014/main" id="{3EE54DDB-14D5-7940-A752-CC58A479E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205"/>
            <a:ext cx="439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5" name="公式" r:id="rId6" imgW="2927350" imgH="2781300" progId="Equation.3">
                    <p:embed/>
                  </p:oleObj>
                </mc:Choice>
                <mc:Fallback>
                  <p:oleObj name="公式" r:id="rId6" imgW="2927350" imgH="2781300" progId="Equation.3">
                    <p:embed/>
                    <p:pic>
                      <p:nvPicPr>
                        <p:cNvPr id="26644" name="Object 1030">
                          <a:extLst>
                            <a:ext uri="{FF2B5EF4-FFF2-40B4-BE49-F238E27FC236}">
                              <a16:creationId xmlns:a16="http://schemas.microsoft.com/office/drawing/2014/main" id="{3EE54DDB-14D5-7940-A752-CC58A479E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205"/>
                          <a:ext cx="439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D6AE3F9-2FA8-44B3-9BB9-26AAD944D001}"/>
                  </a:ext>
                </a:extLst>
              </p:cNvPr>
              <p:cNvSpPr txBox="1"/>
              <p:nvPr/>
            </p:nvSpPr>
            <p:spPr>
              <a:xfrm>
                <a:off x="134875" y="14148"/>
                <a:ext cx="8874249" cy="25165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，应用刚体上任一点速度公式，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𝑅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点加速度为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𝑂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D6AE3F9-2FA8-44B3-9BB9-26AAD944D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75" y="14148"/>
                <a:ext cx="8874249" cy="2516523"/>
              </a:xfrm>
              <a:prstGeom prst="rect">
                <a:avLst/>
              </a:prstGeom>
              <a:blipFill>
                <a:blip r:embed="rId9"/>
                <a:stretch>
                  <a:fillRect l="-137" b="-3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B669828-3629-4639-9F9C-3D894AF10C7C}"/>
                  </a:ext>
                </a:extLst>
              </p:cNvPr>
              <p:cNvSpPr/>
              <p:nvPr/>
            </p:nvSpPr>
            <p:spPr>
              <a:xfrm>
                <a:off x="112584" y="2544819"/>
                <a:ext cx="5417573" cy="2905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𝜔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e>
                        </m:acc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𝑅</m:t>
                        </m:r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𝑖</m:t>
                            </m:r>
                          </m:e>
                        </m:acc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𝑅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𝑂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</m:acc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𝑂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den>
                        </m:f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B669828-3629-4639-9F9C-3D894AF10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4" y="2544819"/>
                <a:ext cx="5417573" cy="2905026"/>
              </a:xfrm>
              <a:prstGeom prst="rect">
                <a:avLst/>
              </a:prstGeom>
              <a:blipFill>
                <a:blip r:embed="rId10"/>
                <a:stretch>
                  <a:fillRect l="-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B3CE06-2813-4B9A-B1E6-73301DD8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44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4">
            <a:extLst>
              <a:ext uri="{FF2B5EF4-FFF2-40B4-BE49-F238E27FC236}">
                <a16:creationId xmlns:a16="http://schemas.microsoft.com/office/drawing/2014/main" id="{2978C60C-38AA-6D44-91EE-EB82798E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1528763"/>
            <a:ext cx="3476625" cy="2909887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35846" name="Group 5">
            <a:extLst>
              <a:ext uri="{FF2B5EF4-FFF2-40B4-BE49-F238E27FC236}">
                <a16:creationId xmlns:a16="http://schemas.microsoft.com/office/drawing/2014/main" id="{2EFB1D5C-58C8-2042-9DBD-BAD6CD519DEE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1471613"/>
            <a:ext cx="3124200" cy="2914649"/>
            <a:chOff x="2382" y="976"/>
            <a:chExt cx="1968" cy="1836"/>
          </a:xfrm>
        </p:grpSpPr>
        <p:grpSp>
          <p:nvGrpSpPr>
            <p:cNvPr id="35881" name="Group 6">
              <a:extLst>
                <a:ext uri="{FF2B5EF4-FFF2-40B4-BE49-F238E27FC236}">
                  <a16:creationId xmlns:a16="http://schemas.microsoft.com/office/drawing/2014/main" id="{4F9B1D94-1C93-5046-AFD9-969989224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2" y="1146"/>
              <a:ext cx="1968" cy="1662"/>
              <a:chOff x="2382" y="1146"/>
              <a:chExt cx="1968" cy="1662"/>
            </a:xfrm>
          </p:grpSpPr>
          <p:grpSp>
            <p:nvGrpSpPr>
              <p:cNvPr id="35897" name="Group 7">
                <a:extLst>
                  <a:ext uri="{FF2B5EF4-FFF2-40B4-BE49-F238E27FC236}">
                    <a16:creationId xmlns:a16="http://schemas.microsoft.com/office/drawing/2014/main" id="{E1129C46-2251-F54E-8626-83272AD71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2" y="1257"/>
                <a:ext cx="1968" cy="1551"/>
                <a:chOff x="2382" y="1257"/>
                <a:chExt cx="1968" cy="1551"/>
              </a:xfrm>
            </p:grpSpPr>
            <p:grpSp>
              <p:nvGrpSpPr>
                <p:cNvPr id="35903" name="Group 8">
                  <a:extLst>
                    <a:ext uri="{FF2B5EF4-FFF2-40B4-BE49-F238E27FC236}">
                      <a16:creationId xmlns:a16="http://schemas.microsoft.com/office/drawing/2014/main" id="{59F7615D-FC0D-E94B-B6AE-3895E96855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2" y="2612"/>
                  <a:ext cx="1968" cy="196"/>
                  <a:chOff x="480" y="3116"/>
                  <a:chExt cx="1968" cy="196"/>
                </a:xfrm>
              </p:grpSpPr>
              <p:sp>
                <p:nvSpPr>
                  <p:cNvPr id="35905" name="Rectangle 9">
                    <a:extLst>
                      <a:ext uri="{FF2B5EF4-FFF2-40B4-BE49-F238E27FC236}">
                        <a16:creationId xmlns:a16="http://schemas.microsoft.com/office/drawing/2014/main" id="{5CE69735-0E18-CB47-A260-497B92C821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0" y="3116"/>
                    <a:ext cx="1968" cy="196"/>
                  </a:xfrm>
                  <a:prstGeom prst="rect">
                    <a:avLst/>
                  </a:prstGeom>
                  <a:solidFill>
                    <a:srgbClr val="FF99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5906" name="Line 10">
                    <a:extLst>
                      <a:ext uri="{FF2B5EF4-FFF2-40B4-BE49-F238E27FC236}">
                        <a16:creationId xmlns:a16="http://schemas.microsoft.com/office/drawing/2014/main" id="{8329EA83-719F-924D-A7E1-91A104963A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" y="3116"/>
                    <a:ext cx="19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35904" name="Oval 11">
                  <a:extLst>
                    <a:ext uri="{FF2B5EF4-FFF2-40B4-BE49-F238E27FC236}">
                      <a16:creationId xmlns:a16="http://schemas.microsoft.com/office/drawing/2014/main" id="{7EF54C54-DE35-7943-AD81-2BAE27A09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5" y="1257"/>
                  <a:ext cx="1344" cy="1344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5898" name="Line 12">
                <a:extLst>
                  <a:ext uri="{FF2B5EF4-FFF2-40B4-BE49-F238E27FC236}">
                    <a16:creationId xmlns:a16="http://schemas.microsoft.com/office/drawing/2014/main" id="{1C898959-AD24-224E-8D31-CFB4424DD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4" y="1940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5899" name="Line 13">
                <a:extLst>
                  <a:ext uri="{FF2B5EF4-FFF2-40B4-BE49-F238E27FC236}">
                    <a16:creationId xmlns:a16="http://schemas.microsoft.com/office/drawing/2014/main" id="{5C8EC9F4-65B2-5246-9BE6-E3F2ED9BA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1" y="1938"/>
                <a:ext cx="15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grpSp>
            <p:nvGrpSpPr>
              <p:cNvPr id="35900" name="Group 14">
                <a:extLst>
                  <a:ext uri="{FF2B5EF4-FFF2-40B4-BE49-F238E27FC236}">
                    <a16:creationId xmlns:a16="http://schemas.microsoft.com/office/drawing/2014/main" id="{5544FEAF-68B1-BB4D-8CB1-E7923A1E22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5" y="1685"/>
                <a:ext cx="257" cy="291"/>
                <a:chOff x="3014" y="3242"/>
                <a:chExt cx="257" cy="291"/>
              </a:xfrm>
            </p:grpSpPr>
            <p:sp>
              <p:nvSpPr>
                <p:cNvPr id="35901" name="Oval 15">
                  <a:extLst>
                    <a:ext uri="{FF2B5EF4-FFF2-40B4-BE49-F238E27FC236}">
                      <a16:creationId xmlns:a16="http://schemas.microsoft.com/office/drawing/2014/main" id="{CD1961CC-A971-C649-80CA-02A6636FE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3456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66FF99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5902" name="Text Box 16">
                  <a:extLst>
                    <a:ext uri="{FF2B5EF4-FFF2-40B4-BE49-F238E27FC236}">
                      <a16:creationId xmlns:a16="http://schemas.microsoft.com/office/drawing/2014/main" id="{FECDA873-4813-7C45-A90E-06E0F02EFE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14" y="3242"/>
                  <a:ext cx="25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1">
                      <a:latin typeface="+mj-lt"/>
                      <a:ea typeface="黑体" panose="02010609060101010101" pitchFamily="49" charset="-122"/>
                    </a:rPr>
                    <a:t>O</a:t>
                  </a:r>
                </a:p>
              </p:txBody>
            </p:sp>
          </p:grpSp>
        </p:grpSp>
        <p:grpSp>
          <p:nvGrpSpPr>
            <p:cNvPr id="35882" name="Group 17">
              <a:extLst>
                <a:ext uri="{FF2B5EF4-FFF2-40B4-BE49-F238E27FC236}">
                  <a16:creationId xmlns:a16="http://schemas.microsoft.com/office/drawing/2014/main" id="{587AD630-7AB7-5A49-9EC6-7A3A6C721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3" y="1674"/>
              <a:ext cx="268" cy="291"/>
              <a:chOff x="2101" y="2160"/>
              <a:chExt cx="268" cy="291"/>
            </a:xfrm>
          </p:grpSpPr>
          <p:sp>
            <p:nvSpPr>
              <p:cNvPr id="35895" name="Text Box 18">
                <a:extLst>
                  <a:ext uri="{FF2B5EF4-FFF2-40B4-BE49-F238E27FC236}">
                    <a16:creationId xmlns:a16="http://schemas.microsoft.com/office/drawing/2014/main" id="{0F0C4D93-D4FE-9344-AF5C-B0CB9EF22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66FF99"/>
                    </a:solidFill>
                    <a:latin typeface="+mj-lt"/>
                    <a:ea typeface="黑体" panose="02010609060101010101" pitchFamily="49" charset="-122"/>
                  </a:rPr>
                  <a:t>D</a:t>
                </a:r>
                <a:endParaRPr lang="en-US" altLang="zh-CN" sz="2400" i="1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5896" name="Oval 19">
                <a:extLst>
                  <a:ext uri="{FF2B5EF4-FFF2-40B4-BE49-F238E27FC236}">
                    <a16:creationId xmlns:a16="http://schemas.microsoft.com/office/drawing/2014/main" id="{5B2776AD-D711-D246-AA61-64226D85A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" y="2397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5883" name="Group 20">
              <a:extLst>
                <a:ext uri="{FF2B5EF4-FFF2-40B4-BE49-F238E27FC236}">
                  <a16:creationId xmlns:a16="http://schemas.microsoft.com/office/drawing/2014/main" id="{9F046309-CF35-194A-8163-4A5C6D92B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6" y="976"/>
              <a:ext cx="246" cy="310"/>
              <a:chOff x="2492" y="1536"/>
              <a:chExt cx="246" cy="310"/>
            </a:xfrm>
          </p:grpSpPr>
          <p:sp>
            <p:nvSpPr>
              <p:cNvPr id="35893" name="Text Box 21">
                <a:extLst>
                  <a:ext uri="{FF2B5EF4-FFF2-40B4-BE49-F238E27FC236}">
                    <a16:creationId xmlns:a16="http://schemas.microsoft.com/office/drawing/2014/main" id="{1720FD0A-7348-3545-A30C-9BAC801E5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" y="1536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66FF99"/>
                    </a:solidFill>
                    <a:latin typeface="+mj-lt"/>
                    <a:ea typeface="黑体" panose="02010609060101010101" pitchFamily="49" charset="-122"/>
                  </a:rPr>
                  <a:t>C</a:t>
                </a:r>
                <a:endParaRPr lang="en-US" altLang="zh-CN" sz="2400" i="1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5894" name="Oval 22">
                <a:extLst>
                  <a:ext uri="{FF2B5EF4-FFF2-40B4-BE49-F238E27FC236}">
                    <a16:creationId xmlns:a16="http://schemas.microsoft.com/office/drawing/2014/main" id="{429B8F5B-F5E1-2C48-B95E-164A9070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179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5884" name="Group 23">
              <a:extLst>
                <a:ext uri="{FF2B5EF4-FFF2-40B4-BE49-F238E27FC236}">
                  <a16:creationId xmlns:a16="http://schemas.microsoft.com/office/drawing/2014/main" id="{248389AA-126D-D245-8ECB-80CA71600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1674"/>
              <a:ext cx="234" cy="291"/>
              <a:chOff x="576" y="2160"/>
              <a:chExt cx="234" cy="291"/>
            </a:xfrm>
          </p:grpSpPr>
          <p:sp>
            <p:nvSpPr>
              <p:cNvPr id="35891" name="Text Box 24">
                <a:extLst>
                  <a:ext uri="{FF2B5EF4-FFF2-40B4-BE49-F238E27FC236}">
                    <a16:creationId xmlns:a16="http://schemas.microsoft.com/office/drawing/2014/main" id="{D9384FF1-5BD6-B14A-8185-561E06476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160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66FF99"/>
                    </a:solidFill>
                    <a:latin typeface="+mj-lt"/>
                    <a:ea typeface="黑体" panose="02010609060101010101" pitchFamily="49" charset="-122"/>
                  </a:rPr>
                  <a:t>B</a:t>
                </a:r>
                <a:endParaRPr lang="en-US" altLang="zh-CN" sz="2400" i="1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5892" name="Oval 25">
                <a:extLst>
                  <a:ext uri="{FF2B5EF4-FFF2-40B4-BE49-F238E27FC236}">
                    <a16:creationId xmlns:a16="http://schemas.microsoft.com/office/drawing/2014/main" id="{8142B92B-1A43-504C-8DC5-E7EB4E9CD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40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5885" name="Group 26">
              <a:extLst>
                <a:ext uri="{FF2B5EF4-FFF2-40B4-BE49-F238E27FC236}">
                  <a16:creationId xmlns:a16="http://schemas.microsoft.com/office/drawing/2014/main" id="{CF42642C-FEE0-A04B-8520-A0D960E15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2521"/>
              <a:ext cx="250" cy="291"/>
              <a:chOff x="2966" y="2954"/>
              <a:chExt cx="250" cy="291"/>
            </a:xfrm>
          </p:grpSpPr>
          <p:sp>
            <p:nvSpPr>
              <p:cNvPr id="34843" name="Text Box 27">
                <a:extLst>
                  <a:ext uri="{FF2B5EF4-FFF2-40B4-BE49-F238E27FC236}">
                    <a16:creationId xmlns:a16="http://schemas.microsoft.com/office/drawing/2014/main" id="{DB8D5488-3D56-BA4D-8A10-E1807601C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" y="2954"/>
                <a:ext cx="234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j-lt"/>
                    <a:ea typeface="黑体" panose="02010609060101010101" pitchFamily="49" charset="-122"/>
                  </a:rPr>
                  <a:t>A</a:t>
                </a:r>
                <a:endParaRPr lang="en-US" altLang="zh-CN" i="1">
                  <a:solidFill>
                    <a:srgbClr val="66FF99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5890" name="Oval 28">
                <a:extLst>
                  <a:ext uri="{FF2B5EF4-FFF2-40B4-BE49-F238E27FC236}">
                    <a16:creationId xmlns:a16="http://schemas.microsoft.com/office/drawing/2014/main" id="{77AFDD3B-B92F-2348-98E1-E178FCE02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66FF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5886" name="Group 29">
              <a:extLst>
                <a:ext uri="{FF2B5EF4-FFF2-40B4-BE49-F238E27FC236}">
                  <a16:creationId xmlns:a16="http://schemas.microsoft.com/office/drawing/2014/main" id="{14C0936C-C967-0F4E-AC17-34744837A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1866"/>
              <a:ext cx="550" cy="288"/>
              <a:chOff x="1466" y="2352"/>
              <a:chExt cx="550" cy="288"/>
            </a:xfrm>
          </p:grpSpPr>
          <p:sp>
            <p:nvSpPr>
              <p:cNvPr id="35887" name="Line 30">
                <a:extLst>
                  <a:ext uri="{FF2B5EF4-FFF2-40B4-BE49-F238E27FC236}">
                    <a16:creationId xmlns:a16="http://schemas.microsoft.com/office/drawing/2014/main" id="{E5F7991E-7209-DE4E-B0CE-216FA031F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66" y="242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5888" name="Text Box 31">
                <a:extLst>
                  <a:ext uri="{FF2B5EF4-FFF2-40B4-BE49-F238E27FC236}">
                    <a16:creationId xmlns:a16="http://schemas.microsoft.com/office/drawing/2014/main" id="{214A56AC-6CE4-5E49-BC6F-D79133B636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4" y="235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v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O</a:t>
                </a:r>
                <a:endParaRPr lang="en-US" altLang="zh-CN" sz="2400" i="1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2" name="Group 32">
            <a:extLst>
              <a:ext uri="{FF2B5EF4-FFF2-40B4-BE49-F238E27FC236}">
                <a16:creationId xmlns:a16="http://schemas.microsoft.com/office/drawing/2014/main" id="{C270A0C5-D096-0D4B-969B-CEBD2CCDED40}"/>
              </a:ext>
            </a:extLst>
          </p:cNvPr>
          <p:cNvGrpSpPr>
            <a:grpSpLocks/>
          </p:cNvGrpSpPr>
          <p:nvPr/>
        </p:nvGrpSpPr>
        <p:grpSpPr bwMode="auto">
          <a:xfrm>
            <a:off x="6451600" y="1893888"/>
            <a:ext cx="990600" cy="2209800"/>
            <a:chOff x="1440" y="1728"/>
            <a:chExt cx="624" cy="1392"/>
          </a:xfrm>
        </p:grpSpPr>
        <p:sp>
          <p:nvSpPr>
            <p:cNvPr id="35873" name="Line 33">
              <a:extLst>
                <a:ext uri="{FF2B5EF4-FFF2-40B4-BE49-F238E27FC236}">
                  <a16:creationId xmlns:a16="http://schemas.microsoft.com/office/drawing/2014/main" id="{C6B3B3CA-5DCD-6940-AB5D-A73650B61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917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74" name="Line 34">
              <a:extLst>
                <a:ext uri="{FF2B5EF4-FFF2-40B4-BE49-F238E27FC236}">
                  <a16:creationId xmlns:a16="http://schemas.microsoft.com/office/drawing/2014/main" id="{57BA866B-7809-2A40-A59D-E7392B802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6" y="1728"/>
              <a:ext cx="598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75" name="Line 35">
              <a:extLst>
                <a:ext uri="{FF2B5EF4-FFF2-40B4-BE49-F238E27FC236}">
                  <a16:creationId xmlns:a16="http://schemas.microsoft.com/office/drawing/2014/main" id="{9972E8DF-57C6-C348-95A4-59A88FE16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1739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76" name="Line 36">
              <a:extLst>
                <a:ext uri="{FF2B5EF4-FFF2-40B4-BE49-F238E27FC236}">
                  <a16:creationId xmlns:a16="http://schemas.microsoft.com/office/drawing/2014/main" id="{CAA62DB8-7DBB-6247-8911-C3F4886E6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21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77" name="Line 37">
              <a:extLst>
                <a:ext uri="{FF2B5EF4-FFF2-40B4-BE49-F238E27FC236}">
                  <a16:creationId xmlns:a16="http://schemas.microsoft.com/office/drawing/2014/main" id="{27035A02-912C-9C4B-983E-D40D25F88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78" name="Line 38">
              <a:extLst>
                <a:ext uri="{FF2B5EF4-FFF2-40B4-BE49-F238E27FC236}">
                  <a16:creationId xmlns:a16="http://schemas.microsoft.com/office/drawing/2014/main" id="{EF41DA8A-AB22-1B4A-B0AC-E8981594A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256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79" name="Line 39">
              <a:extLst>
                <a:ext uri="{FF2B5EF4-FFF2-40B4-BE49-F238E27FC236}">
                  <a16:creationId xmlns:a16="http://schemas.microsoft.com/office/drawing/2014/main" id="{C566B2D5-C938-F643-92F6-DB66047BC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80" name="Line 40">
              <a:extLst>
                <a:ext uri="{FF2B5EF4-FFF2-40B4-BE49-F238E27FC236}">
                  <a16:creationId xmlns:a16="http://schemas.microsoft.com/office/drawing/2014/main" id="{07599B07-7FF1-4B49-B20F-21CDF97CF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Group 41">
            <a:extLst>
              <a:ext uri="{FF2B5EF4-FFF2-40B4-BE49-F238E27FC236}">
                <a16:creationId xmlns:a16="http://schemas.microsoft.com/office/drawing/2014/main" id="{E317405E-3700-5348-AF4A-BF05903327D1}"/>
              </a:ext>
            </a:extLst>
          </p:cNvPr>
          <p:cNvGrpSpPr>
            <a:grpSpLocks/>
          </p:cNvGrpSpPr>
          <p:nvPr/>
        </p:nvGrpSpPr>
        <p:grpSpPr bwMode="auto">
          <a:xfrm>
            <a:off x="6451600" y="3019425"/>
            <a:ext cx="1447800" cy="1084263"/>
            <a:chOff x="1440" y="2437"/>
            <a:chExt cx="912" cy="683"/>
          </a:xfrm>
        </p:grpSpPr>
        <p:sp>
          <p:nvSpPr>
            <p:cNvPr id="35867" name="Line 42">
              <a:extLst>
                <a:ext uri="{FF2B5EF4-FFF2-40B4-BE49-F238E27FC236}">
                  <a16:creationId xmlns:a16="http://schemas.microsoft.com/office/drawing/2014/main" id="{7CF1837E-DA26-CA46-89F7-79D8567BF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448"/>
              <a:ext cx="67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68" name="Line 43">
              <a:extLst>
                <a:ext uri="{FF2B5EF4-FFF2-40B4-BE49-F238E27FC236}">
                  <a16:creationId xmlns:a16="http://schemas.microsoft.com/office/drawing/2014/main" id="{74F27B0A-B96D-E143-A8A4-434C8C009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37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69" name="Line 44">
              <a:extLst>
                <a:ext uri="{FF2B5EF4-FFF2-40B4-BE49-F238E27FC236}">
                  <a16:creationId xmlns:a16="http://schemas.microsoft.com/office/drawing/2014/main" id="{D14EA234-7455-6049-ACE3-EC63B44E4B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5" y="2688"/>
              <a:ext cx="897" cy="4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70" name="Line 45">
              <a:extLst>
                <a:ext uri="{FF2B5EF4-FFF2-40B4-BE49-F238E27FC236}">
                  <a16:creationId xmlns:a16="http://schemas.microsoft.com/office/drawing/2014/main" id="{E728E791-5AE4-E049-8587-E648F8745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566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71" name="Line 46">
              <a:extLst>
                <a:ext uri="{FF2B5EF4-FFF2-40B4-BE49-F238E27FC236}">
                  <a16:creationId xmlns:a16="http://schemas.microsoft.com/office/drawing/2014/main" id="{AEF220BF-CB50-2942-A652-4E8748F22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688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72" name="Line 47">
              <a:extLst>
                <a:ext uri="{FF2B5EF4-FFF2-40B4-BE49-F238E27FC236}">
                  <a16:creationId xmlns:a16="http://schemas.microsoft.com/office/drawing/2014/main" id="{612B7365-6D8A-0646-8574-437BB9990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2795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Group 48">
            <a:extLst>
              <a:ext uri="{FF2B5EF4-FFF2-40B4-BE49-F238E27FC236}">
                <a16:creationId xmlns:a16="http://schemas.microsoft.com/office/drawing/2014/main" id="{B3D79C66-7A25-2446-8176-4844C6F85FD4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2574925"/>
            <a:ext cx="1143000" cy="1546225"/>
            <a:chOff x="768" y="2157"/>
            <a:chExt cx="720" cy="974"/>
          </a:xfrm>
        </p:grpSpPr>
        <p:sp>
          <p:nvSpPr>
            <p:cNvPr id="35860" name="Line 49">
              <a:extLst>
                <a:ext uri="{FF2B5EF4-FFF2-40B4-BE49-F238E27FC236}">
                  <a16:creationId xmlns:a16="http://schemas.microsoft.com/office/drawing/2014/main" id="{800FA8B5-EFCB-0D4D-AA0A-DE4F877FC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11"/>
              <a:ext cx="72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61" name="Line 50">
              <a:extLst>
                <a:ext uri="{FF2B5EF4-FFF2-40B4-BE49-F238E27FC236}">
                  <a16:creationId xmlns:a16="http://schemas.microsoft.com/office/drawing/2014/main" id="{137337B2-680D-BE45-9634-8C352A7E1C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01" y="2157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62" name="Line 51">
              <a:extLst>
                <a:ext uri="{FF2B5EF4-FFF2-40B4-BE49-F238E27FC236}">
                  <a16:creationId xmlns:a16="http://schemas.microsoft.com/office/drawing/2014/main" id="{20D58335-F56A-2A4F-928B-C9BD8E0A6E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90" y="2304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63" name="Line 52">
              <a:extLst>
                <a:ext uri="{FF2B5EF4-FFF2-40B4-BE49-F238E27FC236}">
                  <a16:creationId xmlns:a16="http://schemas.microsoft.com/office/drawing/2014/main" id="{D87B0594-748E-B94B-9675-39539EB360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012" y="2459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64" name="Line 53">
              <a:extLst>
                <a:ext uri="{FF2B5EF4-FFF2-40B4-BE49-F238E27FC236}">
                  <a16:creationId xmlns:a16="http://schemas.microsoft.com/office/drawing/2014/main" id="{A4E899D3-3CBD-9146-9674-BAA5AA3574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123" y="2610"/>
              <a:ext cx="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65" name="Line 54">
              <a:extLst>
                <a:ext uri="{FF2B5EF4-FFF2-40B4-BE49-F238E27FC236}">
                  <a16:creationId xmlns:a16="http://schemas.microsoft.com/office/drawing/2014/main" id="{F7F72689-7796-EB47-96A3-1C2D42B98F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248" y="278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35866" name="Line 55">
              <a:extLst>
                <a:ext uri="{FF2B5EF4-FFF2-40B4-BE49-F238E27FC236}">
                  <a16:creationId xmlns:a16="http://schemas.microsoft.com/office/drawing/2014/main" id="{32032F52-E0C7-4F44-8798-37B16B7BA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60"/>
              <a:ext cx="432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34872" name="Text Box 56">
            <a:extLst>
              <a:ext uri="{FF2B5EF4-FFF2-40B4-BE49-F238E27FC236}">
                <a16:creationId xmlns:a16="http://schemas.microsoft.com/office/drawing/2014/main" id="{FE7904AE-D1C5-6D43-89AD-EB888680D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因为是纯滚动，圆轮与地面接触点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A</a:t>
            </a:r>
            <a:r>
              <a:rPr lang="zh-CN" altLang="zh-CN" sz="2400">
                <a:latin typeface="+mj-lt"/>
                <a:ea typeface="黑体" panose="02010609060101010101" pitchFamily="49" charset="-122"/>
              </a:rPr>
              <a:t>为速度瞬心</a:t>
            </a:r>
            <a:endParaRPr lang="zh-CN" altLang="en-US" sz="2400" i="1">
              <a:solidFill>
                <a:srgbClr val="FF0000"/>
              </a:solidFill>
              <a:latin typeface="+mj-lt"/>
              <a:ea typeface="黑体" panose="02010609060101010101" pitchFamily="49" charset="-122"/>
              <a:sym typeface="Math A" pitchFamily="18" charset="2"/>
            </a:endParaRPr>
          </a:p>
        </p:txBody>
      </p:sp>
      <p:sp>
        <p:nvSpPr>
          <p:cNvPr id="34873" name="Text Box 57">
            <a:extLst>
              <a:ext uri="{FF2B5EF4-FFF2-40B4-BE49-F238E27FC236}">
                <a16:creationId xmlns:a16="http://schemas.microsoft.com/office/drawing/2014/main" id="{073FB24E-42B4-8141-852D-3B4AA46F4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1701800"/>
            <a:ext cx="1303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+mj-lt"/>
                <a:ea typeface="黑体" panose="02010609060101010101" pitchFamily="49" charset="-122"/>
              </a:rPr>
              <a:t>v</a:t>
            </a:r>
            <a:r>
              <a:rPr lang="en-US" altLang="zh-CN" sz="2400" i="1" baseline="-25000">
                <a:latin typeface="+mj-lt"/>
                <a:ea typeface="黑体" panose="02010609060101010101" pitchFamily="49" charset="-122"/>
              </a:rPr>
              <a:t>O </a:t>
            </a:r>
            <a:r>
              <a:rPr lang="en-US" altLang="zh-CN" sz="2400">
                <a:latin typeface="+mj-lt"/>
                <a:ea typeface="黑体" panose="02010609060101010101" pitchFamily="49" charset="-122"/>
              </a:rPr>
              <a:t>＝ 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R</a:t>
            </a:r>
            <a:r>
              <a:rPr lang="en-US" altLang="zh-CN" sz="2400" i="1">
                <a:latin typeface="+mj-lt"/>
                <a:ea typeface="黑体" panose="02010609060101010101" pitchFamily="49" charset="-122"/>
                <a:sym typeface="Symbol" pitchFamily="2" charset="2"/>
              </a:rPr>
              <a:t></a:t>
            </a:r>
            <a:endParaRPr lang="zh-CN" altLang="en-US" sz="2400" i="1">
              <a:solidFill>
                <a:srgbClr val="FF0000"/>
              </a:solidFill>
              <a:latin typeface="+mj-lt"/>
              <a:ea typeface="黑体" panose="02010609060101010101" pitchFamily="49" charset="-122"/>
              <a:sym typeface="Math A" pitchFamily="18" charset="2"/>
            </a:endParaRPr>
          </a:p>
        </p:txBody>
      </p:sp>
      <p:graphicFrame>
        <p:nvGraphicFramePr>
          <p:cNvPr id="35966" name="Object 2">
            <a:extLst>
              <a:ext uri="{FF2B5EF4-FFF2-40B4-BE49-F238E27FC236}">
                <a16:creationId xmlns:a16="http://schemas.microsoft.com/office/drawing/2014/main" id="{816DB5B3-EAF9-C944-B84A-DAF2CF719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420938"/>
          <a:ext cx="12255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公式" r:id="rId4" imgW="298450" imgH="247650" progId="Equation.3">
                  <p:embed/>
                </p:oleObj>
              </mc:Choice>
              <mc:Fallback>
                <p:oleObj name="公式" r:id="rId4" imgW="298450" imgH="2476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2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938"/>
                        <a:ext cx="12255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67" name="Object 3">
            <a:extLst>
              <a:ext uri="{FF2B5EF4-FFF2-40B4-BE49-F238E27FC236}">
                <a16:creationId xmlns:a16="http://schemas.microsoft.com/office/drawing/2014/main" id="{802A6B8B-F1BB-7D41-966C-D7B9C12C4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4233863"/>
          <a:ext cx="36703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1" name="公式" r:id="rId6" imgW="889000" imgH="158750" progId="Equation.3">
                  <p:embed/>
                </p:oleObj>
              </mc:Choice>
              <mc:Fallback>
                <p:oleObj name="公式" r:id="rId6" imgW="889000" imgH="1587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233863"/>
                        <a:ext cx="36703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68" name="Object 4">
            <a:extLst>
              <a:ext uri="{FF2B5EF4-FFF2-40B4-BE49-F238E27FC236}">
                <a16:creationId xmlns:a16="http://schemas.microsoft.com/office/drawing/2014/main" id="{09A19473-211A-4441-BCDC-5C952AB13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3478213"/>
          <a:ext cx="35734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2" name="公式" r:id="rId8" imgW="831850" imgH="158750" progId="Equation.3">
                  <p:embed/>
                </p:oleObj>
              </mc:Choice>
              <mc:Fallback>
                <p:oleObj name="公式" r:id="rId8" imgW="831850" imgH="1587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478213"/>
                        <a:ext cx="35734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7" name="AutoShape 61">
            <a:extLst>
              <a:ext uri="{FF2B5EF4-FFF2-40B4-BE49-F238E27FC236}">
                <a16:creationId xmlns:a16="http://schemas.microsoft.com/office/drawing/2014/main" id="{86E97EF9-8CDF-E241-9DD8-61D6E774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2155825"/>
            <a:ext cx="179388" cy="415925"/>
          </a:xfrm>
          <a:prstGeom prst="downArrow">
            <a:avLst>
              <a:gd name="adj1" fmla="val 50000"/>
              <a:gd name="adj2" fmla="val 57964"/>
            </a:avLst>
          </a:prstGeom>
          <a:solidFill>
            <a:srgbClr val="FFFF00"/>
          </a:solidFill>
          <a:ln w="25400">
            <a:solidFill>
              <a:srgbClr val="FF00FF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15" name="Group 62">
            <a:extLst>
              <a:ext uri="{FF2B5EF4-FFF2-40B4-BE49-F238E27FC236}">
                <a16:creationId xmlns:a16="http://schemas.microsoft.com/office/drawing/2014/main" id="{C1E2977A-8ED6-E54F-9E74-60A21607FF51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5191122"/>
            <a:ext cx="7102475" cy="704850"/>
            <a:chOff x="996" y="3266"/>
            <a:chExt cx="4474" cy="444"/>
          </a:xfrm>
        </p:grpSpPr>
        <p:sp>
          <p:nvSpPr>
            <p:cNvPr id="35858" name="Text Box 63">
              <a:extLst>
                <a:ext uri="{FF2B5EF4-FFF2-40B4-BE49-F238E27FC236}">
                  <a16:creationId xmlns:a16="http://schemas.microsoft.com/office/drawing/2014/main" id="{F87410A2-1F4A-8144-A8DB-B1C61CE81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3384"/>
              <a:ext cx="39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+mj-lt"/>
                  <a:ea typeface="黑体" panose="02010609060101010101" pitchFamily="49" charset="-122"/>
                </a:rPr>
                <a:t>如轮子沿曲线轨道纯滚动，</a:t>
              </a:r>
              <a:r>
                <a:rPr lang="zh-CN" altLang="en-US" sz="2400" i="1">
                  <a:latin typeface="+mj-lt"/>
                  <a:ea typeface="黑体" panose="02010609060101010101" pitchFamily="49" charset="-122"/>
                  <a:sym typeface="Symbol" pitchFamily="2" charset="2"/>
                </a:rPr>
                <a:t></a:t>
              </a:r>
              <a:r>
                <a:rPr lang="zh-CN" altLang="en-US" sz="2400">
                  <a:latin typeface="+mj-lt"/>
                  <a:ea typeface="黑体" panose="02010609060101010101" pitchFamily="49" charset="-122"/>
                  <a:sym typeface="Symbol" pitchFamily="2" charset="2"/>
                </a:rPr>
                <a:t> = </a:t>
              </a:r>
              <a:r>
                <a:rPr lang="en-US" altLang="zh-CN" sz="2400" i="1">
                  <a:latin typeface="+mj-lt"/>
                  <a:ea typeface="黑体" panose="02010609060101010101" pitchFamily="49" charset="-122"/>
                  <a:sym typeface="Symbol" pitchFamily="2" charset="2"/>
                </a:rPr>
                <a:t>v</a:t>
              </a:r>
              <a:r>
                <a:rPr lang="en-US" altLang="zh-CN" sz="2400" i="1" baseline="-25000">
                  <a:latin typeface="+mj-lt"/>
                  <a:ea typeface="黑体" panose="02010609060101010101" pitchFamily="49" charset="-122"/>
                  <a:sym typeface="Symbol" pitchFamily="2" charset="2"/>
                </a:rPr>
                <a:t>O</a:t>
              </a:r>
              <a:r>
                <a:rPr lang="en-US" altLang="zh-CN" sz="2400">
                  <a:latin typeface="+mj-lt"/>
                  <a:ea typeface="黑体" panose="02010609060101010101" pitchFamily="49" charset="-122"/>
                  <a:sym typeface="Symbol" pitchFamily="2" charset="2"/>
                </a:rPr>
                <a:t> / </a:t>
              </a:r>
              <a:r>
                <a:rPr lang="en-US" altLang="zh-CN" sz="2400" i="1">
                  <a:latin typeface="+mj-lt"/>
                  <a:ea typeface="黑体" panose="02010609060101010101" pitchFamily="49" charset="-122"/>
                  <a:sym typeface="Symbol" pitchFamily="2" charset="2"/>
                </a:rPr>
                <a:t>R</a:t>
              </a:r>
              <a:r>
                <a:rPr lang="zh-CN" altLang="en-US" sz="2400">
                  <a:latin typeface="+mj-lt"/>
                  <a:ea typeface="黑体" panose="02010609060101010101" pitchFamily="49" charset="-122"/>
                  <a:sym typeface="Symbol" pitchFamily="2" charset="2"/>
                </a:rPr>
                <a:t>是否成立？</a:t>
              </a:r>
              <a:endParaRPr lang="zh-CN" altLang="en-US" sz="2400" i="1">
                <a:latin typeface="+mj-lt"/>
                <a:ea typeface="黑体" panose="02010609060101010101" pitchFamily="49" charset="-122"/>
              </a:endParaRPr>
            </a:p>
          </p:txBody>
        </p:sp>
        <p:pic>
          <p:nvPicPr>
            <p:cNvPr id="35859" name="Picture 64" descr="BD00028_">
              <a:extLst>
                <a:ext uri="{FF2B5EF4-FFF2-40B4-BE49-F238E27FC236}">
                  <a16:creationId xmlns:a16="http://schemas.microsoft.com/office/drawing/2014/main" id="{3E4D4922-313D-2D49-BF04-2969CE599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lum contras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" y="3266"/>
              <a:ext cx="45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57" name="Text Box 65">
            <a:extLst>
              <a:ext uri="{FF2B5EF4-FFF2-40B4-BE49-F238E27FC236}">
                <a16:creationId xmlns:a16="http://schemas.microsoft.com/office/drawing/2014/main" id="{4A8D6ACC-5F76-A241-9345-6FEB8E90A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96838"/>
            <a:ext cx="59121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用瞬心法求轮缘上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C</a:t>
            </a:r>
            <a:r>
              <a:rPr lang="en-US" altLang="zh-CN" sz="2400"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四点的速度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9F3532-64BD-40FD-94A9-B318E276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5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5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5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2" grpId="0" build="p" autoUpdateAnimBg="0"/>
      <p:bldP spid="34873" grpId="0" build="p" autoUpdateAnimBg="0"/>
      <p:bldP spid="3487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3" name="Text Box 103">
            <a:extLst>
              <a:ext uri="{FF2B5EF4-FFF2-40B4-BE49-F238E27FC236}">
                <a16:creationId xmlns:a16="http://schemas.microsoft.com/office/drawing/2014/main" id="{723CCC6F-4F21-7A47-99D2-EA032A96B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1833601"/>
            <a:ext cx="5511894" cy="9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解：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机构中,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OA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作定轴转动,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AB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作平面运</a:t>
            </a: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        动,滑块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作平动。</a:t>
            </a:r>
            <a:r>
              <a:rPr lang="zh-CN" altLang="en-US" sz="2400">
                <a:latin typeface="+mj-lt"/>
                <a:ea typeface="黑体" panose="02010609060101010101" pitchFamily="49" charset="-122"/>
                <a:sym typeface="Monotype Sorts" pitchFamily="2" charset="2"/>
              </a:rPr>
              <a:t>     </a:t>
            </a:r>
            <a:endParaRPr lang="zh-CN" altLang="en-US" sz="240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6870" name="Text Box 108">
            <a:extLst>
              <a:ext uri="{FF2B5EF4-FFF2-40B4-BE49-F238E27FC236}">
                <a16:creationId xmlns:a16="http://schemas.microsoft.com/office/drawing/2014/main" id="{74495CAF-F142-684A-A841-4C449D013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031875"/>
            <a:ext cx="84772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2" name="Group 112">
            <a:extLst>
              <a:ext uri="{FF2B5EF4-FFF2-40B4-BE49-F238E27FC236}">
                <a16:creationId xmlns:a16="http://schemas.microsoft.com/office/drawing/2014/main" id="{2F7D5CC4-6A84-E34A-B6F7-A83645785843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435475"/>
            <a:ext cx="5099050" cy="2006600"/>
            <a:chOff x="360" y="2794"/>
            <a:chExt cx="3212" cy="1264"/>
          </a:xfrm>
        </p:grpSpPr>
        <p:graphicFrame>
          <p:nvGraphicFramePr>
            <p:cNvPr id="36882" name="Object 6">
              <a:extLst>
                <a:ext uri="{FF2B5EF4-FFF2-40B4-BE49-F238E27FC236}">
                  <a16:creationId xmlns:a16="http://schemas.microsoft.com/office/drawing/2014/main" id="{13B83798-2759-CA48-9474-F623B7A0A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" y="2794"/>
            <a:ext cx="2460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6" name="公式" r:id="rId3" imgW="18726150" imgH="10826750" progId="Equation.3">
                    <p:embed/>
                  </p:oleObj>
                </mc:Choice>
                <mc:Fallback>
                  <p:oleObj name="公式" r:id="rId3" imgW="18726150" imgH="1082675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2794"/>
                          <a:ext cx="2460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83" name="Group 114">
              <a:extLst>
                <a:ext uri="{FF2B5EF4-FFF2-40B4-BE49-F238E27FC236}">
                  <a16:creationId xmlns:a16="http://schemas.microsoft.com/office/drawing/2014/main" id="{3DC02D42-C68C-9145-BB4B-D80D0E6FD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763"/>
              <a:ext cx="884" cy="295"/>
              <a:chOff x="2048" y="2643"/>
              <a:chExt cx="884" cy="295"/>
            </a:xfrm>
          </p:grpSpPr>
          <p:sp>
            <p:nvSpPr>
              <p:cNvPr id="36884" name="Text Box 115">
                <a:extLst>
                  <a:ext uri="{FF2B5EF4-FFF2-40B4-BE49-F238E27FC236}">
                    <a16:creationId xmlns:a16="http://schemas.microsoft.com/office/drawing/2014/main" id="{7F71DE7D-0C4F-914F-85AC-9BFF58EBF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8" y="2650"/>
                <a:ext cx="8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+mj-lt"/>
                    <a:ea typeface="黑体" panose="02010609060101010101" pitchFamily="49" charset="-122"/>
                  </a:rPr>
                  <a:t>（　　）</a:t>
                </a:r>
              </a:p>
            </p:txBody>
          </p:sp>
          <p:sp>
            <p:nvSpPr>
              <p:cNvPr id="36885" name="AutoShape 116">
                <a:extLst>
                  <a:ext uri="{FF2B5EF4-FFF2-40B4-BE49-F238E27FC236}">
                    <a16:creationId xmlns:a16="http://schemas.microsoft.com/office/drawing/2014/main" id="{ACCAFE74-3770-504F-97D2-F5B800B99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643"/>
                <a:ext cx="227" cy="291"/>
              </a:xfrm>
              <a:prstGeom prst="curvedDownArrow">
                <a:avLst>
                  <a:gd name="adj1" fmla="val 4100"/>
                  <a:gd name="adj2" fmla="val 48112"/>
                  <a:gd name="adj3" fmla="val 2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6872" name="Text Box 117">
            <a:extLst>
              <a:ext uri="{FF2B5EF4-FFF2-40B4-BE49-F238E27FC236}">
                <a16:creationId xmlns:a16="http://schemas.microsoft.com/office/drawing/2014/main" id="{EA4F6B5B-DA64-584E-B458-74C7EBAE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778"/>
            <a:ext cx="5715000" cy="124489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+mj-lt"/>
                <a:ea typeface="黑体" panose="02010609060101010101" pitchFamily="49" charset="-122"/>
              </a:rPr>
              <a:t>[例1]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       已知：曲柄连杆机构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OA</a:t>
            </a:r>
            <a:r>
              <a:rPr lang="en-US" altLang="zh-CN" sz="2400">
                <a:latin typeface="+mj-lt"/>
                <a:ea typeface="黑体" panose="02010609060101010101" pitchFamily="49" charset="-122"/>
              </a:rPr>
              <a:t>=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AB</a:t>
            </a:r>
            <a:r>
              <a:rPr lang="en-US" altLang="zh-CN" sz="2400">
                <a:latin typeface="+mj-lt"/>
                <a:ea typeface="黑体" panose="02010609060101010101" pitchFamily="49" charset="-122"/>
              </a:rPr>
              <a:t>=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l</a:t>
            </a:r>
            <a:r>
              <a:rPr lang="en-US" altLang="zh-CN" sz="2400">
                <a:latin typeface="+mj-lt"/>
                <a:ea typeface="黑体" panose="02010609060101010101" pitchFamily="49" charset="-122"/>
                <a:sym typeface="Symbol" pitchFamily="2" charset="2"/>
              </a:rPr>
              <a:t>，</a:t>
            </a:r>
            <a:r>
              <a:rPr kumimoji="0" lang="zh-CN" altLang="en-US" sz="2400">
                <a:latin typeface="+mj-lt"/>
                <a:ea typeface="黑体" panose="02010609060101010101" pitchFamily="49" charset="-122"/>
                <a:sym typeface="Symbol" pitchFamily="2" charset="2"/>
              </a:rPr>
              <a:t>取柄</a:t>
            </a:r>
            <a:r>
              <a:rPr kumimoji="0" lang="en-US" altLang="zh-CN" sz="2400" i="1">
                <a:latin typeface="+mj-lt"/>
                <a:ea typeface="黑体" panose="02010609060101010101" pitchFamily="49" charset="-122"/>
                <a:sym typeface="Symbol" pitchFamily="2" charset="2"/>
              </a:rPr>
              <a:t>OA</a:t>
            </a:r>
            <a:r>
              <a:rPr kumimoji="0" lang="zh-CN" altLang="en-US" sz="2400">
                <a:latin typeface="+mj-lt"/>
                <a:ea typeface="黑体" panose="02010609060101010101" pitchFamily="49" charset="-122"/>
                <a:sym typeface="Symbol" pitchFamily="2" charset="2"/>
              </a:rPr>
              <a:t>以匀</a:t>
            </a:r>
            <a:r>
              <a:rPr kumimoji="0" lang="zh-CN" altLang="en-US" sz="2400" i="1">
                <a:latin typeface="+mj-lt"/>
                <a:ea typeface="黑体" panose="02010609060101010101" pitchFamily="49" charset="-122"/>
                <a:sym typeface="Symbol" pitchFamily="2" charset="2"/>
              </a:rPr>
              <a:t> </a:t>
            </a:r>
            <a:r>
              <a:rPr kumimoji="0" lang="zh-CN" altLang="en-US" sz="2400">
                <a:latin typeface="+mj-lt"/>
                <a:ea typeface="黑体" panose="02010609060101010101" pitchFamily="49" charset="-122"/>
                <a:sym typeface="Symbol" pitchFamily="2" charset="2"/>
              </a:rPr>
              <a:t>转动。 求：当</a:t>
            </a:r>
            <a:r>
              <a:rPr kumimoji="0" lang="zh-CN" altLang="en-US" sz="2400" i="1">
                <a:latin typeface="+mj-lt"/>
                <a:ea typeface="黑体" panose="02010609060101010101" pitchFamily="49" charset="-122"/>
                <a:sym typeface="Symbol" pitchFamily="2" charset="2"/>
              </a:rPr>
              <a:t> </a:t>
            </a:r>
            <a:r>
              <a:rPr kumimoji="0" lang="zh-CN" altLang="en-US" sz="2400">
                <a:latin typeface="+mj-lt"/>
                <a:ea typeface="黑体" panose="02010609060101010101" pitchFamily="49" charset="-122"/>
                <a:sym typeface="Symbol" pitchFamily="2" charset="2"/>
              </a:rPr>
              <a:t>=45º时, 滑块</a:t>
            </a:r>
            <a:r>
              <a:rPr kumimoji="0" lang="en-US" altLang="zh-CN" sz="2400" i="1">
                <a:latin typeface="+mj-lt"/>
                <a:ea typeface="黑体" panose="02010609060101010101" pitchFamily="49" charset="-122"/>
                <a:sym typeface="Symbol" pitchFamily="2" charset="2"/>
              </a:rPr>
              <a:t>B</a:t>
            </a:r>
            <a:r>
              <a:rPr kumimoji="0" lang="zh-CN" altLang="en-US" sz="2400">
                <a:latin typeface="+mj-lt"/>
                <a:ea typeface="黑体" panose="02010609060101010101" pitchFamily="49" charset="-122"/>
                <a:sym typeface="Symbol" pitchFamily="2" charset="2"/>
              </a:rPr>
              <a:t>的速度及</a:t>
            </a:r>
            <a:r>
              <a:rPr kumimoji="0" lang="en-US" altLang="zh-CN" sz="2400" i="1">
                <a:latin typeface="+mj-lt"/>
                <a:ea typeface="黑体" panose="02010609060101010101" pitchFamily="49" charset="-122"/>
                <a:sym typeface="Symbol" pitchFamily="2" charset="2"/>
              </a:rPr>
              <a:t>AB</a:t>
            </a:r>
            <a:r>
              <a:rPr kumimoji="0" lang="zh-CN" altLang="en-US" sz="2400">
                <a:latin typeface="+mj-lt"/>
                <a:ea typeface="黑体" panose="02010609060101010101" pitchFamily="49" charset="-122"/>
                <a:sym typeface="Symbol" pitchFamily="2" charset="2"/>
              </a:rPr>
              <a:t>杆的角速度．</a:t>
            </a:r>
            <a:endParaRPr lang="zh-CN" altLang="en-US" sz="2400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36873" name="Object 2">
            <a:extLst>
              <a:ext uri="{FF2B5EF4-FFF2-40B4-BE49-F238E27FC236}">
                <a16:creationId xmlns:a16="http://schemas.microsoft.com/office/drawing/2014/main" id="{6AF34508-505F-444C-86A7-69E6B691A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0"/>
          <a:ext cx="3276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7" name="BMP 图象" r:id="rId5" imgW="2730500" imgH="1905000" progId="Paint.Picture">
                  <p:embed/>
                </p:oleObj>
              </mc:Choice>
              <mc:Fallback>
                <p:oleObj name="BMP 图象" r:id="rId5" imgW="2730500" imgH="190500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0"/>
                        <a:ext cx="32766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0" name="Rectangle 110">
            <a:extLst>
              <a:ext uri="{FF2B5EF4-FFF2-40B4-BE49-F238E27FC236}">
                <a16:creationId xmlns:a16="http://schemas.microsoft.com/office/drawing/2014/main" id="{74AD090B-90B4-9047-B9E2-E9ABE42D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0182"/>
            <a:ext cx="7056740" cy="90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+mj-lt"/>
                <a:ea typeface="黑体" panose="02010609060101010101" pitchFamily="49" charset="-122"/>
                <a:sym typeface="Monotype Sorts" pitchFamily="2" charset="2"/>
              </a:rPr>
              <a:t>基点法（合成法）</a:t>
            </a:r>
            <a:endParaRPr lang="zh-CN" altLang="en-US" sz="2400">
              <a:latin typeface="+mj-lt"/>
              <a:ea typeface="黑体" panose="02010609060101010101" pitchFamily="49" charset="-122"/>
              <a:sym typeface="Monotype Sorts" pitchFamily="2" charset="2"/>
            </a:endParaRPr>
          </a:p>
          <a:p>
            <a:pPr eaLnBrk="1" fontAlgn="b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  <a:sym typeface="Monotype Sorts" pitchFamily="2" charset="2"/>
              </a:rPr>
              <a:t>    研究 </a:t>
            </a:r>
            <a:r>
              <a:rPr lang="en-US" altLang="zh-CN" sz="2400" i="1">
                <a:latin typeface="+mj-lt"/>
                <a:ea typeface="黑体" panose="02010609060101010101" pitchFamily="49" charset="-122"/>
                <a:sym typeface="Monotype Sorts" pitchFamily="2" charset="2"/>
              </a:rPr>
              <a:t>AB</a:t>
            </a:r>
            <a:r>
              <a:rPr lang="en-US" altLang="zh-CN" sz="2400">
                <a:latin typeface="+mj-lt"/>
                <a:ea typeface="黑体" panose="02010609060101010101" pitchFamily="49" charset="-122"/>
                <a:sym typeface="Monotype Sorts" pitchFamily="2" charset="2"/>
              </a:rPr>
              <a:t>，</a:t>
            </a:r>
            <a:r>
              <a:rPr lang="zh-CN" altLang="en-US" sz="2400">
                <a:latin typeface="+mj-lt"/>
                <a:ea typeface="黑体" panose="02010609060101010101" pitchFamily="49" charset="-122"/>
                <a:sym typeface="Monotype Sorts" pitchFamily="2" charset="2"/>
              </a:rPr>
              <a:t>以 </a:t>
            </a:r>
            <a:r>
              <a:rPr lang="en-US" altLang="zh-CN" sz="2400" i="1">
                <a:latin typeface="+mj-lt"/>
                <a:ea typeface="黑体" panose="02010609060101010101" pitchFamily="49" charset="-122"/>
                <a:sym typeface="Monotype Sorts" pitchFamily="2" charset="2"/>
              </a:rPr>
              <a:t>A</a:t>
            </a:r>
            <a:r>
              <a:rPr lang="zh-CN" altLang="en-US" sz="2400">
                <a:latin typeface="+mj-lt"/>
                <a:ea typeface="黑体" panose="02010609060101010101" pitchFamily="49" charset="-122"/>
                <a:sym typeface="Monotype Sorts" pitchFamily="2" charset="2"/>
              </a:rPr>
              <a:t>为基点，且　　　　方向如图示。</a:t>
            </a:r>
          </a:p>
        </p:txBody>
      </p:sp>
      <p:graphicFrame>
        <p:nvGraphicFramePr>
          <p:cNvPr id="36945" name="Object 3">
            <a:extLst>
              <a:ext uri="{FF2B5EF4-FFF2-40B4-BE49-F238E27FC236}">
                <a16:creationId xmlns:a16="http://schemas.microsoft.com/office/drawing/2014/main" id="{296726D3-C93C-0B4B-9F2F-D63B3F392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198663"/>
              </p:ext>
            </p:extLst>
          </p:nvPr>
        </p:nvGraphicFramePr>
        <p:xfrm>
          <a:off x="3929062" y="3095625"/>
          <a:ext cx="1190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8" name="公式" r:id="rId7" imgW="6438900" imgH="2489200" progId="Equation.3">
                  <p:embed/>
                </p:oleObj>
              </mc:Choice>
              <mc:Fallback>
                <p:oleObj name="公式" r:id="rId7" imgW="6438900" imgH="248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2" y="3095625"/>
                        <a:ext cx="1190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9">
            <a:extLst>
              <a:ext uri="{FF2B5EF4-FFF2-40B4-BE49-F238E27FC236}">
                <a16:creationId xmlns:a16="http://schemas.microsoft.com/office/drawing/2014/main" id="{BEF7041F-F252-7842-B133-41E3FB9064F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532188"/>
            <a:ext cx="5245100" cy="909637"/>
            <a:chOff x="340" y="2225"/>
            <a:chExt cx="3304" cy="573"/>
          </a:xfrm>
        </p:grpSpPr>
        <p:sp>
          <p:nvSpPr>
            <p:cNvPr id="36879" name="Text Box 120">
              <a:extLst>
                <a:ext uri="{FF2B5EF4-FFF2-40B4-BE49-F238E27FC236}">
                  <a16:creationId xmlns:a16="http://schemas.microsoft.com/office/drawing/2014/main" id="{A8441459-4607-D745-A59D-485EC1D4E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22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+mj-lt"/>
                  <a:ea typeface="黑体" panose="02010609060101010101" pitchFamily="49" charset="-122"/>
                </a:rPr>
                <a:t>根据</a:t>
              </a:r>
            </a:p>
          </p:txBody>
        </p:sp>
        <p:graphicFrame>
          <p:nvGraphicFramePr>
            <p:cNvPr id="36880" name="Object 5">
              <a:extLst>
                <a:ext uri="{FF2B5EF4-FFF2-40B4-BE49-F238E27FC236}">
                  <a16:creationId xmlns:a16="http://schemas.microsoft.com/office/drawing/2014/main" id="{2BB7B35E-0C4C-6A43-9F86-1B8FC6F211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7" y="2238"/>
            <a:ext cx="95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99" name="公式" r:id="rId9" imgW="9798050" imgH="2489200" progId="Equation.3">
                    <p:embed/>
                  </p:oleObj>
                </mc:Choice>
                <mc:Fallback>
                  <p:oleObj name="公式" r:id="rId9" imgW="9798050" imgH="2489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2238"/>
                          <a:ext cx="95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Text Box 122">
              <a:extLst>
                <a:ext uri="{FF2B5EF4-FFF2-40B4-BE49-F238E27FC236}">
                  <a16:creationId xmlns:a16="http://schemas.microsoft.com/office/drawing/2014/main" id="{D6B33403-CFF5-1144-9906-3FBC828D2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2510"/>
              <a:ext cx="3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+mj-lt"/>
                  <a:ea typeface="黑体" panose="02010609060101010101" pitchFamily="49" charset="-122"/>
                </a:rPr>
                <a:t>在</a:t>
              </a:r>
              <a:r>
                <a:rPr lang="zh-CN" altLang="en-US" sz="2400" i="1">
                  <a:latin typeface="+mj-lt"/>
                  <a:ea typeface="黑体" panose="02010609060101010101" pitchFamily="49" charset="-122"/>
                </a:rPr>
                <a:t>Ｂ</a:t>
              </a:r>
              <a:r>
                <a:rPr lang="zh-CN" altLang="en-US" sz="2400">
                  <a:latin typeface="+mj-lt"/>
                  <a:ea typeface="黑体" panose="02010609060101010101" pitchFamily="49" charset="-122"/>
                </a:rPr>
                <a:t>点做 速度平行四边形，如图示。</a:t>
              </a:r>
            </a:p>
          </p:txBody>
        </p:sp>
      </p:grpSp>
      <p:graphicFrame>
        <p:nvGraphicFramePr>
          <p:cNvPr id="36946" name="Object 4">
            <a:extLst>
              <a:ext uri="{FF2B5EF4-FFF2-40B4-BE49-F238E27FC236}">
                <a16:creationId xmlns:a16="http://schemas.microsoft.com/office/drawing/2014/main" id="{BFF39F57-D591-D44A-9BD3-2D1469ECA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3749675"/>
          <a:ext cx="3268663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0" name="BMP 图象" r:id="rId11" imgW="2724150" imgH="2209800" progId="Paint.Picture">
                  <p:embed/>
                </p:oleObj>
              </mc:Choice>
              <mc:Fallback>
                <p:oleObj name="BMP 图象" r:id="rId11" imgW="2724150" imgH="22098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749675"/>
                        <a:ext cx="3268663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64" name="Text Box 124">
            <a:extLst>
              <a:ext uri="{FF2B5EF4-FFF2-40B4-BE49-F238E27FC236}">
                <a16:creationId xmlns:a16="http://schemas.microsoft.com/office/drawing/2014/main" id="{57264FC9-37D0-0941-9C05-6E182116A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1343025" cy="46166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黑体" panose="02010609060101010101" pitchFamily="49" charset="-122"/>
              </a:rPr>
              <a:t>例  题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黑体" panose="02010609060101010101" pitchFamily="49" charset="-122"/>
              </a:rPr>
              <a:t>8</a:t>
            </a:r>
            <a:endParaRPr lang="zh-CN" altLang="en-US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66471F-692E-470A-90B1-A348EF9B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" grpId="0" autoUpdateAnimBg="0"/>
      <p:bldP spid="3595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>
            <a:extLst>
              <a:ext uri="{FF2B5EF4-FFF2-40B4-BE49-F238E27FC236}">
                <a16:creationId xmlns:a16="http://schemas.microsoft.com/office/drawing/2014/main" id="{3AD69392-4D05-374F-BD0C-FE500428E5E1}"/>
              </a:ext>
            </a:extLst>
          </p:cNvPr>
          <p:cNvGrpSpPr>
            <a:grpSpLocks/>
          </p:cNvGrpSpPr>
          <p:nvPr/>
        </p:nvGrpSpPr>
        <p:grpSpPr bwMode="auto">
          <a:xfrm>
            <a:off x="0" y="4205288"/>
            <a:ext cx="5510213" cy="1738312"/>
            <a:chOff x="356" y="2985"/>
            <a:chExt cx="2770" cy="825"/>
          </a:xfrm>
        </p:grpSpPr>
        <p:graphicFrame>
          <p:nvGraphicFramePr>
            <p:cNvPr id="37911" name="Object 8">
              <a:extLst>
                <a:ext uri="{FF2B5EF4-FFF2-40B4-BE49-F238E27FC236}">
                  <a16:creationId xmlns:a16="http://schemas.microsoft.com/office/drawing/2014/main" id="{3BB83795-8D69-1448-B0A4-051DD01CD4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" y="2985"/>
            <a:ext cx="2204" cy="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2" name="公式" r:id="rId4" imgW="17259300" imgH="8191500" progId="Equation.3">
                    <p:embed/>
                  </p:oleObj>
                </mc:Choice>
                <mc:Fallback>
                  <p:oleObj name="公式" r:id="rId4" imgW="17259300" imgH="8191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" y="2985"/>
                          <a:ext cx="2204" cy="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12" name="Group 60">
              <a:extLst>
                <a:ext uri="{FF2B5EF4-FFF2-40B4-BE49-F238E27FC236}">
                  <a16:creationId xmlns:a16="http://schemas.microsoft.com/office/drawing/2014/main" id="{35096320-33DC-F64A-973F-6B95353BF2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7" y="3266"/>
              <a:ext cx="709" cy="225"/>
              <a:chOff x="2048" y="2678"/>
              <a:chExt cx="709" cy="225"/>
            </a:xfrm>
          </p:grpSpPr>
          <p:sp>
            <p:nvSpPr>
              <p:cNvPr id="37913" name="Text Box 61">
                <a:extLst>
                  <a:ext uri="{FF2B5EF4-FFF2-40B4-BE49-F238E27FC236}">
                    <a16:creationId xmlns:a16="http://schemas.microsoft.com/office/drawing/2014/main" id="{69515235-E62D-E946-9464-031D74EB9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8" y="2686"/>
                <a:ext cx="709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+mj-lt"/>
                    <a:ea typeface="黑体" panose="02010609060101010101" pitchFamily="49" charset="-122"/>
                  </a:rPr>
                  <a:t>（　　）</a:t>
                </a:r>
              </a:p>
            </p:txBody>
          </p:sp>
          <p:sp>
            <p:nvSpPr>
              <p:cNvPr id="37914" name="AutoShape 62">
                <a:extLst>
                  <a:ext uri="{FF2B5EF4-FFF2-40B4-BE49-F238E27FC236}">
                    <a16:creationId xmlns:a16="http://schemas.microsoft.com/office/drawing/2014/main" id="{DB7B07C5-B044-994F-B448-2BF938CE3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678"/>
                <a:ext cx="227" cy="219"/>
              </a:xfrm>
              <a:prstGeom prst="curvedDownArrow">
                <a:avLst>
                  <a:gd name="adj1" fmla="val 4100"/>
                  <a:gd name="adj2" fmla="val 48112"/>
                  <a:gd name="adj3" fmla="val 2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6927" name="Text Box 63">
            <a:extLst>
              <a:ext uri="{FF2B5EF4-FFF2-40B4-BE49-F238E27FC236}">
                <a16:creationId xmlns:a16="http://schemas.microsoft.com/office/drawing/2014/main" id="{4D8C3E35-5F56-7B41-90E1-69CC2C3DC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943600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+mj-lt"/>
                <a:ea typeface="黑体" panose="02010609060101010101" pitchFamily="49" charset="-122"/>
              </a:rPr>
              <a:t>试比较上述三种方法的特点。</a:t>
            </a:r>
            <a:endParaRPr lang="zh-CN" altLang="en-US" sz="2400"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4" name="Group 64">
            <a:extLst>
              <a:ext uri="{FF2B5EF4-FFF2-40B4-BE49-F238E27FC236}">
                <a16:creationId xmlns:a16="http://schemas.microsoft.com/office/drawing/2014/main" id="{72F30055-9BDF-C045-B176-11D4B4034B7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28600"/>
            <a:ext cx="4368800" cy="503238"/>
            <a:chOff x="166" y="918"/>
            <a:chExt cx="2752" cy="317"/>
          </a:xfrm>
        </p:grpSpPr>
        <p:graphicFrame>
          <p:nvGraphicFramePr>
            <p:cNvPr id="37909" name="Object 7">
              <a:extLst>
                <a:ext uri="{FF2B5EF4-FFF2-40B4-BE49-F238E27FC236}">
                  <a16:creationId xmlns:a16="http://schemas.microsoft.com/office/drawing/2014/main" id="{53210F0F-7005-6C46-84C0-7A1906CA2B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8" y="944"/>
            <a:ext cx="111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3" name="公式" r:id="rId6" imgW="10388600" imgH="2635250" progId="Equation.3">
                    <p:embed/>
                  </p:oleObj>
                </mc:Choice>
                <mc:Fallback>
                  <p:oleObj name="公式" r:id="rId6" imgW="10388600" imgH="263525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944"/>
                          <a:ext cx="111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0" name="Text Box 66">
              <a:extLst>
                <a:ext uri="{FF2B5EF4-FFF2-40B4-BE49-F238E27FC236}">
                  <a16:creationId xmlns:a16="http://schemas.microsoft.com/office/drawing/2014/main" id="{D159175F-BAC2-B843-BD52-17DB29E0D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" y="918"/>
              <a:ext cx="1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t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+mj-lt"/>
                  <a:ea typeface="黑体" panose="02010609060101010101" pitchFamily="49" charset="-122"/>
                </a:rPr>
                <a:t>根据</a:t>
              </a:r>
              <a:r>
                <a:rPr lang="zh-CN" altLang="en-US" sz="240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速度投影定理</a:t>
              </a:r>
            </a:p>
          </p:txBody>
        </p:sp>
      </p:grpSp>
      <p:graphicFrame>
        <p:nvGraphicFramePr>
          <p:cNvPr id="106496" name="Object 2">
            <a:extLst>
              <a:ext uri="{FF2B5EF4-FFF2-40B4-BE49-F238E27FC236}">
                <a16:creationId xmlns:a16="http://schemas.microsoft.com/office/drawing/2014/main" id="{D7367DD4-8093-1E4A-8A56-2BF0FD69B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28600"/>
          <a:ext cx="1905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4" name="公式" r:id="rId8" imgW="8775700" imgH="2489200" progId="Equation.3">
                  <p:embed/>
                </p:oleObj>
              </mc:Choice>
              <mc:Fallback>
                <p:oleObj name="公式" r:id="rId8" imgW="8775700" imgH="2489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"/>
                        <a:ext cx="1905000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7" name="Object 3">
            <a:extLst>
              <a:ext uri="{FF2B5EF4-FFF2-40B4-BE49-F238E27FC236}">
                <a16:creationId xmlns:a16="http://schemas.microsoft.com/office/drawing/2014/main" id="{2431694D-842C-2D44-B3C2-7433718FA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838200"/>
          <a:ext cx="3733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45" name="公式" r:id="rId10" imgW="19894550" imgH="5556250" progId="Equation.3">
                  <p:embed/>
                </p:oleObj>
              </mc:Choice>
              <mc:Fallback>
                <p:oleObj name="公式" r:id="rId10" imgW="19894550" imgH="55562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38200"/>
                        <a:ext cx="3733800" cy="1073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9">
            <a:extLst>
              <a:ext uri="{FF2B5EF4-FFF2-40B4-BE49-F238E27FC236}">
                <a16:creationId xmlns:a16="http://schemas.microsoft.com/office/drawing/2014/main" id="{B79D7B6D-CD47-3C41-987F-9DFF8C108EC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143000"/>
            <a:ext cx="1924050" cy="579438"/>
            <a:chOff x="282" y="1550"/>
            <a:chExt cx="1212" cy="365"/>
          </a:xfrm>
        </p:grpSpPr>
        <p:sp>
          <p:nvSpPr>
            <p:cNvPr id="37907" name="Text Box 70">
              <a:extLst>
                <a:ext uri="{FF2B5EF4-FFF2-40B4-BE49-F238E27FC236}">
                  <a16:creationId xmlns:a16="http://schemas.microsoft.com/office/drawing/2014/main" id="{3160C94D-A797-1642-8112-28DB76B1A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" y="1627"/>
              <a:ext cx="888" cy="28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+mj-lt"/>
                  <a:ea typeface="黑体" panose="02010609060101010101" pitchFamily="49" charset="-122"/>
                </a:rPr>
                <a:t>不能求出</a:t>
              </a:r>
            </a:p>
          </p:txBody>
        </p:sp>
        <p:graphicFrame>
          <p:nvGraphicFramePr>
            <p:cNvPr id="37908" name="Object 6">
              <a:extLst>
                <a:ext uri="{FF2B5EF4-FFF2-40B4-BE49-F238E27FC236}">
                  <a16:creationId xmlns:a16="http://schemas.microsoft.com/office/drawing/2014/main" id="{31B2FAAF-D906-6042-9BED-D794ADC665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6" y="1550"/>
            <a:ext cx="38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6" name="公式" r:id="rId12" imgW="3073400" imgH="2635250" progId="Equation.3">
                    <p:embed/>
                  </p:oleObj>
                </mc:Choice>
                <mc:Fallback>
                  <p:oleObj name="公式" r:id="rId12" imgW="3073400" imgH="263525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" y="1550"/>
                          <a:ext cx="388" cy="33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2">
            <a:extLst>
              <a:ext uri="{FF2B5EF4-FFF2-40B4-BE49-F238E27FC236}">
                <a16:creationId xmlns:a16="http://schemas.microsoft.com/office/drawing/2014/main" id="{DBC85EFC-891C-CA46-B892-F2DC9A771E02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2709863"/>
            <a:ext cx="8466137" cy="2819400"/>
            <a:chOff x="187" y="2043"/>
            <a:chExt cx="5333" cy="1776"/>
          </a:xfrm>
        </p:grpSpPr>
        <p:grpSp>
          <p:nvGrpSpPr>
            <p:cNvPr id="37903" name="Group 73">
              <a:extLst>
                <a:ext uri="{FF2B5EF4-FFF2-40B4-BE49-F238E27FC236}">
                  <a16:creationId xmlns:a16="http://schemas.microsoft.com/office/drawing/2014/main" id="{F026B563-0F44-4847-80A5-73A54E7C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" y="2094"/>
              <a:ext cx="3759" cy="816"/>
              <a:chOff x="220" y="1811"/>
              <a:chExt cx="3759" cy="816"/>
            </a:xfrm>
          </p:grpSpPr>
          <p:sp>
            <p:nvSpPr>
              <p:cNvPr id="37905" name="Text Box 74">
                <a:extLst>
                  <a:ext uri="{FF2B5EF4-FFF2-40B4-BE49-F238E27FC236}">
                    <a16:creationId xmlns:a16="http://schemas.microsoft.com/office/drawing/2014/main" id="{CC6142D2-C33A-E54A-B5B3-7DF4AD4E9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" y="1811"/>
                <a:ext cx="3759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" hangingPunct="1">
                  <a:lnSpc>
                    <a:spcPct val="115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+mj-lt"/>
                    <a:ea typeface="黑体" panose="02010609060101010101" pitchFamily="49" charset="-122"/>
                    <a:sym typeface="Monotype Sorts" pitchFamily="2" charset="2"/>
                  </a:rPr>
                  <a:t>    </a:t>
                </a:r>
                <a:r>
                  <a:rPr lang="zh-CN" altLang="en-US" sz="2400">
                    <a:solidFill>
                      <a:srgbClr val="FF3300"/>
                    </a:solidFill>
                    <a:latin typeface="+mj-lt"/>
                    <a:ea typeface="黑体" panose="02010609060101010101" pitchFamily="49" charset="-122"/>
                    <a:sym typeface="Monotype Sorts" pitchFamily="2" charset="2"/>
                  </a:rPr>
                  <a:t>速度瞬心法</a:t>
                </a:r>
                <a:endParaRPr lang="zh-CN" altLang="en-US" sz="2400">
                  <a:latin typeface="+mj-lt"/>
                  <a:ea typeface="黑体" panose="02010609060101010101" pitchFamily="49" charset="-122"/>
                  <a:sym typeface="Monotype Sorts" pitchFamily="2" charset="2"/>
                </a:endParaRPr>
              </a:p>
              <a:p>
                <a:pPr eaLnBrk="1" fontAlgn="b" hangingPunct="1">
                  <a:lnSpc>
                    <a:spcPct val="115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+mj-lt"/>
                    <a:ea typeface="黑体" panose="02010609060101010101" pitchFamily="49" charset="-122"/>
                    <a:sym typeface="Monotype Sorts" pitchFamily="2" charset="2"/>
                  </a:rPr>
                  <a:t>　研究</a:t>
                </a:r>
                <a:r>
                  <a:rPr lang="en-US" altLang="zh-CN" sz="2400" i="1">
                    <a:latin typeface="+mj-lt"/>
                    <a:ea typeface="黑体" panose="02010609060101010101" pitchFamily="49" charset="-122"/>
                    <a:sym typeface="Monotype Sorts" pitchFamily="2" charset="2"/>
                  </a:rPr>
                  <a:t>AB</a:t>
                </a:r>
                <a:r>
                  <a:rPr lang="en-US" altLang="zh-CN" sz="2400">
                    <a:latin typeface="+mj-lt"/>
                    <a:ea typeface="黑体" panose="02010609060101010101" pitchFamily="49" charset="-122"/>
                    <a:sym typeface="Monotype Sorts" pitchFamily="2" charset="2"/>
                  </a:rPr>
                  <a:t>，</a:t>
                </a:r>
                <a:r>
                  <a:rPr lang="zh-CN" altLang="en-US" sz="2400">
                    <a:latin typeface="+mj-lt"/>
                    <a:ea typeface="黑体" panose="02010609060101010101" pitchFamily="49" charset="-122"/>
                    <a:sym typeface="Monotype Sorts" pitchFamily="2" charset="2"/>
                  </a:rPr>
                  <a:t>已知　　　的方向，因此</a:t>
                </a:r>
              </a:p>
              <a:p>
                <a:pPr eaLnBrk="1" fontAlgn="b" hangingPunct="1">
                  <a:lnSpc>
                    <a:spcPct val="115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+mj-lt"/>
                    <a:ea typeface="黑体" panose="02010609060101010101" pitchFamily="49" charset="-122"/>
                    <a:sym typeface="Monotype Sorts" pitchFamily="2" charset="2"/>
                  </a:rPr>
                  <a:t>可确定出</a:t>
                </a:r>
                <a:r>
                  <a:rPr lang="en-US" altLang="zh-CN" sz="2400" i="1">
                    <a:latin typeface="+mj-lt"/>
                    <a:ea typeface="黑体" panose="02010609060101010101" pitchFamily="49" charset="-122"/>
                    <a:sym typeface="Monotype Sorts" pitchFamily="2" charset="2"/>
                  </a:rPr>
                  <a:t>P</a:t>
                </a:r>
                <a:r>
                  <a:rPr lang="zh-CN" altLang="en-US" sz="2400">
                    <a:latin typeface="+mj-lt"/>
                    <a:ea typeface="黑体" panose="02010609060101010101" pitchFamily="49" charset="-122"/>
                    <a:sym typeface="Monotype Sorts" pitchFamily="2" charset="2"/>
                  </a:rPr>
                  <a:t>点为速度瞬心</a:t>
                </a: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37906" name="Object 5">
                <a:extLst>
                  <a:ext uri="{FF2B5EF4-FFF2-40B4-BE49-F238E27FC236}">
                    <a16:creationId xmlns:a16="http://schemas.microsoft.com/office/drawing/2014/main" id="{84A35634-9332-8148-9723-CE3A9A316D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82" y="2057"/>
              <a:ext cx="584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347" name="公式" r:id="rId14" imgW="4241800" imgH="2489200" progId="Equation.3">
                      <p:embed/>
                    </p:oleObj>
                  </mc:Choice>
                  <mc:Fallback>
                    <p:oleObj name="公式" r:id="rId14" imgW="4241800" imgH="24892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2" y="2057"/>
                            <a:ext cx="584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7904" name="Object 4">
              <a:extLst>
                <a:ext uri="{FF2B5EF4-FFF2-40B4-BE49-F238E27FC236}">
                  <a16:creationId xmlns:a16="http://schemas.microsoft.com/office/drawing/2014/main" id="{266975A0-4B83-894D-9326-8D22ECACA0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7" y="2043"/>
            <a:ext cx="1983" cy="1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48" name="BMP 图象" r:id="rId16" imgW="2622550" imgH="2349500" progId="Paint.Picture">
                    <p:embed/>
                  </p:oleObj>
                </mc:Choice>
                <mc:Fallback>
                  <p:oleObj name="BMP 图象" r:id="rId16" imgW="2622550" imgH="2349500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2043"/>
                          <a:ext cx="1983" cy="1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7">
            <a:extLst>
              <a:ext uri="{FF2B5EF4-FFF2-40B4-BE49-F238E27FC236}">
                <a16:creationId xmlns:a16="http://schemas.microsoft.com/office/drawing/2014/main" id="{40BAA37B-2D53-A847-AD14-10B1D6470D5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057400"/>
            <a:ext cx="7073900" cy="704850"/>
            <a:chOff x="996" y="2609"/>
            <a:chExt cx="4456" cy="444"/>
          </a:xfrm>
        </p:grpSpPr>
        <p:sp>
          <p:nvSpPr>
            <p:cNvPr id="37901" name="Text Box 78">
              <a:extLst>
                <a:ext uri="{FF2B5EF4-FFF2-40B4-BE49-F238E27FC236}">
                  <a16:creationId xmlns:a16="http://schemas.microsoft.com/office/drawing/2014/main" id="{07BFF852-95F3-7C46-B708-E5CEEEFB5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2645"/>
              <a:ext cx="39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+mj-lt"/>
                  <a:ea typeface="黑体" panose="02010609060101010101" pitchFamily="49" charset="-122"/>
                </a:rPr>
                <a:t>能否由速度投影定理求得刚体的角速度</a:t>
              </a:r>
              <a:r>
                <a:rPr lang="zh-CN" altLang="en-US" sz="2400">
                  <a:latin typeface="+mj-lt"/>
                  <a:ea typeface="黑体" panose="02010609060101010101" pitchFamily="49" charset="-122"/>
                  <a:sym typeface="Symbol" pitchFamily="2" charset="2"/>
                </a:rPr>
                <a:t>？</a:t>
              </a:r>
              <a:endParaRPr lang="zh-CN" altLang="en-US" sz="2400" i="1">
                <a:latin typeface="+mj-lt"/>
                <a:ea typeface="黑体" panose="02010609060101010101" pitchFamily="49" charset="-122"/>
              </a:endParaRPr>
            </a:p>
          </p:txBody>
        </p:sp>
        <p:pic>
          <p:nvPicPr>
            <p:cNvPr id="37902" name="Picture 79" descr="BD00028_">
              <a:extLst>
                <a:ext uri="{FF2B5EF4-FFF2-40B4-BE49-F238E27FC236}">
                  <a16:creationId xmlns:a16="http://schemas.microsoft.com/office/drawing/2014/main" id="{F7309ED2-52A5-064A-ABE5-612CDBADD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lum contrast="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" y="2609"/>
              <a:ext cx="45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0BFAE5-AEAF-4758-B2F4-0300581A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10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10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4">
            <a:extLst>
              <a:ext uri="{FF2B5EF4-FFF2-40B4-BE49-F238E27FC236}">
                <a16:creationId xmlns:a16="http://schemas.microsoft.com/office/drawing/2014/main" id="{FBE2B58D-6134-834E-B98C-683C21B6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93712"/>
            <a:ext cx="7162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已知：</a:t>
            </a:r>
            <a:r>
              <a:rPr lang="en-US" altLang="zh-CN" sz="2400" i="1" dirty="0">
                <a:latin typeface="+mj-lt"/>
                <a:ea typeface="黑体" panose="02010609060101010101" pitchFamily="49" charset="-122"/>
              </a:rPr>
              <a:t>R</a:t>
            </a:r>
            <a:r>
              <a:rPr lang="en-US" altLang="zh-CN" sz="2400" dirty="0">
                <a:latin typeface="+mj-lt"/>
                <a:ea typeface="黑体" panose="02010609060101010101" pitchFamily="49" charset="-122"/>
              </a:rPr>
              <a:t>, </a:t>
            </a:r>
            <a:r>
              <a:rPr lang="en-US" altLang="zh-CN" sz="2400" i="1" dirty="0">
                <a:latin typeface="+mj-lt"/>
                <a:ea typeface="黑体" panose="02010609060101010101" pitchFamily="49" charset="-122"/>
                <a:sym typeface="Symbol" pitchFamily="2" charset="2"/>
              </a:rPr>
              <a:t></a:t>
            </a:r>
            <a:r>
              <a:rPr lang="en-US" altLang="zh-CN" sz="2400" dirty="0">
                <a:latin typeface="+mj-lt"/>
                <a:ea typeface="黑体" panose="02010609060101010101" pitchFamily="49" charset="-122"/>
                <a:sym typeface="Symbol" pitchFamily="2" charset="2"/>
              </a:rPr>
              <a:t> = const</a:t>
            </a:r>
            <a:r>
              <a:rPr lang="en-US" altLang="zh-CN" sz="2400" dirty="0">
                <a:latin typeface="+mj-lt"/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+mj-lt"/>
                <a:ea typeface="黑体" panose="02010609060101010101" pitchFamily="49" charset="-122"/>
              </a:rPr>
              <a:t>求图示位置时滑块的加速度。</a:t>
            </a:r>
          </a:p>
        </p:txBody>
      </p:sp>
      <p:grpSp>
        <p:nvGrpSpPr>
          <p:cNvPr id="39942" name="Group 5">
            <a:extLst>
              <a:ext uri="{FF2B5EF4-FFF2-40B4-BE49-F238E27FC236}">
                <a16:creationId xmlns:a16="http://schemas.microsoft.com/office/drawing/2014/main" id="{FC1DB50B-A009-4348-BFFE-3B9997FDDB96}"/>
              </a:ext>
            </a:extLst>
          </p:cNvPr>
          <p:cNvGrpSpPr>
            <a:grpSpLocks/>
          </p:cNvGrpSpPr>
          <p:nvPr/>
        </p:nvGrpSpPr>
        <p:grpSpPr bwMode="auto">
          <a:xfrm>
            <a:off x="2151063" y="1617663"/>
            <a:ext cx="3575050" cy="1916112"/>
            <a:chOff x="1931" y="1393"/>
            <a:chExt cx="2252" cy="1207"/>
          </a:xfrm>
        </p:grpSpPr>
        <p:grpSp>
          <p:nvGrpSpPr>
            <p:cNvPr id="39947" name="Group 6">
              <a:extLst>
                <a:ext uri="{FF2B5EF4-FFF2-40B4-BE49-F238E27FC236}">
                  <a16:creationId xmlns:a16="http://schemas.microsoft.com/office/drawing/2014/main" id="{C7A88C2B-DB26-7644-A393-5DD690B75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" y="1675"/>
              <a:ext cx="1860" cy="707"/>
              <a:chOff x="1572" y="1517"/>
              <a:chExt cx="1860" cy="707"/>
            </a:xfrm>
          </p:grpSpPr>
          <p:sp>
            <p:nvSpPr>
              <p:cNvPr id="39988" name="Oval 7">
                <a:extLst>
                  <a:ext uri="{FF2B5EF4-FFF2-40B4-BE49-F238E27FC236}">
                    <a16:creationId xmlns:a16="http://schemas.microsoft.com/office/drawing/2014/main" id="{785A645A-49A6-DD43-9FD3-B51CF7FF9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3" y="2130"/>
                <a:ext cx="89" cy="89"/>
              </a:xfrm>
              <a:prstGeom prst="ellipse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  <p:grpSp>
            <p:nvGrpSpPr>
              <p:cNvPr id="39989" name="Group 8">
                <a:extLst>
                  <a:ext uri="{FF2B5EF4-FFF2-40B4-BE49-F238E27FC236}">
                    <a16:creationId xmlns:a16="http://schemas.microsoft.com/office/drawing/2014/main" id="{E9890272-6063-EA45-B935-E0D4EA8A62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2" y="1517"/>
                <a:ext cx="774" cy="707"/>
                <a:chOff x="1572" y="1517"/>
                <a:chExt cx="774" cy="707"/>
              </a:xfrm>
            </p:grpSpPr>
            <p:sp>
              <p:nvSpPr>
                <p:cNvPr id="39991" name="Oval 9">
                  <a:extLst>
                    <a:ext uri="{FF2B5EF4-FFF2-40B4-BE49-F238E27FC236}">
                      <a16:creationId xmlns:a16="http://schemas.microsoft.com/office/drawing/2014/main" id="{A6E40F45-4EA5-AE40-BBE4-786B65671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2135"/>
                  <a:ext cx="89" cy="89"/>
                </a:xfrm>
                <a:prstGeom prst="ellipse">
                  <a:avLst/>
                </a:prstGeom>
                <a:solidFill>
                  <a:schemeClr val="bg2"/>
                </a:solidFill>
                <a:ln w="254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9992" name="Oval 10">
                  <a:extLst>
                    <a:ext uri="{FF2B5EF4-FFF2-40B4-BE49-F238E27FC236}">
                      <a16:creationId xmlns:a16="http://schemas.microsoft.com/office/drawing/2014/main" id="{C5D601CF-B659-534C-80F5-2E5F148BA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1517"/>
                  <a:ext cx="89" cy="89"/>
                </a:xfrm>
                <a:prstGeom prst="ellipse">
                  <a:avLst/>
                </a:prstGeom>
                <a:solidFill>
                  <a:schemeClr val="bg2"/>
                </a:solidFill>
                <a:ln w="25400">
                  <a:solidFill>
                    <a:schemeClr val="tx2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9993" name="Rectangle 11">
                  <a:extLst>
                    <a:ext uri="{FF2B5EF4-FFF2-40B4-BE49-F238E27FC236}">
                      <a16:creationId xmlns:a16="http://schemas.microsoft.com/office/drawing/2014/main" id="{A86026E8-73B5-9B48-B811-594D3CB3D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655494">
                  <a:off x="1572" y="1827"/>
                  <a:ext cx="774" cy="80"/>
                </a:xfrm>
                <a:prstGeom prst="rect">
                  <a:avLst/>
                </a:prstGeom>
                <a:solidFill>
                  <a:srgbClr val="00FFFF"/>
                </a:solidFill>
                <a:ln w="25400">
                  <a:solidFill>
                    <a:schemeClr val="tx2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9990" name="Rectangle 12">
                <a:extLst>
                  <a:ext uri="{FF2B5EF4-FFF2-40B4-BE49-F238E27FC236}">
                    <a16:creationId xmlns:a16="http://schemas.microsoft.com/office/drawing/2014/main" id="{40E35FB1-2068-CA44-8315-56A9C2E7C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95810">
                <a:off x="2232" y="1837"/>
                <a:ext cx="1194" cy="69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9948" name="Group 13">
              <a:extLst>
                <a:ext uri="{FF2B5EF4-FFF2-40B4-BE49-F238E27FC236}">
                  <a16:creationId xmlns:a16="http://schemas.microsoft.com/office/drawing/2014/main" id="{157B6B34-8227-8C48-A93B-4BE0946A7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6" y="2335"/>
              <a:ext cx="1937" cy="265"/>
              <a:chOff x="1459" y="2177"/>
              <a:chExt cx="1937" cy="265"/>
            </a:xfrm>
          </p:grpSpPr>
          <p:sp>
            <p:nvSpPr>
              <p:cNvPr id="39976" name="Line 14">
                <a:extLst>
                  <a:ext uri="{FF2B5EF4-FFF2-40B4-BE49-F238E27FC236}">
                    <a16:creationId xmlns:a16="http://schemas.microsoft.com/office/drawing/2014/main" id="{27496BFC-AD1C-CD4B-8098-3D728B790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6" y="2177"/>
                <a:ext cx="172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77" name="Line 15">
                <a:extLst>
                  <a:ext uri="{FF2B5EF4-FFF2-40B4-BE49-F238E27FC236}">
                    <a16:creationId xmlns:a16="http://schemas.microsoft.com/office/drawing/2014/main" id="{A68DD589-1B3E-EC4D-A695-5AB73ECFC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6" y="2207"/>
                <a:ext cx="52" cy="11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78" name="Line 16">
                <a:extLst>
                  <a:ext uri="{FF2B5EF4-FFF2-40B4-BE49-F238E27FC236}">
                    <a16:creationId xmlns:a16="http://schemas.microsoft.com/office/drawing/2014/main" id="{81857A38-FFD8-7B48-BE8C-6636A68F5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68" y="2207"/>
                <a:ext cx="45" cy="11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79" name="Line 17">
                <a:extLst>
                  <a:ext uri="{FF2B5EF4-FFF2-40B4-BE49-F238E27FC236}">
                    <a16:creationId xmlns:a16="http://schemas.microsoft.com/office/drawing/2014/main" id="{33DDCA1B-F98A-5644-950E-4CADB6009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319"/>
                <a:ext cx="411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80" name="Line 18">
                <a:extLst>
                  <a:ext uri="{FF2B5EF4-FFF2-40B4-BE49-F238E27FC236}">
                    <a16:creationId xmlns:a16="http://schemas.microsoft.com/office/drawing/2014/main" id="{C33CFD18-A123-2B4E-95A1-16B7186C1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9" y="2319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81" name="Line 19">
                <a:extLst>
                  <a:ext uri="{FF2B5EF4-FFF2-40B4-BE49-F238E27FC236}">
                    <a16:creationId xmlns:a16="http://schemas.microsoft.com/office/drawing/2014/main" id="{85CCB0DA-BAF7-F74B-BC87-6E5E69CDE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2" y="2332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82" name="Line 20">
                <a:extLst>
                  <a:ext uri="{FF2B5EF4-FFF2-40B4-BE49-F238E27FC236}">
                    <a16:creationId xmlns:a16="http://schemas.microsoft.com/office/drawing/2014/main" id="{418AC97F-32DB-A043-8FD3-01953841D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6" y="2332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83" name="Line 21">
                <a:extLst>
                  <a:ext uri="{FF2B5EF4-FFF2-40B4-BE49-F238E27FC236}">
                    <a16:creationId xmlns:a16="http://schemas.microsoft.com/office/drawing/2014/main" id="{CEF744BB-3E80-7242-ACD1-5A485417B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5" y="2330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84" name="Line 22">
                <a:extLst>
                  <a:ext uri="{FF2B5EF4-FFF2-40B4-BE49-F238E27FC236}">
                    <a16:creationId xmlns:a16="http://schemas.microsoft.com/office/drawing/2014/main" id="{3780B1FB-45C3-D14A-9E3F-BFB9D5817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3" y="2337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85" name="Line 23">
                <a:extLst>
                  <a:ext uri="{FF2B5EF4-FFF2-40B4-BE49-F238E27FC236}">
                    <a16:creationId xmlns:a16="http://schemas.microsoft.com/office/drawing/2014/main" id="{D84ECD9C-2367-A147-892A-FA533BB3E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335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86" name="Line 24">
                <a:extLst>
                  <a:ext uri="{FF2B5EF4-FFF2-40B4-BE49-F238E27FC236}">
                    <a16:creationId xmlns:a16="http://schemas.microsoft.com/office/drawing/2014/main" id="{6CEB9DE9-D0D4-8B46-9045-CC0126FBC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3" y="2379"/>
                <a:ext cx="37" cy="4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87" name="Line 25">
                <a:extLst>
                  <a:ext uri="{FF2B5EF4-FFF2-40B4-BE49-F238E27FC236}">
                    <a16:creationId xmlns:a16="http://schemas.microsoft.com/office/drawing/2014/main" id="{0DAF4530-ACD8-9A43-9FB6-6B90EEBD1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6" y="2319"/>
                <a:ext cx="45" cy="3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39949" name="Group 26">
              <a:extLst>
                <a:ext uri="{FF2B5EF4-FFF2-40B4-BE49-F238E27FC236}">
                  <a16:creationId xmlns:a16="http://schemas.microsoft.com/office/drawing/2014/main" id="{44A5CFAA-8D0A-984A-85DA-72A59D4D8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9" y="2151"/>
              <a:ext cx="404" cy="381"/>
              <a:chOff x="3194" y="1993"/>
              <a:chExt cx="404" cy="381"/>
            </a:xfrm>
          </p:grpSpPr>
          <p:sp>
            <p:nvSpPr>
              <p:cNvPr id="39957" name="Line 27">
                <a:extLst>
                  <a:ext uri="{FF2B5EF4-FFF2-40B4-BE49-F238E27FC236}">
                    <a16:creationId xmlns:a16="http://schemas.microsoft.com/office/drawing/2014/main" id="{2CFBC1DE-F6BB-2F4E-98D2-4DA7F2C7E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6" y="2087"/>
                <a:ext cx="292" cy="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58" name="Line 28">
                <a:extLst>
                  <a:ext uri="{FF2B5EF4-FFF2-40B4-BE49-F238E27FC236}">
                    <a16:creationId xmlns:a16="http://schemas.microsoft.com/office/drawing/2014/main" id="{93E37514-5DC9-4140-B3EE-D059AB312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2274"/>
                <a:ext cx="39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59" name="Line 29">
                <a:extLst>
                  <a:ext uri="{FF2B5EF4-FFF2-40B4-BE49-F238E27FC236}">
                    <a16:creationId xmlns:a16="http://schemas.microsoft.com/office/drawing/2014/main" id="{87A30C48-EE47-2745-A6E9-9DC0AF4F3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2" y="2267"/>
                <a:ext cx="74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0" name="Line 30">
                <a:extLst>
                  <a:ext uri="{FF2B5EF4-FFF2-40B4-BE49-F238E27FC236}">
                    <a16:creationId xmlns:a16="http://schemas.microsoft.com/office/drawing/2014/main" id="{9D8BBF63-2EE3-674E-A534-FBE950F71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" y="2274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1" name="Line 31">
                <a:extLst>
                  <a:ext uri="{FF2B5EF4-FFF2-40B4-BE49-F238E27FC236}">
                    <a16:creationId xmlns:a16="http://schemas.microsoft.com/office/drawing/2014/main" id="{63EB8A14-CC1C-CB49-BD44-AE0CFB1BE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5" y="2273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2" name="Line 32">
                <a:extLst>
                  <a:ext uri="{FF2B5EF4-FFF2-40B4-BE49-F238E27FC236}">
                    <a16:creationId xmlns:a16="http://schemas.microsoft.com/office/drawing/2014/main" id="{6F1E26BA-4615-FE4D-800F-C19410778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4" y="2279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3" name="Line 33">
                <a:extLst>
                  <a:ext uri="{FF2B5EF4-FFF2-40B4-BE49-F238E27FC236}">
                    <a16:creationId xmlns:a16="http://schemas.microsoft.com/office/drawing/2014/main" id="{65324F62-06F2-2941-B89E-3B801150E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9" y="2278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4" name="Line 34">
                <a:extLst>
                  <a:ext uri="{FF2B5EF4-FFF2-40B4-BE49-F238E27FC236}">
                    <a16:creationId xmlns:a16="http://schemas.microsoft.com/office/drawing/2014/main" id="{2B20C365-9A29-2942-8083-DD29FE44A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80" y="2292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5" name="Line 35">
                <a:extLst>
                  <a:ext uri="{FF2B5EF4-FFF2-40B4-BE49-F238E27FC236}">
                    <a16:creationId xmlns:a16="http://schemas.microsoft.com/office/drawing/2014/main" id="{984A7141-7962-0D45-A78C-5E8D26F4F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" y="2326"/>
                <a:ext cx="30" cy="3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6" name="Line 36">
                <a:extLst>
                  <a:ext uri="{FF2B5EF4-FFF2-40B4-BE49-F238E27FC236}">
                    <a16:creationId xmlns:a16="http://schemas.microsoft.com/office/drawing/2014/main" id="{0F127241-83D9-FA42-B0A5-AE0E627FB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" y="2050"/>
                <a:ext cx="37" cy="3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7" name="Line 37">
                <a:extLst>
                  <a:ext uri="{FF2B5EF4-FFF2-40B4-BE49-F238E27FC236}">
                    <a16:creationId xmlns:a16="http://schemas.microsoft.com/office/drawing/2014/main" id="{B0C930A6-8C9A-F847-9046-E630F0512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013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8" name="Line 38">
                <a:extLst>
                  <a:ext uri="{FF2B5EF4-FFF2-40B4-BE49-F238E27FC236}">
                    <a16:creationId xmlns:a16="http://schemas.microsoft.com/office/drawing/2014/main" id="{8E480FFB-5528-BB44-8DC1-780B7DFDB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3" y="2012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69" name="Line 39">
                <a:extLst>
                  <a:ext uri="{FF2B5EF4-FFF2-40B4-BE49-F238E27FC236}">
                    <a16:creationId xmlns:a16="http://schemas.microsoft.com/office/drawing/2014/main" id="{80A068BF-7C0D-1146-ACB0-07FF07C2F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6" y="2011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70" name="Line 40">
                <a:extLst>
                  <a:ext uri="{FF2B5EF4-FFF2-40B4-BE49-F238E27FC236}">
                    <a16:creationId xmlns:a16="http://schemas.microsoft.com/office/drawing/2014/main" id="{9718C15D-4DBD-F04B-A449-943C5AFDC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6" y="2010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71" name="Line 41">
                <a:extLst>
                  <a:ext uri="{FF2B5EF4-FFF2-40B4-BE49-F238E27FC236}">
                    <a16:creationId xmlns:a16="http://schemas.microsoft.com/office/drawing/2014/main" id="{F5FDD7A3-7B2C-194D-8889-96DE03970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1993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72" name="Line 42">
                <a:extLst>
                  <a:ext uri="{FF2B5EF4-FFF2-40B4-BE49-F238E27FC236}">
                    <a16:creationId xmlns:a16="http://schemas.microsoft.com/office/drawing/2014/main" id="{F2A98D54-BF90-8D49-B486-EFB59E0B7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1" y="2147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73" name="Line 43">
                <a:extLst>
                  <a:ext uri="{FF2B5EF4-FFF2-40B4-BE49-F238E27FC236}">
                    <a16:creationId xmlns:a16="http://schemas.microsoft.com/office/drawing/2014/main" id="{5BFDF30A-022E-B94E-9461-4BC4BADA8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4" y="2237"/>
                <a:ext cx="232" cy="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74" name="Line 44">
                <a:extLst>
                  <a:ext uri="{FF2B5EF4-FFF2-40B4-BE49-F238E27FC236}">
                    <a16:creationId xmlns:a16="http://schemas.microsoft.com/office/drawing/2014/main" id="{8FB843A0-EB31-AE46-957A-F52114119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8" y="2110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39975" name="Line 45">
                <a:extLst>
                  <a:ext uri="{FF2B5EF4-FFF2-40B4-BE49-F238E27FC236}">
                    <a16:creationId xmlns:a16="http://schemas.microsoft.com/office/drawing/2014/main" id="{CB99B89E-4F38-6E4C-83D8-00B2CA67C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117"/>
                <a:ext cx="157" cy="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aphicFrame>
          <p:nvGraphicFramePr>
            <p:cNvPr id="39950" name="Object 4">
              <a:extLst>
                <a:ext uri="{FF2B5EF4-FFF2-40B4-BE49-F238E27FC236}">
                  <a16:creationId xmlns:a16="http://schemas.microsoft.com/office/drawing/2014/main" id="{F9AC308C-2D31-CD45-9478-A61771E109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1" y="2199"/>
            <a:ext cx="24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90" name="Equation" r:id="rId4" imgW="1752600" imgH="2051050" progId="Equation.3">
                    <p:embed/>
                  </p:oleObj>
                </mc:Choice>
                <mc:Fallback>
                  <p:oleObj name="Equation" r:id="rId4" imgW="1752600" imgH="205105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2199"/>
                          <a:ext cx="24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5">
              <a:extLst>
                <a:ext uri="{FF2B5EF4-FFF2-40B4-BE49-F238E27FC236}">
                  <a16:creationId xmlns:a16="http://schemas.microsoft.com/office/drawing/2014/main" id="{653EC2CD-CC39-3548-9F0E-8EA1537E7D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8" y="1926"/>
            <a:ext cx="2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91" name="Equation" r:id="rId6" imgW="1752600" imgH="1898650" progId="Equation.3">
                    <p:embed/>
                  </p:oleObj>
                </mc:Choice>
                <mc:Fallback>
                  <p:oleObj name="Equation" r:id="rId6" imgW="1752600" imgH="189865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926"/>
                          <a:ext cx="21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6">
              <a:extLst>
                <a:ext uri="{FF2B5EF4-FFF2-40B4-BE49-F238E27FC236}">
                  <a16:creationId xmlns:a16="http://schemas.microsoft.com/office/drawing/2014/main" id="{2AC44EB7-7D39-EE45-831C-63F5EC33F2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8" y="1393"/>
            <a:ext cx="25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92" name="Equation" r:id="rId8" imgW="1752600" imgH="1898650" progId="Equation.3">
                    <p:embed/>
                  </p:oleObj>
                </mc:Choice>
                <mc:Fallback>
                  <p:oleObj name="Equation" r:id="rId8" imgW="1752600" imgH="189865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1393"/>
                          <a:ext cx="25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3" name="Object 7">
              <a:extLst>
                <a:ext uri="{FF2B5EF4-FFF2-40B4-BE49-F238E27FC236}">
                  <a16:creationId xmlns:a16="http://schemas.microsoft.com/office/drawing/2014/main" id="{9C6858A7-EEA7-1C49-BD69-001B4F0E18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0" y="2092"/>
            <a:ext cx="3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93" name="Equation" r:id="rId10" imgW="2927350" imgH="2343150" progId="Equation.3">
                    <p:embed/>
                  </p:oleObj>
                </mc:Choice>
                <mc:Fallback>
                  <p:oleObj name="Equation" r:id="rId10" imgW="2927350" imgH="234315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2092"/>
                          <a:ext cx="3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8">
              <a:extLst>
                <a:ext uri="{FF2B5EF4-FFF2-40B4-BE49-F238E27FC236}">
                  <a16:creationId xmlns:a16="http://schemas.microsoft.com/office/drawing/2014/main" id="{9056A48A-BA59-3449-BCA6-AD50C82F28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6" y="2096"/>
            <a:ext cx="32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94" name="Equation" r:id="rId12" imgW="2781300" imgH="2343150" progId="Equation.3">
                    <p:embed/>
                  </p:oleObj>
                </mc:Choice>
                <mc:Fallback>
                  <p:oleObj name="Equation" r:id="rId12" imgW="2781300" imgH="234315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2096"/>
                          <a:ext cx="32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9">
              <a:extLst>
                <a:ext uri="{FF2B5EF4-FFF2-40B4-BE49-F238E27FC236}">
                  <a16:creationId xmlns:a16="http://schemas.microsoft.com/office/drawing/2014/main" id="{6CD3B09E-ECB4-7647-8B14-B80F2663BC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8" y="1981"/>
            <a:ext cx="26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95" name="Equation" r:id="rId14" imgW="95250" imgH="82550" progId="Equation.3">
                    <p:embed/>
                  </p:oleObj>
                </mc:Choice>
                <mc:Fallback>
                  <p:oleObj name="Equation" r:id="rId14" imgW="95250" imgH="8255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1981"/>
                          <a:ext cx="26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6" name="Freeform 52">
              <a:extLst>
                <a:ext uri="{FF2B5EF4-FFF2-40B4-BE49-F238E27FC236}">
                  <a16:creationId xmlns:a16="http://schemas.microsoft.com/office/drawing/2014/main" id="{77611C0C-9036-8544-8669-A437705E3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" y="2154"/>
              <a:ext cx="204" cy="237"/>
            </a:xfrm>
            <a:custGeom>
              <a:avLst/>
              <a:gdLst>
                <a:gd name="T0" fmla="*/ 198 w 169"/>
                <a:gd name="T1" fmla="*/ 237 h 202"/>
                <a:gd name="T2" fmla="*/ 190 w 169"/>
                <a:gd name="T3" fmla="*/ 123 h 202"/>
                <a:gd name="T4" fmla="*/ 107 w 169"/>
                <a:gd name="T5" fmla="*/ 27 h 202"/>
                <a:gd name="T6" fmla="*/ 0 w 169"/>
                <a:gd name="T7" fmla="*/ 0 h 2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02"/>
                <a:gd name="T14" fmla="*/ 169 w 169"/>
                <a:gd name="T15" fmla="*/ 202 h 2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02">
                  <a:moveTo>
                    <a:pt x="164" y="202"/>
                  </a:moveTo>
                  <a:cubicBezTo>
                    <a:pt x="166" y="168"/>
                    <a:pt x="169" y="135"/>
                    <a:pt x="157" y="105"/>
                  </a:cubicBezTo>
                  <a:cubicBezTo>
                    <a:pt x="145" y="75"/>
                    <a:pt x="115" y="40"/>
                    <a:pt x="89" y="23"/>
                  </a:cubicBezTo>
                  <a:cubicBezTo>
                    <a:pt x="63" y="6"/>
                    <a:pt x="15" y="4"/>
                    <a:pt x="0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39943" name="Rectangle 120">
            <a:extLst>
              <a:ext uri="{FF2B5EF4-FFF2-40B4-BE49-F238E27FC236}">
                <a16:creationId xmlns:a16="http://schemas.microsoft.com/office/drawing/2014/main" id="{2CDFC0D5-97B9-4D40-9E34-0D125711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05263"/>
            <a:ext cx="16033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选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为基点</a:t>
            </a:r>
          </a:p>
        </p:txBody>
      </p:sp>
      <p:graphicFrame>
        <p:nvGraphicFramePr>
          <p:cNvPr id="108544" name="Object 2">
            <a:extLst>
              <a:ext uri="{FF2B5EF4-FFF2-40B4-BE49-F238E27FC236}">
                <a16:creationId xmlns:a16="http://schemas.microsoft.com/office/drawing/2014/main" id="{09DA8FB9-67E1-D44A-9E12-AF965A04D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157788"/>
          <a:ext cx="17065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6" name="公式" r:id="rId16" imgW="7169150" imgH="2635250" progId="Equation.3">
                  <p:embed/>
                </p:oleObj>
              </mc:Choice>
              <mc:Fallback>
                <p:oleObj name="公式" r:id="rId16" imgW="7169150" imgH="26352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57788"/>
                        <a:ext cx="170656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03" name="Text Box 123">
            <a:extLst>
              <a:ext uri="{FF2B5EF4-FFF2-40B4-BE49-F238E27FC236}">
                <a16:creationId xmlns:a16="http://schemas.microsoft.com/office/drawing/2014/main" id="{D0202242-1D05-CC4E-957D-272A14F38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-24222"/>
            <a:ext cx="1676400" cy="461665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黑体" panose="02010609060101010101" pitchFamily="49" charset="-122"/>
              </a:rPr>
              <a:t>例  题  </a:t>
            </a:r>
            <a:r>
              <a:rPr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黑体" panose="02010609060101010101" pitchFamily="49" charset="-122"/>
              </a:rPr>
              <a:t>10</a:t>
            </a:r>
            <a:endParaRPr lang="zh-CN" altLang="en-US" dirty="0">
              <a:latin typeface="+mj-lt"/>
              <a:ea typeface="黑体" panose="02010609060101010101" pitchFamily="49" charset="-122"/>
            </a:endParaRPr>
          </a:p>
        </p:txBody>
      </p:sp>
      <p:graphicFrame>
        <p:nvGraphicFramePr>
          <p:cNvPr id="108545" name="Object 3">
            <a:extLst>
              <a:ext uri="{FF2B5EF4-FFF2-40B4-BE49-F238E27FC236}">
                <a16:creationId xmlns:a16="http://schemas.microsoft.com/office/drawing/2014/main" id="{2B269F68-7D6A-4046-911C-BDAD7EC14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508500"/>
          <a:ext cx="69659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97" name="公式" r:id="rId18" imgW="29254450" imgH="2927350" progId="Equation.3">
                  <p:embed/>
                </p:oleObj>
              </mc:Choice>
              <mc:Fallback>
                <p:oleObj name="公式" r:id="rId18" imgW="29254450" imgH="29273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08500"/>
                        <a:ext cx="69659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C937C4-1BC7-4650-A3A5-BEE3C2C0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68" name="Object 2">
            <a:extLst>
              <a:ext uri="{FF2B5EF4-FFF2-40B4-BE49-F238E27FC236}">
                <a16:creationId xmlns:a16="http://schemas.microsoft.com/office/drawing/2014/main" id="{2DC64D12-A2D2-3F4B-8FE6-4C57CE19D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33400"/>
          <a:ext cx="1462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6" name="公式" r:id="rId4" imgW="6146800" imgH="2489200" progId="Equation.3">
                  <p:embed/>
                </p:oleObj>
              </mc:Choice>
              <mc:Fallback>
                <p:oleObj name="公式" r:id="rId4" imgW="6146800" imgH="2489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"/>
                        <a:ext cx="14620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9" name="Object 3">
            <a:extLst>
              <a:ext uri="{FF2B5EF4-FFF2-40B4-BE49-F238E27FC236}">
                <a16:creationId xmlns:a16="http://schemas.microsoft.com/office/drawing/2014/main" id="{4775DC82-3426-7842-81FB-5DF65E54C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1703388"/>
          <a:ext cx="34194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name="Equation" r:id="rId6" imgW="15360650" imgH="4241800" progId="Equation.DSMT4">
                  <p:embed/>
                </p:oleObj>
              </mc:Choice>
              <mc:Fallback>
                <p:oleObj name="Equation" r:id="rId6" imgW="15360650" imgH="424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703388"/>
                        <a:ext cx="34194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0" name="Object 4">
            <a:extLst>
              <a:ext uri="{FF2B5EF4-FFF2-40B4-BE49-F238E27FC236}">
                <a16:creationId xmlns:a16="http://schemas.microsoft.com/office/drawing/2014/main" id="{B7C20F47-2A3A-A34E-A25A-223B6989B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3" y="2608263"/>
          <a:ext cx="21701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公式" r:id="rId8" imgW="9652000" imgH="2197100" progId="Equation.3">
                  <p:embed/>
                </p:oleObj>
              </mc:Choice>
              <mc:Fallback>
                <p:oleObj name="公式" r:id="rId8" imgW="9652000" imgH="219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608263"/>
                        <a:ext cx="217011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>
            <a:extLst>
              <a:ext uri="{FF2B5EF4-FFF2-40B4-BE49-F238E27FC236}">
                <a16:creationId xmlns:a16="http://schemas.microsoft.com/office/drawing/2014/main" id="{994EB253-8187-E643-B2C7-9B4C85C0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67063"/>
            <a:ext cx="3329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等式两边向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BA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方向投影</a:t>
            </a:r>
          </a:p>
        </p:txBody>
      </p:sp>
      <p:graphicFrame>
        <p:nvGraphicFramePr>
          <p:cNvPr id="109571" name="Object 5">
            <a:extLst>
              <a:ext uri="{FF2B5EF4-FFF2-40B4-BE49-F238E27FC236}">
                <a16:creationId xmlns:a16="http://schemas.microsoft.com/office/drawing/2014/main" id="{6D0AE5EF-A614-C047-A33E-AF2823244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" y="3729038"/>
          <a:ext cx="68008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公式" r:id="rId10" imgW="31889700" imgH="2781300" progId="Equation.3">
                  <p:embed/>
                </p:oleObj>
              </mc:Choice>
              <mc:Fallback>
                <p:oleObj name="公式" r:id="rId10" imgW="31889700" imgH="278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729038"/>
                        <a:ext cx="68008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>
            <a:extLst>
              <a:ext uri="{FF2B5EF4-FFF2-40B4-BE49-F238E27FC236}">
                <a16:creationId xmlns:a16="http://schemas.microsoft.com/office/drawing/2014/main" id="{F517DCFD-4D9F-8748-83D3-49E01E60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60863"/>
            <a:ext cx="3329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lt"/>
                <a:ea typeface="黑体" panose="02010609060101010101" pitchFamily="49" charset="-122"/>
              </a:rPr>
              <a:t>向与</a:t>
            </a:r>
            <a:r>
              <a:rPr lang="en-US" altLang="zh-CN" sz="2400" i="1">
                <a:latin typeface="+mj-lt"/>
                <a:ea typeface="黑体" panose="02010609060101010101" pitchFamily="49" charset="-122"/>
              </a:rPr>
              <a:t>AB</a:t>
            </a:r>
            <a:r>
              <a:rPr lang="zh-CN" altLang="en-US" sz="2400">
                <a:latin typeface="+mj-lt"/>
                <a:ea typeface="黑体" panose="02010609060101010101" pitchFamily="49" charset="-122"/>
              </a:rPr>
              <a:t>垂直的方向投影</a:t>
            </a:r>
          </a:p>
        </p:txBody>
      </p:sp>
      <p:graphicFrame>
        <p:nvGraphicFramePr>
          <p:cNvPr id="109572" name="Object 6">
            <a:extLst>
              <a:ext uri="{FF2B5EF4-FFF2-40B4-BE49-F238E27FC236}">
                <a16:creationId xmlns:a16="http://schemas.microsoft.com/office/drawing/2014/main" id="{C0D0B613-BAAF-374D-A4CE-7488204EF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6963" y="4953000"/>
          <a:ext cx="50260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Equation" r:id="rId12" imgW="28816300" imgH="5848350" progId="Equation.DSMT4">
                  <p:embed/>
                </p:oleObj>
              </mc:Choice>
              <mc:Fallback>
                <p:oleObj name="Equation" r:id="rId12" imgW="28816300" imgH="584835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4953000"/>
                        <a:ext cx="50260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2" name="Group 11">
            <a:extLst>
              <a:ext uri="{FF2B5EF4-FFF2-40B4-BE49-F238E27FC236}">
                <a16:creationId xmlns:a16="http://schemas.microsoft.com/office/drawing/2014/main" id="{12BE7297-759A-E44E-95A2-A36C18B5151F}"/>
              </a:ext>
            </a:extLst>
          </p:cNvPr>
          <p:cNvGrpSpPr>
            <a:grpSpLocks/>
          </p:cNvGrpSpPr>
          <p:nvPr/>
        </p:nvGrpSpPr>
        <p:grpSpPr bwMode="auto">
          <a:xfrm>
            <a:off x="4279900" y="1397000"/>
            <a:ext cx="3540125" cy="2211388"/>
            <a:chOff x="3412" y="1227"/>
            <a:chExt cx="2230" cy="1393"/>
          </a:xfrm>
        </p:grpSpPr>
        <p:graphicFrame>
          <p:nvGraphicFramePr>
            <p:cNvPr id="40973" name="Object 7">
              <a:extLst>
                <a:ext uri="{FF2B5EF4-FFF2-40B4-BE49-F238E27FC236}">
                  <a16:creationId xmlns:a16="http://schemas.microsoft.com/office/drawing/2014/main" id="{505BF8C3-D05E-3846-B1BD-CBACFAFA67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0" y="2292"/>
            <a:ext cx="3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1" name="Equation" r:id="rId14" imgW="107950" imgH="107950" progId="Equation.DSMT4">
                    <p:embed/>
                  </p:oleObj>
                </mc:Choice>
                <mc:Fallback>
                  <p:oleObj name="Equation" r:id="rId14" imgW="107950" imgH="10795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292"/>
                          <a:ext cx="3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74" name="Group 13">
              <a:extLst>
                <a:ext uri="{FF2B5EF4-FFF2-40B4-BE49-F238E27FC236}">
                  <a16:creationId xmlns:a16="http://schemas.microsoft.com/office/drawing/2014/main" id="{1B8043D3-49C5-6A41-9059-058D62EFB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1" y="1387"/>
              <a:ext cx="1860" cy="707"/>
              <a:chOff x="1572" y="1517"/>
              <a:chExt cx="1860" cy="707"/>
            </a:xfrm>
          </p:grpSpPr>
          <p:sp>
            <p:nvSpPr>
              <p:cNvPr id="41024" name="Oval 14">
                <a:extLst>
                  <a:ext uri="{FF2B5EF4-FFF2-40B4-BE49-F238E27FC236}">
                    <a16:creationId xmlns:a16="http://schemas.microsoft.com/office/drawing/2014/main" id="{F9288EB7-3738-6A40-A04A-166C68A7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3" y="2130"/>
                <a:ext cx="89" cy="89"/>
              </a:xfrm>
              <a:prstGeom prst="ellipse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  <p:grpSp>
            <p:nvGrpSpPr>
              <p:cNvPr id="41025" name="Group 15">
                <a:extLst>
                  <a:ext uri="{FF2B5EF4-FFF2-40B4-BE49-F238E27FC236}">
                    <a16:creationId xmlns:a16="http://schemas.microsoft.com/office/drawing/2014/main" id="{63B1EBFC-E42E-7641-86CD-EE57EE06DC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2" y="1517"/>
                <a:ext cx="774" cy="707"/>
                <a:chOff x="1572" y="1517"/>
                <a:chExt cx="774" cy="707"/>
              </a:xfrm>
            </p:grpSpPr>
            <p:sp>
              <p:nvSpPr>
                <p:cNvPr id="41027" name="Oval 16">
                  <a:extLst>
                    <a:ext uri="{FF2B5EF4-FFF2-40B4-BE49-F238E27FC236}">
                      <a16:creationId xmlns:a16="http://schemas.microsoft.com/office/drawing/2014/main" id="{31506A62-8D78-DC45-86A6-2AA283F0B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2135"/>
                  <a:ext cx="89" cy="89"/>
                </a:xfrm>
                <a:prstGeom prst="ellipse">
                  <a:avLst/>
                </a:prstGeom>
                <a:solidFill>
                  <a:schemeClr val="bg2"/>
                </a:solidFill>
                <a:ln w="25400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028" name="Oval 17">
                  <a:extLst>
                    <a:ext uri="{FF2B5EF4-FFF2-40B4-BE49-F238E27FC236}">
                      <a16:creationId xmlns:a16="http://schemas.microsoft.com/office/drawing/2014/main" id="{CC71B69D-6F34-CE47-AA41-0AEE86588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1517"/>
                  <a:ext cx="89" cy="89"/>
                </a:xfrm>
                <a:prstGeom prst="ellipse">
                  <a:avLst/>
                </a:prstGeom>
                <a:solidFill>
                  <a:schemeClr val="bg2"/>
                </a:solidFill>
                <a:ln w="25400">
                  <a:solidFill>
                    <a:schemeClr val="tx2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1029" name="Rectangle 18">
                  <a:extLst>
                    <a:ext uri="{FF2B5EF4-FFF2-40B4-BE49-F238E27FC236}">
                      <a16:creationId xmlns:a16="http://schemas.microsoft.com/office/drawing/2014/main" id="{AB65B00C-FAF3-5B4E-BF4D-5661DFD36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655494">
                  <a:off x="1572" y="1827"/>
                  <a:ext cx="774" cy="80"/>
                </a:xfrm>
                <a:prstGeom prst="rect">
                  <a:avLst/>
                </a:prstGeom>
                <a:solidFill>
                  <a:srgbClr val="00FFFF"/>
                </a:solidFill>
                <a:ln w="25400">
                  <a:solidFill>
                    <a:schemeClr val="tx2"/>
                  </a:solidFill>
                  <a:miter lim="800000"/>
                  <a:headEnd/>
                  <a:tailEnd type="none" w="sm" len="lg"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1026" name="Rectangle 19">
                <a:extLst>
                  <a:ext uri="{FF2B5EF4-FFF2-40B4-BE49-F238E27FC236}">
                    <a16:creationId xmlns:a16="http://schemas.microsoft.com/office/drawing/2014/main" id="{049DF05A-93FA-AF44-8F0A-293BBED15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95810">
                <a:off x="2232" y="1837"/>
                <a:ext cx="1194" cy="69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0975" name="Group 20">
              <a:extLst>
                <a:ext uri="{FF2B5EF4-FFF2-40B4-BE49-F238E27FC236}">
                  <a16:creationId xmlns:a16="http://schemas.microsoft.com/office/drawing/2014/main" id="{9022BE99-244F-344D-A484-EB40C113B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" y="2047"/>
              <a:ext cx="1937" cy="265"/>
              <a:chOff x="1459" y="2177"/>
              <a:chExt cx="1937" cy="265"/>
            </a:xfrm>
          </p:grpSpPr>
          <p:sp>
            <p:nvSpPr>
              <p:cNvPr id="41012" name="Line 21">
                <a:extLst>
                  <a:ext uri="{FF2B5EF4-FFF2-40B4-BE49-F238E27FC236}">
                    <a16:creationId xmlns:a16="http://schemas.microsoft.com/office/drawing/2014/main" id="{98BCD126-3064-4E40-A59D-6883AAF8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6" y="2177"/>
                <a:ext cx="172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prstDash val="lgDash"/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13" name="Line 22">
                <a:extLst>
                  <a:ext uri="{FF2B5EF4-FFF2-40B4-BE49-F238E27FC236}">
                    <a16:creationId xmlns:a16="http://schemas.microsoft.com/office/drawing/2014/main" id="{2D8BD4CC-C36F-6546-B9F3-84A08D6EE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6" y="2207"/>
                <a:ext cx="52" cy="11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14" name="Line 23">
                <a:extLst>
                  <a:ext uri="{FF2B5EF4-FFF2-40B4-BE49-F238E27FC236}">
                    <a16:creationId xmlns:a16="http://schemas.microsoft.com/office/drawing/2014/main" id="{267AC180-79E9-3E4C-8D93-23A970245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68" y="2207"/>
                <a:ext cx="45" cy="11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15" name="Line 24">
                <a:extLst>
                  <a:ext uri="{FF2B5EF4-FFF2-40B4-BE49-F238E27FC236}">
                    <a16:creationId xmlns:a16="http://schemas.microsoft.com/office/drawing/2014/main" id="{551B3EF8-29B6-F046-880A-6378B6709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319"/>
                <a:ext cx="411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16" name="Line 25">
                <a:extLst>
                  <a:ext uri="{FF2B5EF4-FFF2-40B4-BE49-F238E27FC236}">
                    <a16:creationId xmlns:a16="http://schemas.microsoft.com/office/drawing/2014/main" id="{33DBB140-78C9-D147-A523-917A6C4C2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59" y="2319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17" name="Line 26">
                <a:extLst>
                  <a:ext uri="{FF2B5EF4-FFF2-40B4-BE49-F238E27FC236}">
                    <a16:creationId xmlns:a16="http://schemas.microsoft.com/office/drawing/2014/main" id="{1DFB3AD2-3D1B-0A44-B84F-3E81590E2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2" y="2332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18" name="Line 27">
                <a:extLst>
                  <a:ext uri="{FF2B5EF4-FFF2-40B4-BE49-F238E27FC236}">
                    <a16:creationId xmlns:a16="http://schemas.microsoft.com/office/drawing/2014/main" id="{3753FEEB-A64B-944F-9888-E1B73D9CD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6" y="2332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19" name="Line 28">
                <a:extLst>
                  <a:ext uri="{FF2B5EF4-FFF2-40B4-BE49-F238E27FC236}">
                    <a16:creationId xmlns:a16="http://schemas.microsoft.com/office/drawing/2014/main" id="{AA8AE06E-8DF7-F743-A062-05F587B72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5" y="2330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20" name="Line 29">
                <a:extLst>
                  <a:ext uri="{FF2B5EF4-FFF2-40B4-BE49-F238E27FC236}">
                    <a16:creationId xmlns:a16="http://schemas.microsoft.com/office/drawing/2014/main" id="{EA3359A3-6F1B-2B40-9C03-8A20DCADC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3" y="2337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21" name="Line 30">
                <a:extLst>
                  <a:ext uri="{FF2B5EF4-FFF2-40B4-BE49-F238E27FC236}">
                    <a16:creationId xmlns:a16="http://schemas.microsoft.com/office/drawing/2014/main" id="{E0DA13A3-F5E3-E744-B4B7-8BE6FAA01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335"/>
                <a:ext cx="104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22" name="Line 31">
                <a:extLst>
                  <a:ext uri="{FF2B5EF4-FFF2-40B4-BE49-F238E27FC236}">
                    <a16:creationId xmlns:a16="http://schemas.microsoft.com/office/drawing/2014/main" id="{585C6D31-A9CB-F94A-B136-5BFD5E687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33" y="2379"/>
                <a:ext cx="37" cy="4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23" name="Line 32">
                <a:extLst>
                  <a:ext uri="{FF2B5EF4-FFF2-40B4-BE49-F238E27FC236}">
                    <a16:creationId xmlns:a16="http://schemas.microsoft.com/office/drawing/2014/main" id="{0F47C212-6D13-4249-9053-F26942B93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6" y="2319"/>
                <a:ext cx="45" cy="3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0976" name="Group 33">
              <a:extLst>
                <a:ext uri="{FF2B5EF4-FFF2-40B4-BE49-F238E27FC236}">
                  <a16:creationId xmlns:a16="http://schemas.microsoft.com/office/drawing/2014/main" id="{368BB275-E656-1043-8409-201A9130E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8" y="1863"/>
              <a:ext cx="404" cy="381"/>
              <a:chOff x="3194" y="1993"/>
              <a:chExt cx="404" cy="381"/>
            </a:xfrm>
          </p:grpSpPr>
          <p:sp>
            <p:nvSpPr>
              <p:cNvPr id="40993" name="Line 34">
                <a:extLst>
                  <a:ext uri="{FF2B5EF4-FFF2-40B4-BE49-F238E27FC236}">
                    <a16:creationId xmlns:a16="http://schemas.microsoft.com/office/drawing/2014/main" id="{AE164BEE-3302-1D4D-A6AD-5EEC45E42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6" y="2087"/>
                <a:ext cx="292" cy="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0994" name="Line 35">
                <a:extLst>
                  <a:ext uri="{FF2B5EF4-FFF2-40B4-BE49-F238E27FC236}">
                    <a16:creationId xmlns:a16="http://schemas.microsoft.com/office/drawing/2014/main" id="{8E8BF195-22E8-AC47-8EAA-BA6BB48B2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2274"/>
                <a:ext cx="397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0995" name="Line 36">
                <a:extLst>
                  <a:ext uri="{FF2B5EF4-FFF2-40B4-BE49-F238E27FC236}">
                    <a16:creationId xmlns:a16="http://schemas.microsoft.com/office/drawing/2014/main" id="{889B61CC-F781-BA4C-9232-AC9D8BD24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2" y="2267"/>
                <a:ext cx="74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0996" name="Line 37">
                <a:extLst>
                  <a:ext uri="{FF2B5EF4-FFF2-40B4-BE49-F238E27FC236}">
                    <a16:creationId xmlns:a16="http://schemas.microsoft.com/office/drawing/2014/main" id="{C99CF339-3819-C047-B11F-94EFF5A5F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4" y="2274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0997" name="Line 38">
                <a:extLst>
                  <a:ext uri="{FF2B5EF4-FFF2-40B4-BE49-F238E27FC236}">
                    <a16:creationId xmlns:a16="http://schemas.microsoft.com/office/drawing/2014/main" id="{B1395F68-32BD-AD4D-9201-7C3FD7B7F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5" y="2273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0998" name="Line 39">
                <a:extLst>
                  <a:ext uri="{FF2B5EF4-FFF2-40B4-BE49-F238E27FC236}">
                    <a16:creationId xmlns:a16="http://schemas.microsoft.com/office/drawing/2014/main" id="{F2BB91FF-7AF8-C242-BC35-10DADC3C4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4" y="2279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0999" name="Line 40">
                <a:extLst>
                  <a:ext uri="{FF2B5EF4-FFF2-40B4-BE49-F238E27FC236}">
                    <a16:creationId xmlns:a16="http://schemas.microsoft.com/office/drawing/2014/main" id="{43795C27-C490-9342-A71C-10151740C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9" y="2278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0" name="Line 41">
                <a:extLst>
                  <a:ext uri="{FF2B5EF4-FFF2-40B4-BE49-F238E27FC236}">
                    <a16:creationId xmlns:a16="http://schemas.microsoft.com/office/drawing/2014/main" id="{A97B7721-0E3E-244F-9FC8-C5C8B6D5B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80" y="2292"/>
                <a:ext cx="82" cy="8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1" name="Line 42">
                <a:extLst>
                  <a:ext uri="{FF2B5EF4-FFF2-40B4-BE49-F238E27FC236}">
                    <a16:creationId xmlns:a16="http://schemas.microsoft.com/office/drawing/2014/main" id="{5B6A1BE2-5895-224C-B2B9-F540D804C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" y="2326"/>
                <a:ext cx="30" cy="3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2" name="Line 43">
                <a:extLst>
                  <a:ext uri="{FF2B5EF4-FFF2-40B4-BE49-F238E27FC236}">
                    <a16:creationId xmlns:a16="http://schemas.microsoft.com/office/drawing/2014/main" id="{7BC2B1AD-41BA-7849-A320-C8680B482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1" y="2050"/>
                <a:ext cx="37" cy="3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3" name="Line 44">
                <a:extLst>
                  <a:ext uri="{FF2B5EF4-FFF2-40B4-BE49-F238E27FC236}">
                    <a16:creationId xmlns:a16="http://schemas.microsoft.com/office/drawing/2014/main" id="{6D6B32D6-EE20-564C-B4F7-70E71D54A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82" y="2013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4" name="Line 45">
                <a:extLst>
                  <a:ext uri="{FF2B5EF4-FFF2-40B4-BE49-F238E27FC236}">
                    <a16:creationId xmlns:a16="http://schemas.microsoft.com/office/drawing/2014/main" id="{7087F6E9-0022-7F42-93A3-E52EFA2F9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3" y="2012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5" name="Line 46">
                <a:extLst>
                  <a:ext uri="{FF2B5EF4-FFF2-40B4-BE49-F238E27FC236}">
                    <a16:creationId xmlns:a16="http://schemas.microsoft.com/office/drawing/2014/main" id="{8C39358B-5E0D-1541-92C8-6BE16E70E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6" y="2011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6" name="Line 47">
                <a:extLst>
                  <a:ext uri="{FF2B5EF4-FFF2-40B4-BE49-F238E27FC236}">
                    <a16:creationId xmlns:a16="http://schemas.microsoft.com/office/drawing/2014/main" id="{C4522284-53CA-4343-8A7F-B7F71FA54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6" y="2010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7" name="Line 48">
                <a:extLst>
                  <a:ext uri="{FF2B5EF4-FFF2-40B4-BE49-F238E27FC236}">
                    <a16:creationId xmlns:a16="http://schemas.microsoft.com/office/drawing/2014/main" id="{FA19826C-6073-6B4B-BEAD-1B3B63E8B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1993"/>
                <a:ext cx="74" cy="7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8" name="Line 49">
                <a:extLst>
                  <a:ext uri="{FF2B5EF4-FFF2-40B4-BE49-F238E27FC236}">
                    <a16:creationId xmlns:a16="http://schemas.microsoft.com/office/drawing/2014/main" id="{528EDB7F-0402-BC4F-814A-7B93B01DB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1" y="2147"/>
                <a:ext cx="0" cy="105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09" name="Line 50">
                <a:extLst>
                  <a:ext uri="{FF2B5EF4-FFF2-40B4-BE49-F238E27FC236}">
                    <a16:creationId xmlns:a16="http://schemas.microsoft.com/office/drawing/2014/main" id="{DB35EEA6-29AE-A545-92E1-707455C30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4" y="2237"/>
                <a:ext cx="232" cy="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10" name="Line 51">
                <a:extLst>
                  <a:ext uri="{FF2B5EF4-FFF2-40B4-BE49-F238E27FC236}">
                    <a16:creationId xmlns:a16="http://schemas.microsoft.com/office/drawing/2014/main" id="{1DE1C238-8866-0D4E-83AB-AB3899490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8" y="2110"/>
                <a:ext cx="0" cy="13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41011" name="Line 52">
                <a:extLst>
                  <a:ext uri="{FF2B5EF4-FFF2-40B4-BE49-F238E27FC236}">
                    <a16:creationId xmlns:a16="http://schemas.microsoft.com/office/drawing/2014/main" id="{B1FBA9C0-BFFE-654B-8FF0-2BB8B0C4E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9" y="2117"/>
                <a:ext cx="157" cy="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graphicFrame>
          <p:nvGraphicFramePr>
            <p:cNvPr id="40977" name="Object 8">
              <a:extLst>
                <a:ext uri="{FF2B5EF4-FFF2-40B4-BE49-F238E27FC236}">
                  <a16:creationId xmlns:a16="http://schemas.microsoft.com/office/drawing/2014/main" id="{2B8BB667-1CF7-9845-91FE-0D7FFA01BE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2" y="1911"/>
            <a:ext cx="22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2" name="Equation" r:id="rId16" imgW="1752600" imgH="2051050" progId="Equation.3">
                    <p:embed/>
                  </p:oleObj>
                </mc:Choice>
                <mc:Fallback>
                  <p:oleObj name="Equation" r:id="rId16" imgW="1752600" imgH="205105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1911"/>
                          <a:ext cx="22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8" name="Object 9">
              <a:extLst>
                <a:ext uri="{FF2B5EF4-FFF2-40B4-BE49-F238E27FC236}">
                  <a16:creationId xmlns:a16="http://schemas.microsoft.com/office/drawing/2014/main" id="{82A403C3-D236-1342-A654-9E459ECEB4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67" y="1674"/>
            <a:ext cx="2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3" name="Equation" r:id="rId18" imgW="1752600" imgH="1898650" progId="Equation.3">
                    <p:embed/>
                  </p:oleObj>
                </mc:Choice>
                <mc:Fallback>
                  <p:oleObj name="Equation" r:id="rId18" imgW="1752600" imgH="189865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" y="1674"/>
                          <a:ext cx="21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9" name="Object 10">
              <a:extLst>
                <a:ext uri="{FF2B5EF4-FFF2-40B4-BE49-F238E27FC236}">
                  <a16:creationId xmlns:a16="http://schemas.microsoft.com/office/drawing/2014/main" id="{1E7806C2-F0D5-E042-A58E-F9F2E56D91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2" y="1227"/>
            <a:ext cx="23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4" name="Equation" r:id="rId20" imgW="1752600" imgH="1898650" progId="Equation.3">
                    <p:embed/>
                  </p:oleObj>
                </mc:Choice>
                <mc:Fallback>
                  <p:oleObj name="Equation" r:id="rId20" imgW="1752600" imgH="189865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227"/>
                          <a:ext cx="23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0" name="Object 11">
              <a:extLst>
                <a:ext uri="{FF2B5EF4-FFF2-40B4-BE49-F238E27FC236}">
                  <a16:creationId xmlns:a16="http://schemas.microsoft.com/office/drawing/2014/main" id="{F3A389E4-E19A-7844-B5C7-3E67E84F71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1" y="1804"/>
            <a:ext cx="34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5" name="Equation" r:id="rId22" imgW="2927350" imgH="2343150" progId="Equation.3">
                    <p:embed/>
                  </p:oleObj>
                </mc:Choice>
                <mc:Fallback>
                  <p:oleObj name="Equation" r:id="rId22" imgW="2927350" imgH="234315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1804"/>
                          <a:ext cx="34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12">
              <a:extLst>
                <a:ext uri="{FF2B5EF4-FFF2-40B4-BE49-F238E27FC236}">
                  <a16:creationId xmlns:a16="http://schemas.microsoft.com/office/drawing/2014/main" id="{617921AC-8924-CD4B-9A95-AD90E1FAB4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6" y="1818"/>
            <a:ext cx="30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6" name="Equation" r:id="rId24" imgW="2781300" imgH="2343150" progId="Equation.3">
                    <p:embed/>
                  </p:oleObj>
                </mc:Choice>
                <mc:Fallback>
                  <p:oleObj name="Equation" r:id="rId24" imgW="2781300" imgH="234315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1818"/>
                          <a:ext cx="30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2" name="Line 58">
              <a:extLst>
                <a:ext uri="{FF2B5EF4-FFF2-40B4-BE49-F238E27FC236}">
                  <a16:creationId xmlns:a16="http://schemas.microsoft.com/office/drawing/2014/main" id="{937E0C7D-8BE1-5B47-8F6F-D220CF2B40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276393" flipH="1" flipV="1">
              <a:off x="3936" y="1456"/>
              <a:ext cx="329" cy="329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40983" name="Line 59">
              <a:extLst>
                <a:ext uri="{FF2B5EF4-FFF2-40B4-BE49-F238E27FC236}">
                  <a16:creationId xmlns:a16="http://schemas.microsoft.com/office/drawing/2014/main" id="{E54F9995-7557-1C4C-9EC0-53D62C300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4" y="2047"/>
              <a:ext cx="659" cy="0"/>
            </a:xfrm>
            <a:prstGeom prst="line">
              <a:avLst/>
            </a:prstGeom>
            <a:noFill/>
            <a:ln w="31750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graphicFrame>
          <p:nvGraphicFramePr>
            <p:cNvPr id="40984" name="Object 13">
              <a:extLst>
                <a:ext uri="{FF2B5EF4-FFF2-40B4-BE49-F238E27FC236}">
                  <a16:creationId xmlns:a16="http://schemas.microsoft.com/office/drawing/2014/main" id="{766652E3-8D0C-EB46-B846-6DB18CD573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7" y="1704"/>
            <a:ext cx="24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7" name="Equation" r:id="rId26" imgW="88900" imgH="82550" progId="Equation.DSMT4">
                    <p:embed/>
                  </p:oleObj>
                </mc:Choice>
                <mc:Fallback>
                  <p:oleObj name="Equation" r:id="rId26" imgW="88900" imgH="8255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7" y="1704"/>
                          <a:ext cx="24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5" name="Object 14">
              <a:extLst>
                <a:ext uri="{FF2B5EF4-FFF2-40B4-BE49-F238E27FC236}">
                  <a16:creationId xmlns:a16="http://schemas.microsoft.com/office/drawing/2014/main" id="{CCE379B9-CF19-C243-B783-5EEF4D92B7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6" y="1368"/>
            <a:ext cx="26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8" name="Equation" r:id="rId28" imgW="95250" imgH="107950" progId="Equation.DSMT4">
                    <p:embed/>
                  </p:oleObj>
                </mc:Choice>
                <mc:Fallback>
                  <p:oleObj name="Equation" r:id="rId28" imgW="95250" imgH="10795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6" y="1368"/>
                          <a:ext cx="265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6" name="Freeform 62">
              <a:extLst>
                <a:ext uri="{FF2B5EF4-FFF2-40B4-BE49-F238E27FC236}">
                  <a16:creationId xmlns:a16="http://schemas.microsoft.com/office/drawing/2014/main" id="{A75E959A-1376-374B-8BF8-6F3764BB5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1866"/>
              <a:ext cx="204" cy="237"/>
            </a:xfrm>
            <a:custGeom>
              <a:avLst/>
              <a:gdLst>
                <a:gd name="T0" fmla="*/ 198 w 169"/>
                <a:gd name="T1" fmla="*/ 237 h 202"/>
                <a:gd name="T2" fmla="*/ 190 w 169"/>
                <a:gd name="T3" fmla="*/ 123 h 202"/>
                <a:gd name="T4" fmla="*/ 107 w 169"/>
                <a:gd name="T5" fmla="*/ 27 h 202"/>
                <a:gd name="T6" fmla="*/ 0 w 169"/>
                <a:gd name="T7" fmla="*/ 0 h 2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02"/>
                <a:gd name="T14" fmla="*/ 169 w 169"/>
                <a:gd name="T15" fmla="*/ 202 h 2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02">
                  <a:moveTo>
                    <a:pt x="164" y="202"/>
                  </a:moveTo>
                  <a:cubicBezTo>
                    <a:pt x="166" y="168"/>
                    <a:pt x="169" y="135"/>
                    <a:pt x="157" y="105"/>
                  </a:cubicBezTo>
                  <a:cubicBezTo>
                    <a:pt x="145" y="75"/>
                    <a:pt x="115" y="40"/>
                    <a:pt x="89" y="23"/>
                  </a:cubicBezTo>
                  <a:cubicBezTo>
                    <a:pt x="63" y="6"/>
                    <a:pt x="15" y="4"/>
                    <a:pt x="0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40987" name="Line 63">
              <a:extLst>
                <a:ext uri="{FF2B5EF4-FFF2-40B4-BE49-F238E27FC236}">
                  <a16:creationId xmlns:a16="http://schemas.microsoft.com/office/drawing/2014/main" id="{3A43E221-9631-994D-A0F9-30CE904A9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68" y="1793"/>
              <a:ext cx="433" cy="254"/>
            </a:xfrm>
            <a:prstGeom prst="line">
              <a:avLst/>
            </a:prstGeom>
            <a:noFill/>
            <a:ln w="44450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40988" name="Line 64">
              <a:extLst>
                <a:ext uri="{FF2B5EF4-FFF2-40B4-BE49-F238E27FC236}">
                  <a16:creationId xmlns:a16="http://schemas.microsoft.com/office/drawing/2014/main" id="{CA0A0F31-7156-C14A-B8DC-538F3CB4E1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276393" flipH="1" flipV="1">
              <a:off x="5057" y="2038"/>
              <a:ext cx="329" cy="329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40989" name="Line 65">
              <a:extLst>
                <a:ext uri="{FF2B5EF4-FFF2-40B4-BE49-F238E27FC236}">
                  <a16:creationId xmlns:a16="http://schemas.microsoft.com/office/drawing/2014/main" id="{484DEBBE-5E22-824F-BC11-A51E1AA2D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1" y="2047"/>
              <a:ext cx="247" cy="412"/>
            </a:xfrm>
            <a:prstGeom prst="line">
              <a:avLst/>
            </a:prstGeom>
            <a:noFill/>
            <a:ln w="44450">
              <a:solidFill>
                <a:srgbClr val="FF33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graphicFrame>
          <p:nvGraphicFramePr>
            <p:cNvPr id="40990" name="Object 15">
              <a:extLst>
                <a:ext uri="{FF2B5EF4-FFF2-40B4-BE49-F238E27FC236}">
                  <a16:creationId xmlns:a16="http://schemas.microsoft.com/office/drawing/2014/main" id="{A2B605B9-A978-FA4C-8C45-1220478813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8" y="2186"/>
            <a:ext cx="26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59" name="Equation" r:id="rId30" imgW="95250" imgH="107950" progId="Equation.DSMT4">
                    <p:embed/>
                  </p:oleObj>
                </mc:Choice>
                <mc:Fallback>
                  <p:oleObj name="Equation" r:id="rId30" imgW="95250" imgH="10795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2186"/>
                          <a:ext cx="26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1" name="Object 16">
              <a:extLst>
                <a:ext uri="{FF2B5EF4-FFF2-40B4-BE49-F238E27FC236}">
                  <a16:creationId xmlns:a16="http://schemas.microsoft.com/office/drawing/2014/main" id="{0832D3B0-008E-9448-9DC3-90B21DFAF1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2" y="1988"/>
            <a:ext cx="25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0" name="Equation" r:id="rId32" imgW="95250" imgH="107950" progId="Equation.DSMT4">
                    <p:embed/>
                  </p:oleObj>
                </mc:Choice>
                <mc:Fallback>
                  <p:oleObj name="Equation" r:id="rId32" imgW="95250" imgH="10795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988"/>
                          <a:ext cx="25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2" name="Object 17">
              <a:extLst>
                <a:ext uri="{FF2B5EF4-FFF2-40B4-BE49-F238E27FC236}">
                  <a16:creationId xmlns:a16="http://schemas.microsoft.com/office/drawing/2014/main" id="{48B75919-B761-7248-AA2C-DA196D5B47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2" y="1493"/>
            <a:ext cx="31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61" name="Equation" r:id="rId34" imgW="107950" imgH="107950" progId="Equation.DSMT4">
                    <p:embed/>
                  </p:oleObj>
                </mc:Choice>
                <mc:Fallback>
                  <p:oleObj name="Equation" r:id="rId34" imgW="107950" imgH="10795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2" y="1493"/>
                          <a:ext cx="31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CC80A2-081D-45C5-966C-25D13E86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build="p" autoUpdateAnimBg="0"/>
      <p:bldP spid="4711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>
            <a:extLst>
              <a:ext uri="{FF2B5EF4-FFF2-40B4-BE49-F238E27FC236}">
                <a16:creationId xmlns:a16="http://schemas.microsoft.com/office/drawing/2014/main" id="{6D87252C-C089-2B47-9A18-B596DA6F9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例 </a:t>
            </a:r>
            <a:r>
              <a:rPr kumimoji="0" lang="en-US" altLang="zh-CN" sz="240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11</a:t>
            </a:r>
            <a:r>
              <a:rPr kumimoji="0" lang="zh-CN" altLang="en-US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 习题：</a:t>
            </a:r>
            <a:r>
              <a:rPr kumimoji="0" lang="en-US" altLang="zh-CN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3.22  </a:t>
            </a:r>
            <a:r>
              <a:rPr kumimoji="0" lang="zh-CN" altLang="en-US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求</a:t>
            </a:r>
            <a:r>
              <a:rPr kumimoji="0" lang="en-US" altLang="zh-CN" sz="2400" dirty="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t=?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CB025C86-B4F8-624A-BC91-97A6741F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613"/>
            <a:ext cx="4608513" cy="193899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解 ：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  <a:sym typeface="Wingdings" pitchFamily="2" charset="2"/>
              </a:rPr>
              <a:t>（</a:t>
            </a:r>
            <a:r>
              <a:rPr kumimoji="0" lang="en-US" altLang="zh-CN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  <a:sym typeface="Wingdings" pitchFamily="2" charset="2"/>
              </a:rPr>
              <a:t>1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）∵球和板之间有相对运动∴不能将球和板当作单刚体处理。应该分别取球和板为研究对象。由题意可知，板是作平动的，而球是作平面平行运动。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FA329010-A137-C946-927E-8AB62A3E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836613"/>
            <a:ext cx="4572000" cy="193899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对这个问题我们得先分别列出它们的动力学方程，然后根据题意找出两者之间所存在的约束关系，那么根据所求的问题就可以得出最终的结果。</a:t>
            </a:r>
            <a:endParaRPr kumimoji="0" lang="en-US" altLang="zh-CN" sz="2400">
              <a:solidFill>
                <a:srgbClr val="00330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2EE3ABE9-0AAC-EE49-BD06-6610934C1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813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kumimoji="0" lang="en-US" altLang="zh-CN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2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）受力分析、运动分析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9717E763-85C0-3D4E-AC44-249B8600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76600"/>
            <a:ext cx="741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kumimoji="0" lang="en-US" altLang="zh-CN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3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）建立坐标系∵两物体在垂直方向上都没有运动∴只需沿水平方向取一维坐标。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0663FB7D-4F27-8C45-83AF-7B4BAD01D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756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kumimoji="0" lang="en-US" altLang="zh-CN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）列出研究对象的动力学方程。</a:t>
            </a:r>
            <a:endParaRPr kumimoji="0" lang="en-US" altLang="zh-CN" sz="2400">
              <a:solidFill>
                <a:srgbClr val="00330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5555B1E0-A33A-6144-BAB0-C75CA3B94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24400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kumimoji="0" lang="en-US" altLang="zh-CN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m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A8356F2C-0F51-A94E-A3BE-D8718683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45125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kumimoji="0" lang="en-US" altLang="zh-CN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M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10252" name="Object 2">
            <a:extLst>
              <a:ext uri="{FF2B5EF4-FFF2-40B4-BE49-F238E27FC236}">
                <a16:creationId xmlns:a16="http://schemas.microsoft.com/office/drawing/2014/main" id="{334E2578-DD23-BB47-AADD-CB7D7E9F1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8913" y="4754563"/>
          <a:ext cx="9509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7" name="公式" r:id="rId3" imgW="6146800" imgH="2635250" progId="Equation.3">
                  <p:embed/>
                </p:oleObj>
              </mc:Choice>
              <mc:Fallback>
                <p:oleObj name="公式" r:id="rId3" imgW="6146800" imgH="26352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754563"/>
                        <a:ext cx="9509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3">
            <a:extLst>
              <a:ext uri="{FF2B5EF4-FFF2-40B4-BE49-F238E27FC236}">
                <a16:creationId xmlns:a16="http://schemas.microsoft.com/office/drawing/2014/main" id="{9A0FBB5A-8FE0-C741-82D6-35C2A40F9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3163" y="4754563"/>
          <a:ext cx="17668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8" name="公式" r:id="rId5" imgW="11410950" imgH="2489200" progId="Equation.3">
                  <p:embed/>
                </p:oleObj>
              </mc:Choice>
              <mc:Fallback>
                <p:oleObj name="公式" r:id="rId5" imgW="11410950" imgH="248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4754563"/>
                        <a:ext cx="17668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4">
            <a:extLst>
              <a:ext uri="{FF2B5EF4-FFF2-40B4-BE49-F238E27FC236}">
                <a16:creationId xmlns:a16="http://schemas.microsoft.com/office/drawing/2014/main" id="{020BA50C-649B-FE42-B99A-CE24A4FF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257800"/>
          <a:ext cx="1177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9" name="公式" r:id="rId7" imgW="7607300" imgH="2781300" progId="Equation.3">
                  <p:embed/>
                </p:oleObj>
              </mc:Choice>
              <mc:Fallback>
                <p:oleObj name="公式" r:id="rId7" imgW="7607300" imgH="278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1177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5">
            <a:extLst>
              <a:ext uri="{FF2B5EF4-FFF2-40B4-BE49-F238E27FC236}">
                <a16:creationId xmlns:a16="http://schemas.microsoft.com/office/drawing/2014/main" id="{40E513FF-DA00-334F-8E26-BB6AA67D5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5618163"/>
          <a:ext cx="973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0" name="公式" r:id="rId9" imgW="6292850" imgH="2781300" progId="Equation.3">
                  <p:embed/>
                </p:oleObj>
              </mc:Choice>
              <mc:Fallback>
                <p:oleObj name="公式" r:id="rId9" imgW="6292850" imgH="278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618163"/>
                        <a:ext cx="9731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6">
            <a:extLst>
              <a:ext uri="{FF2B5EF4-FFF2-40B4-BE49-F238E27FC236}">
                <a16:creationId xmlns:a16="http://schemas.microsoft.com/office/drawing/2014/main" id="{A63A8A8E-AAE3-FA46-AF17-2CA59D8A5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5473700"/>
          <a:ext cx="11985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1" name="公式" r:id="rId11" imgW="7753350" imgH="4533900" progId="Equation.3">
                  <p:embed/>
                </p:oleObj>
              </mc:Choice>
              <mc:Fallback>
                <p:oleObj name="公式" r:id="rId11" imgW="7753350" imgH="453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473700"/>
                        <a:ext cx="11985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7">
            <a:extLst>
              <a:ext uri="{FF2B5EF4-FFF2-40B4-BE49-F238E27FC236}">
                <a16:creationId xmlns:a16="http://schemas.microsoft.com/office/drawing/2014/main" id="{14F4968D-80A1-CB4D-B3D5-8AFD6501D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4849813"/>
          <a:ext cx="8794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2" name="公式" r:id="rId13" imgW="4241800" imgH="5264150" progId="Equation.3">
                  <p:embed/>
                </p:oleObj>
              </mc:Choice>
              <mc:Fallback>
                <p:oleObj name="公式" r:id="rId13" imgW="4241800" imgH="52641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4849813"/>
                        <a:ext cx="87947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8">
            <a:extLst>
              <a:ext uri="{FF2B5EF4-FFF2-40B4-BE49-F238E27FC236}">
                <a16:creationId xmlns:a16="http://schemas.microsoft.com/office/drawing/2014/main" id="{8E2154A4-5B19-AD48-B853-30ECA48A2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797425"/>
          <a:ext cx="9064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3" name="公式" r:id="rId15" imgW="5848350" imgH="2635250" progId="Equation.3">
                  <p:embed/>
                </p:oleObj>
              </mc:Choice>
              <mc:Fallback>
                <p:oleObj name="公式" r:id="rId15" imgW="5848350" imgH="26352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797425"/>
                        <a:ext cx="9064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9">
            <a:extLst>
              <a:ext uri="{FF2B5EF4-FFF2-40B4-BE49-F238E27FC236}">
                <a16:creationId xmlns:a16="http://schemas.microsoft.com/office/drawing/2014/main" id="{4D438A0C-C2C1-164C-B1BC-2F62BA0D7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5013325"/>
          <a:ext cx="13366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4" name="公式" r:id="rId17" imgW="8629650" imgH="4533900" progId="Equation.3">
                  <p:embed/>
                </p:oleObj>
              </mc:Choice>
              <mc:Fallback>
                <p:oleObj name="公式" r:id="rId17" imgW="8629650" imgH="4533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013325"/>
                        <a:ext cx="13366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10">
            <a:extLst>
              <a:ext uri="{FF2B5EF4-FFF2-40B4-BE49-F238E27FC236}">
                <a16:creationId xmlns:a16="http://schemas.microsoft.com/office/drawing/2014/main" id="{1D5669FB-BF49-8A4A-8563-3EC2EE539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5516563"/>
          <a:ext cx="117633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5" name="公式" r:id="rId19" imgW="7607300" imgH="4533900" progId="Equation.3">
                  <p:embed/>
                </p:oleObj>
              </mc:Choice>
              <mc:Fallback>
                <p:oleObj name="公式" r:id="rId19" imgW="7607300" imgH="453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516563"/>
                        <a:ext cx="1176337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>
            <a:extLst>
              <a:ext uri="{FF2B5EF4-FFF2-40B4-BE49-F238E27FC236}">
                <a16:creationId xmlns:a16="http://schemas.microsoft.com/office/drawing/2014/main" id="{E5F18683-F039-AB44-B9E3-AC0254BCEBB2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2997200"/>
            <a:ext cx="1979612" cy="1797050"/>
            <a:chOff x="4513" y="1933"/>
            <a:chExt cx="1247" cy="1132"/>
          </a:xfrm>
        </p:grpSpPr>
        <p:sp>
          <p:nvSpPr>
            <p:cNvPr id="42006" name="Oval 21">
              <a:extLst>
                <a:ext uri="{FF2B5EF4-FFF2-40B4-BE49-F238E27FC236}">
                  <a16:creationId xmlns:a16="http://schemas.microsoft.com/office/drawing/2014/main" id="{CBE39C14-822A-E940-BB1E-F9857DB54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243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23F1F"/>
                </a:gs>
                <a:gs pos="100000">
                  <a:srgbClr val="6B8844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42007" name="Rectangle 22">
              <a:extLst>
                <a:ext uri="{FF2B5EF4-FFF2-40B4-BE49-F238E27FC236}">
                  <a16:creationId xmlns:a16="http://schemas.microsoft.com/office/drawing/2014/main" id="{D6BEDB2D-9299-D142-98E9-077B7E294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2795"/>
              <a:ext cx="1020" cy="45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42008" name="Line 23">
              <a:extLst>
                <a:ext uri="{FF2B5EF4-FFF2-40B4-BE49-F238E27FC236}">
                  <a16:creationId xmlns:a16="http://schemas.microsoft.com/office/drawing/2014/main" id="{AF215C98-0950-7543-BD59-42837FABF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2160"/>
              <a:ext cx="227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42009" name="Line 24">
              <a:extLst>
                <a:ext uri="{FF2B5EF4-FFF2-40B4-BE49-F238E27FC236}">
                  <a16:creationId xmlns:a16="http://schemas.microsoft.com/office/drawing/2014/main" id="{4795571A-83A8-FC48-B043-A4EEBD62C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2795"/>
              <a:ext cx="318" cy="0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graphicFrame>
          <p:nvGraphicFramePr>
            <p:cNvPr id="42010" name="Object 11">
              <a:extLst>
                <a:ext uri="{FF2B5EF4-FFF2-40B4-BE49-F238E27FC236}">
                  <a16:creationId xmlns:a16="http://schemas.microsoft.com/office/drawing/2014/main" id="{57ED3EE9-E35C-0140-8194-9EFDB484CD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9" y="1933"/>
            <a:ext cx="174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6" name="公式" r:id="rId21" imgW="95250" imgH="107950" progId="Equation.3">
                    <p:embed/>
                  </p:oleObj>
                </mc:Choice>
                <mc:Fallback>
                  <p:oleObj name="公式" r:id="rId21" imgW="95250" imgH="10795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1933"/>
                          <a:ext cx="174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1" name="Object 12">
              <a:extLst>
                <a:ext uri="{FF2B5EF4-FFF2-40B4-BE49-F238E27FC236}">
                  <a16:creationId xmlns:a16="http://schemas.microsoft.com/office/drawing/2014/main" id="{BD08C838-29A8-044A-BE79-E98B973D1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5" y="2478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7" name="公式" r:id="rId23" imgW="1752600" imgH="2343150" progId="Equation.3">
                    <p:embed/>
                  </p:oleObj>
                </mc:Choice>
                <mc:Fallback>
                  <p:oleObj name="公式" r:id="rId23" imgW="1752600" imgH="234315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2478"/>
                          <a:ext cx="2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2" name="Object 13">
              <a:extLst>
                <a:ext uri="{FF2B5EF4-FFF2-40B4-BE49-F238E27FC236}">
                  <a16:creationId xmlns:a16="http://schemas.microsoft.com/office/drawing/2014/main" id="{54CE68BB-5EB7-C64A-A9E3-FD1DC1975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6" y="2296"/>
            <a:ext cx="23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8" name="公式" r:id="rId25" imgW="1898650" imgH="1606550" progId="Equation.3">
                    <p:embed/>
                  </p:oleObj>
                </mc:Choice>
                <mc:Fallback>
                  <p:oleObj name="公式" r:id="rId25" imgW="1898650" imgH="160655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296"/>
                          <a:ext cx="23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3" name="Object 14">
              <a:extLst>
                <a:ext uri="{FF2B5EF4-FFF2-40B4-BE49-F238E27FC236}">
                  <a16:creationId xmlns:a16="http://schemas.microsoft.com/office/drawing/2014/main" id="{C623F764-2687-8B48-AA15-BF50C46C62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2659"/>
            <a:ext cx="24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59" name="公式" r:id="rId27" imgW="2343150" imgH="1898650" progId="Equation.3">
                    <p:embed/>
                  </p:oleObj>
                </mc:Choice>
                <mc:Fallback>
                  <p:oleObj name="公式" r:id="rId27" imgW="2343150" imgH="189865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59"/>
                          <a:ext cx="24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4" name="Object 15">
              <a:extLst>
                <a:ext uri="{FF2B5EF4-FFF2-40B4-BE49-F238E27FC236}">
                  <a16:creationId xmlns:a16="http://schemas.microsoft.com/office/drawing/2014/main" id="{5161D464-1B62-B74B-963B-4B69ED3C0F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2840"/>
            <a:ext cx="20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60" name="公式" r:id="rId29" imgW="1460500" imgH="1606550" progId="Equation.3">
                    <p:embed/>
                  </p:oleObj>
                </mc:Choice>
                <mc:Fallback>
                  <p:oleObj name="公式" r:id="rId29" imgW="1460500" imgH="160655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40"/>
                          <a:ext cx="20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5" name="Line 30">
              <a:extLst>
                <a:ext uri="{FF2B5EF4-FFF2-40B4-BE49-F238E27FC236}">
                  <a16:creationId xmlns:a16="http://schemas.microsoft.com/office/drawing/2014/main" id="{34C11969-6A76-2A48-8253-C7A7F09A1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2614"/>
              <a:ext cx="0" cy="181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  <a:ea typeface="黑体" panose="02010609060101010101" pitchFamily="49" charset="-122"/>
              </a:endParaRPr>
            </a:p>
          </p:txBody>
        </p:sp>
        <p:graphicFrame>
          <p:nvGraphicFramePr>
            <p:cNvPr id="42016" name="Object 16">
              <a:extLst>
                <a:ext uri="{FF2B5EF4-FFF2-40B4-BE49-F238E27FC236}">
                  <a16:creationId xmlns:a16="http://schemas.microsoft.com/office/drawing/2014/main" id="{1231EE11-479A-E24A-AD23-B6DB58524F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9" y="2614"/>
            <a:ext cx="15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61" name="公式" r:id="rId31" imgW="69850" imgH="82550" progId="Equation.3">
                    <p:embed/>
                  </p:oleObj>
                </mc:Choice>
                <mc:Fallback>
                  <p:oleObj name="公式" r:id="rId31" imgW="69850" imgH="8255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" y="2614"/>
                          <a:ext cx="15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B720E-C0A6-4A02-9085-E4CD526E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49" grpId="0"/>
      <p:bldP spid="10250" grpId="0"/>
      <p:bldP spid="102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A38A62-53C0-411D-B8CC-AC18DCA57B05}"/>
                  </a:ext>
                </a:extLst>
              </p:cNvPr>
              <p:cNvSpPr txBox="1"/>
              <p:nvPr/>
            </p:nvSpPr>
            <p:spPr>
              <a:xfrm>
                <a:off x="107504" y="2604847"/>
                <a:ext cx="8705056" cy="30592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b="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最后一项，利用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，易得（坐标原点选在该点运动所在的平面内，故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牵连加速度  </a:t>
                </a:r>
                <a:r>
                  <a:rPr lang="en-US" altLang="zh-CN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+  </a:t>
                </a: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相对切向加速度  </a:t>
                </a:r>
                <a:r>
                  <a:rPr lang="en-US" altLang="zh-CN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+  </a:t>
                </a: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相对向心加速度</a:t>
                </a:r>
                <a:endParaRPr lang="en-US" altLang="zh-CN" b="0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A38A62-53C0-411D-B8CC-AC18DCA5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04847"/>
                <a:ext cx="8705056" cy="3059235"/>
              </a:xfrm>
              <a:prstGeom prst="rect">
                <a:avLst/>
              </a:prstGeom>
              <a:blipFill>
                <a:blip r:embed="rId2"/>
                <a:stretch>
                  <a:fillRect l="-1120" r="-420" b="-1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397484A3-E670-4097-A23D-D11C717E87ED}"/>
              </a:ext>
            </a:extLst>
          </p:cNvPr>
          <p:cNvSpPr/>
          <p:nvPr/>
        </p:nvSpPr>
        <p:spPr bwMode="auto">
          <a:xfrm>
            <a:off x="6029857" y="12659"/>
            <a:ext cx="3096344" cy="2952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86F1753-B347-410A-952F-0B8D1E9D82CA}"/>
              </a:ext>
            </a:extLst>
          </p:cNvPr>
          <p:cNvSpPr/>
          <p:nvPr/>
        </p:nvSpPr>
        <p:spPr bwMode="auto">
          <a:xfrm>
            <a:off x="6804248" y="764704"/>
            <a:ext cx="1547562" cy="1528465"/>
          </a:xfrm>
          <a:custGeom>
            <a:avLst/>
            <a:gdLst>
              <a:gd name="connsiteX0" fmla="*/ 126073 w 1547562"/>
              <a:gd name="connsiteY0" fmla="*/ 28476 h 1528465"/>
              <a:gd name="connsiteX1" fmla="*/ 1116673 w 1547562"/>
              <a:gd name="connsiteY1" fmla="*/ 299409 h 1528465"/>
              <a:gd name="connsiteX2" fmla="*/ 1540007 w 1547562"/>
              <a:gd name="connsiteY2" fmla="*/ 1298476 h 1528465"/>
              <a:gd name="connsiteX3" fmla="*/ 794940 w 1547562"/>
              <a:gd name="connsiteY3" fmla="*/ 1501676 h 1528465"/>
              <a:gd name="connsiteX4" fmla="*/ 83740 w 1547562"/>
              <a:gd name="connsiteY4" fmla="*/ 866676 h 1528465"/>
              <a:gd name="connsiteX5" fmla="*/ 126073 w 1547562"/>
              <a:gd name="connsiteY5" fmla="*/ 28476 h 152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7562" h="1528465">
                <a:moveTo>
                  <a:pt x="126073" y="28476"/>
                </a:moveTo>
                <a:cubicBezTo>
                  <a:pt x="298229" y="-66069"/>
                  <a:pt x="881017" y="87742"/>
                  <a:pt x="1116673" y="299409"/>
                </a:cubicBezTo>
                <a:cubicBezTo>
                  <a:pt x="1352329" y="511076"/>
                  <a:pt x="1593629" y="1098098"/>
                  <a:pt x="1540007" y="1298476"/>
                </a:cubicBezTo>
                <a:cubicBezTo>
                  <a:pt x="1486385" y="1498854"/>
                  <a:pt x="1037651" y="1573643"/>
                  <a:pt x="794940" y="1501676"/>
                </a:cubicBezTo>
                <a:cubicBezTo>
                  <a:pt x="552229" y="1429709"/>
                  <a:pt x="190984" y="1110798"/>
                  <a:pt x="83740" y="866676"/>
                </a:cubicBezTo>
                <a:cubicBezTo>
                  <a:pt x="-23504" y="622554"/>
                  <a:pt x="-46083" y="123021"/>
                  <a:pt x="126073" y="28476"/>
                </a:cubicBez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AC20DC0E-525E-441E-93C8-5F44915D393B}"/>
              </a:ext>
            </a:extLst>
          </p:cNvPr>
          <p:cNvSpPr/>
          <p:nvPr/>
        </p:nvSpPr>
        <p:spPr bwMode="auto">
          <a:xfrm>
            <a:off x="6686647" y="588823"/>
            <a:ext cx="1800000" cy="1800000"/>
          </a:xfrm>
          <a:prstGeom prst="arc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3CA656-D725-4FA5-8F4C-F097A0B0E64B}"/>
              </a:ext>
            </a:extLst>
          </p:cNvPr>
          <p:cNvSpPr/>
          <p:nvPr/>
        </p:nvSpPr>
        <p:spPr bwMode="auto">
          <a:xfrm>
            <a:off x="7634206" y="1868802"/>
            <a:ext cx="72008" cy="720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6FDC0F6-4AE4-4EED-8B83-155A358AC5A9}"/>
                  </a:ext>
                </a:extLst>
              </p:cNvPr>
              <p:cNvSpPr/>
              <p:nvPr/>
            </p:nvSpPr>
            <p:spPr>
              <a:xfrm>
                <a:off x="7666580" y="1697478"/>
                <a:ext cx="477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6FDC0F6-4AE4-4EED-8B83-155A358AC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580" y="1697478"/>
                <a:ext cx="47750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1DD0FD-BCF2-4533-A975-EFA768143E8A}"/>
                  </a:ext>
                </a:extLst>
              </p:cNvPr>
              <p:cNvSpPr/>
              <p:nvPr/>
            </p:nvSpPr>
            <p:spPr>
              <a:xfrm>
                <a:off x="7749423" y="96072"/>
                <a:ext cx="4911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1DD0FD-BCF2-4533-A975-EFA768143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423" y="96072"/>
                <a:ext cx="4911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FCDFEFE-E79D-4BBB-8724-0A5557F84937}"/>
              </a:ext>
            </a:extLst>
          </p:cNvPr>
          <p:cNvCxnSpPr/>
          <p:nvPr/>
        </p:nvCxnSpPr>
        <p:spPr bwMode="auto">
          <a:xfrm flipV="1">
            <a:off x="6553200" y="165613"/>
            <a:ext cx="0" cy="2176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969FF04-CD9B-43EA-AA1F-3A378478FB49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7641469" y="1262018"/>
            <a:ext cx="0" cy="2176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1DF880D-3CF2-4006-8000-53AFC99ABD27}"/>
              </a:ext>
            </a:extLst>
          </p:cNvPr>
          <p:cNvCxnSpPr>
            <a:cxnSpLocks/>
          </p:cNvCxnSpPr>
          <p:nvPr/>
        </p:nvCxnSpPr>
        <p:spPr bwMode="auto">
          <a:xfrm flipV="1">
            <a:off x="6553200" y="980728"/>
            <a:ext cx="827112" cy="13695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A71E93-DF0A-43FC-872D-2DAED8F15237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V="1">
            <a:off x="6551810" y="1930265"/>
            <a:ext cx="1092941" cy="4200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84F920-1A29-475D-96C6-8F170860DD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84137" y="1010362"/>
            <a:ext cx="282443" cy="8405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352783-CB7C-4333-A964-B2C8A855D5FE}"/>
                  </a:ext>
                </a:extLst>
              </p:cNvPr>
              <p:cNvSpPr/>
              <p:nvPr/>
            </p:nvSpPr>
            <p:spPr>
              <a:xfrm>
                <a:off x="7481115" y="1156248"/>
                <a:ext cx="515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E352783-CB7C-4333-A964-B2C8A855D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15" y="1156248"/>
                <a:ext cx="515398" cy="461665"/>
              </a:xfrm>
              <a:prstGeom prst="rect">
                <a:avLst/>
              </a:prstGeom>
              <a:blipFill>
                <a:blip r:embed="rId7"/>
                <a:stretch>
                  <a:fillRect t="-18667" r="-2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26A4818-9FB5-4ACF-8401-B10245B96272}"/>
                  </a:ext>
                </a:extLst>
              </p:cNvPr>
              <p:cNvSpPr/>
              <p:nvPr/>
            </p:nvSpPr>
            <p:spPr>
              <a:xfrm>
                <a:off x="6821732" y="1041815"/>
                <a:ext cx="414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26A4818-9FB5-4ACF-8401-B10245B96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32" y="1041815"/>
                <a:ext cx="414216" cy="461665"/>
              </a:xfrm>
              <a:prstGeom prst="rect">
                <a:avLst/>
              </a:prstGeom>
              <a:blipFill>
                <a:blip r:embed="rId8"/>
                <a:stretch>
                  <a:fillRect t="-18421" r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5D4662-4E01-40B3-99E5-AD31EAB7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11C418A-6D38-4AA5-80CB-5D104A734DC5}"/>
                  </a:ext>
                </a:extLst>
              </p:cNvPr>
              <p:cNvSpPr/>
              <p:nvPr/>
            </p:nvSpPr>
            <p:spPr>
              <a:xfrm>
                <a:off x="107733" y="680952"/>
                <a:ext cx="5624307" cy="21086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刚体上任一点的加速度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11C418A-6D38-4AA5-80CB-5D104A734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3" y="680952"/>
                <a:ext cx="5624307" cy="2108654"/>
              </a:xfrm>
              <a:prstGeom prst="rect">
                <a:avLst/>
              </a:prstGeom>
              <a:blipFill>
                <a:blip r:embed="rId9"/>
                <a:stretch>
                  <a:fillRect l="-1735" t="-4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67">
            <a:extLst>
              <a:ext uri="{FF2B5EF4-FFF2-40B4-BE49-F238E27FC236}">
                <a16:creationId xmlns:a16="http://schemas.microsoft.com/office/drawing/2014/main" id="{62C8946F-3716-4D46-9B8F-5514DDE9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2352"/>
            <a:ext cx="1241833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运动学</a:t>
            </a:r>
          </a:p>
        </p:txBody>
      </p:sp>
    </p:spTree>
    <p:extLst>
      <p:ext uri="{BB962C8B-B14F-4D97-AF65-F5344CB8AC3E}">
        <p14:creationId xmlns:p14="http://schemas.microsoft.com/office/powerpoint/2010/main" val="3843442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Text Box 4">
                <a:extLst>
                  <a:ext uri="{FF2B5EF4-FFF2-40B4-BE49-F238E27FC236}">
                    <a16:creationId xmlns:a16="http://schemas.microsoft.com/office/drawing/2014/main" id="{121913A0-F4EA-704E-86EE-D95104DAA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620713"/>
                <a:ext cx="6697663" cy="83099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400" dirty="0">
                    <a:solidFill>
                      <a:srgbClr val="003300"/>
                    </a:solidFill>
                    <a:latin typeface="+mj-lt"/>
                    <a:ea typeface="黑体" panose="02010609060101010101" pitchFamily="49" charset="-122"/>
                  </a:rPr>
                  <a:t>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kumimoji="0" lang="en-US" altLang="zh-CN" sz="2400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smtClean="0">
                                <a:solidFill>
                                  <a:srgbClr val="0033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kumimoji="0" lang="en-US" altLang="zh-CN" sz="2400" b="0" i="1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acc>
                      <m:accPr>
                        <m:chr m:val="̈"/>
                        <m:ctrlPr>
                          <a:rPr kumimoji="0" lang="en-US" altLang="zh-CN" sz="2400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400" b="0" i="1" smtClean="0">
                            <a:solidFill>
                              <a:srgbClr val="0033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0" lang="zh-CN" altLang="en-US" sz="2400" dirty="0">
                    <a:solidFill>
                      <a:srgbClr val="003300"/>
                    </a:solidFill>
                    <a:latin typeface="+mj-lt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0" lang="en-US" altLang="zh-CN" sz="2400" b="0" i="1" dirty="0" smtClean="0">
                        <a:solidFill>
                          <a:srgbClr val="0033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kumimoji="0" lang="zh-CN" altLang="en-US" sz="2400" dirty="0">
                    <a:solidFill>
                      <a:srgbClr val="003300"/>
                    </a:solidFill>
                    <a:latin typeface="+mj-lt"/>
                    <a:ea typeface="黑体" panose="02010609060101010101" pitchFamily="49" charset="-122"/>
                  </a:rPr>
                  <a:t>均为常数，设球从静止到作纯滚动经历的时间为</a:t>
                </a:r>
                <a:r>
                  <a:rPr kumimoji="0" lang="en-US" altLang="zh-CN" sz="2400" dirty="0">
                    <a:solidFill>
                      <a:srgbClr val="003300"/>
                    </a:solidFill>
                    <a:latin typeface="+mj-lt"/>
                    <a:ea typeface="黑体" panose="02010609060101010101" pitchFamily="49" charset="-122"/>
                  </a:rPr>
                  <a:t>t</a:t>
                </a:r>
                <a:r>
                  <a:rPr kumimoji="0" lang="zh-CN" altLang="en-US" sz="2400" dirty="0">
                    <a:solidFill>
                      <a:srgbClr val="003300"/>
                    </a:solidFill>
                    <a:latin typeface="+mj-lt"/>
                    <a:ea typeface="黑体" panose="02010609060101010101" pitchFamily="49" charset="-122"/>
                  </a:rPr>
                  <a:t>，因此球在初始时刻</a:t>
                </a:r>
                <a:r>
                  <a:rPr kumimoji="0" lang="en-US" altLang="zh-CN" sz="2400" dirty="0">
                    <a:solidFill>
                      <a:srgbClr val="003300"/>
                    </a:solidFill>
                    <a:latin typeface="+mj-lt"/>
                    <a:ea typeface="黑体" panose="02010609060101010101" pitchFamily="49" charset="-122"/>
                  </a:rPr>
                  <a:t>t=0</a:t>
                </a:r>
                <a:r>
                  <a:rPr kumimoji="0" lang="zh-CN" altLang="en-US" sz="2400" dirty="0">
                    <a:solidFill>
                      <a:srgbClr val="003300"/>
                    </a:solidFill>
                    <a:latin typeface="+mj-lt"/>
                    <a:ea typeface="黑体" panose="02010609060101010101" pitchFamily="49" charset="-122"/>
                  </a:rPr>
                  <a:t>时</a:t>
                </a:r>
                <a:r>
                  <a:rPr kumimoji="0" lang="zh-CN" altLang="en-US" sz="2400" dirty="0">
                    <a:latin typeface="+mj-lt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43012" name="Text Box 4">
                <a:extLst>
                  <a:ext uri="{FF2B5EF4-FFF2-40B4-BE49-F238E27FC236}">
                    <a16:creationId xmlns:a16="http://schemas.microsoft.com/office/drawing/2014/main" id="{121913A0-F4EA-704E-86EE-D95104DAA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620713"/>
                <a:ext cx="6697663" cy="830997"/>
              </a:xfrm>
              <a:prstGeom prst="rect">
                <a:avLst/>
              </a:prstGeom>
              <a:blipFill>
                <a:blip r:embed="rId4"/>
                <a:stretch>
                  <a:fillRect l="-1456" t="-8088" b="-1691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013" name="Object 2">
            <a:extLst>
              <a:ext uri="{FF2B5EF4-FFF2-40B4-BE49-F238E27FC236}">
                <a16:creationId xmlns:a16="http://schemas.microsoft.com/office/drawing/2014/main" id="{15768FF6-A7F8-7B45-A142-D95E52773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97663"/>
              </p:ext>
            </p:extLst>
          </p:nvPr>
        </p:nvGraphicFramePr>
        <p:xfrm>
          <a:off x="6804025" y="1052513"/>
          <a:ext cx="20399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1" name="公式" r:id="rId5" imgW="13163550" imgH="2635250" progId="Equation.3">
                  <p:embed/>
                </p:oleObj>
              </mc:Choice>
              <mc:Fallback>
                <p:oleObj name="公式" r:id="rId5" imgW="13163550" imgH="26352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052513"/>
                        <a:ext cx="2039938" cy="4079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6">
            <a:extLst>
              <a:ext uri="{FF2B5EF4-FFF2-40B4-BE49-F238E27FC236}">
                <a16:creationId xmlns:a16="http://schemas.microsoft.com/office/drawing/2014/main" id="{8AB92AAB-A928-004F-B1A0-DBE497AAF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471402"/>
              </p:ext>
            </p:extLst>
          </p:nvPr>
        </p:nvGraphicFramePr>
        <p:xfrm>
          <a:off x="684213" y="1484313"/>
          <a:ext cx="381635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2" name="公式" r:id="rId7" imgW="21209000" imgH="12871450" progId="Equation.3">
                  <p:embed/>
                </p:oleObj>
              </mc:Choice>
              <mc:Fallback>
                <p:oleObj name="公式" r:id="rId7" imgW="21209000" imgH="128714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84313"/>
                        <a:ext cx="3816350" cy="20605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>
            <a:extLst>
              <a:ext uri="{FF2B5EF4-FFF2-40B4-BE49-F238E27FC236}">
                <a16:creationId xmlns:a16="http://schemas.microsoft.com/office/drawing/2014/main" id="{BE192C73-4C06-4A43-82F0-8134AC9C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133600"/>
            <a:ext cx="33131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（找出约束关系，才能解出所求的结果）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4CE14D3D-1852-5C45-8827-FE6A2A541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357563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kumimoji="0" lang="en-US" altLang="zh-CN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5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）找约束关系：</a:t>
            </a:r>
            <a:endParaRPr kumimoji="0" lang="en-US" altLang="zh-CN" sz="2400">
              <a:solidFill>
                <a:srgbClr val="003300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1EAC35E3-A4D4-D148-B982-ACFAD266C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3659188"/>
            <a:ext cx="6696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根据平面平行运动刚体上一点的速度公式来找出运动约束关系。取</a:t>
            </a:r>
            <a:r>
              <a:rPr kumimoji="0" lang="en-US" altLang="zh-CN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c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为基点，则球与板的接触点</a:t>
            </a:r>
            <a:r>
              <a:rPr kumimoji="0" lang="en-US" altLang="zh-CN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o</a:t>
            </a: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的速度为：</a:t>
            </a:r>
          </a:p>
        </p:txBody>
      </p:sp>
      <p:graphicFrame>
        <p:nvGraphicFramePr>
          <p:cNvPr id="43021" name="Object 7">
            <a:extLst>
              <a:ext uri="{FF2B5EF4-FFF2-40B4-BE49-F238E27FC236}">
                <a16:creationId xmlns:a16="http://schemas.microsoft.com/office/drawing/2014/main" id="{2E849E17-796F-1E4D-A63B-7845FADB2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264854"/>
              </p:ext>
            </p:extLst>
          </p:nvPr>
        </p:nvGraphicFramePr>
        <p:xfrm>
          <a:off x="5003800" y="3213100"/>
          <a:ext cx="1835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3" name="公式" r:id="rId9" imgW="11849100" imgH="2635250" progId="Equation.3">
                  <p:embed/>
                </p:oleObj>
              </mc:Choice>
              <mc:Fallback>
                <p:oleObj name="公式" r:id="rId9" imgW="11849100" imgH="2635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213100"/>
                        <a:ext cx="1835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8">
            <a:extLst>
              <a:ext uri="{FF2B5EF4-FFF2-40B4-BE49-F238E27FC236}">
                <a16:creationId xmlns:a16="http://schemas.microsoft.com/office/drawing/2014/main" id="{BF765F7D-7A49-3346-8460-885797609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104105"/>
              </p:ext>
            </p:extLst>
          </p:nvPr>
        </p:nvGraphicFramePr>
        <p:xfrm>
          <a:off x="2514600" y="4408488"/>
          <a:ext cx="32813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4" name="公式" r:id="rId11" imgW="15360650" imgH="2781300" progId="Equation.3">
                  <p:embed/>
                </p:oleObj>
              </mc:Choice>
              <mc:Fallback>
                <p:oleObj name="公式" r:id="rId11" imgW="15360650" imgH="278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08488"/>
                        <a:ext cx="32813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>
            <a:extLst>
              <a:ext uri="{FF2B5EF4-FFF2-40B4-BE49-F238E27FC236}">
                <a16:creationId xmlns:a16="http://schemas.microsoft.com/office/drawing/2014/main" id="{28893A66-6D9B-C443-B94C-A61572549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525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>
                <a:solidFill>
                  <a:srgbClr val="003300"/>
                </a:solidFill>
                <a:latin typeface="+mj-lt"/>
                <a:ea typeface="黑体" panose="02010609060101010101" pitchFamily="49" charset="-122"/>
              </a:rPr>
              <a:t>∵作纯滚动时：</a:t>
            </a:r>
          </a:p>
        </p:txBody>
      </p:sp>
      <p:graphicFrame>
        <p:nvGraphicFramePr>
          <p:cNvPr id="11280" name="Object 9">
            <a:extLst>
              <a:ext uri="{FF2B5EF4-FFF2-40B4-BE49-F238E27FC236}">
                <a16:creationId xmlns:a16="http://schemas.microsoft.com/office/drawing/2014/main" id="{E9268416-4A39-F44F-8A06-BF2FDBBE1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180073"/>
              </p:ext>
            </p:extLst>
          </p:nvPr>
        </p:nvGraphicFramePr>
        <p:xfrm>
          <a:off x="3352800" y="4876800"/>
          <a:ext cx="11430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5" name="公式" r:id="rId13" imgW="4826000" imgH="2635250" progId="Equation.3">
                  <p:embed/>
                </p:oleObj>
              </mc:Choice>
              <mc:Fallback>
                <p:oleObj name="公式" r:id="rId13" imgW="4826000" imgH="26352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11430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0">
            <a:extLst>
              <a:ext uri="{FF2B5EF4-FFF2-40B4-BE49-F238E27FC236}">
                <a16:creationId xmlns:a16="http://schemas.microsoft.com/office/drawing/2014/main" id="{CDB6639D-2E5B-A044-8117-ACFA2780B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8131"/>
              </p:ext>
            </p:extLst>
          </p:nvPr>
        </p:nvGraphicFramePr>
        <p:xfrm>
          <a:off x="1447800" y="5445125"/>
          <a:ext cx="48736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6" name="公式" r:id="rId15" imgW="31451550" imgH="6731000" progId="Equation.3">
                  <p:embed/>
                </p:oleObj>
              </mc:Choice>
              <mc:Fallback>
                <p:oleObj name="公式" r:id="rId15" imgW="31451550" imgH="673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45125"/>
                        <a:ext cx="48736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ED5F41-3AF5-4249-B11B-56625512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1275" grpId="0"/>
      <p:bldP spid="112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Text Box 4">
                <a:extLst>
                  <a:ext uri="{FF2B5EF4-FFF2-40B4-BE49-F238E27FC236}">
                    <a16:creationId xmlns:a16="http://schemas.microsoft.com/office/drawing/2014/main" id="{E844A5D9-214B-884C-99AB-186195F170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760" y="188640"/>
                <a:ext cx="8892480" cy="25187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以瞬心为轴的角动量定理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若取瞬心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为原点，刚体对瞬心的转动惯量为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，对质心的转动惯量为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，角动量定理形式为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𝜌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9699" name="Text Box 4">
                <a:extLst>
                  <a:ext uri="{FF2B5EF4-FFF2-40B4-BE49-F238E27FC236}">
                    <a16:creationId xmlns:a16="http://schemas.microsoft.com/office/drawing/2014/main" id="{E844A5D9-214B-884C-99AB-186195F1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760" y="188640"/>
                <a:ext cx="8892480" cy="2518703"/>
              </a:xfrm>
              <a:prstGeom prst="rect">
                <a:avLst/>
              </a:prstGeom>
              <a:blipFill>
                <a:blip r:embed="rId3"/>
                <a:stretch>
                  <a:fillRect l="-1027" t="-2410" r="-548"/>
                </a:stretch>
              </a:blipFill>
              <a:ln>
                <a:solidFill>
                  <a:schemeClr val="accent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C1DAC21-DF87-474A-90F4-5BB57D8B04F4}"/>
              </a:ext>
            </a:extLst>
          </p:cNvPr>
          <p:cNvSpPr/>
          <p:nvPr/>
        </p:nvSpPr>
        <p:spPr bwMode="auto">
          <a:xfrm>
            <a:off x="5156448" y="2875221"/>
            <a:ext cx="2982520" cy="2448865"/>
          </a:xfrm>
          <a:custGeom>
            <a:avLst/>
            <a:gdLst>
              <a:gd name="connsiteX0" fmla="*/ 1024028 w 2982520"/>
              <a:gd name="connsiteY0" fmla="*/ 2400413 h 2448865"/>
              <a:gd name="connsiteX1" fmla="*/ 4121 w 2982520"/>
              <a:gd name="connsiteY1" fmla="*/ 896928 h 2448865"/>
              <a:gd name="connsiteX2" fmla="*/ 1410890 w 2982520"/>
              <a:gd name="connsiteY2" fmla="*/ 113 h 2448865"/>
              <a:gd name="connsiteX3" fmla="*/ 2958336 w 2982520"/>
              <a:gd name="connsiteY3" fmla="*/ 949682 h 2448865"/>
              <a:gd name="connsiteX4" fmla="*/ 2263744 w 2982520"/>
              <a:gd name="connsiteY4" fmla="*/ 1978382 h 2448865"/>
              <a:gd name="connsiteX5" fmla="*/ 1024028 w 2982520"/>
              <a:gd name="connsiteY5" fmla="*/ 2400413 h 244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2520" h="2448865">
                <a:moveTo>
                  <a:pt x="1024028" y="2400413"/>
                </a:moveTo>
                <a:cubicBezTo>
                  <a:pt x="647424" y="2220171"/>
                  <a:pt x="-60356" y="1296978"/>
                  <a:pt x="4121" y="896928"/>
                </a:cubicBezTo>
                <a:cubicBezTo>
                  <a:pt x="68598" y="496878"/>
                  <a:pt x="918521" y="-8679"/>
                  <a:pt x="1410890" y="113"/>
                </a:cubicBezTo>
                <a:cubicBezTo>
                  <a:pt x="1903259" y="8905"/>
                  <a:pt x="2816194" y="619970"/>
                  <a:pt x="2958336" y="949682"/>
                </a:cubicBezTo>
                <a:cubicBezTo>
                  <a:pt x="3100478" y="1279393"/>
                  <a:pt x="2583198" y="1739524"/>
                  <a:pt x="2263744" y="1978382"/>
                </a:cubicBezTo>
                <a:cubicBezTo>
                  <a:pt x="1944290" y="2217240"/>
                  <a:pt x="1400632" y="2580655"/>
                  <a:pt x="1024028" y="2400413"/>
                </a:cubicBez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03AEA0-A3AB-4514-B8C4-8769D977F5B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88224" y="3717032"/>
            <a:ext cx="72008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9CF7363-E36B-45CA-8CA6-0C437DC3C5B0}"/>
              </a:ext>
            </a:extLst>
          </p:cNvPr>
          <p:cNvCxnSpPr>
            <a:cxnSpLocks/>
          </p:cNvCxnSpPr>
          <p:nvPr/>
        </p:nvCxnSpPr>
        <p:spPr bwMode="auto">
          <a:xfrm flipV="1">
            <a:off x="4983015" y="3717032"/>
            <a:ext cx="1584176" cy="12615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2DEE015-BCA2-4C3C-8625-39219D6E4067}"/>
              </a:ext>
            </a:extLst>
          </p:cNvPr>
          <p:cNvCxnSpPr>
            <a:cxnSpLocks/>
          </p:cNvCxnSpPr>
          <p:nvPr/>
        </p:nvCxnSpPr>
        <p:spPr bwMode="auto">
          <a:xfrm flipV="1">
            <a:off x="4983015" y="4725144"/>
            <a:ext cx="1677217" cy="2534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683379-CBFC-4294-9799-D0D0609A4D17}"/>
                  </a:ext>
                </a:extLst>
              </p:cNvPr>
              <p:cNvSpPr/>
              <p:nvPr/>
            </p:nvSpPr>
            <p:spPr>
              <a:xfrm>
                <a:off x="6567191" y="3402261"/>
                <a:ext cx="459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683379-CBFC-4294-9799-D0D0609A4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191" y="3402261"/>
                <a:ext cx="45948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F2119EA-DA18-43C6-993A-27BEB66B4FFA}"/>
                  </a:ext>
                </a:extLst>
              </p:cNvPr>
              <p:cNvSpPr/>
              <p:nvPr/>
            </p:nvSpPr>
            <p:spPr>
              <a:xfrm>
                <a:off x="6681265" y="4494311"/>
                <a:ext cx="459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F2119EA-DA18-43C6-993A-27BEB66B4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265" y="4494311"/>
                <a:ext cx="45948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弧形 12">
            <a:extLst>
              <a:ext uri="{FF2B5EF4-FFF2-40B4-BE49-F238E27FC236}">
                <a16:creationId xmlns:a16="http://schemas.microsoft.com/office/drawing/2014/main" id="{9FF6DD23-1790-4A56-8FBA-AB40197FB5BE}"/>
              </a:ext>
            </a:extLst>
          </p:cNvPr>
          <p:cNvSpPr/>
          <p:nvPr/>
        </p:nvSpPr>
        <p:spPr bwMode="auto">
          <a:xfrm rot="17324572">
            <a:off x="5271574" y="3213268"/>
            <a:ext cx="2520000" cy="2520000"/>
          </a:xfrm>
          <a:prstGeom prst="arc">
            <a:avLst>
              <a:gd name="adj1" fmla="val 17795378"/>
              <a:gd name="adj2" fmla="val 20807722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567B373-5C6A-4228-8A23-DF4AB778923E}"/>
                  </a:ext>
                </a:extLst>
              </p:cNvPr>
              <p:cNvSpPr/>
              <p:nvPr/>
            </p:nvSpPr>
            <p:spPr>
              <a:xfrm>
                <a:off x="5964570" y="3229985"/>
                <a:ext cx="4911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567B373-5C6A-4228-8A23-DF4AB7789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70" y="3229985"/>
                <a:ext cx="4911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">
                <a:extLst>
                  <a:ext uri="{FF2B5EF4-FFF2-40B4-BE49-F238E27FC236}">
                    <a16:creationId xmlns:a16="http://schemas.microsoft.com/office/drawing/2014/main" id="{95081CF9-5239-404E-A3D7-B71C1AE85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760" y="2819497"/>
                <a:ext cx="4084715" cy="24486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质心与瞬心的距离为常数时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⟹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与绕质心或绕固定点的角动量定理无异。</a:t>
                </a:r>
              </a:p>
            </p:txBody>
          </p:sp>
        </mc:Choice>
        <mc:Fallback xmlns="">
          <p:sp>
            <p:nvSpPr>
              <p:cNvPr id="57" name="Text Box 4">
                <a:extLst>
                  <a:ext uri="{FF2B5EF4-FFF2-40B4-BE49-F238E27FC236}">
                    <a16:creationId xmlns:a16="http://schemas.microsoft.com/office/drawing/2014/main" id="{95081CF9-5239-404E-A3D7-B71C1AE85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760" y="2819497"/>
                <a:ext cx="4084715" cy="2448619"/>
              </a:xfrm>
              <a:prstGeom prst="rect">
                <a:avLst/>
              </a:prstGeom>
              <a:blipFill>
                <a:blip r:embed="rId7"/>
                <a:stretch>
                  <a:fillRect l="-2232" t="-2481" b="-3970"/>
                </a:stretch>
              </a:blipFill>
              <a:ln>
                <a:solidFill>
                  <a:schemeClr val="accent1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E804C-A72F-4E89-B9D3-729D54E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233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D0DCCA-3D25-4AB1-9034-EE79AE8A1058}"/>
                  </a:ext>
                </a:extLst>
              </p:cNvPr>
              <p:cNvSpPr txBox="1"/>
              <p:nvPr/>
            </p:nvSpPr>
            <p:spPr>
              <a:xfrm>
                <a:off x="219472" y="-77385"/>
                <a:ext cx="8924528" cy="66284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例：匀角速度滚动的半径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的车轮，计算</a:t>
                </a:r>
                <a:r>
                  <a:rPr lang="en-US" altLang="zh-CN" dirty="0">
                    <a:latin typeface="+mj-lt"/>
                    <a:ea typeface="黑体" panose="02010609060101010101" pitchFamily="49" charset="-122"/>
                  </a:rPr>
                  <a:t>ABCD</a:t>
                </a: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四点速度和加速度</a:t>
                </a:r>
                <a:endParaRPr lang="en-US" altLang="zh-CN" dirty="0"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车轮作平面平行运动。取轮心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为基点，相对位矢为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𝑂𝐴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𝑂𝐵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𝑂𝐶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𝑂𝐷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四点的速度和加速度公式为</a:t>
                </a:r>
                <a:endParaRPr lang="en-US" altLang="zh-CN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i="1" strike="sngStrike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 strike="sngStrike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 strike="sngStrike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strike="sngStrike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i="1" strike="sngStrike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相对速度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如图中蓝色箭头所示</a:t>
                </a:r>
                <a:r>
                  <a:rPr lang="zh-CN" altLang="en-US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合成绝对速度</a:t>
                </a:r>
                <a:endParaRPr lang="en-US" altLang="zh-CN" b="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相对加速度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如图中红色箭头所示，即为绝对速度</a:t>
                </a:r>
                <a:r>
                  <a:rPr lang="en-US" altLang="zh-CN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根据</a:t>
                </a:r>
                <a:r>
                  <a:rPr lang="en-US" altLang="zh-CN" dirty="0">
                    <a:latin typeface="+mj-lt"/>
                    <a:ea typeface="黑体" panose="02010609060101010101" pitchFamily="49" charset="-122"/>
                  </a:rPr>
                  <a:t>A</a:t>
                </a: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点速度为</a:t>
                </a:r>
                <a:r>
                  <a:rPr lang="en-US" altLang="zh-CN" dirty="0">
                    <a:latin typeface="+mj-lt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，易得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 ⟹  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endParaRPr lang="en-US" altLang="zh-CN" b="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D0DCCA-3D25-4AB1-9034-EE79AE8A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72" y="-77385"/>
                <a:ext cx="8924528" cy="6628481"/>
              </a:xfrm>
              <a:prstGeom prst="rect">
                <a:avLst/>
              </a:prstGeom>
              <a:blipFill>
                <a:blip r:embed="rId2"/>
                <a:stretch>
                  <a:fillRect l="-1025" b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EE85934E-F8FE-43A5-A6BE-38B6C4675B61}"/>
              </a:ext>
            </a:extLst>
          </p:cNvPr>
          <p:cNvSpPr/>
          <p:nvPr/>
        </p:nvSpPr>
        <p:spPr bwMode="auto">
          <a:xfrm>
            <a:off x="3491880" y="856943"/>
            <a:ext cx="1440160" cy="144016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76C2031E-5BEE-4F07-A0A2-9B672A71426D}"/>
              </a:ext>
            </a:extLst>
          </p:cNvPr>
          <p:cNvSpPr/>
          <p:nvPr/>
        </p:nvSpPr>
        <p:spPr bwMode="auto">
          <a:xfrm rot="2393074">
            <a:off x="3131840" y="497022"/>
            <a:ext cx="2160000" cy="2160000"/>
          </a:xfrm>
          <a:prstGeom prst="arc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95634A8-8227-401B-984D-237649270E82}"/>
              </a:ext>
            </a:extLst>
          </p:cNvPr>
          <p:cNvCxnSpPr/>
          <p:nvPr/>
        </p:nvCxnSpPr>
        <p:spPr bwMode="auto">
          <a:xfrm>
            <a:off x="1979712" y="2323762"/>
            <a:ext cx="475252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51F8943-4B3A-43C6-85BE-D3EC3A16A4C7}"/>
              </a:ext>
            </a:extLst>
          </p:cNvPr>
          <p:cNvGrpSpPr/>
          <p:nvPr/>
        </p:nvGrpSpPr>
        <p:grpSpPr>
          <a:xfrm>
            <a:off x="3491880" y="856943"/>
            <a:ext cx="1440160" cy="1440160"/>
            <a:chOff x="3491880" y="856943"/>
            <a:chExt cx="1440160" cy="144016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77E363A-BFB1-4F09-AAC9-6C0FD146DAD8}"/>
                </a:ext>
              </a:extLst>
            </p:cNvPr>
            <p:cNvGrpSpPr/>
            <p:nvPr/>
          </p:nvGrpSpPr>
          <p:grpSpPr>
            <a:xfrm>
              <a:off x="3491880" y="1581910"/>
              <a:ext cx="1440160" cy="0"/>
              <a:chOff x="3491880" y="1582764"/>
              <a:chExt cx="1440160" cy="0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CB2BD559-6830-425D-9D8D-7DC7322AD2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11960" y="1582764"/>
                <a:ext cx="72008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2459C793-48E1-48F0-8DCB-4FA0EE4D11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491880" y="1582764"/>
                <a:ext cx="72008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98F8BBD-A3C3-4D8A-8B63-994D729F6608}"/>
                </a:ext>
              </a:extLst>
            </p:cNvPr>
            <p:cNvGrpSpPr/>
            <p:nvPr/>
          </p:nvGrpSpPr>
          <p:grpSpPr>
            <a:xfrm rot="5400000">
              <a:off x="3491880" y="1577023"/>
              <a:ext cx="1440160" cy="0"/>
              <a:chOff x="3491880" y="1582764"/>
              <a:chExt cx="1440160" cy="0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9961AB6A-B88B-4FB9-AB71-9460E133AA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11960" y="1582764"/>
                <a:ext cx="72008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9691FF7B-4C16-4334-9DFE-69E5167FD1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491880" y="1582764"/>
                <a:ext cx="72008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1DB614A-A07B-463C-85C0-4396EC8B9CBF}"/>
              </a:ext>
            </a:extLst>
          </p:cNvPr>
          <p:cNvGrpSpPr/>
          <p:nvPr/>
        </p:nvGrpSpPr>
        <p:grpSpPr>
          <a:xfrm>
            <a:off x="3008029" y="455243"/>
            <a:ext cx="2339860" cy="2303525"/>
            <a:chOff x="3008029" y="455243"/>
            <a:chExt cx="2339860" cy="23035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97F8D05-8CC2-4B6B-8D74-E76ADE81E60A}"/>
                    </a:ext>
                  </a:extLst>
                </p:cNvPr>
                <p:cNvSpPr/>
                <p:nvPr/>
              </p:nvSpPr>
              <p:spPr>
                <a:xfrm>
                  <a:off x="3008029" y="1346190"/>
                  <a:ext cx="4838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97F8D05-8CC2-4B6B-8D74-E76ADE81E6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029" y="1346190"/>
                  <a:ext cx="48385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0E479B9-AD87-4889-A308-F0A7322683A0}"/>
                    </a:ext>
                  </a:extLst>
                </p:cNvPr>
                <p:cNvSpPr/>
                <p:nvPr/>
              </p:nvSpPr>
              <p:spPr>
                <a:xfrm>
                  <a:off x="3804333" y="455243"/>
                  <a:ext cx="4594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0E479B9-AD87-4889-A308-F0A732268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333" y="455243"/>
                  <a:ext cx="45948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1DE14A3-806B-4444-9905-67EDC7258EE6}"/>
                    </a:ext>
                  </a:extLst>
                </p:cNvPr>
                <p:cNvSpPr/>
                <p:nvPr/>
              </p:nvSpPr>
              <p:spPr>
                <a:xfrm>
                  <a:off x="4876030" y="1520361"/>
                  <a:ext cx="4718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1DE14A3-806B-4444-9905-67EDC7258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030" y="1520361"/>
                  <a:ext cx="47185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9D47B745-32CD-4170-B126-D70A36A15562}"/>
                    </a:ext>
                  </a:extLst>
                </p:cNvPr>
                <p:cNvSpPr/>
                <p:nvPr/>
              </p:nvSpPr>
              <p:spPr>
                <a:xfrm>
                  <a:off x="3945860" y="2297103"/>
                  <a:ext cx="460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9D47B745-32CD-4170-B126-D70A36A155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860" y="2297103"/>
                  <a:ext cx="46019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EA81038-306F-4EF9-8551-6A6E7EE5BD0F}"/>
              </a:ext>
            </a:extLst>
          </p:cNvPr>
          <p:cNvGrpSpPr/>
          <p:nvPr/>
        </p:nvGrpSpPr>
        <p:grpSpPr>
          <a:xfrm>
            <a:off x="3836875" y="1541019"/>
            <a:ext cx="477502" cy="461665"/>
            <a:chOff x="3836875" y="1541019"/>
            <a:chExt cx="477502" cy="4616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0FF4B3E-AFC4-46B9-B4DC-13DCFA77F67E}"/>
                </a:ext>
              </a:extLst>
            </p:cNvPr>
            <p:cNvSpPr/>
            <p:nvPr/>
          </p:nvSpPr>
          <p:spPr bwMode="auto">
            <a:xfrm>
              <a:off x="4175956" y="1541019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81D4B37-800D-4A4E-909F-14EBF5028E68}"/>
                    </a:ext>
                  </a:extLst>
                </p:cNvPr>
                <p:cNvSpPr/>
                <p:nvPr/>
              </p:nvSpPr>
              <p:spPr>
                <a:xfrm>
                  <a:off x="3836875" y="1541019"/>
                  <a:ext cx="47750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81D4B37-800D-4A4E-909F-14EBF5028E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875" y="1541019"/>
                  <a:ext cx="47750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C506037-C49F-4326-98CE-209286D3A784}"/>
              </a:ext>
            </a:extLst>
          </p:cNvPr>
          <p:cNvGrpSpPr/>
          <p:nvPr/>
        </p:nvGrpSpPr>
        <p:grpSpPr>
          <a:xfrm>
            <a:off x="5516052" y="1049676"/>
            <a:ext cx="491160" cy="785751"/>
            <a:chOff x="5516052" y="1049676"/>
            <a:chExt cx="491160" cy="785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D368F1F-1F37-4EA7-AF94-16380872E5D7}"/>
                    </a:ext>
                  </a:extLst>
                </p:cNvPr>
                <p:cNvSpPr/>
                <p:nvPr/>
              </p:nvSpPr>
              <p:spPr>
                <a:xfrm>
                  <a:off x="5516052" y="1049676"/>
                  <a:ext cx="4911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D368F1F-1F37-4EA7-AF94-16380872E5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052" y="1049676"/>
                  <a:ext cx="49116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C16696A-B088-4A8B-86E4-85AB3AF512B6}"/>
                </a:ext>
              </a:extLst>
            </p:cNvPr>
            <p:cNvGrpSpPr/>
            <p:nvPr/>
          </p:nvGrpSpPr>
          <p:grpSpPr>
            <a:xfrm rot="2700000">
              <a:off x="5629467" y="1583427"/>
              <a:ext cx="252000" cy="252000"/>
              <a:chOff x="6523512" y="1036863"/>
              <a:chExt cx="1440160" cy="144016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7736F89-5FF7-44DE-BAB6-1A4D2FF4DBCA}"/>
                  </a:ext>
                </a:extLst>
              </p:cNvPr>
              <p:cNvSpPr/>
              <p:nvPr/>
            </p:nvSpPr>
            <p:spPr bwMode="auto">
              <a:xfrm>
                <a:off x="6523512" y="1036863"/>
                <a:ext cx="1440160" cy="144016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1BCBFD80-49CB-4890-B908-AEAC37D96666}"/>
                  </a:ext>
                </a:extLst>
              </p:cNvPr>
              <p:cNvGrpSpPr/>
              <p:nvPr/>
            </p:nvGrpSpPr>
            <p:grpSpPr>
              <a:xfrm>
                <a:off x="6523512" y="1761830"/>
                <a:ext cx="1440160" cy="0"/>
                <a:chOff x="3491880" y="1582764"/>
                <a:chExt cx="1440160" cy="0"/>
              </a:xfrm>
            </p:grpSpPr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F48C33F4-4BE1-49B3-A969-55B86484BF8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211960" y="1582764"/>
                  <a:ext cx="72008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D910C9B2-9FCE-432C-BF06-6316B5B9B9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491880" y="1582764"/>
                  <a:ext cx="72008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59D76DC-8D88-4602-A24A-889526A93D1F}"/>
                  </a:ext>
                </a:extLst>
              </p:cNvPr>
              <p:cNvGrpSpPr/>
              <p:nvPr/>
            </p:nvGrpSpPr>
            <p:grpSpPr>
              <a:xfrm rot="5400000">
                <a:off x="6523512" y="1756943"/>
                <a:ext cx="1440160" cy="0"/>
                <a:chOff x="3491880" y="1582764"/>
                <a:chExt cx="1440160" cy="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E6B543F8-A0C9-4503-BFEC-CF4ED16ED12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211960" y="1582764"/>
                  <a:ext cx="72008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5BCA018B-18D9-4073-81CC-C12AEBF71B1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491880" y="1582764"/>
                  <a:ext cx="72008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3211F9D-804C-4E78-AAA1-A00B8F36321B}"/>
              </a:ext>
            </a:extLst>
          </p:cNvPr>
          <p:cNvGrpSpPr/>
          <p:nvPr/>
        </p:nvGrpSpPr>
        <p:grpSpPr>
          <a:xfrm>
            <a:off x="3491879" y="855903"/>
            <a:ext cx="1457808" cy="1457808"/>
            <a:chOff x="3491879" y="855903"/>
            <a:chExt cx="1457808" cy="145780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4B1DF2F-FA75-41DA-B25C-6DE731C30340}"/>
                </a:ext>
              </a:extLst>
            </p:cNvPr>
            <p:cNvGrpSpPr/>
            <p:nvPr/>
          </p:nvGrpSpPr>
          <p:grpSpPr>
            <a:xfrm>
              <a:off x="3675860" y="855903"/>
              <a:ext cx="1076100" cy="1457808"/>
              <a:chOff x="3675860" y="855903"/>
              <a:chExt cx="1076100" cy="1457808"/>
            </a:xfrm>
          </p:grpSpPr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4DBA34C0-EE78-4727-BF75-4641113B4B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>
                <a:off x="4211960" y="855903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F9F7D74A-4FF8-45F0-A9C0-FDA3988B5CE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>
                <a:off x="3675860" y="2313711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76961A5-3F62-4BFC-B006-9A83E3B103BF}"/>
                </a:ext>
              </a:extLst>
            </p:cNvPr>
            <p:cNvGrpSpPr/>
            <p:nvPr/>
          </p:nvGrpSpPr>
          <p:grpSpPr>
            <a:xfrm rot="5400000">
              <a:off x="3682733" y="825976"/>
              <a:ext cx="1076100" cy="1457808"/>
              <a:chOff x="3675860" y="855903"/>
              <a:chExt cx="1076100" cy="1457808"/>
            </a:xfrm>
          </p:grpSpPr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3A952A2E-DC8A-475F-8E6C-A31E923191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 flipH="1">
                <a:off x="4211960" y="855903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AF63E0D-575B-41DB-A1B0-0B06EF877E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0800000">
                <a:off x="3675860" y="2313711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A9289FE-9926-4CC8-A806-5A73221682F6}"/>
              </a:ext>
            </a:extLst>
          </p:cNvPr>
          <p:cNvGrpSpPr/>
          <p:nvPr/>
        </p:nvGrpSpPr>
        <p:grpSpPr>
          <a:xfrm>
            <a:off x="3491878" y="855903"/>
            <a:ext cx="1467859" cy="1467859"/>
            <a:chOff x="3491878" y="855903"/>
            <a:chExt cx="1467859" cy="146785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BD24AD8A-0ED3-4240-BB2F-122C0D9BAB76}"/>
                </a:ext>
              </a:extLst>
            </p:cNvPr>
            <p:cNvGrpSpPr/>
            <p:nvPr/>
          </p:nvGrpSpPr>
          <p:grpSpPr>
            <a:xfrm>
              <a:off x="4211840" y="855903"/>
              <a:ext cx="0" cy="1467859"/>
              <a:chOff x="4211840" y="855903"/>
              <a:chExt cx="0" cy="1467859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02948BDB-2EF4-4D42-BC7C-1CE322B0AD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3941840" y="1125903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AABA9CEC-4CAD-4543-B576-6015A74FC1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H="1" flipV="1">
                <a:off x="3941840" y="2053762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5C81814-595F-4125-8052-0C56A82A6365}"/>
                </a:ext>
              </a:extLst>
            </p:cNvPr>
            <p:cNvGrpSpPr/>
            <p:nvPr/>
          </p:nvGrpSpPr>
          <p:grpSpPr>
            <a:xfrm rot="5400000">
              <a:off x="4225808" y="843093"/>
              <a:ext cx="0" cy="1467859"/>
              <a:chOff x="4211840" y="855903"/>
              <a:chExt cx="0" cy="1467859"/>
            </a:xfrm>
          </p:grpSpPr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542D465D-5622-48A6-B65B-E2F9D43C9FD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H="1">
                <a:off x="3941840" y="1125903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AA664C8-6CDD-439D-8AFC-0710F097E0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H="1" flipV="1">
                <a:off x="3941840" y="2053762"/>
                <a:ext cx="5400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68D79-B0E5-4863-877E-72C98FE8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04F0DA-A7D4-44C8-8A36-18B7EB140961}"/>
                  </a:ext>
                </a:extLst>
              </p:cNvPr>
              <p:cNvSpPr/>
              <p:nvPr/>
            </p:nvSpPr>
            <p:spPr>
              <a:xfrm>
                <a:off x="2952447" y="716488"/>
                <a:ext cx="5393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804F0DA-A7D4-44C8-8A36-18B7EB140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447" y="716488"/>
                <a:ext cx="539314" cy="461665"/>
              </a:xfrm>
              <a:prstGeom prst="rect">
                <a:avLst/>
              </a:prstGeom>
              <a:blipFill>
                <a:blip r:embed="rId9"/>
                <a:stretch>
                  <a:fillRect t="-18667" r="-28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493AE17-9A9A-4A68-9F12-69BFBED02A06}"/>
                  </a:ext>
                </a:extLst>
              </p:cNvPr>
              <p:cNvSpPr/>
              <p:nvPr/>
            </p:nvSpPr>
            <p:spPr>
              <a:xfrm>
                <a:off x="6700888" y="1058460"/>
                <a:ext cx="6006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493AE17-9A9A-4A68-9F12-69BFBED02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88" y="1058460"/>
                <a:ext cx="600614" cy="461665"/>
              </a:xfrm>
              <a:prstGeom prst="rect">
                <a:avLst/>
              </a:prstGeom>
              <a:blipFill>
                <a:blip r:embed="rId10"/>
                <a:stretch>
                  <a:fillRect t="-18667" r="-2525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47F27D6-20C2-4F27-836B-73C460BE293D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6757714" y="1541019"/>
            <a:ext cx="54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0250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A38A62-53C0-411D-B8CC-AC18DCA57B05}"/>
                  </a:ext>
                </a:extLst>
              </p:cNvPr>
              <p:cNvSpPr txBox="1"/>
              <p:nvPr/>
            </p:nvSpPr>
            <p:spPr>
              <a:xfrm>
                <a:off x="30976" y="92703"/>
                <a:ext cx="6177849" cy="22382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欧拉定理</a:t>
                </a: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：刚体运动，任意时刻总是绕某轴转动</a:t>
                </a:r>
                <a:endParaRPr lang="en-US" altLang="zh-CN" dirty="0"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刚体做平面平行运动，任意时刻总是</a:t>
                </a:r>
                <a:r>
                  <a:rPr lang="zh-CN" altLang="en-US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绕平面内某点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作转动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，该点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叫做</a:t>
                </a:r>
                <a:r>
                  <a:rPr lang="zh-CN" altLang="en-US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转动瞬心</a:t>
                </a:r>
                <a:endParaRPr lang="en-US" altLang="zh-CN" b="0" dirty="0">
                  <a:solidFill>
                    <a:srgbClr val="0000FF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A38A62-53C0-411D-B8CC-AC18DCA57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" y="92703"/>
                <a:ext cx="6177849" cy="2238241"/>
              </a:xfrm>
              <a:prstGeom prst="rect">
                <a:avLst/>
              </a:prstGeom>
              <a:blipFill>
                <a:blip r:embed="rId3"/>
                <a:stretch>
                  <a:fillRect l="-1479" r="-296" b="-4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63CBE2E0-7D43-4697-9E09-24CAD3CF9F85}"/>
              </a:ext>
            </a:extLst>
          </p:cNvPr>
          <p:cNvSpPr/>
          <p:nvPr/>
        </p:nvSpPr>
        <p:spPr bwMode="auto">
          <a:xfrm>
            <a:off x="6029857" y="12659"/>
            <a:ext cx="3096344" cy="29523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024A409-8605-406C-B516-B0F1140FE6D1}"/>
              </a:ext>
            </a:extLst>
          </p:cNvPr>
          <p:cNvSpPr/>
          <p:nvPr/>
        </p:nvSpPr>
        <p:spPr bwMode="auto">
          <a:xfrm>
            <a:off x="6804248" y="764704"/>
            <a:ext cx="1547562" cy="1528465"/>
          </a:xfrm>
          <a:custGeom>
            <a:avLst/>
            <a:gdLst>
              <a:gd name="connsiteX0" fmla="*/ 126073 w 1547562"/>
              <a:gd name="connsiteY0" fmla="*/ 28476 h 1528465"/>
              <a:gd name="connsiteX1" fmla="*/ 1116673 w 1547562"/>
              <a:gd name="connsiteY1" fmla="*/ 299409 h 1528465"/>
              <a:gd name="connsiteX2" fmla="*/ 1540007 w 1547562"/>
              <a:gd name="connsiteY2" fmla="*/ 1298476 h 1528465"/>
              <a:gd name="connsiteX3" fmla="*/ 794940 w 1547562"/>
              <a:gd name="connsiteY3" fmla="*/ 1501676 h 1528465"/>
              <a:gd name="connsiteX4" fmla="*/ 83740 w 1547562"/>
              <a:gd name="connsiteY4" fmla="*/ 866676 h 1528465"/>
              <a:gd name="connsiteX5" fmla="*/ 126073 w 1547562"/>
              <a:gd name="connsiteY5" fmla="*/ 28476 h 152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7562" h="1528465">
                <a:moveTo>
                  <a:pt x="126073" y="28476"/>
                </a:moveTo>
                <a:cubicBezTo>
                  <a:pt x="298229" y="-66069"/>
                  <a:pt x="881017" y="87742"/>
                  <a:pt x="1116673" y="299409"/>
                </a:cubicBezTo>
                <a:cubicBezTo>
                  <a:pt x="1352329" y="511076"/>
                  <a:pt x="1593629" y="1098098"/>
                  <a:pt x="1540007" y="1298476"/>
                </a:cubicBezTo>
                <a:cubicBezTo>
                  <a:pt x="1486385" y="1498854"/>
                  <a:pt x="1037651" y="1573643"/>
                  <a:pt x="794940" y="1501676"/>
                </a:cubicBezTo>
                <a:cubicBezTo>
                  <a:pt x="552229" y="1429709"/>
                  <a:pt x="190984" y="1110798"/>
                  <a:pt x="83740" y="866676"/>
                </a:cubicBezTo>
                <a:cubicBezTo>
                  <a:pt x="-23504" y="622554"/>
                  <a:pt x="-46083" y="123021"/>
                  <a:pt x="126073" y="28476"/>
                </a:cubicBezTo>
                <a:close/>
              </a:path>
            </a:pathLst>
          </a:cu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F78D0D6D-BB55-485D-92D8-A3498B731B2B}"/>
              </a:ext>
            </a:extLst>
          </p:cNvPr>
          <p:cNvSpPr/>
          <p:nvPr/>
        </p:nvSpPr>
        <p:spPr bwMode="auto">
          <a:xfrm>
            <a:off x="6686647" y="588823"/>
            <a:ext cx="1800000" cy="1800000"/>
          </a:xfrm>
          <a:prstGeom prst="arc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7B96B2B-5DBE-40D8-AA90-ADB9C1DB25E3}"/>
                  </a:ext>
                </a:extLst>
              </p:cNvPr>
              <p:cNvSpPr/>
              <p:nvPr/>
            </p:nvSpPr>
            <p:spPr>
              <a:xfrm>
                <a:off x="7749423" y="96072"/>
                <a:ext cx="4911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7B96B2B-5DBE-40D8-AA90-ADB9C1DB2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423" y="96072"/>
                <a:ext cx="4911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C80CBC8-01C5-495A-8274-2444571FF569}"/>
                  </a:ext>
                </a:extLst>
              </p:cNvPr>
              <p:cNvSpPr txBox="1"/>
              <p:nvPr/>
            </p:nvSpPr>
            <p:spPr>
              <a:xfrm>
                <a:off x="30976" y="2564904"/>
                <a:ext cx="9005517" cy="33491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根据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绕</a:t>
                </a:r>
                <a:r>
                  <a:rPr lang="zh-CN" altLang="en-US" b="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轴转动速度公式，刚体上任一点速度为</a:t>
                </a:r>
                <a:endParaRPr lang="en-US" altLang="zh-CN" b="0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速度大小为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为该点与瞬心的距离</a:t>
                </a:r>
                <a:endParaRPr lang="en-US" altLang="zh-CN" b="0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若已知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刚体角速度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刚体上</a:t>
                </a: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某点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的速度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，可</a:t>
                </a: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确定瞬心位置</a:t>
                </a:r>
                <a:endParaRPr lang="en-US" altLang="zh-CN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两侧位置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由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右手定则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确定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C80CBC8-01C5-495A-8274-2444571FF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6" y="2564904"/>
                <a:ext cx="9005517" cy="3349187"/>
              </a:xfrm>
              <a:prstGeom prst="rect">
                <a:avLst/>
              </a:prstGeom>
              <a:blipFill>
                <a:blip r:embed="rId5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2BF9E1E-9625-4E87-A508-5A6E88C613D5}"/>
                  </a:ext>
                </a:extLst>
              </p:cNvPr>
              <p:cNvSpPr/>
              <p:nvPr/>
            </p:nvSpPr>
            <p:spPr>
              <a:xfrm>
                <a:off x="6446370" y="316848"/>
                <a:ext cx="574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2BF9E1E-9625-4E87-A508-5A6E88C61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370" y="316848"/>
                <a:ext cx="574003" cy="461665"/>
              </a:xfrm>
              <a:prstGeom prst="rect">
                <a:avLst/>
              </a:prstGeom>
              <a:blipFill>
                <a:blip r:embed="rId6"/>
                <a:stretch>
                  <a:fillRect t="-18421" r="-26316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BE7D2B05-333F-425E-A3A9-AE49EBFE36E0}"/>
              </a:ext>
            </a:extLst>
          </p:cNvPr>
          <p:cNvGrpSpPr/>
          <p:nvPr/>
        </p:nvGrpSpPr>
        <p:grpSpPr>
          <a:xfrm>
            <a:off x="7102124" y="2924924"/>
            <a:ext cx="459485" cy="461665"/>
            <a:chOff x="7102124" y="2924924"/>
            <a:chExt cx="459485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1A11163D-9829-489E-B126-842AE8440FA0}"/>
                    </a:ext>
                  </a:extLst>
                </p:cNvPr>
                <p:cNvSpPr/>
                <p:nvPr/>
              </p:nvSpPr>
              <p:spPr>
                <a:xfrm>
                  <a:off x="7102124" y="2924924"/>
                  <a:ext cx="4594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1A11163D-9829-489E-B126-842AE8440F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124" y="2924924"/>
                  <a:ext cx="45948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F018CC2-FB78-4C68-8FC8-F10A919E4428}"/>
                </a:ext>
              </a:extLst>
            </p:cNvPr>
            <p:cNvSpPr/>
            <p:nvPr/>
          </p:nvSpPr>
          <p:spPr bwMode="auto">
            <a:xfrm>
              <a:off x="7135586" y="2985918"/>
              <a:ext cx="72008" cy="720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059F2DD-12F5-497C-AD61-45F1EA0DABD6}"/>
                  </a:ext>
                </a:extLst>
              </p:cNvPr>
              <p:cNvSpPr/>
              <p:nvPr/>
            </p:nvSpPr>
            <p:spPr>
              <a:xfrm>
                <a:off x="7233097" y="1648499"/>
                <a:ext cx="459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059F2DD-12F5-497C-AD61-45F1EA0DA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97" y="1648499"/>
                <a:ext cx="45948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295D49C-EEC1-4B89-840E-9AA03E4745A5}"/>
                  </a:ext>
                </a:extLst>
              </p:cNvPr>
              <p:cNvSpPr/>
              <p:nvPr/>
            </p:nvSpPr>
            <p:spPr>
              <a:xfrm>
                <a:off x="7365730" y="892952"/>
                <a:ext cx="459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295D49C-EEC1-4B89-840E-9AA03E474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730" y="892952"/>
                <a:ext cx="45948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93FDFE9-EA79-45E6-866E-4306DAA34F7F}"/>
              </a:ext>
            </a:extLst>
          </p:cNvPr>
          <p:cNvCxnSpPr>
            <a:cxnSpLocks/>
          </p:cNvCxnSpPr>
          <p:nvPr/>
        </p:nvCxnSpPr>
        <p:spPr bwMode="auto">
          <a:xfrm rot="21051174" flipH="1" flipV="1">
            <a:off x="6660544" y="883020"/>
            <a:ext cx="712952" cy="1874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3C61BF3-82F4-44D2-9EB2-5620988DE48B}"/>
              </a:ext>
            </a:extLst>
          </p:cNvPr>
          <p:cNvCxnSpPr>
            <a:cxnSpLocks noChangeAspect="1"/>
          </p:cNvCxnSpPr>
          <p:nvPr/>
        </p:nvCxnSpPr>
        <p:spPr bwMode="auto">
          <a:xfrm rot="4851174" flipH="1" flipV="1">
            <a:off x="6317338" y="1759498"/>
            <a:ext cx="1917171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84086EE2-8BC0-444D-9D47-258396E9306A}"/>
              </a:ext>
            </a:extLst>
          </p:cNvPr>
          <p:cNvGrpSpPr/>
          <p:nvPr/>
        </p:nvGrpSpPr>
        <p:grpSpPr>
          <a:xfrm>
            <a:off x="7098713" y="999471"/>
            <a:ext cx="243824" cy="242631"/>
            <a:chOff x="7098713" y="999471"/>
            <a:chExt cx="243824" cy="242631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98945E-C1F1-464C-89F0-E6CDED8CA65C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21051174" flipH="1" flipV="1">
              <a:off x="7128650" y="1185868"/>
              <a:ext cx="213887" cy="562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F17404F-4A4E-4E37-A483-0BE9EC8725FB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4851174" flipH="1" flipV="1">
              <a:off x="7019886" y="1078298"/>
              <a:ext cx="213887" cy="5623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50E89F-F3C2-40FA-B0A8-A9DCB94B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865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4">
            <a:extLst>
              <a:ext uri="{FF2B5EF4-FFF2-40B4-BE49-F238E27FC236}">
                <a16:creationId xmlns:a16="http://schemas.microsoft.com/office/drawing/2014/main" id="{E8C6A32D-3075-FB41-8272-A90C81D45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-37764" y="-21448"/>
            <a:ext cx="91440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0C38845B-22D2-A947-86B2-D95ACFC90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61" y="43351"/>
            <a:ext cx="8474075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63026D8E-14E4-8249-BCD3-1377F801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17961"/>
            <a:ext cx="3706464" cy="461665"/>
          </a:xfrm>
          <a:prstGeom prst="rect">
            <a:avLst/>
          </a:prstGeom>
          <a:solidFill>
            <a:srgbClr val="FFFF80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如何确定刚体的转动瞬心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?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74" name="Text Box 10">
            <a:extLst>
              <a:ext uri="{FF2B5EF4-FFF2-40B4-BE49-F238E27FC236}">
                <a16:creationId xmlns:a16="http://schemas.microsoft.com/office/drawing/2014/main" id="{AB2236C1-1A4D-DB4A-8825-45EBFA01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424" y="175972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1523" name="Object 19">
            <a:extLst>
              <a:ext uri="{FF2B5EF4-FFF2-40B4-BE49-F238E27FC236}">
                <a16:creationId xmlns:a16="http://schemas.microsoft.com/office/drawing/2014/main" id="{9EDED989-137B-7B4D-8004-D0B35DA02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0774" y="681937"/>
          <a:ext cx="1912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BMP 图象" r:id="rId3" imgW="1593850" imgH="1841500" progId="Paint.Picture">
                  <p:embed/>
                </p:oleObj>
              </mc:Choice>
              <mc:Fallback>
                <p:oleObj name="BMP 图象" r:id="rId3" imgW="1593850" imgH="1841500" progId="Paint.Picture">
                  <p:embed/>
                  <p:pic>
                    <p:nvPicPr>
                      <p:cNvPr id="21523" name="Object 19">
                        <a:extLst>
                          <a:ext uri="{FF2B5EF4-FFF2-40B4-BE49-F238E27FC236}">
                            <a16:creationId xmlns:a16="http://schemas.microsoft.com/office/drawing/2014/main" id="{9EDED989-137B-7B4D-8004-D0B35DA02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74" y="681937"/>
                        <a:ext cx="1912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22">
            <a:extLst>
              <a:ext uri="{FF2B5EF4-FFF2-40B4-BE49-F238E27FC236}">
                <a16:creationId xmlns:a16="http://schemas.microsoft.com/office/drawing/2014/main" id="{0B124038-47ED-8641-AB93-7A7DE1CC76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8313" y="4794251"/>
          <a:ext cx="178276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BMP 图象" r:id="rId5" imgW="1485900" imgH="1403350" progId="Paint.Picture">
                  <p:embed/>
                </p:oleObj>
              </mc:Choice>
              <mc:Fallback>
                <p:oleObj name="BMP 图象" r:id="rId5" imgW="1485900" imgH="1403350" progId="Paint.Picture">
                  <p:embed/>
                  <p:pic>
                    <p:nvPicPr>
                      <p:cNvPr id="15373" name="Object 22">
                        <a:extLst>
                          <a:ext uri="{FF2B5EF4-FFF2-40B4-BE49-F238E27FC236}">
                            <a16:creationId xmlns:a16="http://schemas.microsoft.com/office/drawing/2014/main" id="{0B124038-47ED-8641-AB93-7A7DE1CC7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13" y="4794251"/>
                        <a:ext cx="178276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48D944A-43BF-4FBB-A5C7-B219E56074FD}"/>
                  </a:ext>
                </a:extLst>
              </p:cNvPr>
              <p:cNvSpPr txBox="1"/>
              <p:nvPr/>
            </p:nvSpPr>
            <p:spPr>
              <a:xfrm>
                <a:off x="0" y="654236"/>
                <a:ext cx="7170774" cy="47800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AutoNum type="arabicParenBoth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已知刚体上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点的速度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和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刚体的角速度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假设瞬心位于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点，根据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点的速度表达式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𝑃𝐴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易得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𝑃𝐴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⊥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𝑃𝐴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，且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将要转向的一侧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(2)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刚体在固定面上作无滑滚动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刚体与固定面的接触点为转动瞬心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48D944A-43BF-4FBB-A5C7-B219E5607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4236"/>
                <a:ext cx="7170774" cy="4780026"/>
              </a:xfrm>
              <a:prstGeom prst="rect">
                <a:avLst/>
              </a:prstGeom>
              <a:blipFill>
                <a:blip r:embed="rId8"/>
                <a:stretch>
                  <a:fillRect l="-1276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7FBE36-A29B-4FED-9BD7-5635DC403FD7}"/>
                  </a:ext>
                </a:extLst>
              </p:cNvPr>
              <p:cNvSpPr/>
              <p:nvPr/>
            </p:nvSpPr>
            <p:spPr>
              <a:xfrm>
                <a:off x="177721" y="3273270"/>
                <a:ext cx="9144000" cy="545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瞬心位于经过</a:t>
                </a:r>
                <a14:m>
                  <m:oMath xmlns:m="http://schemas.openxmlformats.org/officeDocument/2006/math">
                    <m:r>
                      <a:rPr kumimoji="1" lang="en-US" altLang="zh-C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的速度的垂线上，与</a:t>
                </a:r>
                <a14:m>
                  <m:oMath xmlns:m="http://schemas.openxmlformats.org/officeDocument/2006/math">
                    <m:r>
                      <a:rPr kumimoji="1" lang="en-US" altLang="zh-C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距离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den>
                    </m:f>
                  </m:oMath>
                </a14:m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将要转向的一侧</a:t>
                </a:r>
                <a:endPara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7FBE36-A29B-4FED-9BD7-5635DC40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1" y="3273270"/>
                <a:ext cx="9144000" cy="545406"/>
              </a:xfrm>
              <a:prstGeom prst="rect">
                <a:avLst/>
              </a:prstGeom>
              <a:blipFill>
                <a:blip r:embed="rId9"/>
                <a:stretch>
                  <a:fillRect l="-867" t="-5618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6FE53B-D29B-4A1A-8894-F231ADFE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1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nimBg="1" autoUpdateAnimBg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9" name="Group 1188">
            <a:extLst>
              <a:ext uri="{FF2B5EF4-FFF2-40B4-BE49-F238E27FC236}">
                <a16:creationId xmlns:a16="http://schemas.microsoft.com/office/drawing/2014/main" id="{1E5AC679-1095-4845-A472-01583C0041B1}"/>
              </a:ext>
            </a:extLst>
          </p:cNvPr>
          <p:cNvGrpSpPr>
            <a:grpSpLocks/>
          </p:cNvGrpSpPr>
          <p:nvPr/>
        </p:nvGrpSpPr>
        <p:grpSpPr bwMode="auto">
          <a:xfrm>
            <a:off x="6970713" y="3682131"/>
            <a:ext cx="2049463" cy="2843213"/>
            <a:chOff x="4391" y="2076"/>
            <a:chExt cx="1291" cy="1791"/>
          </a:xfrm>
        </p:grpSpPr>
        <p:sp>
          <p:nvSpPr>
            <p:cNvPr id="16404" name="Text Box 1190">
              <a:extLst>
                <a:ext uri="{FF2B5EF4-FFF2-40B4-BE49-F238E27FC236}">
                  <a16:creationId xmlns:a16="http://schemas.microsoft.com/office/drawing/2014/main" id="{1BB980C3-9858-C94E-87E0-034D5299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4" y="3576"/>
              <a:ext cx="3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)</a:t>
              </a:r>
            </a:p>
          </p:txBody>
        </p:sp>
        <p:graphicFrame>
          <p:nvGraphicFramePr>
            <p:cNvPr id="16403" name="Object 1031">
              <a:extLst>
                <a:ext uri="{FF2B5EF4-FFF2-40B4-BE49-F238E27FC236}">
                  <a16:creationId xmlns:a16="http://schemas.microsoft.com/office/drawing/2014/main" id="{C1773B67-E50B-CA46-A3BA-BF882C6CDF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1" y="2076"/>
            <a:ext cx="1291" cy="1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6" name="BMP 图象" r:id="rId3" imgW="1708150" imgH="1885950" progId="Paint.Picture">
                    <p:embed/>
                  </p:oleObj>
                </mc:Choice>
                <mc:Fallback>
                  <p:oleObj name="BMP 图象" r:id="rId3" imgW="1708150" imgH="1885950" progId="Paint.Picture">
                    <p:embed/>
                    <p:pic>
                      <p:nvPicPr>
                        <p:cNvPr id="16403" name="Object 1031">
                          <a:extLst>
                            <a:ext uri="{FF2B5EF4-FFF2-40B4-BE49-F238E27FC236}">
                              <a16:creationId xmlns:a16="http://schemas.microsoft.com/office/drawing/2014/main" id="{C1773B67-E50B-CA46-A3BA-BF882C6CDF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2076"/>
                          <a:ext cx="1291" cy="1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05" name="Object 1029">
            <a:extLst>
              <a:ext uri="{FF2B5EF4-FFF2-40B4-BE49-F238E27FC236}">
                <a16:creationId xmlns:a16="http://schemas.microsoft.com/office/drawing/2014/main" id="{157D5CE5-6443-C948-B404-CE6CE3974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9352" y="175280"/>
          <a:ext cx="205740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7" name="BMP 图象" r:id="rId5" imgW="1714500" imgH="1720850" progId="Paint.Picture">
                  <p:embed/>
                </p:oleObj>
              </mc:Choice>
              <mc:Fallback>
                <p:oleObj name="BMP 图象" r:id="rId5" imgW="1714500" imgH="1720850" progId="Paint.Picture">
                  <p:embed/>
                  <p:pic>
                    <p:nvPicPr>
                      <p:cNvPr id="102405" name="Object 1029">
                        <a:extLst>
                          <a:ext uri="{FF2B5EF4-FFF2-40B4-BE49-F238E27FC236}">
                            <a16:creationId xmlns:a16="http://schemas.microsoft.com/office/drawing/2014/main" id="{157D5CE5-6443-C948-B404-CE6CE3974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352" y="175280"/>
                        <a:ext cx="205740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5141903-564D-4EF0-9455-33B549AAC9DF}"/>
                  </a:ext>
                </a:extLst>
              </p:cNvPr>
              <p:cNvSpPr txBox="1"/>
              <p:nvPr/>
            </p:nvSpPr>
            <p:spPr>
              <a:xfrm>
                <a:off x="101592" y="163657"/>
                <a:ext cx="6810512" cy="60847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(3)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已知刚体上两点速度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的方向，且两点速度不平行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，速度垂直于相对于瞬心的位矢，速度的垂线一定经过瞬心。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两点速度垂线的交点为转动瞬心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(4)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已知两点的速度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，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⊥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𝐴𝐵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(a)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同向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𝐴𝐵</m:t>
                        </m:r>
                      </m:den>
                    </m:f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,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，方向如图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(b)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反向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𝐴𝐵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    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，方向如图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5141903-564D-4EF0-9455-33B549AA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2" y="163657"/>
                <a:ext cx="6810512" cy="6084743"/>
              </a:xfrm>
              <a:prstGeom prst="rect">
                <a:avLst/>
              </a:prstGeom>
              <a:blipFill>
                <a:blip r:embed="rId8"/>
                <a:stretch>
                  <a:fillRect l="-1432" r="-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00" name="Group 1191">
            <a:extLst>
              <a:ext uri="{FF2B5EF4-FFF2-40B4-BE49-F238E27FC236}">
                <a16:creationId xmlns:a16="http://schemas.microsoft.com/office/drawing/2014/main" id="{767F67AA-0CFF-1943-8DD7-3F9B76B7ACEC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713881"/>
            <a:ext cx="2019300" cy="2811463"/>
            <a:chOff x="3061" y="2096"/>
            <a:chExt cx="1272" cy="1771"/>
          </a:xfrm>
        </p:grpSpPr>
        <p:graphicFrame>
          <p:nvGraphicFramePr>
            <p:cNvPr id="16401" name="Object 1030">
              <a:extLst>
                <a:ext uri="{FF2B5EF4-FFF2-40B4-BE49-F238E27FC236}">
                  <a16:creationId xmlns:a16="http://schemas.microsoft.com/office/drawing/2014/main" id="{D29EC5E2-3CE4-9B4A-8F56-133A304545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2096"/>
            <a:ext cx="1272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68" name="BMP 图象" r:id="rId9" imgW="1682750" imgH="1860550" progId="Paint.Picture">
                    <p:embed/>
                  </p:oleObj>
                </mc:Choice>
                <mc:Fallback>
                  <p:oleObj name="BMP 图象" r:id="rId9" imgW="1682750" imgH="1860550" progId="Paint.Picture">
                    <p:embed/>
                    <p:pic>
                      <p:nvPicPr>
                        <p:cNvPr id="16401" name="Object 1030">
                          <a:extLst>
                            <a:ext uri="{FF2B5EF4-FFF2-40B4-BE49-F238E27FC236}">
                              <a16:creationId xmlns:a16="http://schemas.microsoft.com/office/drawing/2014/main" id="{D29EC5E2-3CE4-9B4A-8F56-133A304545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096"/>
                          <a:ext cx="1272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Rectangle 1193">
              <a:extLst>
                <a:ext uri="{FF2B5EF4-FFF2-40B4-BE49-F238E27FC236}">
                  <a16:creationId xmlns:a16="http://schemas.microsoft.com/office/drawing/2014/main" id="{99C21B77-DC03-C646-91FB-BDBF71B2E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3576"/>
              <a:ext cx="3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rPr>
                <a:t>)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86FCE0-1878-4CAA-BCDB-F5E825AD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94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9">
            <a:extLst>
              <a:ext uri="{FF2B5EF4-FFF2-40B4-BE49-F238E27FC236}">
                <a16:creationId xmlns:a16="http://schemas.microsoft.com/office/drawing/2014/main" id="{2BADA2D5-78BC-CF4A-86C0-4B8719CF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876012"/>
            <a:ext cx="5707062" cy="4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t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　　　</a:t>
            </a:r>
          </a:p>
        </p:txBody>
      </p:sp>
      <p:graphicFrame>
        <p:nvGraphicFramePr>
          <p:cNvPr id="17419" name="Object 1025">
            <a:extLst>
              <a:ext uri="{FF2B5EF4-FFF2-40B4-BE49-F238E27FC236}">
                <a16:creationId xmlns:a16="http://schemas.microsoft.com/office/drawing/2014/main" id="{3FCC3451-267D-014A-8F51-0FFF68662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0193" y="3463925"/>
          <a:ext cx="1973807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BMP 图象" r:id="rId3" imgW="1530350" imgH="1866900" progId="Paint.Picture">
                  <p:embed/>
                </p:oleObj>
              </mc:Choice>
              <mc:Fallback>
                <p:oleObj name="BMP 图象" r:id="rId3" imgW="1530350" imgH="1866900" progId="Paint.Picture">
                  <p:embed/>
                  <p:pic>
                    <p:nvPicPr>
                      <p:cNvPr id="17419" name="Object 1025">
                        <a:extLst>
                          <a:ext uri="{FF2B5EF4-FFF2-40B4-BE49-F238E27FC236}">
                            <a16:creationId xmlns:a16="http://schemas.microsoft.com/office/drawing/2014/main" id="{3FCC3451-267D-014A-8F51-0FFF68662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193" y="3463925"/>
                        <a:ext cx="1973807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024">
            <a:extLst>
              <a:ext uri="{FF2B5EF4-FFF2-40B4-BE49-F238E27FC236}">
                <a16:creationId xmlns:a16="http://schemas.microsoft.com/office/drawing/2014/main" id="{B88EC241-25FA-B749-94E3-93BCD60B0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3467100"/>
          <a:ext cx="1866900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BMP 图象" r:id="rId5" imgW="1555750" imgH="1847850" progId="Paint.Picture">
                  <p:embed/>
                </p:oleObj>
              </mc:Choice>
              <mc:Fallback>
                <p:oleObj name="BMP 图象" r:id="rId5" imgW="1555750" imgH="1847850" progId="Paint.Picture">
                  <p:embed/>
                  <p:pic>
                    <p:nvPicPr>
                      <p:cNvPr id="17417" name="Object 1024">
                        <a:extLst>
                          <a:ext uri="{FF2B5EF4-FFF2-40B4-BE49-F238E27FC236}">
                            <a16:creationId xmlns:a16="http://schemas.microsoft.com/office/drawing/2014/main" id="{B88EC241-25FA-B749-94E3-93BCD60B0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467100"/>
                        <a:ext cx="1866900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BAD168C-5230-490B-97ED-1F5447E72183}"/>
                  </a:ext>
                </a:extLst>
              </p:cNvPr>
              <p:cNvSpPr txBox="1"/>
              <p:nvPr/>
            </p:nvSpPr>
            <p:spPr>
              <a:xfrm>
                <a:off x="215516" y="398479"/>
                <a:ext cx="8712968" cy="22419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(5)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已知某瞬时图形上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的速度方向相同，且不与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连线垂直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则图形的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瞬心在无穷远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，角速度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，刚体上各点速度相等，称为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瞬时平动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。（加速度可以不相等）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对于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(4a)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，则瞬心也在无穷远，对应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瞬时平动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BAD168C-5230-490B-97ED-1F5447E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398479"/>
                <a:ext cx="8712968" cy="2241960"/>
              </a:xfrm>
              <a:prstGeom prst="rect">
                <a:avLst/>
              </a:prstGeom>
              <a:blipFill>
                <a:blip r:embed="rId8"/>
                <a:stretch>
                  <a:fillRect l="-1049"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A736B3-8F7A-4C1F-B857-34F75859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CA57B-9BE6-4E43-B06F-0369D2E98405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3205</Words>
  <Application>Microsoft Office PowerPoint</Application>
  <PresentationFormat>全屏显示(4:3)</PresentationFormat>
  <Paragraphs>414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Monotype Sorts</vt:lpstr>
      <vt:lpstr>黑体</vt:lpstr>
      <vt:lpstr>宋体</vt:lpstr>
      <vt:lpstr>Cambria Math</vt:lpstr>
      <vt:lpstr>Times New Roman</vt:lpstr>
      <vt:lpstr>Wingdings</vt:lpstr>
      <vt:lpstr>默认设计模板</vt:lpstr>
      <vt:lpstr>BMP 图象</vt:lpstr>
      <vt:lpstr>公式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songyk</dc:creator>
  <cp:lastModifiedBy>宋 玉坤</cp:lastModifiedBy>
  <cp:revision>228</cp:revision>
  <dcterms:created xsi:type="dcterms:W3CDTF">1601-01-01T00:00:00Z</dcterms:created>
  <dcterms:modified xsi:type="dcterms:W3CDTF">2020-04-20T04:35:00Z</dcterms:modified>
</cp:coreProperties>
</file>