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sldIdLst>
    <p:sldId id="256" r:id="rId2"/>
    <p:sldId id="261" r:id="rId3"/>
    <p:sldId id="351" r:id="rId4"/>
    <p:sldId id="359" r:id="rId5"/>
    <p:sldId id="267" r:id="rId6"/>
    <p:sldId id="274" r:id="rId7"/>
    <p:sldId id="376" r:id="rId8"/>
    <p:sldId id="362" r:id="rId9"/>
    <p:sldId id="355" r:id="rId10"/>
    <p:sldId id="395" r:id="rId11"/>
    <p:sldId id="396" r:id="rId12"/>
    <p:sldId id="356" r:id="rId13"/>
    <p:sldId id="358" r:id="rId14"/>
    <p:sldId id="277" r:id="rId15"/>
    <p:sldId id="278" r:id="rId16"/>
    <p:sldId id="259" r:id="rId17"/>
    <p:sldId id="346" r:id="rId18"/>
    <p:sldId id="347" r:id="rId19"/>
    <p:sldId id="390" r:id="rId20"/>
    <p:sldId id="392" r:id="rId21"/>
    <p:sldId id="391" r:id="rId22"/>
    <p:sldId id="260" r:id="rId23"/>
    <p:sldId id="389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 autoAdjust="0"/>
    <p:restoredTop sz="94674" autoAdjust="0"/>
  </p:normalViewPr>
  <p:slideViewPr>
    <p:cSldViewPr>
      <p:cViewPr varScale="1">
        <p:scale>
          <a:sx n="79" d="100"/>
          <a:sy n="79" d="100"/>
        </p:scale>
        <p:origin x="108" y="84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Relationship Id="rId4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png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png"/><Relationship Id="rId6" Type="http://schemas.openxmlformats.org/officeDocument/2006/relationships/image" Target="../media/image33.png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4.emf"/><Relationship Id="rId7" Type="http://schemas.openxmlformats.org/officeDocument/2006/relationships/image" Target="../media/image48.emf"/><Relationship Id="rId12" Type="http://schemas.openxmlformats.org/officeDocument/2006/relationships/image" Target="../media/image53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6" Type="http://schemas.openxmlformats.org/officeDocument/2006/relationships/image" Target="../media/image47.emf"/><Relationship Id="rId11" Type="http://schemas.openxmlformats.org/officeDocument/2006/relationships/image" Target="../media/image52.emf"/><Relationship Id="rId5" Type="http://schemas.openxmlformats.org/officeDocument/2006/relationships/image" Target="../media/image46.emf"/><Relationship Id="rId10" Type="http://schemas.openxmlformats.org/officeDocument/2006/relationships/image" Target="../media/image51.emf"/><Relationship Id="rId4" Type="http://schemas.openxmlformats.org/officeDocument/2006/relationships/image" Target="../media/image45.emf"/><Relationship Id="rId9" Type="http://schemas.openxmlformats.org/officeDocument/2006/relationships/image" Target="../media/image50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image" Target="../media/image56.emf"/><Relationship Id="rId7" Type="http://schemas.openxmlformats.org/officeDocument/2006/relationships/image" Target="../media/image60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Relationship Id="rId6" Type="http://schemas.openxmlformats.org/officeDocument/2006/relationships/image" Target="../media/image59.emf"/><Relationship Id="rId5" Type="http://schemas.openxmlformats.org/officeDocument/2006/relationships/image" Target="../media/image58.emf"/><Relationship Id="rId4" Type="http://schemas.openxmlformats.org/officeDocument/2006/relationships/image" Target="../media/image57.emf"/><Relationship Id="rId9" Type="http://schemas.openxmlformats.org/officeDocument/2006/relationships/image" Target="../media/image6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F772F0A0-E3E4-0349-AF67-0FE06DF0A3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989D0048-CF63-1543-A874-82C35BDB184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0B08447-E73E-1745-9D81-7B0E6893377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EEF87B65-1243-614C-83E6-FC2D424B9E5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DF270C64-6A65-6746-BEAA-F28D9A43C4E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18E89B8C-D1F9-9E42-A4A4-E978542250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B36E0ED-8411-174F-B1E9-09B4E278587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>
            <a:extLst>
              <a:ext uri="{FF2B5EF4-FFF2-40B4-BE49-F238E27FC236}">
                <a16:creationId xmlns:a16="http://schemas.microsoft.com/office/drawing/2014/main" id="{6F082F6A-53DC-DF4E-9C66-39D4E4602C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A184D09-B183-1143-B8B4-924B0CD449A9}" type="slidenum">
              <a:rPr lang="zh-CN" altLang="en-US" sz="1200" smtClean="0"/>
              <a:pPr/>
              <a:t>1</a:t>
            </a:fld>
            <a:endParaRPr lang="en-US" altLang="zh-CN" sz="1200"/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12AA83CA-7824-8B43-BAAF-2DE8FFA2B8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23213880-38AB-BA4F-8C77-68871AFABD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E45D11FE-2AD1-514D-8614-2FC2220734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432EDA9-A8A6-F64D-BD8C-C75092F49A3E}" type="slidenum">
              <a:rPr lang="zh-CN" altLang="en-US" sz="1200" smtClean="0"/>
              <a:pPr/>
              <a:t>15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4B9828AD-F146-224D-9D26-820CA7427B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88AD4AFE-7F36-5744-8D2C-26863CA4E5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0CBD91EA-00AC-4649-8CBF-CA280273E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D4CA33-2F69-7E48-AEFC-33916640C18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9F56E07-C16C-7341-A9EC-1DC52E719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3777BDB-4307-474A-93C9-6C3291D95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0048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0CBD91EA-00AC-4649-8CBF-CA280273E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DD4CA33-2F69-7E48-AEFC-33916640C18D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9F56E07-C16C-7341-A9EC-1DC52E719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3777BDB-4307-474A-93C9-6C3291D95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42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0CBD91EA-00AC-4649-8CBF-CA280273E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DD4CA33-2F69-7E48-AEFC-33916640C18D}" type="slidenum">
              <a:rPr lang="zh-CN" altLang="en-US" sz="1200" smtClean="0"/>
              <a:pPr/>
              <a:t>2</a:t>
            </a:fld>
            <a:endParaRPr lang="en-US" altLang="zh-CN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9F56E07-C16C-7341-A9EC-1DC52E719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3777BDB-4307-474A-93C9-6C3291D95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0CBD91EA-00AC-4649-8CBF-CA280273E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DD4CA33-2F69-7E48-AEFC-33916640C18D}" type="slidenum">
              <a:rPr lang="zh-CN" altLang="en-US" sz="1200" smtClean="0"/>
              <a:pPr/>
              <a:t>3</a:t>
            </a:fld>
            <a:endParaRPr lang="en-US" altLang="zh-CN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9F56E07-C16C-7341-A9EC-1DC52E719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3777BDB-4307-474A-93C9-6C3291D95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6165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0CBD91EA-00AC-4649-8CBF-CA280273E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DD4CA33-2F69-7E48-AEFC-33916640C18D}" type="slidenum">
              <a:rPr lang="zh-CN" altLang="en-US" sz="1200" smtClean="0"/>
              <a:pPr/>
              <a:t>4</a:t>
            </a:fld>
            <a:endParaRPr lang="en-US" altLang="zh-CN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9F56E07-C16C-7341-A9EC-1DC52E719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3777BDB-4307-474A-93C9-6C3291D95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137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C2A51510-23FD-1248-BEE4-5749F20A33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2B1365-7870-AB40-BB74-8B282F704647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7DF329FC-DFBA-474B-921B-DC13B10EC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15EB792D-BC3C-CE45-88D1-5A62CF47A1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28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599D73EF-5F5F-5F44-8D95-A2FF09552B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F4AA72-3D7F-8D4D-B995-0D316353CB25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5E92F83-FA8C-D24C-8664-9AF4B2038D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555D686C-E016-DE4D-AF31-C24EC39EB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89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0CBD91EA-00AC-4649-8CBF-CA280273E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DD4CA33-2F69-7E48-AEFC-33916640C18D}" type="slidenum">
              <a:rPr lang="zh-CN" altLang="en-US" sz="1200" smtClean="0"/>
              <a:pPr/>
              <a:t>9</a:t>
            </a:fld>
            <a:endParaRPr lang="en-US" altLang="zh-CN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9F56E07-C16C-7341-A9EC-1DC52E719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3777BDB-4307-474A-93C9-6C3291D95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8558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0CBD91EA-00AC-4649-8CBF-CA280273E1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DD4CA33-2F69-7E48-AEFC-33916640C18D}" type="slidenum">
              <a:rPr lang="zh-CN" altLang="en-US" sz="1200" smtClean="0"/>
              <a:pPr/>
              <a:t>10</a:t>
            </a:fld>
            <a:endParaRPr lang="en-US" altLang="zh-CN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9F56E07-C16C-7341-A9EC-1DC52E719B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3777BDB-4307-474A-93C9-6C3291D95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702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B5EBB7BF-0FC9-2E4A-8D6B-97D83F4B98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90F496-E50C-EB49-A8E0-80D773021A45}" type="slidenum">
              <a:rPr lang="zh-CN" altLang="en-US" sz="1200" smtClean="0"/>
              <a:pPr/>
              <a:t>14</a:t>
            </a:fld>
            <a:endParaRPr lang="en-US" altLang="zh-CN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A604F3DA-6F37-D441-AE8E-4FC6732B6E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A7F497C1-F8D5-9D47-BD31-BA3C375B3A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A646989-45BF-4660-B463-BA3286B2AB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8BC7FA6-33D2-478A-9D05-2E8ED0EE07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ln/>
        </p:spPr>
        <p:txBody>
          <a:bodyPr/>
          <a:lstStyle>
            <a:lvl1pPr>
              <a:defRPr sz="2000"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310A63E-3D0A-4122-B2D6-B832EE53B9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ln/>
        </p:spPr>
        <p:txBody>
          <a:bodyPr/>
          <a:lstStyle>
            <a:lvl1pPr algn="r">
              <a:defRPr sz="2000"/>
            </a:lvl1pPr>
          </a:lstStyle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0313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内容">
            <a:extLst>
              <a:ext uri="{FF2B5EF4-FFF2-40B4-BE49-F238E27FC236}">
                <a16:creationId xmlns:a16="http://schemas.microsoft.com/office/drawing/2014/main" id="{63E8F088-96CC-A840-9CC5-6189D1286B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8">
            <a:extLst>
              <a:ext uri="{FF2B5EF4-FFF2-40B4-BE49-F238E27FC236}">
                <a16:creationId xmlns:a16="http://schemas.microsoft.com/office/drawing/2014/main" id="{861DC11B-8B5B-124A-9935-3138D5301CC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46525" y="6453188"/>
            <a:ext cx="950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b="1">
                <a:solidFill>
                  <a:srgbClr val="FFFF00"/>
                </a:solidFill>
                <a:ea typeface="楷体_GB2312" pitchFamily="49" charset="-122"/>
              </a:rPr>
              <a:t>第四章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4.png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28.e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5.emf"/><Relationship Id="rId12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7.emf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26.emf"/><Relationship Id="rId1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38.emf"/><Relationship Id="rId18" Type="http://schemas.openxmlformats.org/officeDocument/2006/relationships/image" Target="../media/image41.jpeg"/><Relationship Id="rId3" Type="http://schemas.openxmlformats.org/officeDocument/2006/relationships/image" Target="../media/image43.png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40.e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0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46.emf"/><Relationship Id="rId18" Type="http://schemas.openxmlformats.org/officeDocument/2006/relationships/oleObject" Target="../embeddings/oleObject28.bin"/><Relationship Id="rId26" Type="http://schemas.openxmlformats.org/officeDocument/2006/relationships/image" Target="../media/image51.e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30.bin"/><Relationship Id="rId7" Type="http://schemas.openxmlformats.org/officeDocument/2006/relationships/image" Target="../media/image43.e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48.emf"/><Relationship Id="rId25" Type="http://schemas.openxmlformats.org/officeDocument/2006/relationships/oleObject" Target="../embeddings/oleObject33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27.bin"/><Relationship Id="rId20" Type="http://schemas.openxmlformats.org/officeDocument/2006/relationships/image" Target="../media/image49.emf"/><Relationship Id="rId29" Type="http://schemas.openxmlformats.org/officeDocument/2006/relationships/oleObject" Target="../embeddings/oleObject35.bin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45.emf"/><Relationship Id="rId24" Type="http://schemas.openxmlformats.org/officeDocument/2006/relationships/oleObject" Target="../embeddings/oleObject32.bin"/><Relationship Id="rId5" Type="http://schemas.openxmlformats.org/officeDocument/2006/relationships/image" Target="../media/image42.emf"/><Relationship Id="rId15" Type="http://schemas.openxmlformats.org/officeDocument/2006/relationships/image" Target="../media/image47.emf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52.emf"/><Relationship Id="rId10" Type="http://schemas.openxmlformats.org/officeDocument/2006/relationships/oleObject" Target="../embeddings/oleObject24.bin"/><Relationship Id="rId19" Type="http://schemas.openxmlformats.org/officeDocument/2006/relationships/oleObject" Target="../embeddings/oleObject29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44.emf"/><Relationship Id="rId14" Type="http://schemas.openxmlformats.org/officeDocument/2006/relationships/oleObject" Target="../embeddings/oleObject26.bin"/><Relationship Id="rId22" Type="http://schemas.openxmlformats.org/officeDocument/2006/relationships/image" Target="../media/image50.emf"/><Relationship Id="rId27" Type="http://schemas.openxmlformats.org/officeDocument/2006/relationships/oleObject" Target="../embeddings/oleObject34.bin"/><Relationship Id="rId30" Type="http://schemas.openxmlformats.org/officeDocument/2006/relationships/image" Target="../media/image53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61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58.emf"/><Relationship Id="rId17" Type="http://schemas.openxmlformats.org/officeDocument/2006/relationships/oleObject" Target="../embeddings/oleObject43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0.emf"/><Relationship Id="rId20" Type="http://schemas.openxmlformats.org/officeDocument/2006/relationships/image" Target="../media/image62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10" Type="http://schemas.openxmlformats.org/officeDocument/2006/relationships/image" Target="../media/image57.emf"/><Relationship Id="rId19" Type="http://schemas.openxmlformats.org/officeDocument/2006/relationships/oleObject" Target="../embeddings/oleObject44.bin"/><Relationship Id="rId4" Type="http://schemas.openxmlformats.org/officeDocument/2006/relationships/image" Target="../media/image54.e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59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74.png"/><Relationship Id="rId18" Type="http://schemas.openxmlformats.org/officeDocument/2006/relationships/image" Target="../media/image127.png"/><Relationship Id="rId3" Type="http://schemas.openxmlformats.org/officeDocument/2006/relationships/image" Target="../media/image63.emf"/><Relationship Id="rId21" Type="http://schemas.openxmlformats.org/officeDocument/2006/relationships/image" Target="../media/image77.png"/><Relationship Id="rId7" Type="http://schemas.openxmlformats.org/officeDocument/2006/relationships/image" Target="../media/image69.png"/><Relationship Id="rId12" Type="http://schemas.openxmlformats.org/officeDocument/2006/relationships/image" Target="../media/image118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11.xml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11" Type="http://schemas.openxmlformats.org/officeDocument/2006/relationships/image" Target="../media/image73.png"/><Relationship Id="rId5" Type="http://schemas.openxmlformats.org/officeDocument/2006/relationships/image" Target="../media/image67.png"/><Relationship Id="rId15" Type="http://schemas.openxmlformats.org/officeDocument/2006/relationships/image" Target="../media/image124.png"/><Relationship Id="rId10" Type="http://schemas.openxmlformats.org/officeDocument/2006/relationships/image" Target="../media/image72.png"/><Relationship Id="rId19" Type="http://schemas.openxmlformats.org/officeDocument/2006/relationships/image" Target="../media/image75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oleObject" Target="../embeddings/oleObject1.bin"/><Relationship Id="rId18" Type="http://schemas.openxmlformats.org/officeDocument/2006/relationships/image" Target="../media/image4.emf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2.emf"/><Relationship Id="rId17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20" Type="http://schemas.openxmlformats.org/officeDocument/2006/relationships/image" Target="../media/image14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11" Type="http://schemas.openxmlformats.org/officeDocument/2006/relationships/oleObject" Target="../embeddings/oleObject1.bin"/><Relationship Id="rId5" Type="http://schemas.openxmlformats.org/officeDocument/2006/relationships/image" Target="../media/image5.png"/><Relationship Id="rId15" Type="http://schemas.openxmlformats.org/officeDocument/2006/relationships/oleObject" Target="../embeddings/oleObject2.bin"/><Relationship Id="rId10" Type="http://schemas.openxmlformats.org/officeDocument/2006/relationships/image" Target="../media/image3.jpeg"/><Relationship Id="rId19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11.png"/><Relationship Id="rId1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e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emf"/><Relationship Id="rId5" Type="http://schemas.openxmlformats.org/officeDocument/2006/relationships/image" Target="../media/image17.png"/><Relationship Id="rId10" Type="http://schemas.openxmlformats.org/officeDocument/2006/relationships/oleObject" Target="../embeddings/oleObject5.bin"/><Relationship Id="rId4" Type="http://schemas.openxmlformats.org/officeDocument/2006/relationships/image" Target="../media/image21.png"/><Relationship Id="rId9" Type="http://schemas.openxmlformats.org/officeDocument/2006/relationships/image" Target="../media/image6.emf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0.png"/><Relationship Id="rId5" Type="http://schemas.openxmlformats.org/officeDocument/2006/relationships/image" Target="../media/image970.png"/><Relationship Id="rId4" Type="http://schemas.openxmlformats.org/officeDocument/2006/relationships/image" Target="../media/image9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7DC3EB96-E63F-0244-B113-A705EDB8E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0561" y="476672"/>
            <a:ext cx="3555615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 dirty="0">
                <a:solidFill>
                  <a:srgbClr val="FF0000"/>
                </a:solidFill>
                <a:ea typeface="黑体" panose="02010609060101010101" pitchFamily="49" charset="-122"/>
              </a:rPr>
              <a:t>第四章  转动参考系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5C7AB2C-D13E-43C4-A5EA-94866E36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894791C-6926-48D4-810F-A40A271ECE30}"/>
                  </a:ext>
                </a:extLst>
              </p:cNvPr>
              <p:cNvSpPr txBox="1"/>
              <p:nvPr/>
            </p:nvSpPr>
            <p:spPr>
              <a:xfrm>
                <a:off x="555625" y="1812925"/>
                <a:ext cx="7353295" cy="2175660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non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457200" indent="-457200" eaLnBrk="1" hangingPunct="1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</a:rPr>
                  <a:t>转动参考系变换 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</a:rPr>
                  <a:t>(§4.1-4.2)</a:t>
                </a:r>
              </a:p>
              <a:p>
                <a:pPr eaLnBrk="1" hangingPunct="1">
                  <a:lnSpc>
                    <a:spcPct val="125000"/>
                  </a:lnSpc>
                </a:pPr>
                <a:r>
                  <a:rPr lang="zh-CN" altLang="en-US" dirty="0">
                    <a:latin typeface="+mj-lt"/>
                    <a:ea typeface="黑体" panose="02010609060101010101" pitchFamily="49" charset="-122"/>
                  </a:rPr>
                  <a:t> 转动参考系速度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</m:oMath>
                </a14:m>
                <a:r>
                  <a:rPr lang="zh-CN" altLang="en-US" dirty="0">
                    <a:latin typeface="+mj-lt"/>
                    <a:ea typeface="黑体" panose="02010609060101010101" pitchFamily="49" charset="-122"/>
                  </a:rPr>
                  <a:t>和加速度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</m:acc>
                  </m:oMath>
                </a14:m>
                <a:r>
                  <a:rPr lang="zh-CN" altLang="en-US" dirty="0">
                    <a:latin typeface="+mj-lt"/>
                    <a:ea typeface="黑体" panose="02010609060101010101" pitchFamily="49" charset="-122"/>
                  </a:rPr>
                  <a:t>变换公式</a:t>
                </a:r>
                <a:endParaRPr lang="en-US" altLang="zh-CN" dirty="0">
                  <a:latin typeface="+mj-lt"/>
                  <a:ea typeface="黑体" panose="02010609060101010101" pitchFamily="49" charset="-122"/>
                </a:endParaRPr>
              </a:p>
              <a:p>
                <a:pPr marL="457200" indent="-457200" eaLnBrk="1" hangingPunct="1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</a:rPr>
                  <a:t>非惯性系动力学及其应用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+mj-lt"/>
                    <a:ea typeface="黑体" panose="02010609060101010101" pitchFamily="49" charset="-122"/>
                  </a:rPr>
                  <a:t>(§4.3-4.5)</a:t>
                </a:r>
              </a:p>
              <a:p>
                <a:pPr eaLnBrk="1" hangingPunct="1">
                  <a:lnSpc>
                    <a:spcPct val="125000"/>
                  </a:lnSpc>
                </a:pPr>
                <a:r>
                  <a:rPr lang="en-US" altLang="zh-CN" sz="2800" dirty="0">
                    <a:latin typeface="+mj-lt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latin typeface="+mj-lt"/>
                    <a:ea typeface="黑体" panose="02010609060101010101" pitchFamily="49" charset="-122"/>
                  </a:rPr>
                  <a:t>转动参考系中牛顿运动定律，地球自转影响，傅科摆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894791C-6926-48D4-810F-A40A271EC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25" y="1812925"/>
                <a:ext cx="7353295" cy="2175660"/>
              </a:xfrm>
              <a:prstGeom prst="rect">
                <a:avLst/>
              </a:prstGeom>
              <a:blipFill>
                <a:blip r:embed="rId3"/>
                <a:stretch>
                  <a:fillRect l="-1410" t="-1120" r="-415" b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68" name="Rectangle 28">
                <a:extLst>
                  <a:ext uri="{FF2B5EF4-FFF2-40B4-BE49-F238E27FC236}">
                    <a16:creationId xmlns:a16="http://schemas.microsoft.com/office/drawing/2014/main" id="{D71C4C38-4B6C-4944-AAF1-D305607ED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04" y="440187"/>
                <a:ext cx="8998173" cy="543559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66763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85863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4963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≡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b="0" dirty="0">
                  <a:ea typeface="黑体" panose="02010609060101010101" pitchFamily="49" charset="-122"/>
                </a:endParaRPr>
              </a:p>
              <a:p>
                <a:pPr marL="342900" indent="-342900"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ea typeface="黑体" panose="02010609060101010101" pitchFamily="49" charset="-122"/>
                  </a:rPr>
                  <a:t>直接利用求导规则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𝐴𝐵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𝐴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𝐵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</a:t>
                </a:r>
                <a:r>
                  <a:rPr lang="zh-CN" altLang="en-US" b="1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右方第二项</a:t>
                </a:r>
                <a:r>
                  <a:rPr lang="zh-CN" altLang="en-US" dirty="0">
                    <a:solidFill>
                      <a:srgbClr val="0000FF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为</a:t>
                </a:r>
                <a:endParaRPr lang="en-US" altLang="zh-CN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 eaLnBrk="1" hangingPunct="1">
                  <a:spcBef>
                    <a:spcPct val="10000"/>
                  </a:spcBef>
                  <a:buClr>
                    <a:schemeClr val="tx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</m:t>
                      </m:r>
                      <m:f>
                        <m:f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 eaLnBrk="1" hangingPunct="1"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                   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b="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algn="just" eaLnBrk="1" hangingPunct="1"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根据矢量叉乘公式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𝑎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×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</m:acc>
                      </m:e>
                    </m:d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𝑐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𝑏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ac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𝑏</m:t>
                            </m:r>
                          </m:e>
                        </m:acc>
                      </m:e>
                    </m:d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e>
                    </m:acc>
                  </m:oMath>
                </a14:m>
                <a:r>
                  <a:rPr lang="zh-CN" altLang="en-US" b="0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，最后一项为</a:t>
                </a:r>
                <a:endParaRPr lang="en-US" altLang="zh-CN" b="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altLang="zh-CN" b="0" dirty="0">
                  <a:ea typeface="黑体" panose="02010609060101010101" pitchFamily="49" charset="-122"/>
                </a:endParaRPr>
              </a:p>
              <a:p>
                <a:pPr marL="342900" indent="-342900"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ea typeface="黑体" panose="02010609060101010101" pitchFamily="49" charset="-122"/>
                  </a:rPr>
                  <a:t>右方两项相加，易得加速度变换公式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       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</m:e>
                      </m:ac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marL="342900" indent="-342900"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</a:pPr>
                <a:endParaRPr lang="en-US" altLang="zh-CN" b="0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268" name="Rectangle 28">
                <a:extLst>
                  <a:ext uri="{FF2B5EF4-FFF2-40B4-BE49-F238E27FC236}">
                    <a16:creationId xmlns:a16="http://schemas.microsoft.com/office/drawing/2014/main" id="{D71C4C38-4B6C-4944-AAF1-D305607ED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04" y="440187"/>
                <a:ext cx="8998173" cy="5435591"/>
              </a:xfrm>
              <a:prstGeom prst="rect">
                <a:avLst/>
              </a:prstGeom>
              <a:blipFill>
                <a:blip r:embed="rId3"/>
                <a:stretch>
                  <a:fillRect l="-10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1A9065E-B82F-4FC0-AF73-299782EC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AAFF0A7-C874-4BD6-B7C1-24F951321142}"/>
                  </a:ext>
                </a:extLst>
              </p:cNvPr>
              <p:cNvSpPr/>
              <p:nvPr/>
            </p:nvSpPr>
            <p:spPr>
              <a:xfrm>
                <a:off x="6847811" y="521430"/>
                <a:ext cx="2212785" cy="69955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0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0AAFF0A7-C874-4BD6-B7C1-24F9513211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811" y="521430"/>
                <a:ext cx="2212785" cy="699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5E9CD23A-81F8-44E7-A955-A27F8A2D4C50}"/>
              </a:ext>
            </a:extLst>
          </p:cNvPr>
          <p:cNvGrpSpPr/>
          <p:nvPr/>
        </p:nvGrpSpPr>
        <p:grpSpPr>
          <a:xfrm>
            <a:off x="6553200" y="4056653"/>
            <a:ext cx="2302110" cy="2392075"/>
            <a:chOff x="6706927" y="150607"/>
            <a:chExt cx="2302110" cy="2392075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A9D7856C-7CE2-4E1E-9BE6-F7BD26D58330}"/>
                </a:ext>
              </a:extLst>
            </p:cNvPr>
            <p:cNvSpPr/>
            <p:nvPr/>
          </p:nvSpPr>
          <p:spPr>
            <a:xfrm>
              <a:off x="6706927" y="693302"/>
              <a:ext cx="2302110" cy="1849380"/>
            </a:xfrm>
            <a:custGeom>
              <a:avLst/>
              <a:gdLst>
                <a:gd name="connsiteX0" fmla="*/ 40173 w 1632706"/>
                <a:gd name="connsiteY0" fmla="*/ 443975 h 1528362"/>
                <a:gd name="connsiteX1" fmla="*/ 1139058 w 1632706"/>
                <a:gd name="connsiteY1" fmla="*/ 34902 h 1528362"/>
                <a:gd name="connsiteX2" fmla="*/ 1604279 w 1632706"/>
                <a:gd name="connsiteY2" fmla="*/ 1286186 h 1528362"/>
                <a:gd name="connsiteX3" fmla="*/ 369037 w 1632706"/>
                <a:gd name="connsiteY3" fmla="*/ 1454628 h 1528362"/>
                <a:gd name="connsiteX4" fmla="*/ 40173 w 1632706"/>
                <a:gd name="connsiteY4" fmla="*/ 443975 h 152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2706" h="1528362">
                  <a:moveTo>
                    <a:pt x="40173" y="443975"/>
                  </a:moveTo>
                  <a:cubicBezTo>
                    <a:pt x="168510" y="207354"/>
                    <a:pt x="878374" y="-105466"/>
                    <a:pt x="1139058" y="34902"/>
                  </a:cubicBezTo>
                  <a:cubicBezTo>
                    <a:pt x="1399742" y="175270"/>
                    <a:pt x="1732616" y="1049565"/>
                    <a:pt x="1604279" y="1286186"/>
                  </a:cubicBezTo>
                  <a:cubicBezTo>
                    <a:pt x="1475942" y="1522807"/>
                    <a:pt x="628385" y="1600344"/>
                    <a:pt x="369037" y="1454628"/>
                  </a:cubicBezTo>
                  <a:cubicBezTo>
                    <a:pt x="109689" y="1308912"/>
                    <a:pt x="-88164" y="680596"/>
                    <a:pt x="40173" y="443975"/>
                  </a:cubicBezTo>
                  <a:close/>
                </a:path>
              </a:pathLst>
            </a:cu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2E21B5B2-53F6-49B7-B2F0-9BAC841987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1731" y="381440"/>
              <a:ext cx="0" cy="1939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8980AFEB-C5AB-453F-867B-5817E4015519}"/>
                </a:ext>
              </a:extLst>
            </p:cNvPr>
            <p:cNvSpPr/>
            <p:nvPr/>
          </p:nvSpPr>
          <p:spPr>
            <a:xfrm>
              <a:off x="6856877" y="612096"/>
              <a:ext cx="649706" cy="220579"/>
            </a:xfrm>
            <a:prstGeom prst="arc">
              <a:avLst>
                <a:gd name="adj1" fmla="val 20234095"/>
                <a:gd name="adj2" fmla="val 12612672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0A102C65-1192-4119-986D-826A2155EDF6}"/>
                    </a:ext>
                  </a:extLst>
                </p:cNvPr>
                <p:cNvSpPr/>
                <p:nvPr/>
              </p:nvSpPr>
              <p:spPr>
                <a:xfrm>
                  <a:off x="7181731" y="150607"/>
                  <a:ext cx="4831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B444866-EDBB-4792-A7B0-0268328B50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731" y="150607"/>
                  <a:ext cx="483145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13A86F47-DF40-4600-8DBF-5937083C2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1731" y="1362321"/>
              <a:ext cx="1211179" cy="9583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74DB19DF-D681-4E5D-AD86-D7AE1EEA7B5C}"/>
                </a:ext>
              </a:extLst>
            </p:cNvPr>
            <p:cNvCxnSpPr>
              <a:cxnSpLocks/>
            </p:cNvCxnSpPr>
            <p:nvPr/>
          </p:nvCxnSpPr>
          <p:spPr>
            <a:xfrm>
              <a:off x="7198720" y="1351073"/>
              <a:ext cx="119419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 21">
                  <a:extLst>
                    <a:ext uri="{FF2B5EF4-FFF2-40B4-BE49-F238E27FC236}">
                      <a16:creationId xmlns:a16="http://schemas.microsoft.com/office/drawing/2014/main" id="{6BCB4F04-6AE9-4602-AB6B-CBDCAEB00E52}"/>
                    </a:ext>
                  </a:extLst>
                </p:cNvPr>
                <p:cNvSpPr/>
                <p:nvPr/>
              </p:nvSpPr>
              <p:spPr>
                <a:xfrm>
                  <a:off x="7711122" y="887135"/>
                  <a:ext cx="458202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7F1947A-E67F-4F3C-93CF-4DBD0449B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1122" y="887135"/>
                  <a:ext cx="458202" cy="5064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18B8D6DE-E5A2-4A6E-AE18-DF6C60409E34}"/>
                    </a:ext>
                  </a:extLst>
                </p:cNvPr>
                <p:cNvSpPr/>
                <p:nvPr/>
              </p:nvSpPr>
              <p:spPr>
                <a:xfrm>
                  <a:off x="7654882" y="1837736"/>
                  <a:ext cx="406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42870B2-2FDA-4F1D-A3D1-5509806A98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882" y="1837736"/>
                  <a:ext cx="406200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8421" r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762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85E6DCB-F22C-4E1E-AFBB-6A2838B394CA}"/>
                  </a:ext>
                </a:extLst>
              </p:cNvPr>
              <p:cNvSpPr/>
              <p:nvPr/>
            </p:nvSpPr>
            <p:spPr>
              <a:xfrm>
                <a:off x="179512" y="188640"/>
                <a:ext cx="8712968" cy="367510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</m:e>
                      </m:ac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t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                         </m:t>
                      </m:r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marL="342900" indent="-342900"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：</a:t>
                </a:r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相对加速度</a:t>
                </a:r>
                <a:r>
                  <a:rPr lang="zh-CN" altLang="en-US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，在转动系中看到的质点加速度。</a:t>
                </a:r>
                <a:endParaRPr lang="en-US" altLang="zh-CN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342900" indent="-342900"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t</m:t>
                        </m:r>
                      </m:sub>
                    </m:sSub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：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牵连加速度</a:t>
                </a:r>
                <a:r>
                  <a:rPr lang="zh-CN" altLang="en-US" dirty="0">
                    <a:ea typeface="黑体" panose="02010609060101010101" pitchFamily="49" charset="-122"/>
                  </a:rPr>
                  <a:t>，包括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</m:t>
                            </m:r>
                          </m:e>
                        </m:acc>
                      </m:e>
                    </m:acc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两项，其中</a:t>
                </a:r>
                <a:endParaRPr lang="en-US" altLang="zh-CN" b="0" i="0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marL="342900" indent="-342900"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：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科氏加速度</a:t>
                </a:r>
                <a:r>
                  <a:rPr lang="zh-CN" altLang="en-US" dirty="0">
                    <a:ea typeface="黑体" panose="02010609060101010101" pitchFamily="49" charset="-122"/>
                  </a:rPr>
                  <a:t>，为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acc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85E6DCB-F22C-4E1E-AFBB-6A2838B39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712968" cy="3675109"/>
              </a:xfrm>
              <a:prstGeom prst="rect">
                <a:avLst/>
              </a:prstGeom>
              <a:blipFill>
                <a:blip r:embed="rId2"/>
                <a:stretch>
                  <a:fillRect l="-699" b="-23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A8369A2-4C82-43C1-B62C-76F2E3DA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CB52432-9539-4C2C-A58D-271900901E60}"/>
              </a:ext>
            </a:extLst>
          </p:cNvPr>
          <p:cNvGrpSpPr/>
          <p:nvPr/>
        </p:nvGrpSpPr>
        <p:grpSpPr>
          <a:xfrm>
            <a:off x="3275856" y="3856325"/>
            <a:ext cx="2302110" cy="2392075"/>
            <a:chOff x="6706927" y="150607"/>
            <a:chExt cx="2302110" cy="2392075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0F9D0755-31A4-403D-8C86-5DA15F8753E3}"/>
                </a:ext>
              </a:extLst>
            </p:cNvPr>
            <p:cNvSpPr/>
            <p:nvPr/>
          </p:nvSpPr>
          <p:spPr>
            <a:xfrm>
              <a:off x="6706927" y="693302"/>
              <a:ext cx="2302110" cy="1849380"/>
            </a:xfrm>
            <a:custGeom>
              <a:avLst/>
              <a:gdLst>
                <a:gd name="connsiteX0" fmla="*/ 40173 w 1632706"/>
                <a:gd name="connsiteY0" fmla="*/ 443975 h 1528362"/>
                <a:gd name="connsiteX1" fmla="*/ 1139058 w 1632706"/>
                <a:gd name="connsiteY1" fmla="*/ 34902 h 1528362"/>
                <a:gd name="connsiteX2" fmla="*/ 1604279 w 1632706"/>
                <a:gd name="connsiteY2" fmla="*/ 1286186 h 1528362"/>
                <a:gd name="connsiteX3" fmla="*/ 369037 w 1632706"/>
                <a:gd name="connsiteY3" fmla="*/ 1454628 h 1528362"/>
                <a:gd name="connsiteX4" fmla="*/ 40173 w 1632706"/>
                <a:gd name="connsiteY4" fmla="*/ 443975 h 152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2706" h="1528362">
                  <a:moveTo>
                    <a:pt x="40173" y="443975"/>
                  </a:moveTo>
                  <a:cubicBezTo>
                    <a:pt x="168510" y="207354"/>
                    <a:pt x="878374" y="-105466"/>
                    <a:pt x="1139058" y="34902"/>
                  </a:cubicBezTo>
                  <a:cubicBezTo>
                    <a:pt x="1399742" y="175270"/>
                    <a:pt x="1732616" y="1049565"/>
                    <a:pt x="1604279" y="1286186"/>
                  </a:cubicBezTo>
                  <a:cubicBezTo>
                    <a:pt x="1475942" y="1522807"/>
                    <a:pt x="628385" y="1600344"/>
                    <a:pt x="369037" y="1454628"/>
                  </a:cubicBezTo>
                  <a:cubicBezTo>
                    <a:pt x="109689" y="1308912"/>
                    <a:pt x="-88164" y="680596"/>
                    <a:pt x="40173" y="443975"/>
                  </a:cubicBezTo>
                  <a:close/>
                </a:path>
              </a:pathLst>
            </a:cu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1273156C-196A-442F-9FD0-5B1F04B5E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1731" y="381440"/>
              <a:ext cx="0" cy="1939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84F22392-809E-4C8B-88D9-6D72EB4F8F97}"/>
                </a:ext>
              </a:extLst>
            </p:cNvPr>
            <p:cNvSpPr/>
            <p:nvPr/>
          </p:nvSpPr>
          <p:spPr>
            <a:xfrm>
              <a:off x="6856877" y="612096"/>
              <a:ext cx="649706" cy="220579"/>
            </a:xfrm>
            <a:prstGeom prst="arc">
              <a:avLst>
                <a:gd name="adj1" fmla="val 20234095"/>
                <a:gd name="adj2" fmla="val 12612672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0C05BD14-EE02-4653-A1F5-47815BBDC0F6}"/>
                    </a:ext>
                  </a:extLst>
                </p:cNvPr>
                <p:cNvSpPr/>
                <p:nvPr/>
              </p:nvSpPr>
              <p:spPr>
                <a:xfrm>
                  <a:off x="7181731" y="150607"/>
                  <a:ext cx="4831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B444866-EDBB-4792-A7B0-0268328B50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731" y="150607"/>
                  <a:ext cx="48314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112DF80D-C90E-439F-A376-3274F3342E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1731" y="1362321"/>
              <a:ext cx="1211179" cy="9583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20038585-5F43-4D80-BCC7-9C78AF896BCF}"/>
                </a:ext>
              </a:extLst>
            </p:cNvPr>
            <p:cNvCxnSpPr>
              <a:cxnSpLocks/>
            </p:cNvCxnSpPr>
            <p:nvPr/>
          </p:nvCxnSpPr>
          <p:spPr>
            <a:xfrm>
              <a:off x="7198720" y="1351073"/>
              <a:ext cx="119419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83CC874C-32CA-48DE-BDB4-A3652EF6D420}"/>
                    </a:ext>
                  </a:extLst>
                </p:cNvPr>
                <p:cNvSpPr/>
                <p:nvPr/>
              </p:nvSpPr>
              <p:spPr>
                <a:xfrm>
                  <a:off x="7711122" y="887135"/>
                  <a:ext cx="458202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7F1947A-E67F-4F3C-93CF-4DBD0449B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1122" y="887135"/>
                  <a:ext cx="458202" cy="5064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787D3E8C-704E-438A-8967-4B55268ED938}"/>
                    </a:ext>
                  </a:extLst>
                </p:cNvPr>
                <p:cNvSpPr/>
                <p:nvPr/>
              </p:nvSpPr>
              <p:spPr>
                <a:xfrm>
                  <a:off x="7654882" y="1837736"/>
                  <a:ext cx="406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42870B2-2FDA-4F1D-A3D1-5509806A98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882" y="1837736"/>
                  <a:ext cx="406200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18421" r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421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85E6DCB-F22C-4E1E-AFBB-6A2838B394CA}"/>
                  </a:ext>
                </a:extLst>
              </p:cNvPr>
              <p:cNvSpPr/>
              <p:nvPr/>
            </p:nvSpPr>
            <p:spPr>
              <a:xfrm>
                <a:off x="179512" y="188640"/>
                <a:ext cx="8712968" cy="356616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</m:e>
                      </m:ac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marL="342900" indent="-342900"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ea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𝑃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点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取为刚体上一点，则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𝑎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，回到定点运动中刚体上任意点的加速度公式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marL="342900" indent="-342900"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ea typeface="黑体" panose="02010609060101010101" pitchFamily="49" charset="-122"/>
                  </a:rPr>
                  <a:t>注意，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是在地面参考系中</a:t>
                </a:r>
                <a:r>
                  <a:rPr lang="zh-CN" altLang="en-US" dirty="0">
                    <a:ea typeface="黑体" panose="02010609060101010101" pitchFamily="49" charset="-122"/>
                  </a:rPr>
                  <a:t>观察到的转动参照物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（刚体）的角速度</a:t>
                </a:r>
                <a:r>
                  <a:rPr lang="zh-CN" altLang="en-US" dirty="0">
                    <a:ea typeface="黑体" panose="02010609060101010101" pitchFamily="49" charset="-122"/>
                  </a:rPr>
                  <a:t>。（不同的转动系中，观察到的角速度不相同）</a:t>
                </a:r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85E6DCB-F22C-4E1E-AFBB-6A2838B39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88640"/>
                <a:ext cx="8712968" cy="3566169"/>
              </a:xfrm>
              <a:prstGeom prst="rect">
                <a:avLst/>
              </a:prstGeom>
              <a:blipFill>
                <a:blip r:embed="rId2"/>
                <a:stretch>
                  <a:fillRect l="-699" r="-1049" b="-2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A8369A2-4C82-43C1-B62C-76F2E3DA0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3326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85E6DCB-F22C-4E1E-AFBB-6A2838B394CA}"/>
                  </a:ext>
                </a:extLst>
              </p:cNvPr>
              <p:cNvSpPr/>
              <p:nvPr/>
            </p:nvSpPr>
            <p:spPr>
              <a:xfrm>
                <a:off x="108539" y="836712"/>
                <a:ext cx="8712968" cy="555491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marL="342900" indent="-342900"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仅考虑质点在</a:t>
                </a:r>
                <a:r>
                  <a:rPr lang="zh-CN" altLang="en-US" b="1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平面内的运动</a:t>
                </a:r>
                <a:r>
                  <a:rPr lang="zh-CN" altLang="en-US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acc>
                  </m:oMath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marL="342900" indent="-342900"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参考系变换仅涉及绕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轴的转动，故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𝜔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</a:pPr>
                <a:r>
                  <a:rPr lang="zh-CN" altLang="en-US" dirty="0">
                    <a:latin typeface="Cambria Math" panose="02040503050406030204" pitchFamily="18" charset="0"/>
                    <a:ea typeface="黑体" panose="02010609060101010101" pitchFamily="49" charset="-122"/>
                  </a:rPr>
                  <a:t>在以上简化下，从转轴到质点的位矢分量简化为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d>
                        <m:dPr>
                          <m:ctrlP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:r>
                  <a:rPr lang="zh-CN" altLang="en-US" dirty="0">
                    <a:ea typeface="黑体" panose="02010609060101010101" pitchFamily="49" charset="-122"/>
                  </a:rPr>
                  <a:t>因此平面转动参考系的速度和加速度变换公式为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</m:e>
                      </m:ac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:r>
                  <a:rPr lang="zh-CN" altLang="en-US" dirty="0">
                    <a:ea typeface="黑体" panose="02010609060101010101" pitchFamily="49" charset="-122"/>
                  </a:rPr>
                  <a:t>仅将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</m:oMath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B85E6DCB-F22C-4E1E-AFBB-6A2838B39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39" y="836712"/>
                <a:ext cx="8712968" cy="5554919"/>
              </a:xfrm>
              <a:prstGeom prst="rect">
                <a:avLst/>
              </a:prstGeom>
              <a:blipFill>
                <a:blip r:embed="rId2"/>
                <a:stretch>
                  <a:fillRect l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99A423-BE85-4F44-B60C-A5C9922BD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D426FF-FD1A-4BD0-BF8E-138DD82EC7A5}"/>
              </a:ext>
            </a:extLst>
          </p:cNvPr>
          <p:cNvSpPr/>
          <p:nvPr/>
        </p:nvSpPr>
        <p:spPr>
          <a:xfrm>
            <a:off x="140147" y="205272"/>
            <a:ext cx="4515980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三、简化情形：平面转动参考系</a:t>
            </a:r>
          </a:p>
        </p:txBody>
      </p:sp>
    </p:spTree>
    <p:extLst>
      <p:ext uri="{BB962C8B-B14F-4D97-AF65-F5344CB8AC3E}">
        <p14:creationId xmlns:p14="http://schemas.microsoft.com/office/powerpoint/2010/main" val="77797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7" name="Group 3">
            <a:extLst>
              <a:ext uri="{FF2B5EF4-FFF2-40B4-BE49-F238E27FC236}">
                <a16:creationId xmlns:a16="http://schemas.microsoft.com/office/drawing/2014/main" id="{AAE7929C-C800-8F49-BD91-E5E2BE34F9D7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884363"/>
            <a:ext cx="8256588" cy="2922587"/>
            <a:chOff x="209" y="2025"/>
            <a:chExt cx="5201" cy="1841"/>
          </a:xfrm>
        </p:grpSpPr>
        <p:sp>
          <p:nvSpPr>
            <p:cNvPr id="33796" name="Text Box 4">
              <a:extLst>
                <a:ext uri="{FF2B5EF4-FFF2-40B4-BE49-F238E27FC236}">
                  <a16:creationId xmlns:a16="http://schemas.microsoft.com/office/drawing/2014/main" id="{EE071D8F-6E16-D44F-A0A3-982662E58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" y="2025"/>
              <a:ext cx="3372" cy="16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10000"/>
                </a:spcBef>
              </a:pPr>
              <a:r>
                <a:rPr lang="zh-CN" altLang="en-US" dirty="0">
                  <a:solidFill>
                    <a:srgbClr val="C00000"/>
                  </a:solidFill>
                  <a:ea typeface="黑体" panose="02010609060101010101" pitchFamily="49" charset="-122"/>
                </a:rPr>
                <a:t>　    设一圆盘以匀角速度</a:t>
              </a:r>
              <a:r>
                <a:rPr lang="zh-CN" altLang="en-US" i="1" dirty="0">
                  <a:solidFill>
                    <a:srgbClr val="C00000"/>
                  </a:solidFill>
                  <a:ea typeface="黑体" panose="02010609060101010101" pitchFamily="49" charset="-122"/>
                  <a:sym typeface="Symbol" pitchFamily="2" charset="2"/>
                </a:rPr>
                <a:t> </a:t>
              </a:r>
              <a:r>
                <a:rPr lang="zh-CN" altLang="en-US" dirty="0">
                  <a:solidFill>
                    <a:srgbClr val="C00000"/>
                  </a:solidFill>
                  <a:ea typeface="黑体" panose="02010609060101010101" pitchFamily="49" charset="-122"/>
                </a:rPr>
                <a:t>绕定轴</a:t>
              </a:r>
              <a:r>
                <a:rPr lang="zh-CN" altLang="en-US" i="1" dirty="0">
                  <a:solidFill>
                    <a:srgbClr val="C00000"/>
                  </a:solidFill>
                  <a:ea typeface="黑体" panose="02010609060101010101" pitchFamily="49" charset="-122"/>
                </a:rPr>
                <a:t>Ｏ</a:t>
              </a:r>
              <a:r>
                <a:rPr lang="zh-CN" altLang="en-US" dirty="0">
                  <a:solidFill>
                    <a:srgbClr val="C00000"/>
                  </a:solidFill>
                  <a:ea typeface="黑体" panose="02010609060101010101" pitchFamily="49" charset="-122"/>
                </a:rPr>
                <a:t>顺时针转动，盘上圆槽内有一点</a:t>
              </a:r>
              <a:r>
                <a:rPr lang="en-US" altLang="zh-CN" i="1" dirty="0">
                  <a:solidFill>
                    <a:srgbClr val="C00000"/>
                  </a:solidFill>
                  <a:ea typeface="黑体" panose="02010609060101010101" pitchFamily="49" charset="-122"/>
                </a:rPr>
                <a:t>M</a:t>
              </a:r>
              <a:r>
                <a:rPr lang="zh-CN" altLang="en-US" dirty="0">
                  <a:solidFill>
                    <a:srgbClr val="C00000"/>
                  </a:solidFill>
                  <a:ea typeface="黑体" panose="02010609060101010101" pitchFamily="49" charset="-122"/>
                </a:rPr>
                <a:t>以大小不变的速度 </a:t>
              </a:r>
              <a:r>
                <a:rPr lang="en-US" altLang="zh-CN" i="1" dirty="0" err="1">
                  <a:solidFill>
                    <a:srgbClr val="C00000"/>
                  </a:solidFill>
                  <a:ea typeface="黑体" panose="02010609060101010101" pitchFamily="49" charset="-122"/>
                </a:rPr>
                <a:t>v</a:t>
              </a:r>
              <a:r>
                <a:rPr lang="en-US" altLang="zh-CN" i="1" baseline="-25000" dirty="0" err="1">
                  <a:solidFill>
                    <a:srgbClr val="C00000"/>
                  </a:solidFill>
                  <a:ea typeface="黑体" panose="02010609060101010101" pitchFamily="49" charset="-122"/>
                </a:rPr>
                <a:t>r</a:t>
              </a:r>
              <a:r>
                <a:rPr lang="en-US" altLang="zh-CN" baseline="-25000" dirty="0">
                  <a:solidFill>
                    <a:srgbClr val="C00000"/>
                  </a:solidFill>
                  <a:ea typeface="黑体" panose="02010609060101010101" pitchFamily="49" charset="-122"/>
                </a:rPr>
                <a:t> </a:t>
              </a:r>
              <a:r>
                <a:rPr lang="zh-CN" altLang="en-US" dirty="0">
                  <a:solidFill>
                    <a:srgbClr val="C00000"/>
                  </a:solidFill>
                  <a:ea typeface="黑体" panose="02010609060101010101" pitchFamily="49" charset="-122"/>
                </a:rPr>
                <a:t>沿槽作圆周运动，那么</a:t>
              </a:r>
              <a:r>
                <a:rPr lang="en-US" altLang="zh-CN" i="1" dirty="0">
                  <a:solidFill>
                    <a:srgbClr val="C00000"/>
                  </a:solidFill>
                  <a:ea typeface="黑体" panose="02010609060101010101" pitchFamily="49" charset="-122"/>
                </a:rPr>
                <a:t>M</a:t>
              </a:r>
              <a:r>
                <a:rPr lang="zh-CN" altLang="en-US" dirty="0">
                  <a:solidFill>
                    <a:srgbClr val="C00000"/>
                  </a:solidFill>
                  <a:ea typeface="黑体" panose="02010609060101010101" pitchFamily="49" charset="-122"/>
                </a:rPr>
                <a:t>点相对于静系的绝对加速度应是多少呢？</a:t>
              </a:r>
            </a:p>
          </p:txBody>
        </p:sp>
        <p:graphicFrame>
          <p:nvGraphicFramePr>
            <p:cNvPr id="33797" name="Object 5">
              <a:extLst>
                <a:ext uri="{FF2B5EF4-FFF2-40B4-BE49-F238E27FC236}">
                  <a16:creationId xmlns:a16="http://schemas.microsoft.com/office/drawing/2014/main" id="{8AF14DCA-46FD-E948-AB3C-B426A270FE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1" y="2042"/>
            <a:ext cx="1829" cy="1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47" name="BMP 图象" r:id="rId4" imgW="2419350" imgH="2413000" progId="Paint.Picture">
                    <p:embed/>
                  </p:oleObj>
                </mc:Choice>
                <mc:Fallback>
                  <p:oleObj name="BMP 图象" r:id="rId4" imgW="2419350" imgH="2413000" progId="Paint.Picture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" y="2042"/>
                          <a:ext cx="1829" cy="18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5" name="Text Box 7">
            <a:extLst>
              <a:ext uri="{FF2B5EF4-FFF2-40B4-BE49-F238E27FC236}">
                <a16:creationId xmlns:a16="http://schemas.microsoft.com/office/drawing/2014/main" id="{7B96556C-6546-7649-905E-A299A399A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04813"/>
            <a:ext cx="813043" cy="52322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ea typeface="黑体" panose="02010609060101010101" pitchFamily="49" charset="-122"/>
              </a:rPr>
              <a:t>例</a:t>
            </a:r>
            <a:r>
              <a:rPr lang="en-US" altLang="zh-CN" sz="2800" dirty="0">
                <a:ea typeface="黑体" panose="02010609060101010101" pitchFamily="49" charset="-122"/>
              </a:rPr>
              <a:t>4 </a:t>
            </a:r>
            <a:endParaRPr lang="zh-CN" altLang="en-US" sz="2800" dirty="0"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2ACCC1-A23B-40C7-9F37-96D6C4878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3">
            <a:extLst>
              <a:ext uri="{FF2B5EF4-FFF2-40B4-BE49-F238E27FC236}">
                <a16:creationId xmlns:a16="http://schemas.microsoft.com/office/drawing/2014/main" id="{A9C6F722-B0BE-0E49-BB99-EAABE783D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0088" y="822325"/>
          <a:ext cx="2903537" cy="289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5" name="BMP 图象" r:id="rId4" imgW="2419350" imgH="2413000" progId="Paint.Picture">
                  <p:embed/>
                </p:oleObj>
              </mc:Choice>
              <mc:Fallback>
                <p:oleObj name="BMP 图象" r:id="rId4" imgW="2419350" imgH="2413000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822325"/>
                        <a:ext cx="2903537" cy="289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52" name="Group 4">
            <a:extLst>
              <a:ext uri="{FF2B5EF4-FFF2-40B4-BE49-F238E27FC236}">
                <a16:creationId xmlns:a16="http://schemas.microsoft.com/office/drawing/2014/main" id="{0F628D7D-947E-0746-914A-8D1C5B4D0A14}"/>
              </a:ext>
            </a:extLst>
          </p:cNvPr>
          <p:cNvGrpSpPr>
            <a:grpSpLocks/>
          </p:cNvGrpSpPr>
          <p:nvPr/>
        </p:nvGrpSpPr>
        <p:grpSpPr bwMode="auto">
          <a:xfrm>
            <a:off x="504825" y="2111375"/>
            <a:ext cx="5305425" cy="1273175"/>
            <a:chOff x="318" y="1330"/>
            <a:chExt cx="3342" cy="802"/>
          </a:xfrm>
        </p:grpSpPr>
        <p:graphicFrame>
          <p:nvGraphicFramePr>
            <p:cNvPr id="35854" name="Object 5">
              <a:extLst>
                <a:ext uri="{FF2B5EF4-FFF2-40B4-BE49-F238E27FC236}">
                  <a16:creationId xmlns:a16="http://schemas.microsoft.com/office/drawing/2014/main" id="{1A34E198-AF9A-DD49-BE20-D9DCDDC368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4" y="1640"/>
            <a:ext cx="1898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46" name="公式" r:id="rId6" imgW="15214600" imgH="4972050" progId="Equation.3">
                    <p:embed/>
                  </p:oleObj>
                </mc:Choice>
                <mc:Fallback>
                  <p:oleObj name="公式" r:id="rId6" imgW="15214600" imgH="497205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" y="1640"/>
                          <a:ext cx="1898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5" name="Text Box 6">
              <a:extLst>
                <a:ext uri="{FF2B5EF4-FFF2-40B4-BE49-F238E27FC236}">
                  <a16:creationId xmlns:a16="http://schemas.microsoft.com/office/drawing/2014/main" id="{ACD66FD6-13DF-DA4B-81A5-0D17EEA41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" y="1330"/>
              <a:ext cx="24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accent2"/>
                  </a:solidFill>
                  <a:ea typeface="黑体" panose="02010609060101010101" pitchFamily="49" charset="-122"/>
                </a:rPr>
                <a:t>相对运动</a:t>
              </a:r>
              <a:r>
                <a:rPr lang="zh-CN" altLang="en-US">
                  <a:ea typeface="黑体" panose="02010609060101010101" pitchFamily="49" charset="-122"/>
                </a:rPr>
                <a:t>为匀速圆周运动，</a:t>
              </a:r>
            </a:p>
          </p:txBody>
        </p:sp>
        <p:sp>
          <p:nvSpPr>
            <p:cNvPr id="35856" name="Text Box 7">
              <a:extLst>
                <a:ext uri="{FF2B5EF4-FFF2-40B4-BE49-F238E27FC236}">
                  <a16:creationId xmlns:a16="http://schemas.microsoft.com/office/drawing/2014/main" id="{6664F265-917A-D245-8E0E-EF59310A4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2" y="1766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黑体" panose="02010609060101010101" pitchFamily="49" charset="-122"/>
                </a:rPr>
                <a:t>（方向如图）</a:t>
              </a:r>
            </a:p>
          </p:txBody>
        </p:sp>
      </p:grpSp>
      <p:sp>
        <p:nvSpPr>
          <p:cNvPr id="27656" name="Text Box 8">
            <a:extLst>
              <a:ext uri="{FF2B5EF4-FFF2-40B4-BE49-F238E27FC236}">
                <a16:creationId xmlns:a16="http://schemas.microsoft.com/office/drawing/2014/main" id="{E559201D-3B47-5C4D-8556-28C8E70DF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384550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由速度合成定理可得出</a:t>
            </a:r>
          </a:p>
        </p:txBody>
      </p:sp>
      <p:graphicFrame>
        <p:nvGraphicFramePr>
          <p:cNvPr id="27657" name="Object 9">
            <a:extLst>
              <a:ext uri="{FF2B5EF4-FFF2-40B4-BE49-F238E27FC236}">
                <a16:creationId xmlns:a16="http://schemas.microsoft.com/office/drawing/2014/main" id="{9FAD53AB-84A2-7540-BD8B-8EB37BBBC0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82663" y="3952875"/>
          <a:ext cx="3636962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7" name="公式" r:id="rId8" imgW="19018250" imgH="2781300" progId="Equation.3">
                  <p:embed/>
                </p:oleObj>
              </mc:Choice>
              <mc:Fallback>
                <p:oleObj name="公式" r:id="rId8" imgW="19018250" imgH="278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3952875"/>
                        <a:ext cx="3636962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10">
            <a:extLst>
              <a:ext uri="{FF2B5EF4-FFF2-40B4-BE49-F238E27FC236}">
                <a16:creationId xmlns:a16="http://schemas.microsoft.com/office/drawing/2014/main" id="{F0874543-B71B-7B49-AE3F-500C2D989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635431"/>
            <a:ext cx="5032375" cy="9548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选点</a:t>
            </a:r>
            <a:r>
              <a:rPr lang="en-US" altLang="zh-CN" i="1" dirty="0">
                <a:solidFill>
                  <a:srgbClr val="0000FF"/>
                </a:solidFill>
                <a:ea typeface="黑体" panose="02010609060101010101" pitchFamily="49" charset="-122"/>
              </a:rPr>
              <a:t>M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为动点，动系固结于圆盘上</a:t>
            </a:r>
            <a:r>
              <a:rPr lang="zh-CN" altLang="en-US" dirty="0">
                <a:ea typeface="黑体" panose="02010609060101010101" pitchFamily="49" charset="-122"/>
              </a:rPr>
              <a:t>，</a:t>
            </a:r>
          </a:p>
          <a:p>
            <a:pPr eaLnBrk="1" hangingPunct="1">
              <a:lnSpc>
                <a:spcPct val="120000"/>
              </a:lnSpc>
              <a:spcBef>
                <a:spcPct val="5000"/>
              </a:spcBef>
            </a:pPr>
            <a:r>
              <a:rPr lang="zh-CN" altLang="en-US" dirty="0">
                <a:ea typeface="黑体" panose="02010609060101010101" pitchFamily="49" charset="-122"/>
              </a:rPr>
              <a:t>则</a:t>
            </a:r>
            <a:r>
              <a:rPr lang="en-US" altLang="zh-CN" i="1" dirty="0">
                <a:ea typeface="黑体" panose="02010609060101010101" pitchFamily="49" charset="-122"/>
              </a:rPr>
              <a:t>M</a:t>
            </a:r>
            <a:r>
              <a:rPr lang="zh-CN" altLang="en-US" dirty="0">
                <a:ea typeface="黑体" panose="02010609060101010101" pitchFamily="49" charset="-122"/>
              </a:rPr>
              <a:t>点的</a:t>
            </a:r>
            <a:r>
              <a:rPr lang="zh-CN" altLang="en-US" dirty="0">
                <a:solidFill>
                  <a:srgbClr val="0000FF"/>
                </a:solidFill>
                <a:ea typeface="黑体" panose="02010609060101010101" pitchFamily="49" charset="-122"/>
              </a:rPr>
              <a:t>牵连运动</a:t>
            </a:r>
            <a:r>
              <a:rPr lang="zh-CN" altLang="en-US" dirty="0">
                <a:ea typeface="黑体" panose="02010609060101010101" pitchFamily="49" charset="-122"/>
              </a:rPr>
              <a:t>为匀速转动</a:t>
            </a:r>
          </a:p>
        </p:txBody>
      </p:sp>
      <p:graphicFrame>
        <p:nvGraphicFramePr>
          <p:cNvPr id="27659" name="Object 11">
            <a:extLst>
              <a:ext uri="{FF2B5EF4-FFF2-40B4-BE49-F238E27FC236}">
                <a16:creationId xmlns:a16="http://schemas.microsoft.com/office/drawing/2014/main" id="{55EA91DF-DBF1-3548-BDF7-0771DDF3FE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" y="1627188"/>
          <a:ext cx="260985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8" name="公式" r:id="rId10" imgW="12725400" imgH="2635250" progId="Equation.3">
                  <p:embed/>
                </p:oleObj>
              </mc:Choice>
              <mc:Fallback>
                <p:oleObj name="公式" r:id="rId10" imgW="12725400" imgH="263525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" y="1627188"/>
                        <a:ext cx="2609850" cy="471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Text Box 12">
            <a:extLst>
              <a:ext uri="{FF2B5EF4-FFF2-40B4-BE49-F238E27FC236}">
                <a16:creationId xmlns:a16="http://schemas.microsoft.com/office/drawing/2014/main" id="{44CFF708-60ED-154F-AFCF-EEFA5158C0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838" y="1616075"/>
            <a:ext cx="20129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>
                <a:ea typeface="黑体" panose="02010609060101010101" pitchFamily="49" charset="-122"/>
              </a:rPr>
              <a:t>（方向如图）</a:t>
            </a:r>
          </a:p>
        </p:txBody>
      </p:sp>
      <p:grpSp>
        <p:nvGrpSpPr>
          <p:cNvPr id="27661" name="Group 13">
            <a:extLst>
              <a:ext uri="{FF2B5EF4-FFF2-40B4-BE49-F238E27FC236}">
                <a16:creationId xmlns:a16="http://schemas.microsoft.com/office/drawing/2014/main" id="{97D4D46A-9D00-4D42-B8D4-1CCB759244FC}"/>
              </a:ext>
            </a:extLst>
          </p:cNvPr>
          <p:cNvGrpSpPr>
            <a:grpSpLocks/>
          </p:cNvGrpSpPr>
          <p:nvPr/>
        </p:nvGrpSpPr>
        <p:grpSpPr bwMode="auto">
          <a:xfrm>
            <a:off x="463550" y="4524375"/>
            <a:ext cx="5827713" cy="1844675"/>
            <a:chOff x="292" y="2850"/>
            <a:chExt cx="3671" cy="1162"/>
          </a:xfrm>
        </p:grpSpPr>
        <p:sp>
          <p:nvSpPr>
            <p:cNvPr id="35851" name="Text Box 14">
              <a:extLst>
                <a:ext uri="{FF2B5EF4-FFF2-40B4-BE49-F238E27FC236}">
                  <a16:creationId xmlns:a16="http://schemas.microsoft.com/office/drawing/2014/main" id="{178140CC-84D5-B24B-A928-D86C3D2FC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" y="2850"/>
              <a:ext cx="3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黑体" panose="02010609060101010101" pitchFamily="49" charset="-122"/>
                </a:rPr>
                <a:t>即</a:t>
              </a:r>
              <a:r>
                <a:rPr lang="zh-CN" altLang="en-US">
                  <a:solidFill>
                    <a:srgbClr val="FF3300"/>
                  </a:solidFill>
                  <a:ea typeface="黑体" panose="02010609060101010101" pitchFamily="49" charset="-122"/>
                </a:rPr>
                <a:t>绝对运动</a:t>
              </a:r>
              <a:r>
                <a:rPr lang="zh-CN" altLang="en-US">
                  <a:ea typeface="黑体" panose="02010609060101010101" pitchFamily="49" charset="-122"/>
                </a:rPr>
                <a:t>也为匀速圆周运动，所以</a:t>
              </a:r>
            </a:p>
          </p:txBody>
        </p:sp>
        <p:graphicFrame>
          <p:nvGraphicFramePr>
            <p:cNvPr id="35852" name="Object 15">
              <a:extLst>
                <a:ext uri="{FF2B5EF4-FFF2-40B4-BE49-F238E27FC236}">
                  <a16:creationId xmlns:a16="http://schemas.microsoft.com/office/drawing/2014/main" id="{DD4B22C5-F3AA-A945-B84A-F478D2ED5B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2" y="3194"/>
            <a:ext cx="3311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49" name="公式" r:id="rId12" imgW="26917650" imgH="4679950" progId="Equation.3">
                    <p:embed/>
                  </p:oleObj>
                </mc:Choice>
                <mc:Fallback>
                  <p:oleObj name="公式" r:id="rId12" imgW="26917650" imgH="467995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2" y="3194"/>
                          <a:ext cx="3311" cy="5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53" name="Text Box 16">
              <a:extLst>
                <a:ext uri="{FF2B5EF4-FFF2-40B4-BE49-F238E27FC236}">
                  <a16:creationId xmlns:a16="http://schemas.microsoft.com/office/drawing/2014/main" id="{C89DB6D5-1B8A-4D45-8925-4D6535F70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" y="3724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ea typeface="黑体" panose="02010609060101010101" pitchFamily="49" charset="-122"/>
                </a:rPr>
                <a:t>方向指向圆心</a:t>
              </a:r>
              <a:r>
                <a:rPr lang="zh-CN" altLang="en-US" i="1">
                  <a:ea typeface="黑体" panose="02010609060101010101" pitchFamily="49" charset="-122"/>
                </a:rPr>
                <a:t>Ｏ</a:t>
              </a:r>
              <a:r>
                <a:rPr lang="zh-CN" altLang="en-US">
                  <a:ea typeface="黑体" panose="02010609060101010101" pitchFamily="49" charset="-122"/>
                </a:rPr>
                <a:t>点</a:t>
              </a:r>
            </a:p>
          </p:txBody>
        </p:sp>
      </p:grpSp>
      <p:graphicFrame>
        <p:nvGraphicFramePr>
          <p:cNvPr id="27665" name="Object 17">
            <a:extLst>
              <a:ext uri="{FF2B5EF4-FFF2-40B4-BE49-F238E27FC236}">
                <a16:creationId xmlns:a16="http://schemas.microsoft.com/office/drawing/2014/main" id="{0869BE02-792C-A549-8CD1-1A192330EE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21363" y="758825"/>
          <a:ext cx="2873375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50" name="BMP 图象" r:id="rId14" imgW="2393950" imgH="2482850" progId="Paint.Picture">
                  <p:embed/>
                </p:oleObj>
              </mc:Choice>
              <mc:Fallback>
                <p:oleObj name="BMP 图象" r:id="rId14" imgW="2393950" imgH="2482850" progId="Paint.Picture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1363" y="758825"/>
                        <a:ext cx="2873375" cy="297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dist="35921" dir="2700000" algn="ctr" rotWithShape="0">
                          <a:schemeClr val="bg2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8BA101-E77C-411A-931D-91838C3D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 autoUpdateAnimBg="0"/>
      <p:bldP spid="27658" grpId="0" animBg="1" autoUpdateAnimBg="0"/>
      <p:bldP spid="27660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013" name="Text Box 5">
                <a:extLst>
                  <a:ext uri="{FF2B5EF4-FFF2-40B4-BE49-F238E27FC236}">
                    <a16:creationId xmlns:a16="http://schemas.microsoft.com/office/drawing/2014/main" id="{0D5B479D-7090-2B47-BB82-7B66911CC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042" y="829136"/>
                <a:ext cx="5600728" cy="368068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</m:e>
                      </m:ac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zh-CN" altLang="en-US" dirty="0">
                    <a:ea typeface="黑体" panose="02010609060101010101" pitchFamily="49" charset="-122"/>
                  </a:rPr>
                  <a:t>如果</a:t>
                </a:r>
                <a:r>
                  <a:rPr lang="en-US" altLang="zh-CN" dirty="0">
                    <a:ea typeface="黑体" panose="02010609060101010101" pitchFamily="49" charset="-122"/>
                  </a:rPr>
                  <a:t>s ′</a:t>
                </a:r>
                <a:r>
                  <a:rPr lang="zh-CN" altLang="en-US" dirty="0">
                    <a:ea typeface="黑体" panose="02010609060101010101" pitchFamily="49" charset="-122"/>
                  </a:rPr>
                  <a:t>系以匀角速转动，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acc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是恒矢量，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</m:t>
                            </m:r>
                          </m:e>
                        </m:acc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，加速度公式可简化为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eaLnBrk="1" hangingPunct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arenBoth"/>
                </a:pPr>
                <a:r>
                  <a:rPr lang="en-US" altLang="zh-CN" b="0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acc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：</a:t>
                </a:r>
                <a:r>
                  <a:rPr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向轴加速度</a:t>
                </a:r>
                <a:endParaRPr lang="en-US" altLang="zh-CN" b="1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marL="457200" indent="-457200" eaLnBrk="1" hangingPunct="1">
                  <a:lnSpc>
                    <a:spcPct val="150000"/>
                  </a:lnSpc>
                  <a:buAutoNum type="arabicParenBoth"/>
                </a:pPr>
                <a:r>
                  <a:rPr lang="zh-CN" altLang="en-US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：</a:t>
                </a:r>
                <a:r>
                  <a:rPr lang="zh-CN" altLang="en-US" b="1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科氏加速度</a:t>
                </a:r>
              </a:p>
            </p:txBody>
          </p:sp>
        </mc:Choice>
        <mc:Fallback xmlns="">
          <p:sp>
            <p:nvSpPr>
              <p:cNvPr id="42013" name="Text Box 5">
                <a:extLst>
                  <a:ext uri="{FF2B5EF4-FFF2-40B4-BE49-F238E27FC236}">
                    <a16:creationId xmlns:a16="http://schemas.microsoft.com/office/drawing/2014/main" id="{0D5B479D-7090-2B47-BB82-7B66911CC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042" y="829136"/>
                <a:ext cx="5600728" cy="3680688"/>
              </a:xfrm>
              <a:prstGeom prst="rect">
                <a:avLst/>
              </a:prstGeom>
              <a:blipFill>
                <a:blip r:embed="rId3"/>
                <a:stretch>
                  <a:fillRect l="-1743" b="-993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989" name="组合 2">
            <a:extLst>
              <a:ext uri="{FF2B5EF4-FFF2-40B4-BE49-F238E27FC236}">
                <a16:creationId xmlns:a16="http://schemas.microsoft.com/office/drawing/2014/main" id="{5117B8DD-C763-5F44-B940-43D2FF0311EA}"/>
              </a:ext>
            </a:extLst>
          </p:cNvPr>
          <p:cNvGrpSpPr>
            <a:grpSpLocks/>
          </p:cNvGrpSpPr>
          <p:nvPr/>
        </p:nvGrpSpPr>
        <p:grpSpPr bwMode="auto">
          <a:xfrm>
            <a:off x="5778500" y="827088"/>
            <a:ext cx="2663825" cy="2817812"/>
            <a:chOff x="5724128" y="817563"/>
            <a:chExt cx="2664296" cy="2817812"/>
          </a:xfrm>
        </p:grpSpPr>
        <p:sp>
          <p:nvSpPr>
            <p:cNvPr id="41998" name="矩形 1">
              <a:extLst>
                <a:ext uri="{FF2B5EF4-FFF2-40B4-BE49-F238E27FC236}">
                  <a16:creationId xmlns:a16="http://schemas.microsoft.com/office/drawing/2014/main" id="{E9481210-3153-1A41-8311-90E8AB41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4128" y="817563"/>
              <a:ext cx="2664296" cy="2817812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1999" name="Group 32">
              <a:extLst>
                <a:ext uri="{FF2B5EF4-FFF2-40B4-BE49-F238E27FC236}">
                  <a16:creationId xmlns:a16="http://schemas.microsoft.com/office/drawing/2014/main" id="{6CA9664B-E7C3-0341-9FC5-E59CC26BE1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4600" y="990600"/>
              <a:ext cx="1524000" cy="2565400"/>
              <a:chOff x="3984" y="624"/>
              <a:chExt cx="960" cy="1616"/>
            </a:xfrm>
          </p:grpSpPr>
          <p:sp>
            <p:nvSpPr>
              <p:cNvPr id="42000" name="Line 12">
                <a:extLst>
                  <a:ext uri="{FF2B5EF4-FFF2-40B4-BE49-F238E27FC236}">
                    <a16:creationId xmlns:a16="http://schemas.microsoft.com/office/drawing/2014/main" id="{A703D829-7E8D-4640-A9C1-161007323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2" y="1200"/>
                <a:ext cx="432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1" name="Line 13">
                <a:extLst>
                  <a:ext uri="{FF2B5EF4-FFF2-40B4-BE49-F238E27FC236}">
                    <a16:creationId xmlns:a16="http://schemas.microsoft.com/office/drawing/2014/main" id="{007A55A2-BC09-9A43-965C-0F9F56053F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1248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2002" name="Group 16">
                <a:extLst>
                  <a:ext uri="{FF2B5EF4-FFF2-40B4-BE49-F238E27FC236}">
                    <a16:creationId xmlns:a16="http://schemas.microsoft.com/office/drawing/2014/main" id="{F0BEDD01-5642-0946-83DF-969AB9E57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72" y="624"/>
                <a:ext cx="302" cy="1440"/>
                <a:chOff x="4272" y="624"/>
                <a:chExt cx="302" cy="1440"/>
              </a:xfrm>
            </p:grpSpPr>
            <p:sp>
              <p:nvSpPr>
                <p:cNvPr id="42011" name="Line 11">
                  <a:extLst>
                    <a:ext uri="{FF2B5EF4-FFF2-40B4-BE49-F238E27FC236}">
                      <a16:creationId xmlns:a16="http://schemas.microsoft.com/office/drawing/2014/main" id="{6086EC07-882A-7B4E-AC4D-D1E67807F9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72" y="720"/>
                  <a:ext cx="0" cy="1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aphicFrame>
              <p:nvGraphicFramePr>
                <p:cNvPr id="42012" name="Object 15">
                  <a:extLst>
                    <a:ext uri="{FF2B5EF4-FFF2-40B4-BE49-F238E27FC236}">
                      <a16:creationId xmlns:a16="http://schemas.microsoft.com/office/drawing/2014/main" id="{7E24C324-228B-4C4A-BB7B-57409C3BFF1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20" y="624"/>
                <a:ext cx="254" cy="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667" name="Equation" r:id="rId4" imgW="1752600" imgH="2051050" progId="Equation.3">
                        <p:embed/>
                      </p:oleObj>
                    </mc:Choice>
                    <mc:Fallback>
                      <p:oleObj name="Equation" r:id="rId4" imgW="1752600" imgH="2051050" progId="Equation.3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0" y="624"/>
                              <a:ext cx="254" cy="29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2003" name="Object 17">
                <a:extLst>
                  <a:ext uri="{FF2B5EF4-FFF2-40B4-BE49-F238E27FC236}">
                    <a16:creationId xmlns:a16="http://schemas.microsoft.com/office/drawing/2014/main" id="{359EE571-6EA2-7B4D-9D76-595065F637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2" y="1488"/>
              <a:ext cx="22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668" name="Equation" r:id="rId6" imgW="1460500" imgH="1898650" progId="Equation.3">
                      <p:embed/>
                    </p:oleObj>
                  </mc:Choice>
                  <mc:Fallback>
                    <p:oleObj name="Equation" r:id="rId6" imgW="1460500" imgH="1898650" progId="Equation.3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488"/>
                            <a:ext cx="22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42004" name="Group 19">
                <a:extLst>
                  <a:ext uri="{FF2B5EF4-FFF2-40B4-BE49-F238E27FC236}">
                    <a16:creationId xmlns:a16="http://schemas.microsoft.com/office/drawing/2014/main" id="{D2CD7846-775A-C04F-94F2-CBCFC91BAB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1104"/>
                <a:ext cx="288" cy="942"/>
                <a:chOff x="3312" y="1170"/>
                <a:chExt cx="288" cy="942"/>
              </a:xfrm>
            </p:grpSpPr>
            <p:sp>
              <p:nvSpPr>
                <p:cNvPr id="42009" name="Line 14">
                  <a:extLst>
                    <a:ext uri="{FF2B5EF4-FFF2-40B4-BE49-F238E27FC236}">
                      <a16:creationId xmlns:a16="http://schemas.microsoft.com/office/drawing/2014/main" id="{DC917A58-92E0-384A-8CD8-0ECB053B0F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600" y="1296"/>
                  <a:ext cx="0" cy="8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aphicFrame>
              <p:nvGraphicFramePr>
                <p:cNvPr id="42010" name="Object 18">
                  <a:extLst>
                    <a:ext uri="{FF2B5EF4-FFF2-40B4-BE49-F238E27FC236}">
                      <a16:creationId xmlns:a16="http://schemas.microsoft.com/office/drawing/2014/main" id="{58B92162-C933-234A-8625-07EECCE64E5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312" y="1170"/>
                <a:ext cx="224" cy="18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669" name="Equation" r:id="rId8" imgW="2343150" imgH="1898650" progId="Equation.3">
                        <p:embed/>
                      </p:oleObj>
                    </mc:Choice>
                    <mc:Fallback>
                      <p:oleObj name="Equation" r:id="rId8" imgW="2343150" imgH="1898650" progId="Equation.3">
                        <p:embed/>
                        <p:pic>
                          <p:nvPicPr>
                            <p:cNvPr id="0" name="Object 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12" y="1170"/>
                              <a:ext cx="224" cy="18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42005" name="Object 20">
                <a:extLst>
                  <a:ext uri="{FF2B5EF4-FFF2-40B4-BE49-F238E27FC236}">
                    <a16:creationId xmlns:a16="http://schemas.microsoft.com/office/drawing/2014/main" id="{09029775-F1A6-074F-A116-4A0FC6AF83A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52" y="1104"/>
              <a:ext cx="192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670" name="Equation" r:id="rId10" imgW="1752600" imgH="1898650" progId="Equation.3">
                      <p:embed/>
                    </p:oleObj>
                  </mc:Choice>
                  <mc:Fallback>
                    <p:oleObj name="Equation" r:id="rId10" imgW="1752600" imgH="189865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52" y="1104"/>
                            <a:ext cx="192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6" name="Object 21">
                <a:extLst>
                  <a:ext uri="{FF2B5EF4-FFF2-40B4-BE49-F238E27FC236}">
                    <a16:creationId xmlns:a16="http://schemas.microsoft.com/office/drawing/2014/main" id="{55F0C296-FC2F-8C41-B4FC-D464DDF8DE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8" y="960"/>
              <a:ext cx="19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671" name="Equation" r:id="rId12" imgW="1752600" imgH="2343150" progId="Equation.3">
                      <p:embed/>
                    </p:oleObj>
                  </mc:Choice>
                  <mc:Fallback>
                    <p:oleObj name="Equation" r:id="rId12" imgW="1752600" imgH="234315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960"/>
                            <a:ext cx="19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7" name="Object 22">
                <a:extLst>
                  <a:ext uri="{FF2B5EF4-FFF2-40B4-BE49-F238E27FC236}">
                    <a16:creationId xmlns:a16="http://schemas.microsoft.com/office/drawing/2014/main" id="{C7570775-B1C4-5A4D-86F6-A73AF9FB91E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80" y="2016"/>
              <a:ext cx="192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672" name="Equation" r:id="rId14" imgW="1752600" imgH="2051050" progId="Equation.3">
                      <p:embed/>
                    </p:oleObj>
                  </mc:Choice>
                  <mc:Fallback>
                    <p:oleObj name="Equation" r:id="rId14" imgW="1752600" imgH="2051050" progId="Equation.3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2016"/>
                            <a:ext cx="192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2008" name="Object 23">
                <a:extLst>
                  <a:ext uri="{FF2B5EF4-FFF2-40B4-BE49-F238E27FC236}">
                    <a16:creationId xmlns:a16="http://schemas.microsoft.com/office/drawing/2014/main" id="{48FEFB37-293C-7A48-A0DC-EAFDE575C73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72" y="1680"/>
              <a:ext cx="160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673" name="Equation" r:id="rId16" imgW="1460500" imgH="2051050" progId="Equation.3">
                      <p:embed/>
                    </p:oleObj>
                  </mc:Choice>
                  <mc:Fallback>
                    <p:oleObj name="Equation" r:id="rId16" imgW="1460500" imgH="205105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1680"/>
                            <a:ext cx="160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8223" name="Text Box 31">
            <a:extLst>
              <a:ext uri="{FF2B5EF4-FFF2-40B4-BE49-F238E27FC236}">
                <a16:creationId xmlns:a16="http://schemas.microsoft.com/office/drawing/2014/main" id="{74FD972C-DDDE-074C-95A5-AD76F5521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733800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accent2"/>
                </a:solidFill>
                <a:ea typeface="黑体" panose="02010609060101010101" pitchFamily="49" charset="-122"/>
              </a:rPr>
              <a:t>地球自转属于这种情况</a:t>
            </a:r>
          </a:p>
        </p:txBody>
      </p:sp>
      <p:pic>
        <p:nvPicPr>
          <p:cNvPr id="8225" name="Picture 33" descr="地球1">
            <a:extLst>
              <a:ext uri="{FF2B5EF4-FFF2-40B4-BE49-F238E27FC236}">
                <a16:creationId xmlns:a16="http://schemas.microsoft.com/office/drawing/2014/main" id="{45698C21-391F-BB45-B365-9F60A2483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191000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2FDC214-5A2C-423A-B620-14DACD58D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2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5">
            <a:extLst>
              <a:ext uri="{FF2B5EF4-FFF2-40B4-BE49-F238E27FC236}">
                <a16:creationId xmlns:a16="http://schemas.microsoft.com/office/drawing/2014/main" id="{5D6D9D98-1F78-B94B-A50E-0B725C864A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96838"/>
            <a:ext cx="8693150" cy="1200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5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  在地球上北纬度为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φ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处，一辆汽车以匀速率</a:t>
            </a:r>
            <a:r>
              <a:rPr lang="en-US" altLang="zh-CN" dirty="0" err="1">
                <a:solidFill>
                  <a:srgbClr val="C00000"/>
                </a:solidFill>
                <a:ea typeface="黑体" panose="02010609060101010101" pitchFamily="49" charset="-122"/>
              </a:rPr>
              <a:t>v</a:t>
            </a:r>
            <a:r>
              <a:rPr lang="en-US" altLang="zh-CN" baseline="-25000" dirty="0" err="1">
                <a:solidFill>
                  <a:srgbClr val="C00000"/>
                </a:solidFill>
                <a:ea typeface="黑体" panose="02010609060101010101" pitchFamily="49" charset="-122"/>
              </a:rPr>
              <a:t>r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沿经线自</a:t>
            </a:r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北向南运动，地球半径为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R，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绕地轴的自转角速度为</a:t>
            </a:r>
            <a:r>
              <a:rPr lang="en-US" altLang="zh-CN" dirty="0">
                <a:solidFill>
                  <a:srgbClr val="C00000"/>
                </a:solidFill>
                <a:ea typeface="黑体" panose="02010609060101010101" pitchFamily="49" charset="-122"/>
              </a:rPr>
              <a:t>ω。</a:t>
            </a:r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不考虑</a:t>
            </a:r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  <a:ea typeface="黑体" panose="02010609060101010101" pitchFamily="49" charset="-122"/>
              </a:rPr>
              <a:t>地轴在空中的平移，试求汽车的绝对速度和绝对加速度。</a:t>
            </a:r>
          </a:p>
        </p:txBody>
      </p:sp>
      <p:sp>
        <p:nvSpPr>
          <p:cNvPr id="32775" name="Text Box 7">
            <a:extLst>
              <a:ext uri="{FF2B5EF4-FFF2-40B4-BE49-F238E27FC236}">
                <a16:creationId xmlns:a16="http://schemas.microsoft.com/office/drawing/2014/main" id="{9CC14DB1-ADD7-5148-B424-B307BD47A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819400"/>
            <a:ext cx="3859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牵连运动—</a:t>
            </a: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地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球绕地轴转动</a:t>
            </a:r>
            <a:endParaRPr lang="en-US" altLang="zh-CN" i="1">
              <a:ea typeface="黑体" panose="02010609060101010101" pitchFamily="49" charset="-122"/>
            </a:endParaRPr>
          </a:p>
        </p:txBody>
      </p:sp>
      <p:sp>
        <p:nvSpPr>
          <p:cNvPr id="32776" name="Text Box 8">
            <a:extLst>
              <a:ext uri="{FF2B5EF4-FFF2-40B4-BE49-F238E27FC236}">
                <a16:creationId xmlns:a16="http://schemas.microsoft.com/office/drawing/2014/main" id="{63151601-5F0D-AD45-A887-D0D703D76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1917700"/>
            <a:ext cx="2020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动点－汽车</a:t>
            </a:r>
            <a:r>
              <a:rPr lang="en-US" altLang="zh-CN">
                <a:ea typeface="黑体" panose="02010609060101010101" pitchFamily="49" charset="-122"/>
                <a:sym typeface="MT Extra" pitchFamily="2" charset="77"/>
              </a:rPr>
              <a:t>；</a:t>
            </a:r>
          </a:p>
        </p:txBody>
      </p:sp>
      <p:sp>
        <p:nvSpPr>
          <p:cNvPr id="32777" name="Text Box 9">
            <a:extLst>
              <a:ext uri="{FF2B5EF4-FFF2-40B4-BE49-F238E27FC236}">
                <a16:creationId xmlns:a16="http://schemas.microsoft.com/office/drawing/2014/main" id="{85E1F6F2-74FC-2E44-BAEC-D562CAE49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0" y="2462213"/>
            <a:ext cx="3238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定系－</a:t>
            </a:r>
            <a:r>
              <a:rPr lang="zh-CN" altLang="en-US" i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固联于某恒星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；</a:t>
            </a: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9C168F7A-DD7B-7D4C-9471-980B6BAECE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033713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动系－地球</a:t>
            </a:r>
            <a:r>
              <a:rPr lang="en-US" altLang="zh-CN" i="1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oxy</a:t>
            </a:r>
            <a:endParaRPr lang="en-US" altLang="zh-CN">
              <a:effectLst>
                <a:outerShdw blurRad="38100" dist="38100" dir="2700000" algn="tl">
                  <a:srgbClr val="C0C0C0"/>
                </a:outerShdw>
              </a:effectLst>
              <a:ea typeface="黑体" panose="02010609060101010101" pitchFamily="49" charset="-122"/>
            </a:endParaRPr>
          </a:p>
        </p:txBody>
      </p:sp>
      <p:sp>
        <p:nvSpPr>
          <p:cNvPr id="32780" name="Text Box 12">
            <a:extLst>
              <a:ext uri="{FF2B5EF4-FFF2-40B4-BE49-F238E27FC236}">
                <a16:creationId xmlns:a16="http://schemas.microsoft.com/office/drawing/2014/main" id="{626AB2D0-EDE7-2A41-976A-DABC4A8DA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828800"/>
            <a:ext cx="374173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相对运动—</a:t>
            </a:r>
            <a:r>
              <a:rPr kumimoji="0"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沿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经线绕地心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o</a:t>
            </a:r>
          </a:p>
          <a:p>
            <a:pPr eaLnBrk="1" hangingPunct="1"/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          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ea typeface="黑体" panose="02010609060101010101" pitchFamily="49" charset="-122"/>
              </a:rPr>
              <a:t>的圆周运动</a:t>
            </a:r>
            <a:endParaRPr lang="zh-CN" altLang="en-US">
              <a:ea typeface="黑体" panose="02010609060101010101" pitchFamily="49" charset="-122"/>
            </a:endParaRPr>
          </a:p>
        </p:txBody>
      </p:sp>
      <p:sp>
        <p:nvSpPr>
          <p:cNvPr id="43016" name="Text Box 13">
            <a:extLst>
              <a:ext uri="{FF2B5EF4-FFF2-40B4-BE49-F238E27FC236}">
                <a16:creationId xmlns:a16="http://schemas.microsoft.com/office/drawing/2014/main" id="{F85EFBE6-366C-4C48-83B5-DD2F5CF9B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1720850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ea typeface="黑体" panose="02010609060101010101" pitchFamily="49" charset="-122"/>
              </a:rPr>
              <a:t>解：</a:t>
            </a:r>
          </a:p>
        </p:txBody>
      </p:sp>
      <p:grpSp>
        <p:nvGrpSpPr>
          <p:cNvPr id="43017" name="Group 22">
            <a:extLst>
              <a:ext uri="{FF2B5EF4-FFF2-40B4-BE49-F238E27FC236}">
                <a16:creationId xmlns:a16="http://schemas.microsoft.com/office/drawing/2014/main" id="{56D8E3B9-3354-664E-B05B-41606454DC70}"/>
              </a:ext>
            </a:extLst>
          </p:cNvPr>
          <p:cNvGrpSpPr>
            <a:grpSpLocks/>
          </p:cNvGrpSpPr>
          <p:nvPr/>
        </p:nvGrpSpPr>
        <p:grpSpPr bwMode="auto">
          <a:xfrm>
            <a:off x="6267450" y="3276600"/>
            <a:ext cx="2362200" cy="2362200"/>
            <a:chOff x="3696" y="2064"/>
            <a:chExt cx="1488" cy="1488"/>
          </a:xfrm>
        </p:grpSpPr>
        <p:sp>
          <p:nvSpPr>
            <p:cNvPr id="43044" name="Oval 14">
              <a:extLst>
                <a:ext uri="{FF2B5EF4-FFF2-40B4-BE49-F238E27FC236}">
                  <a16:creationId xmlns:a16="http://schemas.microsoft.com/office/drawing/2014/main" id="{31C0D996-2D83-1941-8235-BC8F8FDB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256"/>
              <a:ext cx="1200" cy="1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3045" name="Oval 15">
              <a:extLst>
                <a:ext uri="{FF2B5EF4-FFF2-40B4-BE49-F238E27FC236}">
                  <a16:creationId xmlns:a16="http://schemas.microsoft.com/office/drawing/2014/main" id="{602C6A9F-C630-B347-961C-5E1B79F7E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2256"/>
              <a:ext cx="720" cy="124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43046" name="Line 16">
              <a:extLst>
                <a:ext uri="{FF2B5EF4-FFF2-40B4-BE49-F238E27FC236}">
                  <a16:creationId xmlns:a16="http://schemas.microsoft.com/office/drawing/2014/main" id="{F70DDF11-2A53-9A43-AA88-C3E18E5E4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880"/>
              <a:ext cx="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7" name="Line 17">
              <a:extLst>
                <a:ext uri="{FF2B5EF4-FFF2-40B4-BE49-F238E27FC236}">
                  <a16:creationId xmlns:a16="http://schemas.microsoft.com/office/drawing/2014/main" id="{4E285E71-2998-E94C-98BA-E0FE96E58E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2064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8" name="Line 18">
              <a:extLst>
                <a:ext uri="{FF2B5EF4-FFF2-40B4-BE49-F238E27FC236}">
                  <a16:creationId xmlns:a16="http://schemas.microsoft.com/office/drawing/2014/main" id="{79FAA28D-8B77-AF47-8E29-4ACAFCC1D6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2880"/>
              <a:ext cx="672" cy="672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49" name="Line 19">
              <a:extLst>
                <a:ext uri="{FF2B5EF4-FFF2-40B4-BE49-F238E27FC236}">
                  <a16:creationId xmlns:a16="http://schemas.microsoft.com/office/drawing/2014/main" id="{6D5F7ECF-2786-C84F-930D-CDE1174339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880"/>
              <a:ext cx="816" cy="62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0" name="Line 20">
              <a:extLst>
                <a:ext uri="{FF2B5EF4-FFF2-40B4-BE49-F238E27FC236}">
                  <a16:creationId xmlns:a16="http://schemas.microsoft.com/office/drawing/2014/main" id="{556B32B3-AA76-0641-8124-DFC75D953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68" y="2592"/>
              <a:ext cx="336" cy="288"/>
            </a:xfrm>
            <a:prstGeom prst="line">
              <a:avLst/>
            </a:prstGeom>
            <a:noFill/>
            <a:ln w="28575">
              <a:solidFill>
                <a:srgbClr val="00CC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51" name="Freeform 21">
              <a:extLst>
                <a:ext uri="{FF2B5EF4-FFF2-40B4-BE49-F238E27FC236}">
                  <a16:creationId xmlns:a16="http://schemas.microsoft.com/office/drawing/2014/main" id="{5A4612A5-32A9-4745-8E30-1790F80B9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2" y="2784"/>
              <a:ext cx="64" cy="240"/>
            </a:xfrm>
            <a:custGeom>
              <a:avLst/>
              <a:gdLst>
                <a:gd name="T0" fmla="*/ 0 w 112"/>
                <a:gd name="T1" fmla="*/ 0 h 288"/>
                <a:gd name="T2" fmla="*/ 6 w 112"/>
                <a:gd name="T3" fmla="*/ 39 h 288"/>
                <a:gd name="T4" fmla="*/ 6 w 112"/>
                <a:gd name="T5" fmla="*/ 78 h 288"/>
                <a:gd name="T6" fmla="*/ 3 w 112"/>
                <a:gd name="T7" fmla="*/ 116 h 288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12" h="288">
                  <a:moveTo>
                    <a:pt x="0" y="0"/>
                  </a:moveTo>
                  <a:cubicBezTo>
                    <a:pt x="40" y="32"/>
                    <a:pt x="80" y="64"/>
                    <a:pt x="96" y="96"/>
                  </a:cubicBezTo>
                  <a:cubicBezTo>
                    <a:pt x="112" y="128"/>
                    <a:pt x="104" y="160"/>
                    <a:pt x="96" y="192"/>
                  </a:cubicBezTo>
                  <a:cubicBezTo>
                    <a:pt x="88" y="224"/>
                    <a:pt x="56" y="272"/>
                    <a:pt x="48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43018" name="Object 23">
            <a:extLst>
              <a:ext uri="{FF2B5EF4-FFF2-40B4-BE49-F238E27FC236}">
                <a16:creationId xmlns:a16="http://schemas.microsoft.com/office/drawing/2014/main" id="{18DAE783-0A1F-CB4A-A2FF-B5CEFD8DC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19850" y="5486400"/>
          <a:ext cx="2714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87" name="Equation" r:id="rId4" imgW="1460500" imgH="1606550" progId="Equation.3">
                  <p:embed/>
                </p:oleObj>
              </mc:Choice>
              <mc:Fallback>
                <p:oleObj name="Equation" r:id="rId4" imgW="1460500" imgH="160655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5486400"/>
                        <a:ext cx="27146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9" name="Object 24">
            <a:extLst>
              <a:ext uri="{FF2B5EF4-FFF2-40B4-BE49-F238E27FC236}">
                <a16:creationId xmlns:a16="http://schemas.microsoft.com/office/drawing/2014/main" id="{769E851F-0577-9249-9269-5463139D41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16950" y="5230813"/>
          <a:ext cx="2984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88" name="Equation" r:id="rId6" imgW="1606550" imgH="1898650" progId="Equation.3">
                  <p:embed/>
                </p:oleObj>
              </mc:Choice>
              <mc:Fallback>
                <p:oleObj name="Equation" r:id="rId6" imgW="1606550" imgH="189865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950" y="5230813"/>
                        <a:ext cx="2984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0" name="Object 25">
            <a:extLst>
              <a:ext uri="{FF2B5EF4-FFF2-40B4-BE49-F238E27FC236}">
                <a16:creationId xmlns:a16="http://schemas.microsoft.com/office/drawing/2014/main" id="{DF85A5C1-8AD4-7C47-A645-1FFF21BDA2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10450" y="3213100"/>
          <a:ext cx="271463" cy="27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89" name="Equation" r:id="rId8" imgW="1460500" imgH="1460500" progId="Equation.3">
                  <p:embed/>
                </p:oleObj>
              </mc:Choice>
              <mc:Fallback>
                <p:oleObj name="Equation" r:id="rId8" imgW="1460500" imgH="14605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0450" y="3213100"/>
                        <a:ext cx="271463" cy="27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1" name="Object 26">
            <a:extLst>
              <a:ext uri="{FF2B5EF4-FFF2-40B4-BE49-F238E27FC236}">
                <a16:creationId xmlns:a16="http://schemas.microsoft.com/office/drawing/2014/main" id="{5B9A1823-4B6C-2749-B27F-2DDEDA2030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39050" y="4419600"/>
          <a:ext cx="29845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90" name="Equation" r:id="rId10" imgW="1606550" imgH="1898650" progId="Equation.3">
                  <p:embed/>
                </p:oleObj>
              </mc:Choice>
              <mc:Fallback>
                <p:oleObj name="Equation" r:id="rId10" imgW="1606550" imgH="189865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050" y="4419600"/>
                        <a:ext cx="298450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27">
            <a:extLst>
              <a:ext uri="{FF2B5EF4-FFF2-40B4-BE49-F238E27FC236}">
                <a16:creationId xmlns:a16="http://schemas.microsoft.com/office/drawing/2014/main" id="{6D7DF188-0A6C-C247-A38B-94DB5FA10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3250" y="4495800"/>
          <a:ext cx="271463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91" name="Equation" r:id="rId12" imgW="1460500" imgH="1606550" progId="Equation.3">
                  <p:embed/>
                </p:oleObj>
              </mc:Choice>
              <mc:Fallback>
                <p:oleObj name="Equation" r:id="rId12" imgW="1460500" imgH="160655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0" y="4495800"/>
                        <a:ext cx="271463" cy="29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28">
            <a:extLst>
              <a:ext uri="{FF2B5EF4-FFF2-40B4-BE49-F238E27FC236}">
                <a16:creationId xmlns:a16="http://schemas.microsoft.com/office/drawing/2014/main" id="{471F0A11-26FE-CB41-AE7F-30E1042E04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34250" y="4038600"/>
          <a:ext cx="325438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92" name="Equation" r:id="rId14" imgW="76200" imgH="82550" progId="Equation.3">
                  <p:embed/>
                </p:oleObj>
              </mc:Choice>
              <mc:Fallback>
                <p:oleObj name="Equation" r:id="rId14" imgW="76200" imgH="8255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4250" y="4038600"/>
                        <a:ext cx="325438" cy="352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4" name="Line 29">
            <a:extLst>
              <a:ext uri="{FF2B5EF4-FFF2-40B4-BE49-F238E27FC236}">
                <a16:creationId xmlns:a16="http://schemas.microsoft.com/office/drawing/2014/main" id="{EB2C13CA-5D68-9F42-931F-950FAD11C7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650" y="4038600"/>
            <a:ext cx="304800" cy="533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3025" name="Object 30">
            <a:extLst>
              <a:ext uri="{FF2B5EF4-FFF2-40B4-BE49-F238E27FC236}">
                <a16:creationId xmlns:a16="http://schemas.microsoft.com/office/drawing/2014/main" id="{695C158E-B7DA-F24F-BC95-CCB3974634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096250" y="4191000"/>
          <a:ext cx="354013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93" name="Equation" r:id="rId16" imgW="88900" imgH="88900" progId="Equation.3">
                  <p:embed/>
                </p:oleObj>
              </mc:Choice>
              <mc:Fallback>
                <p:oleObj name="Equation" r:id="rId16" imgW="88900" imgH="889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0" y="4191000"/>
                        <a:ext cx="354013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6" name="Freeform 31">
            <a:extLst>
              <a:ext uri="{FF2B5EF4-FFF2-40B4-BE49-F238E27FC236}">
                <a16:creationId xmlns:a16="http://schemas.microsoft.com/office/drawing/2014/main" id="{C168627E-76F4-4B49-872D-F34C3FC7915B}"/>
              </a:ext>
            </a:extLst>
          </p:cNvPr>
          <p:cNvSpPr>
            <a:spLocks/>
          </p:cNvSpPr>
          <p:nvPr/>
        </p:nvSpPr>
        <p:spPr bwMode="auto">
          <a:xfrm rot="-1603608">
            <a:off x="7181850" y="3352800"/>
            <a:ext cx="317500" cy="241300"/>
          </a:xfrm>
          <a:custGeom>
            <a:avLst/>
            <a:gdLst>
              <a:gd name="T0" fmla="*/ 2147483646 w 200"/>
              <a:gd name="T1" fmla="*/ 0 h 152"/>
              <a:gd name="T2" fmla="*/ 2147483646 w 200"/>
              <a:gd name="T3" fmla="*/ 2147483646 h 152"/>
              <a:gd name="T4" fmla="*/ 2147483646 w 200"/>
              <a:gd name="T5" fmla="*/ 2147483646 h 152"/>
              <a:gd name="T6" fmla="*/ 2147483646 w 200"/>
              <a:gd name="T7" fmla="*/ 2147483646 h 152"/>
              <a:gd name="T8" fmla="*/ 2147483646 w 200"/>
              <a:gd name="T9" fmla="*/ 2147483646 h 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00" h="152">
                <a:moveTo>
                  <a:pt x="8" y="0"/>
                </a:moveTo>
                <a:cubicBezTo>
                  <a:pt x="4" y="36"/>
                  <a:pt x="0" y="72"/>
                  <a:pt x="8" y="96"/>
                </a:cubicBezTo>
                <a:cubicBezTo>
                  <a:pt x="16" y="120"/>
                  <a:pt x="32" y="136"/>
                  <a:pt x="56" y="144"/>
                </a:cubicBezTo>
                <a:cubicBezTo>
                  <a:pt x="80" y="152"/>
                  <a:pt x="128" y="152"/>
                  <a:pt x="152" y="144"/>
                </a:cubicBezTo>
                <a:cubicBezTo>
                  <a:pt x="176" y="136"/>
                  <a:pt x="192" y="112"/>
                  <a:pt x="200" y="96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2813" name="Group 45">
            <a:extLst>
              <a:ext uri="{FF2B5EF4-FFF2-40B4-BE49-F238E27FC236}">
                <a16:creationId xmlns:a16="http://schemas.microsoft.com/office/drawing/2014/main" id="{9EF5EE2B-5BF1-904F-A3EC-18EE4E96DDF0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2965450" cy="2819400"/>
            <a:chOff x="1824" y="2112"/>
            <a:chExt cx="1868" cy="1776"/>
          </a:xfrm>
        </p:grpSpPr>
        <p:grpSp>
          <p:nvGrpSpPr>
            <p:cNvPr id="43031" name="Group 35">
              <a:extLst>
                <a:ext uri="{FF2B5EF4-FFF2-40B4-BE49-F238E27FC236}">
                  <a16:creationId xmlns:a16="http://schemas.microsoft.com/office/drawing/2014/main" id="{C396F569-96D9-B34E-96CC-4847265EA6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4" y="2304"/>
              <a:ext cx="1584" cy="1584"/>
              <a:chOff x="1824" y="2304"/>
              <a:chExt cx="1584" cy="1584"/>
            </a:xfrm>
          </p:grpSpPr>
          <p:sp>
            <p:nvSpPr>
              <p:cNvPr id="43041" name="Oval 32">
                <a:extLst>
                  <a:ext uri="{FF2B5EF4-FFF2-40B4-BE49-F238E27FC236}">
                    <a16:creationId xmlns:a16="http://schemas.microsoft.com/office/drawing/2014/main" id="{4F1D99D4-CE55-7F47-8CC9-64D01712D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1152" cy="12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黑体" panose="02010609060101010101" pitchFamily="49" charset="-122"/>
                </a:endParaRPr>
              </a:p>
            </p:txBody>
          </p:sp>
          <p:sp>
            <p:nvSpPr>
              <p:cNvPr id="43042" name="Rectangle 33">
                <a:extLst>
                  <a:ext uri="{FF2B5EF4-FFF2-40B4-BE49-F238E27FC236}">
                    <a16:creationId xmlns:a16="http://schemas.microsoft.com/office/drawing/2014/main" id="{D58EF0AC-DE64-5B42-B458-BD1A80F67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304"/>
                <a:ext cx="624" cy="1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黑体" panose="02010609060101010101" pitchFamily="49" charset="-122"/>
                </a:endParaRPr>
              </a:p>
            </p:txBody>
          </p:sp>
          <p:sp>
            <p:nvSpPr>
              <p:cNvPr id="43043" name="Rectangle 34">
                <a:extLst>
                  <a:ext uri="{FF2B5EF4-FFF2-40B4-BE49-F238E27FC236}">
                    <a16:creationId xmlns:a16="http://schemas.microsoft.com/office/drawing/2014/main" id="{8763FCC1-F277-8046-886A-B67482DC2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304075">
                <a:off x="2304" y="2640"/>
                <a:ext cx="624" cy="158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43032" name="Line 36">
              <a:extLst>
                <a:ext uri="{FF2B5EF4-FFF2-40B4-BE49-F238E27FC236}">
                  <a16:creationId xmlns:a16="http://schemas.microsoft.com/office/drawing/2014/main" id="{BD4ED690-E230-FF40-ACAD-BADDF72957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3120"/>
              <a:ext cx="8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3" name="Line 37">
              <a:extLst>
                <a:ext uri="{FF2B5EF4-FFF2-40B4-BE49-F238E27FC236}">
                  <a16:creationId xmlns:a16="http://schemas.microsoft.com/office/drawing/2014/main" id="{1B360727-E613-F14E-80B6-FD88EAAF9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160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034" name="Line 38">
              <a:extLst>
                <a:ext uri="{FF2B5EF4-FFF2-40B4-BE49-F238E27FC236}">
                  <a16:creationId xmlns:a16="http://schemas.microsoft.com/office/drawing/2014/main" id="{22D0E27D-BD70-AC4E-83C4-54F63AADD9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36" y="2496"/>
              <a:ext cx="33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3035" name="Object 39">
              <a:extLst>
                <a:ext uri="{FF2B5EF4-FFF2-40B4-BE49-F238E27FC236}">
                  <a16:creationId xmlns:a16="http://schemas.microsoft.com/office/drawing/2014/main" id="{20DA7E4A-7B54-BC42-AD58-45A3DEA7B31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4" y="2880"/>
            <a:ext cx="1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94" name="Equation" r:id="rId18" imgW="1606550" imgH="1898650" progId="Equation.3">
                    <p:embed/>
                  </p:oleObj>
                </mc:Choice>
                <mc:Fallback>
                  <p:oleObj name="Equation" r:id="rId18" imgW="1606550" imgH="189865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4" y="2880"/>
                          <a:ext cx="18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6" name="Object 40">
              <a:extLst>
                <a:ext uri="{FF2B5EF4-FFF2-40B4-BE49-F238E27FC236}">
                  <a16:creationId xmlns:a16="http://schemas.microsoft.com/office/drawing/2014/main" id="{868415B5-16D5-C54D-B4A2-C27530B1BB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2640"/>
            <a:ext cx="205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95" name="Equation" r:id="rId19" imgW="76200" imgH="82550" progId="Equation.3">
                    <p:embed/>
                  </p:oleObj>
                </mc:Choice>
                <mc:Fallback>
                  <p:oleObj name="Equation" r:id="rId19" imgW="76200" imgH="8255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640"/>
                          <a:ext cx="205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37" name="Line 41">
              <a:extLst>
                <a:ext uri="{FF2B5EF4-FFF2-40B4-BE49-F238E27FC236}">
                  <a16:creationId xmlns:a16="http://schemas.microsoft.com/office/drawing/2014/main" id="{1FA3691E-26AB-3145-9516-631AF2994168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877531">
              <a:off x="3120" y="2496"/>
              <a:ext cx="192" cy="3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43038" name="Object 42">
              <a:extLst>
                <a:ext uri="{FF2B5EF4-FFF2-40B4-BE49-F238E27FC236}">
                  <a16:creationId xmlns:a16="http://schemas.microsoft.com/office/drawing/2014/main" id="{5C528A2E-FB56-E14A-B2F1-0C406F3896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2448"/>
            <a:ext cx="223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96" name="Equation" r:id="rId21" imgW="88900" imgH="88900" progId="Equation.3">
                    <p:embed/>
                  </p:oleObj>
                </mc:Choice>
                <mc:Fallback>
                  <p:oleObj name="Equation" r:id="rId21" imgW="88900" imgH="88900" progId="Equation.3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448"/>
                          <a:ext cx="223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39" name="Object 43">
              <a:extLst>
                <a:ext uri="{FF2B5EF4-FFF2-40B4-BE49-F238E27FC236}">
                  <a16:creationId xmlns:a16="http://schemas.microsoft.com/office/drawing/2014/main" id="{364D2B36-F883-6D44-859B-0F1E141178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3024"/>
            <a:ext cx="1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97" name="Equation" r:id="rId23" imgW="1606550" imgH="1898650" progId="Equation.3">
                    <p:embed/>
                  </p:oleObj>
                </mc:Choice>
                <mc:Fallback>
                  <p:oleObj name="Equation" r:id="rId23" imgW="1606550" imgH="189865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024"/>
                          <a:ext cx="188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040" name="Object 44">
              <a:extLst>
                <a:ext uri="{FF2B5EF4-FFF2-40B4-BE49-F238E27FC236}">
                  <a16:creationId xmlns:a16="http://schemas.microsoft.com/office/drawing/2014/main" id="{F3F6F00F-B026-E645-9906-22E6E4FEF9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2112"/>
            <a:ext cx="171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798" name="Equation" r:id="rId24" imgW="1460500" imgH="1460500" progId="Equation.3">
                    <p:embed/>
                  </p:oleObj>
                </mc:Choice>
                <mc:Fallback>
                  <p:oleObj name="Equation" r:id="rId24" imgW="1460500" imgH="146050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112"/>
                          <a:ext cx="171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814" name="Object 46">
            <a:extLst>
              <a:ext uri="{FF2B5EF4-FFF2-40B4-BE49-F238E27FC236}">
                <a16:creationId xmlns:a16="http://schemas.microsoft.com/office/drawing/2014/main" id="{F770141D-C8F2-DD49-A708-BFF1F393C7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657600"/>
          <a:ext cx="38100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99" name="Equation" r:id="rId25" imgW="17259300" imgH="2781300" progId="Equation.3">
                  <p:embed/>
                </p:oleObj>
              </mc:Choice>
              <mc:Fallback>
                <p:oleObj name="Equation" r:id="rId25" imgW="17259300" imgH="27813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657600"/>
                        <a:ext cx="3810000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5" name="Object 47">
            <a:extLst>
              <a:ext uri="{FF2B5EF4-FFF2-40B4-BE49-F238E27FC236}">
                <a16:creationId xmlns:a16="http://schemas.microsoft.com/office/drawing/2014/main" id="{44FE9EDE-6828-834C-AC29-278FB924A8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267200"/>
          <a:ext cx="361632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0" name="Equation" r:id="rId27" imgW="16383000" imgH="2781300" progId="Equation.3">
                  <p:embed/>
                </p:oleObj>
              </mc:Choice>
              <mc:Fallback>
                <p:oleObj name="Equation" r:id="rId27" imgW="16383000" imgH="278130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67200"/>
                        <a:ext cx="3616325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6" name="Object 48">
            <a:extLst>
              <a:ext uri="{FF2B5EF4-FFF2-40B4-BE49-F238E27FC236}">
                <a16:creationId xmlns:a16="http://schemas.microsoft.com/office/drawing/2014/main" id="{5A0C8102-612D-284C-82B7-D0C06F9163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5029200"/>
          <a:ext cx="5235575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01" name="Equation" r:id="rId29" imgW="27209750" imgH="5556250" progId="Equation.3">
                  <p:embed/>
                </p:oleObj>
              </mc:Choice>
              <mc:Fallback>
                <p:oleObj name="Equation" r:id="rId29" imgW="27209750" imgH="555625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5029200"/>
                        <a:ext cx="5235575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8F9F087-B4F7-4D3A-AA2A-BFE94EDD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2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 autoUpdateAnimBg="0"/>
      <p:bldP spid="32777" grpId="0" autoUpdateAnimBg="0"/>
      <p:bldP spid="32778" grpId="0" autoUpdateAnimBg="0"/>
      <p:bldP spid="32780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034" name="Object 6">
            <a:extLst>
              <a:ext uri="{FF2B5EF4-FFF2-40B4-BE49-F238E27FC236}">
                <a16:creationId xmlns:a16="http://schemas.microsoft.com/office/drawing/2014/main" id="{B60B6EC8-9C3B-8D4D-AECE-27217BD40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304800"/>
          <a:ext cx="63341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6" name="Equation" r:id="rId3" imgW="32912050" imgH="2927350" progId="Equation.3">
                  <p:embed/>
                </p:oleObj>
              </mc:Choice>
              <mc:Fallback>
                <p:oleObj name="Equation" r:id="rId3" imgW="32912050" imgH="292735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04800"/>
                        <a:ext cx="6334125" cy="5270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>
            <a:extLst>
              <a:ext uri="{FF2B5EF4-FFF2-40B4-BE49-F238E27FC236}">
                <a16:creationId xmlns:a16="http://schemas.microsoft.com/office/drawing/2014/main" id="{DDF43F88-2EF6-2A4C-AC85-C428187453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914400"/>
          <a:ext cx="32099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7" name="Equation" r:id="rId5" imgW="16675100" imgH="3219450" progId="Equation.3">
                  <p:embed/>
                </p:oleObj>
              </mc:Choice>
              <mc:Fallback>
                <p:oleObj name="Equation" r:id="rId5" imgW="16675100" imgH="321945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914400"/>
                        <a:ext cx="3209925" cy="5810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>
            <a:extLst>
              <a:ext uri="{FF2B5EF4-FFF2-40B4-BE49-F238E27FC236}">
                <a16:creationId xmlns:a16="http://schemas.microsoft.com/office/drawing/2014/main" id="{A4F1F29B-11AA-4D4B-A043-E8DDD2463C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1905000"/>
          <a:ext cx="3968750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8" name="Equation" r:id="rId7" imgW="20624800" imgH="4826000" progId="Equation.3">
                  <p:embed/>
                </p:oleObj>
              </mc:Choice>
              <mc:Fallback>
                <p:oleObj name="Equation" r:id="rId7" imgW="20624800" imgH="4826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3968750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9">
            <a:extLst>
              <a:ext uri="{FF2B5EF4-FFF2-40B4-BE49-F238E27FC236}">
                <a16:creationId xmlns:a16="http://schemas.microsoft.com/office/drawing/2014/main" id="{7B0DEB2B-177F-0240-B9C1-70992617D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098675"/>
            <a:ext cx="1250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ea typeface="黑体" panose="02010609060101010101" pitchFamily="49" charset="-122"/>
              </a:rPr>
              <a:t>指向</a:t>
            </a:r>
            <a:r>
              <a:rPr lang="en-US" altLang="zh-CN">
                <a:ea typeface="黑体" panose="02010609060101010101" pitchFamily="49" charset="-122"/>
              </a:rPr>
              <a:t>o</a:t>
            </a:r>
            <a:r>
              <a:rPr lang="zh-CN" altLang="en-US">
                <a:ea typeface="黑体" panose="02010609060101010101" pitchFamily="49" charset="-122"/>
              </a:rPr>
              <a:t>点</a:t>
            </a:r>
          </a:p>
        </p:txBody>
      </p:sp>
      <p:graphicFrame>
        <p:nvGraphicFramePr>
          <p:cNvPr id="31754" name="Object 10">
            <a:extLst>
              <a:ext uri="{FF2B5EF4-FFF2-40B4-BE49-F238E27FC236}">
                <a16:creationId xmlns:a16="http://schemas.microsoft.com/office/drawing/2014/main" id="{4F60E5E7-C8E6-D048-BDD6-93D1A4D11B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819400"/>
          <a:ext cx="36591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79" name="Equation" r:id="rId9" imgW="19018250" imgH="2927350" progId="Equation.3">
                  <p:embed/>
                </p:oleObj>
              </mc:Choice>
              <mc:Fallback>
                <p:oleObj name="Equation" r:id="rId9" imgW="19018250" imgH="292735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819400"/>
                        <a:ext cx="36591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2">
            <a:extLst>
              <a:ext uri="{FF2B5EF4-FFF2-40B4-BE49-F238E27FC236}">
                <a16:creationId xmlns:a16="http://schemas.microsoft.com/office/drawing/2014/main" id="{995013BF-A6AB-394B-AB18-FA5FDB027C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6836482"/>
              </p:ext>
            </p:extLst>
          </p:nvPr>
        </p:nvGraphicFramePr>
        <p:xfrm>
          <a:off x="6450013" y="3481388"/>
          <a:ext cx="2084387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0" name="Equation" r:id="rId11" imgW="10826750" imgH="2635250" progId="Equation.3">
                  <p:embed/>
                </p:oleObj>
              </mc:Choice>
              <mc:Fallback>
                <p:oleObj name="Equation" r:id="rId11" imgW="10826750" imgH="263525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0013" y="3481388"/>
                        <a:ext cx="2084387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>
            <a:extLst>
              <a:ext uri="{FF2B5EF4-FFF2-40B4-BE49-F238E27FC236}">
                <a16:creationId xmlns:a16="http://schemas.microsoft.com/office/drawing/2014/main" id="{BBE6CBED-CAF6-0746-98D6-FF0E8D4E46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3962400"/>
          <a:ext cx="6646863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1" name="Equation" r:id="rId13" imgW="34524950" imgH="4826000" progId="Equation.3">
                  <p:embed/>
                </p:oleObj>
              </mc:Choice>
              <mc:Fallback>
                <p:oleObj name="Equation" r:id="rId13" imgW="34524950" imgH="48260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2400"/>
                        <a:ext cx="6646863" cy="869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4">
            <a:extLst>
              <a:ext uri="{FF2B5EF4-FFF2-40B4-BE49-F238E27FC236}">
                <a16:creationId xmlns:a16="http://schemas.microsoft.com/office/drawing/2014/main" id="{4769D623-5978-A545-BB92-75571325C3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9288" y="4672013"/>
          <a:ext cx="78851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2" name="Equation" r:id="rId15" imgW="40957500" imgH="5410200" progId="Equation.3">
                  <p:embed/>
                </p:oleObj>
              </mc:Choice>
              <mc:Fallback>
                <p:oleObj name="Equation" r:id="rId15" imgW="40957500" imgH="5410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4672013"/>
                        <a:ext cx="78851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5">
            <a:extLst>
              <a:ext uri="{FF2B5EF4-FFF2-40B4-BE49-F238E27FC236}">
                <a16:creationId xmlns:a16="http://schemas.microsoft.com/office/drawing/2014/main" id="{B9F5D81C-AAAC-084B-8065-1B0FD06327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8125" y="5565775"/>
          <a:ext cx="63928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83" name="Equation" r:id="rId17" imgW="33204150" imgH="4533900" progId="Equation.3">
                  <p:embed/>
                </p:oleObj>
              </mc:Choice>
              <mc:Fallback>
                <p:oleObj name="Equation" r:id="rId17" imgW="33204150" imgH="45339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8125" y="5565775"/>
                        <a:ext cx="639286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C54AE454-01CA-4253-BE11-163BAB8C731B}"/>
              </a:ext>
            </a:extLst>
          </p:cNvPr>
          <p:cNvGrpSpPr/>
          <p:nvPr/>
        </p:nvGrpSpPr>
        <p:grpSpPr>
          <a:xfrm>
            <a:off x="685800" y="3429000"/>
            <a:ext cx="5830054" cy="527050"/>
            <a:chOff x="685800" y="3429000"/>
            <a:chExt cx="5830054" cy="527050"/>
          </a:xfrm>
        </p:grpSpPr>
        <p:graphicFrame>
          <p:nvGraphicFramePr>
            <p:cNvPr id="31755" name="Object 11">
              <a:extLst>
                <a:ext uri="{FF2B5EF4-FFF2-40B4-BE49-F238E27FC236}">
                  <a16:creationId xmlns:a16="http://schemas.microsoft.com/office/drawing/2014/main" id="{212C2F0E-C458-8B46-8742-1E3DCDED616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7653804"/>
                </p:ext>
              </p:extLst>
            </p:nvPr>
          </p:nvGraphicFramePr>
          <p:xfrm>
            <a:off x="685800" y="3429000"/>
            <a:ext cx="5686425" cy="527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84" name="Equation" r:id="rId19" imgW="29552900" imgH="2927350" progId="Equation.3">
                    <p:embed/>
                  </p:oleObj>
                </mc:Choice>
                <mc:Fallback>
                  <p:oleObj name="Equation" r:id="rId19" imgW="29552900" imgH="292735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3429000"/>
                          <a:ext cx="5686425" cy="5270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17F697A6-90D3-4793-B007-B1E004A8702C}"/>
                </a:ext>
              </a:extLst>
            </p:cNvPr>
            <p:cNvSpPr txBox="1"/>
            <p:nvPr/>
          </p:nvSpPr>
          <p:spPr>
            <a:xfrm>
              <a:off x="6228596" y="3461692"/>
              <a:ext cx="2872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ABC99-3E9F-47BE-BB90-A3494B3C3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8" name="Rectangle 28">
            <a:extLst>
              <a:ext uri="{FF2B5EF4-FFF2-40B4-BE49-F238E27FC236}">
                <a16:creationId xmlns:a16="http://schemas.microsoft.com/office/drawing/2014/main" id="{D71C4C38-4B6C-4944-AAF1-D305607ED8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27" y="116632"/>
            <a:ext cx="8890669" cy="6415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6763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85863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4963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R="0" lvl="0" defTabSz="914400" rtl="0" eaLnBrk="1" fontAlgn="base" latinLnBrk="0" hangingPunct="1">
              <a:lnSpc>
                <a:spcPct val="150000"/>
              </a:lnSpc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SzPct val="90000"/>
              <a:tabLst/>
              <a:defRPr/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讨论一：转动参考系选取</a:t>
            </a:r>
            <a:endParaRPr lang="en-US" altLang="zh-CN" b="1" dirty="0">
              <a:solidFill>
                <a:srgbClr val="FF0000"/>
              </a:solidFill>
              <a:ea typeface="黑体" panose="02010609060101010101" pitchFamily="49" charset="-122"/>
            </a:endParaRPr>
          </a:p>
          <a:p>
            <a:pPr marR="0" lvl="0" defTabSz="914400" rtl="0" eaLnBrk="1" fontAlgn="base" latinLnBrk="0" hangingPunct="1">
              <a:lnSpc>
                <a:spcPct val="150000"/>
              </a:lnSpc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SzPct val="90000"/>
              <a:tabLst/>
              <a:defRPr/>
            </a:pPr>
            <a:r>
              <a:rPr lang="zh-CN" altLang="en-US" noProof="0" dirty="0">
                <a:ea typeface="黑体" panose="02010609060101010101" pitchFamily="49" charset="-122"/>
              </a:rPr>
              <a:t>实际应用中，转动参考系未必取刚体为参照物。取三个垂直轴组成的</a:t>
            </a:r>
            <a:r>
              <a:rPr lang="zh-CN" altLang="en-US" noProof="0" dirty="0">
                <a:solidFill>
                  <a:srgbClr val="0000FF"/>
                </a:solidFill>
                <a:ea typeface="黑体" panose="02010609060101010101" pitchFamily="49" charset="-122"/>
              </a:rPr>
              <a:t>坐标系框架</a:t>
            </a:r>
            <a:r>
              <a:rPr lang="zh-CN" altLang="en-US" noProof="0" dirty="0">
                <a:ea typeface="黑体" panose="02010609060101010101" pitchFamily="49" charset="-122"/>
              </a:rPr>
              <a:t>为</a:t>
            </a:r>
            <a:r>
              <a:rPr lang="zh-CN" altLang="en-US" noProof="0" dirty="0">
                <a:solidFill>
                  <a:srgbClr val="0000FF"/>
                </a:solidFill>
                <a:ea typeface="黑体" panose="02010609060101010101" pitchFamily="49" charset="-122"/>
              </a:rPr>
              <a:t>转动参考系</a:t>
            </a:r>
            <a:r>
              <a:rPr lang="zh-CN" altLang="en-US" noProof="0" dirty="0">
                <a:ea typeface="黑体" panose="02010609060101010101" pitchFamily="49" charset="-122"/>
              </a:rPr>
              <a:t>，研究问题会更方便</a:t>
            </a:r>
            <a:endParaRPr lang="en-US" altLang="zh-CN" noProof="0" dirty="0">
              <a:ea typeface="黑体" panose="02010609060101010101" pitchFamily="49" charset="-122"/>
            </a:endParaRPr>
          </a:p>
          <a:p>
            <a:pPr marR="0" lvl="0" defTabSz="914400" rtl="0" eaLnBrk="1" fontAlgn="base" latinLnBrk="0" hangingPunct="1">
              <a:lnSpc>
                <a:spcPct val="150000"/>
              </a:lnSpc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SzPct val="90000"/>
              <a:tabLst/>
              <a:defRPr/>
            </a:pPr>
            <a:endParaRPr lang="en-US" altLang="zh-CN" dirty="0">
              <a:ea typeface="黑体" panose="02010609060101010101" pitchFamily="49" charset="-122"/>
            </a:endParaRPr>
          </a:p>
          <a:p>
            <a:pPr marR="0" lvl="0" defTabSz="914400" rtl="0" eaLnBrk="1" fontAlgn="base" latinLnBrk="0" hangingPunct="1">
              <a:lnSpc>
                <a:spcPct val="150000"/>
              </a:lnSpc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SzPct val="90000"/>
              <a:tabLst/>
              <a:defRPr/>
            </a:pPr>
            <a:endParaRPr lang="en-US" altLang="zh-CN" noProof="0" dirty="0">
              <a:ea typeface="黑体" panose="02010609060101010101" pitchFamily="49" charset="-122"/>
            </a:endParaRPr>
          </a:p>
          <a:p>
            <a:pPr marR="0" lvl="0" defTabSz="914400" rtl="0" eaLnBrk="1" fontAlgn="base" latinLnBrk="0" hangingPunct="1">
              <a:lnSpc>
                <a:spcPct val="150000"/>
              </a:lnSpc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SzPct val="90000"/>
              <a:tabLst/>
              <a:defRPr/>
            </a:pPr>
            <a:endParaRPr lang="en-US" altLang="zh-CN" dirty="0">
              <a:ea typeface="黑体" panose="02010609060101010101" pitchFamily="49" charset="-122"/>
            </a:endParaRPr>
          </a:p>
          <a:p>
            <a:pPr marR="0" lvl="0" defTabSz="914400" rtl="0" eaLnBrk="1" fontAlgn="base" latinLnBrk="0" hangingPunct="1">
              <a:lnSpc>
                <a:spcPct val="150000"/>
              </a:lnSpc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SzPct val="90000"/>
              <a:tabLst/>
              <a:defRPr/>
            </a:pPr>
            <a:endParaRPr lang="en-US" altLang="zh-CN" dirty="0">
              <a:ea typeface="黑体" panose="02010609060101010101" pitchFamily="49" charset="-122"/>
            </a:endParaRPr>
          </a:p>
          <a:p>
            <a:pPr marR="0" lvl="0" defTabSz="914400" rtl="0" eaLnBrk="1" fontAlgn="base" latinLnBrk="0" hangingPunct="1">
              <a:lnSpc>
                <a:spcPct val="150000"/>
              </a:lnSpc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SzPct val="90000"/>
              <a:tabLst/>
              <a:defRPr/>
            </a:pPr>
            <a:endParaRPr lang="en-US" altLang="zh-CN" dirty="0">
              <a:ea typeface="黑体" panose="02010609060101010101" pitchFamily="49" charset="-122"/>
            </a:endParaRPr>
          </a:p>
          <a:p>
            <a:pPr marR="0" lvl="0" defTabSz="914400" rtl="0" eaLnBrk="1" fontAlgn="base" latinLnBrk="0" hangingPunct="1">
              <a:lnSpc>
                <a:spcPct val="150000"/>
              </a:lnSpc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SzPct val="90000"/>
              <a:tabLst/>
              <a:defRPr/>
            </a:pPr>
            <a:endParaRPr lang="en-US" altLang="zh-CN" dirty="0">
              <a:ea typeface="黑体" panose="02010609060101010101" pitchFamily="49" charset="-122"/>
            </a:endParaRPr>
          </a:p>
          <a:p>
            <a:pPr marR="0" lvl="0" defTabSz="914400" rtl="0" eaLnBrk="1" fontAlgn="base" latinLnBrk="0" hangingPunct="1">
              <a:lnSpc>
                <a:spcPct val="150000"/>
              </a:lnSpc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SzPct val="90000"/>
              <a:tabLst/>
              <a:defRPr/>
            </a:pPr>
            <a:endParaRPr lang="en-US" altLang="zh-CN" dirty="0">
              <a:ea typeface="黑体" panose="02010609060101010101" pitchFamily="49" charset="-122"/>
            </a:endParaRPr>
          </a:p>
          <a:p>
            <a:pPr marR="0" lvl="0" defTabSz="914400" rtl="0" eaLnBrk="1" fontAlgn="base" latinLnBrk="0" hangingPunct="1">
              <a:lnSpc>
                <a:spcPct val="150000"/>
              </a:lnSpc>
              <a:spcBef>
                <a:spcPct val="10000"/>
              </a:spcBef>
              <a:spcAft>
                <a:spcPct val="0"/>
              </a:spcAft>
              <a:buClr>
                <a:srgbClr val="000000"/>
              </a:buClr>
              <a:buSzPct val="90000"/>
              <a:tabLst/>
              <a:defRPr/>
            </a:pPr>
            <a:endParaRPr lang="en-US" altLang="zh-CN" noProof="0" dirty="0">
              <a:ea typeface="黑体" panose="02010609060101010101" pitchFamily="49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685276A9-D39D-4BBC-AE9A-41580FD5E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26" y="3625299"/>
            <a:ext cx="2057400" cy="1141334"/>
          </a:xfrm>
          <a:prstGeom prst="rect">
            <a:avLst/>
          </a:prstGeom>
        </p:spPr>
      </p:pic>
      <p:grpSp>
        <p:nvGrpSpPr>
          <p:cNvPr id="84" name="组合 83">
            <a:extLst>
              <a:ext uri="{FF2B5EF4-FFF2-40B4-BE49-F238E27FC236}">
                <a16:creationId xmlns:a16="http://schemas.microsoft.com/office/drawing/2014/main" id="{7631E2AA-D3BB-4BDA-9E37-3ACCC2D6E349}"/>
              </a:ext>
            </a:extLst>
          </p:cNvPr>
          <p:cNvGrpSpPr/>
          <p:nvPr/>
        </p:nvGrpSpPr>
        <p:grpSpPr>
          <a:xfrm>
            <a:off x="3138902" y="2710028"/>
            <a:ext cx="2057398" cy="1880817"/>
            <a:chOff x="6577419" y="2280846"/>
            <a:chExt cx="2057398" cy="1880817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3206988F-0D29-4761-A1BC-9097EF3CCF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40899" y="3358788"/>
              <a:ext cx="532653" cy="8028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AB1346D-0392-4E1F-85CA-0AED40093F02}"/>
                </a:ext>
              </a:extLst>
            </p:cNvPr>
            <p:cNvSpPr/>
            <p:nvPr/>
          </p:nvSpPr>
          <p:spPr bwMode="auto">
            <a:xfrm rot="2065894">
              <a:off x="7426776" y="3267072"/>
              <a:ext cx="852471" cy="22154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C26342C6-48F0-4C3F-8F58-648D9B53FD33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7866077" y="3014706"/>
              <a:ext cx="245027" cy="3693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1AB5488-19DB-40AE-9BE5-D9A9F6968F31}"/>
                </a:ext>
              </a:extLst>
            </p:cNvPr>
            <p:cNvCxnSpPr>
              <a:cxnSpLocks/>
              <a:endCxn id="7" idx="2"/>
            </p:cNvCxnSpPr>
            <p:nvPr/>
          </p:nvCxnSpPr>
          <p:spPr bwMode="auto">
            <a:xfrm flipH="1" flipV="1">
              <a:off x="6577419" y="3034616"/>
              <a:ext cx="766842" cy="11270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6BC3570-23E3-42FA-A4BA-E7A1D2334160}"/>
                </a:ext>
              </a:extLst>
            </p:cNvPr>
            <p:cNvSpPr/>
            <p:nvPr/>
          </p:nvSpPr>
          <p:spPr>
            <a:xfrm>
              <a:off x="6577419" y="2860789"/>
              <a:ext cx="1533685" cy="347653"/>
            </a:xfrm>
            <a:prstGeom prst="ellipse">
              <a:avLst/>
            </a:prstGeom>
            <a:noFill/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0" name="弧形 29">
              <a:extLst>
                <a:ext uri="{FF2B5EF4-FFF2-40B4-BE49-F238E27FC236}">
                  <a16:creationId xmlns:a16="http://schemas.microsoft.com/office/drawing/2014/main" id="{CA8D6B98-D8F9-440A-A996-5480741DC99F}"/>
                </a:ext>
              </a:extLst>
            </p:cNvPr>
            <p:cNvSpPr/>
            <p:nvPr/>
          </p:nvSpPr>
          <p:spPr bwMode="auto">
            <a:xfrm rot="2130522">
              <a:off x="7755776" y="3088430"/>
              <a:ext cx="473104" cy="175311"/>
            </a:xfrm>
            <a:prstGeom prst="arc">
              <a:avLst>
                <a:gd name="adj1" fmla="val 19023310"/>
                <a:gd name="adj2" fmla="val 1332421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对象 34">
                  <a:extLst>
                    <a:ext uri="{FF2B5EF4-FFF2-40B4-BE49-F238E27FC236}">
                      <a16:creationId xmlns:a16="http://schemas.microsoft.com/office/drawing/2014/main" id="{3B126E44-85A1-4A10-870B-02B2756B2413}"/>
                    </a:ext>
                  </a:extLst>
                </p:cNvPr>
                <p:cNvSpPr txBox="1"/>
                <p:nvPr/>
              </p:nvSpPr>
              <p:spPr bwMode="auto">
                <a:xfrm>
                  <a:off x="7516132" y="2280846"/>
                  <a:ext cx="46544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3" name="对象 34">
                  <a:extLst>
                    <a:ext uri="{FF2B5EF4-FFF2-40B4-BE49-F238E27FC236}">
                      <a16:creationId xmlns:a16="http://schemas.microsoft.com/office/drawing/2014/main" id="{3B126E44-85A1-4A10-870B-02B2756B24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516132" y="2280846"/>
                  <a:ext cx="465445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0526" b="-2632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对象 34">
                  <a:extLst>
                    <a:ext uri="{FF2B5EF4-FFF2-40B4-BE49-F238E27FC236}">
                      <a16:creationId xmlns:a16="http://schemas.microsoft.com/office/drawing/2014/main" id="{776A0BAE-4EDC-48DF-9306-B16FE2037798}"/>
                    </a:ext>
                  </a:extLst>
                </p:cNvPr>
                <p:cNvSpPr txBox="1"/>
                <p:nvPr/>
              </p:nvSpPr>
              <p:spPr bwMode="auto">
                <a:xfrm>
                  <a:off x="8169372" y="2967335"/>
                  <a:ext cx="46544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4" name="对象 34">
                  <a:extLst>
                    <a:ext uri="{FF2B5EF4-FFF2-40B4-BE49-F238E27FC236}">
                      <a16:creationId xmlns:a16="http://schemas.microsoft.com/office/drawing/2014/main" id="{776A0BAE-4EDC-48DF-9306-B16FE20377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169372" y="2967335"/>
                  <a:ext cx="465445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9211" b="-1316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666F72F3-72C9-40F0-BC55-0A7E90285F2C}"/>
              </a:ext>
            </a:extLst>
          </p:cNvPr>
          <p:cNvGrpSpPr/>
          <p:nvPr/>
        </p:nvGrpSpPr>
        <p:grpSpPr>
          <a:xfrm>
            <a:off x="889372" y="2036062"/>
            <a:ext cx="1855624" cy="2730571"/>
            <a:chOff x="3077814" y="1540295"/>
            <a:chExt cx="1855624" cy="2730571"/>
          </a:xfrm>
        </p:grpSpPr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AC4D064F-FB58-429E-80B6-9EC950C64EC9}"/>
                </a:ext>
              </a:extLst>
            </p:cNvPr>
            <p:cNvCxnSpPr/>
            <p:nvPr/>
          </p:nvCxnSpPr>
          <p:spPr>
            <a:xfrm flipV="1">
              <a:off x="3550914" y="1797996"/>
              <a:ext cx="7658" cy="1820277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2B5DF561-30BB-430F-A805-A1AFB11656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7814" y="3628024"/>
              <a:ext cx="473103" cy="347653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5CBB4B82-F8B9-4DC6-A640-68D8374524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8574" y="3618274"/>
              <a:ext cx="1090761" cy="76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对象 34">
                  <a:extLst>
                    <a:ext uri="{FF2B5EF4-FFF2-40B4-BE49-F238E27FC236}">
                      <a16:creationId xmlns:a16="http://schemas.microsoft.com/office/drawing/2014/main" id="{0D6C42D4-06F8-48B1-8EF6-926BCAFE8869}"/>
                    </a:ext>
                  </a:extLst>
                </p:cNvPr>
                <p:cNvSpPr txBox="1"/>
                <p:nvPr/>
              </p:nvSpPr>
              <p:spPr bwMode="auto">
                <a:xfrm>
                  <a:off x="3077814" y="3809201"/>
                  <a:ext cx="46544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对象 34">
                  <a:extLst>
                    <a:ext uri="{FF2B5EF4-FFF2-40B4-BE49-F238E27FC236}">
                      <a16:creationId xmlns:a16="http://schemas.microsoft.com/office/drawing/2014/main" id="{0D6C42D4-06F8-48B1-8EF6-926BCAFE8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7814" y="3809201"/>
                  <a:ext cx="465445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对象 34">
                  <a:extLst>
                    <a:ext uri="{FF2B5EF4-FFF2-40B4-BE49-F238E27FC236}">
                      <a16:creationId xmlns:a16="http://schemas.microsoft.com/office/drawing/2014/main" id="{FFFF0C35-6296-4907-A07C-5085007178FA}"/>
                    </a:ext>
                  </a:extLst>
                </p:cNvPr>
                <p:cNvSpPr txBox="1"/>
                <p:nvPr/>
              </p:nvSpPr>
              <p:spPr bwMode="auto">
                <a:xfrm>
                  <a:off x="4467993" y="3613836"/>
                  <a:ext cx="46544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对象 34">
                  <a:extLst>
                    <a:ext uri="{FF2B5EF4-FFF2-40B4-BE49-F238E27FC236}">
                      <a16:creationId xmlns:a16="http://schemas.microsoft.com/office/drawing/2014/main" id="{FFFF0C35-6296-4907-A07C-5085007178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7993" y="3613836"/>
                  <a:ext cx="46544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947" b="-10526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对象 34">
                  <a:extLst>
                    <a:ext uri="{FF2B5EF4-FFF2-40B4-BE49-F238E27FC236}">
                      <a16:creationId xmlns:a16="http://schemas.microsoft.com/office/drawing/2014/main" id="{DF7693E9-DB2A-4F2F-B8D2-3A275A9A3BC1}"/>
                    </a:ext>
                  </a:extLst>
                </p:cNvPr>
                <p:cNvSpPr txBox="1"/>
                <p:nvPr/>
              </p:nvSpPr>
              <p:spPr bwMode="auto">
                <a:xfrm>
                  <a:off x="3195945" y="1540295"/>
                  <a:ext cx="46544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对象 34">
                  <a:extLst>
                    <a:ext uri="{FF2B5EF4-FFF2-40B4-BE49-F238E27FC236}">
                      <a16:creationId xmlns:a16="http://schemas.microsoft.com/office/drawing/2014/main" id="{DF7693E9-DB2A-4F2F-B8D2-3A275A9A3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95945" y="1540295"/>
                  <a:ext cx="465445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弧形 47">
              <a:extLst>
                <a:ext uri="{FF2B5EF4-FFF2-40B4-BE49-F238E27FC236}">
                  <a16:creationId xmlns:a16="http://schemas.microsoft.com/office/drawing/2014/main" id="{5055B0D0-DFA1-42A4-8D63-BAB9DB8DCF53}"/>
                </a:ext>
              </a:extLst>
            </p:cNvPr>
            <p:cNvSpPr/>
            <p:nvPr/>
          </p:nvSpPr>
          <p:spPr bwMode="auto">
            <a:xfrm>
              <a:off x="3321553" y="2081871"/>
              <a:ext cx="473104" cy="175311"/>
            </a:xfrm>
            <a:prstGeom prst="arc">
              <a:avLst>
                <a:gd name="adj1" fmla="val 19023310"/>
                <a:gd name="adj2" fmla="val 1332421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2D88088F-2E0D-4567-BF6A-DB6C93F79678}"/>
              </a:ext>
            </a:extLst>
          </p:cNvPr>
          <p:cNvGrpSpPr/>
          <p:nvPr/>
        </p:nvGrpSpPr>
        <p:grpSpPr>
          <a:xfrm>
            <a:off x="3419872" y="2492896"/>
            <a:ext cx="1855624" cy="2730571"/>
            <a:chOff x="3077814" y="1540295"/>
            <a:chExt cx="1855624" cy="2730571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A68B0F34-8B3F-4D11-BBA2-1127F6EEA55F}"/>
                </a:ext>
              </a:extLst>
            </p:cNvPr>
            <p:cNvCxnSpPr/>
            <p:nvPr/>
          </p:nvCxnSpPr>
          <p:spPr>
            <a:xfrm flipV="1">
              <a:off x="3550914" y="1797996"/>
              <a:ext cx="7658" cy="1820277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1CE03684-4580-4068-A72A-915F7B3414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7814" y="3628024"/>
              <a:ext cx="473103" cy="347653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A969E67F-C11E-414C-9F8A-3DD1B4E51E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8574" y="3618274"/>
              <a:ext cx="1090761" cy="7658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对象 34">
                  <a:extLst>
                    <a:ext uri="{FF2B5EF4-FFF2-40B4-BE49-F238E27FC236}">
                      <a16:creationId xmlns:a16="http://schemas.microsoft.com/office/drawing/2014/main" id="{14E678ED-8CFF-4374-8B0E-EB614E7678CB}"/>
                    </a:ext>
                  </a:extLst>
                </p:cNvPr>
                <p:cNvSpPr txBox="1"/>
                <p:nvPr/>
              </p:nvSpPr>
              <p:spPr bwMode="auto">
                <a:xfrm>
                  <a:off x="3077814" y="3809201"/>
                  <a:ext cx="46544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对象 34">
                  <a:extLst>
                    <a:ext uri="{FF2B5EF4-FFF2-40B4-BE49-F238E27FC236}">
                      <a16:creationId xmlns:a16="http://schemas.microsoft.com/office/drawing/2014/main" id="{14E678ED-8CFF-4374-8B0E-EB614E7678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7814" y="3809201"/>
                  <a:ext cx="465445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对象 34">
                  <a:extLst>
                    <a:ext uri="{FF2B5EF4-FFF2-40B4-BE49-F238E27FC236}">
                      <a16:creationId xmlns:a16="http://schemas.microsoft.com/office/drawing/2014/main" id="{BD074009-FD92-4024-A770-521FE2A3DA76}"/>
                    </a:ext>
                  </a:extLst>
                </p:cNvPr>
                <p:cNvSpPr txBox="1"/>
                <p:nvPr/>
              </p:nvSpPr>
              <p:spPr bwMode="auto">
                <a:xfrm>
                  <a:off x="4467993" y="3613836"/>
                  <a:ext cx="46544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对象 34">
                  <a:extLst>
                    <a:ext uri="{FF2B5EF4-FFF2-40B4-BE49-F238E27FC236}">
                      <a16:creationId xmlns:a16="http://schemas.microsoft.com/office/drawing/2014/main" id="{BD074009-FD92-4024-A770-521FE2A3D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467993" y="3613836"/>
                  <a:ext cx="465445" cy="461665"/>
                </a:xfrm>
                <a:prstGeom prst="rect">
                  <a:avLst/>
                </a:prstGeom>
                <a:blipFill>
                  <a:blip r:embed="rId10"/>
                  <a:stretch>
                    <a:fillRect l="-3947" b="-10526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对象 34">
                  <a:extLst>
                    <a:ext uri="{FF2B5EF4-FFF2-40B4-BE49-F238E27FC236}">
                      <a16:creationId xmlns:a16="http://schemas.microsoft.com/office/drawing/2014/main" id="{45A9B4FB-5B95-4442-A632-12988E4D5779}"/>
                    </a:ext>
                  </a:extLst>
                </p:cNvPr>
                <p:cNvSpPr txBox="1"/>
                <p:nvPr/>
              </p:nvSpPr>
              <p:spPr bwMode="auto">
                <a:xfrm>
                  <a:off x="3195945" y="1540295"/>
                  <a:ext cx="46544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对象 34">
                  <a:extLst>
                    <a:ext uri="{FF2B5EF4-FFF2-40B4-BE49-F238E27FC236}">
                      <a16:creationId xmlns:a16="http://schemas.microsoft.com/office/drawing/2014/main" id="{45A9B4FB-5B95-4442-A632-12988E4D57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95945" y="1540295"/>
                  <a:ext cx="465445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弧形 56">
              <a:extLst>
                <a:ext uri="{FF2B5EF4-FFF2-40B4-BE49-F238E27FC236}">
                  <a16:creationId xmlns:a16="http://schemas.microsoft.com/office/drawing/2014/main" id="{B2BEE277-52DC-4291-982B-30DA5AD42F84}"/>
                </a:ext>
              </a:extLst>
            </p:cNvPr>
            <p:cNvSpPr/>
            <p:nvPr/>
          </p:nvSpPr>
          <p:spPr bwMode="auto">
            <a:xfrm>
              <a:off x="3321553" y="2081871"/>
              <a:ext cx="473104" cy="175311"/>
            </a:xfrm>
            <a:prstGeom prst="arc">
              <a:avLst>
                <a:gd name="adj1" fmla="val 19023310"/>
                <a:gd name="adj2" fmla="val 1332421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5228123D-9361-4B78-AFF9-65B992B3E183}"/>
              </a:ext>
            </a:extLst>
          </p:cNvPr>
          <p:cNvGrpSpPr/>
          <p:nvPr/>
        </p:nvGrpSpPr>
        <p:grpSpPr>
          <a:xfrm>
            <a:off x="5807716" y="2991840"/>
            <a:ext cx="2584967" cy="2369143"/>
            <a:chOff x="5303057" y="419447"/>
            <a:chExt cx="2584967" cy="2369143"/>
          </a:xfrm>
        </p:grpSpPr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A084618B-BA5E-4303-970D-DB6880A62AE1}"/>
                </a:ext>
              </a:extLst>
            </p:cNvPr>
            <p:cNvCxnSpPr/>
            <p:nvPr/>
          </p:nvCxnSpPr>
          <p:spPr>
            <a:xfrm flipV="1">
              <a:off x="6016025" y="419447"/>
              <a:ext cx="0" cy="1637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A167CEA-CEA0-475A-9321-CA6C97B28BFA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952024" y="1132590"/>
              <a:ext cx="0" cy="1872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组合 60">
              <a:extLst>
                <a:ext uri="{FF2B5EF4-FFF2-40B4-BE49-F238E27FC236}">
                  <a16:creationId xmlns:a16="http://schemas.microsoft.com/office/drawing/2014/main" id="{4A4D66D1-D2CE-4C12-885F-55DF86A24E21}"/>
                </a:ext>
              </a:extLst>
            </p:cNvPr>
            <p:cNvGrpSpPr/>
            <p:nvPr/>
          </p:nvGrpSpPr>
          <p:grpSpPr>
            <a:xfrm>
              <a:off x="6016023" y="1221463"/>
              <a:ext cx="1729959" cy="855678"/>
              <a:chOff x="3699543" y="4231016"/>
              <a:chExt cx="1729959" cy="855678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2F36B4F6-2D0B-41B6-828D-C0AAE12E79D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-900000">
                <a:off x="5099187" y="4231016"/>
                <a:ext cx="330315" cy="85567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箭头连接符 73">
                <a:extLst>
                  <a:ext uri="{FF2B5EF4-FFF2-40B4-BE49-F238E27FC236}">
                    <a16:creationId xmlns:a16="http://schemas.microsoft.com/office/drawing/2014/main" id="{5296CD58-0A57-4533-892F-D06BB8E709C9}"/>
                  </a:ext>
                </a:extLst>
              </p:cNvPr>
              <p:cNvCxnSpPr>
                <a:cxnSpLocks/>
                <a:endCxn id="73" idx="0"/>
              </p:cNvCxnSpPr>
              <p:nvPr/>
            </p:nvCxnSpPr>
            <p:spPr>
              <a:xfrm flipV="1">
                <a:off x="3699543" y="4245594"/>
                <a:ext cx="1454069" cy="8265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69F0A542-35ED-4C60-9148-BAAC88E9E594}"/>
                  </a:ext>
                </a:extLst>
              </p:cNvPr>
              <p:cNvCxnSpPr>
                <a:cxnSpLocks/>
                <a:endCxn id="73" idx="4"/>
              </p:cNvCxnSpPr>
              <p:nvPr/>
            </p:nvCxnSpPr>
            <p:spPr>
              <a:xfrm>
                <a:off x="3699543" y="5071685"/>
                <a:ext cx="1675535" cy="4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弧形 61">
              <a:extLst>
                <a:ext uri="{FF2B5EF4-FFF2-40B4-BE49-F238E27FC236}">
                  <a16:creationId xmlns:a16="http://schemas.microsoft.com/office/drawing/2014/main" id="{5F14CA40-1804-4DF1-A6FC-D653904D69F8}"/>
                </a:ext>
              </a:extLst>
            </p:cNvPr>
            <p:cNvSpPr>
              <a:spLocks noChangeAspect="1"/>
            </p:cNvSpPr>
            <p:nvPr/>
          </p:nvSpPr>
          <p:spPr>
            <a:xfrm rot="15366040" flipV="1">
              <a:off x="7294523" y="1544498"/>
              <a:ext cx="572604" cy="209605"/>
            </a:xfrm>
            <a:prstGeom prst="arc">
              <a:avLst>
                <a:gd name="adj1" fmla="val 18760939"/>
                <a:gd name="adj2" fmla="val 13201192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弧形 62">
              <a:extLst>
                <a:ext uri="{FF2B5EF4-FFF2-40B4-BE49-F238E27FC236}">
                  <a16:creationId xmlns:a16="http://schemas.microsoft.com/office/drawing/2014/main" id="{5E30CDF5-C1F5-4B47-829B-1D78F347D64B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 flipV="1">
              <a:off x="5794016" y="898097"/>
              <a:ext cx="458082" cy="167684"/>
            </a:xfrm>
            <a:prstGeom prst="arc">
              <a:avLst>
                <a:gd name="adj1" fmla="val 18760939"/>
                <a:gd name="adj2" fmla="val 13201192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弧形 63">
              <a:extLst>
                <a:ext uri="{FF2B5EF4-FFF2-40B4-BE49-F238E27FC236}">
                  <a16:creationId xmlns:a16="http://schemas.microsoft.com/office/drawing/2014/main" id="{03EC5B27-BDF1-431C-9E02-43D2515DFABE}"/>
                </a:ext>
              </a:extLst>
            </p:cNvPr>
            <p:cNvSpPr/>
            <p:nvPr/>
          </p:nvSpPr>
          <p:spPr>
            <a:xfrm>
              <a:off x="5303057" y="1348590"/>
              <a:ext cx="1440000" cy="1440000"/>
            </a:xfrm>
            <a:prstGeom prst="arc">
              <a:avLst>
                <a:gd name="adj1" fmla="val 19731167"/>
                <a:gd name="adj2" fmla="val 20666902"/>
              </a:avLst>
            </a:prstGeom>
            <a:no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73D17823-B6DA-4A81-9E02-560F51231164}"/>
                    </a:ext>
                  </a:extLst>
                </p:cNvPr>
                <p:cNvSpPr/>
                <p:nvPr/>
              </p:nvSpPr>
              <p:spPr>
                <a:xfrm>
                  <a:off x="6608265" y="1463124"/>
                  <a:ext cx="4472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𝛼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F94DEE96-FDCD-422E-8ED7-C60D02C55A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8265" y="1463124"/>
                  <a:ext cx="447237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97CEFC3B-E9A8-4441-B66D-DBC6EE44D037}"/>
                    </a:ext>
                  </a:extLst>
                </p:cNvPr>
                <p:cNvSpPr/>
                <p:nvPr/>
              </p:nvSpPr>
              <p:spPr>
                <a:xfrm>
                  <a:off x="6233323" y="701955"/>
                  <a:ext cx="48314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66" name="矩形 65">
                  <a:extLst>
                    <a:ext uri="{FF2B5EF4-FFF2-40B4-BE49-F238E27FC236}">
                      <a16:creationId xmlns:a16="http://schemas.microsoft.com/office/drawing/2014/main" id="{97CEFC3B-E9A8-4441-B66D-DBC6EE44D0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3323" y="701955"/>
                  <a:ext cx="483146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矩形 66">
                  <a:extLst>
                    <a:ext uri="{FF2B5EF4-FFF2-40B4-BE49-F238E27FC236}">
                      <a16:creationId xmlns:a16="http://schemas.microsoft.com/office/drawing/2014/main" id="{FFA0D60B-05B0-4C2F-98CB-6446FFF1B9A3}"/>
                    </a:ext>
                  </a:extLst>
                </p:cNvPr>
                <p:cNvSpPr/>
                <p:nvPr/>
              </p:nvSpPr>
              <p:spPr>
                <a:xfrm>
                  <a:off x="5598517" y="1669095"/>
                  <a:ext cx="4694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AF415B9D-8F49-4DA9-833C-C118AD8957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8517" y="1669095"/>
                  <a:ext cx="469487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矩形 67">
                  <a:extLst>
                    <a:ext uri="{FF2B5EF4-FFF2-40B4-BE49-F238E27FC236}">
                      <a16:creationId xmlns:a16="http://schemas.microsoft.com/office/drawing/2014/main" id="{22AC0FF9-7619-4E88-B28A-88AE721AE17B}"/>
                    </a:ext>
                  </a:extLst>
                </p:cNvPr>
                <p:cNvSpPr/>
                <p:nvPr/>
              </p:nvSpPr>
              <p:spPr>
                <a:xfrm>
                  <a:off x="6976097" y="1676908"/>
                  <a:ext cx="44723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h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6D7C984C-08EB-4955-863A-B4682A1C23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6097" y="1676908"/>
                  <a:ext cx="447237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弧形 68">
              <a:extLst>
                <a:ext uri="{FF2B5EF4-FFF2-40B4-BE49-F238E27FC236}">
                  <a16:creationId xmlns:a16="http://schemas.microsoft.com/office/drawing/2014/main" id="{A76D219B-7D33-4BC5-B919-385B7D73EC38}"/>
                </a:ext>
              </a:extLst>
            </p:cNvPr>
            <p:cNvSpPr>
              <a:spLocks noChangeAspect="1"/>
            </p:cNvSpPr>
            <p:nvPr/>
          </p:nvSpPr>
          <p:spPr>
            <a:xfrm rot="15366040" flipV="1">
              <a:off x="6785891" y="1669636"/>
              <a:ext cx="546975" cy="222466"/>
            </a:xfrm>
            <a:prstGeom prst="arc">
              <a:avLst>
                <a:gd name="adj1" fmla="val 21596863"/>
                <a:gd name="adj2" fmla="val 10714237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弧形 69">
              <a:extLst>
                <a:ext uri="{FF2B5EF4-FFF2-40B4-BE49-F238E27FC236}">
                  <a16:creationId xmlns:a16="http://schemas.microsoft.com/office/drawing/2014/main" id="{CE59667A-EB30-4DB6-A5EC-2619B052B3DA}"/>
                </a:ext>
              </a:extLst>
            </p:cNvPr>
            <p:cNvSpPr>
              <a:spLocks noChangeAspect="1"/>
            </p:cNvSpPr>
            <p:nvPr/>
          </p:nvSpPr>
          <p:spPr>
            <a:xfrm rot="15366040" flipV="1">
              <a:off x="6424989" y="1866873"/>
              <a:ext cx="273488" cy="111233"/>
            </a:xfrm>
            <a:prstGeom prst="arc">
              <a:avLst>
                <a:gd name="adj1" fmla="val 21596863"/>
                <a:gd name="adj2" fmla="val 10714237"/>
              </a:avLst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011E7DE0-E5B1-4B8A-93CD-8CDAD5FCE4CB}"/>
                </a:ext>
              </a:extLst>
            </p:cNvPr>
            <p:cNvCxnSpPr>
              <a:cxnSpLocks/>
            </p:cNvCxnSpPr>
            <p:nvPr/>
          </p:nvCxnSpPr>
          <p:spPr>
            <a:xfrm rot="4500000" flipV="1">
              <a:off x="6798424" y="1048946"/>
              <a:ext cx="0" cy="1620000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88260F7A-CF7A-4DDE-AA5D-C08DFBC5EB6A}"/>
                    </a:ext>
                  </a:extLst>
                </p:cNvPr>
                <p:cNvSpPr/>
                <p:nvPr/>
              </p:nvSpPr>
              <p:spPr>
                <a:xfrm>
                  <a:off x="7211064" y="768346"/>
                  <a:ext cx="4521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𝐴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01BBF752-79CE-42E8-8E54-BB47B7BC7A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1064" y="768346"/>
                  <a:ext cx="452175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7F0BFD46-4DAF-436F-A08F-7BC9DEE73BFE}"/>
              </a:ext>
            </a:extLst>
          </p:cNvPr>
          <p:cNvGrpSpPr/>
          <p:nvPr/>
        </p:nvGrpSpPr>
        <p:grpSpPr>
          <a:xfrm>
            <a:off x="6053190" y="2553313"/>
            <a:ext cx="2720064" cy="2730571"/>
            <a:chOff x="3077814" y="1540295"/>
            <a:chExt cx="2720064" cy="2730571"/>
          </a:xfrm>
        </p:grpSpPr>
        <p:cxnSp>
          <p:nvCxnSpPr>
            <p:cNvPr id="77" name="直接箭头连接符 76">
              <a:extLst>
                <a:ext uri="{FF2B5EF4-FFF2-40B4-BE49-F238E27FC236}">
                  <a16:creationId xmlns:a16="http://schemas.microsoft.com/office/drawing/2014/main" id="{1458E70B-D9A7-4FC9-A9A3-B71B00370E11}"/>
                </a:ext>
              </a:extLst>
            </p:cNvPr>
            <p:cNvCxnSpPr/>
            <p:nvPr/>
          </p:nvCxnSpPr>
          <p:spPr>
            <a:xfrm flipV="1">
              <a:off x="3550914" y="1797996"/>
              <a:ext cx="7658" cy="1820277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6A61075D-08C8-45CE-BE6F-F47D82212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77814" y="3628024"/>
              <a:ext cx="473103" cy="347653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>
              <a:extLst>
                <a:ext uri="{FF2B5EF4-FFF2-40B4-BE49-F238E27FC236}">
                  <a16:creationId xmlns:a16="http://schemas.microsoft.com/office/drawing/2014/main" id="{529B8CD7-9C1E-457F-A648-45FF0CA265D2}"/>
                </a:ext>
              </a:extLst>
            </p:cNvPr>
            <p:cNvCxnSpPr>
              <a:cxnSpLocks/>
            </p:cNvCxnSpPr>
            <p:nvPr/>
          </p:nvCxnSpPr>
          <p:spPr>
            <a:xfrm>
              <a:off x="3558574" y="3625932"/>
              <a:ext cx="2239304" cy="1823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对象 34">
                  <a:extLst>
                    <a:ext uri="{FF2B5EF4-FFF2-40B4-BE49-F238E27FC236}">
                      <a16:creationId xmlns:a16="http://schemas.microsoft.com/office/drawing/2014/main" id="{A8041B0F-7E85-4778-8EAE-1814172AFD21}"/>
                    </a:ext>
                  </a:extLst>
                </p:cNvPr>
                <p:cNvSpPr txBox="1"/>
                <p:nvPr/>
              </p:nvSpPr>
              <p:spPr bwMode="auto">
                <a:xfrm>
                  <a:off x="3077814" y="3809201"/>
                  <a:ext cx="46544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对象 34">
                  <a:extLst>
                    <a:ext uri="{FF2B5EF4-FFF2-40B4-BE49-F238E27FC236}">
                      <a16:creationId xmlns:a16="http://schemas.microsoft.com/office/drawing/2014/main" id="{A8041B0F-7E85-4778-8EAE-1814172AF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77814" y="3809201"/>
                  <a:ext cx="465445" cy="461665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对象 34">
                  <a:extLst>
                    <a:ext uri="{FF2B5EF4-FFF2-40B4-BE49-F238E27FC236}">
                      <a16:creationId xmlns:a16="http://schemas.microsoft.com/office/drawing/2014/main" id="{5CC42ACC-30A2-48A0-B6BC-C314C91CE9F1}"/>
                    </a:ext>
                  </a:extLst>
                </p:cNvPr>
                <p:cNvSpPr txBox="1"/>
                <p:nvPr/>
              </p:nvSpPr>
              <p:spPr bwMode="auto">
                <a:xfrm>
                  <a:off x="5230449" y="3638349"/>
                  <a:ext cx="46544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对象 34">
                  <a:extLst>
                    <a:ext uri="{FF2B5EF4-FFF2-40B4-BE49-F238E27FC236}">
                      <a16:creationId xmlns:a16="http://schemas.microsoft.com/office/drawing/2014/main" id="{5CC42ACC-30A2-48A0-B6BC-C314C91CE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230449" y="3638349"/>
                  <a:ext cx="465445" cy="461665"/>
                </a:xfrm>
                <a:prstGeom prst="rect">
                  <a:avLst/>
                </a:prstGeom>
                <a:blipFill>
                  <a:blip r:embed="rId20"/>
                  <a:stretch>
                    <a:fillRect l="-3947" b="-10526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对象 34">
                  <a:extLst>
                    <a:ext uri="{FF2B5EF4-FFF2-40B4-BE49-F238E27FC236}">
                      <a16:creationId xmlns:a16="http://schemas.microsoft.com/office/drawing/2014/main" id="{0BD1F092-959E-44A4-8451-9959CE922280}"/>
                    </a:ext>
                  </a:extLst>
                </p:cNvPr>
                <p:cNvSpPr txBox="1"/>
                <p:nvPr/>
              </p:nvSpPr>
              <p:spPr bwMode="auto">
                <a:xfrm>
                  <a:off x="3195945" y="1540295"/>
                  <a:ext cx="46544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对象 34">
                  <a:extLst>
                    <a:ext uri="{FF2B5EF4-FFF2-40B4-BE49-F238E27FC236}">
                      <a16:creationId xmlns:a16="http://schemas.microsoft.com/office/drawing/2014/main" id="{0BD1F092-959E-44A4-8451-9959CE922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95945" y="1540295"/>
                  <a:ext cx="465445" cy="4616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文本框 84">
            <a:extLst>
              <a:ext uri="{FF2B5EF4-FFF2-40B4-BE49-F238E27FC236}">
                <a16:creationId xmlns:a16="http://schemas.microsoft.com/office/drawing/2014/main" id="{67B1276B-339B-4FEA-891B-624203E63786}"/>
              </a:ext>
            </a:extLst>
          </p:cNvPr>
          <p:cNvSpPr txBox="1"/>
          <p:nvPr/>
        </p:nvSpPr>
        <p:spPr>
          <a:xfrm>
            <a:off x="1083533" y="546191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3.30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88AB716-E0DE-472F-8171-0AE5D798C5E7}"/>
              </a:ext>
            </a:extLst>
          </p:cNvPr>
          <p:cNvSpPr txBox="1"/>
          <p:nvPr/>
        </p:nvSpPr>
        <p:spPr>
          <a:xfrm>
            <a:off x="6791591" y="546191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3.32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84CFD1AA-47B0-4129-A676-78FA1798A9FF}"/>
              </a:ext>
            </a:extLst>
          </p:cNvPr>
          <p:cNvSpPr txBox="1"/>
          <p:nvPr/>
        </p:nvSpPr>
        <p:spPr>
          <a:xfrm>
            <a:off x="3531334" y="5461916"/>
            <a:ext cx="723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</a:rPr>
              <a:t>3.31</a:t>
            </a:r>
            <a:endParaRPr lang="zh-CN" altLang="en-US" dirty="0">
              <a:solidFill>
                <a:srgbClr val="0000FF"/>
              </a:solidFill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4CFFB06-B8FD-4A90-94AE-E36363C1F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2648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>
            <a:extLst>
              <a:ext uri="{FF2B5EF4-FFF2-40B4-BE49-F238E27FC236}">
                <a16:creationId xmlns:a16="http://schemas.microsoft.com/office/drawing/2014/main" id="{AC53057C-A862-6743-92AB-440DF4A60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7662" y="119405"/>
            <a:ext cx="3708675" cy="461665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solidFill>
                  <a:schemeClr val="accent2"/>
                </a:solidFill>
                <a:ea typeface="黑体" panose="02010609060101010101" pitchFamily="49" charset="-122"/>
              </a:rPr>
              <a:t>§</a:t>
            </a:r>
            <a:r>
              <a:rPr lang="en-US" altLang="zh-CN" b="1" dirty="0">
                <a:solidFill>
                  <a:schemeClr val="accent2"/>
                </a:solidFill>
                <a:ea typeface="黑体" panose="02010609060101010101" pitchFamily="49" charset="-122"/>
              </a:rPr>
              <a:t>4.</a:t>
            </a:r>
            <a:r>
              <a:rPr lang="zh-CN" altLang="en-US" b="1" dirty="0">
                <a:solidFill>
                  <a:schemeClr val="accent2"/>
                </a:solidFill>
                <a:ea typeface="黑体" panose="02010609060101010101" pitchFamily="49" charset="-122"/>
              </a:rPr>
              <a:t>1</a:t>
            </a:r>
            <a:r>
              <a:rPr lang="en-US" altLang="zh-CN" b="1" dirty="0">
                <a:solidFill>
                  <a:schemeClr val="accent2"/>
                </a:solidFill>
                <a:ea typeface="黑体" panose="02010609060101010101" pitchFamily="49" charset="-122"/>
              </a:rPr>
              <a:t>/4.2</a:t>
            </a:r>
            <a:r>
              <a:rPr lang="zh-CN" altLang="en-US" b="1" dirty="0">
                <a:solidFill>
                  <a:schemeClr val="accent2"/>
                </a:solidFill>
                <a:ea typeface="黑体" panose="02010609060101010101" pitchFamily="49" charset="-122"/>
              </a:rPr>
              <a:t>  转动参考系变换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8" name="Rectangle 28">
                <a:extLst>
                  <a:ext uri="{FF2B5EF4-FFF2-40B4-BE49-F238E27FC236}">
                    <a16:creationId xmlns:a16="http://schemas.microsoft.com/office/drawing/2014/main" id="{D71C4C38-4B6C-4944-AAF1-D305607ED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784" y="1320728"/>
                <a:ext cx="8998173" cy="127175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66763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85863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4963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:r>
                  <a:rPr lang="zh-CN" altLang="en-US" dirty="0">
                    <a:ea typeface="黑体" panose="02010609060101010101" pitchFamily="49" charset="-122"/>
                  </a:rPr>
                  <a:t>刚体绕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作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定点运动，</a:t>
                </a:r>
                <a:r>
                  <a:rPr lang="zh-CN" altLang="en-US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空间坐标系</a:t>
                </a:r>
                <a:r>
                  <a:rPr lang="zh-CN" altLang="en-US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𝜉𝜂𝜁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，固定在刚体上的</a:t>
                </a:r>
                <a:r>
                  <a:rPr lang="zh-CN" altLang="en-US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本体坐标系</a:t>
                </a:r>
                <a:r>
                  <a:rPr lang="zh-CN" altLang="en-US" dirty="0">
                    <a:ea typeface="黑体" panose="02010609060101010101" pitchFamily="49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𝑥𝑦𝑧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</m:t>
                    </m:r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   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本体系中</a:t>
                </a:r>
                <a:r>
                  <a:rPr lang="zh-CN" altLang="en-US" dirty="0">
                    <a:ea typeface="黑体" panose="02010609060101010101" pitchFamily="49" charset="-122"/>
                  </a:rPr>
                  <a:t>矢量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acc>
                    <m:r>
                      <a:rPr lang="en-US" altLang="zh-CN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acc>
                  </m:oMath>
                </a14:m>
                <a:endParaRPr lang="en-US" altLang="zh-CN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268" name="Rectangle 28">
                <a:extLst>
                  <a:ext uri="{FF2B5EF4-FFF2-40B4-BE49-F238E27FC236}">
                    <a16:creationId xmlns:a16="http://schemas.microsoft.com/office/drawing/2014/main" id="{D71C4C38-4B6C-4944-AAF1-D305607ED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4784" y="1320728"/>
                <a:ext cx="8998173" cy="1271758"/>
              </a:xfrm>
              <a:prstGeom prst="rect">
                <a:avLst/>
              </a:prstGeom>
              <a:blipFill>
                <a:blip r:embed="rId4"/>
                <a:stretch>
                  <a:fillRect l="-1084" r="-1016" b="-576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635F27F-ED2D-4ACB-B47F-AC4E478F1660}"/>
                  </a:ext>
                </a:extLst>
              </p:cNvPr>
              <p:cNvSpPr/>
              <p:nvPr/>
            </p:nvSpPr>
            <p:spPr>
              <a:xfrm>
                <a:off x="138630" y="2760571"/>
                <a:ext cx="6136122" cy="33710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:r>
                  <a:rPr lang="zh-CN" altLang="en-US" dirty="0">
                    <a:ea typeface="黑体" panose="02010609060101010101" pitchFamily="49" charset="-122"/>
                  </a:rPr>
                  <a:t>本体坐标系随刚体以角速度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acc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 转动，故有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1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𝐺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𝐺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𝐺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1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:r>
                  <a:rPr lang="en-US" altLang="zh-CN" b="0" dirty="0">
                    <a:ea typeface="黑体" panose="02010609060101010101" pitchFamily="49" charset="-122"/>
                  </a:rPr>
                  <a:t>(1)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b="0" dirty="0">
                    <a:ea typeface="黑体" panose="02010609060101010101" pitchFamily="49" charset="-122"/>
                  </a:rPr>
                  <a:t> 来自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𝑥𝑦𝑧</m:t>
                    </m:r>
                  </m:oMath>
                </a14:m>
                <a:r>
                  <a:rPr lang="zh-CN" altLang="en-US" b="0" dirty="0">
                    <a:ea typeface="黑体" panose="02010609060101010101" pitchFamily="49" charset="-122"/>
                  </a:rPr>
                  <a:t>轴转动</a:t>
                </a:r>
                <a:endParaRPr lang="en-US" altLang="zh-CN" b="0" dirty="0"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1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:r>
                  <a:rPr lang="en-US" altLang="zh-CN" dirty="0">
                    <a:ea typeface="黑体" panose="02010609060101010101" pitchFamily="49" charset="-122"/>
                  </a:rPr>
                  <a:t>(2)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𝐺</m:t>
                            </m:r>
                          </m:e>
                        </m:acc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≡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𝐺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acc>
                  </m:oMath>
                </a14:m>
                <a:r>
                  <a:rPr lang="zh-CN" altLang="en-US" dirty="0">
                    <a:ea typeface="黑体" panose="02010609060101010101" pitchFamily="49" charset="-122"/>
                  </a:rPr>
                  <a:t>，如果我们取该刚体为参考系，</a:t>
                </a:r>
                <a:r>
                  <a:rPr lang="en-US" altLang="zh-CN" dirty="0"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𝐺</m:t>
                            </m:r>
                          </m:e>
                        </m:acc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d</m:t>
                        </m:r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den>
                    </m:f>
                  </m:oMath>
                </a14:m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ea typeface="黑体" panose="02010609060101010101" pitchFamily="49" charset="-122"/>
                  </a:rPr>
                  <a:t>为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刚体参考系中矢量导数</a:t>
                </a:r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F635F27F-ED2D-4ACB-B47F-AC4E478F1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30" y="2760571"/>
                <a:ext cx="6136122" cy="3371051"/>
              </a:xfrm>
              <a:prstGeom prst="rect">
                <a:avLst/>
              </a:prstGeom>
              <a:blipFill>
                <a:blip r:embed="rId5"/>
                <a:stretch>
                  <a:fillRect l="-1590" r="-1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7C0A1E20-D1C7-4A19-AF6E-201ACE791E6E}"/>
              </a:ext>
            </a:extLst>
          </p:cNvPr>
          <p:cNvGrpSpPr/>
          <p:nvPr/>
        </p:nvGrpSpPr>
        <p:grpSpPr>
          <a:xfrm>
            <a:off x="6569180" y="3058537"/>
            <a:ext cx="2452338" cy="2970638"/>
            <a:chOff x="6523387" y="2387424"/>
            <a:chExt cx="2452338" cy="297063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E4023A2E-A361-4453-9D31-63C9B1966C48}"/>
                </a:ext>
              </a:extLst>
            </p:cNvPr>
            <p:cNvSpPr>
              <a:spLocks/>
            </p:cNvSpPr>
            <p:nvPr/>
          </p:nvSpPr>
          <p:spPr bwMode="auto">
            <a:xfrm rot="1800000" flipH="1">
              <a:off x="7100888" y="4325194"/>
              <a:ext cx="88900" cy="736600"/>
            </a:xfrm>
            <a:custGeom>
              <a:avLst/>
              <a:gdLst>
                <a:gd name="T0" fmla="*/ 0 w 540"/>
                <a:gd name="T1" fmla="*/ 0 h 372"/>
                <a:gd name="T2" fmla="*/ 0 w 540"/>
                <a:gd name="T3" fmla="*/ 1124 h 37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40" h="372">
                  <a:moveTo>
                    <a:pt x="540" y="0"/>
                  </a:moveTo>
                  <a:lnTo>
                    <a:pt x="0" y="372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none" w="med" len="med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C47B929E-6206-47E4-9A86-216310D6D3EE}"/>
                </a:ext>
              </a:extLst>
            </p:cNvPr>
            <p:cNvSpPr>
              <a:spLocks/>
            </p:cNvSpPr>
            <p:nvPr/>
          </p:nvSpPr>
          <p:spPr bwMode="auto">
            <a:xfrm rot="333572" flipH="1">
              <a:off x="6805613" y="2753569"/>
              <a:ext cx="544513" cy="1566863"/>
            </a:xfrm>
            <a:custGeom>
              <a:avLst/>
              <a:gdLst>
                <a:gd name="T0" fmla="*/ 0 w 752"/>
                <a:gd name="T1" fmla="*/ 676 h 1093"/>
                <a:gd name="T2" fmla="*/ 23 w 752"/>
                <a:gd name="T3" fmla="*/ 0 h 109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52" h="1093">
                  <a:moveTo>
                    <a:pt x="0" y="1093"/>
                  </a:moveTo>
                  <a:lnTo>
                    <a:pt x="752" y="0"/>
                  </a:lnTo>
                </a:path>
              </a:pathLst>
            </a:custGeom>
            <a:noFill/>
            <a:ln w="28575" cmpd="sng">
              <a:solidFill>
                <a:srgbClr val="0000FF"/>
              </a:solidFill>
              <a:round/>
              <a:headEnd type="none" w="med" len="med"/>
              <a:tailEnd type="stealth" w="sm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F644275C-29C1-468C-9211-C732FF8D7A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97738" y="3979119"/>
              <a:ext cx="1508125" cy="35560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bject 12">
                  <a:extLst>
                    <a:ext uri="{FF2B5EF4-FFF2-40B4-BE49-F238E27FC236}">
                      <a16:creationId xmlns:a16="http://schemas.microsoft.com/office/drawing/2014/main" id="{5AC693C0-699C-4EFF-ACC2-E6AAEC2B887D}"/>
                    </a:ext>
                  </a:extLst>
                </p:cNvPr>
                <p:cNvSpPr txBox="1"/>
                <p:nvPr/>
              </p:nvSpPr>
              <p:spPr bwMode="auto">
                <a:xfrm>
                  <a:off x="6523387" y="2387424"/>
                  <a:ext cx="28257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bject 12">
                  <a:extLst>
                    <a:ext uri="{FF2B5EF4-FFF2-40B4-BE49-F238E27FC236}">
                      <a16:creationId xmlns:a16="http://schemas.microsoft.com/office/drawing/2014/main" id="{5AC693C0-699C-4EFF-ACC2-E6AAEC2B88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523387" y="2387424"/>
                  <a:ext cx="282575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13043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bject 12">
                  <a:extLst>
                    <a:ext uri="{FF2B5EF4-FFF2-40B4-BE49-F238E27FC236}">
                      <a16:creationId xmlns:a16="http://schemas.microsoft.com/office/drawing/2014/main" id="{03079FC8-A124-4CB1-80A8-08839EA2FA65}"/>
                    </a:ext>
                  </a:extLst>
                </p:cNvPr>
                <p:cNvSpPr txBox="1"/>
                <p:nvPr/>
              </p:nvSpPr>
              <p:spPr bwMode="auto">
                <a:xfrm>
                  <a:off x="8693150" y="3507620"/>
                  <a:ext cx="28257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bject 12">
                  <a:extLst>
                    <a:ext uri="{FF2B5EF4-FFF2-40B4-BE49-F238E27FC236}">
                      <a16:creationId xmlns:a16="http://schemas.microsoft.com/office/drawing/2014/main" id="{03079FC8-A124-4CB1-80A8-08839EA2FA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693150" y="3507620"/>
                  <a:ext cx="282575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6522" r="-32609" b="-11842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bject 12">
                  <a:extLst>
                    <a:ext uri="{FF2B5EF4-FFF2-40B4-BE49-F238E27FC236}">
                      <a16:creationId xmlns:a16="http://schemas.microsoft.com/office/drawing/2014/main" id="{5C771656-DE63-4CB3-B226-204CC5D56611}"/>
                    </a:ext>
                  </a:extLst>
                </p:cNvPr>
                <p:cNvSpPr txBox="1"/>
                <p:nvPr/>
              </p:nvSpPr>
              <p:spPr bwMode="auto">
                <a:xfrm>
                  <a:off x="6922693" y="4896397"/>
                  <a:ext cx="28257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bject 12">
                  <a:extLst>
                    <a:ext uri="{FF2B5EF4-FFF2-40B4-BE49-F238E27FC236}">
                      <a16:creationId xmlns:a16="http://schemas.microsoft.com/office/drawing/2014/main" id="{5C771656-DE63-4CB3-B226-204CC5D56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22693" y="4896397"/>
                  <a:ext cx="282575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17391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865BCE35-0B0A-4412-8912-A2A37F6FB1B3}"/>
              </a:ext>
            </a:extLst>
          </p:cNvPr>
          <p:cNvGrpSpPr/>
          <p:nvPr/>
        </p:nvGrpSpPr>
        <p:grpSpPr>
          <a:xfrm>
            <a:off x="6074063" y="2723007"/>
            <a:ext cx="3043876" cy="3560417"/>
            <a:chOff x="6028270" y="2051894"/>
            <a:chExt cx="3043876" cy="3560417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D3B543EC-F38C-454F-BC92-5C8D325801B7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6684963" y="4161682"/>
              <a:ext cx="396875" cy="962025"/>
            </a:xfrm>
            <a:custGeom>
              <a:avLst/>
              <a:gdLst>
                <a:gd name="T0" fmla="*/ 7 w 603"/>
                <a:gd name="T1" fmla="*/ 0 h 1776"/>
                <a:gd name="T2" fmla="*/ 0 w 603"/>
                <a:gd name="T3" fmla="*/ 8 h 177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03" h="1776">
                  <a:moveTo>
                    <a:pt x="603" y="0"/>
                  </a:moveTo>
                  <a:lnTo>
                    <a:pt x="0" y="1776"/>
                  </a:lnTo>
                </a:path>
              </a:pathLst>
            </a:custGeom>
            <a:noFill/>
            <a:ln w="28575" cmpd="sng">
              <a:solidFill>
                <a:srgbClr val="000000"/>
              </a:solidFill>
              <a:round/>
              <a:headEnd type="none" w="med" len="med"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bject 12">
                  <a:extLst>
                    <a:ext uri="{FF2B5EF4-FFF2-40B4-BE49-F238E27FC236}">
                      <a16:creationId xmlns:a16="http://schemas.microsoft.com/office/drawing/2014/main" id="{D90ADA88-148E-467E-A0AE-33F7E049B233}"/>
                    </a:ext>
                  </a:extLst>
                </p:cNvPr>
                <p:cNvSpPr txBox="1"/>
                <p:nvPr/>
              </p:nvSpPr>
              <p:spPr bwMode="auto">
                <a:xfrm>
                  <a:off x="6996113" y="2051894"/>
                  <a:ext cx="282575" cy="4619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Object 12">
                  <a:extLst>
                    <a:ext uri="{FF2B5EF4-FFF2-40B4-BE49-F238E27FC236}">
                      <a16:creationId xmlns:a16="http://schemas.microsoft.com/office/drawing/2014/main" id="{D90ADA88-148E-467E-A0AE-33F7E049B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996113" y="2051894"/>
                  <a:ext cx="282575" cy="461963"/>
                </a:xfrm>
                <a:prstGeom prst="rect">
                  <a:avLst/>
                </a:prstGeom>
                <a:blipFill>
                  <a:blip r:embed="rId9"/>
                  <a:stretch>
                    <a:fillRect l="-17391" r="-34783" b="-18667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089175AE-55F9-440E-A17A-727D2B9DB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24726" y="4337894"/>
              <a:ext cx="1722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/>
            <a:p>
              <a:endParaRPr lang="en-US"/>
            </a:p>
          </p:txBody>
        </p:sp>
        <p:sp>
          <p:nvSpPr>
            <p:cNvPr id="16" name="Rectangle 16" descr="再生纸">
              <a:extLst>
                <a:ext uri="{FF2B5EF4-FFF2-40B4-BE49-F238E27FC236}">
                  <a16:creationId xmlns:a16="http://schemas.microsoft.com/office/drawing/2014/main" id="{1510FB7C-7622-495D-8127-2FD74B7D8F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610669">
              <a:off x="7148513" y="3034557"/>
              <a:ext cx="1162050" cy="1185863"/>
            </a:xfrm>
            <a:prstGeom prst="rect">
              <a:avLst/>
            </a:prstGeom>
            <a:blipFill dpi="0" rotWithShape="0">
              <a:blip r:embed="rId10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ea typeface="黑体" panose="02010609060101010101" pitchFamily="49" charset="-122"/>
              </a:endParaRP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5F385B60-0ACE-447E-B397-D01477E076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88213" y="2132857"/>
              <a:ext cx="0" cy="2209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8" name="Object 18">
                  <a:extLst>
                    <a:ext uri="{FF2B5EF4-FFF2-40B4-BE49-F238E27FC236}">
                      <a16:creationId xmlns:a16="http://schemas.microsoft.com/office/drawing/2014/main" id="{E04EDC1D-4AE3-4F92-BD17-E5E7AA77536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79580306"/>
                    </p:ext>
                  </p:extLst>
                </p:nvPr>
              </p:nvGraphicFramePr>
              <p:xfrm>
                <a:off x="7364413" y="4418857"/>
                <a:ext cx="341313" cy="3746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324" name="Equation" r:id="rId11" imgW="1460500" imgH="1606550" progId="Equation.3">
                        <p:embed/>
                      </p:oleObj>
                    </mc:Choice>
                    <mc:Fallback>
                      <p:oleObj name="Equation" r:id="rId11" imgW="1460500" imgH="1606550" progId="Equation.3">
                        <p:embed/>
                        <p:pic>
                          <p:nvPicPr>
                            <p:cNvPr id="5143" name="Object 18">
                              <a:extLst>
                                <a:ext uri="{FF2B5EF4-FFF2-40B4-BE49-F238E27FC236}">
                                  <a16:creationId xmlns:a16="http://schemas.microsoft.com/office/drawing/2014/main" id="{B60FB3C4-BDCE-E149-A6D1-B92DF0D01F7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364413" y="4418857"/>
                              <a:ext cx="341313" cy="3746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8" name="Object 18">
                  <a:extLst>
                    <a:ext uri="{FF2B5EF4-FFF2-40B4-BE49-F238E27FC236}">
                      <a16:creationId xmlns:a16="http://schemas.microsoft.com/office/drawing/2014/main" id="{E04EDC1D-4AE3-4F92-BD17-E5E7AA77536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579580306"/>
                    </p:ext>
                  </p:extLst>
                </p:nvPr>
              </p:nvGraphicFramePr>
              <p:xfrm>
                <a:off x="7364413" y="4418857"/>
                <a:ext cx="341313" cy="3746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294" name="Equation" r:id="rId13" imgW="1460500" imgH="1606550" progId="Equation.3">
                        <p:embed/>
                      </p:oleObj>
                    </mc:Choice>
                    <mc:Fallback>
                      <p:oleObj name="Equation" r:id="rId13" imgW="1460500" imgH="1606550" progId="Equation.3">
                        <p:embed/>
                        <p:pic>
                          <p:nvPicPr>
                            <p:cNvPr id="5143" name="Object 18">
                              <a:extLst>
                                <a:ext uri="{FF2B5EF4-FFF2-40B4-BE49-F238E27FC236}">
                                  <a16:creationId xmlns:a16="http://schemas.microsoft.com/office/drawing/2014/main" id="{B60FB3C4-BDCE-E149-A6D1-B92DF0D01F7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364413" y="4418857"/>
                              <a:ext cx="341313" cy="3746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F7C0F8CC-7C97-4759-A110-BAA4E7A28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813" y="4190257"/>
              <a:ext cx="1588" cy="152400"/>
            </a:xfrm>
            <a:custGeom>
              <a:avLst/>
              <a:gdLst>
                <a:gd name="T0" fmla="*/ 0 w 1"/>
                <a:gd name="T1" fmla="*/ 0 h 96"/>
                <a:gd name="T2" fmla="*/ 0 w 1"/>
                <a:gd name="T3" fmla="*/ 96 h 96"/>
                <a:gd name="T4" fmla="*/ 0 w 1"/>
                <a:gd name="T5" fmla="*/ 0 h 9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" h="96">
                  <a:moveTo>
                    <a:pt x="0" y="0"/>
                  </a:moveTo>
                  <a:cubicBezTo>
                    <a:pt x="0" y="0"/>
                    <a:pt x="0" y="96"/>
                    <a:pt x="0" y="96"/>
                  </a:cubicBezTo>
                  <a:cubicBezTo>
                    <a:pt x="0" y="96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D5C3CBB6-5D5C-4EB9-BF25-88EEF76352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88213" y="3580657"/>
              <a:ext cx="4572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1390694-76FE-4FD4-9E56-F96C59683E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88213" y="3809257"/>
              <a:ext cx="30480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" name="Object 22">
                  <a:extLst>
                    <a:ext uri="{FF2B5EF4-FFF2-40B4-BE49-F238E27FC236}">
                      <a16:creationId xmlns:a16="http://schemas.microsoft.com/office/drawing/2014/main" id="{2CEA7598-B15B-45F1-BEDA-5C6CE5E4D7B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39049802"/>
                    </p:ext>
                  </p:extLst>
                </p:nvPr>
              </p:nvGraphicFramePr>
              <p:xfrm>
                <a:off x="7737476" y="3493344"/>
                <a:ext cx="357188" cy="3873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325" name="Equation" r:id="rId15" imgW="1752600" imgH="1898650" progId="Equation.3">
                        <p:embed/>
                      </p:oleObj>
                    </mc:Choice>
                    <mc:Fallback>
                      <p:oleObj name="Equation" r:id="rId15" imgW="1752600" imgH="1898650" progId="Equation.3">
                        <p:embed/>
                        <p:pic>
                          <p:nvPicPr>
                            <p:cNvPr id="5147" name="Object 22">
                              <a:extLst>
                                <a:ext uri="{FF2B5EF4-FFF2-40B4-BE49-F238E27FC236}">
                                  <a16:creationId xmlns:a16="http://schemas.microsoft.com/office/drawing/2014/main" id="{BB6CD3BB-5C14-514A-A8B8-7E51B3DEA59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37476" y="3493344"/>
                              <a:ext cx="357188" cy="387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2" name="Object 22">
                  <a:extLst>
                    <a:ext uri="{FF2B5EF4-FFF2-40B4-BE49-F238E27FC236}">
                      <a16:creationId xmlns:a16="http://schemas.microsoft.com/office/drawing/2014/main" id="{2CEA7598-B15B-45F1-BEDA-5C6CE5E4D7B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39049802"/>
                    </p:ext>
                  </p:extLst>
                </p:nvPr>
              </p:nvGraphicFramePr>
              <p:xfrm>
                <a:off x="7737476" y="3493344"/>
                <a:ext cx="357188" cy="38735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295" name="Equation" r:id="rId17" imgW="1752600" imgH="1898650" progId="Equation.3">
                        <p:embed/>
                      </p:oleObj>
                    </mc:Choice>
                    <mc:Fallback>
                      <p:oleObj name="Equation" r:id="rId17" imgW="1752600" imgH="1898650" progId="Equation.3">
                        <p:embed/>
                        <p:pic>
                          <p:nvPicPr>
                            <p:cNvPr id="5147" name="Object 22">
                              <a:extLst>
                                <a:ext uri="{FF2B5EF4-FFF2-40B4-BE49-F238E27FC236}">
                                  <a16:creationId xmlns:a16="http://schemas.microsoft.com/office/drawing/2014/main" id="{BB6CD3BB-5C14-514A-A8B8-7E51B3DEA59B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37476" y="3493344"/>
                              <a:ext cx="357188" cy="38735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bject 24">
                  <a:extLst>
                    <a:ext uri="{FF2B5EF4-FFF2-40B4-BE49-F238E27FC236}">
                      <a16:creationId xmlns:a16="http://schemas.microsoft.com/office/drawing/2014/main" id="{DE25CA68-CA64-4941-97D3-5F965275616E}"/>
                    </a:ext>
                  </a:extLst>
                </p:cNvPr>
                <p:cNvSpPr txBox="1"/>
                <p:nvPr/>
              </p:nvSpPr>
              <p:spPr bwMode="auto">
                <a:xfrm>
                  <a:off x="7834313" y="2882157"/>
                  <a:ext cx="381000" cy="46196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zh-CN" altLang="en-US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Object 24">
                  <a:extLst>
                    <a:ext uri="{FF2B5EF4-FFF2-40B4-BE49-F238E27FC236}">
                      <a16:creationId xmlns:a16="http://schemas.microsoft.com/office/drawing/2014/main" id="{DE25CA68-CA64-4941-97D3-5F96527561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34313" y="2882157"/>
                  <a:ext cx="381000" cy="461963"/>
                </a:xfrm>
                <a:prstGeom prst="rect">
                  <a:avLst/>
                </a:prstGeom>
                <a:blipFill>
                  <a:blip r:embed="rId19"/>
                  <a:stretch>
                    <a:fillRect r="-1587"/>
                  </a:stretch>
                </a:blipFill>
                <a:ln>
                  <a:noFill/>
                </a:ln>
                <a:effectLst/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bject 12">
                  <a:extLst>
                    <a:ext uri="{FF2B5EF4-FFF2-40B4-BE49-F238E27FC236}">
                      <a16:creationId xmlns:a16="http://schemas.microsoft.com/office/drawing/2014/main" id="{CB9364E7-5FF7-45CC-998B-4F8B56753C84}"/>
                    </a:ext>
                  </a:extLst>
                </p:cNvPr>
                <p:cNvSpPr txBox="1"/>
                <p:nvPr/>
              </p:nvSpPr>
              <p:spPr bwMode="auto">
                <a:xfrm>
                  <a:off x="8789571" y="4271424"/>
                  <a:ext cx="282575" cy="4619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0" name="Object 12">
                  <a:extLst>
                    <a:ext uri="{FF2B5EF4-FFF2-40B4-BE49-F238E27FC236}">
                      <a16:creationId xmlns:a16="http://schemas.microsoft.com/office/drawing/2014/main" id="{CB9364E7-5FF7-45CC-998B-4F8B56753C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89571" y="4271424"/>
                  <a:ext cx="282575" cy="461963"/>
                </a:xfrm>
                <a:prstGeom prst="rect">
                  <a:avLst/>
                </a:prstGeom>
                <a:blipFill>
                  <a:blip r:embed="rId20"/>
                  <a:stretch>
                    <a:fillRect l="-6522" r="-28261" b="-12000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bject 12">
                  <a:extLst>
                    <a:ext uri="{FF2B5EF4-FFF2-40B4-BE49-F238E27FC236}">
                      <a16:creationId xmlns:a16="http://schemas.microsoft.com/office/drawing/2014/main" id="{0EAB208E-6575-4A77-9582-9106538C9557}"/>
                    </a:ext>
                  </a:extLst>
                </p:cNvPr>
                <p:cNvSpPr txBox="1"/>
                <p:nvPr/>
              </p:nvSpPr>
              <p:spPr bwMode="auto">
                <a:xfrm>
                  <a:off x="6166987" y="4387950"/>
                  <a:ext cx="282575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1" name="Object 12">
                  <a:extLst>
                    <a:ext uri="{FF2B5EF4-FFF2-40B4-BE49-F238E27FC236}">
                      <a16:creationId xmlns:a16="http://schemas.microsoft.com/office/drawing/2014/main" id="{0EAB208E-6575-4A77-9582-9106538C95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66987" y="4387950"/>
                  <a:ext cx="282575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19565" r="-34783" b="-18421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弧形 27">
              <a:extLst>
                <a:ext uri="{FF2B5EF4-FFF2-40B4-BE49-F238E27FC236}">
                  <a16:creationId xmlns:a16="http://schemas.microsoft.com/office/drawing/2014/main" id="{2643F29C-A078-486A-AD8D-66D4F1A60E1D}"/>
                </a:ext>
              </a:extLst>
            </p:cNvPr>
            <p:cNvSpPr/>
            <p:nvPr/>
          </p:nvSpPr>
          <p:spPr bwMode="auto">
            <a:xfrm>
              <a:off x="6028270" y="3092311"/>
              <a:ext cx="2520000" cy="2520000"/>
            </a:xfrm>
            <a:prstGeom prst="arc">
              <a:avLst>
                <a:gd name="adj1" fmla="val 17283480"/>
                <a:gd name="adj2" fmla="val 18982479"/>
              </a:avLst>
            </a:prstGeom>
            <a:noFill/>
            <a:ln w="38100" cap="flat" cmpd="sng" algn="ctr">
              <a:solidFill>
                <a:srgbClr val="0000FF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132DE9-05EA-411E-BCD9-E3678622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44C7BCD-AAF0-4D30-8D42-C00991D15087}"/>
              </a:ext>
            </a:extLst>
          </p:cNvPr>
          <p:cNvSpPr/>
          <p:nvPr/>
        </p:nvSpPr>
        <p:spPr>
          <a:xfrm>
            <a:off x="118706" y="697141"/>
            <a:ext cx="2659702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一、速度变换公式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68" name="Rectangle 28">
                <a:extLst>
                  <a:ext uri="{FF2B5EF4-FFF2-40B4-BE49-F238E27FC236}">
                    <a16:creationId xmlns:a16="http://schemas.microsoft.com/office/drawing/2014/main" id="{D71C4C38-4B6C-4944-AAF1-D305607ED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27" y="116632"/>
                <a:ext cx="8890669" cy="640290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66763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85863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4963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defTabSz="914400" rtl="0" eaLnBrk="1" fontAlgn="base" latinLnBrk="0" hangingPunct="1">
                  <a:lnSpc>
                    <a:spcPct val="12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FontTx/>
                  <a:buNone/>
                  <a:tabLst/>
                  <a:defRPr/>
                </a:pPr>
                <a:r>
                  <a:rPr kumimoji="1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讨论二：动系原点与静系不重合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FontTx/>
                  <a:buNone/>
                  <a:tabLst/>
                  <a:defRPr/>
                </a:pP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若动系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原点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𝑂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与静系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𝑆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的原点不重合，并且动系角速度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≠0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，可以通过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两步变换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从静系</a:t>
                </a:r>
                <a14:m>
                  <m:oMath xmlns:m="http://schemas.openxmlformats.org/officeDocument/2006/math"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→</m:t>
                    </m:r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动系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）从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′′ </m:t>
                        </m:r>
                      </m:sup>
                    </m:sSup>
                  </m:oMath>
                </a14:m>
                <a:r>
                  <a:rPr lang="zh-CN" altLang="en-US" i="0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的</a:t>
                </a:r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平动变换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，变换后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′′</m:t>
                        </m:r>
                      </m:sup>
                    </m:sSup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𝑆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原点重合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𝑂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𝑂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2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）从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的转动变换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algn="just" eaLnBrk="1" hangingPunct="1">
                  <a:lnSpc>
                    <a:spcPct val="125000"/>
                  </a:lnSpc>
                  <a:spcBef>
                    <a:spcPct val="10000"/>
                  </a:spcBef>
                  <a:buClr>
                    <a:srgbClr val="000000"/>
                  </a:buClr>
                  <a:buSzPct val="9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</m:e>
                      </m:ac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i="0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endParaRPr>
              </a:p>
              <a:p>
                <a:pPr lvl="0" algn="just" eaLnBrk="1" hangingPunct="1">
                  <a:lnSpc>
                    <a:spcPct val="125000"/>
                  </a:lnSpc>
                  <a:spcBef>
                    <a:spcPct val="10000"/>
                  </a:spcBef>
                  <a:buClr>
                    <a:srgbClr val="000000"/>
                  </a:buClr>
                  <a:buSzPct val="90000"/>
                  <a:defRPr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（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3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）综合以上，易得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的参考系变换</a:t>
                </a:r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𝑂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𝑎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𝑂</m:t>
                          </m:r>
                        </m:sub>
                      </m:sSub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𝜔</m:t>
                              </m:r>
                            </m:e>
                          </m:acc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𝑅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sSup>
                        <m:sSupPr>
                          <m:ctrlP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just" defTabSz="914400" rtl="0" eaLnBrk="1" fontAlgn="base" latinLnBrk="0" hangingPunct="1">
                  <a:lnSpc>
                    <a:spcPct val="125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FontTx/>
                  <a:buNone/>
                  <a:tabLst/>
                  <a:defRPr/>
                </a:pPr>
                <a:r>
                  <a:rPr lang="zh-CN" altLang="en-US" noProof="0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其中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sSub>
                      <m:sSub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𝑂</m:t>
                        </m:r>
                      </m:sub>
                    </m:sSub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,    −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𝑅</m:t>
                            </m:r>
                          </m:e>
                        </m:acc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𝜔</m:t>
                            </m:r>
                          </m:e>
                        </m:acc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⋅</m:t>
                        </m:r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</m:ctrlPr>
                              </m:accPr>
                              <m:e>
                                <m:r>
                                  <a:rPr kumimoji="1" lang="en-US" altLang="zh-CN" sz="2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+mn-cs"/>
                                  </a:rPr>
                                  <m:t>𝑟</m:t>
                                </m:r>
                              </m:e>
                            </m:acc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′</m:t>
                            </m:r>
                          </m:sup>
                        </m:sSup>
                      </m:e>
                    </m:d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e>
                    </m:acc>
                    <m:r>
                      <a:rPr kumimoji="1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−</m:t>
                    </m:r>
                    <m:sSup>
                      <m:sSupPr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e>
                      <m:sup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2</m:t>
                        </m:r>
                      </m:sup>
                    </m:sSup>
                    <m:acc>
                      <m:accPr>
                        <m:chr m:val="⃗"/>
                        <m:ctrlP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</m:oMath>
                </a14:m>
                <a:endPara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0268" name="Rectangle 28">
                <a:extLst>
                  <a:ext uri="{FF2B5EF4-FFF2-40B4-BE49-F238E27FC236}">
                    <a16:creationId xmlns:a16="http://schemas.microsoft.com/office/drawing/2014/main" id="{D71C4C38-4B6C-4944-AAF1-D305607ED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827" y="116632"/>
                <a:ext cx="8890669" cy="6402907"/>
              </a:xfrm>
              <a:prstGeom prst="rect">
                <a:avLst/>
              </a:prstGeom>
              <a:blipFill>
                <a:blip r:embed="rId3"/>
                <a:stretch>
                  <a:fillRect l="-1097" t="-381" r="-1029" b="-9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CE6C45F-05B9-4E13-A087-E70BC925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161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2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28">
                <a:extLst>
                  <a:ext uri="{FF2B5EF4-FFF2-40B4-BE49-F238E27FC236}">
                    <a16:creationId xmlns:a16="http://schemas.microsoft.com/office/drawing/2014/main" id="{BC464113-D178-4B77-B841-00342C8FF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27" y="116632"/>
                <a:ext cx="8890669" cy="65538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66763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85863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4963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R="0" lvl="0" algn="ctr" defTabSz="914400" rtl="0" eaLnBrk="1" fontAlgn="base" latinLnBrk="0" hangingPunct="1">
                  <a:lnSpc>
                    <a:spcPct val="15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tabLst/>
                  <a:defRPr/>
                </a:pPr>
                <a:r>
                  <a:rPr lang="zh-CN" altLang="en-US" b="1" noProof="0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小结：转动参考系变换公式</a:t>
                </a:r>
                <a:endParaRPr lang="en-US" altLang="zh-CN" b="1" noProof="0" dirty="0">
                  <a:solidFill>
                    <a:srgbClr val="FF0000"/>
                  </a:solidFill>
                  <a:ea typeface="黑体" panose="02010609060101010101" pitchFamily="49" charset="-122"/>
                </a:endParaRPr>
              </a:p>
              <a:p>
                <a:pPr marL="342900" marR="0" lvl="0" indent="-342900" defTabSz="914400" rtl="0" eaLnBrk="1" fontAlgn="base" latinLnBrk="0" hangingPunct="1">
                  <a:lnSpc>
                    <a:spcPct val="150000"/>
                  </a:lnSpc>
                  <a:spcBef>
                    <a:spcPct val="10000"/>
                  </a:spcBef>
                  <a:spcAft>
                    <a:spcPct val="0"/>
                  </a:spcAft>
                  <a:buClr>
                    <a:srgbClr val="000000"/>
                  </a:buClr>
                  <a:buSzPct val="90000"/>
                  <a:buFont typeface="Wingdings" panose="05000000000000000000" pitchFamily="2" charset="2"/>
                  <a:buChar char="Ø"/>
                  <a:tabLst/>
                  <a:defRPr/>
                </a:pPr>
                <a:r>
                  <a:rPr lang="zh-CN" altLang="en-US" dirty="0">
                    <a:ea typeface="黑体" panose="02010609060101010101" pitchFamily="49" charset="-122"/>
                  </a:rPr>
                  <a:t>动系与静系原点重合，则速度变换公式</a:t>
                </a:r>
                <a:endParaRPr lang="en-US" altLang="zh-CN" noProof="0" dirty="0">
                  <a:ea typeface="黑体" panose="02010609060101010101" pitchFamily="49" charset="-122"/>
                </a:endParaRPr>
              </a:p>
              <a:p>
                <a:pPr lvl="0" algn="ctr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rgbClr val="000000"/>
                  </a:buClr>
                  <a:buSzPct val="9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rgbClr val="000000"/>
                  </a:buClr>
                  <a:buSzPct val="90000"/>
                  <a:defRPr/>
                </a:pPr>
                <a:r>
                  <a:rPr lang="zh-CN" altLang="en-US" dirty="0">
                    <a:ea typeface="黑体" panose="02010609060101010101" pitchFamily="49" charset="-122"/>
                  </a:rPr>
                  <a:t>加速度变换公式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</m:e>
                      </m:ac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+2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即</m:t>
                      </m:r>
                      <m:r>
                        <a:rPr lang="en-US" altLang="zh-CN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</m:t>
                      </m:r>
                      <m:acc>
                        <m:accPr>
                          <m:chr m:val="⃗"/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t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c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                               </m:t>
                      </m:r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:r>
                  <a:rPr lang="zh-CN" altLang="en-US" dirty="0">
                    <a:ea typeface="黑体" panose="02010609060101010101" pitchFamily="49" charset="-122"/>
                  </a:rPr>
                  <a:t>上式右方三项为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相对</a:t>
                </a:r>
                <a:r>
                  <a:rPr lang="zh-CN" altLang="en-US" dirty="0">
                    <a:ea typeface="黑体" panose="02010609060101010101" pitchFamily="49" charset="-122"/>
                  </a:rPr>
                  <a:t>、</a:t>
                </a:r>
                <a:r>
                  <a:rPr lang="zh-CN" altLang="en-US" dirty="0">
                    <a:solidFill>
                      <a:srgbClr val="FF0000"/>
                    </a:solidFill>
                    <a:ea typeface="黑体" panose="02010609060101010101" pitchFamily="49" charset="-122"/>
                  </a:rPr>
                  <a:t>牵连</a:t>
                </a:r>
                <a:r>
                  <a:rPr lang="zh-CN" altLang="en-US" dirty="0">
                    <a:ea typeface="黑体" panose="02010609060101010101" pitchFamily="49" charset="-122"/>
                  </a:rPr>
                  <a:t>、</a:t>
                </a: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科氏</a:t>
                </a:r>
                <a:r>
                  <a:rPr lang="zh-CN" altLang="en-US" dirty="0">
                    <a:ea typeface="黑体" panose="02010609060101010101" pitchFamily="49" charset="-122"/>
                  </a:rPr>
                  <a:t>加速度，其中</a:t>
                </a:r>
                <a:endParaRPr lang="en-US" altLang="zh-CN" b="0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           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𝑅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≡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−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marL="342900" indent="-342900"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ea typeface="黑体" panose="02010609060101010101" pitchFamily="49" charset="-122"/>
                  </a:rPr>
                  <a:t>平面转动参考系，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→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</m:oMath>
                </a14:m>
                <a:endParaRPr lang="en-US" altLang="zh-CN" dirty="0">
                  <a:ea typeface="黑体" panose="02010609060101010101" pitchFamily="49" charset="-122"/>
                </a:endParaRPr>
              </a:p>
              <a:p>
                <a:pPr lvl="0" algn="ctr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rgbClr val="000000"/>
                  </a:buClr>
                  <a:buSzPct val="90000"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algn="ctr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rgbClr val="000000"/>
                  </a:buClr>
                  <a:buSzPct val="90000"/>
                  <a:defRPr/>
                </a:pPr>
                <a:endPara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" name="Rectangle 28">
                <a:extLst>
                  <a:ext uri="{FF2B5EF4-FFF2-40B4-BE49-F238E27FC236}">
                    <a16:creationId xmlns:a16="http://schemas.microsoft.com/office/drawing/2014/main" id="{BC464113-D178-4B77-B841-00342C8FF4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827" y="116632"/>
                <a:ext cx="8890669" cy="6553845"/>
              </a:xfrm>
              <a:prstGeom prst="rect">
                <a:avLst/>
              </a:prstGeom>
              <a:blipFill>
                <a:blip r:embed="rId2"/>
                <a:stretch>
                  <a:fillRect l="-10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5F103D07-65FF-44B5-88BA-C4EA7F9014DC}"/>
              </a:ext>
            </a:extLst>
          </p:cNvPr>
          <p:cNvGrpSpPr/>
          <p:nvPr/>
        </p:nvGrpSpPr>
        <p:grpSpPr>
          <a:xfrm>
            <a:off x="6588224" y="4077072"/>
            <a:ext cx="2302110" cy="2392075"/>
            <a:chOff x="6588224" y="3966425"/>
            <a:chExt cx="2302110" cy="2392075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3075F461-D7BD-4253-94E5-7BC2F8CA840C}"/>
                </a:ext>
              </a:extLst>
            </p:cNvPr>
            <p:cNvSpPr/>
            <p:nvPr/>
          </p:nvSpPr>
          <p:spPr>
            <a:xfrm>
              <a:off x="6588224" y="4509120"/>
              <a:ext cx="2302110" cy="1849380"/>
            </a:xfrm>
            <a:custGeom>
              <a:avLst/>
              <a:gdLst>
                <a:gd name="connsiteX0" fmla="*/ 40173 w 1632706"/>
                <a:gd name="connsiteY0" fmla="*/ 443975 h 1528362"/>
                <a:gd name="connsiteX1" fmla="*/ 1139058 w 1632706"/>
                <a:gd name="connsiteY1" fmla="*/ 34902 h 1528362"/>
                <a:gd name="connsiteX2" fmla="*/ 1604279 w 1632706"/>
                <a:gd name="connsiteY2" fmla="*/ 1286186 h 1528362"/>
                <a:gd name="connsiteX3" fmla="*/ 369037 w 1632706"/>
                <a:gd name="connsiteY3" fmla="*/ 1454628 h 1528362"/>
                <a:gd name="connsiteX4" fmla="*/ 40173 w 1632706"/>
                <a:gd name="connsiteY4" fmla="*/ 443975 h 152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2706" h="1528362">
                  <a:moveTo>
                    <a:pt x="40173" y="443975"/>
                  </a:moveTo>
                  <a:cubicBezTo>
                    <a:pt x="168510" y="207354"/>
                    <a:pt x="878374" y="-105466"/>
                    <a:pt x="1139058" y="34902"/>
                  </a:cubicBezTo>
                  <a:cubicBezTo>
                    <a:pt x="1399742" y="175270"/>
                    <a:pt x="1732616" y="1049565"/>
                    <a:pt x="1604279" y="1286186"/>
                  </a:cubicBezTo>
                  <a:cubicBezTo>
                    <a:pt x="1475942" y="1522807"/>
                    <a:pt x="628385" y="1600344"/>
                    <a:pt x="369037" y="1454628"/>
                  </a:cubicBezTo>
                  <a:cubicBezTo>
                    <a:pt x="109689" y="1308912"/>
                    <a:pt x="-88164" y="680596"/>
                    <a:pt x="40173" y="443975"/>
                  </a:cubicBezTo>
                  <a:close/>
                </a:path>
              </a:pathLst>
            </a:cu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562F855D-F5E0-4256-86B1-C952B646C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3028" y="4197258"/>
              <a:ext cx="0" cy="1939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F2BE7DC2-9CCB-4747-A1C0-A554988014F8}"/>
                </a:ext>
              </a:extLst>
            </p:cNvPr>
            <p:cNvSpPr/>
            <p:nvPr/>
          </p:nvSpPr>
          <p:spPr>
            <a:xfrm>
              <a:off x="6738174" y="4427914"/>
              <a:ext cx="649706" cy="220579"/>
            </a:xfrm>
            <a:prstGeom prst="arc">
              <a:avLst>
                <a:gd name="adj1" fmla="val 20234095"/>
                <a:gd name="adj2" fmla="val 12612672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56295DC-754A-4D2D-AB4C-D8F4E20A6A3E}"/>
                    </a:ext>
                  </a:extLst>
                </p:cNvPr>
                <p:cNvSpPr/>
                <p:nvPr/>
              </p:nvSpPr>
              <p:spPr>
                <a:xfrm>
                  <a:off x="7063028" y="3966425"/>
                  <a:ext cx="4831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956295DC-754A-4D2D-AB4C-D8F4E20A6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3028" y="3966425"/>
                  <a:ext cx="483145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C6A8B5F-6300-47EE-879E-644809FA4C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3028" y="5178139"/>
              <a:ext cx="1211179" cy="9583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B404EE7-695C-4986-9327-BC98320D9C46}"/>
                </a:ext>
              </a:extLst>
            </p:cNvPr>
            <p:cNvCxnSpPr>
              <a:cxnSpLocks/>
            </p:cNvCxnSpPr>
            <p:nvPr/>
          </p:nvCxnSpPr>
          <p:spPr>
            <a:xfrm>
              <a:off x="7080017" y="5166891"/>
              <a:ext cx="119419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84CBC7F-D61C-4A1D-B835-5766E7B2C75C}"/>
                    </a:ext>
                  </a:extLst>
                </p:cNvPr>
                <p:cNvSpPr/>
                <p:nvPr/>
              </p:nvSpPr>
              <p:spPr>
                <a:xfrm>
                  <a:off x="7592419" y="4702953"/>
                  <a:ext cx="458202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B84CBC7F-D61C-4A1D-B835-5766E7B2C7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2419" y="4702953"/>
                  <a:ext cx="458202" cy="5064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26F09D5-3E7B-415D-8093-36BC0EBA411E}"/>
                    </a:ext>
                  </a:extLst>
                </p:cNvPr>
                <p:cNvSpPr/>
                <p:nvPr/>
              </p:nvSpPr>
              <p:spPr>
                <a:xfrm>
                  <a:off x="7536179" y="5653554"/>
                  <a:ext cx="406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726F09D5-3E7B-415D-8093-36BC0EBA41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6179" y="5653554"/>
                  <a:ext cx="406200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18667" r="-313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EC0322B2-C732-4655-9F8D-8AB40CF5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6698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4">
            <a:extLst>
              <a:ext uri="{FF2B5EF4-FFF2-40B4-BE49-F238E27FC236}">
                <a16:creationId xmlns:a16="http://schemas.microsoft.com/office/drawing/2014/main" id="{5007C9C4-1790-F843-AE9D-6FF80E1D9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836613"/>
            <a:ext cx="8784976" cy="175432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dirty="0">
                <a:ea typeface="黑体" panose="02010609060101010101" pitchFamily="49" charset="-122"/>
              </a:rPr>
              <a:t>作业</a:t>
            </a:r>
          </a:p>
          <a:p>
            <a:pPr algn="ctr" eaLnBrk="1" hangingPunct="1"/>
            <a:endParaRPr lang="en-US" altLang="zh-CN" sz="3600" dirty="0">
              <a:solidFill>
                <a:srgbClr val="0000FF"/>
              </a:solidFill>
              <a:ea typeface="黑体" panose="02010609060101010101" pitchFamily="49" charset="-122"/>
            </a:endParaRPr>
          </a:p>
          <a:p>
            <a:pPr algn="ctr" eaLnBrk="1" hangingPunct="1"/>
            <a:r>
              <a:rPr lang="en-US" altLang="zh-CN" sz="3600" dirty="0">
                <a:solidFill>
                  <a:srgbClr val="0000FF"/>
                </a:solidFill>
                <a:ea typeface="黑体" panose="02010609060101010101" pitchFamily="49" charset="-122"/>
              </a:rPr>
              <a:t>4.1,  4.2,  4.3</a:t>
            </a:r>
            <a:endParaRPr lang="zh-CN" altLang="en-US" sz="3600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75FB90-EAD1-48D4-8E69-1D6ECF8A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5D4A183-470A-4280-B541-6BBDC921A4A1}"/>
              </a:ext>
            </a:extLst>
          </p:cNvPr>
          <p:cNvSpPr/>
          <p:nvPr/>
        </p:nvSpPr>
        <p:spPr>
          <a:xfrm>
            <a:off x="287524" y="931979"/>
            <a:ext cx="8568952" cy="554574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伟人的话：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“蛇，看起来十分可怕，但印度人耍蛇，得心应手，关键在于真正谦虚地摸到事物的客观规律，任何工作都可以做好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!”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本课程亦如是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谦虚地摸到事物的客观规律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如何做到呢？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“无论何人要认识什么事物，除了同那个事物接触，即生活于（实践于）那个事物的环境中，是没有法子解决的。”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同那个事物接触，生活于那个事物的环境中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听课、复习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ppt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、做题、思考总结等等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B573E5-AB13-4FD3-8BFB-17809E0E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72D68D-3E4D-E140-BABB-1F7B81CFF020}" type="slidenum">
              <a:rPr kumimoji="1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921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68" name="Rectangle 28">
                <a:extLst>
                  <a:ext uri="{FF2B5EF4-FFF2-40B4-BE49-F238E27FC236}">
                    <a16:creationId xmlns:a16="http://schemas.microsoft.com/office/drawing/2014/main" id="{D71C4C38-4B6C-4944-AAF1-D305607ED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27" y="116632"/>
                <a:ext cx="8890669" cy="64526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66763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85863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4963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考虑一质点（不一定是刚体上一点），本体坐标系中位矢为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𝑥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𝑦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𝑧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地面参考系中质点的速度为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algn="just" eaLnBrk="1" hangingPunct="1"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≡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b="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右边第一项为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algn="just" eaLnBrk="1" hangingPunct="1"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lang="en-US" altLang="zh-CN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̇"/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z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若取刚体为</a:t>
                </a:r>
                <a:r>
                  <a:rPr lang="zh-CN" altLang="en-US" dirty="0">
                    <a:ea typeface="黑体" panose="02010609060101010101" pitchFamily="49" charset="-122"/>
                  </a:rPr>
                  <a:t>参照物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</a:t>
                </a:r>
                <a:r>
                  <a:rPr lang="zh-CN" altLang="en-US" dirty="0">
                    <a:ea typeface="黑体" panose="02010609060101010101" pitchFamily="49" charset="-122"/>
                  </a:rPr>
                  <a:t>此参考系中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均为常矢量，故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d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den>
                    </m:f>
                  </m:oMath>
                </a14:m>
                <a:endParaRPr lang="en-US" altLang="zh-CN" b="0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b="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上式为</a:t>
                </a:r>
                <a:r>
                  <a:rPr lang="zh-CN" altLang="en-US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地面参考系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与</a:t>
                </a:r>
                <a:r>
                  <a:rPr lang="zh-CN" altLang="en-US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刚体参考系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中速度的变换式</a:t>
                </a:r>
                <a:r>
                  <a:rPr lang="zh-CN" altLang="en-US" dirty="0">
                    <a:ea typeface="黑体" panose="02010609060101010101" pitchFamily="49" charset="-122"/>
                  </a:rPr>
                  <a:t>。因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刚体有角速度，故称此刚体参考系为 </a:t>
                </a:r>
                <a:r>
                  <a:rPr lang="zh-CN" altLang="en-US" b="1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转动参考系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268" name="Rectangle 28">
                <a:extLst>
                  <a:ext uri="{FF2B5EF4-FFF2-40B4-BE49-F238E27FC236}">
                    <a16:creationId xmlns:a16="http://schemas.microsoft.com/office/drawing/2014/main" id="{D71C4C38-4B6C-4944-AAF1-D305607ED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827" y="116632"/>
                <a:ext cx="8890669" cy="6452600"/>
              </a:xfrm>
              <a:prstGeom prst="rect">
                <a:avLst/>
              </a:prstGeom>
              <a:blipFill>
                <a:blip r:embed="rId3"/>
                <a:stretch>
                  <a:fillRect l="-1097" r="-1029" b="-8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3893057-8FE1-4407-B59E-82A4FEE3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0715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68" name="Rectangle 28">
                <a:extLst>
                  <a:ext uri="{FF2B5EF4-FFF2-40B4-BE49-F238E27FC236}">
                    <a16:creationId xmlns:a16="http://schemas.microsoft.com/office/drawing/2014/main" id="{D71C4C38-4B6C-4944-AAF1-D305607ED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27" y="116632"/>
                <a:ext cx="8890669" cy="511903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66763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85863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4963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:r>
                  <a:rPr lang="zh-CN" altLang="en-US" dirty="0">
                    <a:ea typeface="黑体" panose="02010609060101010101" pitchFamily="49" charset="-122"/>
                  </a:rPr>
                  <a:t>地面系与转动系的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速度变换公式</a:t>
                </a:r>
                <a:r>
                  <a:rPr lang="zh-CN" altLang="en-US" dirty="0">
                    <a:ea typeface="黑体" panose="02010609060101010101" pitchFamily="49" charset="-122"/>
                  </a:rPr>
                  <a:t>为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b="0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绝对</m:t>
                      </m:r>
                      <m:r>
                        <a:rPr lang="zh-CN" alt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速度</m:t>
                      </m:r>
                      <m:r>
                        <a:rPr lang="en-US" altLang="zh-CN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zh-CN" alt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相对</m:t>
                      </m:r>
                      <m:r>
                        <a:rPr lang="zh-CN" altLang="en-US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速度</m:t>
                      </m:r>
                      <m:r>
                        <a:rPr lang="en-US" altLang="zh-CN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zh-CN" altLang="en-US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牵连</m:t>
                      </m:r>
                      <m:r>
                        <a:rPr lang="zh-CN" alt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速度</m:t>
                      </m:r>
                    </m:oMath>
                  </m:oMathPara>
                </a14:m>
                <a:endParaRPr lang="en-US" altLang="zh-CN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marL="457200" indent="-457200"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AutoNum type="arabicParenBoth"/>
                </a:pP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平动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参考系变换</a:t>
                </a:r>
                <a:r>
                  <a:rPr lang="en-US" altLang="zh-CN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，牵连速度为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动系原点的速度</a:t>
                </a:r>
                <a:r>
                  <a:rPr lang="zh-CN" altLang="en-US" dirty="0">
                    <a:ea typeface="黑体" panose="02010609060101010101" pitchFamily="49" charset="-122"/>
                  </a:rPr>
                  <a:t>，且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任一点</a:t>
                </a:r>
                <a:r>
                  <a:rPr lang="zh-CN" altLang="en-US" dirty="0">
                    <a:ea typeface="黑体" panose="02010609060101010101" pitchFamily="49" charset="-122"/>
                  </a:rPr>
                  <a:t>速度变换均使用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相同的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dirty="0">
                  <a:solidFill>
                    <a:schemeClr val="tx1"/>
                  </a:solidFill>
                  <a:ea typeface="黑体" panose="02010609060101010101" pitchFamily="49" charset="-122"/>
                </a:endParaRPr>
              </a:p>
              <a:p>
                <a:pPr marL="457200" indent="-457200"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AutoNum type="arabicParenBoth"/>
                </a:pPr>
                <a:r>
                  <a:rPr lang="zh-CN" altLang="en-US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转动</a:t>
                </a:r>
                <a:r>
                  <a:rPr lang="zh-CN" altLang="en-US" dirty="0">
                    <a:ea typeface="黑体" panose="02010609060101010101" pitchFamily="49" charset="-122"/>
                  </a:rPr>
                  <a:t>参考系变换，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牵连速度</a:t>
                </a:r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solidFill>
                      <a:schemeClr val="tx1"/>
                    </a:solidFill>
                    <a:ea typeface="黑体" panose="02010609060101010101" pitchFamily="49" charset="-122"/>
                  </a:rPr>
                  <a:t>是由参考系转动引起的，</a:t>
                </a:r>
                <a:r>
                  <a:rPr lang="zh-CN" altLang="en-US" dirty="0">
                    <a:ea typeface="黑体" panose="02010609060101010101" pitchFamily="49" charset="-122"/>
                  </a:rPr>
                  <a:t>且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牵连速度依赖于点的位置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</m:oMath>
                </a14:m>
                <a:endParaRPr lang="en-US" altLang="zh-CN" b="0" dirty="0">
                  <a:ea typeface="黑体" panose="02010609060101010101" pitchFamily="49" charset="-122"/>
                </a:endParaRPr>
              </a:p>
              <a:p>
                <a:pPr marL="457200" indent="-457200"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AutoNum type="arabicParenBoth"/>
                </a:pPr>
                <a:r>
                  <a:rPr lang="zh-CN" altLang="en-US" dirty="0">
                    <a:ea typeface="黑体" panose="02010609060101010101" pitchFamily="49" charset="-122"/>
                  </a:rPr>
                  <a:t>若</a:t>
                </a:r>
                <a:r>
                  <a:rPr lang="en-US" altLang="zh-CN" dirty="0">
                    <a:ea typeface="黑体" panose="02010609060101010101" pitchFamily="49" charset="-122"/>
                  </a:rPr>
                  <a:t>P</a:t>
                </a:r>
                <a:r>
                  <a:rPr lang="zh-CN" altLang="en-US" dirty="0">
                    <a:ea typeface="黑体" panose="02010609060101010101" pitchFamily="49" charset="-122"/>
                  </a:rPr>
                  <a:t>点取为刚体上一点，则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lang="zh-CN" altLang="en-US" b="0" dirty="0">
                    <a:ea typeface="黑体" panose="02010609060101010101" pitchFamily="49" charset="-122"/>
                  </a:rPr>
                  <a:t>，上式回到定点运动中刚体上任一点的速度公式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</m:oMath>
                </a14:m>
                <a:endParaRPr lang="en-US" altLang="zh-CN" b="0" dirty="0"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268" name="Rectangle 28">
                <a:extLst>
                  <a:ext uri="{FF2B5EF4-FFF2-40B4-BE49-F238E27FC236}">
                    <a16:creationId xmlns:a16="http://schemas.microsoft.com/office/drawing/2014/main" id="{D71C4C38-4B6C-4944-AAF1-D305607ED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5827" y="116632"/>
                <a:ext cx="8890669" cy="5119030"/>
              </a:xfrm>
              <a:prstGeom prst="rect">
                <a:avLst/>
              </a:prstGeom>
              <a:blipFill>
                <a:blip r:embed="rId3"/>
                <a:stretch>
                  <a:fillRect l="-1097" r="-1029" b="-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12A0E4-00C0-43ED-BEE7-675F56F2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5975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14" name="Text Box 3">
                <a:extLst>
                  <a:ext uri="{FF2B5EF4-FFF2-40B4-BE49-F238E27FC236}">
                    <a16:creationId xmlns:a16="http://schemas.microsoft.com/office/drawing/2014/main" id="{F32AEB75-D7F3-C145-8C62-8788F892A3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3321" y="116632"/>
                <a:ext cx="8771167" cy="6562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例</a:t>
                </a:r>
                <a:r>
                  <a:rPr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1</a:t>
                </a:r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：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已知直管以等角速度</a:t>
                </a:r>
                <a:r>
                  <a:rPr kumimoji="1" lang="en-US" altLang="zh-CN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Math C" pitchFamily="2" charset="2"/>
                  </a:rPr>
                  <a:t>ω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stem"/>
                  </a:rPr>
                  <a:t>绕定轴 </a:t>
                </a:r>
                <a:r>
                  <a:rPr kumimoji="1" lang="en-US" altLang="zh-CN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stem"/>
                  </a:rPr>
                  <a:t>O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stem"/>
                  </a:rPr>
                  <a:t>转动。管中质点</a:t>
                </a:r>
                <a:r>
                  <a:rPr kumimoji="1" lang="en-US" altLang="zh-CN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stem"/>
                  </a:rPr>
                  <a:t>P</a:t>
                </a:r>
                <a:r>
                  <a:rPr kumimoji="1" lang="zh-CN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stem"/>
                  </a:rPr>
                  <a:t>以等速度</a:t>
                </a:r>
                <a:r>
                  <a:rPr kumimoji="1" lang="en-US" altLang="zh-CN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stem"/>
                  </a:rPr>
                  <a:t>u</a:t>
                </a:r>
                <a:r>
                  <a:rPr kumimoji="1" lang="zh-CN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  <a:sym typeface="System"/>
                  </a:rPr>
                  <a:t>沿管线运动。</a:t>
                </a: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求</a:t>
                </a:r>
                <a:r>
                  <a:rPr kumimoji="1" lang="en-US" altLang="zh-CN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OP </a:t>
                </a:r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＝</a:t>
                </a:r>
                <a:r>
                  <a:rPr kumimoji="1" lang="en-US" altLang="zh-CN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R</a:t>
                </a:r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/3</a:t>
                </a:r>
                <a:r>
                  <a:rPr kumimoji="1" lang="zh-CN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和</a:t>
                </a:r>
                <a:r>
                  <a:rPr kumimoji="1" lang="en-US" altLang="zh-CN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OP</a:t>
                </a:r>
                <a:r>
                  <a:rPr kumimoji="1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＝</a:t>
                </a:r>
                <a:r>
                  <a:rPr kumimoji="1" lang="en-US" altLang="zh-CN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R</a:t>
                </a:r>
                <a:r>
                  <a:rPr kumimoji="1" lang="zh-CN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时，质点</a:t>
                </a:r>
                <a:r>
                  <a:rPr kumimoji="1" lang="en-US" altLang="zh-CN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P</a:t>
                </a:r>
                <a:r>
                  <a:rPr kumimoji="1" lang="zh-CN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对地面的速度。</a:t>
                </a:r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分析：</a:t>
                </a: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取直管为参照物，质点作匀速直线运动；直管本身转动，故参考系为转动参考系，速度变换公式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𝑣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acc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</m:t>
                        </m:r>
                      </m:e>
                    </m:acc>
                  </m:oMath>
                </a14:m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地面参考系采用极坐标系，</a:t>
                </a:r>
                <a14:m>
                  <m:oMath xmlns:m="http://schemas.openxmlformats.org/officeDocument/2006/math">
                    <m:r>
                      <a:rPr kumimoji="1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𝜉</m:t>
                    </m:r>
                  </m:oMath>
                </a14:m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沿位矢方向</a:t>
                </a:r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相对速度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acc>
                  </m:oMath>
                </a14:m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，位矢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  <m:r>
                      <a:rPr kumimoji="1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𝑟</m:t>
                    </m:r>
                    <m:acc>
                      <m:accPr>
                        <m:chr m:val="⃗"/>
                        <m:ctrlPr>
                          <a:rPr kumimoji="1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𝑖</m:t>
                        </m:r>
                      </m:e>
                    </m:acc>
                    <m:r>
                      <a:rPr lang="zh-CN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，</m:t>
                    </m:r>
                  </m:oMath>
                </a14:m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角速度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e>
                    </m:acc>
                    <m:r>
                      <a:rPr kumimoji="1" lang="en-US" altLang="zh-CN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r>
                      <a:rPr kumimoji="1" lang="en-US" altLang="zh-CN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𝜔</m:t>
                    </m:r>
                    <m:acc>
                      <m:accPr>
                        <m:chr m:val="⃗"/>
                        <m:ctrlPr>
                          <a:rPr kumimoji="1" lang="en-US" altLang="zh-CN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1" lang="en-US" altLang="zh-CN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𝑘</m:t>
                        </m:r>
                      </m:e>
                    </m:acc>
                  </m:oMath>
                </a14:m>
                <a:r>
                  <a:rPr kumimoji="1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，故牵连速度</a:t>
                </a:r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𝜔</m:t>
                      </m:r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  <m:acc>
                        <m:accPr>
                          <m:chr m:val="⃗"/>
                          <m:ctrlP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1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1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1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1" lang="en-US" altLang="zh-CN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1" lang="en-US" altLang="zh-CN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kumimoji="1" lang="en-US" altLang="zh-CN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zh-CN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1" lang="en-US" altLang="zh-CN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kumimoji="1" lang="en-US" altLang="zh-CN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1" lang="en-US" altLang="zh-CN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𝑢</m:t>
                      </m:r>
                      <m:acc>
                        <m:accPr>
                          <m:chr m:val="⃗"/>
                          <m:ctrlPr>
                            <a:rPr kumimoji="1" lang="en-US" altLang="zh-CN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𝑖</m:t>
                          </m:r>
                        </m:e>
                      </m:acc>
                      <m:r>
                        <a:rPr kumimoji="1" lang="en-US" altLang="zh-CN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r>
                        <a:rPr kumimoji="1" lang="en-US" altLang="zh-CN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𝜔</m:t>
                      </m:r>
                      <m:r>
                        <a:rPr kumimoji="1" lang="en-US" altLang="zh-CN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𝑟</m:t>
                      </m:r>
                      <m:acc>
                        <m:accPr>
                          <m:chr m:val="⃗"/>
                          <m:ctrlPr>
                            <a:rPr kumimoji="1" lang="en-US" altLang="zh-CN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1" lang="en-US" altLang="zh-CN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1" lang="zh-CN" altLang="en-US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3314" name="Text Box 3">
                <a:extLst>
                  <a:ext uri="{FF2B5EF4-FFF2-40B4-BE49-F238E27FC236}">
                    <a16:creationId xmlns:a16="http://schemas.microsoft.com/office/drawing/2014/main" id="{F32AEB75-D7F3-C145-8C62-8788F892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3321" y="116632"/>
                <a:ext cx="8771167" cy="6562887"/>
              </a:xfrm>
              <a:prstGeom prst="rect">
                <a:avLst/>
              </a:prstGeom>
              <a:blipFill>
                <a:blip r:embed="rId3"/>
                <a:stretch>
                  <a:fillRect l="-1112" r="-48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315" name="Group 4">
            <a:extLst>
              <a:ext uri="{FF2B5EF4-FFF2-40B4-BE49-F238E27FC236}">
                <a16:creationId xmlns:a16="http://schemas.microsoft.com/office/drawing/2014/main" id="{DB85C1C2-ACD6-F941-838A-3A53F6D749A5}"/>
              </a:ext>
            </a:extLst>
          </p:cNvPr>
          <p:cNvGrpSpPr>
            <a:grpSpLocks/>
          </p:cNvGrpSpPr>
          <p:nvPr/>
        </p:nvGrpSpPr>
        <p:grpSpPr bwMode="auto">
          <a:xfrm>
            <a:off x="3131840" y="2636912"/>
            <a:ext cx="3567113" cy="1831975"/>
            <a:chOff x="2293" y="2407"/>
            <a:chExt cx="2139" cy="1154"/>
          </a:xfrm>
        </p:grpSpPr>
        <p:grpSp>
          <p:nvGrpSpPr>
            <p:cNvPr id="13317" name="Group 5">
              <a:extLst>
                <a:ext uri="{FF2B5EF4-FFF2-40B4-BE49-F238E27FC236}">
                  <a16:creationId xmlns:a16="http://schemas.microsoft.com/office/drawing/2014/main" id="{30BF5756-37D9-2F4F-B8BF-E11B74B040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3" y="2407"/>
              <a:ext cx="2139" cy="1154"/>
              <a:chOff x="2293" y="2407"/>
              <a:chExt cx="2139" cy="1154"/>
            </a:xfrm>
          </p:grpSpPr>
          <p:sp>
            <p:nvSpPr>
              <p:cNvPr id="13321" name="Rectangle 6">
                <a:extLst>
                  <a:ext uri="{FF2B5EF4-FFF2-40B4-BE49-F238E27FC236}">
                    <a16:creationId xmlns:a16="http://schemas.microsoft.com/office/drawing/2014/main" id="{6EED96EE-D628-164A-BF86-8CE4CDB16A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1" y="2994"/>
                <a:ext cx="1728" cy="96"/>
              </a:xfrm>
              <a:prstGeom prst="rect">
                <a:avLst/>
              </a:prstGeom>
              <a:solidFill>
                <a:srgbClr val="FFCCFF"/>
              </a:solidFill>
              <a:ln w="12700">
                <a:solidFill>
                  <a:schemeClr val="accent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  <p:grpSp>
            <p:nvGrpSpPr>
              <p:cNvPr id="13322" name="Group 7">
                <a:extLst>
                  <a:ext uri="{FF2B5EF4-FFF2-40B4-BE49-F238E27FC236}">
                    <a16:creationId xmlns:a16="http://schemas.microsoft.com/office/drawing/2014/main" id="{FBF1C8A6-CA7F-DE4C-BFF3-55248D3F0C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85" y="3020"/>
                <a:ext cx="144" cy="214"/>
                <a:chOff x="1152" y="3146"/>
                <a:chExt cx="144" cy="214"/>
              </a:xfrm>
            </p:grpSpPr>
            <p:sp>
              <p:nvSpPr>
                <p:cNvPr id="13336" name="Oval 8">
                  <a:extLst>
                    <a:ext uri="{FF2B5EF4-FFF2-40B4-BE49-F238E27FC236}">
                      <a16:creationId xmlns:a16="http://schemas.microsoft.com/office/drawing/2014/main" id="{49F64532-8D7A-214A-BA30-D0CB08FC75B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3146"/>
                  <a:ext cx="48" cy="48"/>
                </a:xfrm>
                <a:prstGeom prst="ellipse">
                  <a:avLst/>
                </a:prstGeom>
                <a:solidFill>
                  <a:srgbClr val="CC00FF"/>
                </a:solidFill>
                <a:ln w="12700">
                  <a:solidFill>
                    <a:schemeClr val="accent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3337" name="AutoShape 9">
                  <a:extLst>
                    <a:ext uri="{FF2B5EF4-FFF2-40B4-BE49-F238E27FC236}">
                      <a16:creationId xmlns:a16="http://schemas.microsoft.com/office/drawing/2014/main" id="{4E99939A-4CEE-CA42-B124-E6A781BE654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78" y="3216"/>
                  <a:ext cx="96" cy="96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CC00FF"/>
                </a:solidFill>
                <a:ln w="127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  <p:sp>
              <p:nvSpPr>
                <p:cNvPr id="13338" name="Rectangle 10">
                  <a:extLst>
                    <a:ext uri="{FF2B5EF4-FFF2-40B4-BE49-F238E27FC236}">
                      <a16:creationId xmlns:a16="http://schemas.microsoft.com/office/drawing/2014/main" id="{A2971440-0C93-0343-BAC1-CEBC4FBD43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52" y="3312"/>
                  <a:ext cx="144" cy="48"/>
                </a:xfrm>
                <a:prstGeom prst="rect">
                  <a:avLst/>
                </a:prstGeom>
                <a:solidFill>
                  <a:srgbClr val="CC00FF"/>
                </a:solidFill>
                <a:ln w="12700">
                  <a:solidFill>
                    <a:schemeClr val="accent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3323" name="Group 11">
                <a:extLst>
                  <a:ext uri="{FF2B5EF4-FFF2-40B4-BE49-F238E27FC236}">
                    <a16:creationId xmlns:a16="http://schemas.microsoft.com/office/drawing/2014/main" id="{1C41A272-C33C-1242-A65C-42114C07DB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7" y="2407"/>
                <a:ext cx="695" cy="634"/>
                <a:chOff x="1690" y="2533"/>
                <a:chExt cx="695" cy="634"/>
              </a:xfrm>
            </p:grpSpPr>
            <p:sp>
              <p:nvSpPr>
                <p:cNvPr id="13334" name="Line 12">
                  <a:extLst>
                    <a:ext uri="{FF2B5EF4-FFF2-40B4-BE49-F238E27FC236}">
                      <a16:creationId xmlns:a16="http://schemas.microsoft.com/office/drawing/2014/main" id="{44071D49-2FDE-564A-93C4-67AE231A7D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690" y="2735"/>
                  <a:ext cx="288" cy="432"/>
                </a:xfrm>
                <a:prstGeom prst="line">
                  <a:avLst/>
                </a:prstGeom>
                <a:noFill/>
                <a:ln w="127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397" name="Text Box 13">
                  <a:extLst>
                    <a:ext uri="{FF2B5EF4-FFF2-40B4-BE49-F238E27FC236}">
                      <a16:creationId xmlns:a16="http://schemas.microsoft.com/office/drawing/2014/main" id="{D79DEB7A-3C1E-0B42-A532-AF813C3C82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68" y="2533"/>
                  <a:ext cx="417" cy="250"/>
                </a:xfrm>
                <a:prstGeom prst="rect">
                  <a:avLst/>
                </a:prstGeom>
                <a:noFill/>
                <a:ln>
                  <a:noFill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直管</a:t>
                  </a:r>
                </a:p>
              </p:txBody>
            </p:sp>
          </p:grpSp>
          <p:sp>
            <p:nvSpPr>
              <p:cNvPr id="13324" name="Freeform 14">
                <a:extLst>
                  <a:ext uri="{FF2B5EF4-FFF2-40B4-BE49-F238E27FC236}">
                    <a16:creationId xmlns:a16="http://schemas.microsoft.com/office/drawing/2014/main" id="{86438EE9-E4AC-204D-A339-70E5E367F415}"/>
                  </a:ext>
                </a:extLst>
              </p:cNvPr>
              <p:cNvSpPr>
                <a:spLocks/>
              </p:cNvSpPr>
              <p:nvPr/>
            </p:nvSpPr>
            <p:spPr bwMode="auto">
              <a:xfrm rot="-4389613">
                <a:off x="2499" y="2848"/>
                <a:ext cx="244" cy="350"/>
              </a:xfrm>
              <a:custGeom>
                <a:avLst/>
                <a:gdLst>
                  <a:gd name="T0" fmla="*/ 0 w 288"/>
                  <a:gd name="T1" fmla="*/ 151 h 432"/>
                  <a:gd name="T2" fmla="*/ 84 w 288"/>
                  <a:gd name="T3" fmla="*/ 134 h 432"/>
                  <a:gd name="T4" fmla="*/ 125 w 288"/>
                  <a:gd name="T5" fmla="*/ 67 h 432"/>
                  <a:gd name="T6" fmla="*/ 84 w 288"/>
                  <a:gd name="T7" fmla="*/ 0 h 43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8" h="432">
                    <a:moveTo>
                      <a:pt x="0" y="432"/>
                    </a:moveTo>
                    <a:cubicBezTo>
                      <a:pt x="72" y="428"/>
                      <a:pt x="144" y="424"/>
                      <a:pt x="192" y="384"/>
                    </a:cubicBezTo>
                    <a:cubicBezTo>
                      <a:pt x="240" y="344"/>
                      <a:pt x="288" y="256"/>
                      <a:pt x="288" y="192"/>
                    </a:cubicBezTo>
                    <a:cubicBezTo>
                      <a:pt x="288" y="128"/>
                      <a:pt x="216" y="32"/>
                      <a:pt x="192" y="0"/>
                    </a:cubicBezTo>
                  </a:path>
                </a:pathLst>
              </a:custGeom>
              <a:noFill/>
              <a:ln w="12700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stealth" w="med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25" name="Text Box 15">
                <a:extLst>
                  <a:ext uri="{FF2B5EF4-FFF2-40B4-BE49-F238E27FC236}">
                    <a16:creationId xmlns:a16="http://schemas.microsoft.com/office/drawing/2014/main" id="{54422DA3-A73A-2C4F-89C5-6667FE48D6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49736">
                <a:off x="2425" y="2628"/>
                <a:ext cx="34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Math C" pitchFamily="2" charset="2"/>
                  </a:rPr>
                  <a:t>ω</a:t>
                </a:r>
                <a:endParaRPr kumimoji="1" lang="zh-CN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Math C" pitchFamily="2" charset="2"/>
                </a:endParaRPr>
              </a:p>
            </p:txBody>
          </p:sp>
          <p:sp>
            <p:nvSpPr>
              <p:cNvPr id="13326" name="Text Box 16">
                <a:extLst>
                  <a:ext uri="{FF2B5EF4-FFF2-40B4-BE49-F238E27FC236}">
                    <a16:creationId xmlns:a16="http://schemas.microsoft.com/office/drawing/2014/main" id="{2A9D38A4-6212-DB41-BF8B-7319D05F2A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93" y="2972"/>
                <a:ext cx="24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CC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O</a:t>
                </a:r>
              </a:p>
            </p:txBody>
          </p:sp>
          <p:grpSp>
            <p:nvGrpSpPr>
              <p:cNvPr id="13327" name="Group 17">
                <a:extLst>
                  <a:ext uri="{FF2B5EF4-FFF2-40B4-BE49-F238E27FC236}">
                    <a16:creationId xmlns:a16="http://schemas.microsoft.com/office/drawing/2014/main" id="{5CB4D51A-EDA4-8F43-B373-5A196BB886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17" y="2763"/>
                <a:ext cx="420" cy="798"/>
                <a:chOff x="2054" y="2889"/>
                <a:chExt cx="420" cy="798"/>
              </a:xfrm>
            </p:grpSpPr>
            <p:grpSp>
              <p:nvGrpSpPr>
                <p:cNvPr id="13328" name="Group 18">
                  <a:extLst>
                    <a:ext uri="{FF2B5EF4-FFF2-40B4-BE49-F238E27FC236}">
                      <a16:creationId xmlns:a16="http://schemas.microsoft.com/office/drawing/2014/main" id="{DC5C829A-27FB-5249-8D87-7717B7A6EC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54" y="3120"/>
                  <a:ext cx="420" cy="567"/>
                  <a:chOff x="2054" y="3120"/>
                  <a:chExt cx="420" cy="567"/>
                </a:xfrm>
              </p:grpSpPr>
              <p:grpSp>
                <p:nvGrpSpPr>
                  <p:cNvPr id="13330" name="Group 19">
                    <a:extLst>
                      <a:ext uri="{FF2B5EF4-FFF2-40B4-BE49-F238E27FC236}">
                        <a16:creationId xmlns:a16="http://schemas.microsoft.com/office/drawing/2014/main" id="{AF55628C-7639-7A40-8B67-D9DE64EB30C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54" y="3206"/>
                    <a:ext cx="420" cy="481"/>
                    <a:chOff x="2054" y="3206"/>
                    <a:chExt cx="420" cy="481"/>
                  </a:xfrm>
                </p:grpSpPr>
                <p:sp>
                  <p:nvSpPr>
                    <p:cNvPr id="13332" name="Line 20">
                      <a:extLst>
                        <a:ext uri="{FF2B5EF4-FFF2-40B4-BE49-F238E27FC236}">
                          <a16:creationId xmlns:a16="http://schemas.microsoft.com/office/drawing/2014/main" id="{A34926D1-2500-1C4F-A66D-BA42CDCE40A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160" y="3206"/>
                      <a:ext cx="96" cy="288"/>
                    </a:xfrm>
                    <a:prstGeom prst="line">
                      <a:avLst/>
                    </a:prstGeom>
                    <a:noFill/>
                    <a:ln w="12700">
                      <a:solidFill>
                        <a:srgbClr val="FF0000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p:txBody>
                </p:sp>
                <p:sp>
                  <p:nvSpPr>
                    <p:cNvPr id="13333" name="Text Box 21">
                      <a:extLst>
                        <a:ext uri="{FF2B5EF4-FFF2-40B4-BE49-F238E27FC236}">
                          <a16:creationId xmlns:a16="http://schemas.microsoft.com/office/drawing/2014/main" id="{4D76EA70-3F1A-6E48-A3C6-B6943487FC27}"/>
                        </a:ext>
                      </a:extLst>
                    </p:cNvPr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054" y="3435"/>
                      <a:ext cx="420" cy="25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12700">
                          <a:solidFill>
                            <a:schemeClr val="tx1"/>
                          </a:solidFill>
                          <a:miter lim="800000"/>
                          <a:headEnd type="none" w="sm" len="sm"/>
                          <a:tailEnd type="none" w="sm" len="sm"/>
                        </a14:hiddenLine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+mn-cs"/>
                        </a:rPr>
                        <a:t>质点</a:t>
                      </a:r>
                    </a:p>
                  </p:txBody>
                </p:sp>
              </p:grpSp>
              <p:sp>
                <p:nvSpPr>
                  <p:cNvPr id="13331" name="Oval 22">
                    <a:extLst>
                      <a:ext uri="{FF2B5EF4-FFF2-40B4-BE49-F238E27FC236}">
                        <a16:creationId xmlns:a16="http://schemas.microsoft.com/office/drawing/2014/main" id="{690C85FE-65C5-2A4A-8EF4-A7FD4E4553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3120"/>
                    <a:ext cx="96" cy="96"/>
                  </a:xfrm>
                  <a:prstGeom prst="ellipse">
                    <a:avLst/>
                  </a:prstGeom>
                  <a:solidFill>
                    <a:srgbClr val="FF0000"/>
                  </a:solidFill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marL="0" marR="0" lvl="0" indent="0" algn="l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zh-CN" altLang="en-US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endParaRPr>
                  </a:p>
                </p:txBody>
              </p:sp>
            </p:grpSp>
            <p:sp>
              <p:nvSpPr>
                <p:cNvPr id="13329" name="Text Box 23">
                  <a:extLst>
                    <a:ext uri="{FF2B5EF4-FFF2-40B4-BE49-F238E27FC236}">
                      <a16:creationId xmlns:a16="http://schemas.microsoft.com/office/drawing/2014/main" id="{2424D6D1-0365-7548-8134-31CC1767D0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54" y="2889"/>
                  <a:ext cx="20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1" u="none" strike="noStrike" kern="1200" cap="none" spc="0" normalizeH="0" baseline="0" noProof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黑体" panose="02010609060101010101" pitchFamily="49" charset="-122"/>
                      <a:cs typeface="+mn-cs"/>
                    </a:rPr>
                    <a:t>P</a:t>
                  </a:r>
                  <a:endPara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3318" name="Group 24">
              <a:extLst>
                <a:ext uri="{FF2B5EF4-FFF2-40B4-BE49-F238E27FC236}">
                  <a16:creationId xmlns:a16="http://schemas.microsoft.com/office/drawing/2014/main" id="{47491B0E-67A5-684E-B62B-79F8F0F170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754"/>
              <a:ext cx="432" cy="288"/>
              <a:chOff x="2208" y="2880"/>
              <a:chExt cx="432" cy="288"/>
            </a:xfrm>
          </p:grpSpPr>
          <p:sp>
            <p:nvSpPr>
              <p:cNvPr id="13319" name="Line 25">
                <a:extLst>
                  <a:ext uri="{FF2B5EF4-FFF2-40B4-BE49-F238E27FC236}">
                    <a16:creationId xmlns:a16="http://schemas.microsoft.com/office/drawing/2014/main" id="{AA541856-6073-0247-A9A8-90B48CBD77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8" y="3168"/>
                <a:ext cx="33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20" name="Text Box 26">
                <a:extLst>
                  <a:ext uri="{FF2B5EF4-FFF2-40B4-BE49-F238E27FC236}">
                    <a16:creationId xmlns:a16="http://schemas.microsoft.com/office/drawing/2014/main" id="{C71CFBE5-7169-7F43-9D0D-10B53E2586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14" y="2880"/>
                <a:ext cx="22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FFFF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u</a:t>
                </a: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E55FBB27-6BCC-45F5-8E0E-8879E33C3345}"/>
              </a:ext>
            </a:extLst>
          </p:cNvPr>
          <p:cNvGrpSpPr/>
          <p:nvPr/>
        </p:nvGrpSpPr>
        <p:grpSpPr>
          <a:xfrm>
            <a:off x="3563888" y="2415615"/>
            <a:ext cx="3902395" cy="1554638"/>
            <a:chOff x="3563888" y="2415615"/>
            <a:chExt cx="3902395" cy="1554638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4EAA97E9-E86B-413A-9795-D49B78A1CA8B}"/>
                </a:ext>
              </a:extLst>
            </p:cNvPr>
            <p:cNvCxnSpPr/>
            <p:nvPr/>
          </p:nvCxnSpPr>
          <p:spPr bwMode="auto">
            <a:xfrm>
              <a:off x="3563888" y="3645024"/>
              <a:ext cx="3098552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E27C7E3E-DAB6-4296-851D-5D4587AAA498}"/>
                </a:ext>
              </a:extLst>
            </p:cNvPr>
            <p:cNvCxnSpPr/>
            <p:nvPr/>
          </p:nvCxnSpPr>
          <p:spPr bwMode="auto">
            <a:xfrm rot="16200000">
              <a:off x="3024347" y="3084964"/>
              <a:ext cx="108000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27CE148-B97D-4557-871C-CAE2AF742BB3}"/>
                    </a:ext>
                  </a:extLst>
                </p:cNvPr>
                <p:cNvSpPr/>
                <p:nvPr/>
              </p:nvSpPr>
              <p:spPr>
                <a:xfrm>
                  <a:off x="6756922" y="3508588"/>
                  <a:ext cx="70936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𝜉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427CE148-B97D-4557-871C-CAE2AF742B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6922" y="3508588"/>
                  <a:ext cx="709361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855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06868644-83E4-4B08-8C6C-1911AC36F99D}"/>
                    </a:ext>
                  </a:extLst>
                </p:cNvPr>
                <p:cNvSpPr/>
                <p:nvPr/>
              </p:nvSpPr>
              <p:spPr>
                <a:xfrm>
                  <a:off x="3573127" y="2415615"/>
                  <a:ext cx="72314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𝜂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5" name="矩形 54">
                  <a:extLst>
                    <a:ext uri="{FF2B5EF4-FFF2-40B4-BE49-F238E27FC236}">
                      <a16:creationId xmlns:a16="http://schemas.microsoft.com/office/drawing/2014/main" id="{06868644-83E4-4B08-8C6C-1911AC36F9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3127" y="2415615"/>
                  <a:ext cx="72314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184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4EAC242-42B7-480C-81D6-43D79EEF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9871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0" name="Text Box 3">
                <a:extLst>
                  <a:ext uri="{FF2B5EF4-FFF2-40B4-BE49-F238E27FC236}">
                    <a16:creationId xmlns:a16="http://schemas.microsoft.com/office/drawing/2014/main" id="{B45C4940-0C4E-7C41-B75A-795ACCB1AD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34" y="91678"/>
                <a:ext cx="8908132" cy="286296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2075" tIns="46038" rIns="92075" bIns="46038" anchor="t" anchorCtr="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例</a:t>
                </a:r>
                <a:r>
                  <a:rPr kumimoji="0" lang="en-US" altLang="zh-CN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2</a:t>
                </a:r>
                <a:r>
                  <a:rPr kumimoji="0"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：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一根直线 在 </a:t>
                </a:r>
                <a:r>
                  <a:rPr kumimoji="0" lang="en-US" altLang="zh-CN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oxy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平面内以匀角速度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ω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绕</a:t>
                </a:r>
                <a:r>
                  <a:rPr kumimoji="0" lang="en-US" altLang="zh-CN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O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转动，当直管位于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ox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的位置时，有一质点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P 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开始从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o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点沿该直线运动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。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欲使此点的绝对速度</a:t>
                </a:r>
                <a:r>
                  <a:rPr kumimoji="0" lang="en-US" altLang="zh-CN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v 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的量值为常数，问此点应按何种规律沿此直线运动？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解答：</a:t>
                </a:r>
                <a:r>
                  <a:rPr kumimoji="0"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假定质点沿管速度为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𝑢</m:t>
                    </m:r>
                  </m:oMath>
                </a14:m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，根据上题，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en-US" altLang="zh-CN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lang="en-US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𝑢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𝜔</m:t>
                      </m:r>
                      <m:r>
                        <a:rPr lang="en-US" altLang="zh-CN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acc>
                        <m:accPr>
                          <m:chr m:val="⃗"/>
                          <m:ctrlPr>
                            <a:rPr lang="en-US" altLang="zh-CN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𝜔</m:t>
                      </m:r>
                      <m:r>
                        <a:rPr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acc>
                        <m:accPr>
                          <m:chr m:val="⃗"/>
                          <m:ctrlP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7650" name="Text Box 3">
                <a:extLst>
                  <a:ext uri="{FF2B5EF4-FFF2-40B4-BE49-F238E27FC236}">
                    <a16:creationId xmlns:a16="http://schemas.microsoft.com/office/drawing/2014/main" id="{B45C4940-0C4E-7C41-B75A-795ACCB1A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34" y="91678"/>
                <a:ext cx="8908132" cy="2862964"/>
              </a:xfrm>
              <a:prstGeom prst="rect">
                <a:avLst/>
              </a:prstGeom>
              <a:blipFill>
                <a:blip r:embed="rId4"/>
                <a:stretch>
                  <a:fillRect l="-1095"/>
                </a:stretch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652" name="Group 5">
            <a:extLst>
              <a:ext uri="{FF2B5EF4-FFF2-40B4-BE49-F238E27FC236}">
                <a16:creationId xmlns:a16="http://schemas.microsoft.com/office/drawing/2014/main" id="{5E758148-83DF-164A-A466-7E82C7B36533}"/>
              </a:ext>
            </a:extLst>
          </p:cNvPr>
          <p:cNvGrpSpPr>
            <a:grpSpLocks/>
          </p:cNvGrpSpPr>
          <p:nvPr/>
        </p:nvGrpSpPr>
        <p:grpSpPr bwMode="auto">
          <a:xfrm>
            <a:off x="5652120" y="2924944"/>
            <a:ext cx="3132187" cy="2095004"/>
            <a:chOff x="1344" y="2147"/>
            <a:chExt cx="2874" cy="1877"/>
          </a:xfrm>
        </p:grpSpPr>
        <p:sp>
          <p:nvSpPr>
            <p:cNvPr id="27653" name="Text Box 6">
              <a:extLst>
                <a:ext uri="{FF2B5EF4-FFF2-40B4-BE49-F238E27FC236}">
                  <a16:creationId xmlns:a16="http://schemas.microsoft.com/office/drawing/2014/main" id="{5C6AF9FF-4E04-F140-8FA0-92846016E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9" y="3527"/>
              <a:ext cx="2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x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654" name="Rectangle 7">
              <a:extLst>
                <a:ext uri="{FF2B5EF4-FFF2-40B4-BE49-F238E27FC236}">
                  <a16:creationId xmlns:a16="http://schemas.microsoft.com/office/drawing/2014/main" id="{E9939C89-40E6-5A43-BCD7-C55F6BB12D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331263">
              <a:off x="2939" y="2239"/>
              <a:ext cx="72" cy="163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655" name="Rectangle 8" descr="深色上对角线">
              <a:extLst>
                <a:ext uri="{FF2B5EF4-FFF2-40B4-BE49-F238E27FC236}">
                  <a16:creationId xmlns:a16="http://schemas.microsoft.com/office/drawing/2014/main" id="{241A4C60-1D44-E743-8E35-D16A1004BA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" y="3737"/>
              <a:ext cx="336" cy="96"/>
            </a:xfrm>
            <a:prstGeom prst="rect">
              <a:avLst/>
            </a:prstGeom>
            <a:blipFill dpi="0" rotWithShape="0">
              <a:blip r:embed="rId5"/>
              <a:srcRect/>
              <a:tile tx="0" ty="0" sx="100000" sy="100000" flip="none" algn="tl"/>
            </a:blipFill>
            <a:ln/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656" name="Line 9">
              <a:extLst>
                <a:ext uri="{FF2B5EF4-FFF2-40B4-BE49-F238E27FC236}">
                  <a16:creationId xmlns:a16="http://schemas.microsoft.com/office/drawing/2014/main" id="{63C2287A-9330-1E4A-9D93-0C95A91B1F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2" y="2345"/>
              <a:ext cx="0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57" name="Line 10">
              <a:extLst>
                <a:ext uri="{FF2B5EF4-FFF2-40B4-BE49-F238E27FC236}">
                  <a16:creationId xmlns:a16="http://schemas.microsoft.com/office/drawing/2014/main" id="{EA1565FF-DCE2-D84C-8975-87B4DEC99A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0" y="3545"/>
              <a:ext cx="1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58" name="Text Box 11">
              <a:extLst>
                <a:ext uri="{FF2B5EF4-FFF2-40B4-BE49-F238E27FC236}">
                  <a16:creationId xmlns:a16="http://schemas.microsoft.com/office/drawing/2014/main" id="{9D148B3F-A30D-0249-982E-DADC4C1D61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3" y="2147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y</a:t>
              </a:r>
              <a:endPara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659" name="Oval 12">
              <a:extLst>
                <a:ext uri="{FF2B5EF4-FFF2-40B4-BE49-F238E27FC236}">
                  <a16:creationId xmlns:a16="http://schemas.microsoft.com/office/drawing/2014/main" id="{8E39C15E-174E-1D4D-BF74-E6CAD312A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3017"/>
              <a:ext cx="96" cy="9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660" name="Arc 13">
              <a:extLst>
                <a:ext uri="{FF2B5EF4-FFF2-40B4-BE49-F238E27FC236}">
                  <a16:creationId xmlns:a16="http://schemas.microsoft.com/office/drawing/2014/main" id="{A1B9DCE0-AE0E-504C-B1E9-050501922C4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112" y="3264"/>
              <a:ext cx="480" cy="760"/>
            </a:xfrm>
            <a:custGeom>
              <a:avLst/>
              <a:gdLst>
                <a:gd name="T0" fmla="*/ 0 w 20669"/>
                <a:gd name="T1" fmla="*/ 0 h 20020"/>
                <a:gd name="T2" fmla="*/ 0 w 20669"/>
                <a:gd name="T3" fmla="*/ 0 h 20020"/>
                <a:gd name="T4" fmla="*/ 0 w 20669"/>
                <a:gd name="T5" fmla="*/ 0 h 200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669" h="20020" fill="none" extrusionOk="0">
                  <a:moveTo>
                    <a:pt x="20669" y="6273"/>
                  </a:moveTo>
                  <a:cubicBezTo>
                    <a:pt x="18773" y="12517"/>
                    <a:pt x="14157" y="17570"/>
                    <a:pt x="8109" y="20020"/>
                  </a:cubicBezTo>
                </a:path>
                <a:path w="20669" h="20020" stroke="0" extrusionOk="0">
                  <a:moveTo>
                    <a:pt x="20669" y="6273"/>
                  </a:moveTo>
                  <a:cubicBezTo>
                    <a:pt x="18773" y="12517"/>
                    <a:pt x="14157" y="17570"/>
                    <a:pt x="8109" y="20020"/>
                  </a:cubicBezTo>
                  <a:lnTo>
                    <a:pt x="0" y="0"/>
                  </a:lnTo>
                  <a:lnTo>
                    <a:pt x="20669" y="627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61" name="Line 14">
              <a:extLst>
                <a:ext uri="{FF2B5EF4-FFF2-40B4-BE49-F238E27FC236}">
                  <a16:creationId xmlns:a16="http://schemas.microsoft.com/office/drawing/2014/main" id="{352A40AA-CE9B-DC4B-AFF9-50BEB79128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42" y="2681"/>
              <a:ext cx="24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62" name="Line 15">
              <a:extLst>
                <a:ext uri="{FF2B5EF4-FFF2-40B4-BE49-F238E27FC236}">
                  <a16:creationId xmlns:a16="http://schemas.microsoft.com/office/drawing/2014/main" id="{CE3B9204-598A-DE40-8133-F373E5A3CD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50" y="2777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63" name="Line 16">
              <a:extLst>
                <a:ext uri="{FF2B5EF4-FFF2-40B4-BE49-F238E27FC236}">
                  <a16:creationId xmlns:a16="http://schemas.microsoft.com/office/drawing/2014/main" id="{55E51DAB-CCB9-D24D-A76D-6AD1E4A7A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8" y="3065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64" name="Text Box 17">
              <a:extLst>
                <a:ext uri="{FF2B5EF4-FFF2-40B4-BE49-F238E27FC236}">
                  <a16:creationId xmlns:a16="http://schemas.microsoft.com/office/drawing/2014/main" id="{EF8565E4-2D4A-ED45-900E-BC20534B96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01" y="336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665" name="Text Box 18">
              <a:extLst>
                <a:ext uri="{FF2B5EF4-FFF2-40B4-BE49-F238E27FC236}">
                  <a16:creationId xmlns:a16="http://schemas.microsoft.com/office/drawing/2014/main" id="{983DEAA2-5C4F-DD47-A90D-7F78B0CA7D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64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P</a:t>
              </a:r>
              <a:endPara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sp>
          <p:nvSpPr>
            <p:cNvPr id="27666" name="Line 19">
              <a:extLst>
                <a:ext uri="{FF2B5EF4-FFF2-40B4-BE49-F238E27FC236}">
                  <a16:creationId xmlns:a16="http://schemas.microsoft.com/office/drawing/2014/main" id="{76C57CF4-E9B6-974B-94AC-DFAE1A5CE8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2" y="3305"/>
              <a:ext cx="336" cy="24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67" name="Line 20">
              <a:extLst>
                <a:ext uri="{FF2B5EF4-FFF2-40B4-BE49-F238E27FC236}">
                  <a16:creationId xmlns:a16="http://schemas.microsoft.com/office/drawing/2014/main" id="{A6C1276D-79F2-7B4B-BFDA-49BB79CF01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022" y="3161"/>
              <a:ext cx="240" cy="384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68" name="Line 21">
              <a:extLst>
                <a:ext uri="{FF2B5EF4-FFF2-40B4-BE49-F238E27FC236}">
                  <a16:creationId xmlns:a16="http://schemas.microsoft.com/office/drawing/2014/main" id="{1A50D7AC-6C13-CF4C-861F-E5B1CEA58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8" y="3545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69" name="Line 22">
              <a:extLst>
                <a:ext uri="{FF2B5EF4-FFF2-40B4-BE49-F238E27FC236}">
                  <a16:creationId xmlns:a16="http://schemas.microsoft.com/office/drawing/2014/main" id="{6C3C723A-F688-0542-8E82-B51D9BDFBE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4" y="3550"/>
              <a:ext cx="78" cy="1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70" name="Oval 23">
              <a:extLst>
                <a:ext uri="{FF2B5EF4-FFF2-40B4-BE49-F238E27FC236}">
                  <a16:creationId xmlns:a16="http://schemas.microsoft.com/office/drawing/2014/main" id="{6E6EE5AB-05CE-B746-A0B3-78EB3C615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" y="3497"/>
              <a:ext cx="96" cy="96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endParaRPr>
            </a:p>
          </p:txBody>
        </p:sp>
        <p:graphicFrame>
          <p:nvGraphicFramePr>
            <p:cNvPr id="27671" name="Object 24">
              <a:extLst>
                <a:ext uri="{FF2B5EF4-FFF2-40B4-BE49-F238E27FC236}">
                  <a16:creationId xmlns:a16="http://schemas.microsoft.com/office/drawing/2014/main" id="{65A67CEF-5030-024D-A34A-86EBAA1FAB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40" y="3504"/>
            <a:ext cx="33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8" name="Equation" r:id="rId6" imgW="1752600" imgH="1606550" progId="Equation.3">
                    <p:embed/>
                  </p:oleObj>
                </mc:Choice>
                <mc:Fallback>
                  <p:oleObj name="Equation" r:id="rId6" imgW="1752600" imgH="1606550" progId="Equation.3">
                    <p:embed/>
                    <p:pic>
                      <p:nvPicPr>
                        <p:cNvPr id="27671" name="Object 24">
                          <a:extLst>
                            <a:ext uri="{FF2B5EF4-FFF2-40B4-BE49-F238E27FC236}">
                              <a16:creationId xmlns:a16="http://schemas.microsoft.com/office/drawing/2014/main" id="{65A67CEF-5030-024D-A34A-86EBAA1FAB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0" y="3504"/>
                          <a:ext cx="336" cy="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2" name="Object 25">
              <a:extLst>
                <a:ext uri="{FF2B5EF4-FFF2-40B4-BE49-F238E27FC236}">
                  <a16:creationId xmlns:a16="http://schemas.microsoft.com/office/drawing/2014/main" id="{915F06A7-23E9-B340-8FC8-C584822BA1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832"/>
            <a:ext cx="258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59" name="Equation" r:id="rId8" imgW="1460500" imgH="1606550" progId="Equation.3">
                    <p:embed/>
                  </p:oleObj>
                </mc:Choice>
                <mc:Fallback>
                  <p:oleObj name="Equation" r:id="rId8" imgW="1460500" imgH="1606550" progId="Equation.3">
                    <p:embed/>
                    <p:pic>
                      <p:nvPicPr>
                        <p:cNvPr id="27672" name="Object 25">
                          <a:extLst>
                            <a:ext uri="{FF2B5EF4-FFF2-40B4-BE49-F238E27FC236}">
                              <a16:creationId xmlns:a16="http://schemas.microsoft.com/office/drawing/2014/main" id="{915F06A7-23E9-B340-8FC8-C584822BA1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832"/>
                          <a:ext cx="258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3" name="Line 26">
              <a:extLst>
                <a:ext uri="{FF2B5EF4-FFF2-40B4-BE49-F238E27FC236}">
                  <a16:creationId xmlns:a16="http://schemas.microsoft.com/office/drawing/2014/main" id="{50495717-C893-0945-A5B0-251901C914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2352"/>
              <a:ext cx="1728" cy="1200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674" name="Line 27">
              <a:extLst>
                <a:ext uri="{FF2B5EF4-FFF2-40B4-BE49-F238E27FC236}">
                  <a16:creationId xmlns:a16="http://schemas.microsoft.com/office/drawing/2014/main" id="{63D31817-709F-024B-A4D4-B66FF497DA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32" y="2640"/>
              <a:ext cx="624" cy="912"/>
            </a:xfrm>
            <a:prstGeom prst="line">
              <a:avLst/>
            </a:prstGeom>
            <a:noFill/>
            <a:ln w="9525">
              <a:solidFill>
                <a:srgbClr val="FF5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27675" name="Object 28">
              <a:extLst>
                <a:ext uri="{FF2B5EF4-FFF2-40B4-BE49-F238E27FC236}">
                  <a16:creationId xmlns:a16="http://schemas.microsoft.com/office/drawing/2014/main" id="{2C36B75F-5F82-7E4B-8C4D-0A4F10A464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2256"/>
            <a:ext cx="18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0" name="Equation" r:id="rId10" imgW="1898650" imgH="2051050" progId="Equation.3">
                    <p:embed/>
                  </p:oleObj>
                </mc:Choice>
                <mc:Fallback>
                  <p:oleObj name="Equation" r:id="rId10" imgW="1898650" imgH="2051050" progId="Equation.3">
                    <p:embed/>
                    <p:pic>
                      <p:nvPicPr>
                        <p:cNvPr id="27675" name="Object 28">
                          <a:extLst>
                            <a:ext uri="{FF2B5EF4-FFF2-40B4-BE49-F238E27FC236}">
                              <a16:creationId xmlns:a16="http://schemas.microsoft.com/office/drawing/2014/main" id="{2C36B75F-5F82-7E4B-8C4D-0A4F10A464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256"/>
                          <a:ext cx="18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76" name="Object 29">
              <a:extLst>
                <a:ext uri="{FF2B5EF4-FFF2-40B4-BE49-F238E27FC236}">
                  <a16:creationId xmlns:a16="http://schemas.microsoft.com/office/drawing/2014/main" id="{22268739-03A1-3046-ABE2-4C0728EEB8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496"/>
            <a:ext cx="247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261" name="Equation" r:id="rId12" imgW="1898650" imgH="2343150" progId="Equation.3">
                    <p:embed/>
                  </p:oleObj>
                </mc:Choice>
                <mc:Fallback>
                  <p:oleObj name="Equation" r:id="rId12" imgW="1898650" imgH="2343150" progId="Equation.3">
                    <p:embed/>
                    <p:pic>
                      <p:nvPicPr>
                        <p:cNvPr id="27676" name="Object 29">
                          <a:extLst>
                            <a:ext uri="{FF2B5EF4-FFF2-40B4-BE49-F238E27FC236}">
                              <a16:creationId xmlns:a16="http://schemas.microsoft.com/office/drawing/2014/main" id="{22268739-03A1-3046-ABE2-4C0728EEB80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496"/>
                          <a:ext cx="247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578ADD1-3860-4B24-82E7-EF540B9CB11E}"/>
                  </a:ext>
                </a:extLst>
              </p:cNvPr>
              <p:cNvSpPr/>
              <p:nvPr/>
            </p:nvSpPr>
            <p:spPr>
              <a:xfrm>
                <a:off x="26724" y="2971349"/>
                <a:ext cx="5616102" cy="368780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lvl="0" eaLnBrk="1" hangingPunct="1">
                  <a:lnSpc>
                    <a:spcPct val="150000"/>
                  </a:lnSpc>
                  <a:spcBef>
                    <a:spcPts val="0"/>
                  </a:spcBef>
                </a:pPr>
                <a:r>
                  <a:rPr kumimoji="0"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要想让质点速度为常数，需要 </a:t>
                </a:r>
                <a:endParaRPr kumimoji="0"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lnSpc>
                    <a:spcPct val="150000"/>
                  </a:lnSpc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̇"/>
                              <m:ctrlPr>
                                <a:rPr kumimoji="0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kumimoji="0" lang="en-US" altLang="zh-CN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  <m:sup>
                          <m:r>
                            <a:rPr kumimoji="0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sSup>
                        <m:sSupPr>
                          <m:ctrlPr>
                            <a:rPr kumimoji="0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  <m:sup>
                          <m:r>
                            <a:rPr kumimoji="0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kumimoji="0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  <m:sup>
                          <m:r>
                            <a:rPr kumimoji="0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  <m:r>
                        <a:rPr kumimoji="0"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kumimoji="0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e>
                        <m:sup>
                          <m:r>
                            <a:rPr kumimoji="0"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kumimoji="0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kumimoji="0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  <m:r>
                        <a:rPr kumimoji="0" lang="en-US" altLang="zh-CN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en-US" altLang="zh-CN" b="0" i="0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kumimoji="0" lang="en-US" altLang="zh-CN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kumimoji="0"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kumimoji="0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kumimoji="0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0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</m:t>
                          </m:r>
                          <m:sSup>
                            <m:sSupPr>
                              <m:ctrlPr>
                                <a:rPr kumimoji="0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  <m:sup>
                              <m:r>
                                <a:rPr kumimoji="0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a:rPr kumimoji="0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kumimoji="0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kumimoji="0" lang="en-US" altLang="zh-CN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𝑡</m:t>
                      </m:r>
                      <m:r>
                        <a:rPr kumimoji="0"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kumimoji="0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kumimoji="0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kumimoji="0" lang="en-US" altLang="zh-CN" b="0" i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  <m:r>
                                <a:rPr kumimoji="0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0"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0"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𝑐</m:t>
                                      </m:r>
                                    </m:e>
                                    <m:sup>
                                      <m:r>
                                        <a:rPr kumimoji="0"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0" lang="en-US" altLang="zh-CN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kumimoji="0"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𝜔</m:t>
                                      </m:r>
                                    </m:e>
                                    <m:sup>
                                      <m:r>
                                        <a:rPr kumimoji="0"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  <m:sSup>
                                    <m:sSupPr>
                                      <m:ctrlPr>
                                        <a:rPr kumimoji="0"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kumimoji="0" lang="en-US" altLang="zh-CN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黑体" panose="02010609060101010101" pitchFamily="49" charset="-122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e>
                      </m:nary>
                      <m:r>
                        <a:rPr kumimoji="0"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</m:t>
                          </m:r>
                        </m:num>
                        <m:den>
                          <m:r>
                            <a:rPr kumimoji="0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den>
                      </m:f>
                      <m:func>
                        <m:funcPr>
                          <m:ctrlPr>
                            <a:rPr kumimoji="0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arcsin</m:t>
                          </m:r>
                        </m:fName>
                        <m:e>
                          <m:f>
                            <m:fPr>
                              <m:ctrlPr>
                                <a:rPr kumimoji="0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r>
                                <a:rPr kumimoji="0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  <m:r>
                                <a:rPr kumimoji="0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num>
                            <m:den>
                              <m:r>
                                <a:rPr kumimoji="0" lang="en-US" altLang="zh-CN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𝑐</m:t>
                              </m:r>
                            </m:den>
                          </m:f>
                        </m:e>
                      </m:func>
                      <m:r>
                        <a:rPr kumimoji="0"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r>
                        <a:rPr kumimoji="0"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𝐶</m:t>
                      </m:r>
                    </m:oMath>
                  </m:oMathPara>
                </a14:m>
                <a:endParaRPr kumimoji="0" lang="en-US" altLang="zh-CN" b="0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ts val="0"/>
                  </a:spcBef>
                </a:pPr>
                <a:r>
                  <a:rPr kumimoji="0"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初条件确定</a:t>
                </a:r>
                <a14:m>
                  <m:oMath xmlns:m="http://schemas.openxmlformats.org/officeDocument/2006/math">
                    <m:r>
                      <a:rPr kumimoji="0"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𝐶</m:t>
                    </m:r>
                    <m:r>
                      <a:rPr kumimoji="0"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=0</m:t>
                    </m:r>
                  </m:oMath>
                </a14:m>
                <a:r>
                  <a:rPr kumimoji="0" lang="zh-CN" altLang="en-US" dirty="0">
                    <a:solidFill>
                      <a:srgbClr val="000000"/>
                    </a:solidFill>
                    <a:ea typeface="黑体" panose="02010609060101010101" pitchFamily="49" charset="-122"/>
                  </a:rPr>
                  <a:t>，故</a:t>
                </a:r>
                <a:endParaRPr kumimoji="0"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  <a:p>
                <a:pPr lvl="0" eaLnBrk="1" hangingPunct="1">
                  <a:spcBef>
                    <a:spcPts val="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𝑟</m:t>
                      </m:r>
                      <m:r>
                        <a:rPr kumimoji="0"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kumimoji="0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a:rPr kumimoji="0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𝑐</m:t>
                          </m:r>
                        </m:num>
                        <m:den>
                          <m:r>
                            <a:rPr kumimoji="0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den>
                      </m:f>
                      <m:func>
                        <m:funcPr>
                          <m:ctrlPr>
                            <a:rPr kumimoji="0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  <m:r>
                            <a:rPr kumimoji="0"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kumimoji="0" lang="en-US" altLang="zh-CN" dirty="0">
                  <a:solidFill>
                    <a:srgbClr val="000000"/>
                  </a:solidFill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A578ADD1-3860-4B24-82E7-EF540B9CB1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4" y="2971349"/>
                <a:ext cx="5616102" cy="3687804"/>
              </a:xfrm>
              <a:prstGeom prst="rect">
                <a:avLst/>
              </a:prstGeom>
              <a:blipFill>
                <a:blip r:embed="rId14"/>
                <a:stretch>
                  <a:fillRect l="-1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85471F-8C35-434F-BA7E-4427691FD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04755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4F4E0BD2-6FF2-4D56-970C-EC373DFFD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331854"/>
            <a:ext cx="8640872" cy="113024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t" anchorCtr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：离心调速器的振动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离心调速器：最古老的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自动控制系统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AE5C02-938C-4642-A332-BD790E0E2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1535799"/>
            <a:ext cx="4762500" cy="3429000"/>
          </a:xfrm>
          <a:prstGeom prst="rect">
            <a:avLst/>
          </a:prstGeom>
        </p:spPr>
      </p:pic>
      <p:sp>
        <p:nvSpPr>
          <p:cNvPr id="5" name="弧形 4">
            <a:extLst>
              <a:ext uri="{FF2B5EF4-FFF2-40B4-BE49-F238E27FC236}">
                <a16:creationId xmlns:a16="http://schemas.microsoft.com/office/drawing/2014/main" id="{3C7DF41D-16EF-4B99-819D-1E9719EA82E7}"/>
              </a:ext>
            </a:extLst>
          </p:cNvPr>
          <p:cNvSpPr/>
          <p:nvPr/>
        </p:nvSpPr>
        <p:spPr bwMode="auto">
          <a:xfrm>
            <a:off x="4788024" y="2852936"/>
            <a:ext cx="1584176" cy="370057"/>
          </a:xfrm>
          <a:prstGeom prst="arc">
            <a:avLst>
              <a:gd name="adj1" fmla="val 19589113"/>
              <a:gd name="adj2" fmla="val 12597388"/>
            </a:avLst>
          </a:prstGeom>
          <a:noFill/>
          <a:ln w="38100" cap="flat" cmpd="sng" algn="ctr">
            <a:solidFill>
              <a:srgbClr val="0000FF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7809B69-C1B5-462F-89B4-EAB7DB4CA44D}"/>
              </a:ext>
            </a:extLst>
          </p:cNvPr>
          <p:cNvCxnSpPr>
            <a:cxnSpLocks/>
          </p:cNvCxnSpPr>
          <p:nvPr/>
        </p:nvCxnSpPr>
        <p:spPr bwMode="auto">
          <a:xfrm flipH="1">
            <a:off x="4932040" y="4653136"/>
            <a:ext cx="2808312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10">
            <a:extLst>
              <a:ext uri="{FF2B5EF4-FFF2-40B4-BE49-F238E27FC236}">
                <a16:creationId xmlns:a16="http://schemas.microsoft.com/office/drawing/2014/main" id="{41BBFDCF-EF36-4F61-985C-654AC5DCF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5565" y="4815498"/>
            <a:ext cx="3019306" cy="576248"/>
          </a:xfrm>
          <a:prstGeom prst="rect">
            <a:avLst/>
          </a:prstGeom>
          <a:noFill/>
          <a:ln>
            <a:noFill/>
          </a:ln>
        </p:spPr>
        <p:txBody>
          <a:bodyPr wrap="square" anchor="t" anchorCtr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流体驱动调速器转动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BC6DF3-1878-4EF3-86A5-232DE1A8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58" y="1916832"/>
                <a:ext cx="4608512" cy="279223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t" anchorCtr="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流速增大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𝜔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增大，离心力增大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连杆系统关小阀门</a:t>
                </a: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流速减小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反之亦成立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⟹</m:t>
                    </m:r>
                  </m:oMath>
                </a14:m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小球质量固定时，若调速器处于相对平衡，则流速为常数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BC6DF3-1878-4EF3-86A5-232DE1A8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58" y="1916832"/>
                <a:ext cx="4608512" cy="2792239"/>
              </a:xfrm>
              <a:prstGeom prst="rect">
                <a:avLst/>
              </a:prstGeom>
              <a:blipFill>
                <a:blip r:embed="rId3"/>
                <a:stretch>
                  <a:fillRect l="-2116" r="-926" b="-3493"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>
            <a:extLst>
              <a:ext uri="{FF2B5EF4-FFF2-40B4-BE49-F238E27FC236}">
                <a16:creationId xmlns:a16="http://schemas.microsoft.com/office/drawing/2014/main" id="{7236B2D4-4B60-4B4B-86BB-2DCB86FA3F71}"/>
              </a:ext>
            </a:extLst>
          </p:cNvPr>
          <p:cNvSpPr/>
          <p:nvPr/>
        </p:nvSpPr>
        <p:spPr>
          <a:xfrm>
            <a:off x="170816" y="5347893"/>
            <a:ext cx="8004055" cy="113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若调速器摩擦力太大，则调速器控制不准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若摩擦力太小，则调速器可能会出现振荡行为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035DFDBB-309C-4CF3-B4DE-FEA3FF37F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72200" y="2549554"/>
                <a:ext cx="605793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anchor="t" anchorCtr="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kumimoji="0" lang="en-US" altLang="zh-CN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0">
                <a:extLst>
                  <a:ext uri="{FF2B5EF4-FFF2-40B4-BE49-F238E27FC236}">
                    <a16:creationId xmlns:a16="http://schemas.microsoft.com/office/drawing/2014/main" id="{035DFDBB-309C-4CF3-B4DE-FEA3FF37F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72200" y="2549554"/>
                <a:ext cx="605793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ACA3481-9221-4AC0-85C8-9F6CBEADC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479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 autoUpdateAnimBg="0"/>
      <p:bldP spid="10" grpId="0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Rectangle 4">
                <a:extLst>
                  <a:ext uri="{FF2B5EF4-FFF2-40B4-BE49-F238E27FC236}">
                    <a16:creationId xmlns:a16="http://schemas.microsoft.com/office/drawing/2014/main" id="{E2502EEB-72F6-0D42-8D01-FFB3517E4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520" y="83688"/>
                <a:ext cx="8640960" cy="300665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anchor="t" anchorCtr="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问题：计算离心调速器小球的速度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 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解：取如图所示的动系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sˊ</a:t>
                </a: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的固定直坐标，小球的相对速度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acc>
                        <m:accPr>
                          <m:chr m:val="̇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e>
                          </m:acc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func>
                            <m:funcPr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角速度和位矢为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𝑘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,  </m:t>
                      </m:r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e>
                          </m:acc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−</m:t>
                          </m:r>
                          <m:func>
                            <m:funcPr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6148" name="Rectangle 4">
                <a:extLst>
                  <a:ext uri="{FF2B5EF4-FFF2-40B4-BE49-F238E27FC236}">
                    <a16:creationId xmlns:a16="http://schemas.microsoft.com/office/drawing/2014/main" id="{E2502EEB-72F6-0D42-8D01-FFB3517E41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83688"/>
                <a:ext cx="8640960" cy="3006657"/>
              </a:xfrm>
              <a:prstGeom prst="rect">
                <a:avLst/>
              </a:prstGeom>
              <a:blipFill>
                <a:blip r:embed="rId2"/>
                <a:stretch>
                  <a:fillRect l="-105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063" name="Rectangle 9">
            <a:extLst>
              <a:ext uri="{FF2B5EF4-FFF2-40B4-BE49-F238E27FC236}">
                <a16:creationId xmlns:a16="http://schemas.microsoft.com/office/drawing/2014/main" id="{0C6762F9-16DD-3D44-9089-DB415C407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60775"/>
            <a:ext cx="363538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0FE4512F-C723-491C-9448-7B67C4485CBA}"/>
              </a:ext>
            </a:extLst>
          </p:cNvPr>
          <p:cNvGrpSpPr/>
          <p:nvPr/>
        </p:nvGrpSpPr>
        <p:grpSpPr>
          <a:xfrm>
            <a:off x="5508104" y="2924944"/>
            <a:ext cx="3243571" cy="3638550"/>
            <a:chOff x="6034980" y="2996952"/>
            <a:chExt cx="3243571" cy="3638550"/>
          </a:xfrm>
        </p:grpSpPr>
        <p:grpSp>
          <p:nvGrpSpPr>
            <p:cNvPr id="45066" name="Group 14">
              <a:extLst>
                <a:ext uri="{FF2B5EF4-FFF2-40B4-BE49-F238E27FC236}">
                  <a16:creationId xmlns:a16="http://schemas.microsoft.com/office/drawing/2014/main" id="{B2986350-7BC6-0E47-AE1E-D597F1846C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4980" y="2996952"/>
              <a:ext cx="2857500" cy="3638550"/>
              <a:chOff x="3731" y="1139"/>
              <a:chExt cx="1800" cy="2292"/>
            </a:xfrm>
          </p:grpSpPr>
          <p:pic>
            <p:nvPicPr>
              <p:cNvPr id="45067" name="Picture 12" descr="图5">
                <a:extLst>
                  <a:ext uri="{FF2B5EF4-FFF2-40B4-BE49-F238E27FC236}">
                    <a16:creationId xmlns:a16="http://schemas.microsoft.com/office/drawing/2014/main" id="{88FBB1A4-A0AB-5F4F-AECB-9E8C5A9CD7E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1" y="1139"/>
                <a:ext cx="1800" cy="22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068" name="Rectangle 13">
                <a:extLst>
                  <a:ext uri="{FF2B5EF4-FFF2-40B4-BE49-F238E27FC236}">
                    <a16:creationId xmlns:a16="http://schemas.microsoft.com/office/drawing/2014/main" id="{DA989AE6-0168-A94F-A16B-AA05AC290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" y="3168"/>
                <a:ext cx="528" cy="24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p:grp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4157B595-D24D-4D71-8759-CDEAA4583744}"/>
                </a:ext>
              </a:extLst>
            </p:cNvPr>
            <p:cNvCxnSpPr/>
            <p:nvPr/>
          </p:nvCxnSpPr>
          <p:spPr bwMode="auto">
            <a:xfrm flipV="1">
              <a:off x="8500441" y="5049837"/>
              <a:ext cx="648072" cy="50405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36FD269-C88E-43E2-8AE1-A8DA8FBE93B8}"/>
                </a:ext>
              </a:extLst>
            </p:cNvPr>
            <p:cNvCxnSpPr/>
            <p:nvPr/>
          </p:nvCxnSpPr>
          <p:spPr bwMode="auto">
            <a:xfrm>
              <a:off x="7474842" y="5553893"/>
              <a:ext cx="1781175" cy="0"/>
            </a:xfrm>
            <a:prstGeom prst="line">
              <a:avLst/>
            </a:prstGeom>
            <a:ln w="12700">
              <a:prstDash val="dash"/>
              <a:headEnd type="none" w="med" len="med"/>
              <a:tailEnd type="none" w="med" len="med"/>
            </a:ln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sp>
          <p:nvSpPr>
            <p:cNvPr id="6" name="弧形 5">
              <a:extLst>
                <a:ext uri="{FF2B5EF4-FFF2-40B4-BE49-F238E27FC236}">
                  <a16:creationId xmlns:a16="http://schemas.microsoft.com/office/drawing/2014/main" id="{E64A77B6-1C65-4955-819D-B08F29022A90}"/>
                </a:ext>
              </a:extLst>
            </p:cNvPr>
            <p:cNvSpPr/>
            <p:nvPr/>
          </p:nvSpPr>
          <p:spPr bwMode="auto">
            <a:xfrm>
              <a:off x="8172480" y="5193855"/>
              <a:ext cx="720000" cy="720077"/>
            </a:xfrm>
            <a:prstGeom prst="arc">
              <a:avLst>
                <a:gd name="adj1" fmla="val 19215105"/>
                <a:gd name="adj2" fmla="val 0"/>
              </a:avLst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246390D7-0916-4FDA-90C3-10EC82A2A07C}"/>
                    </a:ext>
                  </a:extLst>
                </p:cNvPr>
                <p:cNvSpPr/>
                <p:nvPr/>
              </p:nvSpPr>
              <p:spPr>
                <a:xfrm>
                  <a:off x="8834776" y="5157539"/>
                  <a:ext cx="44377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𝜃</m:t>
                        </m:r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246390D7-0916-4FDA-90C3-10EC82A2A0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4776" y="5157539"/>
                  <a:ext cx="44377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1D7F64C6-9E2C-4E89-8973-3923BF4787EE}"/>
                    </a:ext>
                  </a:extLst>
                </p:cNvPr>
                <p:cNvSpPr/>
                <p:nvPr/>
              </p:nvSpPr>
              <p:spPr>
                <a:xfrm>
                  <a:off x="8466939" y="4829844"/>
                  <a:ext cx="53931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p>
                            <m:r>
                              <a:rPr kumimoji="1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1D7F64C6-9E2C-4E89-8973-3923BF4787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6939" y="4829844"/>
                  <a:ext cx="539314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4">
                <a:extLst>
                  <a:ext uri="{FF2B5EF4-FFF2-40B4-BE49-F238E27FC236}">
                    <a16:creationId xmlns:a16="http://schemas.microsoft.com/office/drawing/2014/main" id="{3406E021-5B0C-4050-A13B-EE4241A9CB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1520" y="3150839"/>
                <a:ext cx="5688632" cy="237597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wrap="square" anchor="t" anchorCtr="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牵连速度为</a:t>
                </a: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𝑡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𝑟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小球的绝对速度为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𝑣</m:t>
                        </m:r>
                      </m:e>
                    </m:acc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+mn-cs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+</m:t>
                    </m:r>
                    <m:acc>
                      <m:accPr>
                        <m:chr m:val="⃗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𝜔</m:t>
                        </m:r>
                      </m:e>
                    </m:acc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×</m:t>
                    </m:r>
                    <m:acc>
                      <m:accPr>
                        <m:chr m:val="⃗"/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</m:ctrlPr>
                      </m:acc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+mn-cs"/>
                          </a:rPr>
                          <m:t>𝑟</m:t>
                        </m:r>
                      </m:e>
                    </m:acc>
                  </m:oMath>
                </a14:m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𝑣</m:t>
                          </m:r>
                        </m:e>
                      </m:acc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=</m:t>
                      </m:r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acc>
                        <m:accPr>
                          <m:chr m:val="̇"/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acc>
                      <m:d>
                        <m:dPr>
                          <m:ctrlP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cos</m:t>
                              </m:r>
                            </m:fName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𝑖</m:t>
                              </m:r>
                            </m:e>
                          </m:acc>
                          <m:r>
                            <a:rPr kumimoji="0" lang="en-US" altLang="zh-CN" sz="24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+</m:t>
                          </m:r>
                          <m:func>
                            <m:funcPr>
                              <m:ctrlP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0" lang="en-US" altLang="zh-CN" sz="2400" b="0" i="0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sin</m:t>
                              </m:r>
                            </m:fName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𝜃</m:t>
                              </m:r>
                            </m:e>
                          </m:func>
                          <m:acc>
                            <m:accPr>
                              <m:chr m:val="⃗"/>
                              <m:ctrlP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en-US" altLang="zh-CN" sz="24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+mn-cs"/>
                                </a:rPr>
                                <m:t>𝑗</m:t>
                              </m:r>
                            </m:e>
                          </m:acc>
                        </m:e>
                      </m:d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𝜔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黑体" panose="02010609060101010101" pitchFamily="49" charset="-122"/>
                          <a:cs typeface="+mn-cs"/>
                        </a:rPr>
                        <m:t>𝑙</m:t>
                      </m:r>
                      <m:func>
                        <m:funcPr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altLang="zh-CN" sz="2400" b="0" i="0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𝜃</m:t>
                          </m:r>
                        </m:e>
                      </m:func>
                      <m:acc>
                        <m:accPr>
                          <m:chr m:val="⃗"/>
                          <m:ctrlP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US" altLang="zh-CN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+mn-cs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endParaRPr>
              </a:p>
            </p:txBody>
          </p:sp>
        </mc:Choice>
        <mc:Fallback xmlns="">
          <p:sp>
            <p:nvSpPr>
              <p:cNvPr id="21" name="Rectangle 4">
                <a:extLst>
                  <a:ext uri="{FF2B5EF4-FFF2-40B4-BE49-F238E27FC236}">
                    <a16:creationId xmlns:a16="http://schemas.microsoft.com/office/drawing/2014/main" id="{3406E021-5B0C-4050-A13B-EE4241A9C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520" y="3150839"/>
                <a:ext cx="5688632" cy="2375971"/>
              </a:xfrm>
              <a:prstGeom prst="rect">
                <a:avLst/>
              </a:prstGeom>
              <a:blipFill>
                <a:blip r:embed="rId6"/>
                <a:stretch>
                  <a:fillRect l="-160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23FAFB-F1A2-4E6B-9520-968456151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570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animBg="1" autoUpdateAnimBg="0"/>
      <p:bldP spid="21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268" name="Rectangle 28">
                <a:extLst>
                  <a:ext uri="{FF2B5EF4-FFF2-40B4-BE49-F238E27FC236}">
                    <a16:creationId xmlns:a16="http://schemas.microsoft.com/office/drawing/2014/main" id="{D71C4C38-4B6C-4944-AAF1-D305607ED8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63" y="803963"/>
                <a:ext cx="8998173" cy="579421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66763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85863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4963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𝑣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altLang="zh-CN" b="0" dirty="0">
                  <a:ea typeface="黑体" panose="02010609060101010101" pitchFamily="49" charset="-122"/>
                </a:endParaRPr>
              </a:p>
              <a:p>
                <a:pPr marL="342900" indent="-342900" algn="just" eaLnBrk="1" hangingPunct="1"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ea typeface="黑体" panose="02010609060101010101" pitchFamily="49" charset="-122"/>
                  </a:rPr>
                  <a:t>两边对时间求导</a:t>
                </a:r>
                <a:endParaRPr lang="en-US" altLang="zh-CN" dirty="0">
                  <a:ea typeface="黑体" panose="02010609060101010101" pitchFamily="49" charset="-122"/>
                </a:endParaRPr>
              </a:p>
              <a:p>
                <a:pPr algn="just" eaLnBrk="1" hangingPunct="1"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𝑎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≡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𝜔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×</m:t>
                          </m:r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altLang="zh-CN" b="0" dirty="0">
                  <a:ea typeface="黑体" panose="02010609060101010101" pitchFamily="49" charset="-122"/>
                </a:endParaRPr>
              </a:p>
              <a:p>
                <a:pPr marL="342900" indent="-342900" algn="just" eaLnBrk="1" hangingPunct="1">
                  <a:lnSpc>
                    <a:spcPct val="150000"/>
                  </a:lnSpc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ea typeface="黑体" panose="02010609060101010101" pitchFamily="49" charset="-122"/>
                  </a:rPr>
                  <a:t>根据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d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𝐺</m:t>
                            </m:r>
                          </m:e>
                        </m:acc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d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∗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𝐺</m:t>
                            </m:r>
                          </m:e>
                        </m:acc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𝑡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𝜔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𝐺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rgbClr val="C00000"/>
                    </a:solidFill>
                    <a:ea typeface="黑体" panose="02010609060101010101" pitchFamily="49" charset="-122"/>
                  </a:rPr>
                  <a:t>，</a:t>
                </a:r>
                <a:r>
                  <a:rPr lang="zh-CN" altLang="en-US" b="1" dirty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右边第一项</a:t>
                </a:r>
                <a:endParaRPr lang="en-US" altLang="zh-CN" b="1" dirty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  <a:p>
                <a:pPr algn="just" eaLnBrk="1" hangingPunct="1"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solidFill>
                    <a:srgbClr val="0000FF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 eaLnBrk="1" hangingPunct="1"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:r>
                  <a:rPr lang="zh-CN" altLang="en-US" i="0" dirty="0">
                    <a:solidFill>
                      <a:schemeClr val="tx1"/>
                    </a:solidFill>
                    <a:latin typeface="+mj-lt"/>
                    <a:ea typeface="黑体" panose="02010609060101010101" pitchFamily="49" charset="-122"/>
                  </a:rPr>
                  <a:t>已知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𝑖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𝑗</m:t>
                        </m:r>
                      </m:e>
                    </m:acc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acc>
                      <m:accPr>
                        <m:chr m:val="̇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𝑧</m:t>
                        </m:r>
                      </m:e>
                    </m:acc>
                    <m:acc>
                      <m:accPr>
                        <m:chr m:val="⃗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𝑘</m:t>
                        </m:r>
                      </m:e>
                    </m:acc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，故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 eaLnBrk="1" hangingPunct="1"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d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acc>
                        <m:accPr>
                          <m:chr m:val="̈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𝑥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𝑦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𝑗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̈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𝑧</m:t>
                          </m:r>
                        </m:e>
                      </m:acc>
                      <m:acc>
                        <m:accPr>
                          <m:chr m:val="⃗"/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𝑘</m:t>
                          </m:r>
                        </m:e>
                      </m:acc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 eaLnBrk="1" hangingPunct="1"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右方第一项变为</a:t>
                </a:r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:pPr algn="just" eaLnBrk="1" hangingPunct="1">
                  <a:spcBef>
                    <a:spcPct val="10000"/>
                  </a:spcBef>
                  <a:buClr>
                    <a:schemeClr val="tx1"/>
                  </a:buClr>
                  <a:buSzPct val="90000"/>
                  <a:buFont typeface="Math A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d</m:t>
                          </m:r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den>
                      </m:f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𝑎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𝜔</m:t>
                          </m:r>
                        </m:e>
                      </m:acc>
                      <m:r>
                        <a:rPr lang="en-US" altLang="zh-CN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×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𝑣</m:t>
                              </m:r>
                            </m:e>
                          </m:acc>
                        </m:e>
                        <m:sup>
                          <m:r>
                            <a:rPr lang="en-US" altLang="zh-C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10268" name="Rectangle 28">
                <a:extLst>
                  <a:ext uri="{FF2B5EF4-FFF2-40B4-BE49-F238E27FC236}">
                    <a16:creationId xmlns:a16="http://schemas.microsoft.com/office/drawing/2014/main" id="{D71C4C38-4B6C-4944-AAF1-D305607ED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963" y="803963"/>
                <a:ext cx="8998173" cy="5794215"/>
              </a:xfrm>
              <a:prstGeom prst="rect">
                <a:avLst/>
              </a:prstGeom>
              <a:blipFill>
                <a:blip r:embed="rId3"/>
                <a:stretch>
                  <a:fillRect l="-10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99683A76-11BB-432B-BB77-E160931F912F}"/>
              </a:ext>
            </a:extLst>
          </p:cNvPr>
          <p:cNvGrpSpPr/>
          <p:nvPr/>
        </p:nvGrpSpPr>
        <p:grpSpPr>
          <a:xfrm>
            <a:off x="6809759" y="908720"/>
            <a:ext cx="2302110" cy="2392075"/>
            <a:chOff x="6706927" y="150607"/>
            <a:chExt cx="2302110" cy="2392075"/>
          </a:xfrm>
        </p:grpSpPr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90B368D6-D2F4-4E39-9F0A-F9488D1AEB67}"/>
                </a:ext>
              </a:extLst>
            </p:cNvPr>
            <p:cNvSpPr/>
            <p:nvPr/>
          </p:nvSpPr>
          <p:spPr>
            <a:xfrm>
              <a:off x="6706927" y="693302"/>
              <a:ext cx="2302110" cy="1849380"/>
            </a:xfrm>
            <a:custGeom>
              <a:avLst/>
              <a:gdLst>
                <a:gd name="connsiteX0" fmla="*/ 40173 w 1632706"/>
                <a:gd name="connsiteY0" fmla="*/ 443975 h 1528362"/>
                <a:gd name="connsiteX1" fmla="*/ 1139058 w 1632706"/>
                <a:gd name="connsiteY1" fmla="*/ 34902 h 1528362"/>
                <a:gd name="connsiteX2" fmla="*/ 1604279 w 1632706"/>
                <a:gd name="connsiteY2" fmla="*/ 1286186 h 1528362"/>
                <a:gd name="connsiteX3" fmla="*/ 369037 w 1632706"/>
                <a:gd name="connsiteY3" fmla="*/ 1454628 h 1528362"/>
                <a:gd name="connsiteX4" fmla="*/ 40173 w 1632706"/>
                <a:gd name="connsiteY4" fmla="*/ 443975 h 1528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32706" h="1528362">
                  <a:moveTo>
                    <a:pt x="40173" y="443975"/>
                  </a:moveTo>
                  <a:cubicBezTo>
                    <a:pt x="168510" y="207354"/>
                    <a:pt x="878374" y="-105466"/>
                    <a:pt x="1139058" y="34902"/>
                  </a:cubicBezTo>
                  <a:cubicBezTo>
                    <a:pt x="1399742" y="175270"/>
                    <a:pt x="1732616" y="1049565"/>
                    <a:pt x="1604279" y="1286186"/>
                  </a:cubicBezTo>
                  <a:cubicBezTo>
                    <a:pt x="1475942" y="1522807"/>
                    <a:pt x="628385" y="1600344"/>
                    <a:pt x="369037" y="1454628"/>
                  </a:cubicBezTo>
                  <a:cubicBezTo>
                    <a:pt x="109689" y="1308912"/>
                    <a:pt x="-88164" y="680596"/>
                    <a:pt x="40173" y="443975"/>
                  </a:cubicBezTo>
                  <a:close/>
                </a:path>
              </a:pathLst>
            </a:custGeom>
            <a:solidFill>
              <a:schemeClr val="bg1"/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926F989F-30A3-4AA3-B4AB-EAAB624A2B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1731" y="381440"/>
              <a:ext cx="0" cy="19392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A45D9184-67F1-42D9-B4F5-637C5E8AF410}"/>
                </a:ext>
              </a:extLst>
            </p:cNvPr>
            <p:cNvSpPr/>
            <p:nvPr/>
          </p:nvSpPr>
          <p:spPr>
            <a:xfrm>
              <a:off x="6856877" y="612096"/>
              <a:ext cx="649706" cy="220579"/>
            </a:xfrm>
            <a:prstGeom prst="arc">
              <a:avLst>
                <a:gd name="adj1" fmla="val 20234095"/>
                <a:gd name="adj2" fmla="val 12612672"/>
              </a:avLst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B444866-EDBB-4792-A7B0-0268328B504D}"/>
                    </a:ext>
                  </a:extLst>
                </p:cNvPr>
                <p:cNvSpPr/>
                <p:nvPr/>
              </p:nvSpPr>
              <p:spPr>
                <a:xfrm>
                  <a:off x="7181731" y="150607"/>
                  <a:ext cx="4831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𝜔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B444866-EDBB-4792-A7B0-0268328B50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1731" y="150607"/>
                  <a:ext cx="483145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63465675-6F61-40E3-8A54-D451D85B1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1731" y="1362321"/>
              <a:ext cx="1211179" cy="95838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75FD1305-34A3-4F21-B8F8-61563957D7CC}"/>
                </a:ext>
              </a:extLst>
            </p:cNvPr>
            <p:cNvCxnSpPr>
              <a:cxnSpLocks/>
            </p:cNvCxnSpPr>
            <p:nvPr/>
          </p:nvCxnSpPr>
          <p:spPr>
            <a:xfrm>
              <a:off x="7198720" y="1351073"/>
              <a:ext cx="1194190" cy="0"/>
            </a:xfrm>
            <a:prstGeom prst="straightConnector1">
              <a:avLst/>
            </a:prstGeom>
            <a:ln w="3810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7F1947A-E67F-4F3C-93CF-4DBD0449BA2A}"/>
                    </a:ext>
                  </a:extLst>
                </p:cNvPr>
                <p:cNvSpPr/>
                <p:nvPr/>
              </p:nvSpPr>
              <p:spPr>
                <a:xfrm>
                  <a:off x="7711122" y="887135"/>
                  <a:ext cx="458202" cy="50642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矩形 8">
                  <a:extLst>
                    <a:ext uri="{FF2B5EF4-FFF2-40B4-BE49-F238E27FC236}">
                      <a16:creationId xmlns:a16="http://schemas.microsoft.com/office/drawing/2014/main" id="{97F1947A-E67F-4F3C-93CF-4DBD0449BA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1122" y="887135"/>
                  <a:ext cx="458202" cy="5064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42870B2-2FDA-4F1D-A3D1-5509806A98C7}"/>
                    </a:ext>
                  </a:extLst>
                </p:cNvPr>
                <p:cNvSpPr/>
                <p:nvPr/>
              </p:nvSpPr>
              <p:spPr>
                <a:xfrm>
                  <a:off x="7654882" y="1837736"/>
                  <a:ext cx="40620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</m:acc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542870B2-2FDA-4F1D-A3D1-5509806A98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882" y="1837736"/>
                  <a:ext cx="406200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18421" r="-3181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1A9065E-B82F-4FC0-AF73-299782EC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72D68D-3E4D-E140-BABB-1F7B81CFF020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CF760C6-6668-4748-BB6E-200187506F8E}"/>
              </a:ext>
            </a:extLst>
          </p:cNvPr>
          <p:cNvSpPr/>
          <p:nvPr/>
        </p:nvSpPr>
        <p:spPr>
          <a:xfrm>
            <a:off x="140147" y="205272"/>
            <a:ext cx="2969083" cy="461665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二、加速度变换公式</a:t>
            </a:r>
          </a:p>
        </p:txBody>
      </p:sp>
    </p:spTree>
    <p:extLst>
      <p:ext uri="{BB962C8B-B14F-4D97-AF65-F5344CB8AC3E}">
        <p14:creationId xmlns:p14="http://schemas.microsoft.com/office/powerpoint/2010/main" val="294179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2231</TotalTime>
  <Words>1993</Words>
  <Application>Microsoft Office PowerPoint</Application>
  <PresentationFormat>全屏显示(4:3)</PresentationFormat>
  <Paragraphs>258</Paragraphs>
  <Slides>23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Math A</vt:lpstr>
      <vt:lpstr>黑体</vt:lpstr>
      <vt:lpstr>Arial</vt:lpstr>
      <vt:lpstr>Cambria Math</vt:lpstr>
      <vt:lpstr>Times New Roman</vt:lpstr>
      <vt:lpstr>Wingdings</vt:lpstr>
      <vt:lpstr>默认设计模板</vt:lpstr>
      <vt:lpstr>Equation</vt:lpstr>
      <vt:lpstr>BMP 图象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songyk</dc:creator>
  <cp:lastModifiedBy>宋 玉坤</cp:lastModifiedBy>
  <cp:revision>188</cp:revision>
  <dcterms:created xsi:type="dcterms:W3CDTF">1601-01-01T00:00:00Z</dcterms:created>
  <dcterms:modified xsi:type="dcterms:W3CDTF">2020-04-26T23:14:17Z</dcterms:modified>
</cp:coreProperties>
</file>