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7"/>
  </p:notesMasterIdLst>
  <p:sldIdLst>
    <p:sldId id="374" r:id="rId2"/>
    <p:sldId id="284" r:id="rId3"/>
    <p:sldId id="375" r:id="rId4"/>
    <p:sldId id="286" r:id="rId5"/>
    <p:sldId id="381" r:id="rId6"/>
    <p:sldId id="291" r:id="rId7"/>
    <p:sldId id="327" r:id="rId8"/>
    <p:sldId id="287" r:id="rId9"/>
    <p:sldId id="288" r:id="rId10"/>
    <p:sldId id="363" r:id="rId11"/>
    <p:sldId id="364" r:id="rId12"/>
    <p:sldId id="292" r:id="rId13"/>
    <p:sldId id="382" r:id="rId14"/>
    <p:sldId id="293" r:id="rId15"/>
    <p:sldId id="337" r:id="rId16"/>
    <p:sldId id="338" r:id="rId17"/>
    <p:sldId id="339" r:id="rId18"/>
    <p:sldId id="377" r:id="rId19"/>
    <p:sldId id="379" r:id="rId20"/>
    <p:sldId id="340" r:id="rId21"/>
    <p:sldId id="341" r:id="rId22"/>
    <p:sldId id="343" r:id="rId23"/>
    <p:sldId id="349" r:id="rId24"/>
    <p:sldId id="350" r:id="rId25"/>
    <p:sldId id="380" r:id="rId26"/>
    <p:sldId id="342" r:id="rId27"/>
    <p:sldId id="384" r:id="rId28"/>
    <p:sldId id="383" r:id="rId29"/>
    <p:sldId id="360" r:id="rId30"/>
    <p:sldId id="332" r:id="rId31"/>
    <p:sldId id="333" r:id="rId32"/>
    <p:sldId id="367" r:id="rId33"/>
    <p:sldId id="378" r:id="rId34"/>
    <p:sldId id="368" r:id="rId35"/>
    <p:sldId id="369" r:id="rId36"/>
    <p:sldId id="370" r:id="rId37"/>
    <p:sldId id="371" r:id="rId38"/>
    <p:sldId id="352" r:id="rId39"/>
    <p:sldId id="353" r:id="rId40"/>
    <p:sldId id="354" r:id="rId41"/>
    <p:sldId id="355" r:id="rId42"/>
    <p:sldId id="356" r:id="rId43"/>
    <p:sldId id="357" r:id="rId44"/>
    <p:sldId id="358" r:id="rId45"/>
    <p:sldId id="359" r:id="rId46"/>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99"/>
    <a:srgbClr val="FF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8" autoAdjust="0"/>
    <p:restoredTop sz="94674" autoAdjust="0"/>
  </p:normalViewPr>
  <p:slideViewPr>
    <p:cSldViewPr>
      <p:cViewPr varScale="1">
        <p:scale>
          <a:sx n="113" d="100"/>
          <a:sy n="113" d="100"/>
        </p:scale>
        <p:origin x="1554"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image" Target="../media/image2.emf"/><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image" Target="../media/image35.emf"/><Relationship Id="rId4" Type="http://schemas.openxmlformats.org/officeDocument/2006/relationships/image" Target="../media/image38.e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image" Target="../media/image39.emf"/><Relationship Id="rId5" Type="http://schemas.openxmlformats.org/officeDocument/2006/relationships/image" Target="../media/image43.emf"/><Relationship Id="rId4" Type="http://schemas.openxmlformats.org/officeDocument/2006/relationships/image" Target="../media/image42.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media/image53.emf"/><Relationship Id="rId1" Type="http://schemas.openxmlformats.org/officeDocument/2006/relationships/image" Target="../media/image5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7A42E6A6-B175-394C-B4C2-93523046A41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103427" name="Rectangle 3">
            <a:extLst>
              <a:ext uri="{FF2B5EF4-FFF2-40B4-BE49-F238E27FC236}">
                <a16:creationId xmlns:a16="http://schemas.microsoft.com/office/drawing/2014/main" id="{ADE103B8-648D-4B4E-A83D-ABEF5F65E842}"/>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4100" name="Rectangle 4">
            <a:extLst>
              <a:ext uri="{FF2B5EF4-FFF2-40B4-BE49-F238E27FC236}">
                <a16:creationId xmlns:a16="http://schemas.microsoft.com/office/drawing/2014/main" id="{12BADD09-356C-614F-A6CD-FD7C41C0DD3E}"/>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id="{D68DE8A7-876A-2940-B5BF-F31AA5A54194}"/>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a:extLst>
              <a:ext uri="{FF2B5EF4-FFF2-40B4-BE49-F238E27FC236}">
                <a16:creationId xmlns:a16="http://schemas.microsoft.com/office/drawing/2014/main" id="{A158FCA6-0A18-3747-99F7-40AAD3195F16}"/>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103431" name="Rectangle 7">
            <a:extLst>
              <a:ext uri="{FF2B5EF4-FFF2-40B4-BE49-F238E27FC236}">
                <a16:creationId xmlns:a16="http://schemas.microsoft.com/office/drawing/2014/main" id="{B59152F4-8B3C-A342-80E8-705CBDAEA1A3}"/>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6F62AA5-FA59-4345-9EE6-937A63F6E15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C10DDFC-2ADA-401D-B1FC-670E929DC0AD}"/>
              </a:ext>
            </a:extLst>
          </p:cNvPr>
          <p:cNvSpPr>
            <a:spLocks noGrp="1" noChangeArrowheads="1"/>
          </p:cNvSpPr>
          <p:nvPr>
            <p:ph type="dt" sz="half" idx="10"/>
          </p:nvPr>
        </p:nvSpPr>
        <p:spPr>
          <a:xfrm>
            <a:off x="685800" y="6248400"/>
            <a:ext cx="1905000" cy="457200"/>
          </a:xfrm>
          <a:prstGeom prst="rect">
            <a:avLst/>
          </a:prstGeom>
          <a:ln/>
        </p:spPr>
        <p:txBody>
          <a:bodyPr/>
          <a:lstStyle>
            <a:lvl1pPr>
              <a:defRPr sz="2000"/>
            </a:lvl1pPr>
          </a:lstStyle>
          <a:p>
            <a:pPr>
              <a:defRPr/>
            </a:pPr>
            <a:endParaRPr lang="en-US" altLang="zh-CN" dirty="0"/>
          </a:p>
        </p:txBody>
      </p:sp>
      <p:sp>
        <p:nvSpPr>
          <p:cNvPr id="3" name="Rectangle 5">
            <a:extLst>
              <a:ext uri="{FF2B5EF4-FFF2-40B4-BE49-F238E27FC236}">
                <a16:creationId xmlns:a16="http://schemas.microsoft.com/office/drawing/2014/main" id="{7723C096-209B-402F-8AB1-21108FEED85E}"/>
              </a:ext>
            </a:extLst>
          </p:cNvPr>
          <p:cNvSpPr>
            <a:spLocks noGrp="1" noChangeArrowheads="1"/>
          </p:cNvSpPr>
          <p:nvPr>
            <p:ph type="ftr" sz="quarter" idx="11"/>
          </p:nvPr>
        </p:nvSpPr>
        <p:spPr>
          <a:xfrm>
            <a:off x="3124200" y="6248400"/>
            <a:ext cx="2895600" cy="457200"/>
          </a:xfrm>
          <a:prstGeom prst="rect">
            <a:avLst/>
          </a:prstGeom>
          <a:ln/>
        </p:spPr>
        <p:txBody>
          <a:bodyPr/>
          <a:lstStyle>
            <a:lvl1pPr>
              <a:defRPr sz="2000"/>
            </a:lvl1pPr>
          </a:lstStyle>
          <a:p>
            <a:pPr>
              <a:defRPr/>
            </a:pPr>
            <a:endParaRPr lang="en-US" altLang="zh-CN" dirty="0"/>
          </a:p>
        </p:txBody>
      </p:sp>
      <p:sp>
        <p:nvSpPr>
          <p:cNvPr id="4" name="Rectangle 6">
            <a:extLst>
              <a:ext uri="{FF2B5EF4-FFF2-40B4-BE49-F238E27FC236}">
                <a16:creationId xmlns:a16="http://schemas.microsoft.com/office/drawing/2014/main" id="{9AFBB7FA-908E-43F8-AF8C-AAD5F225D1DB}"/>
              </a:ext>
            </a:extLst>
          </p:cNvPr>
          <p:cNvSpPr>
            <a:spLocks noGrp="1" noChangeArrowheads="1"/>
          </p:cNvSpPr>
          <p:nvPr>
            <p:ph type="sldNum" sz="quarter" idx="12"/>
          </p:nvPr>
        </p:nvSpPr>
        <p:spPr>
          <a:xfrm>
            <a:off x="6553200" y="6248400"/>
            <a:ext cx="1905000" cy="457200"/>
          </a:xfrm>
          <a:prstGeom prst="rect">
            <a:avLst/>
          </a:prstGeom>
          <a:ln/>
        </p:spPr>
        <p:txBody>
          <a:bodyPr/>
          <a:lstStyle>
            <a:lvl1pPr algn="r">
              <a:defRPr sz="2000"/>
            </a:lvl1pPr>
          </a:lstStyle>
          <a:p>
            <a:pPr>
              <a:defRPr/>
            </a:pPr>
            <a:fld id="{8372D68D-3E4D-E140-BABB-1F7B81CFF020}" type="slidenum">
              <a:rPr lang="en-US" altLang="zh-CN" smtClean="0"/>
              <a:pPr>
                <a:defRPr/>
              </a:pPr>
              <a:t>‹#›</a:t>
            </a:fld>
            <a:endParaRPr lang="en-US" altLang="zh-CN" dirty="0"/>
          </a:p>
        </p:txBody>
      </p:sp>
    </p:spTree>
    <p:extLst>
      <p:ext uri="{BB962C8B-B14F-4D97-AF65-F5344CB8AC3E}">
        <p14:creationId xmlns:p14="http://schemas.microsoft.com/office/powerpoint/2010/main" val="9243125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内容">
            <a:extLst>
              <a:ext uri="{FF2B5EF4-FFF2-40B4-BE49-F238E27FC236}">
                <a16:creationId xmlns:a16="http://schemas.microsoft.com/office/drawing/2014/main" id="{62A8FB8E-B7CD-254A-85DF-22CA5F93A37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27" name="Text Box 8">
            <a:extLst>
              <a:ext uri="{FF2B5EF4-FFF2-40B4-BE49-F238E27FC236}">
                <a16:creationId xmlns:a16="http://schemas.microsoft.com/office/drawing/2014/main" id="{87ADEC20-49E5-9843-BCF1-8D9D8674E642}"/>
              </a:ext>
            </a:extLst>
          </p:cNvPr>
          <p:cNvSpPr txBox="1">
            <a:spLocks noChangeArrowheads="1"/>
          </p:cNvSpPr>
          <p:nvPr userDrawn="1"/>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sz="2000" b="1">
                <a:solidFill>
                  <a:srgbClr val="FFFF00"/>
                </a:solidFill>
                <a:ea typeface="楷体_GB2312" pitchFamily="49" charset="-122"/>
              </a:rPr>
              <a:t>第四章</a:t>
            </a:r>
          </a:p>
        </p:txBody>
      </p:sp>
    </p:spTree>
  </p:cSld>
  <p:clrMap bg1="lt1" tx1="dk1" bg2="lt2" tx2="dk2" accent1="accent1" accent2="accent2" accent3="accent3" accent4="accent4" accent5="accent5" accent6="accent6" hlink="hlink" folHlink="folHlink"/>
  <p:sldLayoutIdLst>
    <p:sldLayoutId id="2147483690" r:id="rId1"/>
  </p:sldLayoutIdLst>
  <p:hf hdr="0" ftr="0" dt="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13" Type="http://schemas.openxmlformats.org/officeDocument/2006/relationships/image" Target="../media/image108.png"/><Relationship Id="rId12" Type="http://schemas.openxmlformats.org/officeDocument/2006/relationships/image" Target="../media/image29.png"/><Relationship Id="rId2" Type="http://schemas.openxmlformats.org/officeDocument/2006/relationships/image" Target="../media/image14.png"/><Relationship Id="rId1" Type="http://schemas.openxmlformats.org/officeDocument/2006/relationships/slideLayout" Target="../slideLayouts/slideLayout1.xml"/><Relationship Id="rId11" Type="http://schemas.openxmlformats.org/officeDocument/2006/relationships/image" Target="../media/image106.png"/><Relationship Id="rId15" Type="http://schemas.openxmlformats.org/officeDocument/2006/relationships/image" Target="../media/image20.png"/><Relationship Id="rId14" Type="http://schemas.openxmlformats.org/officeDocument/2006/relationships/image" Target="../media/image30.png"/></Relationships>
</file>

<file path=ppt/slides/_rels/slide11.xml.rels><?xml version="1.0" encoding="UTF-8" standalone="yes"?>
<Relationships xmlns="http://schemas.openxmlformats.org/package/2006/relationships"><Relationship Id="rId13" Type="http://schemas.openxmlformats.org/officeDocument/2006/relationships/image" Target="../media/image108.png"/><Relationship Id="rId18" Type="http://schemas.openxmlformats.org/officeDocument/2006/relationships/image" Target="../media/image36.png"/><Relationship Id="rId12" Type="http://schemas.openxmlformats.org/officeDocument/2006/relationships/image" Target="../media/image31.png"/><Relationship Id="rId17" Type="http://schemas.openxmlformats.org/officeDocument/2006/relationships/image" Target="../media/image35.png"/><Relationship Id="rId2" Type="http://schemas.openxmlformats.org/officeDocument/2006/relationships/image" Target="../media/image14.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1.xml"/><Relationship Id="rId11" Type="http://schemas.openxmlformats.org/officeDocument/2006/relationships/image" Target="../media/image106.png"/><Relationship Id="rId15" Type="http://schemas.openxmlformats.org/officeDocument/2006/relationships/image" Target="../media/image33.png"/><Relationship Id="rId19" Type="http://schemas.openxmlformats.org/officeDocument/2006/relationships/image" Target="../media/image37.png"/><Relationship Id="rId1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5.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7.pn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8.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7.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66.png"/><Relationship Id="rId5" Type="http://schemas.openxmlformats.org/officeDocument/2006/relationships/image" Target="../media/image54.png"/><Relationship Id="rId15" Type="http://schemas.openxmlformats.org/officeDocument/2006/relationships/image" Target="../media/image70.png"/><Relationship Id="rId10" Type="http://schemas.openxmlformats.org/officeDocument/2006/relationships/image" Target="../media/image65.png"/><Relationship Id="rId4" Type="http://schemas.openxmlformats.org/officeDocument/2006/relationships/image" Target="../media/image53.png"/><Relationship Id="rId9" Type="http://schemas.openxmlformats.org/officeDocument/2006/relationships/image" Target="../media/image64.png"/><Relationship Id="rId14" Type="http://schemas.openxmlformats.org/officeDocument/2006/relationships/image" Target="../media/image6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2.png"/><Relationship Id="rId7" Type="http://schemas.openxmlformats.org/officeDocument/2006/relationships/image" Target="../media/image7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72.png"/><Relationship Id="rId4" Type="http://schemas.openxmlformats.org/officeDocument/2006/relationships/image" Target="../media/image71.png"/><Relationship Id="rId9" Type="http://schemas.openxmlformats.org/officeDocument/2006/relationships/image" Target="../media/image75.png"/></Relationships>
</file>

<file path=ppt/slides/_rels/slide24.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1.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32.emf"/><Relationship Id="rId5" Type="http://schemas.openxmlformats.org/officeDocument/2006/relationships/oleObject" Target="../embeddings/oleObject9.bin"/><Relationship Id="rId4" Type="http://schemas.openxmlformats.org/officeDocument/2006/relationships/image" Target="../media/image31.emf"/></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1.jpeg"/><Relationship Id="rId7" Type="http://schemas.openxmlformats.org/officeDocument/2006/relationships/image" Target="../media/image36.emf"/><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image" Target="../media/image38.emf"/><Relationship Id="rId5" Type="http://schemas.openxmlformats.org/officeDocument/2006/relationships/image" Target="../media/image35.e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37.e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3.emf"/><Relationship Id="rId3" Type="http://schemas.openxmlformats.org/officeDocument/2006/relationships/image" Target="../media/image1.jpeg"/><Relationship Id="rId7" Type="http://schemas.openxmlformats.org/officeDocument/2006/relationships/image" Target="../media/image40.emf"/><Relationship Id="rId12" Type="http://schemas.openxmlformats.org/officeDocument/2006/relationships/oleObject" Target="../embeddings/oleObject19.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16.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41.emf"/></Relationships>
</file>

<file path=ppt/slides/_rels/slide38.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9.xml.rels><?xml version="1.0" encoding="UTF-8" standalone="yes"?>
<Relationships xmlns="http://schemas.openxmlformats.org/package/2006/relationships"><Relationship Id="rId8" Type="http://schemas.openxmlformats.org/officeDocument/2006/relationships/image" Target="../media/image800.png"/><Relationship Id="rId3" Type="http://schemas.openxmlformats.org/officeDocument/2006/relationships/image" Target="../media/image51.jpeg"/><Relationship Id="rId7" Type="http://schemas.openxmlformats.org/officeDocument/2006/relationships/image" Target="../media/image50.e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1.bin"/><Relationship Id="rId5" Type="http://schemas.openxmlformats.org/officeDocument/2006/relationships/image" Target="../media/image49.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emf"/><Relationship Id="rId18" Type="http://schemas.openxmlformats.org/officeDocument/2006/relationships/image" Target="../media/image110.png"/><Relationship Id="rId3" Type="http://schemas.openxmlformats.org/officeDocument/2006/relationships/oleObject" Target="../embeddings/oleObject1.bin"/><Relationship Id="rId21" Type="http://schemas.openxmlformats.org/officeDocument/2006/relationships/image" Target="NULL"/><Relationship Id="rId7" Type="http://schemas.openxmlformats.org/officeDocument/2006/relationships/image" Target="../media/image3.emf"/><Relationship Id="rId12" Type="http://schemas.openxmlformats.org/officeDocument/2006/relationships/oleObject" Target="../embeddings/oleObject5.bin"/><Relationship Id="rId17" Type="http://schemas.openxmlformats.org/officeDocument/2006/relationships/image" Target="../media/image104.png"/><Relationship Id="rId2" Type="http://schemas.openxmlformats.org/officeDocument/2006/relationships/slideLayout" Target="../slideLayouts/slideLayout1.xml"/><Relationship Id="rId16" Type="http://schemas.openxmlformats.org/officeDocument/2006/relationships/image" Target="../media/image90.png"/><Relationship Id="rId20" Type="http://schemas.openxmlformats.org/officeDocument/2006/relationships/image" Target="../media/image120.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emf"/><Relationship Id="rId5" Type="http://schemas.openxmlformats.org/officeDocument/2006/relationships/image" Target="../media/image81.png"/><Relationship Id="rId15" Type="http://schemas.openxmlformats.org/officeDocument/2006/relationships/image" Target="../media/image7.emf"/><Relationship Id="rId10" Type="http://schemas.openxmlformats.org/officeDocument/2006/relationships/oleObject" Target="../embeddings/oleObject4.bin"/><Relationship Id="rId19" Type="http://schemas.openxmlformats.org/officeDocument/2006/relationships/image" Target="NULL"/><Relationship Id="rId4" Type="http://schemas.openxmlformats.org/officeDocument/2006/relationships/image" Target="../media/image2.emf"/><Relationship Id="rId9" Type="http://schemas.openxmlformats.org/officeDocument/2006/relationships/image" Target="../media/image4.emf"/><Relationship Id="rId1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image" Target="../media/image1.jpeg"/><Relationship Id="rId7" Type="http://schemas.openxmlformats.org/officeDocument/2006/relationships/image" Target="../media/image53.emf"/><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oleObject" Target="../embeddings/oleObject23.bin"/><Relationship Id="rId5" Type="http://schemas.openxmlformats.org/officeDocument/2006/relationships/image" Target="../media/image52.emf"/><Relationship Id="rId4" Type="http://schemas.openxmlformats.org/officeDocument/2006/relationships/oleObject" Target="../embeddings/oleObject22.bin"/><Relationship Id="rId9" Type="http://schemas.openxmlformats.org/officeDocument/2006/relationships/image" Target="../media/image54.emf"/></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8.png"/></Relationships>
</file>

<file path=ppt/slides/_rels/slide4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E:\wjb\F07-12AT.AVI" TargetMode="External"/><Relationship Id="rId1" Type="http://schemas.microsoft.com/office/2007/relationships/media" Target="file:///E:\wjb\F07-12AT.AVI" TargetMode="External"/><Relationship Id="rId5" Type="http://schemas.openxmlformats.org/officeDocument/2006/relationships/image" Target="../media/image60.png"/><Relationship Id="rId4" Type="http://schemas.openxmlformats.org/officeDocument/2006/relationships/image" Target="../media/image1.jpe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file:///E:\wjb\F07-11.AVI" TargetMode="External"/><Relationship Id="rId1" Type="http://schemas.microsoft.com/office/2007/relationships/media" Target="file:///E:\wjb\F07-11.AVI" TargetMode="External"/><Relationship Id="rId5" Type="http://schemas.openxmlformats.org/officeDocument/2006/relationships/image" Target="../media/image61.pn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D1B5E92D-B817-4989-A445-CAB02721D19F}"/>
              </a:ext>
            </a:extLst>
          </p:cNvPr>
          <p:cNvSpPr/>
          <p:nvPr/>
        </p:nvSpPr>
        <p:spPr bwMode="auto">
          <a:xfrm>
            <a:off x="6553200" y="0"/>
            <a:ext cx="2339280" cy="191683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2" name="Text Box 6">
            <a:extLst>
              <a:ext uri="{FF2B5EF4-FFF2-40B4-BE49-F238E27FC236}">
                <a16:creationId xmlns:a16="http://schemas.microsoft.com/office/drawing/2014/main" id="{164766A3-F1D7-488C-BB16-6E270DCD824B}"/>
              </a:ext>
            </a:extLst>
          </p:cNvPr>
          <p:cNvSpPr txBox="1">
            <a:spLocks noChangeArrowheads="1"/>
          </p:cNvSpPr>
          <p:nvPr/>
        </p:nvSpPr>
        <p:spPr bwMode="auto">
          <a:xfrm>
            <a:off x="246997" y="73082"/>
            <a:ext cx="4493538" cy="523220"/>
          </a:xfrm>
          <a:prstGeom prst="rect">
            <a:avLst/>
          </a:prstGeom>
          <a:solidFill>
            <a:srgbClr val="FFFF00"/>
          </a:solidFill>
          <a:ln w="9525">
            <a:solidFill>
              <a:schemeClr val="accent1"/>
            </a:solidFill>
            <a:miter lim="800000"/>
            <a:headEnd/>
            <a:tailEnd/>
          </a:ln>
          <a:effectLst>
            <a:outerShdw dist="35921" dir="2700000" algn="ctr" rotWithShape="0">
              <a:schemeClr val="bg2"/>
            </a:outerShdw>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chemeClr val="accent2"/>
                </a:solidFill>
                <a:ea typeface="黑体" panose="02010609060101010101" pitchFamily="49" charset="-122"/>
              </a:rPr>
              <a:t>内容回顾：转动参考系变换</a:t>
            </a:r>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BEBC41F2-523F-4DCF-9E21-89195ECDAFE2}"/>
                  </a:ext>
                </a:extLst>
              </p:cNvPr>
              <p:cNvSpPr/>
              <p:nvPr/>
            </p:nvSpPr>
            <p:spPr>
              <a:xfrm>
                <a:off x="107504" y="738257"/>
                <a:ext cx="8928992" cy="5502212"/>
              </a:xfrm>
              <a:prstGeom prst="rect">
                <a:avLst/>
              </a:prstGeom>
              <a:solidFill>
                <a:schemeClr val="bg1"/>
              </a:solidFill>
              <a:ln>
                <a:noFill/>
              </a:ln>
            </p:spPr>
            <p:txBody>
              <a:bodyPr wrap="square">
                <a:spAutoFit/>
              </a:bodyPr>
              <a:lstStyle/>
              <a:p>
                <a:pPr algn="just" eaLnBrk="1" hangingPunct="1">
                  <a:lnSpc>
                    <a:spcPct val="150000"/>
                  </a:lnSpc>
                  <a:spcBef>
                    <a:spcPct val="10000"/>
                  </a:spcBef>
                  <a:buClr>
                    <a:schemeClr val="tx1"/>
                  </a:buClr>
                  <a:buSzPct val="90000"/>
                  <a:buFont typeface="Math A" pitchFamily="18" charset="2"/>
                  <a:buNone/>
                </a:pPr>
                <a14:m>
                  <m:oMathPara xmlns:m="http://schemas.openxmlformats.org/officeDocument/2006/math">
                    <m:oMathParaPr>
                      <m:jc m:val="left"/>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          </m:t>
                      </m:r>
                      <m:acc>
                        <m:accPr>
                          <m:chr m:val="⃗"/>
                          <m:ctrlPr>
                            <a:rPr lang="en-US" altLang="zh-CN" sz="2800" i="1" smtClean="0">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𝑣</m:t>
                          </m:r>
                        </m:e>
                      </m:acc>
                      <m:r>
                        <a:rPr lang="en-US" altLang="zh-CN" sz="2800" i="1">
                          <a:solidFill>
                            <a:srgbClr val="0000FF"/>
                          </a:solidFill>
                          <a:latin typeface="Cambria Math" panose="02040503050406030204" pitchFamily="18" charset="0"/>
                          <a:ea typeface="黑体" panose="02010609060101010101" pitchFamily="49" charset="-122"/>
                        </a:rPr>
                        <m:t>=</m:t>
                      </m:r>
                      <m:sSup>
                        <m:sSupPr>
                          <m:ctrlPr>
                            <a:rPr lang="en-US" altLang="zh-CN" sz="2800" i="1">
                              <a:solidFill>
                                <a:srgbClr val="0000FF"/>
                              </a:solidFill>
                              <a:latin typeface="Cambria Math" panose="02040503050406030204" pitchFamily="18" charset="0"/>
                              <a:ea typeface="黑体" panose="02010609060101010101" pitchFamily="49" charset="-122"/>
                            </a:rPr>
                          </m:ctrlPr>
                        </m:sSupPr>
                        <m:e>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𝑣</m:t>
                              </m:r>
                            </m:e>
                          </m:acc>
                        </m:e>
                        <m:sup>
                          <m:r>
                            <a:rPr lang="en-US" altLang="zh-CN" sz="2800" i="1">
                              <a:solidFill>
                                <a:srgbClr val="0000FF"/>
                              </a:solidFill>
                              <a:latin typeface="Cambria Math" panose="02040503050406030204" pitchFamily="18" charset="0"/>
                              <a:ea typeface="黑体" panose="02010609060101010101" pitchFamily="49" charset="-122"/>
                            </a:rPr>
                            <m:t>′</m:t>
                          </m:r>
                        </m:sup>
                      </m:sSup>
                      <m:r>
                        <a:rPr lang="en-US" altLang="zh-CN" sz="2800" i="1">
                          <a:solidFill>
                            <a:srgbClr val="0000FF"/>
                          </a:solidFill>
                          <a:latin typeface="Cambria Math" panose="02040503050406030204" pitchFamily="18" charset="0"/>
                          <a:ea typeface="黑体" panose="02010609060101010101" pitchFamily="49" charset="-122"/>
                        </a:rPr>
                        <m:t>+</m:t>
                      </m:r>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𝜔</m:t>
                          </m:r>
                        </m:e>
                      </m:acc>
                      <m:r>
                        <a:rPr lang="en-US" altLang="zh-CN" sz="2800" i="1">
                          <a:solidFill>
                            <a:srgbClr val="0000FF"/>
                          </a:solidFill>
                          <a:latin typeface="Cambria Math" panose="02040503050406030204" pitchFamily="18" charset="0"/>
                          <a:ea typeface="黑体" panose="02010609060101010101" pitchFamily="49" charset="-122"/>
                        </a:rPr>
                        <m:t>×</m:t>
                      </m:r>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𝑟</m:t>
                          </m:r>
                        </m:e>
                      </m:acc>
                      <m:r>
                        <a:rPr lang="en-US" altLang="zh-CN" sz="2800" b="0" i="1" smtClean="0">
                          <a:solidFill>
                            <a:srgbClr val="0000FF"/>
                          </a:solidFill>
                          <a:latin typeface="Cambria Math" panose="02040503050406030204" pitchFamily="18" charset="0"/>
                          <a:ea typeface="黑体" panose="02010609060101010101" pitchFamily="49" charset="-122"/>
                        </a:rPr>
                        <m:t>,  </m:t>
                      </m:r>
                    </m:oMath>
                  </m:oMathPara>
                </a14:m>
                <a:endParaRPr lang="en-US" altLang="zh-CN" sz="2800" b="0" i="1" dirty="0">
                  <a:solidFill>
                    <a:srgbClr val="0000FF"/>
                  </a:solidFill>
                  <a:latin typeface="Cambria Math" panose="02040503050406030204" pitchFamily="18" charset="0"/>
                  <a:ea typeface="黑体" panose="02010609060101010101" pitchFamily="49" charset="-122"/>
                </a:endParaRPr>
              </a:p>
              <a:p>
                <a:pPr algn="just" eaLnBrk="1" hangingPunct="1">
                  <a:lnSpc>
                    <a:spcPct val="150000"/>
                  </a:lnSpc>
                  <a:spcBef>
                    <a:spcPct val="10000"/>
                  </a:spcBef>
                  <a:buClr>
                    <a:schemeClr val="tx1"/>
                  </a:buClr>
                  <a:buSzPct val="90000"/>
                  <a:buFont typeface="Math A" pitchFamily="18" charset="2"/>
                  <a:buNone/>
                </a:pPr>
                <a14:m>
                  <m:oMathPara xmlns:m="http://schemas.openxmlformats.org/officeDocument/2006/math">
                    <m:oMathParaPr>
                      <m:jc m:val="left"/>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          </m:t>
                      </m:r>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𝑎</m:t>
                          </m:r>
                        </m:e>
                      </m:acc>
                      <m:r>
                        <a:rPr lang="en-US" altLang="zh-CN" sz="2800" i="1">
                          <a:solidFill>
                            <a:srgbClr val="0000FF"/>
                          </a:solidFill>
                          <a:latin typeface="Cambria Math" panose="02040503050406030204" pitchFamily="18" charset="0"/>
                          <a:ea typeface="黑体" panose="02010609060101010101" pitchFamily="49" charset="-122"/>
                        </a:rPr>
                        <m:t>=</m:t>
                      </m:r>
                      <m:sSup>
                        <m:sSupPr>
                          <m:ctrlPr>
                            <a:rPr lang="en-US" altLang="zh-CN" sz="2800" b="0" i="1"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sz="2800" b="0" i="1" smtClean="0">
                                  <a:solidFill>
                                    <a:srgbClr val="0000FF"/>
                                  </a:solidFill>
                                  <a:latin typeface="Cambria Math" panose="02040503050406030204" pitchFamily="18" charset="0"/>
                                  <a:ea typeface="黑体" panose="02010609060101010101" pitchFamily="49" charset="-122"/>
                                </a:rPr>
                              </m:ctrlPr>
                            </m:accPr>
                            <m:e>
                              <m:r>
                                <a:rPr lang="en-US" altLang="zh-CN" sz="2800" b="0" i="1" smtClean="0">
                                  <a:solidFill>
                                    <a:srgbClr val="0000FF"/>
                                  </a:solidFill>
                                  <a:latin typeface="Cambria Math" panose="02040503050406030204" pitchFamily="18" charset="0"/>
                                  <a:ea typeface="黑体" panose="02010609060101010101" pitchFamily="49" charset="-122"/>
                                </a:rPr>
                                <m:t>𝑎</m:t>
                              </m:r>
                            </m:e>
                          </m:acc>
                        </m:e>
                        <m:sup>
                          <m:r>
                            <a:rPr lang="en-US" altLang="zh-CN" sz="2800" b="0" i="1" smtClean="0">
                              <a:solidFill>
                                <a:srgbClr val="0000FF"/>
                              </a:solidFill>
                              <a:latin typeface="Cambria Math" panose="02040503050406030204" pitchFamily="18" charset="0"/>
                              <a:ea typeface="黑体" panose="02010609060101010101" pitchFamily="49" charset="-122"/>
                            </a:rPr>
                            <m:t>′</m:t>
                          </m:r>
                        </m:sup>
                      </m:sSup>
                      <m:r>
                        <a:rPr lang="en-US" altLang="zh-CN" sz="2800" b="0" i="1" smtClean="0">
                          <a:solidFill>
                            <a:srgbClr val="FF0000"/>
                          </a:solidFill>
                          <a:latin typeface="Cambria Math" panose="02040503050406030204" pitchFamily="18" charset="0"/>
                          <a:ea typeface="黑体" panose="02010609060101010101" pitchFamily="49" charset="-122"/>
                        </a:rPr>
                        <m:t>+</m:t>
                      </m:r>
                      <m:sSub>
                        <m:sSubPr>
                          <m:ctrlPr>
                            <a:rPr lang="en-US" altLang="zh-CN" sz="2800" b="0" i="1"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sz="2800" b="0" i="1" smtClean="0">
                                  <a:solidFill>
                                    <a:srgbClr val="FF0000"/>
                                  </a:solidFill>
                                  <a:latin typeface="Cambria Math" panose="02040503050406030204" pitchFamily="18" charset="0"/>
                                  <a:ea typeface="黑体" panose="02010609060101010101" pitchFamily="49" charset="-122"/>
                                </a:rPr>
                              </m:ctrlPr>
                            </m:accPr>
                            <m:e>
                              <m:r>
                                <a:rPr lang="en-US" altLang="zh-CN" sz="2800" b="0" i="1" smtClean="0">
                                  <a:solidFill>
                                    <a:srgbClr val="FF0000"/>
                                  </a:solidFill>
                                  <a:latin typeface="Cambria Math" panose="02040503050406030204" pitchFamily="18" charset="0"/>
                                  <a:ea typeface="黑体" panose="02010609060101010101" pitchFamily="49" charset="-122"/>
                                </a:rPr>
                                <m:t>𝑎</m:t>
                              </m:r>
                            </m:e>
                          </m:acc>
                        </m:e>
                        <m:sub>
                          <m:r>
                            <a:rPr lang="en-US" altLang="zh-CN" sz="2800" b="0" i="1" smtClean="0">
                              <a:solidFill>
                                <a:srgbClr val="FF0000"/>
                              </a:solidFill>
                              <a:latin typeface="Cambria Math" panose="02040503050406030204" pitchFamily="18" charset="0"/>
                              <a:ea typeface="黑体" panose="02010609060101010101" pitchFamily="49" charset="-122"/>
                            </a:rPr>
                            <m:t>𝑡</m:t>
                          </m:r>
                        </m:sub>
                      </m:sSub>
                      <m:r>
                        <a:rPr lang="en-US" altLang="zh-CN" sz="2800" b="0" i="1" smtClean="0">
                          <a:solidFill>
                            <a:srgbClr val="0000FF"/>
                          </a:solidFill>
                          <a:latin typeface="Cambria Math" panose="02040503050406030204" pitchFamily="18" charset="0"/>
                          <a:ea typeface="黑体" panose="02010609060101010101" pitchFamily="49" charset="-122"/>
                        </a:rPr>
                        <m:t>+</m:t>
                      </m:r>
                      <m:sSub>
                        <m:sSubPr>
                          <m:ctrlPr>
                            <a:rPr lang="en-US" altLang="zh-CN" sz="2800"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sz="2800" b="0" i="1" smtClean="0">
                                  <a:solidFill>
                                    <a:srgbClr val="0000FF"/>
                                  </a:solidFill>
                                  <a:latin typeface="Cambria Math" panose="02040503050406030204" pitchFamily="18" charset="0"/>
                                  <a:ea typeface="黑体" panose="02010609060101010101" pitchFamily="49" charset="-122"/>
                                </a:rPr>
                              </m:ctrlPr>
                            </m:accPr>
                            <m:e>
                              <m:r>
                                <a:rPr lang="en-US" altLang="zh-CN" sz="2800" b="0" i="1" smtClean="0">
                                  <a:solidFill>
                                    <a:srgbClr val="0000FF"/>
                                  </a:solidFill>
                                  <a:latin typeface="Cambria Math" panose="02040503050406030204" pitchFamily="18" charset="0"/>
                                  <a:ea typeface="黑体" panose="02010609060101010101" pitchFamily="49" charset="-122"/>
                                </a:rPr>
                                <m:t>𝑎</m:t>
                              </m:r>
                            </m:e>
                          </m:acc>
                        </m:e>
                        <m:sub>
                          <m:r>
                            <a:rPr lang="en-US" altLang="zh-CN" sz="2800" b="0" i="1" smtClean="0">
                              <a:solidFill>
                                <a:srgbClr val="0000FF"/>
                              </a:solidFill>
                              <a:latin typeface="Cambria Math" panose="02040503050406030204" pitchFamily="18" charset="0"/>
                              <a:ea typeface="黑体" panose="02010609060101010101" pitchFamily="49" charset="-122"/>
                            </a:rPr>
                            <m:t>𝑐</m:t>
                          </m:r>
                        </m:sub>
                      </m:sSub>
                      <m:r>
                        <a:rPr lang="en-US" altLang="zh-CN" sz="2800" b="0" i="1" smtClean="0">
                          <a:solidFill>
                            <a:srgbClr val="0000FF"/>
                          </a:solidFill>
                          <a:latin typeface="Cambria Math" panose="02040503050406030204" pitchFamily="18" charset="0"/>
                          <a:ea typeface="黑体" panose="02010609060101010101" pitchFamily="49" charset="-122"/>
                        </a:rPr>
                        <m:t>                                   </m:t>
                      </m:r>
                    </m:oMath>
                  </m:oMathPara>
                </a14:m>
                <a:endParaRPr lang="en-US" altLang="zh-CN" sz="2800" b="0" i="1" dirty="0">
                  <a:solidFill>
                    <a:srgbClr val="0000FF"/>
                  </a:solidFill>
                  <a:latin typeface="Cambria Math" panose="02040503050406030204" pitchFamily="18" charset="0"/>
                  <a:ea typeface="黑体" panose="02010609060101010101" pitchFamily="49" charset="-122"/>
                </a:endParaRPr>
              </a:p>
              <a:p>
                <a:pPr algn="just" eaLnBrk="1" hangingPunct="1">
                  <a:lnSpc>
                    <a:spcPct val="150000"/>
                  </a:lnSpc>
                  <a:spcBef>
                    <a:spcPct val="10000"/>
                  </a:spcBef>
                  <a:buClr>
                    <a:schemeClr val="tx1"/>
                  </a:buClr>
                  <a:buSzPct val="90000"/>
                  <a:buFont typeface="Math A" pitchFamily="18" charset="2"/>
                  <a:buNone/>
                </a:pPr>
                <a14:m>
                  <m:oMathPara xmlns:m="http://schemas.openxmlformats.org/officeDocument/2006/math">
                    <m:oMathParaPr>
                      <m:jc m:val="left"/>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              =</m:t>
                      </m:r>
                      <m:sSup>
                        <m:sSupPr>
                          <m:ctrlPr>
                            <a:rPr lang="en-US" altLang="zh-CN" sz="2800" i="1">
                              <a:solidFill>
                                <a:srgbClr val="0000FF"/>
                              </a:solidFill>
                              <a:latin typeface="Cambria Math" panose="02040503050406030204" pitchFamily="18" charset="0"/>
                              <a:ea typeface="黑体" panose="02010609060101010101" pitchFamily="49" charset="-122"/>
                            </a:rPr>
                          </m:ctrlPr>
                        </m:sSupPr>
                        <m:e>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𝑎</m:t>
                              </m:r>
                            </m:e>
                          </m:acc>
                        </m:e>
                        <m:sup>
                          <m:r>
                            <a:rPr lang="en-US" altLang="zh-CN" sz="2800" i="1">
                              <a:solidFill>
                                <a:srgbClr val="0000FF"/>
                              </a:solidFill>
                              <a:latin typeface="Cambria Math" panose="02040503050406030204" pitchFamily="18" charset="0"/>
                              <a:ea typeface="黑体" panose="02010609060101010101" pitchFamily="49" charset="-122"/>
                            </a:rPr>
                            <m:t>′</m:t>
                          </m:r>
                        </m:sup>
                      </m:sSup>
                      <m:r>
                        <a:rPr lang="en-US" altLang="zh-CN" sz="2800" i="1" smtClean="0">
                          <a:solidFill>
                            <a:srgbClr val="FF0000"/>
                          </a:solidFill>
                          <a:latin typeface="Cambria Math" panose="02040503050406030204" pitchFamily="18" charset="0"/>
                          <a:ea typeface="黑体" panose="02010609060101010101" pitchFamily="49" charset="-122"/>
                        </a:rPr>
                        <m:t>+</m:t>
                      </m:r>
                      <m:acc>
                        <m:accPr>
                          <m:chr m:val="̇"/>
                          <m:ctrlPr>
                            <a:rPr lang="en-US" altLang="zh-CN" sz="2800" i="1">
                              <a:solidFill>
                                <a:srgbClr val="FF0000"/>
                              </a:solidFill>
                              <a:latin typeface="Cambria Math" panose="02040503050406030204" pitchFamily="18" charset="0"/>
                              <a:ea typeface="黑体" panose="02010609060101010101" pitchFamily="49" charset="-122"/>
                            </a:rPr>
                          </m:ctrlPr>
                        </m:accPr>
                        <m:e>
                          <m:acc>
                            <m:accPr>
                              <m:chr m:val="⃗"/>
                              <m:ctrlPr>
                                <a:rPr lang="en-US" altLang="zh-CN" sz="2800" i="1">
                                  <a:solidFill>
                                    <a:srgbClr val="FF0000"/>
                                  </a:solidFill>
                                  <a:latin typeface="Cambria Math" panose="02040503050406030204" pitchFamily="18" charset="0"/>
                                  <a:ea typeface="黑体" panose="02010609060101010101" pitchFamily="49" charset="-122"/>
                                </a:rPr>
                              </m:ctrlPr>
                            </m:accPr>
                            <m:e>
                              <m:r>
                                <a:rPr lang="en-US" altLang="zh-CN" sz="2800" i="1">
                                  <a:solidFill>
                                    <a:srgbClr val="FF0000"/>
                                  </a:solidFill>
                                  <a:latin typeface="Cambria Math" panose="02040503050406030204" pitchFamily="18" charset="0"/>
                                  <a:ea typeface="黑体" panose="02010609060101010101" pitchFamily="49" charset="-122"/>
                                </a:rPr>
                                <m:t>𝜔</m:t>
                              </m:r>
                            </m:e>
                          </m:acc>
                        </m:e>
                      </m:acc>
                      <m:r>
                        <a:rPr lang="en-US" altLang="zh-CN" sz="2800" i="1">
                          <a:solidFill>
                            <a:srgbClr val="FF0000"/>
                          </a:solidFill>
                          <a:latin typeface="Cambria Math" panose="02040503050406030204" pitchFamily="18" charset="0"/>
                          <a:ea typeface="黑体" panose="02010609060101010101" pitchFamily="49" charset="-122"/>
                        </a:rPr>
                        <m:t>×</m:t>
                      </m:r>
                      <m:acc>
                        <m:accPr>
                          <m:chr m:val="⃗"/>
                          <m:ctrlPr>
                            <a:rPr lang="en-US" altLang="zh-CN" sz="2800" i="1">
                              <a:solidFill>
                                <a:srgbClr val="FF0000"/>
                              </a:solidFill>
                              <a:latin typeface="Cambria Math" panose="02040503050406030204" pitchFamily="18" charset="0"/>
                              <a:ea typeface="黑体" panose="02010609060101010101" pitchFamily="49" charset="-122"/>
                            </a:rPr>
                          </m:ctrlPr>
                        </m:accPr>
                        <m:e>
                          <m:r>
                            <a:rPr lang="en-US" altLang="zh-CN" sz="2800" i="1">
                              <a:solidFill>
                                <a:srgbClr val="FF0000"/>
                              </a:solidFill>
                              <a:latin typeface="Cambria Math" panose="02040503050406030204" pitchFamily="18" charset="0"/>
                              <a:ea typeface="黑体" panose="02010609060101010101" pitchFamily="49" charset="-122"/>
                            </a:rPr>
                            <m:t>𝑟</m:t>
                          </m:r>
                        </m:e>
                      </m:acc>
                      <m:r>
                        <a:rPr lang="en-US" altLang="zh-CN" sz="2800" i="1">
                          <a:solidFill>
                            <a:srgbClr val="FF0000"/>
                          </a:solidFill>
                          <a:latin typeface="Cambria Math" panose="02040503050406030204" pitchFamily="18" charset="0"/>
                          <a:ea typeface="黑体" panose="02010609060101010101" pitchFamily="49" charset="-122"/>
                        </a:rPr>
                        <m:t>−</m:t>
                      </m:r>
                      <m:sSup>
                        <m:sSupPr>
                          <m:ctrlPr>
                            <a:rPr lang="en-US" altLang="zh-CN" sz="2800" i="1">
                              <a:solidFill>
                                <a:srgbClr val="FF0000"/>
                              </a:solidFill>
                              <a:latin typeface="Cambria Math" panose="02040503050406030204" pitchFamily="18" charset="0"/>
                              <a:ea typeface="黑体" panose="02010609060101010101" pitchFamily="49" charset="-122"/>
                            </a:rPr>
                          </m:ctrlPr>
                        </m:sSupPr>
                        <m:e>
                          <m:r>
                            <a:rPr lang="en-US" altLang="zh-CN" sz="2800" i="1">
                              <a:solidFill>
                                <a:srgbClr val="FF0000"/>
                              </a:solidFill>
                              <a:latin typeface="Cambria Math" panose="02040503050406030204" pitchFamily="18" charset="0"/>
                              <a:ea typeface="黑体" panose="02010609060101010101" pitchFamily="49" charset="-122"/>
                            </a:rPr>
                            <m:t>𝜔</m:t>
                          </m:r>
                        </m:e>
                        <m:sup>
                          <m:r>
                            <a:rPr lang="en-US" altLang="zh-CN" sz="2800" i="1">
                              <a:solidFill>
                                <a:srgbClr val="FF0000"/>
                              </a:solidFill>
                              <a:latin typeface="Cambria Math" panose="02040503050406030204" pitchFamily="18" charset="0"/>
                              <a:ea typeface="黑体" panose="02010609060101010101" pitchFamily="49" charset="-122"/>
                            </a:rPr>
                            <m:t>2</m:t>
                          </m:r>
                        </m:sup>
                      </m:sSup>
                      <m:acc>
                        <m:accPr>
                          <m:chr m:val="⃗"/>
                          <m:ctrlPr>
                            <a:rPr lang="en-US" altLang="zh-CN" sz="2800" b="0" i="1" smtClean="0">
                              <a:solidFill>
                                <a:srgbClr val="FF0000"/>
                              </a:solidFill>
                              <a:latin typeface="Cambria Math" panose="02040503050406030204" pitchFamily="18" charset="0"/>
                              <a:ea typeface="黑体" panose="02010609060101010101" pitchFamily="49" charset="-122"/>
                            </a:rPr>
                          </m:ctrlPr>
                        </m:accPr>
                        <m:e>
                          <m:r>
                            <a:rPr lang="en-US" altLang="zh-CN" sz="2800" b="0" i="1" smtClean="0">
                              <a:solidFill>
                                <a:srgbClr val="FF0000"/>
                              </a:solidFill>
                              <a:latin typeface="Cambria Math" panose="02040503050406030204" pitchFamily="18" charset="0"/>
                              <a:ea typeface="黑体" panose="02010609060101010101" pitchFamily="49" charset="-122"/>
                            </a:rPr>
                            <m:t>𝑅</m:t>
                          </m:r>
                        </m:e>
                      </m:acc>
                      <m:r>
                        <a:rPr lang="en-US" altLang="zh-CN" sz="2800" i="1">
                          <a:solidFill>
                            <a:srgbClr val="0000FF"/>
                          </a:solidFill>
                          <a:latin typeface="Cambria Math" panose="02040503050406030204" pitchFamily="18" charset="0"/>
                          <a:ea typeface="黑体" panose="02010609060101010101" pitchFamily="49" charset="-122"/>
                        </a:rPr>
                        <m:t>+2</m:t>
                      </m:r>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𝜔</m:t>
                          </m:r>
                        </m:e>
                      </m:acc>
                      <m:r>
                        <a:rPr lang="en-US" altLang="zh-CN" sz="2800" i="1">
                          <a:solidFill>
                            <a:srgbClr val="0000FF"/>
                          </a:solidFill>
                          <a:latin typeface="Cambria Math" panose="02040503050406030204" pitchFamily="18" charset="0"/>
                          <a:ea typeface="黑体" panose="02010609060101010101" pitchFamily="49" charset="-122"/>
                        </a:rPr>
                        <m:t>×</m:t>
                      </m:r>
                      <m:sSup>
                        <m:sSupPr>
                          <m:ctrlPr>
                            <a:rPr lang="en-US" altLang="zh-CN" sz="2800" i="1">
                              <a:solidFill>
                                <a:srgbClr val="0000FF"/>
                              </a:solidFill>
                              <a:latin typeface="Cambria Math" panose="02040503050406030204" pitchFamily="18" charset="0"/>
                              <a:ea typeface="黑体" panose="02010609060101010101" pitchFamily="49" charset="-122"/>
                            </a:rPr>
                          </m:ctrlPr>
                        </m:sSupPr>
                        <m:e>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𝑣</m:t>
                              </m:r>
                            </m:e>
                          </m:acc>
                        </m:e>
                        <m:sup>
                          <m:r>
                            <a:rPr lang="en-US" altLang="zh-CN" sz="2800" i="1">
                              <a:solidFill>
                                <a:srgbClr val="0000FF"/>
                              </a:solidFill>
                              <a:latin typeface="Cambria Math" panose="02040503050406030204" pitchFamily="18" charset="0"/>
                              <a:ea typeface="黑体" panose="02010609060101010101" pitchFamily="49" charset="-122"/>
                            </a:rPr>
                            <m:t>′</m:t>
                          </m:r>
                        </m:sup>
                      </m:sSup>
                      <m:r>
                        <a:rPr lang="en-US" altLang="zh-CN" sz="2800" b="0" i="1" smtClean="0">
                          <a:solidFill>
                            <a:srgbClr val="0000FF"/>
                          </a:solidFill>
                          <a:latin typeface="Cambria Math" panose="02040503050406030204" pitchFamily="18" charset="0"/>
                          <a:ea typeface="黑体" panose="02010609060101010101" pitchFamily="49" charset="-122"/>
                        </a:rPr>
                        <m:t>     </m:t>
                      </m:r>
                    </m:oMath>
                  </m:oMathPara>
                </a14:m>
                <a:endParaRPr lang="en-US" altLang="zh-CN" sz="2800" dirty="0">
                  <a:ea typeface="黑体" panose="02010609060101010101" pitchFamily="49" charset="-122"/>
                </a:endParaRPr>
              </a:p>
              <a:p>
                <a:pPr marL="457200" indent="-457200" algn="just" eaLnBrk="1" hangingPunct="1">
                  <a:lnSpc>
                    <a:spcPct val="150000"/>
                  </a:lnSpc>
                  <a:spcBef>
                    <a:spcPct val="10000"/>
                  </a:spcBef>
                  <a:buClr>
                    <a:schemeClr val="tx1"/>
                  </a:buClr>
                  <a:buSzPct val="90000"/>
                  <a:buFont typeface="Wingdings" panose="05000000000000000000" pitchFamily="2" charset="2"/>
                  <a:buChar char="Ø"/>
                </a:pPr>
                <a14:m>
                  <m:oMath xmlns:m="http://schemas.openxmlformats.org/officeDocument/2006/math">
                    <m:sSub>
                      <m:sSubPr>
                        <m:ctrlPr>
                          <a:rPr lang="en-US" altLang="zh-CN" sz="2800" b="0" i="1"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sz="2800" b="0" i="1" smtClean="0">
                                <a:solidFill>
                                  <a:srgbClr val="FF0000"/>
                                </a:solidFill>
                                <a:latin typeface="Cambria Math" panose="02040503050406030204" pitchFamily="18" charset="0"/>
                                <a:ea typeface="黑体" panose="02010609060101010101" pitchFamily="49" charset="-122"/>
                              </a:rPr>
                            </m:ctrlPr>
                          </m:accPr>
                          <m:e>
                            <m:r>
                              <a:rPr lang="en-US" altLang="zh-CN" sz="2800" b="0" i="1" smtClean="0">
                                <a:solidFill>
                                  <a:srgbClr val="FF0000"/>
                                </a:solidFill>
                                <a:latin typeface="Cambria Math" panose="02040503050406030204" pitchFamily="18" charset="0"/>
                                <a:ea typeface="黑体" panose="02010609060101010101" pitchFamily="49" charset="-122"/>
                              </a:rPr>
                              <m:t>𝑎</m:t>
                            </m:r>
                          </m:e>
                        </m:acc>
                      </m:e>
                      <m:sub>
                        <m:r>
                          <a:rPr lang="en-US" altLang="zh-CN" sz="2800" b="0" i="1" smtClean="0">
                            <a:solidFill>
                              <a:srgbClr val="FF0000"/>
                            </a:solidFill>
                            <a:latin typeface="Cambria Math" panose="02040503050406030204" pitchFamily="18" charset="0"/>
                            <a:ea typeface="黑体" panose="02010609060101010101" pitchFamily="49" charset="-122"/>
                          </a:rPr>
                          <m:t>𝑡</m:t>
                        </m:r>
                      </m:sub>
                    </m:sSub>
                  </m:oMath>
                </a14:m>
                <a:r>
                  <a:rPr lang="zh-CN" altLang="en-US" sz="2800" b="0" dirty="0">
                    <a:solidFill>
                      <a:srgbClr val="FF0000"/>
                    </a:solidFill>
                    <a:latin typeface="Cambria Math" panose="02040503050406030204" pitchFamily="18" charset="0"/>
                    <a:ea typeface="黑体" panose="02010609060101010101" pitchFamily="49" charset="-122"/>
                  </a:rPr>
                  <a:t>：牵连加速度，包含两部分</a:t>
                </a:r>
                <a:endParaRPr lang="en-US" altLang="zh-CN" sz="2800" b="0" dirty="0">
                  <a:solidFill>
                    <a:srgbClr val="FF0000"/>
                  </a:solidFill>
                  <a:latin typeface="Cambria Math" panose="02040503050406030204" pitchFamily="18" charset="0"/>
                  <a:ea typeface="黑体" panose="02010609060101010101" pitchFamily="49" charset="-122"/>
                </a:endParaRPr>
              </a:p>
              <a:p>
                <a:pPr marL="914400" lvl="1" indent="-457200" algn="just" eaLnBrk="1" hangingPunct="1">
                  <a:lnSpc>
                    <a:spcPct val="150000"/>
                  </a:lnSpc>
                  <a:spcBef>
                    <a:spcPct val="10000"/>
                  </a:spcBef>
                  <a:buClr>
                    <a:schemeClr val="tx1"/>
                  </a:buClr>
                  <a:buSzPct val="90000"/>
                  <a:buFont typeface="Wingdings" panose="05000000000000000000" pitchFamily="2" charset="2"/>
                  <a:buChar char="Ø"/>
                </a:pP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e>
                    </m:acc>
                    <m:r>
                      <a:rPr lang="en-US" altLang="zh-CN" b="0" i="1" smtClean="0">
                        <a:solidFill>
                          <a:srgbClr val="0000FF"/>
                        </a:solidFill>
                        <a:latin typeface="Cambria Math" panose="02040503050406030204" pitchFamily="18" charset="0"/>
                        <a:ea typeface="黑体" panose="02010609060101010101" pitchFamily="49" charset="-122"/>
                      </a:rPr>
                      <m:t>×</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𝑟</m:t>
                        </m:r>
                      </m:e>
                    </m:acc>
                  </m:oMath>
                </a14:m>
                <a:r>
                  <a:rPr lang="zh-CN" altLang="en-US" dirty="0">
                    <a:ea typeface="黑体" panose="02010609060101010101" pitchFamily="49" charset="-122"/>
                  </a:rPr>
                  <a:t>：转动加速度</a:t>
                </a:r>
                <a:endParaRPr lang="en-US" altLang="zh-CN" dirty="0">
                  <a:ea typeface="黑体" panose="02010609060101010101" pitchFamily="49" charset="-122"/>
                </a:endParaRPr>
              </a:p>
              <a:p>
                <a:pPr marL="914400" lvl="1" indent="-457200" algn="just" eaLnBrk="1" hangingPunct="1">
                  <a:lnSpc>
                    <a:spcPct val="150000"/>
                  </a:lnSpc>
                  <a:spcBef>
                    <a:spcPct val="10000"/>
                  </a:spcBef>
                  <a:buClr>
                    <a:schemeClr val="tx1"/>
                  </a:buClr>
                  <a:buSzPct val="90000"/>
                  <a:buFont typeface="Wingdings" panose="05000000000000000000" pitchFamily="2" charset="2"/>
                  <a:buChar char="Ø"/>
                </a:pPr>
                <a14:m>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𝜔</m:t>
                        </m:r>
                      </m:e>
                      <m:sup>
                        <m:r>
                          <a:rPr lang="en-US" altLang="zh-CN" b="0" i="1" smtClean="0">
                            <a:solidFill>
                              <a:srgbClr val="0000FF"/>
                            </a:solidFill>
                            <a:latin typeface="Cambria Math" panose="02040503050406030204" pitchFamily="18" charset="0"/>
                            <a:ea typeface="黑体" panose="02010609060101010101" pitchFamily="49" charset="-122"/>
                          </a:rPr>
                          <m:t>2</m:t>
                        </m:r>
                      </m:sup>
                    </m:sSup>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𝑅</m:t>
                        </m:r>
                      </m:e>
                    </m:acc>
                  </m:oMath>
                </a14:m>
                <a:r>
                  <a:rPr lang="zh-CN" altLang="en-US" dirty="0">
                    <a:ea typeface="黑体" panose="02010609060101010101" pitchFamily="49" charset="-122"/>
                  </a:rPr>
                  <a:t>：向轴加速度</a:t>
                </a:r>
                <a:endParaRPr lang="en-US" altLang="zh-CN" dirty="0">
                  <a:ea typeface="黑体" panose="02010609060101010101" pitchFamily="49" charset="-122"/>
                </a:endParaRPr>
              </a:p>
              <a:p>
                <a:pPr marL="457200" indent="-457200" algn="just" eaLnBrk="1" hangingPunct="1">
                  <a:lnSpc>
                    <a:spcPct val="150000"/>
                  </a:lnSpc>
                  <a:spcBef>
                    <a:spcPct val="10000"/>
                  </a:spcBef>
                  <a:buClr>
                    <a:schemeClr val="tx1"/>
                  </a:buClr>
                  <a:buSzPct val="90000"/>
                  <a:buFont typeface="Wingdings" panose="05000000000000000000" pitchFamily="2" charset="2"/>
                  <a:buChar char="Ø"/>
                </a:pPr>
                <a14:m>
                  <m:oMath xmlns:m="http://schemas.openxmlformats.org/officeDocument/2006/math">
                    <m:sSub>
                      <m:sSubPr>
                        <m:ctrlPr>
                          <a:rPr lang="en-US" altLang="zh-CN" sz="2800"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sz="2800" b="0" i="1" smtClean="0">
                                <a:solidFill>
                                  <a:srgbClr val="0000FF"/>
                                </a:solidFill>
                                <a:latin typeface="Cambria Math" panose="02040503050406030204" pitchFamily="18" charset="0"/>
                                <a:ea typeface="黑体" panose="02010609060101010101" pitchFamily="49" charset="-122"/>
                              </a:rPr>
                            </m:ctrlPr>
                          </m:accPr>
                          <m:e>
                            <m:r>
                              <a:rPr lang="en-US" altLang="zh-CN" sz="2800" b="0" i="1" smtClean="0">
                                <a:solidFill>
                                  <a:srgbClr val="0000FF"/>
                                </a:solidFill>
                                <a:latin typeface="Cambria Math" panose="02040503050406030204" pitchFamily="18" charset="0"/>
                                <a:ea typeface="黑体" panose="02010609060101010101" pitchFamily="49" charset="-122"/>
                              </a:rPr>
                              <m:t>𝑎</m:t>
                            </m:r>
                          </m:e>
                        </m:acc>
                      </m:e>
                      <m:sub>
                        <m:r>
                          <a:rPr lang="en-US" altLang="zh-CN" sz="2800" b="0" i="1" smtClean="0">
                            <a:solidFill>
                              <a:srgbClr val="0000FF"/>
                            </a:solidFill>
                            <a:latin typeface="Cambria Math" panose="02040503050406030204" pitchFamily="18" charset="0"/>
                            <a:ea typeface="黑体" panose="02010609060101010101" pitchFamily="49" charset="-122"/>
                          </a:rPr>
                          <m:t>𝑐</m:t>
                        </m:r>
                      </m:sub>
                    </m:sSub>
                  </m:oMath>
                </a14:m>
                <a:r>
                  <a:rPr lang="zh-CN" altLang="en-US" sz="2800" dirty="0">
                    <a:ea typeface="黑体" panose="02010609060101010101" pitchFamily="49" charset="-122"/>
                  </a:rPr>
                  <a:t>：</a:t>
                </a:r>
                <a:r>
                  <a:rPr lang="zh-CN" altLang="en-US" sz="2800" dirty="0">
                    <a:solidFill>
                      <a:srgbClr val="0000FF"/>
                    </a:solidFill>
                    <a:ea typeface="黑体" panose="02010609060101010101" pitchFamily="49" charset="-122"/>
                  </a:rPr>
                  <a:t>科氏加速度</a:t>
                </a:r>
                <a:r>
                  <a:rPr lang="zh-CN" altLang="en-US" sz="2800" dirty="0">
                    <a:ea typeface="黑体" panose="02010609060101010101" pitchFamily="49" charset="-122"/>
                  </a:rPr>
                  <a:t>，</a:t>
                </a:r>
                <a:r>
                  <a:rPr lang="en-US" altLang="zh-CN" sz="2800" dirty="0">
                    <a:solidFill>
                      <a:srgbClr val="0000FF"/>
                    </a:solidFill>
                    <a:ea typeface="黑体" panose="02010609060101010101" pitchFamily="49" charset="-122"/>
                  </a:rPr>
                  <a:t> </a:t>
                </a:r>
                <a14:m>
                  <m:oMath xmlns:m="http://schemas.openxmlformats.org/officeDocument/2006/math">
                    <m:r>
                      <a:rPr lang="en-US" altLang="zh-CN" sz="2800" i="1">
                        <a:solidFill>
                          <a:srgbClr val="0000FF"/>
                        </a:solidFill>
                        <a:latin typeface="Cambria Math" panose="02040503050406030204" pitchFamily="18" charset="0"/>
                        <a:ea typeface="黑体" panose="02010609060101010101" pitchFamily="49" charset="-122"/>
                      </a:rPr>
                      <m:t>2</m:t>
                    </m:r>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𝜔</m:t>
                        </m:r>
                      </m:e>
                    </m:acc>
                    <m:r>
                      <a:rPr lang="en-US" altLang="zh-CN" sz="2800" i="1">
                        <a:solidFill>
                          <a:srgbClr val="0000FF"/>
                        </a:solidFill>
                        <a:latin typeface="Cambria Math" panose="02040503050406030204" pitchFamily="18" charset="0"/>
                        <a:ea typeface="黑体" panose="02010609060101010101" pitchFamily="49" charset="-122"/>
                      </a:rPr>
                      <m:t>×</m:t>
                    </m:r>
                    <m:sSup>
                      <m:sSupPr>
                        <m:ctrlPr>
                          <a:rPr lang="en-US" altLang="zh-CN" sz="2800" i="1">
                            <a:solidFill>
                              <a:srgbClr val="0000FF"/>
                            </a:solidFill>
                            <a:latin typeface="Cambria Math" panose="02040503050406030204" pitchFamily="18" charset="0"/>
                            <a:ea typeface="黑体" panose="02010609060101010101" pitchFamily="49" charset="-122"/>
                          </a:rPr>
                        </m:ctrlPr>
                      </m:sSupPr>
                      <m:e>
                        <m:acc>
                          <m:accPr>
                            <m:chr m:val="⃗"/>
                            <m:ctrlPr>
                              <a:rPr lang="en-US" altLang="zh-CN" sz="2800" i="1">
                                <a:solidFill>
                                  <a:srgbClr val="0000FF"/>
                                </a:solidFill>
                                <a:latin typeface="Cambria Math" panose="02040503050406030204" pitchFamily="18" charset="0"/>
                                <a:ea typeface="黑体" panose="02010609060101010101" pitchFamily="49" charset="-122"/>
                              </a:rPr>
                            </m:ctrlPr>
                          </m:accPr>
                          <m:e>
                            <m:r>
                              <a:rPr lang="en-US" altLang="zh-CN" sz="2800" i="1">
                                <a:solidFill>
                                  <a:srgbClr val="0000FF"/>
                                </a:solidFill>
                                <a:latin typeface="Cambria Math" panose="02040503050406030204" pitchFamily="18" charset="0"/>
                                <a:ea typeface="黑体" panose="02010609060101010101" pitchFamily="49" charset="-122"/>
                              </a:rPr>
                              <m:t>𝑣</m:t>
                            </m:r>
                          </m:e>
                        </m:acc>
                      </m:e>
                      <m:sup>
                        <m:r>
                          <a:rPr lang="en-US" altLang="zh-CN" sz="2800" i="1">
                            <a:solidFill>
                              <a:srgbClr val="0000FF"/>
                            </a:solidFill>
                            <a:latin typeface="Cambria Math" panose="02040503050406030204" pitchFamily="18" charset="0"/>
                            <a:ea typeface="黑体" panose="02010609060101010101" pitchFamily="49" charset="-122"/>
                          </a:rPr>
                          <m:t>′</m:t>
                        </m:r>
                      </m:sup>
                    </m:sSup>
                  </m:oMath>
                </a14:m>
                <a:endParaRPr lang="en-US" altLang="zh-CN" sz="2800" dirty="0">
                  <a:ea typeface="黑体" panose="02010609060101010101" pitchFamily="49" charset="-122"/>
                </a:endParaRPr>
              </a:p>
              <a:p>
                <a:pPr marL="457200" indent="-457200" algn="just" eaLnBrk="1" hangingPunct="1">
                  <a:lnSpc>
                    <a:spcPct val="150000"/>
                  </a:lnSpc>
                  <a:spcBef>
                    <a:spcPct val="10000"/>
                  </a:spcBef>
                  <a:buClr>
                    <a:schemeClr val="tx1"/>
                  </a:buClr>
                  <a:buSzPct val="90000"/>
                  <a:buFont typeface="Wingdings" panose="05000000000000000000" pitchFamily="2" charset="2"/>
                  <a:buChar char="Ø"/>
                </a:pPr>
                <a:r>
                  <a:rPr lang="zh-CN" altLang="en-US" sz="2800" dirty="0">
                    <a:ea typeface="黑体" panose="02010609060101010101" pitchFamily="49" charset="-122"/>
                  </a:rPr>
                  <a:t>若为平面转动参考系变换，则</a:t>
                </a:r>
                <a:r>
                  <a:rPr lang="en-US" altLang="zh-CN" sz="2800" dirty="0">
                    <a:ea typeface="黑体" panose="02010609060101010101" pitchFamily="49" charset="-122"/>
                  </a:rPr>
                  <a:t> </a:t>
                </a:r>
                <a14:m>
                  <m:oMath xmlns:m="http://schemas.openxmlformats.org/officeDocument/2006/math">
                    <m:sSup>
                      <m:sSupPr>
                        <m:ctrlPr>
                          <a:rPr lang="en-US" altLang="zh-CN" sz="2800" b="0" i="1" smtClean="0">
                            <a:solidFill>
                              <a:srgbClr val="0000FF"/>
                            </a:solidFill>
                            <a:latin typeface="Cambria Math" panose="02040503050406030204" pitchFamily="18" charset="0"/>
                            <a:ea typeface="黑体" panose="02010609060101010101" pitchFamily="49" charset="-122"/>
                          </a:rPr>
                        </m:ctrlPr>
                      </m:sSupPr>
                      <m:e>
                        <m:r>
                          <a:rPr lang="en-US" altLang="zh-CN" sz="2800" b="0" i="1" smtClean="0">
                            <a:solidFill>
                              <a:srgbClr val="0000FF"/>
                            </a:solidFill>
                            <a:latin typeface="Cambria Math" panose="02040503050406030204" pitchFamily="18" charset="0"/>
                            <a:ea typeface="黑体" panose="02010609060101010101" pitchFamily="49" charset="-122"/>
                          </a:rPr>
                          <m:t>𝜔</m:t>
                        </m:r>
                      </m:e>
                      <m:sup>
                        <m:r>
                          <a:rPr lang="en-US" altLang="zh-CN" sz="2800" b="0" i="1" smtClean="0">
                            <a:solidFill>
                              <a:srgbClr val="0000FF"/>
                            </a:solidFill>
                            <a:latin typeface="Cambria Math" panose="02040503050406030204" pitchFamily="18" charset="0"/>
                            <a:ea typeface="黑体" panose="02010609060101010101" pitchFamily="49" charset="-122"/>
                          </a:rPr>
                          <m:t>2</m:t>
                        </m:r>
                      </m:sup>
                    </m:sSup>
                    <m:acc>
                      <m:accPr>
                        <m:chr m:val="⃗"/>
                        <m:ctrlPr>
                          <a:rPr lang="en-US" altLang="zh-CN" sz="2800" b="0" i="1" smtClean="0">
                            <a:solidFill>
                              <a:srgbClr val="0000FF"/>
                            </a:solidFill>
                            <a:latin typeface="Cambria Math" panose="02040503050406030204" pitchFamily="18" charset="0"/>
                            <a:ea typeface="黑体" panose="02010609060101010101" pitchFamily="49" charset="-122"/>
                          </a:rPr>
                        </m:ctrlPr>
                      </m:accPr>
                      <m:e>
                        <m:r>
                          <a:rPr lang="en-US" altLang="zh-CN" sz="2800" b="0" i="1" smtClean="0">
                            <a:solidFill>
                              <a:srgbClr val="0000FF"/>
                            </a:solidFill>
                            <a:latin typeface="Cambria Math" panose="02040503050406030204" pitchFamily="18" charset="0"/>
                            <a:ea typeface="黑体" panose="02010609060101010101" pitchFamily="49" charset="-122"/>
                          </a:rPr>
                          <m:t>𝑅</m:t>
                        </m:r>
                      </m:e>
                    </m:acc>
                    <m:r>
                      <a:rPr lang="en-US" altLang="zh-CN" sz="2800" b="0" i="1" smtClean="0">
                        <a:solidFill>
                          <a:srgbClr val="0000FF"/>
                        </a:solidFill>
                        <a:latin typeface="Cambria Math" panose="02040503050406030204" pitchFamily="18" charset="0"/>
                        <a:ea typeface="黑体" panose="02010609060101010101" pitchFamily="49" charset="-122"/>
                      </a:rPr>
                      <m:t>→  </m:t>
                    </m:r>
                    <m:sSup>
                      <m:sSupPr>
                        <m:ctrlPr>
                          <a:rPr lang="en-US" altLang="zh-CN" sz="2800" b="0" i="1" smtClean="0">
                            <a:solidFill>
                              <a:srgbClr val="0000FF"/>
                            </a:solidFill>
                            <a:latin typeface="Cambria Math" panose="02040503050406030204" pitchFamily="18" charset="0"/>
                            <a:ea typeface="黑体" panose="02010609060101010101" pitchFamily="49" charset="-122"/>
                          </a:rPr>
                        </m:ctrlPr>
                      </m:sSupPr>
                      <m:e>
                        <m:r>
                          <a:rPr lang="en-US" altLang="zh-CN" sz="2800" b="0" i="1" smtClean="0">
                            <a:solidFill>
                              <a:srgbClr val="0000FF"/>
                            </a:solidFill>
                            <a:latin typeface="Cambria Math" panose="02040503050406030204" pitchFamily="18" charset="0"/>
                            <a:ea typeface="黑体" panose="02010609060101010101" pitchFamily="49" charset="-122"/>
                          </a:rPr>
                          <m:t>𝜔</m:t>
                        </m:r>
                      </m:e>
                      <m:sup>
                        <m:r>
                          <a:rPr lang="en-US" altLang="zh-CN" sz="2800" b="0" i="1" smtClean="0">
                            <a:solidFill>
                              <a:srgbClr val="0000FF"/>
                            </a:solidFill>
                            <a:latin typeface="Cambria Math" panose="02040503050406030204" pitchFamily="18" charset="0"/>
                            <a:ea typeface="黑体" panose="02010609060101010101" pitchFamily="49" charset="-122"/>
                          </a:rPr>
                          <m:t>2</m:t>
                        </m:r>
                      </m:sup>
                    </m:sSup>
                    <m:acc>
                      <m:accPr>
                        <m:chr m:val="⃗"/>
                        <m:ctrlPr>
                          <a:rPr lang="en-US" altLang="zh-CN" sz="2800" b="0" i="1" smtClean="0">
                            <a:solidFill>
                              <a:srgbClr val="0000FF"/>
                            </a:solidFill>
                            <a:latin typeface="Cambria Math" panose="02040503050406030204" pitchFamily="18" charset="0"/>
                            <a:ea typeface="黑体" panose="02010609060101010101" pitchFamily="49" charset="-122"/>
                          </a:rPr>
                        </m:ctrlPr>
                      </m:accPr>
                      <m:e>
                        <m:r>
                          <a:rPr lang="en-US" altLang="zh-CN" sz="2800" b="0" i="1" smtClean="0">
                            <a:solidFill>
                              <a:srgbClr val="0000FF"/>
                            </a:solidFill>
                            <a:latin typeface="Cambria Math" panose="02040503050406030204" pitchFamily="18" charset="0"/>
                            <a:ea typeface="黑体" panose="02010609060101010101" pitchFamily="49" charset="-122"/>
                          </a:rPr>
                          <m:t>𝑟</m:t>
                        </m:r>
                      </m:e>
                    </m:acc>
                  </m:oMath>
                </a14:m>
                <a:endParaRPr lang="en-US" altLang="zh-CN" sz="2800" dirty="0">
                  <a:ea typeface="黑体" panose="02010609060101010101" pitchFamily="49" charset="-122"/>
                </a:endParaRPr>
              </a:p>
            </p:txBody>
          </p:sp>
        </mc:Choice>
        <mc:Fallback xmlns="">
          <p:sp>
            <p:nvSpPr>
              <p:cNvPr id="3" name="矩形 2">
                <a:extLst>
                  <a:ext uri="{FF2B5EF4-FFF2-40B4-BE49-F238E27FC236}">
                    <a16:creationId xmlns:a16="http://schemas.microsoft.com/office/drawing/2014/main" id="{BEBC41F2-523F-4DCF-9E21-89195ECDAFE2}"/>
                  </a:ext>
                </a:extLst>
              </p:cNvPr>
              <p:cNvSpPr>
                <a:spLocks noRot="1" noChangeAspect="1" noMove="1" noResize="1" noEditPoints="1" noAdjustHandles="1" noChangeArrowheads="1" noChangeShapeType="1" noTextEdit="1"/>
              </p:cNvSpPr>
              <p:nvPr/>
            </p:nvSpPr>
            <p:spPr>
              <a:xfrm>
                <a:off x="107504" y="738257"/>
                <a:ext cx="8928992" cy="5502212"/>
              </a:xfrm>
              <a:prstGeom prst="rect">
                <a:avLst/>
              </a:prstGeom>
              <a:blipFill>
                <a:blip r:embed="rId2"/>
                <a:stretch>
                  <a:fillRect l="-1025" b="-1661"/>
                </a:stretch>
              </a:blipFill>
              <a:ln>
                <a:noFill/>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63E383AD-646B-4ED0-9F27-D63BAB613185}"/>
              </a:ext>
            </a:extLst>
          </p:cNvPr>
          <p:cNvSpPr>
            <a:spLocks noGrp="1"/>
          </p:cNvSpPr>
          <p:nvPr>
            <p:ph type="sldNum" sz="quarter" idx="12"/>
          </p:nvPr>
        </p:nvSpPr>
        <p:spPr/>
        <p:txBody>
          <a:bodyPr/>
          <a:lstStyle/>
          <a:p>
            <a:pPr>
              <a:defRPr/>
            </a:pPr>
            <a:fld id="{8372D68D-3E4D-E140-BABB-1F7B81CFF020}" type="slidenum">
              <a:rPr lang="en-US" altLang="zh-CN" smtClean="0"/>
              <a:pPr>
                <a:defRPr/>
              </a:pPr>
              <a:t>1</a:t>
            </a:fld>
            <a:endParaRPr lang="en-US" altLang="zh-CN" dirty="0"/>
          </a:p>
        </p:txBody>
      </p:sp>
      <p:grpSp>
        <p:nvGrpSpPr>
          <p:cNvPr id="22" name="组合 21">
            <a:extLst>
              <a:ext uri="{FF2B5EF4-FFF2-40B4-BE49-F238E27FC236}">
                <a16:creationId xmlns:a16="http://schemas.microsoft.com/office/drawing/2014/main" id="{0B93982E-F50A-4728-8F3A-3D213429653E}"/>
              </a:ext>
            </a:extLst>
          </p:cNvPr>
          <p:cNvGrpSpPr/>
          <p:nvPr/>
        </p:nvGrpSpPr>
        <p:grpSpPr>
          <a:xfrm>
            <a:off x="7061709" y="38950"/>
            <a:ext cx="1599306" cy="1606985"/>
            <a:chOff x="7061709" y="38950"/>
            <a:chExt cx="1599306" cy="1606985"/>
          </a:xfrm>
        </p:grpSpPr>
        <p:grpSp>
          <p:nvGrpSpPr>
            <p:cNvPr id="15" name="组合 14">
              <a:extLst>
                <a:ext uri="{FF2B5EF4-FFF2-40B4-BE49-F238E27FC236}">
                  <a16:creationId xmlns:a16="http://schemas.microsoft.com/office/drawing/2014/main" id="{70770EB3-225A-44D2-B3CA-05676DD992C7}"/>
                </a:ext>
              </a:extLst>
            </p:cNvPr>
            <p:cNvGrpSpPr/>
            <p:nvPr/>
          </p:nvGrpSpPr>
          <p:grpSpPr>
            <a:xfrm>
              <a:off x="7061709" y="205895"/>
              <a:ext cx="1599306" cy="1440040"/>
              <a:chOff x="7020272" y="188760"/>
              <a:chExt cx="1599306" cy="1440040"/>
            </a:xfrm>
          </p:grpSpPr>
          <p:cxnSp>
            <p:nvCxnSpPr>
              <p:cNvPr id="6" name="直接箭头连接符 5">
                <a:extLst>
                  <a:ext uri="{FF2B5EF4-FFF2-40B4-BE49-F238E27FC236}">
                    <a16:creationId xmlns:a16="http://schemas.microsoft.com/office/drawing/2014/main" id="{8CEF682F-C6B1-401B-9198-0A184D1B6A81}"/>
                  </a:ext>
                </a:extLst>
              </p:cNvPr>
              <p:cNvCxnSpPr/>
              <p:nvPr/>
            </p:nvCxnSpPr>
            <p:spPr bwMode="auto">
              <a:xfrm>
                <a:off x="7539578" y="1251826"/>
                <a:ext cx="1080000"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a:extLst>
                  <a:ext uri="{FF2B5EF4-FFF2-40B4-BE49-F238E27FC236}">
                    <a16:creationId xmlns:a16="http://schemas.microsoft.com/office/drawing/2014/main" id="{3FA03FBC-1CC7-4771-8065-E5B11927B404}"/>
                  </a:ext>
                </a:extLst>
              </p:cNvPr>
              <p:cNvCxnSpPr/>
              <p:nvPr/>
            </p:nvCxnSpPr>
            <p:spPr bwMode="auto">
              <a:xfrm rot="16200000">
                <a:off x="7008045" y="728760"/>
                <a:ext cx="1080000" cy="0"/>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直接箭头连接符 11">
                <a:extLst>
                  <a:ext uri="{FF2B5EF4-FFF2-40B4-BE49-F238E27FC236}">
                    <a16:creationId xmlns:a16="http://schemas.microsoft.com/office/drawing/2014/main" id="{64112442-00F5-4F39-94CE-F188A1A29176}"/>
                  </a:ext>
                </a:extLst>
              </p:cNvPr>
              <p:cNvCxnSpPr/>
              <p:nvPr/>
            </p:nvCxnSpPr>
            <p:spPr bwMode="auto">
              <a:xfrm flipH="1">
                <a:off x="7020272" y="1251826"/>
                <a:ext cx="529344" cy="376974"/>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 name="组合 15">
              <a:extLst>
                <a:ext uri="{FF2B5EF4-FFF2-40B4-BE49-F238E27FC236}">
                  <a16:creationId xmlns:a16="http://schemas.microsoft.com/office/drawing/2014/main" id="{024FF490-13F4-4774-8CD3-44D42C6A2BCA}"/>
                </a:ext>
              </a:extLst>
            </p:cNvPr>
            <p:cNvGrpSpPr/>
            <p:nvPr/>
          </p:nvGrpSpPr>
          <p:grpSpPr>
            <a:xfrm rot="19889908">
              <a:off x="7150310" y="38950"/>
              <a:ext cx="1310701" cy="1481535"/>
              <a:chOff x="7308877" y="188760"/>
              <a:chExt cx="1310701" cy="1481535"/>
            </a:xfrm>
          </p:grpSpPr>
          <p:cxnSp>
            <p:nvCxnSpPr>
              <p:cNvPr id="17" name="直接箭头连接符 16">
                <a:extLst>
                  <a:ext uri="{FF2B5EF4-FFF2-40B4-BE49-F238E27FC236}">
                    <a16:creationId xmlns:a16="http://schemas.microsoft.com/office/drawing/2014/main" id="{7A268C6F-734A-4A68-9366-131F753ACE00}"/>
                  </a:ext>
                </a:extLst>
              </p:cNvPr>
              <p:cNvCxnSpPr/>
              <p:nvPr/>
            </p:nvCxnSpPr>
            <p:spPr bwMode="auto">
              <a:xfrm>
                <a:off x="7539578" y="1251826"/>
                <a:ext cx="1080000"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a:extLst>
                  <a:ext uri="{FF2B5EF4-FFF2-40B4-BE49-F238E27FC236}">
                    <a16:creationId xmlns:a16="http://schemas.microsoft.com/office/drawing/2014/main" id="{F9FAD062-F463-470E-B23D-E95BC5AC72A6}"/>
                  </a:ext>
                </a:extLst>
              </p:cNvPr>
              <p:cNvCxnSpPr/>
              <p:nvPr/>
            </p:nvCxnSpPr>
            <p:spPr bwMode="auto">
              <a:xfrm rot="16200000">
                <a:off x="7008045" y="728760"/>
                <a:ext cx="1080000"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a:extLst>
                  <a:ext uri="{FF2B5EF4-FFF2-40B4-BE49-F238E27FC236}">
                    <a16:creationId xmlns:a16="http://schemas.microsoft.com/office/drawing/2014/main" id="{6182151D-D089-43A7-A1C0-00F9B325D6C4}"/>
                  </a:ext>
                </a:extLst>
              </p:cNvPr>
              <p:cNvCxnSpPr/>
              <p:nvPr/>
            </p:nvCxnSpPr>
            <p:spPr bwMode="auto">
              <a:xfrm rot="1710092" flipH="1">
                <a:off x="7308877" y="1190683"/>
                <a:ext cx="134456" cy="479612"/>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2ACD4699-7696-4E76-92BD-1214A38FA11A}"/>
                  </a:ext>
                </a:extLst>
              </p:cNvPr>
              <p:cNvSpPr/>
              <p:nvPr/>
            </p:nvSpPr>
            <p:spPr>
              <a:xfrm>
                <a:off x="6771970" y="1645935"/>
                <a:ext cx="4344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𝑥</m:t>
                      </m:r>
                    </m:oMath>
                  </m:oMathPara>
                </a14:m>
                <a:endParaRPr lang="zh-CN" altLang="en-US" dirty="0"/>
              </a:p>
            </p:txBody>
          </p:sp>
        </mc:Choice>
        <mc:Fallback xmlns="">
          <p:sp>
            <p:nvSpPr>
              <p:cNvPr id="23" name="矩形 22">
                <a:extLst>
                  <a:ext uri="{FF2B5EF4-FFF2-40B4-BE49-F238E27FC236}">
                    <a16:creationId xmlns:a16="http://schemas.microsoft.com/office/drawing/2014/main" id="{2ACD4699-7696-4E76-92BD-1214A38FA11A}"/>
                  </a:ext>
                </a:extLst>
              </p:cNvPr>
              <p:cNvSpPr>
                <a:spLocks noRot="1" noChangeAspect="1" noMove="1" noResize="1" noEditPoints="1" noAdjustHandles="1" noChangeArrowheads="1" noChangeShapeType="1" noTextEdit="1"/>
              </p:cNvSpPr>
              <p:nvPr/>
            </p:nvSpPr>
            <p:spPr>
              <a:xfrm>
                <a:off x="6771970" y="1645935"/>
                <a:ext cx="434414" cy="46166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156247C6-E7F7-46A3-BCFB-BE751FB00280}"/>
                  </a:ext>
                </a:extLst>
              </p:cNvPr>
              <p:cNvSpPr/>
              <p:nvPr/>
            </p:nvSpPr>
            <p:spPr>
              <a:xfrm>
                <a:off x="7527866" y="-53137"/>
                <a:ext cx="41594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𝑧</m:t>
                      </m:r>
                    </m:oMath>
                  </m:oMathPara>
                </a14:m>
                <a:endParaRPr lang="zh-CN" altLang="en-US" dirty="0"/>
              </a:p>
            </p:txBody>
          </p:sp>
        </mc:Choice>
        <mc:Fallback xmlns="">
          <p:sp>
            <p:nvSpPr>
              <p:cNvPr id="24" name="矩形 23">
                <a:extLst>
                  <a:ext uri="{FF2B5EF4-FFF2-40B4-BE49-F238E27FC236}">
                    <a16:creationId xmlns:a16="http://schemas.microsoft.com/office/drawing/2014/main" id="{156247C6-E7F7-46A3-BCFB-BE751FB00280}"/>
                  </a:ext>
                </a:extLst>
              </p:cNvPr>
              <p:cNvSpPr>
                <a:spLocks noRot="1" noChangeAspect="1" noMove="1" noResize="1" noEditPoints="1" noAdjustHandles="1" noChangeArrowheads="1" noChangeShapeType="1" noTextEdit="1"/>
              </p:cNvSpPr>
              <p:nvPr/>
            </p:nvSpPr>
            <p:spPr>
              <a:xfrm>
                <a:off x="7527866" y="-53137"/>
                <a:ext cx="415947" cy="461665"/>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矩形 24">
                <a:extLst>
                  <a:ext uri="{FF2B5EF4-FFF2-40B4-BE49-F238E27FC236}">
                    <a16:creationId xmlns:a16="http://schemas.microsoft.com/office/drawing/2014/main" id="{E2116042-990C-490B-88E8-3392244A6C5A}"/>
                  </a:ext>
                </a:extLst>
              </p:cNvPr>
              <p:cNvSpPr/>
              <p:nvPr/>
            </p:nvSpPr>
            <p:spPr>
              <a:xfrm>
                <a:off x="8531148" y="1260800"/>
                <a:ext cx="4344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𝑦</m:t>
                      </m:r>
                    </m:oMath>
                  </m:oMathPara>
                </a14:m>
                <a:endParaRPr lang="zh-CN" altLang="en-US" dirty="0"/>
              </a:p>
            </p:txBody>
          </p:sp>
        </mc:Choice>
        <mc:Fallback xmlns="">
          <p:sp>
            <p:nvSpPr>
              <p:cNvPr id="25" name="矩形 24">
                <a:extLst>
                  <a:ext uri="{FF2B5EF4-FFF2-40B4-BE49-F238E27FC236}">
                    <a16:creationId xmlns:a16="http://schemas.microsoft.com/office/drawing/2014/main" id="{E2116042-990C-490B-88E8-3392244A6C5A}"/>
                  </a:ext>
                </a:extLst>
              </p:cNvPr>
              <p:cNvSpPr>
                <a:spLocks noRot="1" noChangeAspect="1" noMove="1" noResize="1" noEditPoints="1" noAdjustHandles="1" noChangeArrowheads="1" noChangeShapeType="1" noTextEdit="1"/>
              </p:cNvSpPr>
              <p:nvPr/>
            </p:nvSpPr>
            <p:spPr>
              <a:xfrm>
                <a:off x="8531148" y="1260800"/>
                <a:ext cx="434414" cy="461665"/>
              </a:xfrm>
              <a:prstGeom prst="rect">
                <a:avLst/>
              </a:prstGeom>
              <a:blipFill>
                <a:blip r:embed="rId5"/>
                <a:stretch>
                  <a:fillRect b="-1052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872B0030-6201-4393-B258-4F58B65D4656}"/>
                  </a:ext>
                </a:extLst>
              </p:cNvPr>
              <p:cNvSpPr/>
              <p:nvPr/>
            </p:nvSpPr>
            <p:spPr>
              <a:xfrm>
                <a:off x="7142728" y="1688546"/>
                <a:ext cx="53482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zh-CN" b="0" i="1" smtClean="0">
                              <a:solidFill>
                                <a:srgbClr val="0000FF"/>
                              </a:solidFill>
                              <a:latin typeface="Cambria Math" panose="02040503050406030204" pitchFamily="18" charset="0"/>
                            </a:rPr>
                          </m:ctrlPr>
                        </m:sSupPr>
                        <m:e>
                          <m:r>
                            <a:rPr lang="en-US" altLang="zh-CN" b="0" i="1" smtClean="0">
                              <a:solidFill>
                                <a:srgbClr val="0000FF"/>
                              </a:solidFill>
                              <a:latin typeface="Cambria Math" panose="02040503050406030204" pitchFamily="18" charset="0"/>
                            </a:rPr>
                            <m:t>𝑥</m:t>
                          </m:r>
                        </m:e>
                        <m:sup>
                          <m:r>
                            <a:rPr lang="en-US" altLang="zh-CN" b="0" i="1" smtClean="0">
                              <a:solidFill>
                                <a:srgbClr val="0000FF"/>
                              </a:solidFill>
                              <a:latin typeface="Cambria Math" panose="02040503050406030204" pitchFamily="18" charset="0"/>
                            </a:rPr>
                            <m:t>′</m:t>
                          </m:r>
                        </m:sup>
                      </m:sSup>
                    </m:oMath>
                  </m:oMathPara>
                </a14:m>
                <a:endParaRPr lang="zh-CN" altLang="en-US" dirty="0">
                  <a:solidFill>
                    <a:srgbClr val="0000FF"/>
                  </a:solidFill>
                </a:endParaRPr>
              </a:p>
            </p:txBody>
          </p:sp>
        </mc:Choice>
        <mc:Fallback xmlns="">
          <p:sp>
            <p:nvSpPr>
              <p:cNvPr id="26" name="矩形 25">
                <a:extLst>
                  <a:ext uri="{FF2B5EF4-FFF2-40B4-BE49-F238E27FC236}">
                    <a16:creationId xmlns:a16="http://schemas.microsoft.com/office/drawing/2014/main" id="{872B0030-6201-4393-B258-4F58B65D4656}"/>
                  </a:ext>
                </a:extLst>
              </p:cNvPr>
              <p:cNvSpPr>
                <a:spLocks noRot="1" noChangeAspect="1" noMove="1" noResize="1" noEditPoints="1" noAdjustHandles="1" noChangeArrowheads="1" noChangeShapeType="1" noTextEdit="1"/>
              </p:cNvSpPr>
              <p:nvPr/>
            </p:nvSpPr>
            <p:spPr>
              <a:xfrm>
                <a:off x="7142728" y="1688546"/>
                <a:ext cx="534825" cy="461665"/>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33DAD945-E79C-4F60-AF22-417CD3F57C94}"/>
                  </a:ext>
                </a:extLst>
              </p:cNvPr>
              <p:cNvSpPr/>
              <p:nvPr/>
            </p:nvSpPr>
            <p:spPr>
              <a:xfrm>
                <a:off x="6633445" y="122625"/>
                <a:ext cx="4908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𝑧</m:t>
                      </m:r>
                      <m:r>
                        <a:rPr lang="en-US" altLang="zh-CN" b="0"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27" name="矩形 26">
                <a:extLst>
                  <a:ext uri="{FF2B5EF4-FFF2-40B4-BE49-F238E27FC236}">
                    <a16:creationId xmlns:a16="http://schemas.microsoft.com/office/drawing/2014/main" id="{33DAD945-E79C-4F60-AF22-417CD3F57C94}"/>
                  </a:ext>
                </a:extLst>
              </p:cNvPr>
              <p:cNvSpPr>
                <a:spLocks noRot="1" noChangeAspect="1" noMove="1" noResize="1" noEditPoints="1" noAdjustHandles="1" noChangeArrowheads="1" noChangeShapeType="1" noTextEdit="1"/>
              </p:cNvSpPr>
              <p:nvPr/>
            </p:nvSpPr>
            <p:spPr>
              <a:xfrm>
                <a:off x="6633445" y="122625"/>
                <a:ext cx="490840" cy="461665"/>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20D184BF-F1EA-49BB-BDDA-BABB9F6FD1D2}"/>
                  </a:ext>
                </a:extLst>
              </p:cNvPr>
              <p:cNvSpPr/>
              <p:nvPr/>
            </p:nvSpPr>
            <p:spPr>
              <a:xfrm>
                <a:off x="8408957" y="280509"/>
                <a:ext cx="5132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rPr>
                        <m:t>𝑦</m:t>
                      </m:r>
                      <m:r>
                        <a:rPr lang="en-US" altLang="zh-CN" b="0" i="1" smtClean="0">
                          <a:solidFill>
                            <a:srgbClr val="0000FF"/>
                          </a:solidFill>
                          <a:latin typeface="Cambria Math" panose="02040503050406030204" pitchFamily="18" charset="0"/>
                        </a:rPr>
                        <m:t>′</m:t>
                      </m:r>
                    </m:oMath>
                  </m:oMathPara>
                </a14:m>
                <a:endParaRPr lang="zh-CN" altLang="en-US" dirty="0">
                  <a:solidFill>
                    <a:srgbClr val="0000FF"/>
                  </a:solidFill>
                </a:endParaRPr>
              </a:p>
            </p:txBody>
          </p:sp>
        </mc:Choice>
        <mc:Fallback xmlns="">
          <p:sp>
            <p:nvSpPr>
              <p:cNvPr id="28" name="矩形 27">
                <a:extLst>
                  <a:ext uri="{FF2B5EF4-FFF2-40B4-BE49-F238E27FC236}">
                    <a16:creationId xmlns:a16="http://schemas.microsoft.com/office/drawing/2014/main" id="{20D184BF-F1EA-49BB-BDDA-BABB9F6FD1D2}"/>
                  </a:ext>
                </a:extLst>
              </p:cNvPr>
              <p:cNvSpPr>
                <a:spLocks noRot="1" noChangeAspect="1" noMove="1" noResize="1" noEditPoints="1" noAdjustHandles="1" noChangeArrowheads="1" noChangeShapeType="1" noTextEdit="1"/>
              </p:cNvSpPr>
              <p:nvPr/>
            </p:nvSpPr>
            <p:spPr>
              <a:xfrm>
                <a:off x="8408957" y="280509"/>
                <a:ext cx="513282" cy="461665"/>
              </a:xfrm>
              <a:prstGeom prst="rect">
                <a:avLst/>
              </a:prstGeom>
              <a:blipFill>
                <a:blip r:embed="rId8"/>
                <a:stretch>
                  <a:fillRect l="-3529" r="-3529" b="-21053"/>
                </a:stretch>
              </a:blipFill>
            </p:spPr>
            <p:txBody>
              <a:bodyPr/>
              <a:lstStyle/>
              <a:p>
                <a:r>
                  <a:rPr lang="zh-CN" altLang="en-US">
                    <a:noFill/>
                  </a:rPr>
                  <a:t> </a:t>
                </a:r>
              </a:p>
            </p:txBody>
          </p:sp>
        </mc:Fallback>
      </mc:AlternateContent>
      <p:cxnSp>
        <p:nvCxnSpPr>
          <p:cNvPr id="30" name="直接箭头连接符 29">
            <a:extLst>
              <a:ext uri="{FF2B5EF4-FFF2-40B4-BE49-F238E27FC236}">
                <a16:creationId xmlns:a16="http://schemas.microsoft.com/office/drawing/2014/main" id="{BEB10C94-0795-4A9F-8991-24D40E2041F4}"/>
              </a:ext>
            </a:extLst>
          </p:cNvPr>
          <p:cNvCxnSpPr/>
          <p:nvPr/>
        </p:nvCxnSpPr>
        <p:spPr bwMode="auto">
          <a:xfrm flipV="1">
            <a:off x="7601794" y="511341"/>
            <a:ext cx="459032" cy="749459"/>
          </a:xfrm>
          <a:prstGeom prst="straightConnector1">
            <a:avLst/>
          </a:prstGeom>
          <a:solidFill>
            <a:schemeClr val="accent1"/>
          </a:solidFill>
          <a:ln w="28575" cap="flat" cmpd="sng" algn="ctr">
            <a:solidFill>
              <a:srgbClr val="FF0000"/>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31" name="矩形 30">
                <a:extLst>
                  <a:ext uri="{FF2B5EF4-FFF2-40B4-BE49-F238E27FC236}">
                    <a16:creationId xmlns:a16="http://schemas.microsoft.com/office/drawing/2014/main" id="{5EE956F0-B78F-4A46-88FB-8598E0B6B00D}"/>
                  </a:ext>
                </a:extLst>
              </p:cNvPr>
              <p:cNvSpPr/>
              <p:nvPr/>
            </p:nvSpPr>
            <p:spPr>
              <a:xfrm>
                <a:off x="7894482" y="73165"/>
                <a:ext cx="41421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i="1" smtClean="0">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𝑟</m:t>
                          </m:r>
                        </m:e>
                      </m:acc>
                    </m:oMath>
                  </m:oMathPara>
                </a14:m>
                <a:endParaRPr lang="zh-CN" altLang="en-US" dirty="0">
                  <a:solidFill>
                    <a:srgbClr val="FF0000"/>
                  </a:solidFill>
                </a:endParaRPr>
              </a:p>
            </p:txBody>
          </p:sp>
        </mc:Choice>
        <mc:Fallback xmlns="">
          <p:sp>
            <p:nvSpPr>
              <p:cNvPr id="31" name="矩形 30">
                <a:extLst>
                  <a:ext uri="{FF2B5EF4-FFF2-40B4-BE49-F238E27FC236}">
                    <a16:creationId xmlns:a16="http://schemas.microsoft.com/office/drawing/2014/main" id="{5EE956F0-B78F-4A46-88FB-8598E0B6B00D}"/>
                  </a:ext>
                </a:extLst>
              </p:cNvPr>
              <p:cNvSpPr>
                <a:spLocks noRot="1" noChangeAspect="1" noMove="1" noResize="1" noEditPoints="1" noAdjustHandles="1" noChangeArrowheads="1" noChangeShapeType="1" noTextEdit="1"/>
              </p:cNvSpPr>
              <p:nvPr/>
            </p:nvSpPr>
            <p:spPr>
              <a:xfrm>
                <a:off x="7894482" y="73165"/>
                <a:ext cx="414216" cy="461665"/>
              </a:xfrm>
              <a:prstGeom prst="rect">
                <a:avLst/>
              </a:prstGeom>
              <a:blipFill>
                <a:blip r:embed="rId9"/>
                <a:stretch>
                  <a:fillRect t="-18421" r="-3235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052F0EC9-9978-41CC-BEBE-25057C2905E8}"/>
                  </a:ext>
                </a:extLst>
              </p:cNvPr>
              <p:cNvSpPr/>
              <p:nvPr/>
            </p:nvSpPr>
            <p:spPr>
              <a:xfrm>
                <a:off x="7131472" y="995517"/>
                <a:ext cx="47750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𝑂</m:t>
                      </m:r>
                    </m:oMath>
                  </m:oMathPara>
                </a14:m>
                <a:endParaRPr lang="zh-CN" altLang="en-US" dirty="0">
                  <a:solidFill>
                    <a:schemeClr val="tx1"/>
                  </a:solidFill>
                </a:endParaRPr>
              </a:p>
            </p:txBody>
          </p:sp>
        </mc:Choice>
        <mc:Fallback xmlns="">
          <p:sp>
            <p:nvSpPr>
              <p:cNvPr id="32" name="矩形 31">
                <a:extLst>
                  <a:ext uri="{FF2B5EF4-FFF2-40B4-BE49-F238E27FC236}">
                    <a16:creationId xmlns:a16="http://schemas.microsoft.com/office/drawing/2014/main" id="{052F0EC9-9978-41CC-BEBE-25057C2905E8}"/>
                  </a:ext>
                </a:extLst>
              </p:cNvPr>
              <p:cNvSpPr>
                <a:spLocks noRot="1" noChangeAspect="1" noMove="1" noResize="1" noEditPoints="1" noAdjustHandles="1" noChangeArrowheads="1" noChangeShapeType="1" noTextEdit="1"/>
              </p:cNvSpPr>
              <p:nvPr/>
            </p:nvSpPr>
            <p:spPr>
              <a:xfrm>
                <a:off x="7131472" y="995517"/>
                <a:ext cx="477502" cy="461665"/>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085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1052781-734B-41A3-B6A2-332C3C828E98}"/>
              </a:ext>
            </a:extLst>
          </p:cNvPr>
          <p:cNvGrpSpPr/>
          <p:nvPr/>
        </p:nvGrpSpPr>
        <p:grpSpPr>
          <a:xfrm>
            <a:off x="6192414" y="1015547"/>
            <a:ext cx="2884554" cy="3990975"/>
            <a:chOff x="6192414" y="1015547"/>
            <a:chExt cx="2884554" cy="3990975"/>
          </a:xfrm>
        </p:grpSpPr>
        <p:grpSp>
          <p:nvGrpSpPr>
            <p:cNvPr id="6" name="组合 5">
              <a:extLst>
                <a:ext uri="{FF2B5EF4-FFF2-40B4-BE49-F238E27FC236}">
                  <a16:creationId xmlns:a16="http://schemas.microsoft.com/office/drawing/2014/main" id="{17EABE40-D535-4C8D-A991-F5260F1F2FC8}"/>
                </a:ext>
              </a:extLst>
            </p:cNvPr>
            <p:cNvGrpSpPr/>
            <p:nvPr/>
          </p:nvGrpSpPr>
          <p:grpSpPr>
            <a:xfrm>
              <a:off x="6192414" y="1015547"/>
              <a:ext cx="2884554" cy="3990975"/>
              <a:chOff x="6192414" y="1015547"/>
              <a:chExt cx="2884554" cy="3990975"/>
            </a:xfrm>
          </p:grpSpPr>
          <p:pic>
            <p:nvPicPr>
              <p:cNvPr id="11283" name="Picture 19" descr="图5">
                <a:extLst>
                  <a:ext uri="{FF2B5EF4-FFF2-40B4-BE49-F238E27FC236}">
                    <a16:creationId xmlns:a16="http://schemas.microsoft.com/office/drawing/2014/main" id="{4327D8CD-CC2A-4D4E-A50A-008B09C03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414" y="1015547"/>
                <a:ext cx="28575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组合 9">
                <a:extLst>
                  <a:ext uri="{FF2B5EF4-FFF2-40B4-BE49-F238E27FC236}">
                    <a16:creationId xmlns:a16="http://schemas.microsoft.com/office/drawing/2014/main" id="{C2AFDD0C-C66B-4B0B-9206-9FA417B0EA61}"/>
                  </a:ext>
                </a:extLst>
              </p:cNvPr>
              <p:cNvGrpSpPr/>
              <p:nvPr/>
            </p:nvGrpSpPr>
            <p:grpSpPr>
              <a:xfrm>
                <a:off x="7596235" y="2432526"/>
                <a:ext cx="1480733" cy="1957853"/>
                <a:chOff x="7236296" y="2594904"/>
                <a:chExt cx="1480733" cy="1957853"/>
              </a:xfrm>
            </p:grpSpPr>
            <p:cxnSp>
              <p:nvCxnSpPr>
                <p:cNvPr id="3" name="直接箭头连接符 2">
                  <a:extLst>
                    <a:ext uri="{FF2B5EF4-FFF2-40B4-BE49-F238E27FC236}">
                      <a16:creationId xmlns:a16="http://schemas.microsoft.com/office/drawing/2014/main" id="{3B11D255-704B-4046-A9D3-2AEFEC7C3406}"/>
                    </a:ext>
                  </a:extLst>
                </p:cNvPr>
                <p:cNvCxnSpPr/>
                <p:nvPr/>
              </p:nvCxnSpPr>
              <p:spPr bwMode="auto">
                <a:xfrm>
                  <a:off x="7812360" y="3287713"/>
                  <a:ext cx="648072"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 name="矩形 3">
                  <a:extLst>
                    <a:ext uri="{FF2B5EF4-FFF2-40B4-BE49-F238E27FC236}">
                      <a16:creationId xmlns:a16="http://schemas.microsoft.com/office/drawing/2014/main" id="{85AA0FB0-F608-4D11-881E-C6064D961897}"/>
                    </a:ext>
                  </a:extLst>
                </p:cNvPr>
                <p:cNvSpPr/>
                <p:nvPr/>
              </p:nvSpPr>
              <p:spPr bwMode="auto">
                <a:xfrm rot="3364255">
                  <a:off x="7770185" y="3275525"/>
                  <a:ext cx="93182" cy="7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8131F37-7F36-49D6-92A2-2A8770A510C8}"/>
                        </a:ext>
                      </a:extLst>
                    </p:cNvPr>
                    <p:cNvSpPr txBox="1"/>
                    <p:nvPr/>
                  </p:nvSpPr>
                  <p:spPr>
                    <a:xfrm>
                      <a:off x="7549528" y="2594904"/>
                      <a:ext cx="42274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𝜉</m:t>
                            </m:r>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5" name="文本框 4">
                      <a:extLst>
                        <a:ext uri="{FF2B5EF4-FFF2-40B4-BE49-F238E27FC236}">
                          <a16:creationId xmlns:a16="http://schemas.microsoft.com/office/drawing/2014/main" id="{08131F37-7F36-49D6-92A2-2A8770A510C8}"/>
                        </a:ext>
                      </a:extLst>
                    </p:cNvPr>
                    <p:cNvSpPr txBox="1">
                      <a:spLocks noRot="1" noChangeAspect="1" noMove="1" noResize="1" noEditPoints="1" noAdjustHandles="1" noChangeArrowheads="1" noChangeShapeType="1" noTextEdit="1"/>
                    </p:cNvSpPr>
                    <p:nvPr/>
                  </p:nvSpPr>
                  <p:spPr>
                    <a:xfrm>
                      <a:off x="7549528" y="2594904"/>
                      <a:ext cx="422743" cy="461665"/>
                    </a:xfrm>
                    <a:prstGeom prst="rect">
                      <a:avLst/>
                    </a:prstGeom>
                    <a:blipFill>
                      <a:blip r:embed="rId11"/>
                      <a:stretch>
                        <a:fillRect l="-142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174BA5C7-8279-4016-9C34-B3473992562B}"/>
                        </a:ext>
                      </a:extLst>
                    </p:cNvPr>
                    <p:cNvSpPr txBox="1"/>
                    <p:nvPr/>
                  </p:nvSpPr>
                  <p:spPr>
                    <a:xfrm>
                      <a:off x="7480473" y="4091092"/>
                      <a:ext cx="884025"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cs typeface="+mn-cs"/>
                              </a:rPr>
                              <m:t>d</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𝑚𝑔</m:t>
                            </m:r>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4" name="文本框 23">
                      <a:extLst>
                        <a:ext uri="{FF2B5EF4-FFF2-40B4-BE49-F238E27FC236}">
                          <a16:creationId xmlns:a16="http://schemas.microsoft.com/office/drawing/2014/main" id="{174BA5C7-8279-4016-9C34-B3473992562B}"/>
                        </a:ext>
                      </a:extLst>
                    </p:cNvPr>
                    <p:cNvSpPr txBox="1">
                      <a:spLocks noRot="1" noChangeAspect="1" noMove="1" noResize="1" noEditPoints="1" noAdjustHandles="1" noChangeArrowheads="1" noChangeShapeType="1" noTextEdit="1"/>
                    </p:cNvSpPr>
                    <p:nvPr/>
                  </p:nvSpPr>
                  <p:spPr>
                    <a:xfrm>
                      <a:off x="7480473" y="4091092"/>
                      <a:ext cx="884025" cy="461665"/>
                    </a:xfrm>
                    <a:prstGeom prst="rect">
                      <a:avLst/>
                    </a:prstGeom>
                    <a:blipFill>
                      <a:blip r:embed="rId12"/>
                      <a:stretch>
                        <a:fillRect b="-1184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2FD52D82-9B8F-46B0-9C8C-6CBC063C2F4F}"/>
                        </a:ext>
                      </a:extLst>
                    </p:cNvPr>
                    <p:cNvSpPr txBox="1"/>
                    <p:nvPr/>
                  </p:nvSpPr>
                  <p:spPr>
                    <a:xfrm>
                      <a:off x="8183358" y="3264363"/>
                      <a:ext cx="533671"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𝐹</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𝑡</m:t>
                                </m:r>
                              </m:sub>
                            </m:sSub>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5" name="文本框 24">
                      <a:extLst>
                        <a:ext uri="{FF2B5EF4-FFF2-40B4-BE49-F238E27FC236}">
                          <a16:creationId xmlns:a16="http://schemas.microsoft.com/office/drawing/2014/main" id="{2FD52D82-9B8F-46B0-9C8C-6CBC063C2F4F}"/>
                        </a:ext>
                      </a:extLst>
                    </p:cNvPr>
                    <p:cNvSpPr txBox="1">
                      <a:spLocks noRot="1" noChangeAspect="1" noMove="1" noResize="1" noEditPoints="1" noAdjustHandles="1" noChangeArrowheads="1" noChangeShapeType="1" noTextEdit="1"/>
                    </p:cNvSpPr>
                    <p:nvPr/>
                  </p:nvSpPr>
                  <p:spPr>
                    <a:xfrm>
                      <a:off x="8183358" y="3264363"/>
                      <a:ext cx="533671" cy="461665"/>
                    </a:xfrm>
                    <a:prstGeom prst="rect">
                      <a:avLst/>
                    </a:prstGeom>
                    <a:blipFill>
                      <a:blip r:embed="rId13"/>
                      <a:stretch>
                        <a:fillRect b="-2632"/>
                      </a:stretch>
                    </a:blipFill>
                  </p:spPr>
                  <p:txBody>
                    <a:bodyPr/>
                    <a:lstStyle/>
                    <a:p>
                      <a:r>
                        <a:rPr lang="zh-CN" altLang="en-US">
                          <a:noFill/>
                        </a:rPr>
                        <a:t> </a:t>
                      </a:r>
                    </a:p>
                  </p:txBody>
                </p:sp>
              </mc:Fallback>
            </mc:AlternateContent>
            <p:cxnSp>
              <p:nvCxnSpPr>
                <p:cNvPr id="7" name="直接连接符 6">
                  <a:extLst>
                    <a:ext uri="{FF2B5EF4-FFF2-40B4-BE49-F238E27FC236}">
                      <a16:creationId xmlns:a16="http://schemas.microsoft.com/office/drawing/2014/main" id="{C8146F40-6524-4C03-9CA9-769C3F41D602}"/>
                    </a:ext>
                  </a:extLst>
                </p:cNvPr>
                <p:cNvCxnSpPr>
                  <a:cxnSpLocks/>
                </p:cNvCxnSpPr>
                <p:nvPr/>
              </p:nvCxnSpPr>
              <p:spPr bwMode="auto">
                <a:xfrm flipH="1" flipV="1">
                  <a:off x="7236296" y="3311525"/>
                  <a:ext cx="540000"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18" name="直接箭头连接符 17">
              <a:extLst>
                <a:ext uri="{FF2B5EF4-FFF2-40B4-BE49-F238E27FC236}">
                  <a16:creationId xmlns:a16="http://schemas.microsoft.com/office/drawing/2014/main" id="{E2D3769E-C36A-443B-AC88-0E2EBD73C80F}"/>
                </a:ext>
              </a:extLst>
            </p:cNvPr>
            <p:cNvCxnSpPr/>
            <p:nvPr/>
          </p:nvCxnSpPr>
          <p:spPr bwMode="auto">
            <a:xfrm>
              <a:off x="8172299" y="3142098"/>
              <a:ext cx="0" cy="862966"/>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268" name="Group 4">
            <a:extLst>
              <a:ext uri="{FF2B5EF4-FFF2-40B4-BE49-F238E27FC236}">
                <a16:creationId xmlns:a16="http://schemas.microsoft.com/office/drawing/2014/main" id="{45AADBCB-79E3-1B4D-A35B-409B1A013FDC}"/>
              </a:ext>
            </a:extLst>
          </p:cNvPr>
          <p:cNvGrpSpPr>
            <a:grpSpLocks/>
          </p:cNvGrpSpPr>
          <p:nvPr/>
        </p:nvGrpSpPr>
        <p:grpSpPr bwMode="auto">
          <a:xfrm>
            <a:off x="0" y="116632"/>
            <a:ext cx="9436101" cy="912813"/>
            <a:chOff x="328" y="382"/>
            <a:chExt cx="5944" cy="575"/>
          </a:xfrm>
        </p:grpSpPr>
        <p:sp>
          <p:nvSpPr>
            <p:cNvPr id="46097" name="Rectangle 5">
              <a:extLst>
                <a:ext uri="{FF2B5EF4-FFF2-40B4-BE49-F238E27FC236}">
                  <a16:creationId xmlns:a16="http://schemas.microsoft.com/office/drawing/2014/main" id="{52340AC4-97B8-1C40-9ABB-CE0B9C9F3863}"/>
                </a:ext>
              </a:extLst>
            </p:cNvPr>
            <p:cNvSpPr>
              <a:spLocks noChangeArrowheads="1"/>
            </p:cNvSpPr>
            <p:nvPr/>
          </p:nvSpPr>
          <p:spPr bwMode="auto">
            <a:xfrm>
              <a:off x="328" y="382"/>
              <a:ext cx="5944" cy="291"/>
            </a:xfrm>
            <a:prstGeom prst="rect">
              <a:avLst/>
            </a:prstGeom>
            <a:solidFill>
              <a:srgbClr val="D9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例</a:t>
              </a:r>
              <a:r>
                <a:rPr kumimoji="0" lang="en-US" altLang="zh-CN" dirty="0">
                  <a:solidFill>
                    <a:srgbClr val="CC0000"/>
                  </a:solidFill>
                  <a:ea typeface="黑体" panose="02010609060101010101" pitchFamily="49" charset="-122"/>
                </a:rPr>
                <a:t>3</a:t>
              </a:r>
              <a:r>
                <a:rPr kumimoji="0" lang="en-US" altLang="zh-CN" sz="2400" b="0" i="0" u="none" strike="noStrike" kern="1200" cap="none" spc="0" normalizeH="0" baseline="0" noProof="0" dirty="0">
                  <a:ln>
                    <a:noFill/>
                  </a:ln>
                  <a:solidFill>
                    <a:srgbClr val="CC0000"/>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长为</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L</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质量为</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M</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的细杆</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OA</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可在</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oxy</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平面内绕水平轴</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oz</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自由摆动， </a:t>
              </a:r>
            </a:p>
          </p:txBody>
        </p:sp>
        <p:sp>
          <p:nvSpPr>
            <p:cNvPr id="46098" name="Rectangle 6">
              <a:extLst>
                <a:ext uri="{FF2B5EF4-FFF2-40B4-BE49-F238E27FC236}">
                  <a16:creationId xmlns:a16="http://schemas.microsoft.com/office/drawing/2014/main" id="{98D410BF-07C3-F34C-86B0-758C986B67D1}"/>
                </a:ext>
              </a:extLst>
            </p:cNvPr>
            <p:cNvSpPr>
              <a:spLocks noChangeArrowheads="1"/>
            </p:cNvSpPr>
            <p:nvPr/>
          </p:nvSpPr>
          <p:spPr bwMode="auto">
            <a:xfrm>
              <a:off x="328" y="666"/>
              <a:ext cx="5760" cy="291"/>
            </a:xfrm>
            <a:prstGeom prst="rect">
              <a:avLst/>
            </a:prstGeom>
            <a:solidFill>
              <a:srgbClr val="D9D9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而</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oz</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轴又绕竖直轴</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ox</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轴以</a:t>
              </a:r>
              <a:r>
                <a:rPr kumimoji="0" lang="en-US" altLang="zh-CN"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ω</a:t>
              </a:r>
              <a:r>
                <a:rPr kumimoji="0" lang="zh-CN" altLang="en-US"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匀速转动。</a:t>
              </a:r>
              <a:r>
                <a:rPr kumimoji="0" lang="zh-CN" altLang="en-US" dirty="0">
                  <a:solidFill>
                    <a:srgbClr val="000000"/>
                  </a:solidFill>
                  <a:ea typeface="黑体" panose="02010609060101010101" pitchFamily="49" charset="-122"/>
                </a:rPr>
                <a:t>求摆的微振动周期。</a:t>
              </a:r>
            </a:p>
          </p:txBody>
        </p:sp>
      </p:grpSp>
      <p:sp>
        <p:nvSpPr>
          <p:cNvPr id="11281" name="Rectangle 17">
            <a:extLst>
              <a:ext uri="{FF2B5EF4-FFF2-40B4-BE49-F238E27FC236}">
                <a16:creationId xmlns:a16="http://schemas.microsoft.com/office/drawing/2014/main" id="{F5850FFC-44A7-9842-BF8C-BF957B6EA322}"/>
              </a:ext>
            </a:extLst>
          </p:cNvPr>
          <p:cNvSpPr>
            <a:spLocks noChangeArrowheads="1"/>
          </p:cNvSpPr>
          <p:nvPr/>
        </p:nvSpPr>
        <p:spPr bwMode="auto">
          <a:xfrm>
            <a:off x="511175" y="4091732"/>
            <a:ext cx="201771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对</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oz</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轴的力矩为</a:t>
            </a:r>
          </a:p>
        </p:txBody>
      </p:sp>
      <mc:AlternateContent xmlns:mc="http://schemas.openxmlformats.org/markup-compatibility/2006" xmlns:a14="http://schemas.microsoft.com/office/drawing/2010/main">
        <mc:Choice Requires="a14">
          <p:sp>
            <p:nvSpPr>
              <p:cNvPr id="27" name="Text Box 5">
                <a:extLst>
                  <a:ext uri="{FF2B5EF4-FFF2-40B4-BE49-F238E27FC236}">
                    <a16:creationId xmlns:a16="http://schemas.microsoft.com/office/drawing/2014/main" id="{D9B1E6C2-E6CF-4F7A-9BBE-D3DAAC1223ED}"/>
                  </a:ext>
                </a:extLst>
              </p:cNvPr>
              <p:cNvSpPr txBox="1">
                <a:spLocks noChangeArrowheads="1"/>
              </p:cNvSpPr>
              <p:nvPr/>
            </p:nvSpPr>
            <p:spPr bwMode="auto">
              <a:xfrm>
                <a:off x="136566" y="1109502"/>
                <a:ext cx="5630042" cy="3706015"/>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0000"/>
                    </a:solidFill>
                    <a:ea typeface="黑体" panose="02010609060101010101" pitchFamily="49" charset="-122"/>
                  </a:rPr>
                  <a:t>解：</a:t>
                </a:r>
                <a:r>
                  <a:rPr lang="zh-CN" altLang="en-US" dirty="0">
                    <a:ea typeface="黑体" panose="02010609060101010101" pitchFamily="49" charset="-122"/>
                  </a:rPr>
                  <a:t>建立随</a:t>
                </a:r>
                <a:r>
                  <a:rPr lang="en-US" altLang="zh-CN" dirty="0">
                    <a:ea typeface="黑体" panose="02010609060101010101" pitchFamily="49" charset="-122"/>
                  </a:rPr>
                  <a:t>oz</a:t>
                </a:r>
                <a:r>
                  <a:rPr lang="zh-CN" altLang="en-US" dirty="0">
                    <a:ea typeface="黑体" panose="02010609060101010101" pitchFamily="49" charset="-122"/>
                  </a:rPr>
                  <a:t>轴一起转动的参考系</a:t>
                </a:r>
                <a14:m>
                  <m:oMath xmlns:m="http://schemas.openxmlformats.org/officeDocument/2006/math">
                    <m:r>
                      <a:rPr lang="en-US" altLang="zh-CN" b="0" i="1" smtClean="0">
                        <a:latin typeface="Cambria Math" panose="02040503050406030204" pitchFamily="18" charset="0"/>
                        <a:ea typeface="黑体" panose="02010609060101010101" pitchFamily="49" charset="-122"/>
                      </a:rPr>
                      <m:t>𝑆</m:t>
                    </m:r>
                    <m:r>
                      <a:rPr lang="en-US" altLang="zh-CN" b="0" i="1" smtClean="0">
                        <a:latin typeface="Cambria Math" panose="02040503050406030204" pitchFamily="18" charset="0"/>
                        <a:ea typeface="黑体" panose="02010609060101010101" pitchFamily="49" charset="-122"/>
                      </a:rPr>
                      <m:t>′</m:t>
                    </m:r>
                  </m:oMath>
                </a14:m>
                <a:r>
                  <a:rPr lang="zh-CN" altLang="en-US" dirty="0">
                    <a:ea typeface="黑体" panose="02010609060101010101" pitchFamily="49" charset="-122"/>
                  </a:rPr>
                  <a:t>，则</a:t>
                </a:r>
                <a14:m>
                  <m:oMath xmlns:m="http://schemas.openxmlformats.org/officeDocument/2006/math">
                    <m:r>
                      <a:rPr lang="en-US" altLang="zh-CN" b="0" i="1" smtClean="0">
                        <a:latin typeface="Cambria Math" panose="02040503050406030204" pitchFamily="18" charset="0"/>
                        <a:ea typeface="黑体" panose="02010609060101010101" pitchFamily="49" charset="-122"/>
                      </a:rPr>
                      <m:t>𝑆</m:t>
                    </m:r>
                    <m:r>
                      <a:rPr lang="en-US" altLang="zh-CN" b="0" i="1" smtClean="0">
                        <a:latin typeface="Cambria Math" panose="02040503050406030204" pitchFamily="18" charset="0"/>
                        <a:ea typeface="黑体" panose="02010609060101010101" pitchFamily="49" charset="-122"/>
                      </a:rPr>
                      <m:t>′</m:t>
                    </m:r>
                  </m:oMath>
                </a14:m>
                <a:r>
                  <a:rPr lang="zh-CN" altLang="en-US" dirty="0">
                    <a:ea typeface="黑体" panose="02010609060101010101" pitchFamily="49" charset="-122"/>
                  </a:rPr>
                  <a:t>系角速度为 </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𝑖</m:t>
                        </m:r>
                      </m:e>
                    </m:acc>
                  </m:oMath>
                </a14:m>
                <a:r>
                  <a:rPr lang="zh-CN" altLang="en-US" dirty="0">
                    <a:ea typeface="黑体" panose="02010609060101010101" pitchFamily="49" charset="-122"/>
                  </a:rPr>
                  <a:t>，</a:t>
                </a:r>
                <a:r>
                  <a:rPr lang="en-US" altLang="zh-CN" dirty="0">
                    <a:ea typeface="黑体" panose="02010609060101010101" pitchFamily="49" charset="-122"/>
                  </a:rPr>
                  <a:t>OA</a:t>
                </a:r>
                <a:r>
                  <a:rPr lang="zh-CN" altLang="en-US" dirty="0">
                    <a:ea typeface="黑体" panose="02010609060101010101" pitchFamily="49" charset="-122"/>
                  </a:rPr>
                  <a:t>为复摆</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𝐼</m:t>
                          </m:r>
                        </m:e>
                        <m:sub>
                          <m:r>
                            <a:rPr lang="en-US" altLang="zh-CN" b="0" i="1" smtClean="0">
                              <a:latin typeface="Cambria Math" panose="02040503050406030204" pitchFamily="18" charset="0"/>
                              <a:ea typeface="黑体" panose="02010609060101010101" pitchFamily="49" charset="-122"/>
                            </a:rPr>
                            <m:t>𝑧𝑧</m:t>
                          </m:r>
                        </m:sub>
                      </m:sSub>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𝜑</m:t>
                          </m:r>
                        </m:e>
                      </m:acc>
                      <m:r>
                        <a:rPr lang="en-US" altLang="zh-CN" b="0" i="1" smtClean="0">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𝑀</m:t>
                          </m:r>
                        </m:e>
                        <m:sub>
                          <m:r>
                            <a:rPr lang="en-US" altLang="zh-CN" b="0" i="1" smtClean="0">
                              <a:latin typeface="Cambria Math" panose="02040503050406030204" pitchFamily="18" charset="0"/>
                              <a:ea typeface="黑体" panose="02010609060101010101" pitchFamily="49" charset="-122"/>
                            </a:rPr>
                            <m:t>𝑧</m:t>
                          </m:r>
                        </m:sub>
                      </m:sSub>
                    </m:oMath>
                  </m:oMathPara>
                </a14:m>
                <a:endParaRPr lang="en-US" altLang="zh-CN" dirty="0">
                  <a:ea typeface="黑体" panose="02010609060101010101" pitchFamily="49" charset="-122"/>
                </a:endParaRPr>
              </a:p>
              <a:p>
                <a:pPr eaLnBrk="1" hangingPunct="1">
                  <a:lnSpc>
                    <a:spcPct val="150000"/>
                  </a:lnSpc>
                </a:pPr>
                <a:r>
                  <a:rPr lang="zh-CN" altLang="en-US" dirty="0">
                    <a:ea typeface="黑体" panose="02010609060101010101" pitchFamily="49" charset="-122"/>
                  </a:rPr>
                  <a:t>考虑杆上任意质点</a:t>
                </a:r>
                <a14:m>
                  <m:oMath xmlns:m="http://schemas.openxmlformats.org/officeDocument/2006/math">
                    <m:r>
                      <m:rPr>
                        <m:sty m:val="p"/>
                      </m:rPr>
                      <a:rPr lang="en-US" altLang="zh-CN" b="0" i="0" smtClean="0">
                        <a:latin typeface="Cambria Math" panose="02040503050406030204" pitchFamily="18" charset="0"/>
                        <a:ea typeface="黑体" panose="02010609060101010101" pitchFamily="49" charset="-122"/>
                      </a:rPr>
                      <m:t>d</m:t>
                    </m:r>
                    <m:r>
                      <a:rPr lang="en-US" altLang="zh-CN" b="0" i="1" smtClean="0">
                        <a:latin typeface="Cambria Math" panose="02040503050406030204" pitchFamily="18" charset="0"/>
                        <a:ea typeface="黑体" panose="02010609060101010101" pitchFamily="49" charset="-122"/>
                      </a:rPr>
                      <m:t>𝑚</m:t>
                    </m:r>
                  </m:oMath>
                </a14:m>
                <a:r>
                  <a:rPr lang="zh-CN" altLang="en-US" dirty="0">
                    <a:ea typeface="黑体" panose="02010609060101010101" pitchFamily="49" charset="-122"/>
                  </a:rPr>
                  <a:t>，受到的外力有重力 </a:t>
                </a:r>
                <a14:m>
                  <m:oMath xmlns:m="http://schemas.openxmlformats.org/officeDocument/2006/math">
                    <m:r>
                      <m:rPr>
                        <m:sty m:val="p"/>
                      </m:rPr>
                      <a:rPr lang="en-US" altLang="zh-CN" b="0" i="0" smtClean="0">
                        <a:solidFill>
                          <a:srgbClr val="0000FF"/>
                        </a:solidFill>
                        <a:latin typeface="Cambria Math" panose="02040503050406030204" pitchFamily="18" charset="0"/>
                        <a:ea typeface="黑体" panose="02010609060101010101" pitchFamily="49" charset="-122"/>
                      </a:rPr>
                      <m:t>d</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𝐺</m:t>
                        </m:r>
                      </m:e>
                    </m:acc>
                    <m:r>
                      <a:rPr lang="en-US" altLang="zh-CN" b="0" i="1" smtClean="0">
                        <a:solidFill>
                          <a:srgbClr val="0000FF"/>
                        </a:solidFill>
                        <a:latin typeface="Cambria Math" panose="02040503050406030204" pitchFamily="18" charset="0"/>
                        <a:ea typeface="黑体" panose="02010609060101010101" pitchFamily="49" charset="-122"/>
                      </a:rPr>
                      <m:t>=</m:t>
                    </m:r>
                    <m:r>
                      <m:rPr>
                        <m:sty m:val="p"/>
                      </m:rPr>
                      <a:rPr lang="en-US" altLang="zh-CN" b="0" i="0" smtClean="0">
                        <a:solidFill>
                          <a:srgbClr val="0000FF"/>
                        </a:solidFill>
                        <a:latin typeface="Cambria Math" panose="02040503050406030204" pitchFamily="18" charset="0"/>
                        <a:ea typeface="黑体" panose="02010609060101010101" pitchFamily="49" charset="-122"/>
                      </a:rPr>
                      <m:t>d</m:t>
                    </m:r>
                    <m:r>
                      <a:rPr lang="en-US" altLang="zh-CN" b="0" i="1" smtClean="0">
                        <a:solidFill>
                          <a:srgbClr val="0000FF"/>
                        </a:solidFill>
                        <a:latin typeface="Cambria Math" panose="02040503050406030204" pitchFamily="18" charset="0"/>
                        <a:ea typeface="黑体" panose="02010609060101010101" pitchFamily="49" charset="-122"/>
                      </a:rPr>
                      <m:t>𝑚</m:t>
                    </m:r>
                    <m:r>
                      <a:rPr lang="en-US" altLang="zh-CN" b="0" i="1" smtClean="0">
                        <a:solidFill>
                          <a:srgbClr val="0000FF"/>
                        </a:solidFill>
                        <a:latin typeface="Cambria Math" panose="02040503050406030204" pitchFamily="18" charset="0"/>
                        <a:ea typeface="黑体" panose="02010609060101010101" pitchFamily="49" charset="-122"/>
                      </a:rPr>
                      <m:t> </m:t>
                    </m:r>
                    <m:r>
                      <a:rPr lang="en-US" altLang="zh-CN" b="0" i="1" smtClean="0">
                        <a:solidFill>
                          <a:srgbClr val="0000FF"/>
                        </a:solidFill>
                        <a:latin typeface="Cambria Math" panose="02040503050406030204" pitchFamily="18" charset="0"/>
                        <a:ea typeface="黑体" panose="02010609060101010101" pitchFamily="49" charset="-122"/>
                      </a:rPr>
                      <m:t>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𝑖</m:t>
                        </m:r>
                      </m:e>
                    </m:acc>
                  </m:oMath>
                </a14:m>
                <a:r>
                  <a:rPr lang="zh-CN" altLang="en-US" dirty="0">
                    <a:solidFill>
                      <a:srgbClr val="0000FF"/>
                    </a:solidFill>
                    <a:ea typeface="黑体" panose="02010609060101010101" pitchFamily="49" charset="-122"/>
                  </a:rPr>
                  <a:t> </a:t>
                </a:r>
                <a:r>
                  <a:rPr lang="zh-CN" altLang="en-US" dirty="0">
                    <a:ea typeface="黑体" panose="02010609060101010101" pitchFamily="49" charset="-122"/>
                  </a:rPr>
                  <a:t>和惯性力</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m:rPr>
                          <m:sty m:val="p"/>
                        </m:rPr>
                        <a:rPr lang="en-US" altLang="zh-CN" b="0" i="0" smtClean="0">
                          <a:solidFill>
                            <a:srgbClr val="0000FF"/>
                          </a:solidFill>
                          <a:latin typeface="Cambria Math" panose="02040503050406030204" pitchFamily="18" charset="0"/>
                          <a:ea typeface="黑体" panose="02010609060101010101" pitchFamily="49" charset="-122"/>
                        </a:rPr>
                        <m:t>d</m:t>
                      </m:r>
                      <m:sSub>
                        <m:sSubPr>
                          <m:ctrlPr>
                            <a:rPr lang="en-US" altLang="zh-CN" b="0" i="1" dirty="0"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r>
                        <a:rPr lang="en-US" altLang="zh-CN" b="0" i="1" smtClean="0">
                          <a:solidFill>
                            <a:srgbClr val="0000FF"/>
                          </a:solidFill>
                          <a:latin typeface="Cambria Math" panose="02040503050406030204" pitchFamily="18" charset="0"/>
                          <a:ea typeface="黑体" panose="02010609060101010101" pitchFamily="49" charset="-122"/>
                        </a:rPr>
                        <m:t>=</m:t>
                      </m:r>
                      <m:r>
                        <m:rPr>
                          <m:sty m:val="p"/>
                        </m:rPr>
                        <a:rPr lang="en-US" altLang="zh-CN" b="0" i="0" smtClean="0">
                          <a:solidFill>
                            <a:srgbClr val="0000FF"/>
                          </a:solidFill>
                          <a:latin typeface="Cambria Math" panose="02040503050406030204" pitchFamily="18" charset="0"/>
                          <a:ea typeface="黑体" panose="02010609060101010101" pitchFamily="49" charset="-122"/>
                        </a:rPr>
                        <m:t>d</m:t>
                      </m:r>
                      <m:r>
                        <a:rPr lang="en-US" altLang="zh-CN" b="0" i="1" smtClean="0">
                          <a:solidFill>
                            <a:srgbClr val="0000FF"/>
                          </a:solidFill>
                          <a:latin typeface="Cambria Math" panose="02040503050406030204" pitchFamily="18" charset="0"/>
                          <a:ea typeface="黑体" panose="02010609060101010101" pitchFamily="49" charset="-122"/>
                        </a:rPr>
                        <m:t>𝑚</m:t>
                      </m:r>
                      <m:r>
                        <a:rPr lang="en-US" altLang="zh-CN" b="0" i="1" smtClean="0">
                          <a:solidFill>
                            <a:srgbClr val="0000FF"/>
                          </a:solidFill>
                          <a:latin typeface="Cambria Math" panose="02040503050406030204" pitchFamily="18" charset="0"/>
                          <a:ea typeface="黑体" panose="02010609060101010101" pitchFamily="49" charset="-122"/>
                        </a:rPr>
                        <m:t> </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𝜔</m:t>
                          </m:r>
                        </m:e>
                        <m:sup>
                          <m:r>
                            <a:rPr lang="en-US" altLang="zh-CN" b="0" i="1" smtClean="0">
                              <a:solidFill>
                                <a:srgbClr val="0000FF"/>
                              </a:solidFill>
                              <a:latin typeface="Cambria Math" panose="02040503050406030204" pitchFamily="18" charset="0"/>
                              <a:ea typeface="黑体" panose="02010609060101010101" pitchFamily="49" charset="-122"/>
                            </a:rPr>
                            <m:t>2</m:t>
                          </m:r>
                        </m:sup>
                      </m:sSup>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𝑅</m:t>
                          </m:r>
                        </m:e>
                      </m:acc>
                      <m:r>
                        <a:rPr lang="en-US" altLang="zh-CN" b="0" i="1" smtClean="0">
                          <a:solidFill>
                            <a:srgbClr val="FF0000"/>
                          </a:solidFill>
                          <a:latin typeface="Cambria Math" panose="02040503050406030204" pitchFamily="18" charset="0"/>
                          <a:ea typeface="黑体" panose="02010609060101010101" pitchFamily="49" charset="-122"/>
                        </a:rPr>
                        <m:t>−2</m:t>
                      </m:r>
                      <m:r>
                        <m:rPr>
                          <m:sty m:val="p"/>
                        </m:rPr>
                        <a:rPr lang="en-US" altLang="zh-CN" b="0" i="0" smtClean="0">
                          <a:solidFill>
                            <a:srgbClr val="FF0000"/>
                          </a:solidFill>
                          <a:latin typeface="Cambria Math" panose="02040503050406030204" pitchFamily="18" charset="0"/>
                          <a:ea typeface="黑体" panose="02010609060101010101" pitchFamily="49" charset="-122"/>
                        </a:rPr>
                        <m:t>d</m:t>
                      </m:r>
                      <m:r>
                        <a:rPr lang="en-US" altLang="zh-CN" b="0" i="1" smtClean="0">
                          <a:solidFill>
                            <a:srgbClr val="FF0000"/>
                          </a:solidFill>
                          <a:latin typeface="Cambria Math" panose="02040503050406030204" pitchFamily="18" charset="0"/>
                          <a:ea typeface="黑体" panose="02010609060101010101" pitchFamily="49" charset="-122"/>
                        </a:rPr>
                        <m:t>𝑚</m:t>
                      </m:r>
                      <m:r>
                        <a:rPr lang="en-US" altLang="zh-CN" b="0" i="1" smtClean="0">
                          <a:solidFill>
                            <a:srgbClr val="FF0000"/>
                          </a:solidFill>
                          <a:latin typeface="Cambria Math" panose="02040503050406030204" pitchFamily="18" charset="0"/>
                          <a:ea typeface="黑体" panose="02010609060101010101" pitchFamily="49" charset="-122"/>
                        </a:rPr>
                        <m:t> </m:t>
                      </m:r>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𝜔</m:t>
                          </m:r>
                        </m:e>
                      </m:acc>
                      <m:r>
                        <a:rPr lang="en-US" altLang="zh-CN" b="0" i="1" smtClean="0">
                          <a:solidFill>
                            <a:srgbClr val="FF0000"/>
                          </a:solidFill>
                          <a:latin typeface="Cambria Math" panose="02040503050406030204" pitchFamily="18" charset="0"/>
                          <a:ea typeface="黑体" panose="02010609060101010101" pitchFamily="49" charset="-122"/>
                        </a:rPr>
                        <m:t>×</m:t>
                      </m:r>
                      <m:sSup>
                        <m:sSupPr>
                          <m:ctrlPr>
                            <a:rPr lang="en-US" altLang="zh-CN" b="0" i="1" smtClean="0">
                              <a:solidFill>
                                <a:srgbClr val="FF0000"/>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𝑣</m:t>
                              </m:r>
                            </m:e>
                          </m:acc>
                        </m:e>
                        <m:sup>
                          <m:r>
                            <a:rPr lang="en-US" altLang="zh-CN" b="0" i="1" smtClean="0">
                              <a:solidFill>
                                <a:srgbClr val="FF0000"/>
                              </a:solidFill>
                              <a:latin typeface="Cambria Math" panose="02040503050406030204" pitchFamily="18" charset="0"/>
                              <a:ea typeface="黑体" panose="02010609060101010101" pitchFamily="49" charset="-122"/>
                            </a:rPr>
                            <m:t>′</m:t>
                          </m:r>
                        </m:sup>
                      </m:sSup>
                    </m:oMath>
                  </m:oMathPara>
                </a14:m>
                <a:endParaRPr lang="zh-CN" altLang="en-US" dirty="0">
                  <a:ea typeface="黑体" panose="02010609060101010101" pitchFamily="49" charset="-122"/>
                </a:endParaRPr>
              </a:p>
            </p:txBody>
          </p:sp>
        </mc:Choice>
        <mc:Fallback xmlns="">
          <p:sp>
            <p:nvSpPr>
              <p:cNvPr id="27" name="Text Box 5">
                <a:extLst>
                  <a:ext uri="{FF2B5EF4-FFF2-40B4-BE49-F238E27FC236}">
                    <a16:creationId xmlns:a16="http://schemas.microsoft.com/office/drawing/2014/main" id="{D9B1E6C2-E6CF-4F7A-9BBE-D3DAAC1223ED}"/>
                  </a:ext>
                </a:extLst>
              </p:cNvPr>
              <p:cNvSpPr txBox="1">
                <a:spLocks noRot="1" noChangeAspect="1" noMove="1" noResize="1" noEditPoints="1" noAdjustHandles="1" noChangeArrowheads="1" noChangeShapeType="1" noTextEdit="1"/>
              </p:cNvSpPr>
              <p:nvPr/>
            </p:nvSpPr>
            <p:spPr bwMode="auto">
              <a:xfrm>
                <a:off x="136566" y="1109502"/>
                <a:ext cx="5630042" cy="3706015"/>
              </a:xfrm>
              <a:prstGeom prst="rect">
                <a:avLst/>
              </a:prstGeom>
              <a:blipFill>
                <a:blip r:embed="rId14"/>
                <a:stretch>
                  <a:fillRect l="-1623" r="-1082"/>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Text Box 5">
                <a:extLst>
                  <a:ext uri="{FF2B5EF4-FFF2-40B4-BE49-F238E27FC236}">
                    <a16:creationId xmlns:a16="http://schemas.microsoft.com/office/drawing/2014/main" id="{B893EEFA-0217-4DAC-B83D-C7E8AAA82046}"/>
                  </a:ext>
                </a:extLst>
              </p:cNvPr>
              <p:cNvSpPr txBox="1">
                <a:spLocks noChangeArrowheads="1"/>
              </p:cNvSpPr>
              <p:nvPr/>
            </p:nvSpPr>
            <p:spPr bwMode="auto">
              <a:xfrm>
                <a:off x="103033" y="4704087"/>
                <a:ext cx="8937934" cy="2178225"/>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14:m>
                  <m:oMath xmlns:m="http://schemas.openxmlformats.org/officeDocument/2006/math">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𝜔</m:t>
                        </m:r>
                      </m:e>
                    </m:acc>
                    <m:r>
                      <a:rPr lang="en-US" altLang="zh-CN" b="0" i="1" smtClean="0">
                        <a:solidFill>
                          <a:srgbClr val="FF0000"/>
                        </a:solidFill>
                        <a:latin typeface="Cambria Math" panose="02040503050406030204" pitchFamily="18" charset="0"/>
                        <a:ea typeface="黑体" panose="02010609060101010101" pitchFamily="49" charset="-122"/>
                      </a:rPr>
                      <m:t>×</m:t>
                    </m:r>
                    <m:sSup>
                      <m:sSupPr>
                        <m:ctrlPr>
                          <a:rPr lang="en-US" altLang="zh-CN" b="0" i="1" smtClean="0">
                            <a:solidFill>
                              <a:srgbClr val="FF0000"/>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𝑣</m:t>
                            </m:r>
                          </m:e>
                        </m:acc>
                      </m:e>
                      <m:sup>
                        <m:r>
                          <a:rPr lang="en-US" altLang="zh-CN" b="0" i="1" smtClean="0">
                            <a:solidFill>
                              <a:srgbClr val="FF0000"/>
                            </a:solidFill>
                            <a:latin typeface="Cambria Math" panose="02040503050406030204" pitchFamily="18" charset="0"/>
                            <a:ea typeface="黑体" panose="02010609060101010101" pitchFamily="49" charset="-122"/>
                          </a:rPr>
                          <m:t>′</m:t>
                        </m:r>
                      </m:sup>
                    </m:sSup>
                  </m:oMath>
                </a14:m>
                <a:r>
                  <a:rPr lang="zh-CN" altLang="en-US" dirty="0">
                    <a:solidFill>
                      <a:srgbClr val="FF0000"/>
                    </a:solidFill>
                    <a:ea typeface="黑体" panose="02010609060101010101" pitchFamily="49" charset="-122"/>
                  </a:rPr>
                  <a:t>沿</a:t>
                </a:r>
                <a14:m>
                  <m:oMath xmlns:m="http://schemas.openxmlformats.org/officeDocument/2006/math">
                    <m:r>
                      <a:rPr lang="en-US" altLang="zh-CN" i="1" dirty="0" smtClean="0">
                        <a:solidFill>
                          <a:srgbClr val="FF0000"/>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𝑧</m:t>
                    </m:r>
                  </m:oMath>
                </a14:m>
                <a:r>
                  <a:rPr lang="zh-CN" altLang="en-US" dirty="0">
                    <a:solidFill>
                      <a:srgbClr val="FF0000"/>
                    </a:solidFill>
                    <a:ea typeface="黑体" panose="02010609060101010101" pitchFamily="49" charset="-122"/>
                  </a:rPr>
                  <a:t>方向，对</a:t>
                </a:r>
                <a14:m>
                  <m:oMath xmlns:m="http://schemas.openxmlformats.org/officeDocument/2006/math">
                    <m:sSub>
                      <m:sSubPr>
                        <m:ctrlPr>
                          <a:rPr lang="en-US" altLang="zh-CN" b="0" i="1" smtClean="0">
                            <a:solidFill>
                              <a:srgbClr val="FF0000"/>
                            </a:solidFill>
                            <a:latin typeface="Cambria Math" panose="02040503050406030204" pitchFamily="18" charset="0"/>
                            <a:ea typeface="黑体" panose="02010609060101010101" pitchFamily="49" charset="-122"/>
                          </a:rPr>
                        </m:ctrlPr>
                      </m:sSubPr>
                      <m:e>
                        <m:r>
                          <a:rPr lang="en-US" altLang="zh-CN" b="0" i="1" smtClean="0">
                            <a:solidFill>
                              <a:srgbClr val="FF0000"/>
                            </a:solidFill>
                            <a:latin typeface="Cambria Math" panose="02040503050406030204" pitchFamily="18" charset="0"/>
                            <a:ea typeface="黑体" panose="02010609060101010101" pitchFamily="49" charset="-122"/>
                          </a:rPr>
                          <m:t>𝑀</m:t>
                        </m:r>
                      </m:e>
                      <m:sub>
                        <m:r>
                          <a:rPr lang="en-US" altLang="zh-CN" b="0" i="1" smtClean="0">
                            <a:solidFill>
                              <a:srgbClr val="FF0000"/>
                            </a:solidFill>
                            <a:latin typeface="Cambria Math" panose="02040503050406030204" pitchFamily="18" charset="0"/>
                            <a:ea typeface="黑体" panose="02010609060101010101" pitchFamily="49" charset="-122"/>
                          </a:rPr>
                          <m:t>𝑧</m:t>
                        </m:r>
                      </m:sub>
                    </m:sSub>
                  </m:oMath>
                </a14:m>
                <a:r>
                  <a:rPr lang="zh-CN" altLang="en-US" dirty="0">
                    <a:solidFill>
                      <a:srgbClr val="FF0000"/>
                    </a:solidFill>
                    <a:ea typeface="黑体" panose="02010609060101010101" pitchFamily="49" charset="-122"/>
                  </a:rPr>
                  <a:t>无贡献。</a:t>
                </a:r>
                <a:r>
                  <a:rPr lang="zh-CN" altLang="en-US" dirty="0">
                    <a:solidFill>
                      <a:srgbClr val="0000FF"/>
                    </a:solidFill>
                    <a:ea typeface="黑体" panose="02010609060101010101" pitchFamily="49" charset="-122"/>
                  </a:rPr>
                  <a:t>根据右手定则，离心力贡献正</a:t>
                </a:r>
                <a14:m>
                  <m:oMath xmlns:m="http://schemas.openxmlformats.org/officeDocument/2006/math">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𝑀</m:t>
                        </m:r>
                      </m:e>
                      <m:sub>
                        <m:r>
                          <a:rPr lang="en-US" altLang="zh-CN" b="0" i="1" smtClean="0">
                            <a:solidFill>
                              <a:srgbClr val="0000FF"/>
                            </a:solidFill>
                            <a:latin typeface="Cambria Math" panose="02040503050406030204" pitchFamily="18" charset="0"/>
                            <a:ea typeface="黑体" panose="02010609060101010101" pitchFamily="49" charset="-122"/>
                          </a:rPr>
                          <m:t>𝑧</m:t>
                        </m:r>
                      </m:sub>
                    </m:sSub>
                  </m:oMath>
                </a14:m>
                <a:endParaRPr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𝑀</m:t>
                          </m:r>
                        </m:e>
                        <m:sub>
                          <m:r>
                            <a:rPr lang="zh-CN" altLang="en-US" i="1">
                              <a:latin typeface="Cambria Math" panose="02040503050406030204" pitchFamily="18" charset="0"/>
                              <a:ea typeface="黑体" panose="02010609060101010101" pitchFamily="49" charset="-122"/>
                            </a:rPr>
                            <m:t>惯</m:t>
                          </m:r>
                        </m:sub>
                      </m:sSub>
                      <m:r>
                        <a:rPr lang="en-US" altLang="zh-CN" b="0" i="1" smtClean="0">
                          <a:latin typeface="Cambria Math" panose="02040503050406030204" pitchFamily="18" charset="0"/>
                          <a:ea typeface="黑体" panose="02010609060101010101" pitchFamily="49" charset="-122"/>
                        </a:rPr>
                        <m:t>=</m:t>
                      </m:r>
                      <m:nary>
                        <m:naryPr>
                          <m:subHide m:val="on"/>
                          <m:supHide m:val="on"/>
                          <m:ctrlPr>
                            <a:rPr lang="en-US" altLang="zh-CN" b="0" i="1" smtClean="0">
                              <a:latin typeface="Cambria Math" panose="02040503050406030204" pitchFamily="18" charset="0"/>
                              <a:ea typeface="黑体" panose="02010609060101010101" pitchFamily="49" charset="-122"/>
                            </a:rPr>
                          </m:ctrlPr>
                        </m:naryPr>
                        <m:sub/>
                        <m:sup/>
                        <m:e>
                          <m:r>
                            <a:rPr lang="en-US" altLang="zh-CN" i="1">
                              <a:latin typeface="Cambria Math" panose="02040503050406030204" pitchFamily="18" charset="0"/>
                              <a:ea typeface="黑体" panose="02010609060101010101" pitchFamily="49" charset="-122"/>
                            </a:rPr>
                            <m:t>𝜉</m:t>
                          </m:r>
                          <m:func>
                            <m:funcPr>
                              <m:ctrlPr>
                                <a:rPr lang="en-US" altLang="zh-CN" i="1">
                                  <a:latin typeface="Cambria Math" panose="02040503050406030204" pitchFamily="18" charset="0"/>
                                  <a:ea typeface="黑体" panose="02010609060101010101" pitchFamily="49" charset="-122"/>
                                </a:rPr>
                              </m:ctrlPr>
                            </m:funcPr>
                            <m:fName>
                              <m:r>
                                <m:rPr>
                                  <m:sty m:val="p"/>
                                </m:rPr>
                                <a:rPr lang="en-US" altLang="zh-CN">
                                  <a:latin typeface="Cambria Math" panose="02040503050406030204" pitchFamily="18" charset="0"/>
                                  <a:ea typeface="黑体" panose="02010609060101010101" pitchFamily="49" charset="-122"/>
                                </a:rPr>
                                <m:t>cos</m:t>
                              </m:r>
                            </m:fName>
                            <m:e>
                              <m:r>
                                <a:rPr lang="en-US" altLang="zh-CN" i="1">
                                  <a:latin typeface="Cambria Math" panose="02040503050406030204" pitchFamily="18" charset="0"/>
                                  <a:ea typeface="黑体" panose="02010609060101010101" pitchFamily="49" charset="-122"/>
                                </a:rPr>
                                <m:t>𝜑</m:t>
                              </m:r>
                            </m:e>
                          </m:func>
                          <m:r>
                            <a:rPr lang="en-US" altLang="zh-CN" i="1">
                              <a:latin typeface="Cambria Math" panose="02040503050406030204" pitchFamily="18" charset="0"/>
                              <a:ea typeface="黑体" panose="02010609060101010101" pitchFamily="49" charset="-122"/>
                            </a:rPr>
                            <m:t>⋅</m:t>
                          </m:r>
                          <m:r>
                            <m:rPr>
                              <m:sty m:val="p"/>
                            </m:rPr>
                            <a:rPr lang="en-US" altLang="zh-CN" i="0">
                              <a:latin typeface="Cambria Math" panose="02040503050406030204" pitchFamily="18" charset="0"/>
                              <a:ea typeface="黑体" panose="02010609060101010101" pitchFamily="49" charset="-122"/>
                            </a:rPr>
                            <m:t>d</m:t>
                          </m:r>
                          <m:r>
                            <a:rPr lang="en-US" altLang="zh-CN" i="1">
                              <a:latin typeface="Cambria Math" panose="02040503050406030204" pitchFamily="18" charset="0"/>
                              <a:ea typeface="黑体" panose="02010609060101010101" pitchFamily="49" charset="-122"/>
                            </a:rPr>
                            <m:t>𝑚</m:t>
                          </m:r>
                          <m:r>
                            <a:rPr lang="en-US" altLang="zh-CN" b="0" i="1" smtClean="0">
                              <a:latin typeface="Cambria Math" panose="02040503050406030204" pitchFamily="18" charset="0"/>
                              <a:ea typeface="黑体" panose="02010609060101010101" pitchFamily="49" charset="-122"/>
                            </a:rPr>
                            <m:t> </m:t>
                          </m:r>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𝜔</m:t>
                              </m:r>
                            </m:e>
                            <m:sup>
                              <m:r>
                                <a:rPr lang="en-US" altLang="zh-CN" i="1">
                                  <a:latin typeface="Cambria Math" panose="02040503050406030204" pitchFamily="18" charset="0"/>
                                  <a:ea typeface="黑体" panose="02010609060101010101" pitchFamily="49" charset="-122"/>
                                </a:rPr>
                                <m:t>2</m:t>
                              </m:r>
                            </m:sup>
                          </m:sSup>
                          <m:r>
                            <a:rPr lang="en-US" altLang="zh-CN" i="1">
                              <a:latin typeface="Cambria Math" panose="02040503050406030204" pitchFamily="18" charset="0"/>
                              <a:ea typeface="黑体" panose="02010609060101010101" pitchFamily="49" charset="-122"/>
                            </a:rPr>
                            <m:t>𝑅</m:t>
                          </m:r>
                        </m:e>
                      </m:nary>
                      <m:r>
                        <a:rPr lang="en-US" altLang="zh-CN" b="0" i="1" smtClean="0">
                          <a:latin typeface="Cambria Math" panose="02040503050406030204" pitchFamily="18" charset="0"/>
                          <a:ea typeface="黑体" panose="02010609060101010101" pitchFamily="49" charset="-122"/>
                        </a:rPr>
                        <m:t>=</m:t>
                      </m:r>
                      <m:sSup>
                        <m:sSupPr>
                          <m:ctrlPr>
                            <a:rPr lang="en-US" altLang="zh-CN" i="1">
                              <a:latin typeface="Cambria Math" panose="02040503050406030204" pitchFamily="18" charset="0"/>
                              <a:ea typeface="黑体" panose="02010609060101010101" pitchFamily="49" charset="-122"/>
                            </a:rPr>
                          </m:ctrlPr>
                        </m:sSupPr>
                        <m:e>
                          <m:r>
                            <a:rPr lang="en-US" altLang="zh-CN" i="1">
                              <a:latin typeface="Cambria Math" panose="02040503050406030204" pitchFamily="18" charset="0"/>
                              <a:ea typeface="黑体" panose="02010609060101010101" pitchFamily="49" charset="-122"/>
                            </a:rPr>
                            <m:t>𝜔</m:t>
                          </m:r>
                        </m:e>
                        <m:sup>
                          <m:r>
                            <a:rPr lang="en-US" altLang="zh-CN" i="1">
                              <a:latin typeface="Cambria Math" panose="02040503050406030204" pitchFamily="18" charset="0"/>
                              <a:ea typeface="黑体" panose="02010609060101010101" pitchFamily="49" charset="-122"/>
                            </a:rPr>
                            <m:t>2</m:t>
                          </m:r>
                        </m:sup>
                      </m:sSup>
                      <m:nary>
                        <m:naryPr>
                          <m:ctrlPr>
                            <a:rPr lang="en-US" altLang="zh-CN" b="0" i="1" smtClean="0">
                              <a:latin typeface="Cambria Math" panose="02040503050406030204" pitchFamily="18" charset="0"/>
                              <a:ea typeface="黑体" panose="02010609060101010101" pitchFamily="49" charset="-122"/>
                            </a:rPr>
                          </m:ctrlPr>
                        </m:naryPr>
                        <m:sub>
                          <m:r>
                            <a:rPr lang="en-US" altLang="zh-CN" b="0" i="1" smtClean="0">
                              <a:latin typeface="Cambria Math" panose="02040503050406030204" pitchFamily="18" charset="0"/>
                              <a:ea typeface="黑体" panose="02010609060101010101" pitchFamily="49" charset="-122"/>
                            </a:rPr>
                            <m:t>0</m:t>
                          </m:r>
                        </m:sub>
                        <m:sup>
                          <m:r>
                            <a:rPr lang="en-US" altLang="zh-CN" b="0" i="1" smtClean="0">
                              <a:latin typeface="Cambria Math" panose="02040503050406030204" pitchFamily="18" charset="0"/>
                              <a:ea typeface="黑体" panose="02010609060101010101" pitchFamily="49" charset="-122"/>
                            </a:rPr>
                            <m:t>𝑙</m:t>
                          </m:r>
                        </m:sup>
                        <m:e>
                          <m:sSup>
                            <m:sSupPr>
                              <m:ctrlPr>
                                <a:rPr lang="en-US" altLang="zh-CN" b="0"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𝜉</m:t>
                              </m:r>
                            </m:e>
                            <m:sup>
                              <m:r>
                                <a:rPr lang="en-US" altLang="zh-CN" b="0" i="1" smtClean="0">
                                  <a:latin typeface="Cambria Math" panose="02040503050406030204" pitchFamily="18" charset="0"/>
                                  <a:ea typeface="黑体" panose="02010609060101010101" pitchFamily="49" charset="-122"/>
                                </a:rPr>
                                <m:t>2</m:t>
                              </m:r>
                            </m:sup>
                          </m:sSup>
                          <m:func>
                            <m:funcPr>
                              <m:ctrlPr>
                                <a:rPr lang="en-US" altLang="zh-CN" b="0" i="1" smtClean="0">
                                  <a:latin typeface="Cambria Math" panose="02040503050406030204" pitchFamily="18" charset="0"/>
                                  <a:ea typeface="黑体" panose="02010609060101010101" pitchFamily="49" charset="-122"/>
                                </a:rPr>
                              </m:ctrlPr>
                            </m:funcPr>
                            <m:fName>
                              <m:r>
                                <m:rPr>
                                  <m:sty m:val="p"/>
                                </m:rPr>
                                <a:rPr lang="en-US" altLang="zh-CN" b="0" i="0" smtClean="0">
                                  <a:latin typeface="Cambria Math" panose="02040503050406030204" pitchFamily="18" charset="0"/>
                                  <a:ea typeface="黑体" panose="02010609060101010101" pitchFamily="49" charset="-122"/>
                                </a:rPr>
                                <m:t>sin</m:t>
                              </m:r>
                            </m:fName>
                            <m:e>
                              <m:r>
                                <a:rPr lang="en-US" altLang="zh-CN" b="0" i="1" smtClean="0">
                                  <a:latin typeface="Cambria Math" panose="02040503050406030204" pitchFamily="18" charset="0"/>
                                  <a:ea typeface="黑体" panose="02010609060101010101" pitchFamily="49" charset="-122"/>
                                </a:rPr>
                                <m:t>𝜑</m:t>
                              </m:r>
                            </m:e>
                          </m:func>
                          <m:func>
                            <m:funcPr>
                              <m:ctrlPr>
                                <a:rPr lang="en-US" altLang="zh-CN" b="0" i="1" smtClean="0">
                                  <a:latin typeface="Cambria Math" panose="02040503050406030204" pitchFamily="18" charset="0"/>
                                  <a:ea typeface="黑体" panose="02010609060101010101" pitchFamily="49" charset="-122"/>
                                </a:rPr>
                              </m:ctrlPr>
                            </m:funcPr>
                            <m:fName>
                              <m:r>
                                <m:rPr>
                                  <m:sty m:val="p"/>
                                </m:rPr>
                                <a:rPr lang="en-US" altLang="zh-CN" b="0" i="0" smtClean="0">
                                  <a:latin typeface="Cambria Math" panose="02040503050406030204" pitchFamily="18" charset="0"/>
                                  <a:ea typeface="黑体" panose="02010609060101010101" pitchFamily="49" charset="-122"/>
                                </a:rPr>
                                <m:t>cos</m:t>
                              </m:r>
                            </m:fName>
                            <m:e>
                              <m:r>
                                <a:rPr lang="en-US" altLang="zh-CN" b="0" i="1" smtClean="0">
                                  <a:latin typeface="Cambria Math" panose="02040503050406030204" pitchFamily="18" charset="0"/>
                                  <a:ea typeface="黑体" panose="02010609060101010101" pitchFamily="49" charset="-122"/>
                                </a:rPr>
                                <m:t>𝜑</m:t>
                              </m:r>
                            </m:e>
                          </m:func>
                          <m:r>
                            <a:rPr lang="en-US" altLang="zh-CN" b="0" i="1" smtClean="0">
                              <a:latin typeface="Cambria Math" panose="02040503050406030204" pitchFamily="18" charset="0"/>
                              <a:ea typeface="黑体" panose="02010609060101010101" pitchFamily="49" charset="-122"/>
                            </a:rPr>
                            <m:t>𝜌</m:t>
                          </m:r>
                          <m:r>
                            <m:rPr>
                              <m:sty m:val="p"/>
                            </m:rPr>
                            <a:rPr lang="en-US" altLang="zh-CN" b="0" i="0" smtClean="0">
                              <a:latin typeface="Cambria Math" panose="02040503050406030204" pitchFamily="18" charset="0"/>
                              <a:ea typeface="黑体" panose="02010609060101010101" pitchFamily="49" charset="-122"/>
                            </a:rPr>
                            <m:t>d</m:t>
                          </m:r>
                          <m:r>
                            <a:rPr lang="en-US" altLang="zh-CN" b="0" i="1" smtClean="0">
                              <a:latin typeface="Cambria Math" panose="02040503050406030204" pitchFamily="18" charset="0"/>
                              <a:ea typeface="黑体" panose="02010609060101010101" pitchFamily="49" charset="-122"/>
                            </a:rPr>
                            <m:t>𝜉</m:t>
                          </m:r>
                        </m:e>
                      </m:nary>
                      <m:r>
                        <a:rPr lang="en-US" altLang="zh-CN" b="0" i="1" smtClean="0">
                          <a:latin typeface="Cambria Math" panose="02040503050406030204" pitchFamily="18" charset="0"/>
                          <a:ea typeface="黑体" panose="02010609060101010101" pitchFamily="49" charset="-122"/>
                        </a:rPr>
                        <m:t>=</m:t>
                      </m:r>
                      <m:f>
                        <m:fPr>
                          <m:ctrlPr>
                            <a:rPr lang="en-US" altLang="zh-CN" b="0" i="1" smtClean="0">
                              <a:solidFill>
                                <a:srgbClr val="0000FF"/>
                              </a:solidFill>
                              <a:latin typeface="Cambria Math" panose="02040503050406030204" pitchFamily="18" charset="0"/>
                              <a:ea typeface="黑体" panose="02010609060101010101" pitchFamily="49" charset="-122"/>
                            </a:rPr>
                          </m:ctrlPr>
                        </m:fPr>
                        <m:num>
                          <m:r>
                            <a:rPr lang="en-US" altLang="zh-CN" b="0" i="1" smtClean="0">
                              <a:solidFill>
                                <a:srgbClr val="0000FF"/>
                              </a:solidFill>
                              <a:latin typeface="Cambria Math" panose="02040503050406030204" pitchFamily="18" charset="0"/>
                              <a:ea typeface="黑体" panose="02010609060101010101" pitchFamily="49" charset="-122"/>
                            </a:rPr>
                            <m:t>1</m:t>
                          </m:r>
                        </m:num>
                        <m:den>
                          <m:r>
                            <a:rPr lang="en-US" altLang="zh-CN" b="0" i="1" smtClean="0">
                              <a:solidFill>
                                <a:srgbClr val="0000FF"/>
                              </a:solidFill>
                              <a:latin typeface="Cambria Math" panose="02040503050406030204" pitchFamily="18" charset="0"/>
                              <a:ea typeface="黑体" panose="02010609060101010101" pitchFamily="49" charset="-122"/>
                            </a:rPr>
                            <m:t>3</m:t>
                          </m:r>
                        </m:den>
                      </m:f>
                      <m:r>
                        <a:rPr lang="en-US" altLang="zh-CN" b="0" i="1" smtClean="0">
                          <a:solidFill>
                            <a:srgbClr val="0000FF"/>
                          </a:solidFill>
                          <a:latin typeface="Cambria Math" panose="02040503050406030204" pitchFamily="18" charset="0"/>
                          <a:ea typeface="黑体" panose="02010609060101010101" pitchFamily="49" charset="-122"/>
                        </a:rPr>
                        <m:t>𝑚</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𝑙</m:t>
                          </m:r>
                        </m:e>
                        <m:sup>
                          <m:r>
                            <a:rPr lang="en-US" altLang="zh-CN" b="0" i="1" smtClean="0">
                              <a:solidFill>
                                <a:srgbClr val="0000FF"/>
                              </a:solidFill>
                              <a:latin typeface="Cambria Math" panose="02040503050406030204" pitchFamily="18" charset="0"/>
                              <a:ea typeface="黑体" panose="02010609060101010101" pitchFamily="49" charset="-122"/>
                            </a:rPr>
                            <m:t>2</m:t>
                          </m:r>
                        </m:sup>
                      </m:sSup>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𝜔</m:t>
                          </m:r>
                        </m:e>
                        <m:sup>
                          <m:r>
                            <a:rPr lang="en-US" altLang="zh-CN" b="0" i="1" smtClean="0">
                              <a:solidFill>
                                <a:srgbClr val="0000FF"/>
                              </a:solidFill>
                              <a:latin typeface="Cambria Math" panose="02040503050406030204" pitchFamily="18" charset="0"/>
                              <a:ea typeface="黑体" panose="02010609060101010101" pitchFamily="49" charset="-122"/>
                            </a:rPr>
                            <m:t>2</m:t>
                          </m:r>
                        </m:sup>
                      </m:sSup>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sin</m:t>
                          </m:r>
                        </m:fName>
                        <m:e>
                          <m:r>
                            <a:rPr lang="en-US" altLang="zh-CN" i="1">
                              <a:solidFill>
                                <a:srgbClr val="0000FF"/>
                              </a:solidFill>
                              <a:latin typeface="Cambria Math" panose="02040503050406030204" pitchFamily="18" charset="0"/>
                              <a:ea typeface="黑体" panose="02010609060101010101" pitchFamily="49" charset="-122"/>
                            </a:rPr>
                            <m:t>𝜑</m:t>
                          </m:r>
                        </m:e>
                      </m:fun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𝜑</m:t>
                          </m:r>
                        </m:e>
                      </m:func>
                    </m:oMath>
                  </m:oMathPara>
                </a14:m>
                <a:endParaRPr lang="zh-CN" altLang="en-US" dirty="0">
                  <a:ea typeface="黑体" panose="02010609060101010101" pitchFamily="49" charset="-122"/>
                </a:endParaRPr>
              </a:p>
            </p:txBody>
          </p:sp>
        </mc:Choice>
        <mc:Fallback xmlns="">
          <p:sp>
            <p:nvSpPr>
              <p:cNvPr id="28" name="Text Box 5">
                <a:extLst>
                  <a:ext uri="{FF2B5EF4-FFF2-40B4-BE49-F238E27FC236}">
                    <a16:creationId xmlns:a16="http://schemas.microsoft.com/office/drawing/2014/main" id="{B893EEFA-0217-4DAC-B83D-C7E8AAA82046}"/>
                  </a:ext>
                </a:extLst>
              </p:cNvPr>
              <p:cNvSpPr txBox="1">
                <a:spLocks noRot="1" noChangeAspect="1" noMove="1" noResize="1" noEditPoints="1" noAdjustHandles="1" noChangeArrowheads="1" noChangeShapeType="1" noTextEdit="1"/>
              </p:cNvSpPr>
              <p:nvPr/>
            </p:nvSpPr>
            <p:spPr bwMode="auto">
              <a:xfrm>
                <a:off x="103033" y="4704087"/>
                <a:ext cx="8937934" cy="2178225"/>
              </a:xfrm>
              <a:prstGeom prst="rect">
                <a:avLst/>
              </a:prstGeom>
              <a:blipFill>
                <a:blip r:embed="rId15"/>
                <a:stretch>
                  <a:fillRect/>
                </a:stretch>
              </a:blipFill>
              <a:ln>
                <a:noFill/>
              </a:ln>
              <a:effectLs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61EB01D9-22E9-4A69-8062-E0FF2D4C1959}"/>
              </a:ext>
            </a:extLst>
          </p:cNvPr>
          <p:cNvSpPr>
            <a:spLocks noGrp="1"/>
          </p:cNvSpPr>
          <p:nvPr>
            <p:ph type="sldNum" sz="quarter" idx="12"/>
          </p:nvPr>
        </p:nvSpPr>
        <p:spPr/>
        <p:txBody>
          <a:bodyPr/>
          <a:lstStyle/>
          <a:p>
            <a:pPr>
              <a:defRPr/>
            </a:pPr>
            <a:fld id="{8372D68D-3E4D-E140-BABB-1F7B81CFF020}" type="slidenum">
              <a:rPr lang="en-US" altLang="zh-CN" smtClean="0"/>
              <a:pPr>
                <a:defRPr/>
              </a:pPr>
              <a:t>10</a:t>
            </a:fld>
            <a:endParaRPr lang="en-US" altLang="zh-CN" dirty="0"/>
          </a:p>
        </p:txBody>
      </p:sp>
    </p:spTree>
    <p:extLst>
      <p:ext uri="{BB962C8B-B14F-4D97-AF65-F5344CB8AC3E}">
        <p14:creationId xmlns:p14="http://schemas.microsoft.com/office/powerpoint/2010/main" val="296309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268"/>
                                        </p:tgtEl>
                                        <p:attrNameLst>
                                          <p:attrName>style.visibility</p:attrName>
                                        </p:attrNameLst>
                                      </p:cBhvr>
                                      <p:to>
                                        <p:strVal val="visible"/>
                                      </p:to>
                                    </p:set>
                                    <p:anim calcmode="lin" valueType="num">
                                      <p:cBhvr additive="base">
                                        <p:cTn id="7" dur="500" fill="hold"/>
                                        <p:tgtEl>
                                          <p:spTgt spid="11268"/>
                                        </p:tgtEl>
                                        <p:attrNameLst>
                                          <p:attrName>ppt_x</p:attrName>
                                        </p:attrNameLst>
                                      </p:cBhvr>
                                      <p:tavLst>
                                        <p:tav tm="0">
                                          <p:val>
                                            <p:strVal val="#ppt_x"/>
                                          </p:val>
                                        </p:tav>
                                        <p:tav tm="100000">
                                          <p:val>
                                            <p:strVal val="#ppt_x"/>
                                          </p:val>
                                        </p:tav>
                                      </p:tavLst>
                                    </p:anim>
                                    <p:anim calcmode="lin" valueType="num">
                                      <p:cBhvr additive="base">
                                        <p:cTn id="8" dur="500" fill="hold"/>
                                        <p:tgtEl>
                                          <p:spTgt spid="1126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1281"/>
                                        </p:tgtEl>
                                        <p:attrNameLst>
                                          <p:attrName>style.visibility</p:attrName>
                                        </p:attrNameLst>
                                      </p:cBhvr>
                                      <p:to>
                                        <p:strVal val="visible"/>
                                      </p:to>
                                    </p:set>
                                    <p:animEffect transition="in" filter="slide(fromBottom)">
                                      <p:cBhvr>
                                        <p:cTn id="13" dur="500"/>
                                        <p:tgtEl>
                                          <p:spTgt spid="11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1"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B17D6830-D6A4-4032-90A5-C6FD3FC5E604}"/>
              </a:ext>
            </a:extLst>
          </p:cNvPr>
          <p:cNvGrpSpPr/>
          <p:nvPr/>
        </p:nvGrpSpPr>
        <p:grpSpPr>
          <a:xfrm>
            <a:off x="6234872" y="71437"/>
            <a:ext cx="2884554" cy="3990975"/>
            <a:chOff x="6192414" y="1015547"/>
            <a:chExt cx="2884554" cy="3990975"/>
          </a:xfrm>
        </p:grpSpPr>
        <p:grpSp>
          <p:nvGrpSpPr>
            <p:cNvPr id="42" name="组合 41">
              <a:extLst>
                <a:ext uri="{FF2B5EF4-FFF2-40B4-BE49-F238E27FC236}">
                  <a16:creationId xmlns:a16="http://schemas.microsoft.com/office/drawing/2014/main" id="{4293A564-F382-48A6-9F36-D2DD1D2FD70F}"/>
                </a:ext>
              </a:extLst>
            </p:cNvPr>
            <p:cNvGrpSpPr/>
            <p:nvPr/>
          </p:nvGrpSpPr>
          <p:grpSpPr>
            <a:xfrm>
              <a:off x="6192414" y="1015547"/>
              <a:ext cx="2884554" cy="3990975"/>
              <a:chOff x="6192414" y="1015547"/>
              <a:chExt cx="2884554" cy="3990975"/>
            </a:xfrm>
          </p:grpSpPr>
          <p:pic>
            <p:nvPicPr>
              <p:cNvPr id="44" name="Picture 19" descr="图5">
                <a:extLst>
                  <a:ext uri="{FF2B5EF4-FFF2-40B4-BE49-F238E27FC236}">
                    <a16:creationId xmlns:a16="http://schemas.microsoft.com/office/drawing/2014/main" id="{612218F4-7515-4E46-B455-3518F8DE74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2414" y="1015547"/>
                <a:ext cx="285750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5" name="组合 44">
                <a:extLst>
                  <a:ext uri="{FF2B5EF4-FFF2-40B4-BE49-F238E27FC236}">
                    <a16:creationId xmlns:a16="http://schemas.microsoft.com/office/drawing/2014/main" id="{E60EDFC0-19A6-46A4-8DD2-13174BA11C2F}"/>
                  </a:ext>
                </a:extLst>
              </p:cNvPr>
              <p:cNvGrpSpPr/>
              <p:nvPr/>
            </p:nvGrpSpPr>
            <p:grpSpPr>
              <a:xfrm>
                <a:off x="7596235" y="2432526"/>
                <a:ext cx="1480733" cy="1957853"/>
                <a:chOff x="7236296" y="2594904"/>
                <a:chExt cx="1480733" cy="1957853"/>
              </a:xfrm>
            </p:grpSpPr>
            <p:cxnSp>
              <p:nvCxnSpPr>
                <p:cNvPr id="46" name="直接箭头连接符 45">
                  <a:extLst>
                    <a:ext uri="{FF2B5EF4-FFF2-40B4-BE49-F238E27FC236}">
                      <a16:creationId xmlns:a16="http://schemas.microsoft.com/office/drawing/2014/main" id="{CDC14A4A-A314-4FEC-BB9C-D1A56DF9D8C9}"/>
                    </a:ext>
                  </a:extLst>
                </p:cNvPr>
                <p:cNvCxnSpPr/>
                <p:nvPr/>
              </p:nvCxnSpPr>
              <p:spPr bwMode="auto">
                <a:xfrm>
                  <a:off x="7812360" y="3287713"/>
                  <a:ext cx="648072" cy="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46">
                  <a:extLst>
                    <a:ext uri="{FF2B5EF4-FFF2-40B4-BE49-F238E27FC236}">
                      <a16:creationId xmlns:a16="http://schemas.microsoft.com/office/drawing/2014/main" id="{F34094D3-C751-498F-8803-875F36791F2E}"/>
                    </a:ext>
                  </a:extLst>
                </p:cNvPr>
                <p:cNvSpPr/>
                <p:nvPr/>
              </p:nvSpPr>
              <p:spPr bwMode="auto">
                <a:xfrm rot="3364255">
                  <a:off x="7770185" y="3275525"/>
                  <a:ext cx="93182" cy="720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403CC124-BCC4-4B49-B506-94A760F2A090}"/>
                        </a:ext>
                      </a:extLst>
                    </p:cNvPr>
                    <p:cNvSpPr txBox="1"/>
                    <p:nvPr/>
                  </p:nvSpPr>
                  <p:spPr>
                    <a:xfrm>
                      <a:off x="7549528" y="2594904"/>
                      <a:ext cx="422743"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𝜉</m:t>
                            </m:r>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5" name="文本框 4">
                      <a:extLst>
                        <a:ext uri="{FF2B5EF4-FFF2-40B4-BE49-F238E27FC236}">
                          <a16:creationId xmlns:a16="http://schemas.microsoft.com/office/drawing/2014/main" id="{08131F37-7F36-49D6-92A2-2A8770A510C8}"/>
                        </a:ext>
                      </a:extLst>
                    </p:cNvPr>
                    <p:cNvSpPr txBox="1">
                      <a:spLocks noRot="1" noChangeAspect="1" noMove="1" noResize="1" noEditPoints="1" noAdjustHandles="1" noChangeArrowheads="1" noChangeShapeType="1" noTextEdit="1"/>
                    </p:cNvSpPr>
                    <p:nvPr/>
                  </p:nvSpPr>
                  <p:spPr>
                    <a:xfrm>
                      <a:off x="7549528" y="2594904"/>
                      <a:ext cx="422743" cy="461665"/>
                    </a:xfrm>
                    <a:prstGeom prst="rect">
                      <a:avLst/>
                    </a:prstGeom>
                    <a:blipFill>
                      <a:blip r:embed="rId11"/>
                      <a:stretch>
                        <a:fillRect l="-1429"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文本框 48">
                      <a:extLst>
                        <a:ext uri="{FF2B5EF4-FFF2-40B4-BE49-F238E27FC236}">
                          <a16:creationId xmlns:a16="http://schemas.microsoft.com/office/drawing/2014/main" id="{807FBADC-A242-47A7-B566-605DC923C6DB}"/>
                        </a:ext>
                      </a:extLst>
                    </p:cNvPr>
                    <p:cNvSpPr txBox="1"/>
                    <p:nvPr/>
                  </p:nvSpPr>
                  <p:spPr>
                    <a:xfrm>
                      <a:off x="7480473" y="4091092"/>
                      <a:ext cx="884025"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1" lang="en-US" altLang="zh-CN" sz="2400" b="0" i="0" u="none" strike="noStrike" kern="1200" cap="none" spc="0" normalizeH="0" baseline="0" noProof="0" smtClean="0">
                                <a:ln>
                                  <a:noFill/>
                                </a:ln>
                                <a:solidFill>
                                  <a:srgbClr val="0000FF"/>
                                </a:solidFill>
                                <a:effectLst/>
                                <a:uLnTx/>
                                <a:uFillTx/>
                                <a:latin typeface="Cambria Math" panose="02040503050406030204" pitchFamily="18" charset="0"/>
                                <a:cs typeface="+mn-cs"/>
                              </a:rPr>
                              <m:t>d</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𝑚𝑔</m:t>
                            </m:r>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49" name="文本框 48">
                      <a:extLst>
                        <a:ext uri="{FF2B5EF4-FFF2-40B4-BE49-F238E27FC236}">
                          <a16:creationId xmlns:a16="http://schemas.microsoft.com/office/drawing/2014/main" id="{807FBADC-A242-47A7-B566-605DC923C6DB}"/>
                        </a:ext>
                      </a:extLst>
                    </p:cNvPr>
                    <p:cNvSpPr txBox="1">
                      <a:spLocks noRot="1" noChangeAspect="1" noMove="1" noResize="1" noEditPoints="1" noAdjustHandles="1" noChangeArrowheads="1" noChangeShapeType="1" noTextEdit="1"/>
                    </p:cNvSpPr>
                    <p:nvPr/>
                  </p:nvSpPr>
                  <p:spPr>
                    <a:xfrm>
                      <a:off x="7480473" y="4091092"/>
                      <a:ext cx="884025" cy="461665"/>
                    </a:xfrm>
                    <a:prstGeom prst="rect">
                      <a:avLst/>
                    </a:prstGeom>
                    <a:blipFill>
                      <a:blip r:embed="rId12"/>
                      <a:stretch>
                        <a:fillRect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956C7470-AC68-4632-825B-BE4D3360D434}"/>
                        </a:ext>
                      </a:extLst>
                    </p:cNvPr>
                    <p:cNvSpPr txBox="1"/>
                    <p:nvPr/>
                  </p:nvSpPr>
                  <p:spPr>
                    <a:xfrm>
                      <a:off x="8183358" y="3264363"/>
                      <a:ext cx="533671" cy="461665"/>
                    </a:xfrm>
                    <a:prstGeom prst="rect">
                      <a:avLst/>
                    </a:prstGeom>
                    <a:noFill/>
                  </p:spPr>
                  <p:txBody>
                    <a:bodyPr wrap="non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ctrlPr>
                              </m:sSub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𝐹</m:t>
                                </m:r>
                              </m:e>
                              <m:sub>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cs typeface="+mn-cs"/>
                                  </a:rPr>
                                  <m:t>𝑡</m:t>
                                </m:r>
                              </m:sub>
                            </m:sSub>
                          </m:oMath>
                        </m:oMathPara>
                      </a14:m>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endParaRPr>
                    </a:p>
                  </p:txBody>
                </p:sp>
              </mc:Choice>
              <mc:Fallback xmlns="">
                <p:sp>
                  <p:nvSpPr>
                    <p:cNvPr id="25" name="文本框 24">
                      <a:extLst>
                        <a:ext uri="{FF2B5EF4-FFF2-40B4-BE49-F238E27FC236}">
                          <a16:creationId xmlns:a16="http://schemas.microsoft.com/office/drawing/2014/main" id="{2FD52D82-9B8F-46B0-9C8C-6CBC063C2F4F}"/>
                        </a:ext>
                      </a:extLst>
                    </p:cNvPr>
                    <p:cNvSpPr txBox="1">
                      <a:spLocks noRot="1" noChangeAspect="1" noMove="1" noResize="1" noEditPoints="1" noAdjustHandles="1" noChangeArrowheads="1" noChangeShapeType="1" noTextEdit="1"/>
                    </p:cNvSpPr>
                    <p:nvPr/>
                  </p:nvSpPr>
                  <p:spPr>
                    <a:xfrm>
                      <a:off x="8183358" y="3264363"/>
                      <a:ext cx="533671" cy="461665"/>
                    </a:xfrm>
                    <a:prstGeom prst="rect">
                      <a:avLst/>
                    </a:prstGeom>
                    <a:blipFill>
                      <a:blip r:embed="rId13"/>
                      <a:stretch>
                        <a:fillRect b="-2632"/>
                      </a:stretch>
                    </a:blipFill>
                  </p:spPr>
                  <p:txBody>
                    <a:bodyPr/>
                    <a:lstStyle/>
                    <a:p>
                      <a:r>
                        <a:rPr lang="zh-CN" altLang="en-US">
                          <a:noFill/>
                        </a:rPr>
                        <a:t> </a:t>
                      </a:r>
                    </a:p>
                  </p:txBody>
                </p:sp>
              </mc:Fallback>
            </mc:AlternateContent>
            <p:cxnSp>
              <p:nvCxnSpPr>
                <p:cNvPr id="51" name="直接连接符 50">
                  <a:extLst>
                    <a:ext uri="{FF2B5EF4-FFF2-40B4-BE49-F238E27FC236}">
                      <a16:creationId xmlns:a16="http://schemas.microsoft.com/office/drawing/2014/main" id="{99CEDEEF-8F30-4E86-8779-C11320A71B48}"/>
                    </a:ext>
                  </a:extLst>
                </p:cNvPr>
                <p:cNvCxnSpPr>
                  <a:cxnSpLocks/>
                </p:cNvCxnSpPr>
                <p:nvPr/>
              </p:nvCxnSpPr>
              <p:spPr bwMode="auto">
                <a:xfrm flipH="1" flipV="1">
                  <a:off x="7236296" y="3311525"/>
                  <a:ext cx="540000"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cxnSp>
          <p:nvCxnSpPr>
            <p:cNvPr id="43" name="直接箭头连接符 42">
              <a:extLst>
                <a:ext uri="{FF2B5EF4-FFF2-40B4-BE49-F238E27FC236}">
                  <a16:creationId xmlns:a16="http://schemas.microsoft.com/office/drawing/2014/main" id="{6C3B00E9-27B7-4139-A8F7-52A19BE65395}"/>
                </a:ext>
              </a:extLst>
            </p:cNvPr>
            <p:cNvCxnSpPr/>
            <p:nvPr/>
          </p:nvCxnSpPr>
          <p:spPr bwMode="auto">
            <a:xfrm>
              <a:off x="8172299" y="3142098"/>
              <a:ext cx="0" cy="862966"/>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2292" name="Rectangle 4">
            <a:extLst>
              <a:ext uri="{FF2B5EF4-FFF2-40B4-BE49-F238E27FC236}">
                <a16:creationId xmlns:a16="http://schemas.microsoft.com/office/drawing/2014/main" id="{2A28D590-438D-1246-9F08-84D1DA20D3E6}"/>
              </a:ext>
            </a:extLst>
          </p:cNvPr>
          <p:cNvSpPr>
            <a:spLocks noChangeArrowheads="1"/>
          </p:cNvSpPr>
          <p:nvPr/>
        </p:nvSpPr>
        <p:spPr bwMode="auto">
          <a:xfrm>
            <a:off x="560387" y="95583"/>
            <a:ext cx="2636837" cy="457200"/>
          </a:xfrm>
          <a:prstGeom prst="rect">
            <a:avLst/>
          </a:prstGeom>
          <a:solidFill>
            <a:schemeClr val="bg1"/>
          </a:solidFill>
          <a:ln>
            <a:noFill/>
          </a:ln>
          <a:effec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重力对</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oz</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轴的力矩</a:t>
            </a:r>
          </a:p>
        </p:txBody>
      </p:sp>
      <mc:AlternateContent xmlns:mc="http://schemas.openxmlformats.org/markup-compatibility/2006" xmlns:a14="http://schemas.microsoft.com/office/drawing/2010/main">
        <mc:Choice Requires="a14">
          <p:sp>
            <p:nvSpPr>
              <p:cNvPr id="12293" name="Object 5">
                <a:extLst>
                  <a:ext uri="{FF2B5EF4-FFF2-40B4-BE49-F238E27FC236}">
                    <a16:creationId xmlns:a16="http://schemas.microsoft.com/office/drawing/2014/main" id="{1A757399-448B-A148-BF72-F5B38EEDF98D}"/>
                  </a:ext>
                </a:extLst>
              </p:cNvPr>
              <p:cNvSpPr txBox="1"/>
              <p:nvPr/>
            </p:nvSpPr>
            <p:spPr bwMode="auto">
              <a:xfrm>
                <a:off x="2693707" y="552783"/>
                <a:ext cx="2988997" cy="783804"/>
              </a:xfrm>
              <a:prstGeom prst="rect">
                <a:avLst/>
              </a:prstGeom>
              <a:solidFill>
                <a:schemeClr val="bg1"/>
              </a:solidFill>
              <a:ln>
                <a:noFill/>
              </a:ln>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𝑀𝑔</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𝑀𝑔𝑙</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sin</m:t>
                          </m:r>
                        </m:fName>
                        <m:e>
                          <m:r>
                            <a:rPr lang="en-US" altLang="zh-CN" b="0" i="1" smtClean="0">
                              <a:solidFill>
                                <a:srgbClr val="000000"/>
                              </a:solidFill>
                              <a:latin typeface="Cambria Math" panose="02040503050406030204" pitchFamily="18" charset="0"/>
                            </a:rPr>
                            <m:t>𝜑</m:t>
                          </m:r>
                        </m:e>
                      </m:func>
                    </m:oMath>
                  </m:oMathPara>
                </a14:m>
                <a:endParaRPr lang="zh-CN" altLang="en-US" dirty="0"/>
              </a:p>
            </p:txBody>
          </p:sp>
        </mc:Choice>
        <mc:Fallback xmlns="">
          <p:sp>
            <p:nvSpPr>
              <p:cNvPr id="12293" name="Object 5">
                <a:extLst>
                  <a:ext uri="{FF2B5EF4-FFF2-40B4-BE49-F238E27FC236}">
                    <a16:creationId xmlns:a16="http://schemas.microsoft.com/office/drawing/2014/main" id="{1A757399-448B-A148-BF72-F5B38EEDF98D}"/>
                  </a:ext>
                </a:extLst>
              </p:cNvPr>
              <p:cNvSpPr txBox="1">
                <a:spLocks noRot="1" noChangeAspect="1" noMove="1" noResize="1" noEditPoints="1" noAdjustHandles="1" noChangeArrowheads="1" noChangeShapeType="1" noTextEdit="1"/>
              </p:cNvSpPr>
              <p:nvPr/>
            </p:nvSpPr>
            <p:spPr bwMode="auto">
              <a:xfrm>
                <a:off x="2693707" y="552783"/>
                <a:ext cx="2988997" cy="783804"/>
              </a:xfrm>
              <a:prstGeom prst="rect">
                <a:avLst/>
              </a:prstGeom>
              <a:blipFill>
                <a:blip r:embed="rId1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114" name="Rectangle 12">
                <a:extLst>
                  <a:ext uri="{FF2B5EF4-FFF2-40B4-BE49-F238E27FC236}">
                    <a16:creationId xmlns:a16="http://schemas.microsoft.com/office/drawing/2014/main" id="{8E291DCA-1467-8A42-904B-37F3160BA3C7}"/>
                  </a:ext>
                </a:extLst>
              </p:cNvPr>
              <p:cNvSpPr>
                <a:spLocks noChangeArrowheads="1"/>
              </p:cNvSpPr>
              <p:nvPr/>
            </p:nvSpPr>
            <p:spPr bwMode="auto">
              <a:xfrm>
                <a:off x="227045" y="1604533"/>
                <a:ext cx="4577341" cy="461665"/>
              </a:xfrm>
              <a:prstGeom prst="rect">
                <a:avLst/>
              </a:prstGeom>
              <a:solidFill>
                <a:schemeClr val="bg1"/>
              </a:solidFill>
              <a:ln>
                <a:noFill/>
              </a:ln>
              <a:effec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根据角动量定理：</a:t>
                </a:r>
                <a14:m>
                  <m:oMath xmlns:m="http://schemas.openxmlformats.org/officeDocument/2006/math">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𝐼</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𝑧𝑧</m:t>
                        </m:r>
                      </m:sub>
                    </m:sSub>
                    <m:acc>
                      <m:accPr>
                        <m:chr m:val="̈"/>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𝜑</m:t>
                        </m:r>
                      </m:e>
                    </m:acc>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𝑀</m:t>
                        </m:r>
                      </m:e>
                      <m:sub>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𝑧</m:t>
                        </m:r>
                      </m:sub>
                    </m:sSub>
                  </m:oMath>
                </a14:m>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47114" name="Rectangle 12">
                <a:extLst>
                  <a:ext uri="{FF2B5EF4-FFF2-40B4-BE49-F238E27FC236}">
                    <a16:creationId xmlns:a16="http://schemas.microsoft.com/office/drawing/2014/main" id="{8E291DCA-1467-8A42-904B-37F3160BA3C7}"/>
                  </a:ext>
                </a:extLst>
              </p:cNvPr>
              <p:cNvSpPr>
                <a:spLocks noRot="1" noChangeAspect="1" noMove="1" noResize="1" noEditPoints="1" noAdjustHandles="1" noChangeArrowheads="1" noChangeShapeType="1" noTextEdit="1"/>
              </p:cNvSpPr>
              <p:nvPr/>
            </p:nvSpPr>
            <p:spPr bwMode="auto">
              <a:xfrm>
                <a:off x="227045" y="1604533"/>
                <a:ext cx="4577341" cy="461665"/>
              </a:xfrm>
              <a:prstGeom prst="rect">
                <a:avLst/>
              </a:prstGeom>
              <a:blipFill>
                <a:blip r:embed="rId15"/>
                <a:stretch>
                  <a:fillRect l="-1997" t="-13158" b="-26316"/>
                </a:stretch>
              </a:blipFill>
              <a:ln>
                <a:noFill/>
              </a:ln>
              <a:effectLst/>
            </p:spPr>
            <p:txBody>
              <a:bodyPr/>
              <a:lstStyle/>
              <a:p>
                <a:r>
                  <a:rPr lang="zh-CN" altLang="en-US">
                    <a:noFill/>
                  </a:rPr>
                  <a:t> </a:t>
                </a:r>
              </a:p>
            </p:txBody>
          </p:sp>
        </mc:Fallback>
      </mc:AlternateContent>
      <p:sp>
        <p:nvSpPr>
          <p:cNvPr id="47118" name="Rectangle 16">
            <a:extLst>
              <a:ext uri="{FF2B5EF4-FFF2-40B4-BE49-F238E27FC236}">
                <a16:creationId xmlns:a16="http://schemas.microsoft.com/office/drawing/2014/main" id="{43A5C04A-E2B2-B747-8A8C-4D40FA5F01E7}"/>
              </a:ext>
            </a:extLst>
          </p:cNvPr>
          <p:cNvSpPr>
            <a:spLocks noChangeArrowheads="1"/>
          </p:cNvSpPr>
          <p:nvPr/>
        </p:nvSpPr>
        <p:spPr bwMode="auto">
          <a:xfrm>
            <a:off x="2816224" y="2462311"/>
            <a:ext cx="26193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p>
        </p:txBody>
      </p:sp>
      <mc:AlternateContent xmlns:mc="http://schemas.openxmlformats.org/markup-compatibility/2006" xmlns:a14="http://schemas.microsoft.com/office/drawing/2010/main">
        <mc:Choice Requires="a14">
          <p:sp>
            <p:nvSpPr>
              <p:cNvPr id="47119" name="Object 17">
                <a:extLst>
                  <a:ext uri="{FF2B5EF4-FFF2-40B4-BE49-F238E27FC236}">
                    <a16:creationId xmlns:a16="http://schemas.microsoft.com/office/drawing/2014/main" id="{1D850AC7-11DF-D648-9DD0-35315C04D176}"/>
                  </a:ext>
                </a:extLst>
              </p:cNvPr>
              <p:cNvSpPr txBox="1"/>
              <p:nvPr/>
            </p:nvSpPr>
            <p:spPr bwMode="auto">
              <a:xfrm>
                <a:off x="419968" y="2266320"/>
                <a:ext cx="7071238" cy="786177"/>
              </a:xfrm>
              <a:prstGeom prst="rect">
                <a:avLst/>
              </a:prstGeom>
              <a:noFill/>
              <a:ln>
                <a:noFill/>
              </a:ln>
            </p:spPr>
            <p:txBody>
              <a:bodyPr wrap="square">
                <a:spAutoFit/>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r>
                        <a:rPr lang="zh-CN" altLang="en-US" i="1">
                          <a:solidFill>
                            <a:srgbClr val="000000"/>
                          </a:solidFill>
                          <a:latin typeface="Cambria Math" panose="02040503050406030204" pitchFamily="18" charset="0"/>
                        </a:rPr>
                        <m:t>𝑀</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𝑙</m:t>
                          </m:r>
                        </m:e>
                        <m:sup>
                          <m:r>
                            <a:rPr lang="zh-CN" altLang="en-US" i="1">
                              <a:solidFill>
                                <a:srgbClr val="000000"/>
                              </a:solidFill>
                              <a:latin typeface="Cambria Math" panose="02040503050406030204" pitchFamily="18" charset="0"/>
                            </a:rPr>
                            <m:t>2</m:t>
                          </m:r>
                        </m:sup>
                      </m:sSup>
                      <m:acc>
                        <m:accPr>
                          <m:chr m:val="̈"/>
                          <m:ctrlPr>
                            <a:rPr lang="en-US" altLang="zh-CN" b="0" i="1" smtClean="0">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𝜑</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r>
                        <a:rPr lang="zh-CN" altLang="en-US" i="1">
                          <a:solidFill>
                            <a:srgbClr val="000000"/>
                          </a:solidFill>
                          <a:latin typeface="Cambria Math" panose="02040503050406030204" pitchFamily="18" charset="0"/>
                        </a:rPr>
                        <m:t>𝑀</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𝑙</m:t>
                          </m:r>
                        </m:e>
                        <m:sup>
                          <m:r>
                            <a:rPr lang="zh-CN" altLang="en-US" i="1">
                              <a:solidFill>
                                <a:srgbClr val="000000"/>
                              </a:solidFill>
                              <a:latin typeface="Cambria Math" panose="02040503050406030204" pitchFamily="18" charset="0"/>
                            </a:rPr>
                            <m:t>2</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𝜔</m:t>
                          </m:r>
                        </m:e>
                        <m:sup>
                          <m:r>
                            <a:rPr lang="zh-CN" altLang="en-US" i="1">
                              <a:solidFill>
                                <a:srgbClr val="000000"/>
                              </a:solidFill>
                              <a:latin typeface="Cambria Math" panose="02040503050406030204" pitchFamily="18" charset="0"/>
                            </a:rPr>
                            <m:t>2</m:t>
                          </m:r>
                        </m:sup>
                      </m:sSup>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sin</m:t>
                          </m:r>
                        </m:fName>
                        <m:e>
                          <m:r>
                            <a:rPr lang="en-US" altLang="zh-CN" b="0" i="1" smtClean="0">
                              <a:solidFill>
                                <a:srgbClr val="000000"/>
                              </a:solidFill>
                              <a:latin typeface="Cambria Math" panose="02040503050406030204" pitchFamily="18" charset="0"/>
                            </a:rPr>
                            <m:t>𝜑</m:t>
                          </m:r>
                        </m:e>
                      </m:func>
                      <m:func>
                        <m:funcPr>
                          <m:ctrlPr>
                            <a:rPr lang="en-US" altLang="zh-CN" b="0" i="1" smtClean="0">
                              <a:solidFill>
                                <a:srgbClr val="000000"/>
                              </a:solidFill>
                              <a:latin typeface="Cambria Math" panose="02040503050406030204" pitchFamily="18" charset="0"/>
                            </a:rPr>
                          </m:ctrlPr>
                        </m:funcPr>
                        <m:fName>
                          <m:r>
                            <m:rPr>
                              <m:sty m:val="p"/>
                            </m:rPr>
                            <a:rPr lang="en-US" altLang="zh-CN" b="0" i="0" smtClean="0">
                              <a:solidFill>
                                <a:srgbClr val="000000"/>
                              </a:solidFill>
                              <a:latin typeface="Cambria Math" panose="02040503050406030204" pitchFamily="18" charset="0"/>
                            </a:rPr>
                            <m:t>cos</m:t>
                          </m:r>
                        </m:fName>
                        <m:e>
                          <m:r>
                            <a:rPr lang="en-US" altLang="zh-CN" b="0" i="1" smtClean="0">
                              <a:solidFill>
                                <a:srgbClr val="000000"/>
                              </a:solidFill>
                              <a:latin typeface="Cambria Math" panose="02040503050406030204" pitchFamily="18" charset="0"/>
                            </a:rPr>
                            <m:t>𝜑</m:t>
                          </m:r>
                        </m:e>
                      </m:fun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𝑀𝑔𝑙</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sin</m:t>
                          </m:r>
                        </m:fName>
                        <m:e>
                          <m:r>
                            <a:rPr lang="en-US" altLang="zh-CN" b="0" i="1" smtClean="0">
                              <a:solidFill>
                                <a:srgbClr val="000000"/>
                              </a:solidFill>
                              <a:latin typeface="Cambria Math" panose="02040503050406030204" pitchFamily="18" charset="0"/>
                            </a:rPr>
                            <m:t>𝜑</m:t>
                          </m:r>
                        </m:e>
                      </m:func>
                    </m:oMath>
                  </m:oMathPara>
                </a14:m>
                <a:endParaRPr lang="zh-CN" altLang="en-US" dirty="0"/>
              </a:p>
            </p:txBody>
          </p:sp>
        </mc:Choice>
        <mc:Fallback xmlns="">
          <p:sp>
            <p:nvSpPr>
              <p:cNvPr id="47119" name="Object 17">
                <a:extLst>
                  <a:ext uri="{FF2B5EF4-FFF2-40B4-BE49-F238E27FC236}">
                    <a16:creationId xmlns:a16="http://schemas.microsoft.com/office/drawing/2014/main" id="{1D850AC7-11DF-D648-9DD0-35315C04D176}"/>
                  </a:ext>
                </a:extLst>
              </p:cNvPr>
              <p:cNvSpPr txBox="1">
                <a:spLocks noRot="1" noChangeAspect="1" noMove="1" noResize="1" noEditPoints="1" noAdjustHandles="1" noChangeArrowheads="1" noChangeShapeType="1" noTextEdit="1"/>
              </p:cNvSpPr>
              <p:nvPr/>
            </p:nvSpPr>
            <p:spPr bwMode="auto">
              <a:xfrm>
                <a:off x="419968" y="2266320"/>
                <a:ext cx="7071238" cy="786177"/>
              </a:xfrm>
              <a:prstGeom prst="rect">
                <a:avLst/>
              </a:prstGeom>
              <a:blipFill>
                <a:blip r:embed="rId16"/>
                <a:stretch>
                  <a:fillRect/>
                </a:stretch>
              </a:blipFill>
              <a:ln>
                <a:noFill/>
              </a:ln>
            </p:spPr>
            <p:txBody>
              <a:bodyPr/>
              <a:lstStyle/>
              <a:p>
                <a:r>
                  <a:rPr lang="zh-CN" altLang="en-US">
                    <a:noFill/>
                  </a:rPr>
                  <a:t> </a:t>
                </a:r>
              </a:p>
            </p:txBody>
          </p:sp>
        </mc:Fallback>
      </mc:AlternateContent>
      <p:sp>
        <p:nvSpPr>
          <p:cNvPr id="47120" name="Rectangle 18">
            <a:extLst>
              <a:ext uri="{FF2B5EF4-FFF2-40B4-BE49-F238E27FC236}">
                <a16:creationId xmlns:a16="http://schemas.microsoft.com/office/drawing/2014/main" id="{3DCF56C7-38D9-2D4A-858C-1C97D9035776}"/>
              </a:ext>
            </a:extLst>
          </p:cNvPr>
          <p:cNvSpPr>
            <a:spLocks noChangeArrowheads="1"/>
          </p:cNvSpPr>
          <p:nvPr/>
        </p:nvSpPr>
        <p:spPr bwMode="auto">
          <a:xfrm>
            <a:off x="2611437" y="2554386"/>
            <a:ext cx="338137"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p>
        </p:txBody>
      </p:sp>
      <p:sp>
        <p:nvSpPr>
          <p:cNvPr id="47121" name="Rectangle 20">
            <a:extLst>
              <a:ext uri="{FF2B5EF4-FFF2-40B4-BE49-F238E27FC236}">
                <a16:creationId xmlns:a16="http://schemas.microsoft.com/office/drawing/2014/main" id="{B83A1459-C224-5D4A-992B-FDBDF23CC12E}"/>
              </a:ext>
            </a:extLst>
          </p:cNvPr>
          <p:cNvSpPr>
            <a:spLocks noChangeArrowheads="1"/>
          </p:cNvSpPr>
          <p:nvPr/>
        </p:nvSpPr>
        <p:spPr bwMode="auto">
          <a:xfrm>
            <a:off x="3197224" y="3278286"/>
            <a:ext cx="22225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AlternateContent xmlns:mc="http://schemas.openxmlformats.org/markup-compatibility/2006" xmlns:a14="http://schemas.microsoft.com/office/drawing/2010/main">
        <mc:Choice Requires="a14">
          <p:sp>
            <p:nvSpPr>
              <p:cNvPr id="47122" name="Rectangle 21">
                <a:extLst>
                  <a:ext uri="{FF2B5EF4-FFF2-40B4-BE49-F238E27FC236}">
                    <a16:creationId xmlns:a16="http://schemas.microsoft.com/office/drawing/2014/main" id="{5A182A22-A809-9948-A001-152010E5819F}"/>
                  </a:ext>
                </a:extLst>
              </p:cNvPr>
              <p:cNvSpPr>
                <a:spLocks noChangeArrowheads="1"/>
              </p:cNvSpPr>
              <p:nvPr/>
            </p:nvSpPr>
            <p:spPr bwMode="auto">
              <a:xfrm>
                <a:off x="111123" y="3115716"/>
                <a:ext cx="5849937" cy="46166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对于微振动，</a:t>
                </a:r>
                <a14:m>
                  <m:oMath xmlns:m="http://schemas.openxmlformats.org/officeDocument/2006/math">
                    <m:func>
                      <m:funcPr>
                        <m:ctrlPr>
                          <a:rPr lang="en-US" altLang="zh-CN" sz="2000" i="1">
                            <a:solidFill>
                              <a:srgbClr val="000000"/>
                            </a:solidFill>
                            <a:latin typeface="Cambria Math" panose="02040503050406030204" pitchFamily="18" charset="0"/>
                          </a:rPr>
                        </m:ctrlPr>
                      </m:funcPr>
                      <m:fName>
                        <m:r>
                          <m:rPr>
                            <m:sty m:val="p"/>
                          </m:rPr>
                          <a:rPr lang="en-US" altLang="zh-CN" sz="2000">
                            <a:solidFill>
                              <a:srgbClr val="000000"/>
                            </a:solidFill>
                            <a:latin typeface="Cambria Math" panose="02040503050406030204" pitchFamily="18" charset="0"/>
                          </a:rPr>
                          <m:t>sin</m:t>
                        </m:r>
                      </m:fName>
                      <m:e>
                        <m:r>
                          <a:rPr lang="en-US" altLang="zh-CN" sz="2000" i="1">
                            <a:solidFill>
                              <a:srgbClr val="000000"/>
                            </a:solidFill>
                            <a:latin typeface="Cambria Math" panose="02040503050406030204" pitchFamily="18" charset="0"/>
                          </a:rPr>
                          <m:t>𝜑</m:t>
                        </m:r>
                      </m:e>
                    </m:func>
                    <m:r>
                      <a:rPr lang="en-US" altLang="zh-CN" sz="2000" i="1">
                        <a:solidFill>
                          <a:srgbClr val="000000"/>
                        </a:solidFill>
                        <a:latin typeface="Cambria Math" panose="02040503050406030204" pitchFamily="18" charset="0"/>
                      </a:rPr>
                      <m:t>≃</m:t>
                    </m:r>
                    <m:r>
                      <a:rPr lang="en-US" altLang="zh-CN" sz="2000" i="1">
                        <a:solidFill>
                          <a:srgbClr val="000000"/>
                        </a:solidFill>
                        <a:latin typeface="Cambria Math" panose="02040503050406030204" pitchFamily="18" charset="0"/>
                      </a:rPr>
                      <m:t>𝜑</m:t>
                    </m:r>
                    <m:r>
                      <a:rPr lang="en-US" altLang="zh-CN" sz="2000" i="1">
                        <a:solidFill>
                          <a:srgbClr val="000000"/>
                        </a:solidFill>
                        <a:latin typeface="Cambria Math" panose="02040503050406030204" pitchFamily="18" charset="0"/>
                      </a:rPr>
                      <m:t>, </m:t>
                    </m:r>
                    <m:func>
                      <m:funcPr>
                        <m:ctrlPr>
                          <a:rPr lang="en-US" altLang="zh-CN" sz="2000" i="1">
                            <a:solidFill>
                              <a:srgbClr val="000000"/>
                            </a:solidFill>
                            <a:latin typeface="Cambria Math" panose="02040503050406030204" pitchFamily="18" charset="0"/>
                          </a:rPr>
                        </m:ctrlPr>
                      </m:funcPr>
                      <m:fName>
                        <m:r>
                          <m:rPr>
                            <m:sty m:val="p"/>
                          </m:rPr>
                          <a:rPr lang="en-US" altLang="zh-CN" sz="2000">
                            <a:solidFill>
                              <a:srgbClr val="000000"/>
                            </a:solidFill>
                            <a:latin typeface="Cambria Math" panose="02040503050406030204" pitchFamily="18" charset="0"/>
                          </a:rPr>
                          <m:t>cos</m:t>
                        </m:r>
                      </m:fName>
                      <m:e>
                        <m:r>
                          <a:rPr lang="en-US" altLang="zh-CN" sz="2000" i="1">
                            <a:solidFill>
                              <a:srgbClr val="000000"/>
                            </a:solidFill>
                            <a:latin typeface="Cambria Math" panose="02040503050406030204" pitchFamily="18" charset="0"/>
                          </a:rPr>
                          <m:t>𝜑</m:t>
                        </m:r>
                      </m:e>
                    </m:func>
                    <m:r>
                      <a:rPr lang="en-US" altLang="zh-CN" sz="2000" i="1">
                        <a:solidFill>
                          <a:srgbClr val="000000"/>
                        </a:solidFill>
                        <a:latin typeface="Cambria Math" panose="02040503050406030204" pitchFamily="18" charset="0"/>
                      </a:rPr>
                      <m:t>≃1</m:t>
                    </m:r>
                  </m:oMath>
                </a14:m>
                <a:r>
                  <a:rPr kumimoji="0" lang="zh-CN" altLang="en-US" sz="2000" dirty="0">
                    <a:solidFill>
                      <a:srgbClr val="000000"/>
                    </a:solidFill>
                    <a:ea typeface="黑体" panose="02010609060101010101" pitchFamily="49" charset="-122"/>
                  </a:rPr>
                  <a:t>，代入上式得</a:t>
                </a:r>
                <a:endParaRPr lang="zh-CN" altLang="en-US" sz="2000" dirty="0"/>
              </a:p>
            </p:txBody>
          </p:sp>
        </mc:Choice>
        <mc:Fallback xmlns="">
          <p:sp>
            <p:nvSpPr>
              <p:cNvPr id="47122" name="Rectangle 21">
                <a:extLst>
                  <a:ext uri="{FF2B5EF4-FFF2-40B4-BE49-F238E27FC236}">
                    <a16:creationId xmlns:a16="http://schemas.microsoft.com/office/drawing/2014/main" id="{5A182A22-A809-9948-A001-152010E5819F}"/>
                  </a:ext>
                </a:extLst>
              </p:cNvPr>
              <p:cNvSpPr>
                <a:spLocks noRot="1" noChangeAspect="1" noMove="1" noResize="1" noEditPoints="1" noAdjustHandles="1" noChangeArrowheads="1" noChangeShapeType="1" noTextEdit="1"/>
              </p:cNvSpPr>
              <p:nvPr/>
            </p:nvSpPr>
            <p:spPr bwMode="auto">
              <a:xfrm>
                <a:off x="111123" y="3115716"/>
                <a:ext cx="5849937" cy="461665"/>
              </a:xfrm>
              <a:prstGeom prst="rect">
                <a:avLst/>
              </a:prstGeom>
              <a:blipFill>
                <a:blip r:embed="rId17"/>
                <a:stretch>
                  <a:fillRect l="-1563" t="-13158" b="-263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125" name="Object 24">
                <a:extLst>
                  <a:ext uri="{FF2B5EF4-FFF2-40B4-BE49-F238E27FC236}">
                    <a16:creationId xmlns:a16="http://schemas.microsoft.com/office/drawing/2014/main" id="{944FA0F8-F488-094F-AEF8-F0B765A02BB2}"/>
                  </a:ext>
                </a:extLst>
              </p:cNvPr>
              <p:cNvSpPr txBox="1"/>
              <p:nvPr/>
            </p:nvSpPr>
            <p:spPr bwMode="auto">
              <a:xfrm>
                <a:off x="1403648" y="3671888"/>
                <a:ext cx="4449465" cy="922176"/>
              </a:xfrm>
              <a:prstGeom prst="rect">
                <a:avLst/>
              </a:prstGeom>
              <a:noFill/>
              <a:ln>
                <a:noFill/>
              </a:ln>
            </p:spPr>
            <p:txBody>
              <a:bodyPr wrap="square">
                <a:spAutoFit/>
              </a:bodyPr>
              <a:lstStyle/>
              <a:p>
                <a:pPr/>
                <a14:m>
                  <m:oMathPara xmlns:m="http://schemas.openxmlformats.org/officeDocument/2006/math">
                    <m:oMathParaPr>
                      <m:jc m:val="left"/>
                    </m:oMathParaPr>
                    <m:oMath xmlns:m="http://schemas.openxmlformats.org/officeDocument/2006/math">
                      <m:acc>
                        <m:accPr>
                          <m:chr m:val="̈"/>
                          <m:ctrlPr>
                            <a:rPr lang="en-US" altLang="zh-CN" b="0" i="1" smtClean="0">
                              <a:solidFill>
                                <a:srgbClr val="000000"/>
                              </a:solidFill>
                              <a:latin typeface="Cambria Math" panose="02040503050406030204" pitchFamily="18" charset="0"/>
                            </a:rPr>
                          </m:ctrlPr>
                        </m:accPr>
                        <m:e>
                          <m:r>
                            <a:rPr lang="en-US" altLang="zh-CN" i="1" smtClean="0">
                              <a:solidFill>
                                <a:srgbClr val="000000"/>
                              </a:solidFill>
                              <a:latin typeface="Cambria Math" panose="02040503050406030204" pitchFamily="18" charset="0"/>
                            </a:rPr>
                            <m:t>𝜑</m:t>
                          </m:r>
                        </m:e>
                      </m:acc>
                      <m:r>
                        <a:rPr lang="zh-CN" altLang="en-US" i="1">
                          <a:solidFill>
                            <a:srgbClr val="000000"/>
                          </a:solidFill>
                          <a:latin typeface="Cambria Math" panose="02040503050406030204" pitchFamily="18" charset="0"/>
                        </a:rPr>
                        <m:t>+</m:t>
                      </m:r>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𝑔</m:t>
                              </m:r>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𝑙</m:t>
                              </m:r>
                            </m:den>
                          </m:f>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𝜔</m:t>
                              </m:r>
                            </m:e>
                            <m:sup>
                              <m:r>
                                <a:rPr lang="zh-CN" altLang="en-US" i="1">
                                  <a:solidFill>
                                    <a:srgbClr val="000000"/>
                                  </a:solidFill>
                                  <a:latin typeface="Cambria Math" panose="02040503050406030204" pitchFamily="18" charset="0"/>
                                </a:rPr>
                                <m:t>2</m:t>
                              </m:r>
                            </m:sup>
                          </m:sSup>
                        </m:e>
                      </m:d>
                      <m:r>
                        <a:rPr lang="en-US" altLang="zh-CN" b="0" i="1" smtClean="0">
                          <a:solidFill>
                            <a:srgbClr val="000000"/>
                          </a:solidFill>
                          <a:latin typeface="Cambria Math" panose="02040503050406030204" pitchFamily="18" charset="0"/>
                        </a:rPr>
                        <m:t>𝜑</m:t>
                      </m:r>
                      <m:r>
                        <a:rPr lang="zh-CN" altLang="en-US" i="1">
                          <a:solidFill>
                            <a:srgbClr val="000000"/>
                          </a:solidFill>
                          <a:latin typeface="Cambria Math" panose="02040503050406030204" pitchFamily="18" charset="0"/>
                        </a:rPr>
                        <m:t>=0</m:t>
                      </m:r>
                    </m:oMath>
                  </m:oMathPara>
                </a14:m>
                <a:endParaRPr lang="zh-CN" altLang="en-US" dirty="0"/>
              </a:p>
            </p:txBody>
          </p:sp>
        </mc:Choice>
        <mc:Fallback xmlns="">
          <p:sp>
            <p:nvSpPr>
              <p:cNvPr id="47125" name="Object 24">
                <a:extLst>
                  <a:ext uri="{FF2B5EF4-FFF2-40B4-BE49-F238E27FC236}">
                    <a16:creationId xmlns:a16="http://schemas.microsoft.com/office/drawing/2014/main" id="{944FA0F8-F488-094F-AEF8-F0B765A02BB2}"/>
                  </a:ext>
                </a:extLst>
              </p:cNvPr>
              <p:cNvSpPr txBox="1">
                <a:spLocks noRot="1" noChangeAspect="1" noMove="1" noResize="1" noEditPoints="1" noAdjustHandles="1" noChangeArrowheads="1" noChangeShapeType="1" noTextEdit="1"/>
              </p:cNvSpPr>
              <p:nvPr/>
            </p:nvSpPr>
            <p:spPr bwMode="auto">
              <a:xfrm>
                <a:off x="1403648" y="3671888"/>
                <a:ext cx="4449465" cy="922176"/>
              </a:xfrm>
              <a:prstGeom prst="rect">
                <a:avLst/>
              </a:prstGeom>
              <a:blipFill>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126" name="Object 25">
                <a:extLst>
                  <a:ext uri="{FF2B5EF4-FFF2-40B4-BE49-F238E27FC236}">
                    <a16:creationId xmlns:a16="http://schemas.microsoft.com/office/drawing/2014/main" id="{DC1EDF8B-74DA-E646-BD65-242CFAB9E0D2}"/>
                  </a:ext>
                </a:extLst>
              </p:cNvPr>
              <p:cNvSpPr txBox="1"/>
              <p:nvPr/>
            </p:nvSpPr>
            <p:spPr bwMode="auto">
              <a:xfrm>
                <a:off x="308510" y="4519612"/>
                <a:ext cx="7906247" cy="1183529"/>
              </a:xfrm>
              <a:prstGeom prst="rect">
                <a:avLst/>
              </a:prstGeom>
              <a:noFill/>
              <a:ln>
                <a:noFill/>
              </a:ln>
            </p:spPr>
            <p:txBody>
              <a:bodyPr wrap="square">
                <a:sp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m:t>
                      </m:r>
                      <m:m>
                        <m:mPr>
                          <m:plcHide m:val="on"/>
                          <m:mcs>
                            <m:mc>
                              <m:mcPr>
                                <m:count m:val="2"/>
                                <m:mcJc m:val="center"/>
                              </m:mcPr>
                            </m:mc>
                          </m:mcs>
                          <m:ctrlPr>
                            <a:rPr lang="zh-CN" altLang="en-US" i="1">
                              <a:solidFill>
                                <a:srgbClr val="000000"/>
                              </a:solidFill>
                              <a:latin typeface="Cambria Math" panose="02040503050406030204" pitchFamily="18" charset="0"/>
                            </a:rPr>
                          </m:ctrlPr>
                        </m:mPr>
                        <m:mr>
                          <m:e/>
                          <m:e>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𝜔</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𝑙</m:t>
                                </m:r>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𝑙</m:t>
                                </m:r>
                              </m:den>
                            </m:f>
                          </m:e>
                        </m:mr>
                      </m:m>
                      <m:m>
                        <m:mPr>
                          <m:plcHide m:val="on"/>
                          <m:mcs>
                            <m:mc>
                              <m:mcPr>
                                <m:count m:val="2"/>
                                <m:mcJc m:val="center"/>
                              </m:mcPr>
                            </m:mc>
                          </m:mcs>
                          <m:ctrlPr>
                            <a:rPr lang="zh-CN" altLang="en-US" i="1">
                              <a:solidFill>
                                <a:srgbClr val="000000"/>
                              </a:solidFill>
                              <a:latin typeface="Cambria Math" panose="02040503050406030204" pitchFamily="18" charset="0"/>
                            </a:rPr>
                          </m:ctrlPr>
                        </m:mPr>
                        <m:mr>
                          <m:e>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             </m:t>
                            </m:r>
                          </m:e>
                          <m:e>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0</m:t>
                                    </m:r>
                                  </m:sub>
                                </m:sSub>
                              </m:den>
                            </m:f>
                          </m:e>
                        </m:mr>
                      </m: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𝑙</m:t>
                              </m:r>
                            </m:num>
                            <m:den>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𝑔</m:t>
                              </m:r>
                              <m:r>
                                <a:rPr lang="zh-CN" altLang="en-US" i="1">
                                  <a:solidFill>
                                    <a:srgbClr val="000000"/>
                                  </a:solidFill>
                                  <a:latin typeface="Cambria Math" panose="02040503050406030204" pitchFamily="18" charset="0"/>
                                </a:rPr>
                                <m:t>−2</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𝜔</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𝑙</m:t>
                              </m:r>
                            </m:den>
                          </m:f>
                        </m:e>
                      </m:rad>
                    </m:oMath>
                  </m:oMathPara>
                </a14:m>
                <a:endParaRPr lang="zh-CN" altLang="en-US" dirty="0"/>
              </a:p>
            </p:txBody>
          </p:sp>
        </mc:Choice>
        <mc:Fallback xmlns="">
          <p:sp>
            <p:nvSpPr>
              <p:cNvPr id="47126" name="Object 25">
                <a:extLst>
                  <a:ext uri="{FF2B5EF4-FFF2-40B4-BE49-F238E27FC236}">
                    <a16:creationId xmlns:a16="http://schemas.microsoft.com/office/drawing/2014/main" id="{DC1EDF8B-74DA-E646-BD65-242CFAB9E0D2}"/>
                  </a:ext>
                </a:extLst>
              </p:cNvPr>
              <p:cNvSpPr txBox="1">
                <a:spLocks noRot="1" noChangeAspect="1" noMove="1" noResize="1" noEditPoints="1" noAdjustHandles="1" noChangeArrowheads="1" noChangeShapeType="1" noTextEdit="1"/>
              </p:cNvSpPr>
              <p:nvPr/>
            </p:nvSpPr>
            <p:spPr bwMode="auto">
              <a:xfrm>
                <a:off x="308510" y="4519612"/>
                <a:ext cx="7906247" cy="1183529"/>
              </a:xfrm>
              <a:prstGeom prst="rect">
                <a:avLst/>
              </a:prstGeom>
              <a:blipFill>
                <a:blip r:embed="rId1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Rectangle 4">
                <a:extLst>
                  <a:ext uri="{FF2B5EF4-FFF2-40B4-BE49-F238E27FC236}">
                    <a16:creationId xmlns:a16="http://schemas.microsoft.com/office/drawing/2014/main" id="{A367EAA7-D8ED-43D9-B6FF-99CE02B9DE96}"/>
                  </a:ext>
                </a:extLst>
              </p:cNvPr>
              <p:cNvSpPr>
                <a:spLocks noChangeArrowheads="1"/>
              </p:cNvSpPr>
              <p:nvPr/>
            </p:nvSpPr>
            <p:spPr bwMode="auto">
              <a:xfrm>
                <a:off x="159179" y="5904290"/>
                <a:ext cx="8805309" cy="616644"/>
              </a:xfrm>
              <a:prstGeom prst="rect">
                <a:avLst/>
              </a:prstGeom>
              <a:solidFill>
                <a:schemeClr val="bg1"/>
              </a:solidFill>
              <a:ln>
                <a:noFill/>
              </a:ln>
              <a:effec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dirty="0">
                    <a:solidFill>
                      <a:srgbClr val="000000"/>
                    </a:solidFill>
                    <a:ea typeface="黑体" panose="02010609060101010101" pitchFamily="49" charset="-122"/>
                  </a:rPr>
                  <a:t>上解仅对</a:t>
                </a:r>
                <a14:m>
                  <m:oMath xmlns:m="http://schemas.openxmlformats.org/officeDocument/2006/math">
                    <m:r>
                      <a:rPr kumimoji="0" lang="en-US" altLang="zh-CN" b="0" i="1" smtClean="0">
                        <a:solidFill>
                          <a:srgbClr val="000000"/>
                        </a:solidFill>
                        <a:latin typeface="Cambria Math" panose="02040503050406030204" pitchFamily="18" charset="0"/>
                        <a:ea typeface="黑体" panose="02010609060101010101" pitchFamily="49" charset="-122"/>
                      </a:rPr>
                      <m:t>𝜔</m:t>
                    </m:r>
                  </m:oMath>
                </a14:m>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较小的时候，即</a:t>
                </a:r>
                <a14:m>
                  <m:oMath xmlns:m="http://schemas.openxmlformats.org/officeDocument/2006/math">
                    <m:sSup>
                      <m:sSup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𝜔</m:t>
                        </m:r>
                      </m:e>
                      <m: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sup>
                    </m:sSup>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&lt;</m:t>
                    </m:r>
                    <m:f>
                      <m:fPr>
                        <m:ctrlP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fPr>
                      <m:num>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3</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𝑔</m:t>
                        </m:r>
                      </m:num>
                      <m:den>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2</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𝑙</m:t>
                        </m:r>
                      </m:den>
                    </m:f>
                  </m:oMath>
                </a14:m>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时成立。</a:t>
                </a:r>
                <a:r>
                  <a:rPr kumimoji="0" lang="zh-CN" altLang="en-US" noProof="0" dirty="0">
                    <a:solidFill>
                      <a:srgbClr val="FF0000"/>
                    </a:solidFill>
                    <a:ea typeface="黑体" panose="02010609060101010101" pitchFamily="49" charset="-122"/>
                  </a:rPr>
                  <a:t>若</a:t>
                </a:r>
                <a14:m>
                  <m:oMath xmlns:m="http://schemas.openxmlformats.org/officeDocument/2006/math">
                    <m:r>
                      <a:rPr kumimoji="0" lang="en-US" altLang="zh-CN" b="0" i="1" noProof="0" smtClean="0">
                        <a:solidFill>
                          <a:srgbClr val="FF0000"/>
                        </a:solidFill>
                        <a:latin typeface="Cambria Math" panose="02040503050406030204" pitchFamily="18" charset="0"/>
                        <a:ea typeface="黑体" panose="02010609060101010101" pitchFamily="49" charset="-122"/>
                      </a:rPr>
                      <m:t>𝜔</m:t>
                    </m:r>
                  </m:oMath>
                </a14:m>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很大，则如何？</a:t>
                </a: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20" name="Rectangle 4">
                <a:extLst>
                  <a:ext uri="{FF2B5EF4-FFF2-40B4-BE49-F238E27FC236}">
                    <a16:creationId xmlns:a16="http://schemas.microsoft.com/office/drawing/2014/main" id="{A367EAA7-D8ED-43D9-B6FF-99CE02B9DE96}"/>
                  </a:ext>
                </a:extLst>
              </p:cNvPr>
              <p:cNvSpPr>
                <a:spLocks noRot="1" noChangeAspect="1" noMove="1" noResize="1" noEditPoints="1" noAdjustHandles="1" noChangeArrowheads="1" noChangeShapeType="1" noTextEdit="1"/>
              </p:cNvSpPr>
              <p:nvPr/>
            </p:nvSpPr>
            <p:spPr bwMode="auto">
              <a:xfrm>
                <a:off x="159179" y="5904290"/>
                <a:ext cx="8805309" cy="616644"/>
              </a:xfrm>
              <a:prstGeom prst="rect">
                <a:avLst/>
              </a:prstGeom>
              <a:blipFill>
                <a:blip r:embed="rId20"/>
                <a:stretch>
                  <a:fillRect l="-1038" b="-4950"/>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CBC1BFA0-A74A-4C8E-A041-A040CC0F80C6}"/>
              </a:ext>
            </a:extLst>
          </p:cNvPr>
          <p:cNvSpPr>
            <a:spLocks noGrp="1"/>
          </p:cNvSpPr>
          <p:nvPr>
            <p:ph type="sldNum" sz="quarter" idx="12"/>
          </p:nvPr>
        </p:nvSpPr>
        <p:spPr/>
        <p:txBody>
          <a:bodyPr/>
          <a:lstStyle/>
          <a:p>
            <a:pPr>
              <a:defRPr/>
            </a:pPr>
            <a:fld id="{8372D68D-3E4D-E140-BABB-1F7B81CFF020}" type="slidenum">
              <a:rPr lang="en-US" altLang="zh-CN" smtClean="0"/>
              <a:pPr>
                <a:defRPr/>
              </a:pPr>
              <a:t>11</a:t>
            </a:fld>
            <a:endParaRPr lang="en-US" altLang="zh-CN" dirty="0"/>
          </a:p>
        </p:txBody>
      </p:sp>
    </p:spTree>
    <p:extLst>
      <p:ext uri="{BB962C8B-B14F-4D97-AF65-F5344CB8AC3E}">
        <p14:creationId xmlns:p14="http://schemas.microsoft.com/office/powerpoint/2010/main" val="24352128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 calcmode="lin" valueType="num">
                                      <p:cBhvr additive="base">
                                        <p:cTn id="7" dur="500" fill="hold"/>
                                        <p:tgtEl>
                                          <p:spTgt spid="12292"/>
                                        </p:tgtEl>
                                        <p:attrNameLst>
                                          <p:attrName>ppt_x</p:attrName>
                                        </p:attrNameLst>
                                      </p:cBhvr>
                                      <p:tavLst>
                                        <p:tav tm="0">
                                          <p:val>
                                            <p:strVal val="#ppt_x"/>
                                          </p:val>
                                        </p:tav>
                                        <p:tav tm="100000">
                                          <p:val>
                                            <p:strVal val="#ppt_x"/>
                                          </p:val>
                                        </p:tav>
                                      </p:tavLst>
                                    </p:anim>
                                    <p:anim calcmode="lin" valueType="num">
                                      <p:cBhvr additive="base">
                                        <p:cTn id="8" dur="500" fill="hold"/>
                                        <p:tgtEl>
                                          <p:spTgt spid="1229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animBg="1" autoUpdateAnimBg="0"/>
      <p:bldP spid="20"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4">
            <a:extLst>
              <a:ext uri="{FF2B5EF4-FFF2-40B4-BE49-F238E27FC236}">
                <a16:creationId xmlns:a16="http://schemas.microsoft.com/office/drawing/2014/main" id="{B8319CB1-138B-D94D-A15F-3F5F3D5E8EF1}"/>
              </a:ext>
            </a:extLst>
          </p:cNvPr>
          <p:cNvSpPr>
            <a:spLocks noChangeArrowheads="1"/>
          </p:cNvSpPr>
          <p:nvPr/>
        </p:nvSpPr>
        <p:spPr bwMode="auto">
          <a:xfrm>
            <a:off x="2893123" y="33364"/>
            <a:ext cx="3425310" cy="461665"/>
          </a:xfrm>
          <a:prstGeom prst="rect">
            <a:avLst/>
          </a:prstGeom>
          <a:solidFill>
            <a:srgbClr val="FFFF00"/>
          </a:solidFill>
          <a:ln w="9525">
            <a:solidFill>
              <a:srgbClr val="FFFF99"/>
            </a:solidFill>
            <a:miter lim="800000"/>
            <a:headEnd/>
            <a:tailEnd/>
          </a:ln>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4.4</a:t>
            </a:r>
            <a:r>
              <a:rPr lang="zh-CN" altLang="en-US" dirty="0">
                <a:solidFill>
                  <a:schemeClr val="accent2"/>
                </a:solidFill>
                <a:ea typeface="黑体" panose="02010609060101010101" pitchFamily="49" charset="-122"/>
              </a:rPr>
              <a:t>  </a:t>
            </a:r>
            <a:r>
              <a:rPr kumimoji="0" lang="zh-CN" altLang="en-US" dirty="0">
                <a:solidFill>
                  <a:schemeClr val="accent2"/>
                </a:solidFill>
                <a:ea typeface="黑体" panose="02010609060101010101" pitchFamily="49" charset="-122"/>
              </a:rPr>
              <a:t>地球自转的影响</a:t>
            </a:r>
            <a:endParaRPr kumimoji="0" lang="en-US" altLang="zh-CN" dirty="0">
              <a:solidFill>
                <a:schemeClr val="accent2"/>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21520" name="Rectangle 6">
                <a:extLst>
                  <a:ext uri="{FF2B5EF4-FFF2-40B4-BE49-F238E27FC236}">
                    <a16:creationId xmlns:a16="http://schemas.microsoft.com/office/drawing/2014/main" id="{328DA674-D594-0747-B9F1-69BEE6FE26C6}"/>
                  </a:ext>
                </a:extLst>
              </p:cNvPr>
              <p:cNvSpPr>
                <a:spLocks noChangeArrowheads="1"/>
              </p:cNvSpPr>
              <p:nvPr/>
            </p:nvSpPr>
            <p:spPr bwMode="auto">
              <a:xfrm>
                <a:off x="50277" y="596871"/>
                <a:ext cx="9043445" cy="403637"/>
              </a:xfrm>
              <a:prstGeom prst="rect">
                <a:avLst/>
              </a:prstGeom>
              <a:solidFill>
                <a:srgbClr val="FFFF99"/>
              </a:solidFill>
              <a:ln>
                <a:noFill/>
              </a:ln>
              <a:effectLst/>
              <a:extLs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dirty="0">
                    <a:ea typeface="黑体" panose="02010609060101010101" pitchFamily="49" charset="-122"/>
                  </a:rPr>
                  <a:t>地球以角速度</a:t>
                </a:r>
                <a14:m>
                  <m:oMath xmlns:m="http://schemas.openxmlformats.org/officeDocument/2006/math">
                    <m:sSub>
                      <m:sSubPr>
                        <m:ctrlPr>
                          <a:rPr lang="zh-CN" altLang="en-US" sz="2000" i="1" smtClean="0">
                            <a:solidFill>
                              <a:srgbClr val="0000FF"/>
                            </a:solidFill>
                            <a:latin typeface="Cambria Math" panose="02040503050406030204" pitchFamily="18" charset="0"/>
                          </a:rPr>
                        </m:ctrlPr>
                      </m:sSubPr>
                      <m:e>
                        <m:r>
                          <a:rPr lang="zh-CN" altLang="en-US" sz="2000" i="1">
                            <a:solidFill>
                              <a:srgbClr val="0000FF"/>
                            </a:solidFill>
                            <a:latin typeface="Cambria Math" panose="02040503050406030204" pitchFamily="18" charset="0"/>
                          </a:rPr>
                          <m:t>𝜔</m:t>
                        </m:r>
                      </m:e>
                      <m:sub>
                        <m:r>
                          <a:rPr lang="zh-CN" altLang="en-US" sz="2000" i="1">
                            <a:solidFill>
                              <a:srgbClr val="0000FF"/>
                            </a:solidFill>
                            <a:latin typeface="Cambria Math" panose="02040503050406030204" pitchFamily="18" charset="0"/>
                          </a:rPr>
                          <m:t>0</m:t>
                        </m:r>
                      </m:sub>
                    </m:sSub>
                    <m:r>
                      <a:rPr lang="zh-CN" altLang="en-US" sz="2000" i="1">
                        <a:solidFill>
                          <a:srgbClr val="0000FF"/>
                        </a:solidFill>
                        <a:latin typeface="Cambria Math" panose="02040503050406030204" pitchFamily="18" charset="0"/>
                      </a:rPr>
                      <m:t>=7.29×1</m:t>
                    </m:r>
                    <m:sSup>
                      <m:sSupPr>
                        <m:ctrlPr>
                          <a:rPr lang="zh-CN" altLang="en-US" sz="2000" i="1">
                            <a:solidFill>
                              <a:srgbClr val="0000FF"/>
                            </a:solidFill>
                            <a:latin typeface="Cambria Math" panose="02040503050406030204" pitchFamily="18" charset="0"/>
                          </a:rPr>
                        </m:ctrlPr>
                      </m:sSupPr>
                      <m:e>
                        <m:r>
                          <a:rPr lang="zh-CN" altLang="en-US" sz="2000" i="1">
                            <a:solidFill>
                              <a:srgbClr val="0000FF"/>
                            </a:solidFill>
                            <a:latin typeface="Cambria Math" panose="02040503050406030204" pitchFamily="18" charset="0"/>
                          </a:rPr>
                          <m:t>0</m:t>
                        </m:r>
                      </m:e>
                      <m:sup>
                        <m:r>
                          <a:rPr lang="zh-CN" altLang="en-US" sz="2000" i="1">
                            <a:solidFill>
                              <a:srgbClr val="0000FF"/>
                            </a:solidFill>
                            <a:latin typeface="Cambria Math" panose="02040503050406030204" pitchFamily="18" charset="0"/>
                          </a:rPr>
                          <m:t>−5</m:t>
                        </m:r>
                      </m:sup>
                    </m:sSup>
                    <m:sSup>
                      <m:sSupPr>
                        <m:ctrlPr>
                          <a:rPr lang="zh-CN" altLang="en-US" sz="2000" i="1">
                            <a:solidFill>
                              <a:srgbClr val="0000FF"/>
                            </a:solidFill>
                            <a:latin typeface="Cambria Math" panose="02040503050406030204" pitchFamily="18" charset="0"/>
                          </a:rPr>
                        </m:ctrlPr>
                      </m:sSupPr>
                      <m:e>
                        <m:r>
                          <a:rPr lang="zh-CN" altLang="en-US" sz="2000" i="1">
                            <a:solidFill>
                              <a:srgbClr val="0000FF"/>
                            </a:solidFill>
                            <a:latin typeface="Cambria Math" panose="02040503050406030204" pitchFamily="18" charset="0"/>
                          </a:rPr>
                          <m:t>𝑠</m:t>
                        </m:r>
                      </m:e>
                      <m:sup>
                        <m:r>
                          <a:rPr lang="zh-CN" altLang="en-US" sz="2000" i="1">
                            <a:solidFill>
                              <a:srgbClr val="0000FF"/>
                            </a:solidFill>
                            <a:latin typeface="Cambria Math" panose="02040503050406030204" pitchFamily="18" charset="0"/>
                          </a:rPr>
                          <m:t>−1</m:t>
                        </m:r>
                      </m:sup>
                    </m:sSup>
                  </m:oMath>
                </a14:m>
                <a:r>
                  <a:rPr kumimoji="0" lang="zh-CN" altLang="en-US" sz="2000" dirty="0">
                    <a:ea typeface="黑体" panose="02010609060101010101" pitchFamily="49" charset="-122"/>
                  </a:rPr>
                  <a:t>自转，又以</a:t>
                </a:r>
                <a14:m>
                  <m:oMath xmlns:m="http://schemas.openxmlformats.org/officeDocument/2006/math">
                    <m:r>
                      <a:rPr lang="zh-CN" altLang="en-US" sz="2000" i="1" smtClean="0">
                        <a:solidFill>
                          <a:srgbClr val="0000FF"/>
                        </a:solidFill>
                        <a:latin typeface="Cambria Math" panose="02040503050406030204" pitchFamily="18" charset="0"/>
                      </a:rPr>
                      <m:t>𝜔</m:t>
                    </m:r>
                    <m:r>
                      <a:rPr lang="zh-CN" altLang="en-US" sz="2000" i="1" smtClean="0">
                        <a:solidFill>
                          <a:srgbClr val="0000FF"/>
                        </a:solidFill>
                        <a:latin typeface="Cambria Math" panose="02040503050406030204" pitchFamily="18" charset="0"/>
                      </a:rPr>
                      <m:t>=1.20×1</m:t>
                    </m:r>
                    <m:sSup>
                      <m:sSupPr>
                        <m:ctrlPr>
                          <a:rPr lang="zh-CN" altLang="en-US" sz="2000" i="1">
                            <a:solidFill>
                              <a:srgbClr val="0000FF"/>
                            </a:solidFill>
                            <a:latin typeface="Cambria Math" panose="02040503050406030204" pitchFamily="18" charset="0"/>
                          </a:rPr>
                        </m:ctrlPr>
                      </m:sSupPr>
                      <m:e>
                        <m:r>
                          <a:rPr lang="zh-CN" altLang="en-US" sz="2000" i="1">
                            <a:solidFill>
                              <a:srgbClr val="0000FF"/>
                            </a:solidFill>
                            <a:latin typeface="Cambria Math" panose="02040503050406030204" pitchFamily="18" charset="0"/>
                          </a:rPr>
                          <m:t>0</m:t>
                        </m:r>
                      </m:e>
                      <m:sup>
                        <m:r>
                          <a:rPr lang="zh-CN" altLang="en-US" sz="2000" i="1">
                            <a:solidFill>
                              <a:srgbClr val="0000FF"/>
                            </a:solidFill>
                            <a:latin typeface="Cambria Math" panose="02040503050406030204" pitchFamily="18" charset="0"/>
                          </a:rPr>
                          <m:t>−7</m:t>
                        </m:r>
                      </m:sup>
                    </m:sSup>
                    <m:sSup>
                      <m:sSupPr>
                        <m:ctrlPr>
                          <a:rPr lang="zh-CN" altLang="en-US" sz="2000" i="1">
                            <a:solidFill>
                              <a:srgbClr val="0000FF"/>
                            </a:solidFill>
                            <a:latin typeface="Cambria Math" panose="02040503050406030204" pitchFamily="18" charset="0"/>
                          </a:rPr>
                        </m:ctrlPr>
                      </m:sSupPr>
                      <m:e>
                        <m:r>
                          <a:rPr lang="zh-CN" altLang="en-US" sz="2000" i="1">
                            <a:solidFill>
                              <a:srgbClr val="0000FF"/>
                            </a:solidFill>
                            <a:latin typeface="Cambria Math" panose="02040503050406030204" pitchFamily="18" charset="0"/>
                          </a:rPr>
                          <m:t>𝑠</m:t>
                        </m:r>
                      </m:e>
                      <m:sup>
                        <m:r>
                          <a:rPr lang="zh-CN" altLang="en-US" sz="2000" i="1">
                            <a:solidFill>
                              <a:srgbClr val="0000FF"/>
                            </a:solidFill>
                            <a:latin typeface="Cambria Math" panose="02040503050406030204" pitchFamily="18" charset="0"/>
                          </a:rPr>
                          <m:t>−1</m:t>
                        </m:r>
                      </m:sup>
                    </m:sSup>
                  </m:oMath>
                </a14:m>
                <a:r>
                  <a:rPr kumimoji="0" lang="zh-CN" altLang="en-US" sz="2000" dirty="0">
                    <a:ea typeface="黑体" panose="02010609060101010101" pitchFamily="49" charset="-122"/>
                  </a:rPr>
                  <a:t>绕太阳公转</a:t>
                </a:r>
                <a:endParaRPr lang="zh-CN" altLang="en-US" sz="2000" dirty="0"/>
              </a:p>
            </p:txBody>
          </p:sp>
        </mc:Choice>
        <mc:Fallback xmlns="">
          <p:sp>
            <p:nvSpPr>
              <p:cNvPr id="21520" name="Rectangle 6">
                <a:extLst>
                  <a:ext uri="{FF2B5EF4-FFF2-40B4-BE49-F238E27FC236}">
                    <a16:creationId xmlns:a16="http://schemas.microsoft.com/office/drawing/2014/main" id="{328DA674-D594-0747-B9F1-69BEE6FE26C6}"/>
                  </a:ext>
                </a:extLst>
              </p:cNvPr>
              <p:cNvSpPr>
                <a:spLocks noRot="1" noChangeAspect="1" noMove="1" noResize="1" noEditPoints="1" noAdjustHandles="1" noChangeArrowheads="1" noChangeShapeType="1" noTextEdit="1"/>
              </p:cNvSpPr>
              <p:nvPr/>
            </p:nvSpPr>
            <p:spPr bwMode="auto">
              <a:xfrm>
                <a:off x="50277" y="596871"/>
                <a:ext cx="9043445" cy="403637"/>
              </a:xfrm>
              <a:prstGeom prst="rect">
                <a:avLst/>
              </a:prstGeom>
              <a:blipFill>
                <a:blip r:embed="rId2"/>
                <a:stretch>
                  <a:fillRect l="-674" t="-10606" b="-22727"/>
                </a:stretch>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995" name="Rectangle 11">
                <a:extLst>
                  <a:ext uri="{FF2B5EF4-FFF2-40B4-BE49-F238E27FC236}">
                    <a16:creationId xmlns:a16="http://schemas.microsoft.com/office/drawing/2014/main" id="{B42A2471-AFA6-A94C-BDB7-5684C1AF84C4}"/>
                  </a:ext>
                </a:extLst>
              </p:cNvPr>
              <p:cNvSpPr>
                <a:spLocks noChangeArrowheads="1"/>
              </p:cNvSpPr>
              <p:nvPr/>
            </p:nvSpPr>
            <p:spPr bwMode="auto">
              <a:xfrm>
                <a:off x="41562" y="1131135"/>
                <a:ext cx="9144000" cy="5274970"/>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wrap="square" anchor="t" anchorCtr="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dirty="0">
                    <a:ea typeface="黑体" panose="02010609060101010101" pitchFamily="49" charset="-122"/>
                  </a:rPr>
                  <a:t>所以，地球不是一个严格的惯性系而是非惯性系。地球公转引起的非惯性效应（</a:t>
                </a:r>
                <a:r>
                  <a:rPr kumimoji="0" lang="zh-CN" altLang="en-US" dirty="0">
                    <a:solidFill>
                      <a:srgbClr val="FF0000"/>
                    </a:solidFill>
                    <a:ea typeface="黑体" panose="02010609060101010101" pitchFamily="49" charset="-122"/>
                  </a:rPr>
                  <a:t>注意：平动加速系</a:t>
                </a:r>
                <a:r>
                  <a:rPr kumimoji="0" lang="zh-CN" altLang="en-US" dirty="0">
                    <a:ea typeface="黑体" panose="02010609060101010101" pitchFamily="49" charset="-122"/>
                  </a:rPr>
                  <a:t>）比自转的非惯性效应小2个数量级，一般可忽略。下面只讨论地球自转引起的非惯性效应。</a:t>
                </a:r>
                <a:endParaRPr kumimoji="0" lang="en-US" altLang="zh-CN" dirty="0">
                  <a:ea typeface="黑体" panose="02010609060101010101" pitchFamily="49" charset="-122"/>
                </a:endParaRPr>
              </a:p>
              <a:p>
                <a:pPr eaLnBrk="1" hangingPunct="1">
                  <a:lnSpc>
                    <a:spcPct val="150000"/>
                  </a:lnSpc>
                </a:pPr>
                <a:r>
                  <a:rPr kumimoji="0" lang="zh-CN" altLang="en-US" dirty="0">
                    <a:ea typeface="黑体" panose="02010609060101010101" pitchFamily="49" charset="-122"/>
                  </a:rPr>
                  <a:t>自转角速度近似为常数 </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  </m:t>
                    </m:r>
                    <m:acc>
                      <m:accPr>
                        <m:chr m:val="̇"/>
                        <m:ctrlPr>
                          <a:rPr kumimoji="0" lang="en-US" altLang="zh-CN" b="0" i="1" smtClean="0">
                            <a:latin typeface="Cambria Math" panose="02040503050406030204" pitchFamily="18" charset="0"/>
                            <a:ea typeface="黑体" panose="02010609060101010101" pitchFamily="49" charset="-122"/>
                          </a:rPr>
                        </m:ctrlPr>
                      </m:accPr>
                      <m:e>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𝜔</m:t>
                            </m:r>
                          </m:e>
                        </m:acc>
                      </m:e>
                    </m:acc>
                    <m:r>
                      <a:rPr kumimoji="0" lang="en-US" altLang="zh-CN" b="0" i="1" smtClean="0">
                        <a:latin typeface="Cambria Math" panose="02040503050406030204" pitchFamily="18" charset="0"/>
                        <a:ea typeface="黑体" panose="02010609060101010101" pitchFamily="49" charset="-122"/>
                      </a:rPr>
                      <m:t>=0</m:t>
                    </m:r>
                  </m:oMath>
                </a14:m>
                <a:endParaRPr kumimoji="0" lang="en-US" altLang="zh-CN" b="0"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sSub>
                        <m:sSubPr>
                          <m:ctrlPr>
                            <a:rPr kumimoji="0" lang="en-US" altLang="zh-CN" b="0" i="1" dirty="0" smtClean="0">
                              <a:solidFill>
                                <a:srgbClr val="0000FF"/>
                              </a:solidFill>
                              <a:latin typeface="Cambria Math" panose="02040503050406030204" pitchFamily="18" charset="0"/>
                              <a:ea typeface="黑体" panose="02010609060101010101" pitchFamily="49" charset="-122"/>
                            </a:rPr>
                          </m:ctrlPr>
                        </m:sSubPr>
                        <m:e>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𝐹</m:t>
                              </m:r>
                            </m:e>
                          </m:acc>
                        </m:e>
                        <m:sub>
                          <m:r>
                            <a:rPr kumimoji="0" lang="zh-CN" altLang="en-US" i="1" dirty="0">
                              <a:solidFill>
                                <a:srgbClr val="0000FF"/>
                              </a:solidFill>
                              <a:latin typeface="Cambria Math" panose="02040503050406030204" pitchFamily="18" charset="0"/>
                              <a:ea typeface="黑体" panose="02010609060101010101" pitchFamily="49" charset="-122"/>
                            </a:rPr>
                            <m:t>惯</m:t>
                          </m:r>
                        </m:sub>
                      </m:sSub>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𝑚</m:t>
                      </m:r>
                      <m:sSup>
                        <m:sSupPr>
                          <m:ctrlPr>
                            <a:rPr kumimoji="0" lang="en-US" altLang="zh-CN" b="0" i="1" smtClean="0">
                              <a:solidFill>
                                <a:srgbClr val="0000FF"/>
                              </a:solidFill>
                              <a:latin typeface="Cambria Math" panose="02040503050406030204" pitchFamily="18" charset="0"/>
                              <a:ea typeface="黑体" panose="02010609060101010101" pitchFamily="49" charset="-122"/>
                            </a:rPr>
                          </m:ctrlPr>
                        </m:sSupPr>
                        <m:e>
                          <m:r>
                            <a:rPr kumimoji="0" lang="en-US" altLang="zh-CN" b="0" i="1" smtClean="0">
                              <a:solidFill>
                                <a:srgbClr val="0000FF"/>
                              </a:solidFill>
                              <a:latin typeface="Cambria Math" panose="02040503050406030204" pitchFamily="18" charset="0"/>
                              <a:ea typeface="黑体" panose="02010609060101010101" pitchFamily="49" charset="-122"/>
                            </a:rPr>
                            <m:t>𝜔</m:t>
                          </m:r>
                        </m:e>
                        <m:sup>
                          <m:r>
                            <a:rPr kumimoji="0" lang="en-US" altLang="zh-CN" b="0" i="1" smtClean="0">
                              <a:solidFill>
                                <a:srgbClr val="0000FF"/>
                              </a:solidFill>
                              <a:latin typeface="Cambria Math" panose="02040503050406030204" pitchFamily="18" charset="0"/>
                              <a:ea typeface="黑体" panose="02010609060101010101" pitchFamily="49" charset="-122"/>
                            </a:rPr>
                            <m:t>2</m:t>
                          </m:r>
                        </m:sup>
                      </m:sSup>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𝑅</m:t>
                          </m:r>
                        </m:e>
                      </m:acc>
                      <m:r>
                        <a:rPr kumimoji="0" lang="en-US" altLang="zh-CN" b="0" i="1" dirty="0" smtClean="0">
                          <a:solidFill>
                            <a:srgbClr val="0000FF"/>
                          </a:solidFill>
                          <a:latin typeface="Cambria Math" panose="02040503050406030204" pitchFamily="18" charset="0"/>
                          <a:ea typeface="黑体" panose="02010609060101010101" pitchFamily="49" charset="-122"/>
                        </a:rPr>
                        <m:t>−2</m:t>
                      </m:r>
                      <m:r>
                        <a:rPr kumimoji="0" lang="en-US" altLang="zh-CN" b="0" i="1" dirty="0" smtClean="0">
                          <a:solidFill>
                            <a:srgbClr val="0000FF"/>
                          </a:solidFill>
                          <a:latin typeface="Cambria Math" panose="02040503050406030204" pitchFamily="18" charset="0"/>
                          <a:ea typeface="黑体" panose="02010609060101010101" pitchFamily="49" charset="-122"/>
                        </a:rPr>
                        <m:t>𝑚</m:t>
                      </m:r>
                      <m:acc>
                        <m:accPr>
                          <m:chr m:val="⃗"/>
                          <m:ctrlPr>
                            <a:rPr kumimoji="0" lang="en-US" altLang="zh-CN" b="0" i="1" dirty="0" smtClean="0">
                              <a:solidFill>
                                <a:srgbClr val="0000FF"/>
                              </a:solidFill>
                              <a:latin typeface="Cambria Math" panose="02040503050406030204" pitchFamily="18" charset="0"/>
                              <a:ea typeface="黑体" panose="02010609060101010101" pitchFamily="49" charset="-122"/>
                            </a:rPr>
                          </m:ctrlPr>
                        </m:accPr>
                        <m:e>
                          <m:r>
                            <a:rPr kumimoji="0" lang="en-US" altLang="zh-CN" b="0" i="1" dirty="0" smtClean="0">
                              <a:solidFill>
                                <a:srgbClr val="0000FF"/>
                              </a:solidFill>
                              <a:latin typeface="Cambria Math" panose="02040503050406030204" pitchFamily="18" charset="0"/>
                              <a:ea typeface="黑体" panose="02010609060101010101" pitchFamily="49" charset="-122"/>
                            </a:rPr>
                            <m:t>𝜔</m:t>
                          </m:r>
                        </m:e>
                      </m:acc>
                      <m:r>
                        <a:rPr kumimoji="0" lang="en-US" altLang="zh-CN" b="0" i="1" dirty="0" smtClean="0">
                          <a:solidFill>
                            <a:srgbClr val="0000FF"/>
                          </a:solidFill>
                          <a:latin typeface="Cambria Math" panose="02040503050406030204" pitchFamily="18" charset="0"/>
                          <a:ea typeface="黑体" panose="02010609060101010101" pitchFamily="49" charset="-122"/>
                        </a:rPr>
                        <m:t>×</m:t>
                      </m:r>
                      <m:sSup>
                        <m:sSupPr>
                          <m:ctrlPr>
                            <a:rPr kumimoji="0" lang="en-US" altLang="zh-CN" b="0" i="1" dirty="0" smtClean="0">
                              <a:solidFill>
                                <a:srgbClr val="0000FF"/>
                              </a:solidFill>
                              <a:latin typeface="Cambria Math" panose="02040503050406030204" pitchFamily="18" charset="0"/>
                              <a:ea typeface="黑体" panose="02010609060101010101" pitchFamily="49" charset="-122"/>
                            </a:rPr>
                          </m:ctrlPr>
                        </m:sSupPr>
                        <m:e>
                          <m:acc>
                            <m:accPr>
                              <m:chr m:val="⃗"/>
                              <m:ctrlPr>
                                <a:rPr kumimoji="0" lang="en-US" altLang="zh-CN" b="0" i="1" dirty="0" smtClean="0">
                                  <a:solidFill>
                                    <a:srgbClr val="0000FF"/>
                                  </a:solidFill>
                                  <a:latin typeface="Cambria Math" panose="02040503050406030204" pitchFamily="18" charset="0"/>
                                  <a:ea typeface="黑体" panose="02010609060101010101" pitchFamily="49" charset="-122"/>
                                </a:rPr>
                              </m:ctrlPr>
                            </m:accPr>
                            <m:e>
                              <m:r>
                                <a:rPr kumimoji="0" lang="en-US" altLang="zh-CN" b="0" i="1" dirty="0" smtClean="0">
                                  <a:solidFill>
                                    <a:srgbClr val="0000FF"/>
                                  </a:solidFill>
                                  <a:latin typeface="Cambria Math" panose="02040503050406030204" pitchFamily="18" charset="0"/>
                                  <a:ea typeface="黑体" panose="02010609060101010101" pitchFamily="49" charset="-122"/>
                                </a:rPr>
                                <m:t>𝑣</m:t>
                              </m:r>
                            </m:e>
                          </m:acc>
                        </m:e>
                        <m:sup>
                          <m:r>
                            <a:rPr kumimoji="0" lang="en-US" altLang="zh-CN" b="0" i="1" dirty="0" smtClean="0">
                              <a:solidFill>
                                <a:srgbClr val="0000FF"/>
                              </a:solidFill>
                              <a:latin typeface="Cambria Math" panose="02040503050406030204" pitchFamily="18" charset="0"/>
                              <a:ea typeface="黑体" panose="02010609060101010101" pitchFamily="49" charset="-122"/>
                            </a:rPr>
                            <m:t>′</m:t>
                          </m:r>
                        </m:sup>
                      </m:sSup>
                    </m:oMath>
                  </m:oMathPara>
                </a14:m>
                <a:endParaRPr kumimoji="0" lang="en-US" altLang="zh-CN" dirty="0">
                  <a:ea typeface="黑体" panose="02010609060101010101" pitchFamily="49" charset="-122"/>
                </a:endParaRPr>
              </a:p>
              <a:p>
                <a:pPr eaLnBrk="1" hangingPunct="1">
                  <a:lnSpc>
                    <a:spcPct val="150000"/>
                  </a:lnSpc>
                </a:pPr>
                <a:r>
                  <a:rPr kumimoji="0" lang="en-US" altLang="zh-CN" dirty="0">
                    <a:ea typeface="黑体" panose="02010609060101010101" pitchFamily="49" charset="-122"/>
                  </a:rPr>
                  <a:t>(1) </a:t>
                </a:r>
                <a:r>
                  <a:rPr kumimoji="0" lang="zh-CN" altLang="en-US" dirty="0">
                    <a:ea typeface="黑体" panose="02010609060101010101" pitchFamily="49" charset="-122"/>
                  </a:rPr>
                  <a:t>离心力</a:t>
                </a:r>
                <a14:m>
                  <m:oMath xmlns:m="http://schemas.openxmlformats.org/officeDocument/2006/math">
                    <m:r>
                      <a:rPr kumimoji="0" lang="en-US" altLang="zh-CN" b="0" i="1" smtClean="0">
                        <a:latin typeface="Cambria Math" panose="02040503050406030204" pitchFamily="18" charset="0"/>
                        <a:ea typeface="黑体" panose="02010609060101010101" pitchFamily="49" charset="-122"/>
                      </a:rPr>
                      <m:t>𝑚</m:t>
                    </m:r>
                    <m:sSup>
                      <m:sSupPr>
                        <m:ctrlPr>
                          <a:rPr kumimoji="0" lang="en-US" altLang="zh-CN" b="0" i="1" smtClean="0">
                            <a:latin typeface="Cambria Math" panose="02040503050406030204" pitchFamily="18" charset="0"/>
                            <a:ea typeface="黑体" panose="02010609060101010101" pitchFamily="49" charset="-122"/>
                          </a:rPr>
                        </m:ctrlPr>
                      </m:sSupPr>
                      <m:e>
                        <m:r>
                          <a:rPr kumimoji="0" lang="en-US" altLang="zh-CN" b="0" i="1" smtClean="0">
                            <a:latin typeface="Cambria Math" panose="02040503050406030204" pitchFamily="18" charset="0"/>
                            <a:ea typeface="黑体" panose="02010609060101010101" pitchFamily="49" charset="-122"/>
                          </a:rPr>
                          <m:t>𝜔</m:t>
                        </m:r>
                      </m:e>
                      <m:sup>
                        <m:r>
                          <a:rPr kumimoji="0" lang="en-US" altLang="zh-CN" b="0" i="1" smtClean="0">
                            <a:latin typeface="Cambria Math" panose="02040503050406030204" pitchFamily="18" charset="0"/>
                            <a:ea typeface="黑体" panose="02010609060101010101" pitchFamily="49" charset="-122"/>
                          </a:rPr>
                          <m:t>2</m:t>
                        </m:r>
                      </m:sup>
                    </m:sSup>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𝑅</m:t>
                        </m:r>
                      </m:e>
                    </m:acc>
                  </m:oMath>
                </a14:m>
                <a:r>
                  <a:rPr kumimoji="0" lang="zh-CN" altLang="en-US" dirty="0">
                    <a:ea typeface="黑体" panose="02010609060101010101" pitchFamily="49" charset="-122"/>
                  </a:rPr>
                  <a:t>垂直于转轴，指向外部</a:t>
                </a:r>
                <a:endParaRPr kumimoji="0" lang="en-US" altLang="zh-CN" dirty="0">
                  <a:ea typeface="黑体" panose="02010609060101010101" pitchFamily="49" charset="-122"/>
                </a:endParaRPr>
              </a:p>
              <a:p>
                <a:pPr eaLnBrk="1" hangingPunct="1">
                  <a:lnSpc>
                    <a:spcPct val="150000"/>
                  </a:lnSpc>
                </a:pPr>
                <a:r>
                  <a:rPr kumimoji="0" lang="en-US" altLang="zh-CN" dirty="0">
                    <a:ea typeface="黑体" panose="02010609060101010101" pitchFamily="49" charset="-122"/>
                  </a:rPr>
                  <a:t>(2) </a:t>
                </a:r>
                <a:r>
                  <a:rPr kumimoji="0" lang="zh-CN" altLang="en-US" dirty="0">
                    <a:ea typeface="黑体" panose="02010609060101010101" pitchFamily="49" charset="-122"/>
                  </a:rPr>
                  <a:t>科氏力垂直于</a:t>
                </a:r>
                <a14:m>
                  <m:oMath xmlns:m="http://schemas.openxmlformats.org/officeDocument/2006/math">
                    <m:sSup>
                      <m:sSupPr>
                        <m:ctrlPr>
                          <a:rPr kumimoji="0" lang="en-US" altLang="zh-CN" b="0" i="1" smtClean="0">
                            <a:latin typeface="Cambria Math" panose="02040503050406030204" pitchFamily="18" charset="0"/>
                            <a:ea typeface="黑体" panose="02010609060101010101" pitchFamily="49" charset="-122"/>
                          </a:rPr>
                        </m:ctrlPr>
                      </m:sSupPr>
                      <m:e>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𝑣</m:t>
                            </m:r>
                          </m:e>
                        </m:acc>
                      </m:e>
                      <m:sup>
                        <m:r>
                          <a:rPr kumimoji="0" lang="en-US" altLang="zh-CN" b="0" i="1" smtClean="0">
                            <a:latin typeface="Cambria Math" panose="02040503050406030204" pitchFamily="18" charset="0"/>
                            <a:ea typeface="黑体" panose="02010609060101010101" pitchFamily="49" charset="-122"/>
                          </a:rPr>
                          <m:t>′</m:t>
                        </m:r>
                      </m:sup>
                    </m:sSup>
                    <m:r>
                      <a:rPr kumimoji="0" lang="zh-CN" altLang="en-US" i="1">
                        <a:latin typeface="Cambria Math" panose="02040503050406030204" pitchFamily="18" charset="0"/>
                        <a:ea typeface="黑体" panose="02010609060101010101" pitchFamily="49" charset="-122"/>
                      </a:rPr>
                      <m:t>和</m:t>
                    </m:r>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𝜔</m:t>
                        </m:r>
                      </m:e>
                    </m:acc>
                    <m:r>
                      <m:rPr>
                        <m:lit/>
                      </m:rPr>
                      <a:rPr kumimoji="0" lang="en-US" altLang="zh-CN" b="0" i="1" smtClean="0">
                        <a:latin typeface="Cambria Math" panose="02040503050406030204" pitchFamily="18" charset="0"/>
                        <a:ea typeface="黑体" panose="02010609060101010101" pitchFamily="49" charset="-122"/>
                      </a:rPr>
                      <m:t> </m:t>
                    </m:r>
                    <m:r>
                      <m:rPr>
                        <m:lit/>
                      </m:rPr>
                      <a:rPr kumimoji="0" lang="zh-CN" altLang="en-US" i="1">
                        <a:latin typeface="Cambria Math" panose="02040503050406030204" pitchFamily="18" charset="0"/>
                        <a:ea typeface="黑体" panose="02010609060101010101" pitchFamily="49" charset="-122"/>
                      </a:rPr>
                      <m:t>组成</m:t>
                    </m:r>
                  </m:oMath>
                </a14:m>
                <a:r>
                  <a:rPr kumimoji="0" lang="zh-CN" altLang="en-US" dirty="0">
                    <a:ea typeface="黑体" panose="02010609060101010101" pitchFamily="49" charset="-122"/>
                  </a:rPr>
                  <a:t>的平面，沿</a:t>
                </a:r>
                <a14:m>
                  <m:oMath xmlns:m="http://schemas.openxmlformats.org/officeDocument/2006/math">
                    <m:sSup>
                      <m:sSupPr>
                        <m:ctrlPr>
                          <a:rPr kumimoji="0" lang="en-US" altLang="zh-CN" b="0" i="1" smtClean="0">
                            <a:latin typeface="Cambria Math" panose="02040503050406030204" pitchFamily="18" charset="0"/>
                            <a:ea typeface="黑体" panose="02010609060101010101" pitchFamily="49" charset="-122"/>
                          </a:rPr>
                        </m:ctrlPr>
                      </m:sSupPr>
                      <m:e>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𝑣</m:t>
                            </m:r>
                          </m:e>
                        </m:acc>
                      </m:e>
                      <m:sup>
                        <m:r>
                          <a:rPr kumimoji="0" lang="en-US" altLang="zh-CN" b="0" i="1" smtClean="0">
                            <a:latin typeface="Cambria Math" panose="02040503050406030204" pitchFamily="18" charset="0"/>
                            <a:ea typeface="黑体" panose="02010609060101010101" pitchFamily="49" charset="-122"/>
                          </a:rPr>
                          <m:t>′</m:t>
                        </m:r>
                      </m:sup>
                    </m:sSup>
                    <m:r>
                      <a:rPr kumimoji="0" lang="en-US" altLang="zh-CN" b="0" i="1" smtClean="0">
                        <a:latin typeface="Cambria Math" panose="02040503050406030204" pitchFamily="18" charset="0"/>
                        <a:ea typeface="黑体" panose="02010609060101010101" pitchFamily="49" charset="-122"/>
                      </a:rPr>
                      <m:t>×</m:t>
                    </m:r>
                    <m:acc>
                      <m:accPr>
                        <m:chr m:val="⃗"/>
                        <m:ctrlPr>
                          <a:rPr kumimoji="0" lang="en-US" altLang="zh-CN" b="0" i="1" smtClean="0">
                            <a:latin typeface="Cambria Math" panose="02040503050406030204" pitchFamily="18" charset="0"/>
                            <a:ea typeface="黑体" panose="02010609060101010101" pitchFamily="49" charset="-122"/>
                          </a:rPr>
                        </m:ctrlPr>
                      </m:accPr>
                      <m:e>
                        <m:r>
                          <a:rPr kumimoji="0" lang="en-US" altLang="zh-CN" b="0" i="1" smtClean="0">
                            <a:latin typeface="Cambria Math" panose="02040503050406030204" pitchFamily="18" charset="0"/>
                            <a:ea typeface="黑体" panose="02010609060101010101" pitchFamily="49" charset="-122"/>
                          </a:rPr>
                          <m:t>𝜔</m:t>
                        </m:r>
                      </m:e>
                    </m:acc>
                  </m:oMath>
                </a14:m>
                <a:endParaRPr kumimoji="0" lang="en-US" altLang="zh-CN" b="0" dirty="0">
                  <a:ea typeface="黑体" panose="02010609060101010101" pitchFamily="49" charset="-122"/>
                </a:endParaRPr>
              </a:p>
              <a:p>
                <a:pPr eaLnBrk="1" hangingPunct="1">
                  <a:lnSpc>
                    <a:spcPct val="150000"/>
                  </a:lnSpc>
                </a:pPr>
                <a:r>
                  <a:rPr kumimoji="0" lang="zh-CN" altLang="en-US" sz="2000" b="1" dirty="0">
                    <a:solidFill>
                      <a:srgbClr val="FF0000"/>
                    </a:solidFill>
                    <a:ea typeface="黑体" panose="02010609060101010101" pitchFamily="49" charset="-122"/>
                  </a:rPr>
                  <a:t>数量级估计</a:t>
                </a:r>
                <a:r>
                  <a:rPr kumimoji="0" lang="zh-CN" altLang="en-US" sz="2000" dirty="0">
                    <a:ea typeface="黑体" panose="02010609060101010101" pitchFamily="49" charset="-122"/>
                  </a:rPr>
                  <a:t>：北纬</a:t>
                </a:r>
                <a:r>
                  <a:rPr kumimoji="0" lang="en-US" altLang="zh-CN" sz="2000" dirty="0">
                    <a:ea typeface="黑体" panose="02010609060101010101" pitchFamily="49" charset="-122"/>
                  </a:rPr>
                  <a:t>45</a:t>
                </a:r>
                <a:r>
                  <a:rPr kumimoji="0" lang="zh-CN" altLang="en-US" sz="2000" dirty="0">
                    <a:ea typeface="黑体" panose="02010609060101010101" pitchFamily="49" charset="-122"/>
                  </a:rPr>
                  <a:t>度，</a:t>
                </a:r>
                <a14:m>
                  <m:oMath xmlns:m="http://schemas.openxmlformats.org/officeDocument/2006/math">
                    <m:sSup>
                      <m:sSupPr>
                        <m:ctrlPr>
                          <a:rPr kumimoji="0" lang="en-US" altLang="zh-CN" sz="2000" b="0" i="1" smtClean="0">
                            <a:latin typeface="Cambria Math" panose="02040503050406030204" pitchFamily="18" charset="0"/>
                            <a:ea typeface="黑体" panose="02010609060101010101" pitchFamily="49" charset="-122"/>
                          </a:rPr>
                        </m:ctrlPr>
                      </m:sSupPr>
                      <m:e>
                        <m:r>
                          <a:rPr kumimoji="0" lang="en-US" altLang="zh-CN" sz="2000" b="0" i="1" smtClean="0">
                            <a:latin typeface="Cambria Math" panose="02040503050406030204" pitchFamily="18" charset="0"/>
                            <a:ea typeface="黑体" panose="02010609060101010101" pitchFamily="49" charset="-122"/>
                          </a:rPr>
                          <m:t>𝜔</m:t>
                        </m:r>
                      </m:e>
                      <m:sup>
                        <m:r>
                          <a:rPr kumimoji="0" lang="en-US" altLang="zh-CN" sz="2000" b="0" i="1" smtClean="0">
                            <a:latin typeface="Cambria Math" panose="02040503050406030204" pitchFamily="18" charset="0"/>
                            <a:ea typeface="黑体" panose="02010609060101010101" pitchFamily="49" charset="-122"/>
                          </a:rPr>
                          <m:t>2</m:t>
                        </m:r>
                      </m:sup>
                    </m:sSup>
                    <m:r>
                      <a:rPr kumimoji="0" lang="en-US" altLang="zh-CN" sz="2000" b="0" i="1" smtClean="0">
                        <a:latin typeface="Cambria Math" panose="02040503050406030204" pitchFamily="18" charset="0"/>
                        <a:ea typeface="黑体" panose="02010609060101010101" pitchFamily="49" charset="-122"/>
                      </a:rPr>
                      <m:t>𝑅</m:t>
                    </m:r>
                    <m:r>
                      <a:rPr kumimoji="0" lang="en-US" altLang="zh-CN" sz="2000" b="0" i="1" smtClean="0">
                        <a:latin typeface="Cambria Math" panose="02040503050406030204" pitchFamily="18" charset="0"/>
                        <a:ea typeface="黑体" panose="02010609060101010101" pitchFamily="49" charset="-122"/>
                      </a:rPr>
                      <m:t>=2.4×</m:t>
                    </m:r>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a:rPr kumimoji="0" lang="en-US" altLang="zh-CN" sz="2000" b="0" i="1" smtClean="0">
                            <a:solidFill>
                              <a:srgbClr val="0000FF"/>
                            </a:solidFill>
                            <a:latin typeface="Cambria Math" panose="02040503050406030204" pitchFamily="18" charset="0"/>
                            <a:ea typeface="黑体" panose="02010609060101010101" pitchFamily="49" charset="-122"/>
                          </a:rPr>
                          <m:t>10</m:t>
                        </m:r>
                      </m:e>
                      <m:sup>
                        <m:r>
                          <a:rPr kumimoji="0" lang="en-US" altLang="zh-CN" sz="2000" b="0" i="1" smtClean="0">
                            <a:solidFill>
                              <a:srgbClr val="0000FF"/>
                            </a:solidFill>
                            <a:latin typeface="Cambria Math" panose="02040503050406030204" pitchFamily="18" charset="0"/>
                            <a:ea typeface="黑体" panose="02010609060101010101" pitchFamily="49" charset="-122"/>
                          </a:rPr>
                          <m:t>−2</m:t>
                        </m:r>
                      </m:sup>
                    </m:sSup>
                    <m:r>
                      <a:rPr kumimoji="0" lang="en-US" altLang="zh-CN" sz="2000" b="0" i="0" smtClean="0">
                        <a:latin typeface="Cambria Math" panose="02040503050406030204" pitchFamily="18" charset="0"/>
                        <a:ea typeface="黑体" panose="02010609060101010101" pitchFamily="49" charset="-122"/>
                      </a:rPr>
                      <m:t> </m:t>
                    </m:r>
                    <m:r>
                      <m:rPr>
                        <m:sty m:val="p"/>
                      </m:rPr>
                      <a:rPr kumimoji="0" lang="en-US" altLang="zh-CN" sz="2000" b="0" i="0" smtClean="0">
                        <a:latin typeface="Cambria Math" panose="02040503050406030204" pitchFamily="18" charset="0"/>
                        <a:ea typeface="黑体" panose="02010609060101010101" pitchFamily="49" charset="-122"/>
                      </a:rPr>
                      <m:t>m</m:t>
                    </m:r>
                    <m:r>
                      <a:rPr kumimoji="0" lang="en-US" altLang="zh-CN" sz="2000" b="0" i="0" smtClean="0">
                        <a:latin typeface="Cambria Math" panose="02040503050406030204" pitchFamily="18" charset="0"/>
                        <a:ea typeface="黑体" panose="02010609060101010101" pitchFamily="49" charset="-122"/>
                      </a:rPr>
                      <m:t>⋅</m:t>
                    </m:r>
                    <m:sSup>
                      <m:sSupPr>
                        <m:ctrlPr>
                          <a:rPr kumimoji="0" lang="en-US" altLang="zh-CN" sz="2000" b="0" i="1" smtClean="0">
                            <a:latin typeface="Cambria Math" panose="02040503050406030204" pitchFamily="18" charset="0"/>
                            <a:ea typeface="黑体" panose="02010609060101010101" pitchFamily="49" charset="-122"/>
                          </a:rPr>
                        </m:ctrlPr>
                      </m:sSupPr>
                      <m:e>
                        <m:r>
                          <m:rPr>
                            <m:sty m:val="p"/>
                          </m:rPr>
                          <a:rPr kumimoji="0" lang="en-US" altLang="zh-CN" sz="2000" b="0" i="0" smtClean="0">
                            <a:latin typeface="Cambria Math" panose="02040503050406030204" pitchFamily="18" charset="0"/>
                            <a:ea typeface="黑体" panose="02010609060101010101" pitchFamily="49" charset="-122"/>
                          </a:rPr>
                          <m:t>s</m:t>
                        </m:r>
                      </m:e>
                      <m:sup>
                        <m:r>
                          <a:rPr kumimoji="0" lang="en-US" altLang="zh-CN" sz="2000" b="0" i="0" smtClean="0">
                            <a:latin typeface="Cambria Math" panose="02040503050406030204" pitchFamily="18" charset="0"/>
                            <a:ea typeface="黑体" panose="02010609060101010101" pitchFamily="49" charset="-122"/>
                          </a:rPr>
                          <m:t>−2</m:t>
                        </m:r>
                      </m:sup>
                    </m:sSup>
                    <m:r>
                      <a:rPr kumimoji="0" lang="en-US" altLang="zh-CN" sz="2000" b="0" i="0" smtClean="0">
                        <a:latin typeface="Cambria Math" panose="02040503050406030204" pitchFamily="18" charset="0"/>
                        <a:ea typeface="黑体" panose="02010609060101010101" pitchFamily="49" charset="-122"/>
                      </a:rPr>
                      <m:t>,  2</m:t>
                    </m:r>
                    <m:r>
                      <a:rPr kumimoji="0" lang="en-US" altLang="zh-CN" sz="2000" b="0" i="1" smtClean="0">
                        <a:latin typeface="Cambria Math" panose="02040503050406030204" pitchFamily="18" charset="0"/>
                        <a:ea typeface="黑体" panose="02010609060101010101" pitchFamily="49" charset="-122"/>
                      </a:rPr>
                      <m:t>𝜔</m:t>
                    </m:r>
                    <m:sSup>
                      <m:sSupPr>
                        <m:ctrlPr>
                          <a:rPr kumimoji="0" lang="en-US" altLang="zh-CN" sz="2000" b="0" i="1" smtClean="0">
                            <a:latin typeface="Cambria Math" panose="02040503050406030204" pitchFamily="18" charset="0"/>
                            <a:ea typeface="黑体" panose="02010609060101010101" pitchFamily="49" charset="-122"/>
                          </a:rPr>
                        </m:ctrlPr>
                      </m:sSupPr>
                      <m:e>
                        <m:r>
                          <a:rPr kumimoji="0" lang="en-US" altLang="zh-CN" sz="2000" b="0" i="1" smtClean="0">
                            <a:latin typeface="Cambria Math" panose="02040503050406030204" pitchFamily="18" charset="0"/>
                            <a:ea typeface="黑体" panose="02010609060101010101" pitchFamily="49" charset="-122"/>
                          </a:rPr>
                          <m:t>𝑣</m:t>
                        </m:r>
                      </m:e>
                      <m:sup>
                        <m:r>
                          <a:rPr kumimoji="0" lang="en-US" altLang="zh-CN" sz="2000" b="0" i="1" smtClean="0">
                            <a:latin typeface="Cambria Math" panose="02040503050406030204" pitchFamily="18" charset="0"/>
                            <a:ea typeface="黑体" panose="02010609060101010101" pitchFamily="49" charset="-122"/>
                          </a:rPr>
                          <m:t>′</m:t>
                        </m:r>
                      </m:sup>
                    </m:sSup>
                    <m:r>
                      <a:rPr kumimoji="0" lang="en-US" altLang="zh-CN" sz="2000" b="0" i="1" smtClean="0">
                        <a:latin typeface="Cambria Math" panose="02040503050406030204" pitchFamily="18" charset="0"/>
                        <a:ea typeface="黑体" panose="02010609060101010101" pitchFamily="49" charset="-122"/>
                      </a:rPr>
                      <m:t>=</m:t>
                    </m:r>
                    <m:r>
                      <a:rPr kumimoji="0" lang="en-US" altLang="zh-CN" sz="2000" b="0" i="1" smtClean="0">
                        <a:solidFill>
                          <a:srgbClr val="0000FF"/>
                        </a:solidFill>
                        <a:latin typeface="Cambria Math" panose="02040503050406030204" pitchFamily="18" charset="0"/>
                        <a:ea typeface="黑体" panose="02010609060101010101" pitchFamily="49" charset="-122"/>
                      </a:rPr>
                      <m:t>1.5</m:t>
                    </m:r>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a:rPr kumimoji="0" lang="en-US" altLang="zh-CN" sz="2000" b="0" i="1" smtClean="0">
                            <a:solidFill>
                              <a:srgbClr val="0000FF"/>
                            </a:solidFill>
                            <a:latin typeface="Cambria Math" panose="02040503050406030204" pitchFamily="18" charset="0"/>
                            <a:ea typeface="黑体" panose="02010609060101010101" pitchFamily="49" charset="-122"/>
                          </a:rPr>
                          <m:t>𝑣</m:t>
                        </m:r>
                      </m:e>
                      <m:sup>
                        <m:r>
                          <a:rPr kumimoji="0" lang="en-US" altLang="zh-CN" sz="2000" b="0" i="1" smtClean="0">
                            <a:solidFill>
                              <a:srgbClr val="0000FF"/>
                            </a:solidFill>
                            <a:latin typeface="Cambria Math" panose="02040503050406030204" pitchFamily="18" charset="0"/>
                            <a:ea typeface="黑体" panose="02010609060101010101" pitchFamily="49" charset="-122"/>
                          </a:rPr>
                          <m:t>′</m:t>
                        </m:r>
                      </m:sup>
                    </m:sSup>
                    <m:r>
                      <a:rPr kumimoji="0" lang="en-US" altLang="zh-CN" sz="2000" b="0" i="1" smtClean="0">
                        <a:solidFill>
                          <a:srgbClr val="0000FF"/>
                        </a:solidFill>
                        <a:latin typeface="Cambria Math" panose="02040503050406030204" pitchFamily="18" charset="0"/>
                        <a:ea typeface="黑体" panose="02010609060101010101" pitchFamily="49" charset="-122"/>
                      </a:rPr>
                      <m:t>×</m:t>
                    </m:r>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a:rPr kumimoji="0" lang="en-US" altLang="zh-CN" sz="2000" b="0" i="1" smtClean="0">
                            <a:solidFill>
                              <a:srgbClr val="0000FF"/>
                            </a:solidFill>
                            <a:latin typeface="Cambria Math" panose="02040503050406030204" pitchFamily="18" charset="0"/>
                            <a:ea typeface="黑体" panose="02010609060101010101" pitchFamily="49" charset="-122"/>
                          </a:rPr>
                          <m:t>10</m:t>
                        </m:r>
                      </m:e>
                      <m:sup>
                        <m:r>
                          <a:rPr kumimoji="0" lang="en-US" altLang="zh-CN" sz="2000" b="0" i="1" smtClean="0">
                            <a:solidFill>
                              <a:srgbClr val="0000FF"/>
                            </a:solidFill>
                            <a:latin typeface="Cambria Math" panose="02040503050406030204" pitchFamily="18" charset="0"/>
                            <a:ea typeface="黑体" panose="02010609060101010101" pitchFamily="49" charset="-122"/>
                          </a:rPr>
                          <m:t>−4</m:t>
                        </m:r>
                      </m:sup>
                    </m:sSup>
                    <m:r>
                      <a:rPr kumimoji="0" lang="en-US" altLang="zh-CN" sz="2000" b="0" i="0" smtClean="0">
                        <a:latin typeface="Cambria Math" panose="02040503050406030204" pitchFamily="18" charset="0"/>
                        <a:ea typeface="黑体" panose="02010609060101010101" pitchFamily="49" charset="-122"/>
                      </a:rPr>
                      <m:t> </m:t>
                    </m:r>
                    <m:sSup>
                      <m:sSupPr>
                        <m:ctrlPr>
                          <a:rPr kumimoji="0" lang="en-US" altLang="zh-CN" sz="2000" b="0" i="1" smtClean="0">
                            <a:latin typeface="Cambria Math" panose="02040503050406030204" pitchFamily="18" charset="0"/>
                            <a:ea typeface="黑体" panose="02010609060101010101" pitchFamily="49" charset="-122"/>
                          </a:rPr>
                        </m:ctrlPr>
                      </m:sSupPr>
                      <m:e>
                        <m:r>
                          <m:rPr>
                            <m:sty m:val="p"/>
                          </m:rPr>
                          <a:rPr kumimoji="0" lang="en-US" altLang="zh-CN" sz="2000" b="0" i="0" smtClean="0">
                            <a:latin typeface="Cambria Math" panose="02040503050406030204" pitchFamily="18" charset="0"/>
                            <a:ea typeface="黑体" panose="02010609060101010101" pitchFamily="49" charset="-122"/>
                          </a:rPr>
                          <m:t>s</m:t>
                        </m:r>
                      </m:e>
                      <m:sup>
                        <m:r>
                          <a:rPr kumimoji="0" lang="en-US" altLang="zh-CN" sz="2000" b="0" i="0" smtClean="0">
                            <a:latin typeface="Cambria Math" panose="02040503050406030204" pitchFamily="18" charset="0"/>
                            <a:ea typeface="黑体" panose="02010609060101010101" pitchFamily="49" charset="-122"/>
                          </a:rPr>
                          <m:t>−1</m:t>
                        </m:r>
                      </m:sup>
                    </m:sSup>
                  </m:oMath>
                </a14:m>
                <a:endParaRPr kumimoji="0" lang="en-US" altLang="zh-CN" sz="2000" dirty="0">
                  <a:ea typeface="黑体" panose="02010609060101010101" pitchFamily="49" charset="-122"/>
                </a:endParaRPr>
              </a:p>
              <a:p>
                <a:pPr eaLnBrk="1" hangingPunct="1">
                  <a:lnSpc>
                    <a:spcPct val="150000"/>
                  </a:lnSpc>
                </a:pPr>
                <a14:m>
                  <m:oMath xmlns:m="http://schemas.openxmlformats.org/officeDocument/2006/math">
                    <m:r>
                      <a:rPr kumimoji="0" lang="en-US" altLang="zh-CN" sz="2000" b="0" i="1" smtClean="0">
                        <a:latin typeface="Cambria Math" panose="02040503050406030204" pitchFamily="18" charset="0"/>
                        <a:ea typeface="黑体" panose="02010609060101010101" pitchFamily="49" charset="-122"/>
                      </a:rPr>
                      <m:t>⟹</m:t>
                    </m:r>
                  </m:oMath>
                </a14:m>
                <a:r>
                  <a:rPr kumimoji="0" lang="zh-CN" altLang="en-US" sz="2000" dirty="0">
                    <a:ea typeface="黑体" panose="02010609060101010101" pitchFamily="49" charset="-122"/>
                  </a:rPr>
                  <a:t>物体速度达到</a:t>
                </a:r>
                <a14:m>
                  <m:oMath xmlns:m="http://schemas.openxmlformats.org/officeDocument/2006/math">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a:rPr kumimoji="0" lang="en-US" altLang="zh-CN" sz="2000" b="0" i="1" smtClean="0">
                            <a:solidFill>
                              <a:srgbClr val="0000FF"/>
                            </a:solidFill>
                            <a:latin typeface="Cambria Math" panose="02040503050406030204" pitchFamily="18" charset="0"/>
                            <a:ea typeface="黑体" panose="02010609060101010101" pitchFamily="49" charset="-122"/>
                          </a:rPr>
                          <m:t>10</m:t>
                        </m:r>
                      </m:e>
                      <m:sup>
                        <m:r>
                          <a:rPr kumimoji="0" lang="en-US" altLang="zh-CN" sz="2000" b="0" i="1" smtClean="0">
                            <a:solidFill>
                              <a:srgbClr val="0000FF"/>
                            </a:solidFill>
                            <a:latin typeface="Cambria Math" panose="02040503050406030204" pitchFamily="18" charset="0"/>
                            <a:ea typeface="黑体" panose="02010609060101010101" pitchFamily="49" charset="-122"/>
                          </a:rPr>
                          <m:t>2</m:t>
                        </m:r>
                      </m:sup>
                    </m:sSup>
                    <m:r>
                      <a:rPr kumimoji="0" lang="en-US" altLang="zh-CN" sz="2000" b="0" i="1" smtClean="0">
                        <a:solidFill>
                          <a:srgbClr val="0000FF"/>
                        </a:solidFill>
                        <a:latin typeface="Cambria Math" panose="02040503050406030204" pitchFamily="18" charset="0"/>
                        <a:ea typeface="黑体" panose="02010609060101010101" pitchFamily="49" charset="-122"/>
                      </a:rPr>
                      <m:t>~</m:t>
                    </m:r>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a:rPr kumimoji="0" lang="en-US" altLang="zh-CN" sz="2000" b="0" i="1" smtClean="0">
                            <a:solidFill>
                              <a:srgbClr val="0000FF"/>
                            </a:solidFill>
                            <a:latin typeface="Cambria Math" panose="02040503050406030204" pitchFamily="18" charset="0"/>
                            <a:ea typeface="黑体" panose="02010609060101010101" pitchFamily="49" charset="-122"/>
                          </a:rPr>
                          <m:t>10</m:t>
                        </m:r>
                      </m:e>
                      <m:sup>
                        <m:r>
                          <a:rPr kumimoji="0" lang="en-US" altLang="zh-CN" sz="2000" b="0" i="1" smtClean="0">
                            <a:solidFill>
                              <a:srgbClr val="0000FF"/>
                            </a:solidFill>
                            <a:latin typeface="Cambria Math" panose="02040503050406030204" pitchFamily="18" charset="0"/>
                            <a:ea typeface="黑体" panose="02010609060101010101" pitchFamily="49" charset="-122"/>
                          </a:rPr>
                          <m:t>3</m:t>
                        </m:r>
                      </m:sup>
                    </m:sSup>
                    <m:r>
                      <a:rPr kumimoji="0" lang="en-US" altLang="zh-CN" sz="2000" b="0" i="1" smtClean="0">
                        <a:solidFill>
                          <a:srgbClr val="0000FF"/>
                        </a:solidFill>
                        <a:latin typeface="Cambria Math" panose="02040503050406030204" pitchFamily="18" charset="0"/>
                        <a:ea typeface="黑体" panose="02010609060101010101" pitchFamily="49" charset="-122"/>
                      </a:rPr>
                      <m:t> </m:t>
                    </m:r>
                    <m:r>
                      <m:rPr>
                        <m:sty m:val="p"/>
                      </m:rPr>
                      <a:rPr kumimoji="0" lang="en-US" altLang="zh-CN" sz="2000" b="0" i="0" smtClean="0">
                        <a:solidFill>
                          <a:srgbClr val="0000FF"/>
                        </a:solidFill>
                        <a:latin typeface="Cambria Math" panose="02040503050406030204" pitchFamily="18" charset="0"/>
                        <a:ea typeface="黑体" panose="02010609060101010101" pitchFamily="49" charset="-122"/>
                      </a:rPr>
                      <m:t>m</m:t>
                    </m:r>
                    <m:r>
                      <a:rPr kumimoji="0" lang="en-US" altLang="zh-CN" sz="2000" b="0" i="0" smtClean="0">
                        <a:solidFill>
                          <a:srgbClr val="0000FF"/>
                        </a:solidFill>
                        <a:latin typeface="Cambria Math" panose="02040503050406030204" pitchFamily="18" charset="0"/>
                        <a:ea typeface="黑体" panose="02010609060101010101" pitchFamily="49" charset="-122"/>
                      </a:rPr>
                      <m:t>⋅</m:t>
                    </m:r>
                    <m:sSup>
                      <m:sSupPr>
                        <m:ctrlPr>
                          <a:rPr kumimoji="0" lang="en-US" altLang="zh-CN" sz="2000" b="0" i="1" smtClean="0">
                            <a:solidFill>
                              <a:srgbClr val="0000FF"/>
                            </a:solidFill>
                            <a:latin typeface="Cambria Math" panose="02040503050406030204" pitchFamily="18" charset="0"/>
                            <a:ea typeface="黑体" panose="02010609060101010101" pitchFamily="49" charset="-122"/>
                          </a:rPr>
                        </m:ctrlPr>
                      </m:sSupPr>
                      <m:e>
                        <m:r>
                          <m:rPr>
                            <m:sty m:val="p"/>
                          </m:rPr>
                          <a:rPr kumimoji="0" lang="en-US" altLang="zh-CN" sz="2000" b="0" i="0" smtClean="0">
                            <a:solidFill>
                              <a:srgbClr val="0000FF"/>
                            </a:solidFill>
                            <a:latin typeface="Cambria Math" panose="02040503050406030204" pitchFamily="18" charset="0"/>
                            <a:ea typeface="黑体" panose="02010609060101010101" pitchFamily="49" charset="-122"/>
                          </a:rPr>
                          <m:t>s</m:t>
                        </m:r>
                      </m:e>
                      <m:sup>
                        <m:r>
                          <a:rPr kumimoji="0" lang="en-US" altLang="zh-CN" sz="2000" b="0" i="0" smtClean="0">
                            <a:solidFill>
                              <a:srgbClr val="0000FF"/>
                            </a:solidFill>
                            <a:latin typeface="Cambria Math" panose="02040503050406030204" pitchFamily="18" charset="0"/>
                            <a:ea typeface="黑体" panose="02010609060101010101" pitchFamily="49" charset="-122"/>
                          </a:rPr>
                          <m:t>−1</m:t>
                        </m:r>
                      </m:sup>
                    </m:sSup>
                  </m:oMath>
                </a14:m>
                <a:r>
                  <a:rPr kumimoji="0" lang="zh-CN" altLang="en-US" sz="2000" dirty="0">
                    <a:ea typeface="黑体" panose="02010609060101010101" pitchFamily="49" charset="-122"/>
                  </a:rPr>
                  <a:t>时，科氏力才可与离心力同量级</a:t>
                </a:r>
              </a:p>
            </p:txBody>
          </p:sp>
        </mc:Choice>
        <mc:Fallback xmlns="">
          <p:sp>
            <p:nvSpPr>
              <p:cNvPr id="41995" name="Rectangle 11">
                <a:extLst>
                  <a:ext uri="{FF2B5EF4-FFF2-40B4-BE49-F238E27FC236}">
                    <a16:creationId xmlns:a16="http://schemas.microsoft.com/office/drawing/2014/main" id="{B42A2471-AFA6-A94C-BDB7-5684C1AF84C4}"/>
                  </a:ext>
                </a:extLst>
              </p:cNvPr>
              <p:cNvSpPr>
                <a:spLocks noRot="1" noChangeAspect="1" noMove="1" noResize="1" noEditPoints="1" noAdjustHandles="1" noChangeArrowheads="1" noChangeShapeType="1" noTextEdit="1"/>
              </p:cNvSpPr>
              <p:nvPr/>
            </p:nvSpPr>
            <p:spPr bwMode="auto">
              <a:xfrm>
                <a:off x="41562" y="1131135"/>
                <a:ext cx="9144000" cy="5274970"/>
              </a:xfrm>
              <a:prstGeom prst="rect">
                <a:avLst/>
              </a:prstGeom>
              <a:blipFill>
                <a:blip r:embed="rId3"/>
                <a:stretch>
                  <a:fillRect l="-1067"/>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771CCFEF-D29E-463D-810F-F31A0BB99C45}"/>
              </a:ext>
            </a:extLst>
          </p:cNvPr>
          <p:cNvSpPr/>
          <p:nvPr/>
        </p:nvSpPr>
        <p:spPr bwMode="auto">
          <a:xfrm>
            <a:off x="6634203" y="3573016"/>
            <a:ext cx="1728000" cy="1728000"/>
          </a:xfrm>
          <a:prstGeom prst="ellipse">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4" name="直接连接符 3">
            <a:extLst>
              <a:ext uri="{FF2B5EF4-FFF2-40B4-BE49-F238E27FC236}">
                <a16:creationId xmlns:a16="http://schemas.microsoft.com/office/drawing/2014/main" id="{19A6EB45-5548-47A2-A4E4-76F8813C713E}"/>
              </a:ext>
            </a:extLst>
          </p:cNvPr>
          <p:cNvCxnSpPr>
            <a:stCxn id="2" idx="4"/>
          </p:cNvCxnSpPr>
          <p:nvPr/>
        </p:nvCxnSpPr>
        <p:spPr bwMode="auto">
          <a:xfrm flipV="1">
            <a:off x="7498203" y="2924944"/>
            <a:ext cx="96" cy="2376072"/>
          </a:xfrm>
          <a:prstGeom prst="line">
            <a:avLst/>
          </a:prstGeom>
          <a:solidFill>
            <a:schemeClr val="accent1"/>
          </a:solidFill>
          <a:ln w="28575" cap="flat" cmpd="sng" algn="ctr">
            <a:solidFill>
              <a:srgbClr val="0000FF"/>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弧形 4">
            <a:extLst>
              <a:ext uri="{FF2B5EF4-FFF2-40B4-BE49-F238E27FC236}">
                <a16:creationId xmlns:a16="http://schemas.microsoft.com/office/drawing/2014/main" id="{DB96CFBA-4B65-4010-AB78-BE47F424417B}"/>
              </a:ext>
            </a:extLst>
          </p:cNvPr>
          <p:cNvSpPr/>
          <p:nvPr/>
        </p:nvSpPr>
        <p:spPr bwMode="auto">
          <a:xfrm>
            <a:off x="7138403" y="3238707"/>
            <a:ext cx="719600" cy="166522"/>
          </a:xfrm>
          <a:prstGeom prst="arc">
            <a:avLst>
              <a:gd name="adj1" fmla="val 19951943"/>
              <a:gd name="adj2" fmla="val 12514932"/>
            </a:avLst>
          </a:prstGeom>
          <a:noFill/>
          <a:ln w="38100" cap="flat" cmpd="sng" algn="ctr">
            <a:solidFill>
              <a:srgbClr val="0000FF"/>
            </a:solidFill>
            <a:prstDash val="solid"/>
            <a:round/>
            <a:headEnd type="triangl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cxnSp>
        <p:nvCxnSpPr>
          <p:cNvPr id="24" name="直接连接符 23">
            <a:extLst>
              <a:ext uri="{FF2B5EF4-FFF2-40B4-BE49-F238E27FC236}">
                <a16:creationId xmlns:a16="http://schemas.microsoft.com/office/drawing/2014/main" id="{943841A1-5976-4D31-8063-5D6EDB5B86A4}"/>
              </a:ext>
            </a:extLst>
          </p:cNvPr>
          <p:cNvCxnSpPr/>
          <p:nvPr/>
        </p:nvCxnSpPr>
        <p:spPr bwMode="auto">
          <a:xfrm flipV="1">
            <a:off x="7483000" y="3986277"/>
            <a:ext cx="735379" cy="45073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连接符 26">
            <a:extLst>
              <a:ext uri="{FF2B5EF4-FFF2-40B4-BE49-F238E27FC236}">
                <a16:creationId xmlns:a16="http://schemas.microsoft.com/office/drawing/2014/main" id="{8D358B51-EE21-4EEE-B886-2D349A46E008}"/>
              </a:ext>
            </a:extLst>
          </p:cNvPr>
          <p:cNvCxnSpPr/>
          <p:nvPr/>
        </p:nvCxnSpPr>
        <p:spPr bwMode="auto">
          <a:xfrm>
            <a:off x="7498203" y="3982548"/>
            <a:ext cx="720176" cy="3729"/>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0">
            <a:extLst>
              <a:ext uri="{FF2B5EF4-FFF2-40B4-BE49-F238E27FC236}">
                <a16:creationId xmlns:a16="http://schemas.microsoft.com/office/drawing/2014/main" id="{F0BF43DE-A6B6-4031-9179-1EDC717AF3AB}"/>
              </a:ext>
            </a:extLst>
          </p:cNvPr>
          <p:cNvCxnSpPr/>
          <p:nvPr/>
        </p:nvCxnSpPr>
        <p:spPr bwMode="auto">
          <a:xfrm>
            <a:off x="8218091" y="3978819"/>
            <a:ext cx="720176" cy="3729"/>
          </a:xfrm>
          <a:prstGeom prst="line">
            <a:avLst/>
          </a:prstGeom>
          <a:solidFill>
            <a:schemeClr val="accent1"/>
          </a:solidFill>
          <a:ln w="38100" cap="flat" cmpd="sng" algn="ctr">
            <a:solidFill>
              <a:srgbClr val="0000FF"/>
            </a:solidFill>
            <a:prstDash val="solid"/>
            <a:round/>
            <a:headEnd type="none" w="med" len="med"/>
            <a:tailEnd type="arrow"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235534A1-6080-49F4-9409-645A465A0010}"/>
                  </a:ext>
                </a:extLst>
              </p:cNvPr>
              <p:cNvSpPr/>
              <p:nvPr/>
            </p:nvSpPr>
            <p:spPr>
              <a:xfrm>
                <a:off x="8063790" y="3262199"/>
                <a:ext cx="1101712"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0" lang="en-US" altLang="zh-CN" i="1">
                          <a:latin typeface="Cambria Math" panose="02040503050406030204" pitchFamily="18" charset="0"/>
                          <a:ea typeface="黑体" panose="02010609060101010101" pitchFamily="49" charset="-122"/>
                        </a:rPr>
                        <m:t>𝑚</m:t>
                      </m:r>
                      <m:sSup>
                        <m:sSupPr>
                          <m:ctrlPr>
                            <a:rPr kumimoji="0" lang="en-US" altLang="zh-CN" i="1">
                              <a:latin typeface="Cambria Math" panose="02040503050406030204" pitchFamily="18" charset="0"/>
                              <a:ea typeface="黑体" panose="02010609060101010101" pitchFamily="49" charset="-122"/>
                            </a:rPr>
                          </m:ctrlPr>
                        </m:sSupPr>
                        <m:e>
                          <m:r>
                            <a:rPr kumimoji="0" lang="en-US" altLang="zh-CN" i="1">
                              <a:latin typeface="Cambria Math" panose="02040503050406030204" pitchFamily="18" charset="0"/>
                              <a:ea typeface="黑体" panose="02010609060101010101" pitchFamily="49" charset="-122"/>
                            </a:rPr>
                            <m:t>𝜔</m:t>
                          </m:r>
                        </m:e>
                        <m:sup>
                          <m:r>
                            <a:rPr kumimoji="0" lang="en-US" altLang="zh-CN" i="1">
                              <a:latin typeface="Cambria Math" panose="02040503050406030204" pitchFamily="18" charset="0"/>
                              <a:ea typeface="黑体" panose="02010609060101010101" pitchFamily="49" charset="-122"/>
                            </a:rPr>
                            <m:t>2</m:t>
                          </m:r>
                        </m:sup>
                      </m:sSup>
                      <m:acc>
                        <m:accPr>
                          <m:chr m:val="⃗"/>
                          <m:ctrlPr>
                            <a:rPr kumimoji="0" lang="en-US" altLang="zh-CN" i="1">
                              <a:latin typeface="Cambria Math" panose="02040503050406030204" pitchFamily="18" charset="0"/>
                              <a:ea typeface="黑体" panose="02010609060101010101" pitchFamily="49" charset="-122"/>
                            </a:rPr>
                          </m:ctrlPr>
                        </m:accPr>
                        <m:e>
                          <m:r>
                            <a:rPr kumimoji="0" lang="en-US" altLang="zh-CN" i="1">
                              <a:latin typeface="Cambria Math" panose="02040503050406030204" pitchFamily="18" charset="0"/>
                              <a:ea typeface="黑体" panose="02010609060101010101" pitchFamily="49" charset="-122"/>
                            </a:rPr>
                            <m:t>𝑅</m:t>
                          </m:r>
                        </m:e>
                      </m:acc>
                    </m:oMath>
                  </m:oMathPara>
                </a14:m>
                <a:endParaRPr lang="zh-CN" altLang="en-US" dirty="0"/>
              </a:p>
            </p:txBody>
          </p:sp>
        </mc:Choice>
        <mc:Fallback xmlns="">
          <p:sp>
            <p:nvSpPr>
              <p:cNvPr id="11" name="矩形 10">
                <a:extLst>
                  <a:ext uri="{FF2B5EF4-FFF2-40B4-BE49-F238E27FC236}">
                    <a16:creationId xmlns:a16="http://schemas.microsoft.com/office/drawing/2014/main" id="{235534A1-6080-49F4-9409-645A465A0010}"/>
                  </a:ext>
                </a:extLst>
              </p:cNvPr>
              <p:cNvSpPr>
                <a:spLocks noRot="1" noChangeAspect="1" noMove="1" noResize="1" noEditPoints="1" noAdjustHandles="1" noChangeArrowheads="1" noChangeShapeType="1" noTextEdit="1"/>
              </p:cNvSpPr>
              <p:nvPr/>
            </p:nvSpPr>
            <p:spPr>
              <a:xfrm>
                <a:off x="8063790" y="3262199"/>
                <a:ext cx="1101712" cy="506421"/>
              </a:xfrm>
              <a:prstGeom prst="rect">
                <a:avLst/>
              </a:prstGeom>
              <a:blipFill>
                <a:blip r:embed="rId8"/>
                <a:stretch>
                  <a:fillRect/>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9B0F6360-5209-4E11-B34C-0C224FB3AD71}"/>
              </a:ext>
            </a:extLst>
          </p:cNvPr>
          <p:cNvSpPr>
            <a:spLocks noGrp="1"/>
          </p:cNvSpPr>
          <p:nvPr>
            <p:ph type="sldNum" sz="quarter" idx="12"/>
          </p:nvPr>
        </p:nvSpPr>
        <p:spPr/>
        <p:txBody>
          <a:bodyPr/>
          <a:lstStyle/>
          <a:p>
            <a:pPr>
              <a:defRPr/>
            </a:pPr>
            <a:fld id="{8372D68D-3E4D-E140-BABB-1F7B81CFF020}" type="slidenum">
              <a:rPr lang="en-US" altLang="zh-CN" smtClean="0"/>
              <a:pPr>
                <a:defRPr/>
              </a:pPr>
              <a:t>12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animEffect transition="in" filter="wipe(left)">
                                      <p:cBhvr>
                                        <p:cTn id="7" dur="500"/>
                                        <p:tgtEl>
                                          <p:spTgt spid="419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5"/>
                                        </p:tgtEl>
                                        <p:attrNameLst>
                                          <p:attrName>style.visibility</p:attrName>
                                        </p:attrNameLst>
                                      </p:cBhvr>
                                      <p:to>
                                        <p:strVal val="visible"/>
                                      </p:to>
                                    </p:set>
                                    <p:animEffect transition="in" filter="wipe(left)">
                                      <p:cBhvr>
                                        <p:cTn id="12" dur="500"/>
                                        <p:tgtEl>
                                          <p:spTgt spid="41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nimBg="1" autoUpdateAnimBg="0"/>
      <p:bldP spid="41995"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6" name="Rectangle 12">
            <a:extLst>
              <a:ext uri="{FF2B5EF4-FFF2-40B4-BE49-F238E27FC236}">
                <a16:creationId xmlns:a16="http://schemas.microsoft.com/office/drawing/2014/main" id="{FB79B144-4FA7-9449-B089-F0801C74D173}"/>
              </a:ext>
            </a:extLst>
          </p:cNvPr>
          <p:cNvSpPr>
            <a:spLocks noChangeArrowheads="1"/>
          </p:cNvSpPr>
          <p:nvPr/>
        </p:nvSpPr>
        <p:spPr bwMode="auto">
          <a:xfrm>
            <a:off x="18669" y="1340768"/>
            <a:ext cx="4637088" cy="466725"/>
          </a:xfrm>
          <a:prstGeom prst="rect">
            <a:avLst/>
          </a:prstGeom>
          <a:solidFill>
            <a:srgbClr val="FFFF00"/>
          </a:solidFill>
          <a:ln w="9525">
            <a:solidFill>
              <a:schemeClr val="accent1"/>
            </a:solidFill>
            <a:miter lim="800000"/>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ea typeface="黑体" panose="02010609060101010101" pitchFamily="49" charset="-122"/>
              </a:rPr>
              <a:t>一、重力加速度</a:t>
            </a:r>
            <a:r>
              <a:rPr kumimoji="0" lang="en-US" altLang="zh-CN">
                <a:ea typeface="黑体" panose="02010609060101010101" pitchFamily="49" charset="-122"/>
              </a:rPr>
              <a:t>g</a:t>
            </a:r>
            <a:r>
              <a:rPr kumimoji="0" lang="zh-CN" altLang="en-US">
                <a:ea typeface="黑体" panose="02010609060101010101" pitchFamily="49" charset="-122"/>
              </a:rPr>
              <a:t>随纬度</a:t>
            </a:r>
            <a:r>
              <a:rPr kumimoji="0" lang="en-US" altLang="zh-CN">
                <a:ea typeface="黑体" panose="02010609060101010101" pitchFamily="49" charset="-122"/>
              </a:rPr>
              <a:t>λ</a:t>
            </a:r>
            <a:r>
              <a:rPr kumimoji="0" lang="zh-CN" altLang="en-US">
                <a:ea typeface="黑体" panose="02010609060101010101" pitchFamily="49" charset="-122"/>
              </a:rPr>
              <a:t>的变化</a:t>
            </a:r>
          </a:p>
        </p:txBody>
      </p:sp>
      <p:sp>
        <p:nvSpPr>
          <p:cNvPr id="41997" name="Rectangle 13">
            <a:extLst>
              <a:ext uri="{FF2B5EF4-FFF2-40B4-BE49-F238E27FC236}">
                <a16:creationId xmlns:a16="http://schemas.microsoft.com/office/drawing/2014/main" id="{F334D508-893C-CC44-8B24-004D52543F1D}"/>
              </a:ext>
            </a:extLst>
          </p:cNvPr>
          <p:cNvSpPr>
            <a:spLocks noChangeArrowheads="1"/>
          </p:cNvSpPr>
          <p:nvPr/>
        </p:nvSpPr>
        <p:spPr bwMode="auto">
          <a:xfrm>
            <a:off x="18669" y="1904331"/>
            <a:ext cx="9144000" cy="831850"/>
          </a:xfrm>
          <a:prstGeom prst="rect">
            <a:avLst/>
          </a:prstGeom>
          <a:solidFill>
            <a:schemeClr val="bg1"/>
          </a:solidFill>
          <a:ln>
            <a:noFill/>
          </a:ln>
          <a:effec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ea typeface="黑体" panose="02010609060101010101" pitchFamily="49" charset="-122"/>
              </a:rPr>
              <a:t>对地面上的观察者：在纬度为</a:t>
            </a:r>
            <a:r>
              <a:rPr kumimoji="0" lang="en-US" altLang="zh-CN" dirty="0">
                <a:ea typeface="黑体" panose="02010609060101010101" pitchFamily="49" charset="-122"/>
              </a:rPr>
              <a:t>λ</a:t>
            </a:r>
            <a:r>
              <a:rPr kumimoji="0" lang="zh-CN" altLang="en-US" dirty="0">
                <a:ea typeface="黑体" panose="02010609060101010101" pitchFamily="49" charset="-122"/>
              </a:rPr>
              <a:t>处的地面上质量为</a:t>
            </a:r>
            <a:r>
              <a:rPr kumimoji="0" lang="en-US" altLang="zh-CN" dirty="0">
                <a:ea typeface="黑体" panose="02010609060101010101" pitchFamily="49" charset="-122"/>
              </a:rPr>
              <a:t>m</a:t>
            </a:r>
            <a:r>
              <a:rPr kumimoji="0" lang="zh-CN" altLang="en-US" dirty="0">
                <a:ea typeface="黑体" panose="02010609060101010101" pitchFamily="49" charset="-122"/>
              </a:rPr>
              <a:t>的物体：受地球引力 </a:t>
            </a:r>
          </a:p>
        </p:txBody>
      </p:sp>
      <p:graphicFrame>
        <p:nvGraphicFramePr>
          <p:cNvPr id="41999" name="Object 15">
            <a:extLst>
              <a:ext uri="{FF2B5EF4-FFF2-40B4-BE49-F238E27FC236}">
                <a16:creationId xmlns:a16="http://schemas.microsoft.com/office/drawing/2014/main" id="{8CA9DC58-C37B-FA4D-8C38-F4CACFAF20C0}"/>
              </a:ext>
            </a:extLst>
          </p:cNvPr>
          <p:cNvGraphicFramePr>
            <a:graphicFrameLocks noChangeAspect="1"/>
          </p:cNvGraphicFramePr>
          <p:nvPr>
            <p:extLst>
              <p:ext uri="{D42A27DB-BD31-4B8C-83A1-F6EECF244321}">
                <p14:modId xmlns:p14="http://schemas.microsoft.com/office/powerpoint/2010/main" val="318040468"/>
              </p:ext>
            </p:extLst>
          </p:nvPr>
        </p:nvGraphicFramePr>
        <p:xfrm>
          <a:off x="1085469" y="2366293"/>
          <a:ext cx="244475" cy="269875"/>
        </p:xfrm>
        <a:graphic>
          <a:graphicData uri="http://schemas.openxmlformats.org/presentationml/2006/ole">
            <mc:AlternateContent xmlns:mc="http://schemas.openxmlformats.org/markup-compatibility/2006">
              <mc:Choice xmlns:v="urn:schemas-microsoft-com:vml" Requires="v">
                <p:oleObj spid="_x0000_s64550" r:id="rId3" imgW="2051050" imgH="2343150" progId="Equation.3">
                  <p:embed/>
                </p:oleObj>
              </mc:Choice>
              <mc:Fallback>
                <p:oleObj r:id="rId3" imgW="2051050" imgH="2343150" progId="Equation.3">
                  <p:embed/>
                  <p:pic>
                    <p:nvPicPr>
                      <p:cNvPr id="41999" name="Object 15">
                        <a:extLst>
                          <a:ext uri="{FF2B5EF4-FFF2-40B4-BE49-F238E27FC236}">
                            <a16:creationId xmlns:a16="http://schemas.microsoft.com/office/drawing/2014/main" id="{8CA9DC58-C37B-FA4D-8C38-F4CACFAF20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469" y="2366293"/>
                        <a:ext cx="24447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2000" name="Rectangle 16">
            <a:extLst>
              <a:ext uri="{FF2B5EF4-FFF2-40B4-BE49-F238E27FC236}">
                <a16:creationId xmlns:a16="http://schemas.microsoft.com/office/drawing/2014/main" id="{CDB46B85-2248-D44B-8A9E-CE9DF2A50C4A}"/>
              </a:ext>
            </a:extLst>
          </p:cNvPr>
          <p:cNvSpPr>
            <a:spLocks noChangeArrowheads="1"/>
          </p:cNvSpPr>
          <p:nvPr/>
        </p:nvSpPr>
        <p:spPr bwMode="auto">
          <a:xfrm>
            <a:off x="1390269" y="2290093"/>
            <a:ext cx="2176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ea typeface="黑体" panose="02010609060101010101" pitchFamily="49" charset="-122"/>
              </a:rPr>
              <a:t>和惯性离心力 </a:t>
            </a:r>
          </a:p>
        </p:txBody>
      </p:sp>
      <mc:AlternateContent xmlns:mc="http://schemas.openxmlformats.org/markup-compatibility/2006" xmlns:a14="http://schemas.microsoft.com/office/drawing/2010/main">
        <mc:Choice Requires="a14">
          <p:sp>
            <p:nvSpPr>
              <p:cNvPr id="42001" name="Object 17">
                <a:extLst>
                  <a:ext uri="{FF2B5EF4-FFF2-40B4-BE49-F238E27FC236}">
                    <a16:creationId xmlns:a16="http://schemas.microsoft.com/office/drawing/2014/main" id="{057E158C-0A9E-CA46-911F-1C1CD0678D93}"/>
                  </a:ext>
                </a:extLst>
              </p:cNvPr>
              <p:cNvSpPr txBox="1"/>
              <p:nvPr/>
            </p:nvSpPr>
            <p:spPr bwMode="auto">
              <a:xfrm>
                <a:off x="3500576" y="2366963"/>
                <a:ext cx="2053020" cy="543842"/>
              </a:xfrm>
              <a:prstGeom prst="rect">
                <a:avLst/>
              </a:prstGeom>
              <a:noFill/>
              <a:ln>
                <a:noFill/>
              </a:ln>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𝑡</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𝑚𝑅</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𝜆</m:t>
                          </m:r>
                        </m:e>
                      </m:func>
                    </m:oMath>
                  </m:oMathPara>
                </a14:m>
                <a:endParaRPr lang="zh-CN" altLang="en-US" dirty="0"/>
              </a:p>
            </p:txBody>
          </p:sp>
        </mc:Choice>
        <mc:Fallback xmlns="">
          <p:sp>
            <p:nvSpPr>
              <p:cNvPr id="42001" name="Object 17">
                <a:extLst>
                  <a:ext uri="{FF2B5EF4-FFF2-40B4-BE49-F238E27FC236}">
                    <a16:creationId xmlns:a16="http://schemas.microsoft.com/office/drawing/2014/main" id="{057E158C-0A9E-CA46-911F-1C1CD0678D93}"/>
                  </a:ext>
                </a:extLst>
              </p:cNvPr>
              <p:cNvSpPr txBox="1">
                <a:spLocks noRot="1" noChangeAspect="1" noMove="1" noResize="1" noEditPoints="1" noAdjustHandles="1" noChangeArrowheads="1" noChangeShapeType="1" noTextEdit="1"/>
              </p:cNvSpPr>
              <p:nvPr/>
            </p:nvSpPr>
            <p:spPr bwMode="auto">
              <a:xfrm>
                <a:off x="3500576" y="2366963"/>
                <a:ext cx="2053020" cy="543842"/>
              </a:xfrm>
              <a:prstGeom prst="rect">
                <a:avLst/>
              </a:prstGeom>
              <a:blipFill>
                <a:blip r:embed="rId5"/>
                <a:stretch>
                  <a:fillRect t="-2247"/>
                </a:stretch>
              </a:blipFill>
              <a:ln>
                <a:noFill/>
              </a:ln>
            </p:spPr>
            <p:txBody>
              <a:bodyPr/>
              <a:lstStyle/>
              <a:p>
                <a:r>
                  <a:rPr lang="zh-CN" altLang="en-US">
                    <a:noFill/>
                  </a:rPr>
                  <a:t> </a:t>
                </a:r>
              </a:p>
            </p:txBody>
          </p:sp>
        </mc:Fallback>
      </mc:AlternateContent>
      <p:sp>
        <p:nvSpPr>
          <p:cNvPr id="42002" name="Rectangle 18">
            <a:extLst>
              <a:ext uri="{FF2B5EF4-FFF2-40B4-BE49-F238E27FC236}">
                <a16:creationId xmlns:a16="http://schemas.microsoft.com/office/drawing/2014/main" id="{6EFC940B-52D3-6141-ACFB-4009F87D1008}"/>
              </a:ext>
            </a:extLst>
          </p:cNvPr>
          <p:cNvSpPr>
            <a:spLocks noChangeArrowheads="1"/>
          </p:cNvSpPr>
          <p:nvPr/>
        </p:nvSpPr>
        <p:spPr bwMode="auto">
          <a:xfrm>
            <a:off x="5454269" y="2366293"/>
            <a:ext cx="370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ea typeface="黑体" panose="02010609060101010101" pitchFamily="49" charset="-122"/>
              </a:rPr>
              <a:t>作用而处于相对平衡，故 </a:t>
            </a:r>
          </a:p>
        </p:txBody>
      </p:sp>
      <mc:AlternateContent xmlns:mc="http://schemas.openxmlformats.org/markup-compatibility/2006" xmlns:a14="http://schemas.microsoft.com/office/drawing/2010/main">
        <mc:Choice Requires="a14">
          <p:sp>
            <p:nvSpPr>
              <p:cNvPr id="42003" name="Object 19">
                <a:extLst>
                  <a:ext uri="{FF2B5EF4-FFF2-40B4-BE49-F238E27FC236}">
                    <a16:creationId xmlns:a16="http://schemas.microsoft.com/office/drawing/2014/main" id="{82700B4D-0C6A-AD4C-9746-D224B1DDBDE3}"/>
                  </a:ext>
                </a:extLst>
              </p:cNvPr>
              <p:cNvSpPr txBox="1"/>
              <p:nvPr/>
            </p:nvSpPr>
            <p:spPr bwMode="auto">
              <a:xfrm>
                <a:off x="1096640" y="3362590"/>
                <a:ext cx="2139951" cy="660077"/>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𝑔</m:t>
                          </m:r>
                        </m:e>
                      </m:acc>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e>
                        <m:sub>
                          <m:r>
                            <a:rPr lang="zh-CN" altLang="en-US" i="1">
                              <a:solidFill>
                                <a:srgbClr val="000000"/>
                              </a:solidFill>
                              <a:latin typeface="Cambria Math" panose="02040503050406030204" pitchFamily="18" charset="0"/>
                            </a:rPr>
                            <m:t>𝑡</m:t>
                          </m:r>
                        </m:sub>
                      </m:sSub>
                    </m:oMath>
                  </m:oMathPara>
                </a14:m>
                <a:endParaRPr lang="zh-CN" altLang="en-US" dirty="0"/>
              </a:p>
            </p:txBody>
          </p:sp>
        </mc:Choice>
        <mc:Fallback xmlns="">
          <p:sp>
            <p:nvSpPr>
              <p:cNvPr id="42003" name="Object 19">
                <a:extLst>
                  <a:ext uri="{FF2B5EF4-FFF2-40B4-BE49-F238E27FC236}">
                    <a16:creationId xmlns:a16="http://schemas.microsoft.com/office/drawing/2014/main" id="{82700B4D-0C6A-AD4C-9746-D224B1DDBDE3}"/>
                  </a:ext>
                </a:extLst>
              </p:cNvPr>
              <p:cNvSpPr txBox="1">
                <a:spLocks noRot="1" noChangeAspect="1" noMove="1" noResize="1" noEditPoints="1" noAdjustHandles="1" noChangeArrowheads="1" noChangeShapeType="1" noTextEdit="1"/>
              </p:cNvSpPr>
              <p:nvPr/>
            </p:nvSpPr>
            <p:spPr bwMode="auto">
              <a:xfrm>
                <a:off x="1096640" y="3362590"/>
                <a:ext cx="2139951" cy="660077"/>
              </a:xfrm>
              <a:prstGeom prst="rect">
                <a:avLst/>
              </a:prstGeom>
              <a:blipFill>
                <a:blip r:embed="rId6"/>
                <a:stretch>
                  <a:fillRect/>
                </a:stretch>
              </a:blipFill>
              <a:ln>
                <a:noFill/>
              </a:ln>
            </p:spPr>
            <p:txBody>
              <a:bodyPr/>
              <a:lstStyle/>
              <a:p>
                <a:r>
                  <a:rPr lang="zh-CN" altLang="en-US">
                    <a:noFill/>
                  </a:rPr>
                  <a:t> </a:t>
                </a:r>
              </a:p>
            </p:txBody>
          </p:sp>
        </mc:Fallback>
      </mc:AlternateContent>
      <p:grpSp>
        <p:nvGrpSpPr>
          <p:cNvPr id="42008" name="Group 24">
            <a:extLst>
              <a:ext uri="{FF2B5EF4-FFF2-40B4-BE49-F238E27FC236}">
                <a16:creationId xmlns:a16="http://schemas.microsoft.com/office/drawing/2014/main" id="{13BFD496-3A78-B048-973E-9BD8A4D4A342}"/>
              </a:ext>
            </a:extLst>
          </p:cNvPr>
          <p:cNvGrpSpPr>
            <a:grpSpLocks/>
          </p:cNvGrpSpPr>
          <p:nvPr/>
        </p:nvGrpSpPr>
        <p:grpSpPr bwMode="auto">
          <a:xfrm>
            <a:off x="4819269" y="2823493"/>
            <a:ext cx="3781425" cy="2381250"/>
            <a:chOff x="3024" y="2688"/>
            <a:chExt cx="2382" cy="1500"/>
          </a:xfrm>
        </p:grpSpPr>
        <p:pic>
          <p:nvPicPr>
            <p:cNvPr id="21518" name="Picture 20" descr="图5">
              <a:extLst>
                <a:ext uri="{FF2B5EF4-FFF2-40B4-BE49-F238E27FC236}">
                  <a16:creationId xmlns:a16="http://schemas.microsoft.com/office/drawing/2014/main" id="{B5F72681-31E8-364B-8A50-92ED71BFA34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24" y="2688"/>
              <a:ext cx="2382" cy="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9" name="Rectangle 23">
              <a:extLst>
                <a:ext uri="{FF2B5EF4-FFF2-40B4-BE49-F238E27FC236}">
                  <a16:creationId xmlns:a16="http://schemas.microsoft.com/office/drawing/2014/main" id="{733CDF9F-40FE-2E40-BAE0-C3DA395AB5E9}"/>
                </a:ext>
              </a:extLst>
            </p:cNvPr>
            <p:cNvSpPr>
              <a:spLocks noChangeArrowheads="1"/>
            </p:cNvSpPr>
            <p:nvPr/>
          </p:nvSpPr>
          <p:spPr bwMode="auto">
            <a:xfrm>
              <a:off x="4128" y="4032"/>
              <a:ext cx="432"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grpSp>
      <p:sp>
        <p:nvSpPr>
          <p:cNvPr id="2" name="灯片编号占位符 1">
            <a:extLst>
              <a:ext uri="{FF2B5EF4-FFF2-40B4-BE49-F238E27FC236}">
                <a16:creationId xmlns:a16="http://schemas.microsoft.com/office/drawing/2014/main" id="{AE0578E5-407C-491B-81AD-BFF890AC7F76}"/>
              </a:ext>
            </a:extLst>
          </p:cNvPr>
          <p:cNvSpPr>
            <a:spLocks noGrp="1"/>
          </p:cNvSpPr>
          <p:nvPr>
            <p:ph type="sldNum" sz="quarter" idx="12"/>
          </p:nvPr>
        </p:nvSpPr>
        <p:spPr/>
        <p:txBody>
          <a:bodyPr/>
          <a:lstStyle/>
          <a:p>
            <a:pPr>
              <a:defRPr/>
            </a:pPr>
            <a:fld id="{8372D68D-3E4D-E140-BABB-1F7B81CFF020}" type="slidenum">
              <a:rPr lang="en-US" altLang="zh-CN" smtClean="0"/>
              <a:pPr>
                <a:defRPr/>
              </a:pPr>
              <a:t>13</a:t>
            </a:fld>
            <a:endParaRPr lang="en-US" altLang="zh-CN" dirty="0"/>
          </a:p>
        </p:txBody>
      </p:sp>
    </p:spTree>
    <p:extLst>
      <p:ext uri="{BB962C8B-B14F-4D97-AF65-F5344CB8AC3E}">
        <p14:creationId xmlns:p14="http://schemas.microsoft.com/office/powerpoint/2010/main" val="468223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1996">
                                            <p:txEl>
                                              <p:charRg st="4294967295" end="4294967295"/>
                                            </p:txEl>
                                          </p:spTgt>
                                        </p:tgtEl>
                                        <p:attrNameLst>
                                          <p:attrName>style.visibility</p:attrName>
                                        </p:attrNameLst>
                                      </p:cBhvr>
                                      <p:to>
                                        <p:strVal val="visible"/>
                                      </p:to>
                                    </p:set>
                                    <p:animEffect transition="in" filter="box(in)">
                                      <p:cBhvr>
                                        <p:cTn id="7" dur="500"/>
                                        <p:tgtEl>
                                          <p:spTgt spid="41996">
                                            <p:txEl>
                                              <p:charRg st="4294967295" end="429496729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1997"/>
                                        </p:tgtEl>
                                        <p:attrNameLst>
                                          <p:attrName>style.visibility</p:attrName>
                                        </p:attrNameLst>
                                      </p:cBhvr>
                                      <p:to>
                                        <p:strVal val="visible"/>
                                      </p:to>
                                    </p:set>
                                    <p:anim calcmode="lin" valueType="num">
                                      <p:cBhvr additive="base">
                                        <p:cTn id="12" dur="500" fill="hold"/>
                                        <p:tgtEl>
                                          <p:spTgt spid="41997"/>
                                        </p:tgtEl>
                                        <p:attrNameLst>
                                          <p:attrName>ppt_x</p:attrName>
                                        </p:attrNameLst>
                                      </p:cBhvr>
                                      <p:tavLst>
                                        <p:tav tm="0">
                                          <p:val>
                                            <p:strVal val="#ppt_x"/>
                                          </p:val>
                                        </p:tav>
                                        <p:tav tm="100000">
                                          <p:val>
                                            <p:strVal val="#ppt_x"/>
                                          </p:val>
                                        </p:tav>
                                      </p:tavLst>
                                    </p:anim>
                                    <p:anim calcmode="lin" valueType="num">
                                      <p:cBhvr additive="base">
                                        <p:cTn id="13" dur="500" fill="hold"/>
                                        <p:tgtEl>
                                          <p:spTgt spid="41997"/>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500"/>
                            </p:stCondLst>
                            <p:childTnLst>
                              <p:par>
                                <p:cTn id="15" presetID="2" presetClass="entr" presetSubtype="4" fill="hold" nodeType="afterEffect">
                                  <p:stCondLst>
                                    <p:cond delay="0"/>
                                  </p:stCondLst>
                                  <p:childTnLst>
                                    <p:set>
                                      <p:cBhvr>
                                        <p:cTn id="16" dur="1" fill="hold">
                                          <p:stCondLst>
                                            <p:cond delay="0"/>
                                          </p:stCondLst>
                                        </p:cTn>
                                        <p:tgtEl>
                                          <p:spTgt spid="41999"/>
                                        </p:tgtEl>
                                        <p:attrNameLst>
                                          <p:attrName>style.visibility</p:attrName>
                                        </p:attrNameLst>
                                      </p:cBhvr>
                                      <p:to>
                                        <p:strVal val="visible"/>
                                      </p:to>
                                    </p:set>
                                    <p:anim calcmode="lin" valueType="num">
                                      <p:cBhvr additive="base">
                                        <p:cTn id="17" dur="500" fill="hold"/>
                                        <p:tgtEl>
                                          <p:spTgt spid="41999"/>
                                        </p:tgtEl>
                                        <p:attrNameLst>
                                          <p:attrName>ppt_x</p:attrName>
                                        </p:attrNameLst>
                                      </p:cBhvr>
                                      <p:tavLst>
                                        <p:tav tm="0">
                                          <p:val>
                                            <p:strVal val="#ppt_x"/>
                                          </p:val>
                                        </p:tav>
                                        <p:tav tm="100000">
                                          <p:val>
                                            <p:strVal val="#ppt_x"/>
                                          </p:val>
                                        </p:tav>
                                      </p:tavLst>
                                    </p:anim>
                                    <p:anim calcmode="lin" valueType="num">
                                      <p:cBhvr additive="base">
                                        <p:cTn id="18" dur="500" fill="hold"/>
                                        <p:tgtEl>
                                          <p:spTgt spid="41999"/>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000"/>
                            </p:stCondLst>
                            <p:childTnLst>
                              <p:par>
                                <p:cTn id="20" presetID="2" presetClass="entr" presetSubtype="4" fill="hold" grpId="0" nodeType="afterEffect">
                                  <p:stCondLst>
                                    <p:cond delay="0"/>
                                  </p:stCondLst>
                                  <p:childTnLst>
                                    <p:set>
                                      <p:cBhvr>
                                        <p:cTn id="21" dur="1" fill="hold">
                                          <p:stCondLst>
                                            <p:cond delay="0"/>
                                          </p:stCondLst>
                                        </p:cTn>
                                        <p:tgtEl>
                                          <p:spTgt spid="42000"/>
                                        </p:tgtEl>
                                        <p:attrNameLst>
                                          <p:attrName>style.visibility</p:attrName>
                                        </p:attrNameLst>
                                      </p:cBhvr>
                                      <p:to>
                                        <p:strVal val="visible"/>
                                      </p:to>
                                    </p:set>
                                    <p:anim calcmode="lin" valueType="num">
                                      <p:cBhvr additive="base">
                                        <p:cTn id="22" dur="500" fill="hold"/>
                                        <p:tgtEl>
                                          <p:spTgt spid="42000"/>
                                        </p:tgtEl>
                                        <p:attrNameLst>
                                          <p:attrName>ppt_x</p:attrName>
                                        </p:attrNameLst>
                                      </p:cBhvr>
                                      <p:tavLst>
                                        <p:tav tm="0">
                                          <p:val>
                                            <p:strVal val="#ppt_x"/>
                                          </p:val>
                                        </p:tav>
                                        <p:tav tm="100000">
                                          <p:val>
                                            <p:strVal val="#ppt_x"/>
                                          </p:val>
                                        </p:tav>
                                      </p:tavLst>
                                    </p:anim>
                                    <p:anim calcmode="lin" valueType="num">
                                      <p:cBhvr additive="base">
                                        <p:cTn id="23" dur="500" fill="hold"/>
                                        <p:tgtEl>
                                          <p:spTgt spid="42000"/>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1500"/>
                            </p:stCondLst>
                            <p:childTnLst>
                              <p:par>
                                <p:cTn id="25" presetID="2" presetClass="entr" presetSubtype="4" fill="hold" grpId="0" nodeType="afterEffect">
                                  <p:stCondLst>
                                    <p:cond delay="0"/>
                                  </p:stCondLst>
                                  <p:childTnLst>
                                    <p:set>
                                      <p:cBhvr>
                                        <p:cTn id="26" dur="1" fill="hold">
                                          <p:stCondLst>
                                            <p:cond delay="0"/>
                                          </p:stCondLst>
                                        </p:cTn>
                                        <p:tgtEl>
                                          <p:spTgt spid="42002"/>
                                        </p:tgtEl>
                                        <p:attrNameLst>
                                          <p:attrName>style.visibility</p:attrName>
                                        </p:attrNameLst>
                                      </p:cBhvr>
                                      <p:to>
                                        <p:strVal val="visible"/>
                                      </p:to>
                                    </p:set>
                                    <p:anim calcmode="lin" valueType="num">
                                      <p:cBhvr additive="base">
                                        <p:cTn id="27" dur="500" fill="hold"/>
                                        <p:tgtEl>
                                          <p:spTgt spid="42002"/>
                                        </p:tgtEl>
                                        <p:attrNameLst>
                                          <p:attrName>ppt_x</p:attrName>
                                        </p:attrNameLst>
                                      </p:cBhvr>
                                      <p:tavLst>
                                        <p:tav tm="0">
                                          <p:val>
                                            <p:strVal val="#ppt_x"/>
                                          </p:val>
                                        </p:tav>
                                        <p:tav tm="100000">
                                          <p:val>
                                            <p:strVal val="#ppt_x"/>
                                          </p:val>
                                        </p:tav>
                                      </p:tavLst>
                                    </p:anim>
                                    <p:anim calcmode="lin" valueType="num">
                                      <p:cBhvr additive="base">
                                        <p:cTn id="28" dur="500" fill="hold"/>
                                        <p:tgtEl>
                                          <p:spTgt spid="42002"/>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20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6" grpId="0" autoUpdateAnimBg="0"/>
      <p:bldP spid="41997" grpId="0" animBg="1" autoUpdateAnimBg="0"/>
      <p:bldP spid="42000" grpId="0" autoUpdateAnimBg="0"/>
      <p:bldP spid="4200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3013" name="Object 5">
                <a:extLst>
                  <a:ext uri="{FF2B5EF4-FFF2-40B4-BE49-F238E27FC236}">
                    <a16:creationId xmlns:a16="http://schemas.microsoft.com/office/drawing/2014/main" id="{BD3D3603-8FA8-A847-880C-9C086B20ED6C}"/>
                  </a:ext>
                </a:extLst>
              </p:cNvPr>
              <p:cNvSpPr txBox="1"/>
              <p:nvPr/>
            </p:nvSpPr>
            <p:spPr bwMode="auto">
              <a:xfrm>
                <a:off x="3945955" y="693981"/>
                <a:ext cx="4946525" cy="922112"/>
              </a:xfrm>
              <a:prstGeom prst="rect">
                <a:avLst/>
              </a:prstGeom>
              <a:solidFill>
                <a:schemeClr val="bg1"/>
              </a:solidFill>
              <a:ln>
                <a:noFill/>
              </a:ln>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sSub>
                        <m:sSubPr>
                          <m:ctrlPr>
                            <a:rPr lang="zh-CN" altLang="en-US" i="1" smtClean="0">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𝐹</m:t>
                          </m:r>
                        </m:e>
                        <m:sub>
                          <m:r>
                            <a:rPr lang="zh-CN" altLang="en-US" i="1">
                              <a:solidFill>
                                <a:srgbClr val="000000"/>
                              </a:solidFill>
                              <a:latin typeface="Cambria Math" panose="02040503050406030204" pitchFamily="18" charset="0"/>
                            </a:rPr>
                            <m:t>𝑡</m:t>
                          </m:r>
                        </m:sub>
                      </m:sSub>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m:t>
                      </m:r>
                      <m:sSubSup>
                        <m:sSubSupPr>
                          <m:ctrlPr>
                            <a:rPr lang="zh-CN" altLang="en-US" i="1">
                              <a:solidFill>
                                <a:srgbClr val="000000"/>
                              </a:solidFill>
                              <a:latin typeface="Cambria Math" panose="02040503050406030204" pitchFamily="18" charset="0"/>
                            </a:rPr>
                          </m:ctrlPr>
                        </m:sSubSupPr>
                        <m:e>
                          <m:r>
                            <a:rPr lang="zh-CN" altLang="en-US" i="1">
                              <a:solidFill>
                                <a:srgbClr val="000000"/>
                              </a:solidFill>
                              <a:latin typeface="Cambria Math" panose="02040503050406030204" pitchFamily="18" charset="0"/>
                            </a:rPr>
                            <m:t>𝜔</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r>
                        <a:rPr lang="zh-CN" altLang="en-US" i="1">
                          <a:solidFill>
                            <a:srgbClr val="000000"/>
                          </a:solidFill>
                          <a:latin typeface="Cambria Math" panose="02040503050406030204" pitchFamily="18" charset="0"/>
                        </a:rPr>
                        <m:t>𝑅</m:t>
                      </m:r>
                      <m:func>
                        <m:funcPr>
                          <m:ctrlPr>
                            <a:rPr lang="zh-CN" altLang="en-US" i="1">
                              <a:solidFill>
                                <a:srgbClr val="000000"/>
                              </a:solidFill>
                              <a:latin typeface="Cambria Math" panose="02040503050406030204" pitchFamily="18" charset="0"/>
                            </a:rPr>
                          </m:ctrlPr>
                        </m:funcPr>
                        <m:fName>
                          <m:r>
                            <m:rPr>
                              <m:sty m:val="p"/>
                            </m:rPr>
                            <a:rPr lang="zh-CN" altLang="en-US">
                              <a:solidFill>
                                <a:srgbClr val="000000"/>
                              </a:solidFill>
                              <a:latin typeface="Cambria Math" panose="02040503050406030204" pitchFamily="18" charset="0"/>
                            </a:rPr>
                            <m:t>cos</m:t>
                          </m:r>
                        </m:fName>
                        <m:e>
                          <m:r>
                            <a:rPr lang="zh-CN" altLang="en-US" i="1">
                              <a:solidFill>
                                <a:srgbClr val="000000"/>
                              </a:solidFill>
                              <a:latin typeface="Cambria Math" panose="02040503050406030204" pitchFamily="18" charset="0"/>
                            </a:rPr>
                            <m:t>𝜆</m:t>
                          </m:r>
                        </m:e>
                      </m:func>
                      <m:r>
                        <a:rPr lang="en-US" altLang="zh-CN" b="0" i="1" smtClean="0">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𝐹</m:t>
                      </m:r>
                      <m:r>
                        <a:rPr lang="en-US" altLang="zh-CN" b="0" i="1" smtClean="0">
                          <a:solidFill>
                            <a:srgbClr val="000000"/>
                          </a:solidFill>
                          <a:latin typeface="Cambria Math" panose="02040503050406030204" pitchFamily="18" charset="0"/>
                        </a:rPr>
                        <m:t>=</m:t>
                      </m:r>
                      <m:f>
                        <m:fPr>
                          <m:ctrlPr>
                            <a:rPr lang="en-US" altLang="zh-CN" b="0" i="1" smtClean="0">
                              <a:solidFill>
                                <a:srgbClr val="000000"/>
                              </a:solidFill>
                              <a:latin typeface="Cambria Math" panose="02040503050406030204" pitchFamily="18" charset="0"/>
                            </a:rPr>
                          </m:ctrlPr>
                        </m:fPr>
                        <m:num>
                          <m:r>
                            <a:rPr lang="en-US" altLang="zh-CN" b="0" i="1" smtClean="0">
                              <a:solidFill>
                                <a:srgbClr val="000000"/>
                              </a:solidFill>
                              <a:latin typeface="Cambria Math" panose="02040503050406030204" pitchFamily="18" charset="0"/>
                            </a:rPr>
                            <m:t>𝐺𝑀𝑚</m:t>
                          </m:r>
                        </m:num>
                        <m:den>
                          <m:sSup>
                            <m:sSupPr>
                              <m:ctrlPr>
                                <a:rPr lang="en-US" altLang="zh-CN" b="0" i="1" smtClean="0">
                                  <a:solidFill>
                                    <a:srgbClr val="000000"/>
                                  </a:solidFill>
                                  <a:latin typeface="Cambria Math" panose="02040503050406030204" pitchFamily="18" charset="0"/>
                                </a:rPr>
                              </m:ctrlPr>
                            </m:sSupPr>
                            <m:e>
                              <m:r>
                                <a:rPr lang="en-US" altLang="zh-CN" b="0" i="1" smtClean="0">
                                  <a:solidFill>
                                    <a:srgbClr val="000000"/>
                                  </a:solidFill>
                                  <a:latin typeface="Cambria Math" panose="02040503050406030204" pitchFamily="18" charset="0"/>
                                </a:rPr>
                                <m:t>𝑅</m:t>
                              </m:r>
                            </m:e>
                            <m:sup>
                              <m:r>
                                <a:rPr lang="en-US" altLang="zh-CN" b="0" i="1" smtClean="0">
                                  <a:solidFill>
                                    <a:srgbClr val="000000"/>
                                  </a:solidFill>
                                  <a:latin typeface="Cambria Math" panose="02040503050406030204" pitchFamily="18" charset="0"/>
                                </a:rPr>
                                <m:t>2</m:t>
                              </m:r>
                            </m:sup>
                          </m:sSup>
                        </m:den>
                      </m:f>
                    </m:oMath>
                  </m:oMathPara>
                </a14:m>
                <a:endParaRPr lang="en-US" altLang="zh-CN" b="0" i="1" dirty="0">
                  <a:latin typeface="Cambria Math" panose="02040503050406030204" pitchFamily="18" charset="0"/>
                </a:endParaRPr>
              </a:p>
            </p:txBody>
          </p:sp>
        </mc:Choice>
        <mc:Fallback xmlns="">
          <p:sp>
            <p:nvSpPr>
              <p:cNvPr id="43013" name="Object 5">
                <a:extLst>
                  <a:ext uri="{FF2B5EF4-FFF2-40B4-BE49-F238E27FC236}">
                    <a16:creationId xmlns:a16="http://schemas.microsoft.com/office/drawing/2014/main" id="{BD3D3603-8FA8-A847-880C-9C086B20ED6C}"/>
                  </a:ext>
                </a:extLst>
              </p:cNvPr>
              <p:cNvSpPr txBox="1">
                <a:spLocks noRot="1" noChangeAspect="1" noMove="1" noResize="1" noEditPoints="1" noAdjustHandles="1" noChangeArrowheads="1" noChangeShapeType="1" noTextEdit="1"/>
              </p:cNvSpPr>
              <p:nvPr/>
            </p:nvSpPr>
            <p:spPr bwMode="auto">
              <a:xfrm>
                <a:off x="3945955" y="693981"/>
                <a:ext cx="4946525" cy="922112"/>
              </a:xfrm>
              <a:prstGeom prst="rect">
                <a:avLst/>
              </a:prstGeom>
              <a:blipFill>
                <a:blip r:embed="rId2"/>
                <a:stretch>
                  <a:fillRect/>
                </a:stretch>
              </a:blipFill>
              <a:ln>
                <a:noFill/>
              </a:ln>
            </p:spPr>
            <p:txBody>
              <a:bodyPr/>
              <a:lstStyle/>
              <a:p>
                <a:r>
                  <a:rPr lang="zh-CN" altLang="en-US">
                    <a:noFill/>
                  </a:rPr>
                  <a:t> </a:t>
                </a:r>
              </a:p>
            </p:txBody>
          </p:sp>
        </mc:Fallback>
      </mc:AlternateContent>
      <p:sp>
        <p:nvSpPr>
          <p:cNvPr id="22539" name="Rectangle 13">
            <a:extLst>
              <a:ext uri="{FF2B5EF4-FFF2-40B4-BE49-F238E27FC236}">
                <a16:creationId xmlns:a16="http://schemas.microsoft.com/office/drawing/2014/main" id="{DEC85F89-C2F4-FA44-8714-E86D1950E706}"/>
              </a:ext>
            </a:extLst>
          </p:cNvPr>
          <p:cNvSpPr>
            <a:spLocks noChangeArrowheads="1"/>
          </p:cNvSpPr>
          <p:nvPr/>
        </p:nvSpPr>
        <p:spPr bwMode="auto">
          <a:xfrm>
            <a:off x="0" y="3519488"/>
            <a:ext cx="282575"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1400">
                <a:ea typeface="黑体" panose="02010609060101010101" pitchFamily="49" charset="-122"/>
                <a:cs typeface="Times New Roman" panose="02020603050405020304" pitchFamily="18" charset="0"/>
              </a:rPr>
              <a:t>  </a:t>
            </a:r>
            <a:endParaRPr kumimoji="0" lang="zh-CN" altLang="en-US" sz="1800">
              <a:ea typeface="黑体" panose="02010609060101010101" pitchFamily="49" charset="-122"/>
              <a:cs typeface="Times New Roman" panose="02020603050405020304" pitchFamily="18" charset="0"/>
            </a:endParaRPr>
          </a:p>
        </p:txBody>
      </p:sp>
      <p:grpSp>
        <p:nvGrpSpPr>
          <p:cNvPr id="22547" name="Group 23">
            <a:extLst>
              <a:ext uri="{FF2B5EF4-FFF2-40B4-BE49-F238E27FC236}">
                <a16:creationId xmlns:a16="http://schemas.microsoft.com/office/drawing/2014/main" id="{71D9E888-66D1-B54E-9843-D9C4ED9CC35B}"/>
              </a:ext>
            </a:extLst>
          </p:cNvPr>
          <p:cNvGrpSpPr>
            <a:grpSpLocks/>
          </p:cNvGrpSpPr>
          <p:nvPr/>
        </p:nvGrpSpPr>
        <p:grpSpPr bwMode="auto">
          <a:xfrm>
            <a:off x="0" y="0"/>
            <a:ext cx="3781425" cy="2381250"/>
            <a:chOff x="3024" y="2688"/>
            <a:chExt cx="2382" cy="1500"/>
          </a:xfrm>
        </p:grpSpPr>
        <p:pic>
          <p:nvPicPr>
            <p:cNvPr id="22553" name="Picture 24" descr="图5">
              <a:extLst>
                <a:ext uri="{FF2B5EF4-FFF2-40B4-BE49-F238E27FC236}">
                  <a16:creationId xmlns:a16="http://schemas.microsoft.com/office/drawing/2014/main" id="{55178319-1752-E049-907D-21AE6AE7FF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 y="2688"/>
              <a:ext cx="2382" cy="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54" name="Rectangle 25">
              <a:extLst>
                <a:ext uri="{FF2B5EF4-FFF2-40B4-BE49-F238E27FC236}">
                  <a16:creationId xmlns:a16="http://schemas.microsoft.com/office/drawing/2014/main" id="{215CB257-01E9-AA43-AECD-0DCE5437AA8E}"/>
                </a:ext>
              </a:extLst>
            </p:cNvPr>
            <p:cNvSpPr>
              <a:spLocks noChangeArrowheads="1"/>
            </p:cNvSpPr>
            <p:nvPr/>
          </p:nvSpPr>
          <p:spPr bwMode="auto">
            <a:xfrm>
              <a:off x="4128" y="4032"/>
              <a:ext cx="432" cy="144"/>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grpSp>
      <p:sp>
        <p:nvSpPr>
          <p:cNvPr id="43035" name="Line 27">
            <a:extLst>
              <a:ext uri="{FF2B5EF4-FFF2-40B4-BE49-F238E27FC236}">
                <a16:creationId xmlns:a16="http://schemas.microsoft.com/office/drawing/2014/main" id="{E36721B1-90D8-FB46-86A9-4221DBFDC423}"/>
              </a:ext>
            </a:extLst>
          </p:cNvPr>
          <p:cNvSpPr>
            <a:spLocks noChangeShapeType="1"/>
          </p:cNvSpPr>
          <p:nvPr/>
        </p:nvSpPr>
        <p:spPr bwMode="auto">
          <a:xfrm>
            <a:off x="838200" y="609600"/>
            <a:ext cx="53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灯片编号占位符 1">
            <a:extLst>
              <a:ext uri="{FF2B5EF4-FFF2-40B4-BE49-F238E27FC236}">
                <a16:creationId xmlns:a16="http://schemas.microsoft.com/office/drawing/2014/main" id="{DF0B97AE-CB7F-48AA-A829-4D5AB9BA6DED}"/>
              </a:ext>
            </a:extLst>
          </p:cNvPr>
          <p:cNvSpPr>
            <a:spLocks noGrp="1"/>
          </p:cNvSpPr>
          <p:nvPr>
            <p:ph type="sldNum" sz="quarter" idx="12"/>
          </p:nvPr>
        </p:nvSpPr>
        <p:spPr/>
        <p:txBody>
          <a:bodyPr/>
          <a:lstStyle/>
          <a:p>
            <a:pPr>
              <a:defRPr/>
            </a:pPr>
            <a:fld id="{8372D68D-3E4D-E140-BABB-1F7B81CFF020}" type="slidenum">
              <a:rPr lang="en-US" altLang="zh-CN" smtClean="0"/>
              <a:pPr>
                <a:defRPr/>
              </a:pPr>
              <a:t>14</a:t>
            </a:fld>
            <a:endParaRPr lang="en-US" altLang="zh-CN" dirty="0"/>
          </a:p>
        </p:txBody>
      </p:sp>
      <mc:AlternateContent xmlns:mc="http://schemas.openxmlformats.org/markup-compatibility/2006" xmlns:a14="http://schemas.microsoft.com/office/drawing/2010/main">
        <mc:Choice Requires="a14">
          <p:sp>
            <p:nvSpPr>
              <p:cNvPr id="15" name="矩形 14">
                <a:extLst>
                  <a:ext uri="{FF2B5EF4-FFF2-40B4-BE49-F238E27FC236}">
                    <a16:creationId xmlns:a16="http://schemas.microsoft.com/office/drawing/2014/main" id="{20CF191A-B03F-4849-8657-69BDBBB6BC94}"/>
                  </a:ext>
                </a:extLst>
              </p:cNvPr>
              <p:cNvSpPr/>
              <p:nvPr/>
            </p:nvSpPr>
            <p:spPr>
              <a:xfrm>
                <a:off x="382984" y="2247900"/>
                <a:ext cx="8509496" cy="4226029"/>
              </a:xfrm>
              <a:prstGeom prst="rect">
                <a:avLst/>
              </a:prstGeom>
            </p:spPr>
            <p:txBody>
              <a:bodyPr wrap="square">
                <a:spAutoFit/>
              </a:bodyPr>
              <a:lstStyle/>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smtClean="0">
                          <a:solidFill>
                            <a:srgbClr val="0000FF"/>
                          </a:solidFill>
                          <a:latin typeface="Cambria Math" panose="02040503050406030204" pitchFamily="18" charset="0"/>
                        </a:rPr>
                        <m:t>𝑚𝑔</m:t>
                      </m:r>
                      <m:r>
                        <a:rPr lang="en-US" altLang="zh-CN" i="1" smtClean="0">
                          <a:solidFill>
                            <a:srgbClr val="0000FF"/>
                          </a:solidFill>
                          <a:latin typeface="Cambria Math" panose="02040503050406030204" pitchFamily="18" charset="0"/>
                        </a:rPr>
                        <m:t>=</m:t>
                      </m:r>
                      <m:rad>
                        <m:radPr>
                          <m:degHide m:val="on"/>
                          <m:ctrlPr>
                            <a:rPr lang="en-US" altLang="zh-CN" i="1">
                              <a:solidFill>
                                <a:srgbClr val="0000FF"/>
                              </a:solidFill>
                              <a:latin typeface="Cambria Math" panose="02040503050406030204" pitchFamily="18" charset="0"/>
                            </a:rPr>
                          </m:ctrlPr>
                        </m:radPr>
                        <m:deg/>
                        <m:e>
                          <m:sSup>
                            <m:sSupPr>
                              <m:ctrlPr>
                                <a:rPr lang="en-US" altLang="zh-CN" i="1">
                                  <a:solidFill>
                                    <a:srgbClr val="0000FF"/>
                                  </a:solidFill>
                                  <a:latin typeface="Cambria Math" panose="02040503050406030204" pitchFamily="18" charset="0"/>
                                </a:rPr>
                              </m:ctrlPr>
                            </m:sSupPr>
                            <m:e>
                              <m:r>
                                <a:rPr lang="en-US" altLang="zh-CN" i="1">
                                  <a:solidFill>
                                    <a:srgbClr val="0000FF"/>
                                  </a:solidFill>
                                  <a:latin typeface="Cambria Math" panose="02040503050406030204" pitchFamily="18" charset="0"/>
                                </a:rPr>
                                <m:t>𝐹</m:t>
                              </m:r>
                            </m:e>
                            <m:sup>
                              <m:r>
                                <a:rPr lang="en-US" altLang="zh-CN" i="1">
                                  <a:solidFill>
                                    <a:srgbClr val="0000FF"/>
                                  </a:solidFill>
                                  <a:latin typeface="Cambria Math" panose="02040503050406030204" pitchFamily="18" charset="0"/>
                                </a:rPr>
                                <m:t>2</m:t>
                              </m:r>
                            </m:sup>
                          </m:sSup>
                          <m:r>
                            <a:rPr lang="en-US" altLang="zh-CN" i="1">
                              <a:solidFill>
                                <a:srgbClr val="0000FF"/>
                              </a:solidFill>
                              <a:latin typeface="Cambria Math" panose="02040503050406030204" pitchFamily="18" charset="0"/>
                            </a:rPr>
                            <m:t>+</m:t>
                          </m:r>
                          <m:sSubSup>
                            <m:sSubSupPr>
                              <m:ctrlPr>
                                <a:rPr lang="en-US" altLang="zh-CN" i="1">
                                  <a:solidFill>
                                    <a:srgbClr val="0000FF"/>
                                  </a:solidFill>
                                  <a:latin typeface="Cambria Math" panose="02040503050406030204" pitchFamily="18" charset="0"/>
                                </a:rPr>
                              </m:ctrlPr>
                            </m:sSubSupPr>
                            <m:e>
                              <m:r>
                                <a:rPr lang="en-US" altLang="zh-CN" i="1">
                                  <a:solidFill>
                                    <a:srgbClr val="0000FF"/>
                                  </a:solidFill>
                                  <a:latin typeface="Cambria Math" panose="02040503050406030204" pitchFamily="18" charset="0"/>
                                </a:rPr>
                                <m:t>𝐹</m:t>
                              </m:r>
                            </m:e>
                            <m:sub>
                              <m:r>
                                <a:rPr lang="en-US" altLang="zh-CN" i="1">
                                  <a:solidFill>
                                    <a:srgbClr val="0000FF"/>
                                  </a:solidFill>
                                  <a:latin typeface="Cambria Math" panose="02040503050406030204" pitchFamily="18" charset="0"/>
                                </a:rPr>
                                <m:t>𝑡</m:t>
                              </m:r>
                            </m:sub>
                            <m:sup>
                              <m:r>
                                <a:rPr lang="en-US" altLang="zh-CN" i="1">
                                  <a:solidFill>
                                    <a:srgbClr val="0000FF"/>
                                  </a:solidFill>
                                  <a:latin typeface="Cambria Math" panose="02040503050406030204" pitchFamily="18" charset="0"/>
                                </a:rPr>
                                <m:t>2</m:t>
                              </m:r>
                            </m:sup>
                          </m:sSubSup>
                          <m:r>
                            <a:rPr lang="en-US" altLang="zh-CN" i="1">
                              <a:solidFill>
                                <a:srgbClr val="0000FF"/>
                              </a:solidFill>
                              <a:latin typeface="Cambria Math" panose="02040503050406030204" pitchFamily="18" charset="0"/>
                            </a:rPr>
                            <m:t>+2</m:t>
                          </m:r>
                          <m:r>
                            <a:rPr lang="en-US" altLang="zh-CN" i="1">
                              <a:solidFill>
                                <a:srgbClr val="0000FF"/>
                              </a:solidFill>
                              <a:latin typeface="Cambria Math" panose="02040503050406030204" pitchFamily="18" charset="0"/>
                            </a:rPr>
                            <m:t>𝐹</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𝐹</m:t>
                              </m:r>
                            </m:e>
                            <m:sub>
                              <m:r>
                                <a:rPr lang="en-US" altLang="zh-CN" i="1">
                                  <a:solidFill>
                                    <a:srgbClr val="0000FF"/>
                                  </a:solidFill>
                                  <a:latin typeface="Cambria Math" panose="02040503050406030204" pitchFamily="18" charset="0"/>
                                </a:rPr>
                                <m:t>𝑡</m:t>
                              </m:r>
                            </m:sub>
                          </m:sSub>
                          <m:func>
                            <m:funcPr>
                              <m:ctrlPr>
                                <a:rPr lang="en-US" altLang="zh-CN" i="1">
                                  <a:solidFill>
                                    <a:srgbClr val="0000FF"/>
                                  </a:solidFill>
                                  <a:latin typeface="Cambria Math" panose="02040503050406030204" pitchFamily="18" charset="0"/>
                                </a:rPr>
                              </m:ctrlPr>
                            </m:funcPr>
                            <m:fName>
                              <m:r>
                                <m:rPr>
                                  <m:sty m:val="p"/>
                                </m:rPr>
                                <a:rPr lang="en-US" altLang="zh-CN">
                                  <a:solidFill>
                                    <a:srgbClr val="0000FF"/>
                                  </a:solidFill>
                                  <a:latin typeface="Cambria Math" panose="02040503050406030204" pitchFamily="18" charset="0"/>
                                </a:rPr>
                                <m:t>cos</m:t>
                              </m:r>
                            </m:fName>
                            <m:e>
                              <m:d>
                                <m:dPr>
                                  <m:ctrlPr>
                                    <a:rPr lang="en-US" altLang="zh-CN" i="1">
                                      <a:solidFill>
                                        <a:srgbClr val="0000FF"/>
                                      </a:solidFill>
                                      <a:latin typeface="Cambria Math" panose="02040503050406030204" pitchFamily="18" charset="0"/>
                                    </a:rPr>
                                  </m:ctrlPr>
                                </m:dPr>
                                <m:e>
                                  <m:r>
                                    <a:rPr lang="en-US" altLang="zh-CN" i="1">
                                      <a:solidFill>
                                        <a:srgbClr val="0000FF"/>
                                      </a:solidFill>
                                      <a:latin typeface="Cambria Math" panose="02040503050406030204" pitchFamily="18" charset="0"/>
                                    </a:rPr>
                                    <m:t>𝜋</m:t>
                                  </m:r>
                                  <m:r>
                                    <a:rPr lang="en-US" altLang="zh-CN" i="1">
                                      <a:solidFill>
                                        <a:srgbClr val="0000FF"/>
                                      </a:solidFill>
                                      <a:latin typeface="Cambria Math" panose="02040503050406030204" pitchFamily="18" charset="0"/>
                                    </a:rPr>
                                    <m:t>−</m:t>
                                  </m:r>
                                  <m:r>
                                    <a:rPr lang="en-US" altLang="zh-CN" i="1">
                                      <a:solidFill>
                                        <a:srgbClr val="0000FF"/>
                                      </a:solidFill>
                                      <a:latin typeface="Cambria Math" panose="02040503050406030204" pitchFamily="18" charset="0"/>
                                    </a:rPr>
                                    <m:t>𝜆</m:t>
                                  </m:r>
                                </m:e>
                              </m:d>
                            </m:e>
                          </m:func>
                        </m:e>
                      </m:rad>
                    </m:oMath>
                  </m:oMathPara>
                </a14:m>
                <a:endParaRPr lang="en-US" altLang="zh-CN" dirty="0"/>
              </a:p>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rad>
                        <m:radPr>
                          <m:degHide m:val="on"/>
                          <m:ctrlPr>
                            <a:rPr lang="en-US" altLang="zh-CN" i="1">
                              <a:latin typeface="Cambria Math" panose="02040503050406030204" pitchFamily="18" charset="0"/>
                            </a:rPr>
                          </m:ctrlPr>
                        </m:radPr>
                        <m:deg/>
                        <m:e>
                          <m:sSup>
                            <m:sSupPr>
                              <m:ctrlPr>
                                <a:rPr lang="en-US" altLang="zh-CN" i="1">
                                  <a:latin typeface="Cambria Math" panose="02040503050406030204" pitchFamily="18" charset="0"/>
                                </a:rPr>
                              </m:ctrlPr>
                            </m:sSupPr>
                            <m:e>
                              <m:r>
                                <a:rPr lang="en-US" altLang="zh-CN" i="1">
                                  <a:latin typeface="Cambria Math" panose="02040503050406030204" pitchFamily="18" charset="0"/>
                                </a:rPr>
                                <m:t>𝐹</m:t>
                              </m:r>
                            </m:e>
                            <m:sup>
                              <m:r>
                                <a:rPr lang="en-US" altLang="zh-CN" i="1">
                                  <a:latin typeface="Cambria Math" panose="02040503050406030204" pitchFamily="18" charset="0"/>
                                </a:rPr>
                                <m:t>2</m:t>
                              </m:r>
                            </m:sup>
                          </m:sSup>
                          <m:r>
                            <a:rPr lang="en-US" altLang="zh-CN" i="1">
                              <a:latin typeface="Cambria Math" panose="02040503050406030204" pitchFamily="18" charset="0"/>
                            </a:rPr>
                            <m:t>+</m:t>
                          </m:r>
                          <m:sSup>
                            <m:sSupPr>
                              <m:ctrlPr>
                                <a:rPr lang="en-US" altLang="zh-CN" i="1">
                                  <a:latin typeface="Cambria Math" panose="02040503050406030204" pitchFamily="18" charset="0"/>
                                </a:rPr>
                              </m:ctrlPr>
                            </m:sSupPr>
                            <m:e>
                              <m:r>
                                <a:rPr lang="en-US" altLang="zh-CN" i="1">
                                  <a:latin typeface="Cambria Math" panose="02040503050406030204" pitchFamily="18" charset="0"/>
                                </a:rPr>
                                <m:t>𝑚</m:t>
                              </m:r>
                            </m:e>
                            <m:sup>
                              <m:r>
                                <a:rPr lang="en-US" altLang="zh-CN" i="1">
                                  <a:latin typeface="Cambria Math" panose="02040503050406030204" pitchFamily="18" charset="0"/>
                                </a:rPr>
                                <m:t>2</m:t>
                              </m:r>
                            </m:sup>
                          </m:sSup>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0</m:t>
                              </m:r>
                            </m:sub>
                            <m:sup>
                              <m:r>
                                <a:rPr lang="en-US" altLang="zh-CN" i="1">
                                  <a:latin typeface="Cambria Math" panose="02040503050406030204" pitchFamily="18" charset="0"/>
                                </a:rPr>
                                <m:t>4</m:t>
                              </m:r>
                            </m:sup>
                          </m:sSubSup>
                          <m:sSup>
                            <m:sSupPr>
                              <m:ctrlPr>
                                <a:rPr lang="en-US" altLang="zh-CN" i="1">
                                  <a:latin typeface="Cambria Math" panose="02040503050406030204" pitchFamily="18" charset="0"/>
                                </a:rPr>
                              </m:ctrlPr>
                            </m:sSupPr>
                            <m:e>
                              <m:r>
                                <a:rPr lang="en-US" altLang="zh-CN" i="1">
                                  <a:latin typeface="Cambria Math" panose="02040503050406030204" pitchFamily="18" charset="0"/>
                                </a:rPr>
                                <m:t>𝑅</m:t>
                              </m:r>
                            </m:e>
                            <m:sup>
                              <m:r>
                                <a:rPr lang="en-US" altLang="zh-CN" i="1">
                                  <a:latin typeface="Cambria Math" panose="02040503050406030204" pitchFamily="18" charset="0"/>
                                </a:rPr>
                                <m:t>2</m:t>
                              </m:r>
                            </m:sup>
                          </m:sSup>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𝜆</m:t>
                              </m:r>
                            </m:e>
                          </m:func>
                          <m:r>
                            <a:rPr lang="en-US" altLang="zh-CN" i="1">
                              <a:latin typeface="Cambria Math" panose="02040503050406030204" pitchFamily="18" charset="0"/>
                            </a:rPr>
                            <m:t>−2</m:t>
                          </m:r>
                          <m:r>
                            <a:rPr lang="en-US" altLang="zh-CN" i="1">
                              <a:latin typeface="Cambria Math" panose="02040503050406030204" pitchFamily="18" charset="0"/>
                            </a:rPr>
                            <m:t>𝐹𝑚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𝑅</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𝜆</m:t>
                              </m:r>
                            </m:e>
                          </m:func>
                        </m:e>
                      </m:rad>
                    </m:oMath>
                  </m:oMathPara>
                </a14:m>
                <a:endParaRPr lang="en-US" altLang="zh-CN" dirty="0"/>
              </a:p>
              <a:p>
                <a:pPr>
                  <a:lnSpc>
                    <a:spcPct val="120000"/>
                  </a:lnSpc>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rPr>
                        <m:t>                </m:t>
                      </m:r>
                      <m:r>
                        <a:rPr lang="en-US" altLang="zh-CN" i="1">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i="1">
                          <a:latin typeface="Cambria Math" panose="02040503050406030204" pitchFamily="18" charset="0"/>
                        </a:rPr>
                        <m:t>𝑚</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𝜔</m:t>
                          </m:r>
                        </m:e>
                        <m:sub>
                          <m:r>
                            <a:rPr lang="en-US" altLang="zh-CN" i="1">
                              <a:latin typeface="Cambria Math" panose="02040503050406030204" pitchFamily="18" charset="0"/>
                            </a:rPr>
                            <m:t>0</m:t>
                          </m:r>
                        </m:sub>
                        <m:sup>
                          <m:r>
                            <a:rPr lang="en-US" altLang="zh-CN" i="1">
                              <a:latin typeface="Cambria Math" panose="02040503050406030204" pitchFamily="18" charset="0"/>
                            </a:rPr>
                            <m:t>2</m:t>
                          </m:r>
                        </m:sup>
                      </m:sSubSup>
                      <m:r>
                        <a:rPr lang="en-US" altLang="zh-CN" b="0" i="1" smtClean="0">
                          <a:latin typeface="Cambria Math" panose="02040503050406030204" pitchFamily="18" charset="0"/>
                        </a:rPr>
                        <m:t>𝑅</m:t>
                      </m:r>
                      <m:func>
                        <m:funcPr>
                          <m:ctrlPr>
                            <a:rPr lang="en-US" altLang="zh-CN" i="1">
                              <a:latin typeface="Cambria Math" panose="02040503050406030204" pitchFamily="18" charset="0"/>
                            </a:rPr>
                          </m:ctrlPr>
                        </m:funcPr>
                        <m:fName>
                          <m:sSup>
                            <m:sSupPr>
                              <m:ctrlPr>
                                <a:rPr lang="en-US" altLang="zh-CN" i="1">
                                  <a:latin typeface="Cambria Math" panose="02040503050406030204" pitchFamily="18" charset="0"/>
                                </a:rPr>
                              </m:ctrlPr>
                            </m:sSupPr>
                            <m:e>
                              <m:r>
                                <m:rPr>
                                  <m:sty m:val="p"/>
                                </m:rPr>
                                <a:rPr lang="en-US" altLang="zh-CN">
                                  <a:latin typeface="Cambria Math" panose="02040503050406030204" pitchFamily="18" charset="0"/>
                                </a:rPr>
                                <m:t>cos</m:t>
                              </m:r>
                            </m:e>
                            <m:sup>
                              <m:r>
                                <a:rPr lang="en-US" altLang="zh-CN" i="1">
                                  <a:latin typeface="Cambria Math" panose="02040503050406030204" pitchFamily="18" charset="0"/>
                                </a:rPr>
                                <m:t>2</m:t>
                              </m:r>
                            </m:sup>
                          </m:sSup>
                        </m:fName>
                        <m:e>
                          <m:r>
                            <a:rPr lang="en-US" altLang="zh-CN" i="1">
                              <a:latin typeface="Cambria Math" panose="02040503050406030204" pitchFamily="18" charset="0"/>
                            </a:rPr>
                            <m:t>𝜆</m:t>
                          </m:r>
                        </m:e>
                      </m:func>
                    </m:oMath>
                  </m:oMathPara>
                </a14:m>
                <a:endParaRPr lang="en-US" altLang="zh-CN" b="0" dirty="0"/>
              </a:p>
              <a:p>
                <a:pPr>
                  <a:lnSpc>
                    <a:spcPct val="120000"/>
                  </a:lnSpc>
                </a:pPr>
                <a:r>
                  <a:rPr lang="zh-CN" altLang="en-US" dirty="0"/>
                  <a:t>取赤道上重力加速度为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0</m:t>
                        </m:r>
                      </m:sub>
                    </m:sSub>
                  </m:oMath>
                </a14:m>
                <a:r>
                  <a:rPr lang="zh-CN" altLang="en-US" dirty="0"/>
                  <a:t>，易见</a:t>
                </a:r>
                <a14:m>
                  <m:oMath xmlns:m="http://schemas.openxmlformats.org/officeDocument/2006/math">
                    <m:r>
                      <a:rPr lang="en-US" altLang="zh-CN" b="0" i="1" smtClean="0">
                        <a:latin typeface="Cambria Math" panose="02040503050406030204" pitchFamily="18" charset="0"/>
                      </a:rPr>
                      <m:t>𝑚</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𝐹</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oMath>
                </a14:m>
                <a:r>
                  <a:rPr lang="zh-CN" altLang="en-US" dirty="0"/>
                  <a:t>，代入上式</a:t>
                </a:r>
                <a:endParaRPr lang="en-US" altLang="zh-CN" dirty="0"/>
              </a:p>
              <a:p>
                <a:pPr>
                  <a:lnSpc>
                    <a:spcPct val="120000"/>
                  </a:lnSpc>
                </a:pPr>
                <a14:m>
                  <m:oMathPara xmlns:m="http://schemas.openxmlformats.org/officeDocument/2006/math">
                    <m:oMathParaPr>
                      <m:jc m:val="center"/>
                    </m:oMathParaPr>
                    <m:oMath xmlns:m="http://schemas.openxmlformats.org/officeDocument/2006/math">
                      <m:r>
                        <a:rPr lang="en-US" altLang="zh-CN" b="0" i="1" smtClean="0">
                          <a:latin typeface="Cambria Math" panose="02040503050406030204" pitchFamily="18" charset="0"/>
                        </a:rPr>
                        <m:t>𝑚𝑔</m:t>
                      </m:r>
                      <m:r>
                        <a:rPr lang="en-US" altLang="zh-CN" b="0" i="1" smtClean="0">
                          <a:latin typeface="Cambria Math" panose="02040503050406030204" pitchFamily="18" charset="0"/>
                        </a:rPr>
                        <m:t>≃</m:t>
                      </m:r>
                      <m:r>
                        <a:rPr lang="en-US" altLang="zh-CN" b="0" i="1" smtClean="0">
                          <a:latin typeface="Cambria Math" panose="02040503050406030204" pitchFamily="18" charset="0"/>
                        </a:rPr>
                        <m:t>𝑚</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𝑔</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0</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𝑅</m:t>
                      </m:r>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sin</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𝜆</m:t>
                          </m:r>
                        </m:e>
                      </m:func>
                    </m:oMath>
                  </m:oMathPara>
                </a14:m>
                <a:endParaRPr lang="en-US" altLang="zh-CN" dirty="0"/>
              </a:p>
              <a:p>
                <a:pPr>
                  <a:lnSpc>
                    <a:spcPct val="120000"/>
                  </a:lnSpc>
                </a:pPr>
                <a14:m>
                  <m:oMathPara xmlns:m="http://schemas.openxmlformats.org/officeDocument/2006/math">
                    <m:oMathParaPr>
                      <m:jc m:val="center"/>
                    </m:oMathParaPr>
                    <m:oMath xmlns:m="http://schemas.openxmlformats.org/officeDocument/2006/math">
                      <m:r>
                        <a:rPr lang="en-US" altLang="zh-CN" b="0" i="1" smtClean="0">
                          <a:solidFill>
                            <a:srgbClr val="0000FF"/>
                          </a:solidFill>
                          <a:latin typeface="Cambria Math" panose="02040503050406030204" pitchFamily="18" charset="0"/>
                        </a:rPr>
                        <m:t>𝑔</m:t>
                      </m:r>
                      <m:r>
                        <a:rPr lang="en-US" altLang="zh-CN" b="0" i="1" smtClean="0">
                          <a:solidFill>
                            <a:srgbClr val="0000FF"/>
                          </a:solidFill>
                          <a:latin typeface="Cambria Math" panose="02040503050406030204" pitchFamily="18" charset="0"/>
                        </a:rPr>
                        <m:t>≃</m:t>
                      </m:r>
                      <m:sSub>
                        <m:sSubPr>
                          <m:ctrlPr>
                            <a:rPr lang="en-US" altLang="zh-CN" b="0"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𝑔</m:t>
                          </m:r>
                        </m:e>
                        <m:sub>
                          <m:r>
                            <a:rPr lang="en-US" altLang="zh-CN" b="0" i="1" smtClean="0">
                              <a:solidFill>
                                <a:srgbClr val="0000FF"/>
                              </a:solidFill>
                              <a:latin typeface="Cambria Math" panose="02040503050406030204" pitchFamily="18" charset="0"/>
                            </a:rPr>
                            <m:t>0</m:t>
                          </m:r>
                        </m:sub>
                      </m:sSub>
                      <m:d>
                        <m:dPr>
                          <m:ctrlPr>
                            <a:rPr lang="en-US" altLang="zh-CN" b="0" i="1" smtClean="0">
                              <a:solidFill>
                                <a:srgbClr val="0000FF"/>
                              </a:solidFill>
                              <a:latin typeface="Cambria Math" panose="02040503050406030204" pitchFamily="18" charset="0"/>
                            </a:rPr>
                          </m:ctrlPr>
                        </m:dPr>
                        <m:e>
                          <m:r>
                            <a:rPr lang="en-US" altLang="zh-CN" b="0" i="1" smtClean="0">
                              <a:solidFill>
                                <a:srgbClr val="0000FF"/>
                              </a:solidFill>
                              <a:latin typeface="Cambria Math" panose="02040503050406030204" pitchFamily="18" charset="0"/>
                            </a:rPr>
                            <m:t>1+</m:t>
                          </m:r>
                          <m:f>
                            <m:fPr>
                              <m:ctrlPr>
                                <a:rPr lang="en-US" altLang="zh-CN" b="0" i="1" smtClean="0">
                                  <a:solidFill>
                                    <a:srgbClr val="0000FF"/>
                                  </a:solidFill>
                                  <a:latin typeface="Cambria Math" panose="02040503050406030204" pitchFamily="18" charset="0"/>
                                </a:rPr>
                              </m:ctrlPr>
                            </m:fPr>
                            <m:num>
                              <m:sSubSup>
                                <m:sSubSupPr>
                                  <m:ctrlPr>
                                    <a:rPr lang="en-US" altLang="zh-CN" b="0" i="1" smtClean="0">
                                      <a:solidFill>
                                        <a:srgbClr val="0000FF"/>
                                      </a:solidFill>
                                      <a:latin typeface="Cambria Math" panose="02040503050406030204" pitchFamily="18" charset="0"/>
                                    </a:rPr>
                                  </m:ctrlPr>
                                </m:sSubSupPr>
                                <m:e>
                                  <m:r>
                                    <a:rPr lang="en-US" altLang="zh-CN" b="0" i="1" smtClean="0">
                                      <a:solidFill>
                                        <a:srgbClr val="0000FF"/>
                                      </a:solidFill>
                                      <a:latin typeface="Cambria Math" panose="02040503050406030204" pitchFamily="18" charset="0"/>
                                    </a:rPr>
                                    <m:t>𝜔</m:t>
                                  </m:r>
                                </m:e>
                                <m:sub>
                                  <m:r>
                                    <a:rPr lang="en-US" altLang="zh-CN" b="0" i="1" smtClean="0">
                                      <a:solidFill>
                                        <a:srgbClr val="0000FF"/>
                                      </a:solidFill>
                                      <a:latin typeface="Cambria Math" panose="02040503050406030204" pitchFamily="18" charset="0"/>
                                    </a:rPr>
                                    <m:t>0</m:t>
                                  </m:r>
                                </m:sub>
                                <m:sup>
                                  <m:r>
                                    <a:rPr lang="en-US" altLang="zh-CN" b="0" i="1" smtClean="0">
                                      <a:solidFill>
                                        <a:srgbClr val="0000FF"/>
                                      </a:solidFill>
                                      <a:latin typeface="Cambria Math" panose="02040503050406030204" pitchFamily="18" charset="0"/>
                                    </a:rPr>
                                    <m:t>2</m:t>
                                  </m:r>
                                </m:sup>
                              </m:sSubSup>
                              <m:r>
                                <a:rPr lang="en-US" altLang="zh-CN" b="0" i="1" smtClean="0">
                                  <a:solidFill>
                                    <a:srgbClr val="0000FF"/>
                                  </a:solidFill>
                                  <a:latin typeface="Cambria Math" panose="02040503050406030204" pitchFamily="18" charset="0"/>
                                </a:rPr>
                                <m:t>𝑅</m:t>
                              </m:r>
                            </m:num>
                            <m:den>
                              <m:sSub>
                                <m:sSubPr>
                                  <m:ctrlPr>
                                    <a:rPr lang="en-US" altLang="zh-CN" b="0" i="1" smtClean="0">
                                      <a:solidFill>
                                        <a:srgbClr val="0000FF"/>
                                      </a:solidFill>
                                      <a:latin typeface="Cambria Math" panose="02040503050406030204" pitchFamily="18" charset="0"/>
                                    </a:rPr>
                                  </m:ctrlPr>
                                </m:sSubPr>
                                <m:e>
                                  <m:r>
                                    <a:rPr lang="en-US" altLang="zh-CN" b="0" i="1" smtClean="0">
                                      <a:solidFill>
                                        <a:srgbClr val="0000FF"/>
                                      </a:solidFill>
                                      <a:latin typeface="Cambria Math" panose="02040503050406030204" pitchFamily="18" charset="0"/>
                                    </a:rPr>
                                    <m:t>𝑔</m:t>
                                  </m:r>
                                </m:e>
                                <m:sub>
                                  <m:r>
                                    <a:rPr lang="en-US" altLang="zh-CN" b="0" i="1" smtClean="0">
                                      <a:solidFill>
                                        <a:srgbClr val="0000FF"/>
                                      </a:solidFill>
                                      <a:latin typeface="Cambria Math" panose="02040503050406030204" pitchFamily="18" charset="0"/>
                                    </a:rPr>
                                    <m:t>0</m:t>
                                  </m:r>
                                </m:sub>
                              </m:sSub>
                            </m:den>
                          </m:f>
                          <m:func>
                            <m:funcPr>
                              <m:ctrlPr>
                                <a:rPr lang="en-US" altLang="zh-CN" b="0" i="1" smtClean="0">
                                  <a:solidFill>
                                    <a:srgbClr val="0000FF"/>
                                  </a:solidFill>
                                  <a:latin typeface="Cambria Math" panose="02040503050406030204" pitchFamily="18" charset="0"/>
                                </a:rPr>
                              </m:ctrlPr>
                            </m:funcPr>
                            <m:fName>
                              <m:sSup>
                                <m:sSupPr>
                                  <m:ctrlPr>
                                    <a:rPr lang="en-US" altLang="zh-CN" b="0" i="1" smtClean="0">
                                      <a:solidFill>
                                        <a:srgbClr val="0000FF"/>
                                      </a:solidFill>
                                      <a:latin typeface="Cambria Math" panose="02040503050406030204" pitchFamily="18" charset="0"/>
                                    </a:rPr>
                                  </m:ctrlPr>
                                </m:sSupPr>
                                <m:e>
                                  <m:r>
                                    <m:rPr>
                                      <m:sty m:val="p"/>
                                    </m:rPr>
                                    <a:rPr lang="en-US" altLang="zh-CN" b="0" i="0" smtClean="0">
                                      <a:solidFill>
                                        <a:srgbClr val="0000FF"/>
                                      </a:solidFill>
                                      <a:latin typeface="Cambria Math" panose="02040503050406030204" pitchFamily="18" charset="0"/>
                                    </a:rPr>
                                    <m:t>sin</m:t>
                                  </m:r>
                                </m:e>
                                <m:sup>
                                  <m:r>
                                    <a:rPr lang="en-US" altLang="zh-CN" b="0" i="1" smtClean="0">
                                      <a:solidFill>
                                        <a:srgbClr val="0000FF"/>
                                      </a:solidFill>
                                      <a:latin typeface="Cambria Math" panose="02040503050406030204" pitchFamily="18" charset="0"/>
                                    </a:rPr>
                                    <m:t>2</m:t>
                                  </m:r>
                                </m:sup>
                              </m:sSup>
                            </m:fName>
                            <m:e>
                              <m:r>
                                <a:rPr lang="en-US" altLang="zh-CN" b="0" i="1" smtClean="0">
                                  <a:solidFill>
                                    <a:srgbClr val="0000FF"/>
                                  </a:solidFill>
                                  <a:latin typeface="Cambria Math" panose="02040503050406030204" pitchFamily="18" charset="0"/>
                                </a:rPr>
                                <m:t>𝜆</m:t>
                              </m:r>
                            </m:e>
                          </m:func>
                        </m:e>
                      </m:d>
                      <m:r>
                        <a:rPr lang="en-US" altLang="zh-CN" b="0" i="1" smtClean="0">
                          <a:solidFill>
                            <a:srgbClr val="0000FF"/>
                          </a:solidFill>
                          <a:latin typeface="Cambria Math" panose="02040503050406030204" pitchFamily="18" charset="0"/>
                        </a:rPr>
                        <m:t>≃</m:t>
                      </m:r>
                      <m:r>
                        <a:rPr lang="zh-CN" altLang="en-US" i="1">
                          <a:solidFill>
                            <a:srgbClr val="000000"/>
                          </a:solidFill>
                          <a:latin typeface="Cambria Math" panose="02040503050406030204" pitchFamily="18" charset="0"/>
                        </a:rPr>
                        <m:t>9.7803(1+0.0053</m:t>
                      </m:r>
                      <m:func>
                        <m:funcPr>
                          <m:ctrlPr>
                            <a:rPr lang="zh-CN" altLang="en-US" i="1">
                              <a:solidFill>
                                <a:srgbClr val="000000"/>
                              </a:solidFill>
                              <a:latin typeface="Cambria Math" panose="02040503050406030204" pitchFamily="18" charset="0"/>
                            </a:rPr>
                          </m:ctrlPr>
                        </m:funcPr>
                        <m:fName>
                          <m:sSup>
                            <m:sSupPr>
                              <m:ctrlPr>
                                <a:rPr lang="zh-CN" altLang="en-US" i="1">
                                  <a:solidFill>
                                    <a:srgbClr val="000000"/>
                                  </a:solidFill>
                                  <a:latin typeface="Cambria Math" panose="02040503050406030204" pitchFamily="18" charset="0"/>
                                </a:rPr>
                              </m:ctrlPr>
                            </m:sSupPr>
                            <m:e>
                              <m:r>
                                <m:rPr>
                                  <m:sty m:val="p"/>
                                </m:rPr>
                                <a:rPr lang="zh-CN" altLang="en-US">
                                  <a:solidFill>
                                    <a:srgbClr val="000000"/>
                                  </a:solidFill>
                                  <a:latin typeface="Cambria Math" panose="02040503050406030204" pitchFamily="18" charset="0"/>
                                </a:rPr>
                                <m:t>sin</m:t>
                              </m:r>
                            </m:e>
                            <m:sup>
                              <m:r>
                                <a:rPr lang="zh-CN" altLang="en-US" i="1">
                                  <a:solidFill>
                                    <a:srgbClr val="000000"/>
                                  </a:solidFill>
                                  <a:latin typeface="Cambria Math" panose="02040503050406030204" pitchFamily="18" charset="0"/>
                                </a:rPr>
                                <m:t>2</m:t>
                              </m:r>
                            </m:sup>
                          </m:sSup>
                        </m:fName>
                        <m:e>
                          <m:r>
                            <a:rPr lang="zh-CN" altLang="en-US" i="1">
                              <a:solidFill>
                                <a:srgbClr val="000000"/>
                              </a:solidFill>
                              <a:latin typeface="Cambria Math" panose="02040503050406030204" pitchFamily="18" charset="0"/>
                            </a:rPr>
                            <m:t>𝜆</m:t>
                          </m:r>
                        </m:e>
                      </m:func>
                      <m:r>
                        <a:rPr lang="zh-CN" altLang="en-US" i="1">
                          <a:solidFill>
                            <a:srgbClr val="000000"/>
                          </a:solidFill>
                          <a:latin typeface="Cambria Math" panose="02040503050406030204" pitchFamily="18" charset="0"/>
                        </a:rPr>
                        <m:t>)</m:t>
                      </m:r>
                    </m:oMath>
                  </m:oMathPara>
                </a14:m>
                <a:endParaRPr lang="en-US" altLang="zh-CN" dirty="0">
                  <a:solidFill>
                    <a:srgbClr val="0000FF"/>
                  </a:solidFill>
                </a:endParaRPr>
              </a:p>
            </p:txBody>
          </p:sp>
        </mc:Choice>
        <mc:Fallback xmlns="">
          <p:sp>
            <p:nvSpPr>
              <p:cNvPr id="15" name="矩形 14">
                <a:extLst>
                  <a:ext uri="{FF2B5EF4-FFF2-40B4-BE49-F238E27FC236}">
                    <a16:creationId xmlns:a16="http://schemas.microsoft.com/office/drawing/2014/main" id="{20CF191A-B03F-4849-8657-69BDBBB6BC94}"/>
                  </a:ext>
                </a:extLst>
              </p:cNvPr>
              <p:cNvSpPr>
                <a:spLocks noRot="1" noChangeAspect="1" noMove="1" noResize="1" noEditPoints="1" noAdjustHandles="1" noChangeArrowheads="1" noChangeShapeType="1" noTextEdit="1"/>
              </p:cNvSpPr>
              <p:nvPr/>
            </p:nvSpPr>
            <p:spPr>
              <a:xfrm>
                <a:off x="382984" y="2247900"/>
                <a:ext cx="8509496" cy="4226029"/>
              </a:xfrm>
              <a:prstGeom prst="rect">
                <a:avLst/>
              </a:prstGeom>
              <a:blipFill>
                <a:blip r:embed="rId4"/>
                <a:stretch>
                  <a:fillRect l="-114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3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12" name="Rectangle 24">
            <a:extLst>
              <a:ext uri="{FF2B5EF4-FFF2-40B4-BE49-F238E27FC236}">
                <a16:creationId xmlns:a16="http://schemas.microsoft.com/office/drawing/2014/main" id="{6B1901FB-7A88-2D4E-BBA5-F308F2E46582}"/>
              </a:ext>
            </a:extLst>
          </p:cNvPr>
          <p:cNvSpPr>
            <a:spLocks noChangeArrowheads="1"/>
          </p:cNvSpPr>
          <p:nvPr/>
        </p:nvSpPr>
        <p:spPr bwMode="auto">
          <a:xfrm>
            <a:off x="104037" y="226946"/>
            <a:ext cx="4789488" cy="466725"/>
          </a:xfrm>
          <a:prstGeom prst="rect">
            <a:avLst/>
          </a:prstGeom>
          <a:solidFill>
            <a:srgbClr val="FFFF00"/>
          </a:solidFill>
          <a:ln w="9525">
            <a:solidFill>
              <a:schemeClr val="accent1"/>
            </a:solidFill>
            <a:miter lim="800000"/>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ea typeface="黑体" panose="02010609060101010101" pitchFamily="49" charset="-122"/>
              </a:rPr>
              <a:t>二、科里奥利力对水平运动的影响</a:t>
            </a:r>
          </a:p>
        </p:txBody>
      </p:sp>
      <p:sp>
        <p:nvSpPr>
          <p:cNvPr id="89116" name="Text Box 28">
            <a:extLst>
              <a:ext uri="{FF2B5EF4-FFF2-40B4-BE49-F238E27FC236}">
                <a16:creationId xmlns:a16="http://schemas.microsoft.com/office/drawing/2014/main" id="{1CA78725-A326-594E-9F02-E1984FFBE292}"/>
              </a:ext>
            </a:extLst>
          </p:cNvPr>
          <p:cNvSpPr txBox="1">
            <a:spLocks noChangeArrowheads="1"/>
          </p:cNvSpPr>
          <p:nvPr/>
        </p:nvSpPr>
        <p:spPr bwMode="auto">
          <a:xfrm>
            <a:off x="104037" y="789626"/>
            <a:ext cx="6084168" cy="157003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ea typeface="黑体" panose="02010609060101010101" pitchFamily="49" charset="-122"/>
              </a:rPr>
              <a:t>当质点相对于地球运动时，应同时考虑</a:t>
            </a:r>
          </a:p>
          <a:p>
            <a:pPr eaLnBrk="1" hangingPunct="1"/>
            <a:r>
              <a:rPr kumimoji="0" lang="zh-CN" altLang="en-US" dirty="0">
                <a:ea typeface="黑体" panose="02010609060101010101" pitchFamily="49" charset="-122"/>
              </a:rPr>
              <a:t>惯性离心力和科氏力，但因是近地表运动，</a:t>
            </a:r>
          </a:p>
          <a:p>
            <a:pPr eaLnBrk="1" hangingPunct="1"/>
            <a:r>
              <a:rPr kumimoji="0" lang="zh-CN" altLang="en-US" dirty="0">
                <a:ea typeface="黑体" panose="02010609060101010101" pitchFamily="49" charset="-122"/>
              </a:rPr>
              <a:t>故用</a:t>
            </a:r>
            <a:r>
              <a:rPr kumimoji="0" lang="zh-CN" altLang="en-US" dirty="0">
                <a:solidFill>
                  <a:srgbClr val="FF0000"/>
                </a:solidFill>
                <a:ea typeface="黑体" panose="02010609060101010101" pitchFamily="49" charset="-122"/>
              </a:rPr>
              <a:t>重力代替引力即考虑了惯性离心力</a:t>
            </a:r>
            <a:r>
              <a:rPr kumimoji="0" lang="zh-CN" altLang="en-US" dirty="0">
                <a:ea typeface="黑体" panose="02010609060101010101" pitchFamily="49" charset="-122"/>
              </a:rPr>
              <a:t>。</a:t>
            </a:r>
          </a:p>
          <a:p>
            <a:pPr eaLnBrk="1" hangingPunct="1"/>
            <a:r>
              <a:rPr kumimoji="0" lang="zh-CN" altLang="en-US" dirty="0">
                <a:ea typeface="黑体" panose="02010609060101010101" pitchFamily="49" charset="-122"/>
              </a:rPr>
              <a:t>只</a:t>
            </a:r>
            <a:r>
              <a:rPr kumimoji="0" lang="zh-CN" altLang="en-US" dirty="0">
                <a:solidFill>
                  <a:srgbClr val="0000FF"/>
                </a:solidFill>
                <a:ea typeface="黑体" panose="02010609060101010101" pitchFamily="49" charset="-122"/>
              </a:rPr>
              <a:t>考虑科氏力的效应</a:t>
            </a:r>
            <a:r>
              <a:rPr kumimoji="0" lang="zh-CN" altLang="en-US" dirty="0">
                <a:ea typeface="黑体" panose="02010609060101010101" pitchFamily="49" charset="-122"/>
              </a:rPr>
              <a:t>。</a:t>
            </a:r>
          </a:p>
        </p:txBody>
      </p:sp>
      <mc:AlternateContent xmlns:mc="http://schemas.openxmlformats.org/markup-compatibility/2006" xmlns:a14="http://schemas.microsoft.com/office/drawing/2010/main">
        <mc:Choice Requires="a14">
          <p:sp>
            <p:nvSpPr>
              <p:cNvPr id="89117" name="Text Box 29">
                <a:extLst>
                  <a:ext uri="{FF2B5EF4-FFF2-40B4-BE49-F238E27FC236}">
                    <a16:creationId xmlns:a16="http://schemas.microsoft.com/office/drawing/2014/main" id="{84CA3246-5C63-4E41-9312-10556FF651A6}"/>
                  </a:ext>
                </a:extLst>
              </p:cNvPr>
              <p:cNvSpPr txBox="1">
                <a:spLocks noChangeArrowheads="1"/>
              </p:cNvSpPr>
              <p:nvPr/>
            </p:nvSpPr>
            <p:spPr bwMode="auto">
              <a:xfrm>
                <a:off x="115869" y="2453966"/>
                <a:ext cx="9028131" cy="3175100"/>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ea typeface="黑体" panose="02010609060101010101" pitchFamily="49" charset="-122"/>
                  </a:rPr>
                  <a:t>北半球，</a:t>
                </a:r>
                <a14:m>
                  <m:oMath xmlns:m="http://schemas.openxmlformats.org/officeDocument/2006/math">
                    <m:r>
                      <a:rPr lang="en-US" altLang="zh-CN" b="0" i="1" smtClean="0">
                        <a:latin typeface="Cambria Math" panose="02040503050406030204" pitchFamily="18" charset="0"/>
                        <a:ea typeface="黑体" panose="02010609060101010101" pitchFamily="49" charset="-122"/>
                      </a:rPr>
                      <m:t>𝑚</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e>
                      <m:sup>
                        <m:r>
                          <a:rPr lang="en-US" altLang="zh-CN" b="0" i="1" smtClean="0">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𝐹</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𝑚𝑔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𝑘</m:t>
                        </m:r>
                      </m:e>
                    </m:acc>
                    <m:r>
                      <a:rPr lang="en-US" altLang="zh-CN" b="0" i="1" smtClean="0">
                        <a:latin typeface="Cambria Math" panose="02040503050406030204" pitchFamily="18" charset="0"/>
                        <a:ea typeface="黑体" panose="02010609060101010101" pitchFamily="49" charset="-122"/>
                      </a:rPr>
                      <m:t>−2</m:t>
                    </m:r>
                    <m:r>
                      <a:rPr lang="en-US" altLang="zh-CN" b="0" i="1" smtClean="0">
                        <a:latin typeface="Cambria Math" panose="02040503050406030204" pitchFamily="18" charset="0"/>
                        <a:ea typeface="黑体" panose="02010609060101010101" pitchFamily="49" charset="-122"/>
                      </a:rPr>
                      <m:t>𝑚</m:t>
                    </m:r>
                    <m:r>
                      <a:rPr lang="en-US" altLang="zh-CN" b="0" i="1" smtClean="0">
                        <a:latin typeface="Cambria Math" panose="02040503050406030204" pitchFamily="18" charset="0"/>
                        <a:ea typeface="黑体" panose="02010609060101010101" pitchFamily="49" charset="-122"/>
                      </a:rPr>
                      <m:t> </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𝜔</m:t>
                        </m:r>
                      </m:e>
                    </m:acc>
                    <m:r>
                      <a:rPr lang="en-US" altLang="zh-CN" b="0" i="1" smtClean="0">
                        <a:latin typeface="Cambria Math" panose="02040503050406030204" pitchFamily="18" charset="0"/>
                        <a:ea typeface="黑体" panose="02010609060101010101" pitchFamily="49" charset="-122"/>
                      </a:rPr>
                      <m:t>×</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𝑣</m:t>
                            </m:r>
                          </m:e>
                        </m:acc>
                      </m:e>
                      <m:sup>
                        <m:r>
                          <a:rPr lang="en-US" altLang="zh-CN" b="0" i="1" smtClean="0">
                            <a:latin typeface="Cambria Math" panose="02040503050406030204" pitchFamily="18" charset="0"/>
                            <a:ea typeface="黑体" panose="02010609060101010101" pitchFamily="49" charset="-122"/>
                          </a:rPr>
                          <m:t>′</m:t>
                        </m:r>
                      </m:sup>
                    </m:sSup>
                  </m:oMath>
                </a14:m>
                <a:endParaRPr lang="en-US" altLang="zh-CN" dirty="0">
                  <a:ea typeface="黑体" panose="02010609060101010101" pitchFamily="49" charset="-122"/>
                </a:endParaRPr>
              </a:p>
              <a:p>
                <a:pPr eaLnBrk="1" hangingPunct="1">
                  <a:lnSpc>
                    <a:spcPct val="150000"/>
                  </a:lnSpc>
                </a:pPr>
                <a:r>
                  <a:rPr lang="zh-CN" altLang="en-US" dirty="0">
                    <a:ea typeface="黑体" panose="02010609060101010101" pitchFamily="49" charset="-122"/>
                  </a:rPr>
                  <a:t>三维运动质点，</a:t>
                </a:r>
                <a14:m>
                  <m:oMath xmlns:m="http://schemas.openxmlformats.org/officeDocument/2006/math">
                    <m:acc>
                      <m:accPr>
                        <m:chr m:val="⃗"/>
                        <m:ctrlPr>
                          <a:rPr lang="en-US" altLang="zh-CN" i="1" dirty="0" smtClean="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𝜔</m:t>
                        </m:r>
                      </m:e>
                    </m:acc>
                    <m:r>
                      <a:rPr lang="en-US" altLang="zh-CN" i="1" dirty="0">
                        <a:solidFill>
                          <a:srgbClr val="FF0000"/>
                        </a:solidFill>
                        <a:latin typeface="Cambria Math" panose="02040503050406030204" pitchFamily="18" charset="0"/>
                        <a:ea typeface="黑体" panose="02010609060101010101" pitchFamily="49" charset="-122"/>
                      </a:rPr>
                      <m:t>=−</m:t>
                    </m:r>
                    <m:r>
                      <a:rPr lang="en-US" altLang="zh-CN" i="1" dirty="0">
                        <a:solidFill>
                          <a:srgbClr val="FF0000"/>
                        </a:solidFill>
                        <a:latin typeface="Cambria Math" panose="02040503050406030204" pitchFamily="18" charset="0"/>
                        <a:ea typeface="黑体" panose="02010609060101010101" pitchFamily="49" charset="-122"/>
                      </a:rPr>
                      <m:t>𝜔</m:t>
                    </m:r>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dirty="0">
                            <a:solidFill>
                              <a:srgbClr val="FF0000"/>
                            </a:solidFill>
                            <a:latin typeface="Cambria Math" panose="02040503050406030204" pitchFamily="18" charset="0"/>
                            <a:ea typeface="黑体" panose="02010609060101010101" pitchFamily="49" charset="-122"/>
                          </a:rPr>
                          <m:t>cos</m:t>
                        </m:r>
                      </m:fName>
                      <m:e>
                        <m:r>
                          <a:rPr lang="en-US" altLang="zh-CN" i="1" dirty="0">
                            <a:solidFill>
                              <a:srgbClr val="FF0000"/>
                            </a:solidFill>
                            <a:latin typeface="Cambria Math" panose="02040503050406030204" pitchFamily="18" charset="0"/>
                            <a:ea typeface="黑体" panose="02010609060101010101" pitchFamily="49" charset="-122"/>
                          </a:rPr>
                          <m:t>𝜆</m:t>
                        </m:r>
                      </m:e>
                    </m:func>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𝑖</m:t>
                        </m:r>
                      </m:e>
                    </m:acc>
                    <m:r>
                      <a:rPr lang="en-US" altLang="zh-CN" i="1" dirty="0">
                        <a:solidFill>
                          <a:srgbClr val="FF0000"/>
                        </a:solidFill>
                        <a:latin typeface="Cambria Math" panose="02040503050406030204" pitchFamily="18" charset="0"/>
                        <a:ea typeface="黑体" panose="02010609060101010101" pitchFamily="49" charset="-122"/>
                      </a:rPr>
                      <m:t>+</m:t>
                    </m:r>
                    <m:r>
                      <a:rPr lang="en-US" altLang="zh-CN" i="1" dirty="0">
                        <a:solidFill>
                          <a:srgbClr val="FF0000"/>
                        </a:solidFill>
                        <a:latin typeface="Cambria Math" panose="02040503050406030204" pitchFamily="18" charset="0"/>
                        <a:ea typeface="黑体" panose="02010609060101010101" pitchFamily="49" charset="-122"/>
                      </a:rPr>
                      <m:t>𝜔</m:t>
                    </m:r>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dirty="0">
                            <a:solidFill>
                              <a:srgbClr val="FF0000"/>
                            </a:solidFill>
                            <a:latin typeface="Cambria Math" panose="02040503050406030204" pitchFamily="18" charset="0"/>
                            <a:ea typeface="黑体" panose="02010609060101010101" pitchFamily="49" charset="-122"/>
                          </a:rPr>
                          <m:t>sin</m:t>
                        </m:r>
                      </m:fName>
                      <m:e>
                        <m:r>
                          <a:rPr lang="en-US" altLang="zh-CN" i="1" dirty="0">
                            <a:solidFill>
                              <a:srgbClr val="FF0000"/>
                            </a:solidFill>
                            <a:latin typeface="Cambria Math" panose="02040503050406030204" pitchFamily="18" charset="0"/>
                            <a:ea typeface="黑体" panose="02010609060101010101" pitchFamily="49" charset="-122"/>
                          </a:rPr>
                          <m:t>𝜆</m:t>
                        </m:r>
                      </m:e>
                    </m:func>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𝑘</m:t>
                        </m:r>
                      </m:e>
                    </m:acc>
                    <m:r>
                      <a:rPr lang="en-US" altLang="zh-CN" b="0" i="1" dirty="0" smtClean="0">
                        <a:latin typeface="Cambria Math" panose="02040503050406030204" pitchFamily="18" charset="0"/>
                        <a:ea typeface="黑体" panose="02010609060101010101" pitchFamily="49" charset="-122"/>
                      </a:rPr>
                      <m:t>,        </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𝑣</m:t>
                            </m:r>
                          </m:e>
                        </m:acc>
                      </m:e>
                      <m:sup>
                        <m:r>
                          <a:rPr lang="en-US" altLang="zh-CN" b="0" i="1" smtClean="0">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𝑖</m:t>
                        </m:r>
                      </m:e>
                    </m:acc>
                    <m:r>
                      <a:rPr lang="en-US" altLang="zh-CN" b="0" i="1" dirty="0" smtClean="0">
                        <a:latin typeface="Cambria Math" panose="02040503050406030204" pitchFamily="18" charset="0"/>
                        <a:ea typeface="黑体" panose="02010609060101010101" pitchFamily="49" charset="-122"/>
                      </a:rPr>
                      <m:t>+</m:t>
                    </m:r>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𝑦</m:t>
                        </m:r>
                      </m:e>
                    </m:acc>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𝑗</m:t>
                        </m:r>
                      </m:e>
                    </m:acc>
                    <m:r>
                      <a:rPr lang="en-US" altLang="zh-CN" b="0" i="1" dirty="0" smtClean="0">
                        <a:latin typeface="Cambria Math" panose="02040503050406030204" pitchFamily="18" charset="0"/>
                        <a:ea typeface="黑体" panose="02010609060101010101" pitchFamily="49" charset="-122"/>
                      </a:rPr>
                      <m:t>+</m:t>
                    </m:r>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𝑧</m:t>
                        </m:r>
                      </m:e>
                    </m:acc>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𝑘</m:t>
                        </m:r>
                      </m:e>
                    </m:acc>
                  </m:oMath>
                </a14:m>
                <a:endParaRPr lang="en-US" altLang="zh-CN" b="0"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𝜔</m:t>
                          </m:r>
                        </m:e>
                      </m:acc>
                      <m:r>
                        <a:rPr lang="en-US" altLang="zh-CN" b="0" i="1" smtClean="0">
                          <a:latin typeface="Cambria Math" panose="02040503050406030204" pitchFamily="18" charset="0"/>
                          <a:ea typeface="黑体" panose="02010609060101010101" pitchFamily="49" charset="-122"/>
                        </a:rPr>
                        <m:t>×</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𝑣</m:t>
                              </m:r>
                            </m:e>
                          </m:acc>
                        </m:e>
                        <m:sup>
                          <m:r>
                            <a:rPr lang="en-US" altLang="zh-CN" b="0" i="1" smtClean="0">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𝑦</m:t>
                          </m:r>
                        </m:e>
                      </m:acc>
                      <m:func>
                        <m:funcPr>
                          <m:ctrlPr>
                            <a:rPr lang="en-US" altLang="zh-CN" b="0" i="1" smtClean="0">
                              <a:latin typeface="Cambria Math" panose="02040503050406030204" pitchFamily="18" charset="0"/>
                              <a:ea typeface="黑体" panose="02010609060101010101" pitchFamily="49" charset="-122"/>
                            </a:rPr>
                          </m:ctrlPr>
                        </m:funcPr>
                        <m:fName>
                          <m:r>
                            <m:rPr>
                              <m:sty m:val="p"/>
                            </m:rPr>
                            <a:rPr lang="en-US" altLang="zh-CN" b="0" i="0" smtClean="0">
                              <a:latin typeface="Cambria Math" panose="02040503050406030204" pitchFamily="18" charset="0"/>
                              <a:ea typeface="黑体" panose="02010609060101010101" pitchFamily="49" charset="-122"/>
                            </a:rPr>
                            <m:t>sin</m:t>
                          </m:r>
                        </m:fName>
                        <m:e>
                          <m:r>
                            <a:rPr lang="en-US" altLang="zh-CN" b="0" i="1" smtClean="0">
                              <a:latin typeface="Cambria Math" panose="02040503050406030204" pitchFamily="18" charset="0"/>
                              <a:ea typeface="黑体" panose="02010609060101010101" pitchFamily="49" charset="-122"/>
                            </a:rPr>
                            <m:t>𝜆</m:t>
                          </m:r>
                        </m:e>
                      </m:func>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𝑖</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𝜔</m:t>
                      </m:r>
                      <m:d>
                        <m:dPr>
                          <m:ctrlPr>
                            <a:rPr lang="en-US" altLang="zh-CN" b="0" i="1" smtClean="0">
                              <a:latin typeface="Cambria Math" panose="02040503050406030204" pitchFamily="18" charset="0"/>
                              <a:ea typeface="黑体" panose="02010609060101010101" pitchFamily="49" charset="-122"/>
                            </a:rPr>
                          </m:ctrlPr>
                        </m:d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func>
                            <m:funcPr>
                              <m:ctrlPr>
                                <a:rPr lang="en-US" altLang="zh-CN" b="0" i="1" dirty="0" smtClean="0">
                                  <a:latin typeface="Cambria Math" panose="02040503050406030204" pitchFamily="18" charset="0"/>
                                  <a:ea typeface="黑体" panose="02010609060101010101" pitchFamily="49" charset="-122"/>
                                </a:rPr>
                              </m:ctrlPr>
                            </m:funcPr>
                            <m:fName>
                              <m:r>
                                <m:rPr>
                                  <m:sty m:val="p"/>
                                </m:rPr>
                                <a:rPr lang="en-US" altLang="zh-CN" b="0" i="0" dirty="0" smtClean="0">
                                  <a:latin typeface="Cambria Math" panose="02040503050406030204" pitchFamily="18" charset="0"/>
                                  <a:ea typeface="黑体" panose="02010609060101010101" pitchFamily="49" charset="-122"/>
                                </a:rPr>
                                <m:t>sin</m:t>
                              </m:r>
                            </m:fName>
                            <m:e>
                              <m:r>
                                <a:rPr lang="en-US" altLang="zh-CN" b="0" i="1" dirty="0" smtClean="0">
                                  <a:latin typeface="Cambria Math" panose="02040503050406030204" pitchFamily="18" charset="0"/>
                                  <a:ea typeface="黑体" panose="02010609060101010101" pitchFamily="49" charset="-122"/>
                                </a:rPr>
                                <m:t>𝜆</m:t>
                              </m:r>
                            </m:e>
                          </m:func>
                          <m:r>
                            <a:rPr lang="en-US" altLang="zh-CN" b="0" i="1" dirty="0" smtClean="0">
                              <a:latin typeface="Cambria Math" panose="02040503050406030204" pitchFamily="18" charset="0"/>
                              <a:ea typeface="黑体" panose="02010609060101010101" pitchFamily="49" charset="-122"/>
                            </a:rPr>
                            <m:t>+</m:t>
                          </m:r>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𝑧</m:t>
                              </m:r>
                            </m:e>
                          </m:acc>
                          <m:func>
                            <m:funcPr>
                              <m:ctrlPr>
                                <a:rPr lang="en-US" altLang="zh-CN" b="0" i="1" dirty="0" smtClean="0">
                                  <a:latin typeface="Cambria Math" panose="02040503050406030204" pitchFamily="18" charset="0"/>
                                  <a:ea typeface="黑体" panose="02010609060101010101" pitchFamily="49" charset="-122"/>
                                </a:rPr>
                              </m:ctrlPr>
                            </m:funcPr>
                            <m:fName>
                              <m:r>
                                <m:rPr>
                                  <m:sty m:val="p"/>
                                </m:rPr>
                                <a:rPr lang="en-US" altLang="zh-CN" b="0" i="0" dirty="0" smtClean="0">
                                  <a:latin typeface="Cambria Math" panose="02040503050406030204" pitchFamily="18" charset="0"/>
                                  <a:ea typeface="黑体" panose="02010609060101010101" pitchFamily="49" charset="-122"/>
                                </a:rPr>
                                <m:t>cos</m:t>
                              </m:r>
                            </m:fName>
                            <m:e>
                              <m:r>
                                <a:rPr lang="en-US" altLang="zh-CN" b="0" i="1" dirty="0" smtClean="0">
                                  <a:latin typeface="Cambria Math" panose="02040503050406030204" pitchFamily="18" charset="0"/>
                                  <a:ea typeface="黑体" panose="02010609060101010101" pitchFamily="49" charset="-122"/>
                                </a:rPr>
                                <m:t>𝜆</m:t>
                              </m:r>
                            </m:e>
                          </m:func>
                        </m:e>
                      </m:d>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𝑗</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𝑦</m:t>
                          </m:r>
                        </m:e>
                      </m:acc>
                      <m:func>
                        <m:funcPr>
                          <m:ctrlPr>
                            <a:rPr lang="en-US" altLang="zh-CN" b="0" i="1" smtClean="0">
                              <a:latin typeface="Cambria Math" panose="02040503050406030204" pitchFamily="18" charset="0"/>
                              <a:ea typeface="黑体" panose="02010609060101010101" pitchFamily="49" charset="-122"/>
                            </a:rPr>
                          </m:ctrlPr>
                        </m:funcPr>
                        <m:fName>
                          <m:r>
                            <m:rPr>
                              <m:sty m:val="p"/>
                            </m:rPr>
                            <a:rPr lang="en-US" altLang="zh-CN" b="0" i="0" smtClean="0">
                              <a:latin typeface="Cambria Math" panose="02040503050406030204" pitchFamily="18" charset="0"/>
                              <a:ea typeface="黑体" panose="02010609060101010101" pitchFamily="49" charset="-122"/>
                            </a:rPr>
                            <m:t>cos</m:t>
                          </m:r>
                        </m:fName>
                        <m:e>
                          <m:r>
                            <a:rPr lang="en-US" altLang="zh-CN" b="0" i="1" smtClean="0">
                              <a:latin typeface="Cambria Math" panose="02040503050406030204" pitchFamily="18" charset="0"/>
                              <a:ea typeface="黑体" panose="02010609060101010101" pitchFamily="49" charset="-122"/>
                            </a:rPr>
                            <m:t>𝜆</m:t>
                          </m:r>
                        </m:e>
                      </m:func>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𝑘</m:t>
                          </m:r>
                        </m:e>
                      </m:acc>
                    </m:oMath>
                  </m:oMathPara>
                </a14:m>
                <a:endParaRPr lang="en-US" altLang="zh-CN" dirty="0">
                  <a:ea typeface="黑体" panose="02010609060101010101" pitchFamily="49" charset="-122"/>
                </a:endParaRPr>
              </a:p>
              <a:p>
                <a:pPr eaLnBrk="1" hangingPunct="1">
                  <a:lnSpc>
                    <a:spcPct val="150000"/>
                  </a:lnSpc>
                </a:pPr>
                <a:r>
                  <a:rPr lang="zh-CN" altLang="en-US" b="1" dirty="0">
                    <a:solidFill>
                      <a:srgbClr val="FF0000"/>
                    </a:solidFill>
                    <a:ea typeface="黑体" panose="02010609060101010101" pitchFamily="49" charset="-122"/>
                  </a:rPr>
                  <a:t>科氏力的表达式</a:t>
                </a:r>
                <a:r>
                  <a:rPr lang="zh-CN" altLang="en-US" dirty="0">
                    <a:ea typeface="黑体" panose="02010609060101010101" pitchFamily="49" charset="-122"/>
                  </a:rPr>
                  <a:t>为</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e>
                        <m:sub>
                          <m:r>
                            <a:rPr lang="en-US" altLang="zh-CN" b="0" i="1" smtClean="0">
                              <a:solidFill>
                                <a:srgbClr val="0000FF"/>
                              </a:solidFill>
                              <a:latin typeface="Cambria Math" panose="02040503050406030204" pitchFamily="18" charset="0"/>
                              <a:ea typeface="黑体" panose="02010609060101010101" pitchFamily="49" charset="-122"/>
                            </a:rPr>
                            <m:t>𝑐</m:t>
                          </m:r>
                        </m:sub>
                      </m:sSub>
                      <m:r>
                        <a:rPr lang="en-US" altLang="zh-CN" b="0" i="1" smtClean="0">
                          <a:solidFill>
                            <a:srgbClr val="0000FF"/>
                          </a:solidFill>
                          <a:latin typeface="Cambria Math" panose="02040503050406030204" pitchFamily="18" charset="0"/>
                          <a:ea typeface="黑体" panose="02010609060101010101" pitchFamily="49" charset="-122"/>
                        </a:rPr>
                        <m:t>=2</m:t>
                      </m:r>
                      <m:r>
                        <a:rPr lang="en-US" altLang="zh-CN" b="0" i="1" smtClean="0">
                          <a:solidFill>
                            <a:srgbClr val="0000FF"/>
                          </a:solidFill>
                          <a:latin typeface="Cambria Math" panose="02040503050406030204" pitchFamily="18" charset="0"/>
                          <a:ea typeface="黑体" panose="02010609060101010101" pitchFamily="49" charset="-122"/>
                        </a:rPr>
                        <m:t>𝑚</m:t>
                      </m:r>
                      <m:r>
                        <a:rPr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𝑦</m:t>
                          </m:r>
                        </m:e>
                      </m:acc>
                      <m:func>
                        <m:funcPr>
                          <m:ctrlPr>
                            <a:rPr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lang="en-US" altLang="zh-CN" b="0" i="0" smtClean="0">
                              <a:solidFill>
                                <a:srgbClr val="0000FF"/>
                              </a:solidFill>
                              <a:latin typeface="Cambria Math" panose="02040503050406030204" pitchFamily="18" charset="0"/>
                              <a:ea typeface="黑体" panose="02010609060101010101" pitchFamily="49" charset="-122"/>
                            </a:rPr>
                            <m:t>sin</m:t>
                          </m:r>
                        </m:fName>
                        <m:e>
                          <m:r>
                            <a:rPr lang="en-US" altLang="zh-CN" b="0" i="1" smtClean="0">
                              <a:solidFill>
                                <a:srgbClr val="0000FF"/>
                              </a:solidFill>
                              <a:latin typeface="Cambria Math" panose="02040503050406030204" pitchFamily="18" charset="0"/>
                              <a:ea typeface="黑体" panose="02010609060101010101" pitchFamily="49" charset="-122"/>
                            </a:rPr>
                            <m:t>𝜆</m:t>
                          </m:r>
                        </m:e>
                      </m:func>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𝑖</m:t>
                          </m:r>
                        </m:e>
                      </m:acc>
                      <m:r>
                        <a:rPr lang="en-US" altLang="zh-CN" b="0" i="1" dirty="0" smtClean="0">
                          <a:solidFill>
                            <a:srgbClr val="FF0000"/>
                          </a:solidFill>
                          <a:latin typeface="Cambria Math" panose="02040503050406030204" pitchFamily="18" charset="0"/>
                          <a:ea typeface="黑体" panose="02010609060101010101" pitchFamily="49" charset="-122"/>
                        </a:rPr>
                        <m:t>−2</m:t>
                      </m:r>
                      <m:r>
                        <a:rPr lang="en-US" altLang="zh-CN" b="0" i="1" dirty="0" smtClean="0">
                          <a:solidFill>
                            <a:srgbClr val="FF0000"/>
                          </a:solidFill>
                          <a:latin typeface="Cambria Math" panose="02040503050406030204" pitchFamily="18" charset="0"/>
                          <a:ea typeface="黑体" panose="02010609060101010101" pitchFamily="49" charset="-122"/>
                        </a:rPr>
                        <m:t>𝑚</m:t>
                      </m:r>
                      <m:r>
                        <a:rPr lang="en-US" altLang="zh-CN" b="0" i="1" dirty="0" smtClean="0">
                          <a:solidFill>
                            <a:srgbClr val="FF0000"/>
                          </a:solidFill>
                          <a:latin typeface="Cambria Math" panose="02040503050406030204" pitchFamily="18" charset="0"/>
                          <a:ea typeface="黑体" panose="02010609060101010101" pitchFamily="49" charset="-122"/>
                        </a:rPr>
                        <m:t>𝜔</m:t>
                      </m:r>
                      <m:d>
                        <m:dPr>
                          <m:ctrlPr>
                            <a:rPr lang="en-US" altLang="zh-CN" i="1">
                              <a:solidFill>
                                <a:srgbClr val="FF0000"/>
                              </a:solidFill>
                              <a:latin typeface="Cambria Math" panose="02040503050406030204" pitchFamily="18" charset="0"/>
                              <a:ea typeface="黑体" panose="02010609060101010101" pitchFamily="49" charset="-122"/>
                            </a:rPr>
                          </m:ctrlPr>
                        </m:d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𝑥</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dirty="0">
                                  <a:solidFill>
                                    <a:srgbClr val="FF0000"/>
                                  </a:solidFill>
                                  <a:latin typeface="Cambria Math" panose="02040503050406030204" pitchFamily="18" charset="0"/>
                                  <a:ea typeface="黑体" panose="02010609060101010101" pitchFamily="49" charset="-122"/>
                                </a:rPr>
                                <m:t>sin</m:t>
                              </m:r>
                            </m:fName>
                            <m:e>
                              <m:r>
                                <a:rPr lang="en-US" altLang="zh-CN" i="1" dirty="0">
                                  <a:solidFill>
                                    <a:srgbClr val="FF0000"/>
                                  </a:solidFill>
                                  <a:latin typeface="Cambria Math" panose="02040503050406030204" pitchFamily="18" charset="0"/>
                                  <a:ea typeface="黑体" panose="02010609060101010101" pitchFamily="49" charset="-122"/>
                                </a:rPr>
                                <m:t>𝜆</m:t>
                              </m:r>
                            </m:e>
                          </m:func>
                          <m:r>
                            <a:rPr lang="en-US" altLang="zh-CN" i="1" dirty="0">
                              <a:solidFill>
                                <a:srgbClr val="FF0000"/>
                              </a:solidFill>
                              <a:latin typeface="Cambria Math" panose="02040503050406030204" pitchFamily="18" charset="0"/>
                              <a:ea typeface="黑体" panose="02010609060101010101" pitchFamily="49" charset="-122"/>
                            </a:rPr>
                            <m:t>+</m:t>
                          </m:r>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𝑧</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b="0" i="0" dirty="0" smtClean="0">
                                  <a:solidFill>
                                    <a:srgbClr val="FF0000"/>
                                  </a:solidFill>
                                  <a:latin typeface="Cambria Math" panose="02040503050406030204" pitchFamily="18" charset="0"/>
                                  <a:ea typeface="黑体" panose="02010609060101010101" pitchFamily="49" charset="-122"/>
                                </a:rPr>
                                <m:t>cos</m:t>
                              </m:r>
                            </m:fName>
                            <m:e>
                              <m:r>
                                <a:rPr lang="en-US" altLang="zh-CN" i="1" dirty="0">
                                  <a:solidFill>
                                    <a:srgbClr val="FF0000"/>
                                  </a:solidFill>
                                  <a:latin typeface="Cambria Math" panose="02040503050406030204" pitchFamily="18" charset="0"/>
                                  <a:ea typeface="黑体" panose="02010609060101010101" pitchFamily="49" charset="-122"/>
                                </a:rPr>
                                <m:t>𝜆</m:t>
                              </m:r>
                            </m:e>
                          </m:func>
                        </m:e>
                      </m:d>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𝑗</m:t>
                          </m:r>
                        </m:e>
                      </m:acc>
                      <m:r>
                        <a:rPr lang="en-US" altLang="zh-CN" b="0" i="1" dirty="0" smtClean="0">
                          <a:solidFill>
                            <a:srgbClr val="0000FF"/>
                          </a:solidFill>
                          <a:latin typeface="Cambria Math" panose="02040503050406030204" pitchFamily="18" charset="0"/>
                          <a:ea typeface="黑体" panose="02010609060101010101" pitchFamily="49" charset="-122"/>
                        </a:rPr>
                        <m:t>+2</m:t>
                      </m:r>
                      <m:r>
                        <a:rPr lang="en-US" altLang="zh-CN" b="0" i="1" dirty="0" smtClean="0">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𝑦</m:t>
                          </m:r>
                        </m:e>
                      </m:ac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𝜆</m:t>
                          </m:r>
                        </m:e>
                      </m:fun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𝑘</m:t>
                          </m:r>
                        </m:e>
                      </m:acc>
                    </m:oMath>
                  </m:oMathPara>
                </a14:m>
                <a:endParaRPr lang="en-US" altLang="zh-CN" b="0" dirty="0">
                  <a:ea typeface="黑体" panose="02010609060101010101" pitchFamily="49" charset="-122"/>
                </a:endParaRPr>
              </a:p>
            </p:txBody>
          </p:sp>
        </mc:Choice>
        <mc:Fallback xmlns="">
          <p:sp>
            <p:nvSpPr>
              <p:cNvPr id="89117" name="Text Box 29">
                <a:extLst>
                  <a:ext uri="{FF2B5EF4-FFF2-40B4-BE49-F238E27FC236}">
                    <a16:creationId xmlns:a16="http://schemas.microsoft.com/office/drawing/2014/main" id="{84CA3246-5C63-4E41-9312-10556FF651A6}"/>
                  </a:ext>
                </a:extLst>
              </p:cNvPr>
              <p:cNvSpPr txBox="1">
                <a:spLocks noRot="1" noChangeAspect="1" noMove="1" noResize="1" noEditPoints="1" noAdjustHandles="1" noChangeArrowheads="1" noChangeShapeType="1" noTextEdit="1"/>
              </p:cNvSpPr>
              <p:nvPr/>
            </p:nvSpPr>
            <p:spPr bwMode="auto">
              <a:xfrm>
                <a:off x="115869" y="2453966"/>
                <a:ext cx="9028131" cy="3175100"/>
              </a:xfrm>
              <a:prstGeom prst="rect">
                <a:avLst/>
              </a:prstGeom>
              <a:blipFill>
                <a:blip r:embed="rId2"/>
                <a:stretch>
                  <a:fillRect l="-1013"/>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B9193685-2534-407D-96AB-BF0E0D927491}"/>
              </a:ext>
            </a:extLst>
          </p:cNvPr>
          <p:cNvSpPr>
            <a:spLocks noGrp="1"/>
          </p:cNvSpPr>
          <p:nvPr>
            <p:ph type="sldNum" sz="quarter" idx="12"/>
          </p:nvPr>
        </p:nvSpPr>
        <p:spPr/>
        <p:txBody>
          <a:bodyPr/>
          <a:lstStyle/>
          <a:p>
            <a:pPr>
              <a:defRPr/>
            </a:pPr>
            <a:fld id="{8372D68D-3E4D-E140-BABB-1F7B81CFF020}" type="slidenum">
              <a:rPr lang="en-US" altLang="zh-CN" smtClean="0"/>
              <a:pPr>
                <a:defRPr/>
              </a:pPr>
              <a:t>15</a:t>
            </a:fld>
            <a:endParaRPr lang="en-US" altLang="zh-CN" dirty="0"/>
          </a:p>
        </p:txBody>
      </p:sp>
      <p:grpSp>
        <p:nvGrpSpPr>
          <p:cNvPr id="15" name="组合 14">
            <a:extLst>
              <a:ext uri="{FF2B5EF4-FFF2-40B4-BE49-F238E27FC236}">
                <a16:creationId xmlns:a16="http://schemas.microsoft.com/office/drawing/2014/main" id="{EBDC804C-5167-46E8-9C17-7E9221380045}"/>
              </a:ext>
            </a:extLst>
          </p:cNvPr>
          <p:cNvGrpSpPr/>
          <p:nvPr/>
        </p:nvGrpSpPr>
        <p:grpSpPr>
          <a:xfrm>
            <a:off x="6286500" y="-171400"/>
            <a:ext cx="2857500" cy="3200400"/>
            <a:chOff x="6286500" y="-171400"/>
            <a:chExt cx="2857500" cy="3200400"/>
          </a:xfrm>
        </p:grpSpPr>
        <p:grpSp>
          <p:nvGrpSpPr>
            <p:cNvPr id="24579" name="Group 27">
              <a:extLst>
                <a:ext uri="{FF2B5EF4-FFF2-40B4-BE49-F238E27FC236}">
                  <a16:creationId xmlns:a16="http://schemas.microsoft.com/office/drawing/2014/main" id="{636F5F9B-1A96-9140-BCF5-419EA5AF2324}"/>
                </a:ext>
              </a:extLst>
            </p:cNvPr>
            <p:cNvGrpSpPr>
              <a:grpSpLocks/>
            </p:cNvGrpSpPr>
            <p:nvPr/>
          </p:nvGrpSpPr>
          <p:grpSpPr bwMode="auto">
            <a:xfrm>
              <a:off x="6286500" y="-171400"/>
              <a:ext cx="2857500" cy="3200400"/>
              <a:chOff x="3960" y="0"/>
              <a:chExt cx="1800" cy="2016"/>
            </a:xfrm>
          </p:grpSpPr>
          <p:pic>
            <p:nvPicPr>
              <p:cNvPr id="24587" name="Picture 25" descr="图5">
                <a:extLst>
                  <a:ext uri="{FF2B5EF4-FFF2-40B4-BE49-F238E27FC236}">
                    <a16:creationId xmlns:a16="http://schemas.microsoft.com/office/drawing/2014/main" id="{C4E07FAB-8E61-9B45-BEB4-6B175C899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0" y="0"/>
                <a:ext cx="1800" cy="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Rectangle 26">
                <a:extLst>
                  <a:ext uri="{FF2B5EF4-FFF2-40B4-BE49-F238E27FC236}">
                    <a16:creationId xmlns:a16="http://schemas.microsoft.com/office/drawing/2014/main" id="{DEB5B535-DAC2-C049-8B09-7F184C7F1292}"/>
                  </a:ext>
                </a:extLst>
              </p:cNvPr>
              <p:cNvSpPr>
                <a:spLocks noChangeArrowheads="1"/>
              </p:cNvSpPr>
              <p:nvPr/>
            </p:nvSpPr>
            <p:spPr bwMode="auto">
              <a:xfrm>
                <a:off x="4608" y="1728"/>
                <a:ext cx="528"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grpSp>
        <p:cxnSp>
          <p:nvCxnSpPr>
            <p:cNvPr id="4" name="直接箭头连接符 3">
              <a:extLst>
                <a:ext uri="{FF2B5EF4-FFF2-40B4-BE49-F238E27FC236}">
                  <a16:creationId xmlns:a16="http://schemas.microsoft.com/office/drawing/2014/main" id="{6BA66B68-ADC3-4F4A-ACE4-4912B5B509CB}"/>
                </a:ext>
              </a:extLst>
            </p:cNvPr>
            <p:cNvCxnSpPr/>
            <p:nvPr/>
          </p:nvCxnSpPr>
          <p:spPr bwMode="auto">
            <a:xfrm>
              <a:off x="8107896" y="868894"/>
              <a:ext cx="208520" cy="705751"/>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直接箭头连接符 12">
              <a:extLst>
                <a:ext uri="{FF2B5EF4-FFF2-40B4-BE49-F238E27FC236}">
                  <a16:creationId xmlns:a16="http://schemas.microsoft.com/office/drawing/2014/main" id="{771C6220-8A14-434D-87C6-4D5D8A632C7C}"/>
                </a:ext>
              </a:extLst>
            </p:cNvPr>
            <p:cNvCxnSpPr/>
            <p:nvPr/>
          </p:nvCxnSpPr>
          <p:spPr bwMode="auto">
            <a:xfrm flipV="1">
              <a:off x="8115207" y="722366"/>
              <a:ext cx="924756" cy="175223"/>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直接箭头连接符 13">
              <a:extLst>
                <a:ext uri="{FF2B5EF4-FFF2-40B4-BE49-F238E27FC236}">
                  <a16:creationId xmlns:a16="http://schemas.microsoft.com/office/drawing/2014/main" id="{7F996C26-5FDD-42C1-ACE0-C9A7DBBEF97C}"/>
                </a:ext>
              </a:extLst>
            </p:cNvPr>
            <p:cNvCxnSpPr/>
            <p:nvPr/>
          </p:nvCxnSpPr>
          <p:spPr bwMode="auto">
            <a:xfrm flipV="1">
              <a:off x="8107896" y="358752"/>
              <a:ext cx="513320" cy="531157"/>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直接箭头连接符 16">
              <a:extLst>
                <a:ext uri="{FF2B5EF4-FFF2-40B4-BE49-F238E27FC236}">
                  <a16:creationId xmlns:a16="http://schemas.microsoft.com/office/drawing/2014/main" id="{E4F20AD3-AFA0-4873-82E4-61802118AC16}"/>
                </a:ext>
              </a:extLst>
            </p:cNvPr>
            <p:cNvCxnSpPr/>
            <p:nvPr/>
          </p:nvCxnSpPr>
          <p:spPr bwMode="auto">
            <a:xfrm flipV="1">
              <a:off x="7639064" y="-50558"/>
              <a:ext cx="43034" cy="1426967"/>
            </a:xfrm>
            <a:prstGeom prst="straightConnector1">
              <a:avLst/>
            </a:prstGeom>
            <a:solidFill>
              <a:schemeClr val="accent1"/>
            </a:solidFill>
            <a:ln w="38100" cap="flat" cmpd="sng" algn="ctr">
              <a:solidFill>
                <a:srgbClr val="FF006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E827A2DA-1566-44CD-8273-57248465DC1A}"/>
                    </a:ext>
                  </a:extLst>
                </p:cNvPr>
                <p:cNvSpPr/>
                <p:nvPr/>
              </p:nvSpPr>
              <p:spPr>
                <a:xfrm>
                  <a:off x="8153400" y="145956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𝑥</m:t>
                        </m:r>
                      </m:oMath>
                    </m:oMathPara>
                  </a14:m>
                  <a:endParaRPr lang="zh-CN" altLang="en-US" sz="2800" dirty="0">
                    <a:solidFill>
                      <a:srgbClr val="0000FF"/>
                    </a:solidFill>
                  </a:endParaRPr>
                </a:p>
              </p:txBody>
            </p:sp>
          </mc:Choice>
          <mc:Fallback xmlns="">
            <p:sp>
              <p:nvSpPr>
                <p:cNvPr id="12" name="矩形 11">
                  <a:extLst>
                    <a:ext uri="{FF2B5EF4-FFF2-40B4-BE49-F238E27FC236}">
                      <a16:creationId xmlns:a16="http://schemas.microsoft.com/office/drawing/2014/main" id="{E827A2DA-1566-44CD-8273-57248465DC1A}"/>
                    </a:ext>
                  </a:extLst>
                </p:cNvPr>
                <p:cNvSpPr>
                  <a:spLocks noRot="1" noChangeAspect="1" noMove="1" noResize="1" noEditPoints="1" noAdjustHandles="1" noChangeArrowheads="1" noChangeShapeType="1" noTextEdit="1"/>
                </p:cNvSpPr>
                <p:nvPr/>
              </p:nvSpPr>
              <p:spPr>
                <a:xfrm>
                  <a:off x="8153400" y="1459563"/>
                  <a:ext cx="30480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ED7AB567-125F-43BC-833B-4F25382C16FD}"/>
                    </a:ext>
                  </a:extLst>
                </p:cNvPr>
                <p:cNvSpPr/>
                <p:nvPr/>
              </p:nvSpPr>
              <p:spPr>
                <a:xfrm>
                  <a:off x="8754191" y="628299"/>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𝑦</m:t>
                        </m:r>
                      </m:oMath>
                    </m:oMathPara>
                  </a14:m>
                  <a:endParaRPr lang="zh-CN" altLang="en-US" sz="2800" dirty="0">
                    <a:solidFill>
                      <a:srgbClr val="0000FF"/>
                    </a:solidFill>
                  </a:endParaRPr>
                </a:p>
              </p:txBody>
            </p:sp>
          </mc:Choice>
          <mc:Fallback xmlns="">
            <p:sp>
              <p:nvSpPr>
                <p:cNvPr id="22" name="矩形 21">
                  <a:extLst>
                    <a:ext uri="{FF2B5EF4-FFF2-40B4-BE49-F238E27FC236}">
                      <a16:creationId xmlns:a16="http://schemas.microsoft.com/office/drawing/2014/main" id="{ED7AB567-125F-43BC-833B-4F25382C16FD}"/>
                    </a:ext>
                  </a:extLst>
                </p:cNvPr>
                <p:cNvSpPr>
                  <a:spLocks noRot="1" noChangeAspect="1" noMove="1" noResize="1" noEditPoints="1" noAdjustHandles="1" noChangeArrowheads="1" noChangeShapeType="1" noTextEdit="1"/>
                </p:cNvSpPr>
                <p:nvPr/>
              </p:nvSpPr>
              <p:spPr>
                <a:xfrm>
                  <a:off x="8754191" y="628299"/>
                  <a:ext cx="304800"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0CBB1670-EBB3-4CB5-B907-71CDE1E30D3D}"/>
                    </a:ext>
                  </a:extLst>
                </p:cNvPr>
                <p:cNvSpPr/>
                <p:nvPr/>
              </p:nvSpPr>
              <p:spPr>
                <a:xfrm>
                  <a:off x="8414711" y="-8112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rPr>
                          <m:t>𝑧</m:t>
                        </m:r>
                      </m:oMath>
                    </m:oMathPara>
                  </a14:m>
                  <a:endParaRPr lang="zh-CN" altLang="en-US" sz="2800" dirty="0">
                    <a:solidFill>
                      <a:srgbClr val="0000FF"/>
                    </a:solidFill>
                  </a:endParaRPr>
                </a:p>
              </p:txBody>
            </p:sp>
          </mc:Choice>
          <mc:Fallback xmlns="">
            <p:sp>
              <p:nvSpPr>
                <p:cNvPr id="23" name="矩形 22">
                  <a:extLst>
                    <a:ext uri="{FF2B5EF4-FFF2-40B4-BE49-F238E27FC236}">
                      <a16:creationId xmlns:a16="http://schemas.microsoft.com/office/drawing/2014/main" id="{0CBB1670-EBB3-4CB5-B907-71CDE1E30D3D}"/>
                    </a:ext>
                  </a:extLst>
                </p:cNvPr>
                <p:cNvSpPr>
                  <a:spLocks noRot="1" noChangeAspect="1" noMove="1" noResize="1" noEditPoints="1" noAdjustHandles="1" noChangeArrowheads="1" noChangeShapeType="1" noTextEdit="1"/>
                </p:cNvSpPr>
                <p:nvPr/>
              </p:nvSpPr>
              <p:spPr>
                <a:xfrm>
                  <a:off x="8414711" y="-81123"/>
                  <a:ext cx="304800" cy="523220"/>
                </a:xfrm>
                <a:prstGeom prst="rect">
                  <a:avLst/>
                </a:prstGeom>
                <a:blipFill>
                  <a:blip r:embed="rId6"/>
                  <a:stretch>
                    <a:fillRect/>
                  </a:stretch>
                </a:blipFill>
              </p:spPr>
              <p:txBody>
                <a:bodyPr/>
                <a:lstStyle/>
                <a:p>
                  <a:r>
                    <a:rPr lang="zh-CN" alt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9112"/>
                                        </p:tgtEl>
                                        <p:attrNameLst>
                                          <p:attrName>style.visibility</p:attrName>
                                        </p:attrNameLst>
                                      </p:cBhvr>
                                      <p:to>
                                        <p:strVal val="visible"/>
                                      </p:to>
                                    </p:set>
                                    <p:animEffect transition="in" filter="wipe(left)">
                                      <p:cBhvr>
                                        <p:cTn id="7" dur="500"/>
                                        <p:tgtEl>
                                          <p:spTgt spid="891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16"/>
                                        </p:tgtEl>
                                        <p:attrNameLst>
                                          <p:attrName>style.visibility</p:attrName>
                                        </p:attrNameLst>
                                      </p:cBhvr>
                                      <p:to>
                                        <p:strVal val="visible"/>
                                      </p:to>
                                    </p:set>
                                    <p:animEffect transition="in" filter="wipe(left)">
                                      <p:cBhvr>
                                        <p:cTn id="12" dur="500"/>
                                        <p:tgtEl>
                                          <p:spTgt spid="891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117">
                                            <p:txEl>
                                              <p:pRg st="0" end="0"/>
                                            </p:txEl>
                                          </p:spTgt>
                                        </p:tgtEl>
                                        <p:attrNameLst>
                                          <p:attrName>style.visibility</p:attrName>
                                        </p:attrNameLst>
                                      </p:cBhvr>
                                      <p:to>
                                        <p:strVal val="visible"/>
                                      </p:to>
                                    </p:set>
                                    <p:animEffect transition="in" filter="wipe(left)">
                                      <p:cBhvr>
                                        <p:cTn id="17" dur="500"/>
                                        <p:tgtEl>
                                          <p:spTgt spid="891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17">
                                            <p:txEl>
                                              <p:pRg st="1" end="1"/>
                                            </p:txEl>
                                          </p:spTgt>
                                        </p:tgtEl>
                                        <p:attrNameLst>
                                          <p:attrName>style.visibility</p:attrName>
                                        </p:attrNameLst>
                                      </p:cBhvr>
                                      <p:to>
                                        <p:strVal val="visible"/>
                                      </p:to>
                                    </p:set>
                                    <p:animEffect transition="in" filter="wipe(left)">
                                      <p:cBhvr>
                                        <p:cTn id="22" dur="500"/>
                                        <p:tgtEl>
                                          <p:spTgt spid="8911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9117">
                                            <p:txEl>
                                              <p:pRg st="2" end="2"/>
                                            </p:txEl>
                                          </p:spTgt>
                                        </p:tgtEl>
                                        <p:attrNameLst>
                                          <p:attrName>style.visibility</p:attrName>
                                        </p:attrNameLst>
                                      </p:cBhvr>
                                      <p:to>
                                        <p:strVal val="visible"/>
                                      </p:to>
                                    </p:set>
                                    <p:animEffect transition="in" filter="wipe(left)">
                                      <p:cBhvr>
                                        <p:cTn id="27" dur="500"/>
                                        <p:tgtEl>
                                          <p:spTgt spid="8911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117">
                                            <p:txEl>
                                              <p:pRg st="3" end="3"/>
                                            </p:txEl>
                                          </p:spTgt>
                                        </p:tgtEl>
                                        <p:attrNameLst>
                                          <p:attrName>style.visibility</p:attrName>
                                        </p:attrNameLst>
                                      </p:cBhvr>
                                      <p:to>
                                        <p:strVal val="visible"/>
                                      </p:to>
                                    </p:set>
                                    <p:animEffect transition="in" filter="wipe(left)">
                                      <p:cBhvr>
                                        <p:cTn id="32" dur="500"/>
                                        <p:tgtEl>
                                          <p:spTgt spid="8911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117">
                                            <p:txEl>
                                              <p:pRg st="4" end="4"/>
                                            </p:txEl>
                                          </p:spTgt>
                                        </p:tgtEl>
                                        <p:attrNameLst>
                                          <p:attrName>style.visibility</p:attrName>
                                        </p:attrNameLst>
                                      </p:cBhvr>
                                      <p:to>
                                        <p:strVal val="visible"/>
                                      </p:to>
                                    </p:set>
                                    <p:animEffect transition="in" filter="wipe(left)">
                                      <p:cBhvr>
                                        <p:cTn id="37" dur="500"/>
                                        <p:tgtEl>
                                          <p:spTgt spid="8911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12" grpId="0" animBg="1" autoUpdateAnimBg="0"/>
      <p:bldP spid="8911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a:extLst>
              <a:ext uri="{FF2B5EF4-FFF2-40B4-BE49-F238E27FC236}">
                <a16:creationId xmlns:a16="http://schemas.microsoft.com/office/drawing/2014/main" id="{A13C33FE-D388-4EC9-9438-00A9203CA146}"/>
              </a:ext>
            </a:extLst>
          </p:cNvPr>
          <p:cNvGrpSpPr/>
          <p:nvPr/>
        </p:nvGrpSpPr>
        <p:grpSpPr>
          <a:xfrm>
            <a:off x="6306178" y="873020"/>
            <a:ext cx="2857500" cy="3200400"/>
            <a:chOff x="6286500" y="-171400"/>
            <a:chExt cx="2857500" cy="3200400"/>
          </a:xfrm>
        </p:grpSpPr>
        <p:grpSp>
          <p:nvGrpSpPr>
            <p:cNvPr id="39" name="Group 27">
              <a:extLst>
                <a:ext uri="{FF2B5EF4-FFF2-40B4-BE49-F238E27FC236}">
                  <a16:creationId xmlns:a16="http://schemas.microsoft.com/office/drawing/2014/main" id="{1BF04CFD-1B76-4784-9550-285BCC3D9079}"/>
                </a:ext>
              </a:extLst>
            </p:cNvPr>
            <p:cNvGrpSpPr>
              <a:grpSpLocks/>
            </p:cNvGrpSpPr>
            <p:nvPr/>
          </p:nvGrpSpPr>
          <p:grpSpPr bwMode="auto">
            <a:xfrm>
              <a:off x="6286500" y="-171400"/>
              <a:ext cx="2857500" cy="3200400"/>
              <a:chOff x="3960" y="0"/>
              <a:chExt cx="1800" cy="2016"/>
            </a:xfrm>
          </p:grpSpPr>
          <p:pic>
            <p:nvPicPr>
              <p:cNvPr id="47" name="Picture 25" descr="图5">
                <a:extLst>
                  <a:ext uri="{FF2B5EF4-FFF2-40B4-BE49-F238E27FC236}">
                    <a16:creationId xmlns:a16="http://schemas.microsoft.com/office/drawing/2014/main" id="{0AA787E5-B87B-4464-A726-A6B5B70A0E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0" y="0"/>
                <a:ext cx="1800" cy="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Rectangle 26">
                <a:extLst>
                  <a:ext uri="{FF2B5EF4-FFF2-40B4-BE49-F238E27FC236}">
                    <a16:creationId xmlns:a16="http://schemas.microsoft.com/office/drawing/2014/main" id="{6A32DEE2-8C27-449B-A411-75AB0109BE23}"/>
                  </a:ext>
                </a:extLst>
              </p:cNvPr>
              <p:cNvSpPr>
                <a:spLocks noChangeArrowheads="1"/>
              </p:cNvSpPr>
              <p:nvPr/>
            </p:nvSpPr>
            <p:spPr bwMode="auto">
              <a:xfrm>
                <a:off x="4608" y="1728"/>
                <a:ext cx="528"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grpSp>
        <p:cxnSp>
          <p:nvCxnSpPr>
            <p:cNvPr id="40" name="直接箭头连接符 39">
              <a:extLst>
                <a:ext uri="{FF2B5EF4-FFF2-40B4-BE49-F238E27FC236}">
                  <a16:creationId xmlns:a16="http://schemas.microsoft.com/office/drawing/2014/main" id="{1AA08FE4-EBC9-4569-82F9-E6E23D8C1C2C}"/>
                </a:ext>
              </a:extLst>
            </p:cNvPr>
            <p:cNvCxnSpPr/>
            <p:nvPr/>
          </p:nvCxnSpPr>
          <p:spPr bwMode="auto">
            <a:xfrm>
              <a:off x="8107896" y="868894"/>
              <a:ext cx="208520" cy="705751"/>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7C97DC7D-5C6D-4893-AE6F-A5D0AA63B8BA}"/>
                </a:ext>
              </a:extLst>
            </p:cNvPr>
            <p:cNvCxnSpPr/>
            <p:nvPr/>
          </p:nvCxnSpPr>
          <p:spPr bwMode="auto">
            <a:xfrm flipV="1">
              <a:off x="8115207" y="722366"/>
              <a:ext cx="924756" cy="175223"/>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73A53468-3FD0-4511-A365-3430842F5A8E}"/>
                </a:ext>
              </a:extLst>
            </p:cNvPr>
            <p:cNvCxnSpPr/>
            <p:nvPr/>
          </p:nvCxnSpPr>
          <p:spPr bwMode="auto">
            <a:xfrm flipV="1">
              <a:off x="8107896" y="358752"/>
              <a:ext cx="513320" cy="531157"/>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直接箭头连接符 42">
              <a:extLst>
                <a:ext uri="{FF2B5EF4-FFF2-40B4-BE49-F238E27FC236}">
                  <a16:creationId xmlns:a16="http://schemas.microsoft.com/office/drawing/2014/main" id="{E583068B-0F6C-4B88-A85D-A89639EB98FA}"/>
                </a:ext>
              </a:extLst>
            </p:cNvPr>
            <p:cNvCxnSpPr/>
            <p:nvPr/>
          </p:nvCxnSpPr>
          <p:spPr bwMode="auto">
            <a:xfrm flipV="1">
              <a:off x="7639064" y="-50558"/>
              <a:ext cx="43034" cy="1426967"/>
            </a:xfrm>
            <a:prstGeom prst="straightConnector1">
              <a:avLst/>
            </a:prstGeom>
            <a:solidFill>
              <a:schemeClr val="accent1"/>
            </a:solidFill>
            <a:ln w="38100" cap="flat" cmpd="sng" algn="ctr">
              <a:solidFill>
                <a:srgbClr val="FF006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89B0BDD4-2691-4925-A030-F9E2EE043109}"/>
                    </a:ext>
                  </a:extLst>
                </p:cNvPr>
                <p:cNvSpPr/>
                <p:nvPr/>
              </p:nvSpPr>
              <p:spPr>
                <a:xfrm>
                  <a:off x="8153400" y="145956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𝑥</m:t>
                        </m:r>
                      </m:oMath>
                    </m:oMathPara>
                  </a14:m>
                  <a:endParaRPr lang="zh-CN" altLang="en-US" sz="2800" dirty="0">
                    <a:solidFill>
                      <a:srgbClr val="0000FF"/>
                    </a:solidFill>
                  </a:endParaRPr>
                </a:p>
              </p:txBody>
            </p:sp>
          </mc:Choice>
          <mc:Fallback xmlns="">
            <p:sp>
              <p:nvSpPr>
                <p:cNvPr id="44" name="矩形 43">
                  <a:extLst>
                    <a:ext uri="{FF2B5EF4-FFF2-40B4-BE49-F238E27FC236}">
                      <a16:creationId xmlns:a16="http://schemas.microsoft.com/office/drawing/2014/main" id="{89B0BDD4-2691-4925-A030-F9E2EE043109}"/>
                    </a:ext>
                  </a:extLst>
                </p:cNvPr>
                <p:cNvSpPr>
                  <a:spLocks noRot="1" noChangeAspect="1" noMove="1" noResize="1" noEditPoints="1" noAdjustHandles="1" noChangeArrowheads="1" noChangeShapeType="1" noTextEdit="1"/>
                </p:cNvSpPr>
                <p:nvPr/>
              </p:nvSpPr>
              <p:spPr>
                <a:xfrm>
                  <a:off x="8153400" y="1459563"/>
                  <a:ext cx="304800" cy="52322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802E7411-5419-4C31-9291-2F82E14DB93A}"/>
                    </a:ext>
                  </a:extLst>
                </p:cNvPr>
                <p:cNvSpPr/>
                <p:nvPr/>
              </p:nvSpPr>
              <p:spPr>
                <a:xfrm>
                  <a:off x="8754191" y="628299"/>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𝑦</m:t>
                        </m:r>
                      </m:oMath>
                    </m:oMathPara>
                  </a14:m>
                  <a:endParaRPr lang="zh-CN" altLang="en-US" sz="2800" dirty="0">
                    <a:solidFill>
                      <a:srgbClr val="0000FF"/>
                    </a:solidFill>
                  </a:endParaRPr>
                </a:p>
              </p:txBody>
            </p:sp>
          </mc:Choice>
          <mc:Fallback xmlns="">
            <p:sp>
              <p:nvSpPr>
                <p:cNvPr id="45" name="矩形 44">
                  <a:extLst>
                    <a:ext uri="{FF2B5EF4-FFF2-40B4-BE49-F238E27FC236}">
                      <a16:creationId xmlns:a16="http://schemas.microsoft.com/office/drawing/2014/main" id="{802E7411-5419-4C31-9291-2F82E14DB93A}"/>
                    </a:ext>
                  </a:extLst>
                </p:cNvPr>
                <p:cNvSpPr>
                  <a:spLocks noRot="1" noChangeAspect="1" noMove="1" noResize="1" noEditPoints="1" noAdjustHandles="1" noChangeArrowheads="1" noChangeShapeType="1" noTextEdit="1"/>
                </p:cNvSpPr>
                <p:nvPr/>
              </p:nvSpPr>
              <p:spPr>
                <a:xfrm>
                  <a:off x="8754191" y="628299"/>
                  <a:ext cx="304800" cy="52322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23A1342A-C122-4EC5-B631-97C28A64F709}"/>
                    </a:ext>
                  </a:extLst>
                </p:cNvPr>
                <p:cNvSpPr/>
                <p:nvPr/>
              </p:nvSpPr>
              <p:spPr>
                <a:xfrm>
                  <a:off x="8414711" y="-8112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rPr>
                          <m:t>𝑧</m:t>
                        </m:r>
                      </m:oMath>
                    </m:oMathPara>
                  </a14:m>
                  <a:endParaRPr lang="zh-CN" altLang="en-US" sz="2800" dirty="0">
                    <a:solidFill>
                      <a:srgbClr val="0000FF"/>
                    </a:solidFill>
                  </a:endParaRPr>
                </a:p>
              </p:txBody>
            </p:sp>
          </mc:Choice>
          <mc:Fallback xmlns="">
            <p:sp>
              <p:nvSpPr>
                <p:cNvPr id="46" name="矩形 45">
                  <a:extLst>
                    <a:ext uri="{FF2B5EF4-FFF2-40B4-BE49-F238E27FC236}">
                      <a16:creationId xmlns:a16="http://schemas.microsoft.com/office/drawing/2014/main" id="{23A1342A-C122-4EC5-B631-97C28A64F709}"/>
                    </a:ext>
                  </a:extLst>
                </p:cNvPr>
                <p:cNvSpPr>
                  <a:spLocks noRot="1" noChangeAspect="1" noMove="1" noResize="1" noEditPoints="1" noAdjustHandles="1" noChangeArrowheads="1" noChangeShapeType="1" noTextEdit="1"/>
                </p:cNvSpPr>
                <p:nvPr/>
              </p:nvSpPr>
              <p:spPr>
                <a:xfrm>
                  <a:off x="8414711" y="-81123"/>
                  <a:ext cx="304800" cy="523220"/>
                </a:xfrm>
                <a:prstGeom prst="rect">
                  <a:avLst/>
                </a:prstGeom>
                <a:blipFill>
                  <a:blip r:embed="rId5"/>
                  <a:stretch>
                    <a:fillRect/>
                  </a:stretch>
                </a:blipFill>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sp>
            <p:nvSpPr>
              <p:cNvPr id="2" name="矩形 1">
                <a:extLst>
                  <a:ext uri="{FF2B5EF4-FFF2-40B4-BE49-F238E27FC236}">
                    <a16:creationId xmlns:a16="http://schemas.microsoft.com/office/drawing/2014/main" id="{91C4098D-DDED-4541-924B-959E25CAC605}"/>
                  </a:ext>
                </a:extLst>
              </p:cNvPr>
              <p:cNvSpPr/>
              <p:nvPr/>
            </p:nvSpPr>
            <p:spPr>
              <a:xfrm>
                <a:off x="71035" y="21656"/>
                <a:ext cx="9049519" cy="728213"/>
              </a:xfrm>
              <a:prstGeom prst="rect">
                <a:avLst/>
              </a:prstGeom>
              <a:solidFill>
                <a:schemeClr val="bg1"/>
              </a:solidFill>
            </p:spPr>
            <p:txBody>
              <a:bodyPr wrap="square">
                <a:spAutoFit/>
              </a:bodyPr>
              <a:lstStyle/>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en-US" altLang="zh-CN" i="1">
                              <a:solidFill>
                                <a:srgbClr val="0000FF"/>
                              </a:solidFill>
                              <a:latin typeface="Cambria Math" panose="02040503050406030204" pitchFamily="18" charset="0"/>
                              <a:ea typeface="黑体" panose="02010609060101010101" pitchFamily="49" charset="-122"/>
                            </a:rPr>
                            <m:t>𝑐</m:t>
                          </m:r>
                        </m:sub>
                      </m:sSub>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𝑦</m:t>
                          </m:r>
                        </m:e>
                      </m:ac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sin</m:t>
                          </m:r>
                        </m:fName>
                        <m:e>
                          <m:r>
                            <a:rPr lang="en-US" altLang="zh-CN" i="1">
                              <a:solidFill>
                                <a:srgbClr val="0000FF"/>
                              </a:solidFill>
                              <a:latin typeface="Cambria Math" panose="02040503050406030204" pitchFamily="18" charset="0"/>
                              <a:ea typeface="黑体" panose="02010609060101010101" pitchFamily="49" charset="-122"/>
                            </a:rPr>
                            <m:t>𝜆</m:t>
                          </m:r>
                        </m:e>
                      </m:fun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𝑖</m:t>
                          </m:r>
                        </m:e>
                      </m:acc>
                      <m:r>
                        <a:rPr lang="en-US" altLang="zh-CN" i="1" dirty="0" smtClean="0">
                          <a:solidFill>
                            <a:srgbClr val="FF0000"/>
                          </a:solidFill>
                          <a:latin typeface="Cambria Math" panose="02040503050406030204" pitchFamily="18" charset="0"/>
                          <a:ea typeface="黑体" panose="02010609060101010101" pitchFamily="49" charset="-122"/>
                        </a:rPr>
                        <m:t>−2</m:t>
                      </m:r>
                      <m:r>
                        <a:rPr lang="en-US" altLang="zh-CN" i="1" dirty="0" smtClean="0">
                          <a:solidFill>
                            <a:srgbClr val="FF0000"/>
                          </a:solidFill>
                          <a:latin typeface="Cambria Math" panose="02040503050406030204" pitchFamily="18" charset="0"/>
                          <a:ea typeface="黑体" panose="02010609060101010101" pitchFamily="49" charset="-122"/>
                        </a:rPr>
                        <m:t>𝑚</m:t>
                      </m:r>
                      <m:r>
                        <a:rPr lang="en-US" altLang="zh-CN" i="1" dirty="0" smtClean="0">
                          <a:solidFill>
                            <a:srgbClr val="FF0000"/>
                          </a:solidFill>
                          <a:latin typeface="Cambria Math" panose="02040503050406030204" pitchFamily="18" charset="0"/>
                          <a:ea typeface="黑体" panose="02010609060101010101" pitchFamily="49" charset="-122"/>
                        </a:rPr>
                        <m:t>𝜔</m:t>
                      </m:r>
                      <m:d>
                        <m:dPr>
                          <m:ctrlPr>
                            <a:rPr lang="en-US" altLang="zh-CN" i="1">
                              <a:solidFill>
                                <a:srgbClr val="FF0000"/>
                              </a:solidFill>
                              <a:latin typeface="Cambria Math" panose="02040503050406030204" pitchFamily="18" charset="0"/>
                              <a:ea typeface="黑体" panose="02010609060101010101" pitchFamily="49" charset="-122"/>
                            </a:rPr>
                          </m:ctrlPr>
                        </m:d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𝑥</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dirty="0">
                                  <a:solidFill>
                                    <a:srgbClr val="FF0000"/>
                                  </a:solidFill>
                                  <a:latin typeface="Cambria Math" panose="02040503050406030204" pitchFamily="18" charset="0"/>
                                  <a:ea typeface="黑体" panose="02010609060101010101" pitchFamily="49" charset="-122"/>
                                </a:rPr>
                                <m:t>sin</m:t>
                              </m:r>
                            </m:fName>
                            <m:e>
                              <m:r>
                                <a:rPr lang="en-US" altLang="zh-CN" i="1" dirty="0">
                                  <a:solidFill>
                                    <a:srgbClr val="FF0000"/>
                                  </a:solidFill>
                                  <a:latin typeface="Cambria Math" panose="02040503050406030204" pitchFamily="18" charset="0"/>
                                  <a:ea typeface="黑体" panose="02010609060101010101" pitchFamily="49" charset="-122"/>
                                </a:rPr>
                                <m:t>𝜆</m:t>
                              </m:r>
                            </m:e>
                          </m:func>
                          <m:r>
                            <a:rPr lang="en-US" altLang="zh-CN" i="1" dirty="0">
                              <a:solidFill>
                                <a:srgbClr val="FF0000"/>
                              </a:solidFill>
                              <a:latin typeface="Cambria Math" panose="02040503050406030204" pitchFamily="18" charset="0"/>
                              <a:ea typeface="黑体" panose="02010609060101010101" pitchFamily="49" charset="-122"/>
                            </a:rPr>
                            <m:t>+</m:t>
                          </m:r>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𝑧</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i="1" dirty="0">
                                  <a:solidFill>
                                    <a:srgbClr val="FF0000"/>
                                  </a:solidFill>
                                  <a:latin typeface="Cambria Math" panose="02040503050406030204" pitchFamily="18" charset="0"/>
                                  <a:ea typeface="黑体" panose="02010609060101010101" pitchFamily="49" charset="-122"/>
                                </a:rPr>
                                <m:t>cos</m:t>
                              </m:r>
                            </m:fName>
                            <m:e>
                              <m:r>
                                <a:rPr lang="en-US" altLang="zh-CN" i="1" dirty="0">
                                  <a:solidFill>
                                    <a:srgbClr val="FF0000"/>
                                  </a:solidFill>
                                  <a:latin typeface="Cambria Math" panose="02040503050406030204" pitchFamily="18" charset="0"/>
                                  <a:ea typeface="黑体" panose="02010609060101010101" pitchFamily="49" charset="-122"/>
                                </a:rPr>
                                <m:t>𝜆</m:t>
                              </m:r>
                            </m:e>
                          </m:func>
                        </m:e>
                      </m:d>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𝑗</m:t>
                          </m:r>
                        </m:e>
                      </m:acc>
                      <m:r>
                        <a:rPr lang="en-US" altLang="zh-CN" i="1" dirty="0">
                          <a:solidFill>
                            <a:srgbClr val="0000FF"/>
                          </a:solidFill>
                          <a:latin typeface="Cambria Math" panose="02040503050406030204" pitchFamily="18" charset="0"/>
                          <a:ea typeface="黑体" panose="02010609060101010101" pitchFamily="49" charset="-122"/>
                        </a:rPr>
                        <m:t>+2</m:t>
                      </m:r>
                      <m:r>
                        <a:rPr lang="en-US" altLang="zh-CN" i="1" dirty="0">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𝑦</m:t>
                          </m:r>
                        </m:e>
                      </m:ac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𝜆</m:t>
                          </m:r>
                        </m:e>
                      </m:fun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𝑘</m:t>
                          </m:r>
                        </m:e>
                      </m:acc>
                    </m:oMath>
                  </m:oMathPara>
                </a14:m>
                <a:endParaRPr lang="en-US" altLang="zh-CN" dirty="0">
                  <a:ea typeface="黑体" panose="02010609060101010101" pitchFamily="49" charset="-122"/>
                </a:endParaRPr>
              </a:p>
            </p:txBody>
          </p:sp>
        </mc:Choice>
        <mc:Fallback>
          <p:sp>
            <p:nvSpPr>
              <p:cNvPr id="2" name="矩形 1">
                <a:extLst>
                  <a:ext uri="{FF2B5EF4-FFF2-40B4-BE49-F238E27FC236}">
                    <a16:creationId xmlns:a16="http://schemas.microsoft.com/office/drawing/2014/main" id="{91C4098D-DDED-4541-924B-959E25CAC605}"/>
                  </a:ext>
                </a:extLst>
              </p:cNvPr>
              <p:cNvSpPr>
                <a:spLocks noRot="1" noChangeAspect="1" noMove="1" noResize="1" noEditPoints="1" noAdjustHandles="1" noChangeArrowheads="1" noChangeShapeType="1" noTextEdit="1"/>
              </p:cNvSpPr>
              <p:nvPr/>
            </p:nvSpPr>
            <p:spPr>
              <a:xfrm>
                <a:off x="71035" y="21656"/>
                <a:ext cx="9049519" cy="72821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8DB202E8-A5E2-4A19-A6C6-8AAB87453AFA}"/>
                  </a:ext>
                </a:extLst>
              </p:cNvPr>
              <p:cNvSpPr/>
              <p:nvPr/>
            </p:nvSpPr>
            <p:spPr>
              <a:xfrm>
                <a:off x="0" y="788577"/>
                <a:ext cx="6589195" cy="3400354"/>
              </a:xfrm>
              <a:prstGeom prst="rect">
                <a:avLst/>
              </a:prstGeom>
              <a:solidFill>
                <a:schemeClr val="bg1"/>
              </a:solidFill>
            </p:spPr>
            <p:txBody>
              <a:bodyPr wrap="square">
                <a:spAutoFit/>
              </a:bodyPr>
              <a:lstStyle/>
              <a:p>
                <a:pPr eaLnBrk="1" hangingPunct="1">
                  <a:lnSpc>
                    <a:spcPct val="150000"/>
                  </a:lnSpc>
                </a:pPr>
                <a:r>
                  <a:rPr lang="zh-CN" altLang="en-US" dirty="0">
                    <a:ea typeface="黑体" panose="02010609060101010101" pitchFamily="49" charset="-122"/>
                  </a:rPr>
                  <a:t>水平运动，</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𝑧</m:t>
                        </m:r>
                      </m:e>
                    </m:acc>
                    <m:r>
                      <a:rPr lang="en-US" altLang="zh-CN" b="0" i="1" smtClean="0">
                        <a:latin typeface="Cambria Math" panose="02040503050406030204" pitchFamily="18" charset="0"/>
                        <a:ea typeface="黑体" panose="02010609060101010101" pitchFamily="49" charset="-122"/>
                      </a:rPr>
                      <m:t>=0</m:t>
                    </m:r>
                  </m:oMath>
                </a14:m>
                <a:r>
                  <a:rPr lang="zh-CN" altLang="en-US" dirty="0">
                    <a:ea typeface="黑体" panose="02010609060101010101" pitchFamily="49" charset="-122"/>
                  </a:rPr>
                  <a:t>；</a:t>
                </a:r>
                <a14:m>
                  <m:oMath xmlns:m="http://schemas.openxmlformats.org/officeDocument/2006/math">
                    <m:r>
                      <a:rPr lang="zh-CN" altLang="en-US" i="1" dirty="0">
                        <a:latin typeface="Cambria Math" panose="02040503050406030204" pitchFamily="18" charset="0"/>
                        <a:ea typeface="黑体" panose="02010609060101010101" pitchFamily="49" charset="-122"/>
                      </a:rPr>
                      <m:t>竖直方向</m:t>
                    </m:r>
                  </m:oMath>
                </a14:m>
                <a:r>
                  <a:rPr lang="zh-CN" altLang="en-US" dirty="0">
                    <a:ea typeface="黑体" panose="02010609060101010101" pitchFamily="49" charset="-122"/>
                  </a:rPr>
                  <a:t>有重力，</a:t>
                </a:r>
                <a14:m>
                  <m:oMath xmlns:m="http://schemas.openxmlformats.org/officeDocument/2006/math">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𝐹</m:t>
                        </m:r>
                      </m:e>
                      <m:sub>
                        <m:r>
                          <a:rPr lang="en-US" altLang="zh-CN" b="0" i="1" smtClean="0">
                            <a:latin typeface="Cambria Math" panose="02040503050406030204" pitchFamily="18" charset="0"/>
                            <a:ea typeface="黑体" panose="02010609060101010101" pitchFamily="49" charset="-122"/>
                          </a:rPr>
                          <m:t>𝑐𝑧</m:t>
                        </m:r>
                      </m:sub>
                    </m:sSub>
                  </m:oMath>
                </a14:m>
                <a:r>
                  <a:rPr lang="zh-CN" altLang="en-US" dirty="0">
                    <a:ea typeface="黑体" panose="02010609060101010101" pitchFamily="49" charset="-122"/>
                  </a:rPr>
                  <a:t>可忽略</a:t>
                </a:r>
                <a:endParaRPr lang="en-US" altLang="zh-CN" dirty="0">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北半球，</a:t>
                </a:r>
                <a14:m>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𝜆</m:t>
                    </m:r>
                    <m:r>
                      <a:rPr lang="en-US" altLang="zh-CN" b="0" i="1" smtClean="0">
                        <a:solidFill>
                          <a:srgbClr val="0000FF"/>
                        </a:solidFill>
                        <a:latin typeface="Cambria Math" panose="02040503050406030204" pitchFamily="18" charset="0"/>
                        <a:ea typeface="黑体" panose="02010609060101010101" pitchFamily="49" charset="-122"/>
                      </a:rPr>
                      <m:t>&gt;0</m:t>
                    </m:r>
                  </m:oMath>
                </a14:m>
                <a:endParaRPr lang="en-US" altLang="zh-CN" dirty="0">
                  <a:solidFill>
                    <a:srgbClr val="0000FF"/>
                  </a:solidFill>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dirty="0">
                    <a:solidFill>
                      <a:srgbClr val="FF0000"/>
                    </a:solidFill>
                    <a:ea typeface="黑体" panose="02010609060101010101" pitchFamily="49" charset="-122"/>
                  </a:rPr>
                  <a:t>向南</a:t>
                </a:r>
                <a:r>
                  <a:rPr lang="zh-CN" altLang="en-US" dirty="0">
                    <a:ea typeface="黑体" panose="02010609060101010101" pitchFamily="49" charset="-122"/>
                  </a:rPr>
                  <a:t>运动，</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𝑦</m:t>
                        </m:r>
                      </m:e>
                    </m:acc>
                    <m:r>
                      <a:rPr lang="en-US" altLang="zh-CN" b="0" i="1" smtClean="0">
                        <a:latin typeface="Cambria Math" panose="02040503050406030204" pitchFamily="18" charset="0"/>
                        <a:ea typeface="黑体" panose="02010609060101010101" pitchFamily="49" charset="-122"/>
                      </a:rPr>
                      <m:t>=0,  </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&gt;0</m:t>
                    </m:r>
                  </m:oMath>
                </a14:m>
                <a:r>
                  <a:rPr lang="zh-CN" altLang="en-US" dirty="0">
                    <a:ea typeface="黑体" panose="02010609060101010101" pitchFamily="49" charset="-122"/>
                  </a:rPr>
                  <a:t>，指向</a:t>
                </a:r>
                <a14:m>
                  <m:oMath xmlns:m="http://schemas.openxmlformats.org/officeDocument/2006/math">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𝑗</m:t>
                        </m:r>
                      </m:e>
                    </m:acc>
                  </m:oMath>
                </a14:m>
                <a:r>
                  <a:rPr lang="zh-CN" altLang="en-US" dirty="0">
                    <a:ea typeface="黑体" panose="02010609060101010101" pitchFamily="49" charset="-122"/>
                  </a:rPr>
                  <a:t> </a:t>
                </a:r>
                <a:r>
                  <a:rPr lang="en-US" altLang="zh-CN" dirty="0">
                    <a:ea typeface="黑体" panose="02010609060101010101" pitchFamily="49" charset="-122"/>
                  </a:rPr>
                  <a:t>(</a:t>
                </a:r>
                <a:r>
                  <a:rPr lang="zh-CN" altLang="en-US" dirty="0">
                    <a:ea typeface="黑体" panose="02010609060101010101" pitchFamily="49" charset="-122"/>
                  </a:rPr>
                  <a:t>西方</a:t>
                </a:r>
                <a:r>
                  <a:rPr lang="en-US" altLang="zh-CN" dirty="0">
                    <a:ea typeface="黑体" panose="02010609060101010101" pitchFamily="49" charset="-122"/>
                  </a:rPr>
                  <a:t>)</a:t>
                </a:r>
                <a:r>
                  <a:rPr lang="zh-CN" altLang="en-US" dirty="0">
                    <a:ea typeface="黑体" panose="02010609060101010101" pitchFamily="49" charset="-122"/>
                  </a:rPr>
                  <a:t>；</a:t>
                </a:r>
                <a:endParaRPr lang="en-US" altLang="zh-CN" dirty="0">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dirty="0">
                    <a:solidFill>
                      <a:srgbClr val="FF0000"/>
                    </a:solidFill>
                    <a:ea typeface="黑体" panose="02010609060101010101" pitchFamily="49" charset="-122"/>
                  </a:rPr>
                  <a:t>向北</a:t>
                </a:r>
                <a:r>
                  <a:rPr lang="zh-CN" altLang="en-US" dirty="0">
                    <a:ea typeface="黑体" panose="02010609060101010101" pitchFamily="49" charset="-122"/>
                  </a:rPr>
                  <a:t>运动，</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𝑦</m:t>
                        </m:r>
                      </m:e>
                    </m:acc>
                    <m:r>
                      <a:rPr lang="en-US" altLang="zh-CN" b="0" i="1" dirty="0" smtClean="0">
                        <a:latin typeface="Cambria Math" panose="02040503050406030204" pitchFamily="18" charset="0"/>
                        <a:ea typeface="黑体" panose="02010609060101010101" pitchFamily="49" charset="-122"/>
                      </a:rPr>
                      <m:t>=0, </m:t>
                    </m:r>
                    <m:acc>
                      <m:accPr>
                        <m:chr m:val="̇"/>
                        <m:ctrlPr>
                          <a:rPr lang="en-US" altLang="zh-CN" b="0" i="1" dirty="0" smtClean="0">
                            <a:latin typeface="Cambria Math" panose="02040503050406030204" pitchFamily="18" charset="0"/>
                            <a:ea typeface="黑体" panose="02010609060101010101" pitchFamily="49" charset="-122"/>
                          </a:rPr>
                        </m:ctrlPr>
                      </m:accPr>
                      <m:e>
                        <m:r>
                          <a:rPr lang="en-US" altLang="zh-CN" b="0" i="1" dirty="0" smtClean="0">
                            <a:latin typeface="Cambria Math" panose="02040503050406030204" pitchFamily="18" charset="0"/>
                            <a:ea typeface="黑体" panose="02010609060101010101" pitchFamily="49" charset="-122"/>
                          </a:rPr>
                          <m:t>𝑥</m:t>
                        </m:r>
                      </m:e>
                    </m:acc>
                    <m:r>
                      <a:rPr lang="en-US" altLang="zh-CN" b="0" i="1" dirty="0" smtClean="0">
                        <a:latin typeface="Cambria Math" panose="02040503050406030204" pitchFamily="18" charset="0"/>
                        <a:ea typeface="黑体" panose="02010609060101010101" pitchFamily="49" charset="-122"/>
                      </a:rPr>
                      <m:t>&lt;0</m:t>
                    </m:r>
                  </m:oMath>
                </a14:m>
                <a:r>
                  <a:rPr lang="zh-CN" altLang="en-US" dirty="0">
                    <a:ea typeface="黑体" panose="02010609060101010101" pitchFamily="49" charset="-122"/>
                  </a:rPr>
                  <a:t>，指向</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𝑗</m:t>
                        </m:r>
                      </m:e>
                    </m:acc>
                  </m:oMath>
                </a14:m>
                <a:r>
                  <a:rPr lang="zh-CN" altLang="en-US" dirty="0">
                    <a:ea typeface="黑体" panose="02010609060101010101" pitchFamily="49" charset="-122"/>
                  </a:rPr>
                  <a:t> </a:t>
                </a:r>
                <a:r>
                  <a:rPr lang="en-US" altLang="zh-CN" dirty="0">
                    <a:ea typeface="黑体" panose="02010609060101010101" pitchFamily="49" charset="-122"/>
                  </a:rPr>
                  <a:t>(</a:t>
                </a:r>
                <a:r>
                  <a:rPr lang="zh-CN" altLang="en-US" dirty="0">
                    <a:ea typeface="黑体" panose="02010609060101010101" pitchFamily="49" charset="-122"/>
                  </a:rPr>
                  <a:t>东方</a:t>
                </a:r>
                <a:r>
                  <a:rPr lang="en-US" altLang="zh-CN" dirty="0">
                    <a:ea typeface="黑体" panose="02010609060101010101" pitchFamily="49" charset="-122"/>
                  </a:rPr>
                  <a:t>)</a:t>
                </a:r>
                <a:r>
                  <a:rPr lang="zh-CN" altLang="en-US" dirty="0">
                    <a:ea typeface="黑体" panose="02010609060101010101" pitchFamily="49" charset="-122"/>
                  </a:rPr>
                  <a:t>；</a:t>
                </a:r>
                <a:endParaRPr lang="en-US" altLang="zh-CN" dirty="0">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dirty="0">
                    <a:solidFill>
                      <a:srgbClr val="FF0000"/>
                    </a:solidFill>
                    <a:ea typeface="黑体" panose="02010609060101010101" pitchFamily="49" charset="-122"/>
                  </a:rPr>
                  <a:t>向东</a:t>
                </a:r>
                <a:r>
                  <a:rPr lang="zh-CN" altLang="en-US" dirty="0">
                    <a:ea typeface="黑体" panose="02010609060101010101" pitchFamily="49" charset="-122"/>
                  </a:rPr>
                  <a:t>运动，</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=0, </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𝑦</m:t>
                        </m:r>
                      </m:e>
                    </m:acc>
                    <m:r>
                      <a:rPr lang="en-US" altLang="zh-CN" b="0" i="1" smtClean="0">
                        <a:latin typeface="Cambria Math" panose="02040503050406030204" pitchFamily="18" charset="0"/>
                        <a:ea typeface="黑体" panose="02010609060101010101" pitchFamily="49" charset="-122"/>
                      </a:rPr>
                      <m:t>&gt;0</m:t>
                    </m:r>
                  </m:oMath>
                </a14:m>
                <a:r>
                  <a:rPr lang="zh-CN" altLang="en-US" dirty="0">
                    <a:ea typeface="黑体" panose="02010609060101010101" pitchFamily="49" charset="-122"/>
                  </a:rPr>
                  <a:t>，指向</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𝑖</m:t>
                        </m:r>
                      </m:e>
                    </m:acc>
                  </m:oMath>
                </a14:m>
                <a:r>
                  <a:rPr lang="zh-CN" altLang="en-US" dirty="0">
                    <a:ea typeface="黑体" panose="02010609060101010101" pitchFamily="49" charset="-122"/>
                  </a:rPr>
                  <a:t> </a:t>
                </a:r>
                <a:r>
                  <a:rPr lang="en-US" altLang="zh-CN" dirty="0">
                    <a:ea typeface="黑体" panose="02010609060101010101" pitchFamily="49" charset="-122"/>
                  </a:rPr>
                  <a:t>(</a:t>
                </a:r>
                <a:r>
                  <a:rPr lang="zh-CN" altLang="en-US" dirty="0">
                    <a:ea typeface="黑体" panose="02010609060101010101" pitchFamily="49" charset="-122"/>
                  </a:rPr>
                  <a:t>南方</a:t>
                </a:r>
                <a:r>
                  <a:rPr lang="en-US" altLang="zh-CN" dirty="0">
                    <a:ea typeface="黑体" panose="02010609060101010101" pitchFamily="49" charset="-122"/>
                  </a:rPr>
                  <a:t>)</a:t>
                </a:r>
                <a:r>
                  <a:rPr lang="zh-CN" altLang="en-US" dirty="0">
                    <a:ea typeface="黑体" panose="02010609060101010101" pitchFamily="49" charset="-122"/>
                  </a:rPr>
                  <a:t>；</a:t>
                </a:r>
                <a:endParaRPr lang="en-US" altLang="zh-CN" dirty="0">
                  <a:ea typeface="黑体" panose="02010609060101010101" pitchFamily="49" charset="-122"/>
                </a:endParaRPr>
              </a:p>
              <a:p>
                <a:pPr marL="342900" indent="-342900" eaLnBrk="1" hangingPunct="1">
                  <a:lnSpc>
                    <a:spcPct val="150000"/>
                  </a:lnSpc>
                  <a:buFont typeface="Arial" panose="020B0604020202020204" pitchFamily="34" charset="0"/>
                  <a:buChar char="•"/>
                </a:pPr>
                <a:r>
                  <a:rPr lang="zh-CN" altLang="en-US" dirty="0">
                    <a:solidFill>
                      <a:srgbClr val="FF0000"/>
                    </a:solidFill>
                    <a:ea typeface="黑体" panose="02010609060101010101" pitchFamily="49" charset="-122"/>
                  </a:rPr>
                  <a:t>向西</a:t>
                </a:r>
                <a:r>
                  <a:rPr lang="zh-CN" altLang="en-US" dirty="0">
                    <a:ea typeface="黑体" panose="02010609060101010101" pitchFamily="49" charset="-122"/>
                  </a:rPr>
                  <a:t>运动，</a:t>
                </a:r>
                <a:r>
                  <a:rPr lang="en-US" altLang="zh-CN" dirty="0">
                    <a:ea typeface="黑体" panose="02010609060101010101" pitchFamily="49" charset="-122"/>
                  </a:rPr>
                  <a:t> </a:t>
                </a:r>
                <a14:m>
                  <m:oMath xmlns:m="http://schemas.openxmlformats.org/officeDocument/2006/math">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𝑥</m:t>
                        </m:r>
                      </m:e>
                    </m:acc>
                    <m:r>
                      <a:rPr lang="en-US" altLang="zh-CN" i="1">
                        <a:latin typeface="Cambria Math" panose="02040503050406030204" pitchFamily="18" charset="0"/>
                        <a:ea typeface="黑体" panose="02010609060101010101" pitchFamily="49" charset="-122"/>
                      </a:rPr>
                      <m:t>=0, </m:t>
                    </m:r>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𝑦</m:t>
                        </m:r>
                      </m:e>
                    </m:acc>
                    <m:r>
                      <a:rPr lang="en-US" altLang="zh-CN" i="1">
                        <a:latin typeface="Cambria Math" panose="02040503050406030204" pitchFamily="18" charset="0"/>
                        <a:ea typeface="黑体" panose="02010609060101010101" pitchFamily="49" charset="-122"/>
                      </a:rPr>
                      <m:t>&gt;0</m:t>
                    </m:r>
                  </m:oMath>
                </a14:m>
                <a:r>
                  <a:rPr lang="zh-CN" altLang="en-US" dirty="0">
                    <a:ea typeface="黑体" panose="02010609060101010101" pitchFamily="49" charset="-122"/>
                  </a:rPr>
                  <a:t>，指向</a:t>
                </a:r>
                <a14:m>
                  <m:oMath xmlns:m="http://schemas.openxmlformats.org/officeDocument/2006/math">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𝑖</m:t>
                        </m:r>
                      </m:e>
                    </m:acc>
                  </m:oMath>
                </a14:m>
                <a:r>
                  <a:rPr lang="zh-CN" altLang="en-US" dirty="0">
                    <a:ea typeface="黑体" panose="02010609060101010101" pitchFamily="49" charset="-122"/>
                  </a:rPr>
                  <a:t> </a:t>
                </a:r>
                <a:r>
                  <a:rPr lang="en-US" altLang="zh-CN" dirty="0">
                    <a:ea typeface="黑体" panose="02010609060101010101" pitchFamily="49" charset="-122"/>
                  </a:rPr>
                  <a:t>(</a:t>
                </a:r>
                <a:r>
                  <a:rPr lang="zh-CN" altLang="en-US" dirty="0">
                    <a:ea typeface="黑体" panose="02010609060101010101" pitchFamily="49" charset="-122"/>
                  </a:rPr>
                  <a:t>北方</a:t>
                </a:r>
                <a:r>
                  <a:rPr lang="en-US" altLang="zh-CN" dirty="0">
                    <a:ea typeface="黑体" panose="02010609060101010101" pitchFamily="49" charset="-122"/>
                  </a:rPr>
                  <a:t>)</a:t>
                </a:r>
                <a:r>
                  <a:rPr lang="zh-CN" altLang="en-US" dirty="0">
                    <a:ea typeface="黑体" panose="02010609060101010101" pitchFamily="49" charset="-122"/>
                  </a:rPr>
                  <a:t>。</a:t>
                </a:r>
                <a:endParaRPr lang="en-US" altLang="zh-CN" dirty="0">
                  <a:ea typeface="黑体" panose="02010609060101010101" pitchFamily="49" charset="-122"/>
                </a:endParaRPr>
              </a:p>
            </p:txBody>
          </p:sp>
        </mc:Choice>
        <mc:Fallback xmlns="">
          <p:sp>
            <p:nvSpPr>
              <p:cNvPr id="13" name="矩形 12">
                <a:extLst>
                  <a:ext uri="{FF2B5EF4-FFF2-40B4-BE49-F238E27FC236}">
                    <a16:creationId xmlns:a16="http://schemas.microsoft.com/office/drawing/2014/main" id="{8DB202E8-A5E2-4A19-A6C6-8AAB87453AFA}"/>
                  </a:ext>
                </a:extLst>
              </p:cNvPr>
              <p:cNvSpPr>
                <a:spLocks noRot="1" noChangeAspect="1" noMove="1" noResize="1" noEditPoints="1" noAdjustHandles="1" noChangeArrowheads="1" noChangeShapeType="1" noTextEdit="1"/>
              </p:cNvSpPr>
              <p:nvPr/>
            </p:nvSpPr>
            <p:spPr>
              <a:xfrm>
                <a:off x="0" y="788577"/>
                <a:ext cx="6589195" cy="3400354"/>
              </a:xfrm>
              <a:prstGeom prst="rect">
                <a:avLst/>
              </a:prstGeom>
              <a:blipFill>
                <a:blip r:embed="rId7"/>
                <a:stretch>
                  <a:fillRect l="-1388" b="-1792"/>
                </a:stretch>
              </a:blipFill>
            </p:spPr>
            <p:txBody>
              <a:bodyPr/>
              <a:lstStyle/>
              <a:p>
                <a:r>
                  <a:rPr lang="zh-CN" altLang="en-US">
                    <a:noFill/>
                  </a:rPr>
                  <a:t> </a:t>
                </a:r>
              </a:p>
            </p:txBody>
          </p:sp>
        </mc:Fallback>
      </mc:AlternateContent>
      <p:cxnSp>
        <p:nvCxnSpPr>
          <p:cNvPr id="4" name="直接连接符 3">
            <a:extLst>
              <a:ext uri="{FF2B5EF4-FFF2-40B4-BE49-F238E27FC236}">
                <a16:creationId xmlns:a16="http://schemas.microsoft.com/office/drawing/2014/main" id="{A51BC742-03E7-425C-9954-DB44FDB410C0}"/>
              </a:ext>
            </a:extLst>
          </p:cNvPr>
          <p:cNvCxnSpPr/>
          <p:nvPr/>
        </p:nvCxnSpPr>
        <p:spPr bwMode="auto">
          <a:xfrm flipV="1">
            <a:off x="5148064" y="328319"/>
            <a:ext cx="1114990" cy="248841"/>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直接连接符 15">
            <a:extLst>
              <a:ext uri="{FF2B5EF4-FFF2-40B4-BE49-F238E27FC236}">
                <a16:creationId xmlns:a16="http://schemas.microsoft.com/office/drawing/2014/main" id="{E965A570-EDE7-4412-87C8-6BA4C6331466}"/>
              </a:ext>
            </a:extLst>
          </p:cNvPr>
          <p:cNvCxnSpPr>
            <a:cxnSpLocks/>
          </p:cNvCxnSpPr>
          <p:nvPr/>
        </p:nvCxnSpPr>
        <p:spPr bwMode="auto">
          <a:xfrm flipV="1">
            <a:off x="6734259" y="385762"/>
            <a:ext cx="1726173" cy="177709"/>
          </a:xfrm>
          <a:prstGeom prst="line">
            <a:avLst/>
          </a:prstGeom>
          <a:solidFill>
            <a:schemeClr val="accent1"/>
          </a:solidFill>
          <a:ln w="28575" cap="flat" cmpd="sng" algn="ctr">
            <a:solidFill>
              <a:srgbClr val="FF0000"/>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矩形 8">
            <a:extLst>
              <a:ext uri="{FF2B5EF4-FFF2-40B4-BE49-F238E27FC236}">
                <a16:creationId xmlns:a16="http://schemas.microsoft.com/office/drawing/2014/main" id="{D6E20BED-4D89-44E9-ACB4-B899ABDAD06D}"/>
              </a:ext>
            </a:extLst>
          </p:cNvPr>
          <p:cNvSpPr/>
          <p:nvPr/>
        </p:nvSpPr>
        <p:spPr>
          <a:xfrm>
            <a:off x="1861196" y="6124606"/>
            <a:ext cx="5430558" cy="576248"/>
          </a:xfrm>
          <a:prstGeom prst="rect">
            <a:avLst/>
          </a:prstGeom>
          <a:solidFill>
            <a:schemeClr val="bg1"/>
          </a:solidFill>
        </p:spPr>
        <p:txBody>
          <a:bodyPr wrap="square">
            <a:spAutoFit/>
          </a:bodyPr>
          <a:lstStyle/>
          <a:p>
            <a:pPr eaLnBrk="1" hangingPunct="1">
              <a:lnSpc>
                <a:spcPct val="150000"/>
              </a:lnSpc>
            </a:pPr>
            <a:r>
              <a:rPr lang="zh-CN" altLang="en-US" dirty="0">
                <a:solidFill>
                  <a:srgbClr val="0000FF"/>
                </a:solidFill>
                <a:ea typeface="黑体" panose="02010609060101010101" pitchFamily="49" charset="-122"/>
              </a:rPr>
              <a:t>北半球，科氏力总指向运动方向的右方</a:t>
            </a:r>
            <a:endParaRPr lang="en-US" altLang="zh-CN" dirty="0">
              <a:solidFill>
                <a:srgbClr val="0000FF"/>
              </a:solidFill>
              <a:ea typeface="黑体" panose="02010609060101010101" pitchFamily="49" charset="-122"/>
            </a:endParaRPr>
          </a:p>
        </p:txBody>
      </p:sp>
      <p:grpSp>
        <p:nvGrpSpPr>
          <p:cNvPr id="5" name="组合 4">
            <a:extLst>
              <a:ext uri="{FF2B5EF4-FFF2-40B4-BE49-F238E27FC236}">
                <a16:creationId xmlns:a16="http://schemas.microsoft.com/office/drawing/2014/main" id="{D5425D28-6FE3-4E82-BEB5-D7EC7D2164B9}"/>
              </a:ext>
            </a:extLst>
          </p:cNvPr>
          <p:cNvGrpSpPr/>
          <p:nvPr/>
        </p:nvGrpSpPr>
        <p:grpSpPr>
          <a:xfrm>
            <a:off x="658016" y="4995652"/>
            <a:ext cx="1369297" cy="1116117"/>
            <a:chOff x="658016" y="4995652"/>
            <a:chExt cx="1369297" cy="1116117"/>
          </a:xfrm>
        </p:grpSpPr>
        <p:grpSp>
          <p:nvGrpSpPr>
            <p:cNvPr id="8" name="组合 7">
              <a:extLst>
                <a:ext uri="{FF2B5EF4-FFF2-40B4-BE49-F238E27FC236}">
                  <a16:creationId xmlns:a16="http://schemas.microsoft.com/office/drawing/2014/main" id="{15CC0A56-94F0-4BF2-A7D8-1E86F5FC89A5}"/>
                </a:ext>
              </a:extLst>
            </p:cNvPr>
            <p:cNvGrpSpPr/>
            <p:nvPr/>
          </p:nvGrpSpPr>
          <p:grpSpPr>
            <a:xfrm flipH="1">
              <a:off x="971600" y="4995652"/>
              <a:ext cx="540000" cy="1008112"/>
              <a:chOff x="7710854" y="5085184"/>
              <a:chExt cx="540000" cy="1008112"/>
            </a:xfrm>
          </p:grpSpPr>
          <p:cxnSp>
            <p:nvCxnSpPr>
              <p:cNvPr id="7" name="直接箭头连接符 6">
                <a:extLst>
                  <a:ext uri="{FF2B5EF4-FFF2-40B4-BE49-F238E27FC236}">
                    <a16:creationId xmlns:a16="http://schemas.microsoft.com/office/drawing/2014/main" id="{F2F440E6-91EA-40BC-8A12-B6282C518271}"/>
                  </a:ext>
                </a:extLst>
              </p:cNvPr>
              <p:cNvCxnSpPr/>
              <p:nvPr/>
            </p:nvCxnSpPr>
            <p:spPr bwMode="auto">
              <a:xfrm>
                <a:off x="7710854" y="5085184"/>
                <a:ext cx="0" cy="100811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a:extLst>
                  <a:ext uri="{FF2B5EF4-FFF2-40B4-BE49-F238E27FC236}">
                    <a16:creationId xmlns:a16="http://schemas.microsoft.com/office/drawing/2014/main" id="{0D9FE73F-E017-482C-AF24-D325C126EB29}"/>
                  </a:ext>
                </a:extLst>
              </p:cNvPr>
              <p:cNvCxnSpPr>
                <a:cxnSpLocks/>
              </p:cNvCxnSpPr>
              <p:nvPr/>
            </p:nvCxnSpPr>
            <p:spPr bwMode="auto">
              <a:xfrm rot="16200000">
                <a:off x="7980854" y="4815184"/>
                <a:ext cx="0" cy="54000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3854840-52DB-4516-A0C5-C47199A2C9D0}"/>
                    </a:ext>
                  </a:extLst>
                </p:cNvPr>
                <p:cNvSpPr txBox="1"/>
                <p:nvPr/>
              </p:nvSpPr>
              <p:spPr>
                <a:xfrm>
                  <a:off x="1589950" y="5650104"/>
                  <a:ext cx="4373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m:oMathPara>
                  </a14:m>
                  <a:endParaRPr lang="zh-CN" altLang="en-US" dirty="0"/>
                </a:p>
              </p:txBody>
            </p:sp>
          </mc:Choice>
          <mc:Fallback xmlns="">
            <p:sp>
              <p:nvSpPr>
                <p:cNvPr id="3" name="文本框 2">
                  <a:extLst>
                    <a:ext uri="{FF2B5EF4-FFF2-40B4-BE49-F238E27FC236}">
                      <a16:creationId xmlns:a16="http://schemas.microsoft.com/office/drawing/2014/main" id="{33854840-52DB-4516-A0C5-C47199A2C9D0}"/>
                    </a:ext>
                  </a:extLst>
                </p:cNvPr>
                <p:cNvSpPr txBox="1">
                  <a:spLocks noRot="1" noChangeAspect="1" noMove="1" noResize="1" noEditPoints="1" noAdjustHandles="1" noChangeArrowheads="1" noChangeShapeType="1" noTextEdit="1"/>
                </p:cNvSpPr>
                <p:nvPr/>
              </p:nvSpPr>
              <p:spPr>
                <a:xfrm>
                  <a:off x="1589950" y="5650104"/>
                  <a:ext cx="437363" cy="461665"/>
                </a:xfrm>
                <a:prstGeom prst="rect">
                  <a:avLst/>
                </a:prstGeom>
                <a:blipFill>
                  <a:blip r:embed="rId8"/>
                  <a:stretch>
                    <a:fillRect t="-18421" r="-34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37C4C668-3973-475F-BD28-732635FFD727}"/>
                    </a:ext>
                  </a:extLst>
                </p:cNvPr>
                <p:cNvSpPr txBox="1"/>
                <p:nvPr/>
              </p:nvSpPr>
              <p:spPr>
                <a:xfrm>
                  <a:off x="658016" y="5028307"/>
                  <a:ext cx="574388" cy="5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00FF"/>
                                </a:solidFill>
                                <a:latin typeface="Cambria Math" panose="02040503050406030204" pitchFamily="18" charset="0"/>
                              </a:rPr>
                            </m:ctrlPr>
                          </m:sSubPr>
                          <m:e>
                            <m:acc>
                              <m:accPr>
                                <m:chr m:val="⃗"/>
                                <m:ctrlPr>
                                  <a:rPr lang="en-US" altLang="zh-CN" b="0" i="1" smtClean="0">
                                    <a:solidFill>
                                      <a:srgbClr val="0000FF"/>
                                    </a:solidFill>
                                    <a:latin typeface="Cambria Math" panose="02040503050406030204" pitchFamily="18" charset="0"/>
                                  </a:rPr>
                                </m:ctrlPr>
                              </m:accPr>
                              <m:e>
                                <m:r>
                                  <a:rPr lang="en-US" altLang="zh-CN" b="0" i="1" smtClean="0">
                                    <a:solidFill>
                                      <a:srgbClr val="0000FF"/>
                                    </a:solidFill>
                                    <a:latin typeface="Cambria Math" panose="02040503050406030204" pitchFamily="18" charset="0"/>
                                  </a:rPr>
                                  <m:t>𝐹</m:t>
                                </m:r>
                              </m:e>
                            </m:acc>
                          </m:e>
                          <m:sub>
                            <m:r>
                              <a:rPr lang="en-US" altLang="zh-CN" b="0" i="1" smtClean="0">
                                <a:solidFill>
                                  <a:srgbClr val="0000FF"/>
                                </a:solidFill>
                                <a:latin typeface="Cambria Math" panose="02040503050406030204" pitchFamily="18" charset="0"/>
                              </a:rPr>
                              <m:t>𝐶</m:t>
                            </m:r>
                          </m:sub>
                        </m:sSub>
                      </m:oMath>
                    </m:oMathPara>
                  </a14:m>
                  <a:endParaRPr lang="zh-CN" altLang="en-US" dirty="0">
                    <a:solidFill>
                      <a:srgbClr val="0000FF"/>
                    </a:solidFill>
                  </a:endParaRPr>
                </a:p>
              </p:txBody>
            </p:sp>
          </mc:Choice>
          <mc:Fallback xmlns="">
            <p:sp>
              <p:nvSpPr>
                <p:cNvPr id="31" name="文本框 30">
                  <a:extLst>
                    <a:ext uri="{FF2B5EF4-FFF2-40B4-BE49-F238E27FC236}">
                      <a16:creationId xmlns:a16="http://schemas.microsoft.com/office/drawing/2014/main" id="{37C4C668-3973-475F-BD28-732635FFD727}"/>
                    </a:ext>
                  </a:extLst>
                </p:cNvPr>
                <p:cNvSpPr txBox="1">
                  <a:spLocks noRot="1" noChangeAspect="1" noMove="1" noResize="1" noEditPoints="1" noAdjustHandles="1" noChangeArrowheads="1" noChangeShapeType="1" noTextEdit="1"/>
                </p:cNvSpPr>
                <p:nvPr/>
              </p:nvSpPr>
              <p:spPr>
                <a:xfrm>
                  <a:off x="658016" y="5028307"/>
                  <a:ext cx="574388" cy="506421"/>
                </a:xfrm>
                <a:prstGeom prst="rect">
                  <a:avLst/>
                </a:prstGeom>
                <a:blipFill>
                  <a:blip r:embed="rId9"/>
                  <a:stretch>
                    <a:fillRect/>
                  </a:stretch>
                </a:blipFill>
              </p:spPr>
              <p:txBody>
                <a:bodyPr/>
                <a:lstStyle/>
                <a:p>
                  <a:r>
                    <a:rPr lang="zh-CN" altLang="en-US">
                      <a:noFill/>
                    </a:rPr>
                    <a:t> </a:t>
                  </a:r>
                </a:p>
              </p:txBody>
            </p:sp>
          </mc:Fallback>
        </mc:AlternateContent>
      </p:grpSp>
      <p:grpSp>
        <p:nvGrpSpPr>
          <p:cNvPr id="6" name="组合 5">
            <a:extLst>
              <a:ext uri="{FF2B5EF4-FFF2-40B4-BE49-F238E27FC236}">
                <a16:creationId xmlns:a16="http://schemas.microsoft.com/office/drawing/2014/main" id="{4886AD95-9804-479C-B15B-366869FF6EB4}"/>
              </a:ext>
            </a:extLst>
          </p:cNvPr>
          <p:cNvGrpSpPr/>
          <p:nvPr/>
        </p:nvGrpSpPr>
        <p:grpSpPr>
          <a:xfrm>
            <a:off x="2320529" y="4839757"/>
            <a:ext cx="1329771" cy="1074337"/>
            <a:chOff x="2320529" y="4839757"/>
            <a:chExt cx="1329771" cy="1074337"/>
          </a:xfrm>
        </p:grpSpPr>
        <p:grpSp>
          <p:nvGrpSpPr>
            <p:cNvPr id="28" name="组合 27">
              <a:extLst>
                <a:ext uri="{FF2B5EF4-FFF2-40B4-BE49-F238E27FC236}">
                  <a16:creationId xmlns:a16="http://schemas.microsoft.com/office/drawing/2014/main" id="{FDB25867-4F8E-4D30-87DB-06DE41B9D60D}"/>
                </a:ext>
              </a:extLst>
            </p:cNvPr>
            <p:cNvGrpSpPr/>
            <p:nvPr/>
          </p:nvGrpSpPr>
          <p:grpSpPr>
            <a:xfrm rot="10800000" flipH="1">
              <a:off x="2750051" y="4905982"/>
              <a:ext cx="540000" cy="1008112"/>
              <a:chOff x="7710854" y="5085184"/>
              <a:chExt cx="540000" cy="1008112"/>
            </a:xfrm>
          </p:grpSpPr>
          <p:cxnSp>
            <p:nvCxnSpPr>
              <p:cNvPr id="29" name="直接箭头连接符 28">
                <a:extLst>
                  <a:ext uri="{FF2B5EF4-FFF2-40B4-BE49-F238E27FC236}">
                    <a16:creationId xmlns:a16="http://schemas.microsoft.com/office/drawing/2014/main" id="{535A7600-D73E-4D7F-8111-526C54DCFFBC}"/>
                  </a:ext>
                </a:extLst>
              </p:cNvPr>
              <p:cNvCxnSpPr/>
              <p:nvPr/>
            </p:nvCxnSpPr>
            <p:spPr bwMode="auto">
              <a:xfrm>
                <a:off x="7710854" y="5085184"/>
                <a:ext cx="0" cy="100811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箭头连接符 29">
                <a:extLst>
                  <a:ext uri="{FF2B5EF4-FFF2-40B4-BE49-F238E27FC236}">
                    <a16:creationId xmlns:a16="http://schemas.microsoft.com/office/drawing/2014/main" id="{8EFD78AB-DECF-4B94-A653-0C4BDD6E2BCB}"/>
                  </a:ext>
                </a:extLst>
              </p:cNvPr>
              <p:cNvCxnSpPr>
                <a:cxnSpLocks/>
              </p:cNvCxnSpPr>
              <p:nvPr/>
            </p:nvCxnSpPr>
            <p:spPr bwMode="auto">
              <a:xfrm rot="16200000">
                <a:off x="7980854" y="4815184"/>
                <a:ext cx="0" cy="54000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682ACBB5-E5A5-4EB7-A9AC-B1439B0FA80F}"/>
                    </a:ext>
                  </a:extLst>
                </p:cNvPr>
                <p:cNvSpPr txBox="1"/>
                <p:nvPr/>
              </p:nvSpPr>
              <p:spPr>
                <a:xfrm>
                  <a:off x="2320529" y="4839757"/>
                  <a:ext cx="4373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m:oMathPara>
                  </a14:m>
                  <a:endParaRPr lang="zh-CN" altLang="en-US" dirty="0"/>
                </a:p>
              </p:txBody>
            </p:sp>
          </mc:Choice>
          <mc:Fallback xmlns="">
            <p:sp>
              <p:nvSpPr>
                <p:cNvPr id="32" name="文本框 31">
                  <a:extLst>
                    <a:ext uri="{FF2B5EF4-FFF2-40B4-BE49-F238E27FC236}">
                      <a16:creationId xmlns:a16="http://schemas.microsoft.com/office/drawing/2014/main" id="{682ACBB5-E5A5-4EB7-A9AC-B1439B0FA80F}"/>
                    </a:ext>
                  </a:extLst>
                </p:cNvPr>
                <p:cNvSpPr txBox="1">
                  <a:spLocks noRot="1" noChangeAspect="1" noMove="1" noResize="1" noEditPoints="1" noAdjustHandles="1" noChangeArrowheads="1" noChangeShapeType="1" noTextEdit="1"/>
                </p:cNvSpPr>
                <p:nvPr/>
              </p:nvSpPr>
              <p:spPr>
                <a:xfrm>
                  <a:off x="2320529" y="4839757"/>
                  <a:ext cx="437363" cy="461665"/>
                </a:xfrm>
                <a:prstGeom prst="rect">
                  <a:avLst/>
                </a:prstGeom>
                <a:blipFill>
                  <a:blip r:embed="rId10"/>
                  <a:stretch>
                    <a:fillRect t="-18421" r="-366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DA498CC2-DED3-4969-AD85-D8BABA9E1716}"/>
                    </a:ext>
                  </a:extLst>
                </p:cNvPr>
                <p:cNvSpPr txBox="1"/>
                <p:nvPr/>
              </p:nvSpPr>
              <p:spPr>
                <a:xfrm>
                  <a:off x="3075912" y="5398054"/>
                  <a:ext cx="574388" cy="5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00FF"/>
                                </a:solidFill>
                                <a:latin typeface="Cambria Math" panose="02040503050406030204" pitchFamily="18" charset="0"/>
                              </a:rPr>
                            </m:ctrlPr>
                          </m:sSubPr>
                          <m:e>
                            <m:acc>
                              <m:accPr>
                                <m:chr m:val="⃗"/>
                                <m:ctrlPr>
                                  <a:rPr lang="en-US" altLang="zh-CN" b="0" i="1" smtClean="0">
                                    <a:solidFill>
                                      <a:srgbClr val="0000FF"/>
                                    </a:solidFill>
                                    <a:latin typeface="Cambria Math" panose="02040503050406030204" pitchFamily="18" charset="0"/>
                                  </a:rPr>
                                </m:ctrlPr>
                              </m:accPr>
                              <m:e>
                                <m:r>
                                  <a:rPr lang="en-US" altLang="zh-CN" b="0" i="1" smtClean="0">
                                    <a:solidFill>
                                      <a:srgbClr val="0000FF"/>
                                    </a:solidFill>
                                    <a:latin typeface="Cambria Math" panose="02040503050406030204" pitchFamily="18" charset="0"/>
                                  </a:rPr>
                                  <m:t>𝐹</m:t>
                                </m:r>
                              </m:e>
                            </m:acc>
                          </m:e>
                          <m:sub>
                            <m:r>
                              <a:rPr lang="en-US" altLang="zh-CN" b="0" i="1" smtClean="0">
                                <a:solidFill>
                                  <a:srgbClr val="0000FF"/>
                                </a:solidFill>
                                <a:latin typeface="Cambria Math" panose="02040503050406030204" pitchFamily="18" charset="0"/>
                              </a:rPr>
                              <m:t>𝐶</m:t>
                            </m:r>
                          </m:sub>
                        </m:sSub>
                      </m:oMath>
                    </m:oMathPara>
                  </a14:m>
                  <a:endParaRPr lang="zh-CN" altLang="en-US" dirty="0">
                    <a:solidFill>
                      <a:srgbClr val="0000FF"/>
                    </a:solidFill>
                  </a:endParaRPr>
                </a:p>
              </p:txBody>
            </p:sp>
          </mc:Choice>
          <mc:Fallback xmlns="">
            <p:sp>
              <p:nvSpPr>
                <p:cNvPr id="33" name="文本框 32">
                  <a:extLst>
                    <a:ext uri="{FF2B5EF4-FFF2-40B4-BE49-F238E27FC236}">
                      <a16:creationId xmlns:a16="http://schemas.microsoft.com/office/drawing/2014/main" id="{DA498CC2-DED3-4969-AD85-D8BABA9E1716}"/>
                    </a:ext>
                  </a:extLst>
                </p:cNvPr>
                <p:cNvSpPr txBox="1">
                  <a:spLocks noRot="1" noChangeAspect="1" noMove="1" noResize="1" noEditPoints="1" noAdjustHandles="1" noChangeArrowheads="1" noChangeShapeType="1" noTextEdit="1"/>
                </p:cNvSpPr>
                <p:nvPr/>
              </p:nvSpPr>
              <p:spPr>
                <a:xfrm>
                  <a:off x="3075912" y="5398054"/>
                  <a:ext cx="574388" cy="506421"/>
                </a:xfrm>
                <a:prstGeom prst="rect">
                  <a:avLst/>
                </a:prstGeom>
                <a:blipFill>
                  <a:blip r:embed="rId11"/>
                  <a:stretch>
                    <a:fillRect/>
                  </a:stretch>
                </a:blipFill>
              </p:spPr>
              <p:txBody>
                <a:bodyPr/>
                <a:lstStyle/>
                <a:p>
                  <a:r>
                    <a:rPr lang="zh-CN" altLang="en-US">
                      <a:noFill/>
                    </a:rPr>
                    <a:t> </a:t>
                  </a:r>
                </a:p>
              </p:txBody>
            </p:sp>
          </mc:Fallback>
        </mc:AlternateContent>
      </p:grpSp>
      <p:grpSp>
        <p:nvGrpSpPr>
          <p:cNvPr id="10" name="组合 9">
            <a:extLst>
              <a:ext uri="{FF2B5EF4-FFF2-40B4-BE49-F238E27FC236}">
                <a16:creationId xmlns:a16="http://schemas.microsoft.com/office/drawing/2014/main" id="{C5300931-1E75-42FC-B7A4-3EBF1E61EFAA}"/>
              </a:ext>
            </a:extLst>
          </p:cNvPr>
          <p:cNvGrpSpPr/>
          <p:nvPr/>
        </p:nvGrpSpPr>
        <p:grpSpPr>
          <a:xfrm>
            <a:off x="4232943" y="4789057"/>
            <a:ext cx="1108643" cy="1107741"/>
            <a:chOff x="4232943" y="4789057"/>
            <a:chExt cx="1108643" cy="1107741"/>
          </a:xfrm>
        </p:grpSpPr>
        <p:grpSp>
          <p:nvGrpSpPr>
            <p:cNvPr id="22" name="组合 21">
              <a:extLst>
                <a:ext uri="{FF2B5EF4-FFF2-40B4-BE49-F238E27FC236}">
                  <a16:creationId xmlns:a16="http://schemas.microsoft.com/office/drawing/2014/main" id="{6C72012C-4140-4DBC-9137-102AE4D88319}"/>
                </a:ext>
              </a:extLst>
            </p:cNvPr>
            <p:cNvGrpSpPr/>
            <p:nvPr/>
          </p:nvGrpSpPr>
          <p:grpSpPr>
            <a:xfrm rot="16200000" flipH="1">
              <a:off x="4478351" y="4995652"/>
              <a:ext cx="540000" cy="1008112"/>
              <a:chOff x="7710854" y="5085184"/>
              <a:chExt cx="540000" cy="1008112"/>
            </a:xfrm>
          </p:grpSpPr>
          <p:cxnSp>
            <p:nvCxnSpPr>
              <p:cNvPr id="23" name="直接箭头连接符 22">
                <a:extLst>
                  <a:ext uri="{FF2B5EF4-FFF2-40B4-BE49-F238E27FC236}">
                    <a16:creationId xmlns:a16="http://schemas.microsoft.com/office/drawing/2014/main" id="{C42B6306-788E-4CEE-91D9-362932EB0BBB}"/>
                  </a:ext>
                </a:extLst>
              </p:cNvPr>
              <p:cNvCxnSpPr/>
              <p:nvPr/>
            </p:nvCxnSpPr>
            <p:spPr bwMode="auto">
              <a:xfrm>
                <a:off x="7710854" y="5085184"/>
                <a:ext cx="0" cy="100811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20C2F7CE-8430-46D8-90F0-0459CB5BEAC7}"/>
                  </a:ext>
                </a:extLst>
              </p:cNvPr>
              <p:cNvCxnSpPr>
                <a:cxnSpLocks/>
              </p:cNvCxnSpPr>
              <p:nvPr/>
            </p:nvCxnSpPr>
            <p:spPr bwMode="auto">
              <a:xfrm rot="16200000">
                <a:off x="7980854" y="4815184"/>
                <a:ext cx="0" cy="54000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AF0CE701-4A21-4146-9B2D-38B1E70FCA41}"/>
                    </a:ext>
                  </a:extLst>
                </p:cNvPr>
                <p:cNvSpPr txBox="1"/>
                <p:nvPr/>
              </p:nvSpPr>
              <p:spPr>
                <a:xfrm>
                  <a:off x="4904223" y="4789057"/>
                  <a:ext cx="4373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m:oMathPara>
                  </a14:m>
                  <a:endParaRPr lang="zh-CN" altLang="en-US" dirty="0"/>
                </a:p>
              </p:txBody>
            </p:sp>
          </mc:Choice>
          <mc:Fallback xmlns="">
            <p:sp>
              <p:nvSpPr>
                <p:cNvPr id="34" name="文本框 33">
                  <a:extLst>
                    <a:ext uri="{FF2B5EF4-FFF2-40B4-BE49-F238E27FC236}">
                      <a16:creationId xmlns:a16="http://schemas.microsoft.com/office/drawing/2014/main" id="{AF0CE701-4A21-4146-9B2D-38B1E70FCA41}"/>
                    </a:ext>
                  </a:extLst>
                </p:cNvPr>
                <p:cNvSpPr txBox="1">
                  <a:spLocks noRot="1" noChangeAspect="1" noMove="1" noResize="1" noEditPoints="1" noAdjustHandles="1" noChangeArrowheads="1" noChangeShapeType="1" noTextEdit="1"/>
                </p:cNvSpPr>
                <p:nvPr/>
              </p:nvSpPr>
              <p:spPr>
                <a:xfrm>
                  <a:off x="4904223" y="4789057"/>
                  <a:ext cx="437363" cy="461665"/>
                </a:xfrm>
                <a:prstGeom prst="rect">
                  <a:avLst/>
                </a:prstGeom>
                <a:blipFill>
                  <a:blip r:embed="rId12"/>
                  <a:stretch>
                    <a:fillRect t="-18667" r="-3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0E8D3CD3-F8FA-4C83-B0DC-12EC5123285D}"/>
                    </a:ext>
                  </a:extLst>
                </p:cNvPr>
                <p:cNvSpPr txBox="1"/>
                <p:nvPr/>
              </p:nvSpPr>
              <p:spPr>
                <a:xfrm>
                  <a:off x="4232943" y="5390377"/>
                  <a:ext cx="574388" cy="5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00FF"/>
                                </a:solidFill>
                                <a:latin typeface="Cambria Math" panose="02040503050406030204" pitchFamily="18" charset="0"/>
                              </a:rPr>
                            </m:ctrlPr>
                          </m:sSubPr>
                          <m:e>
                            <m:acc>
                              <m:accPr>
                                <m:chr m:val="⃗"/>
                                <m:ctrlPr>
                                  <a:rPr lang="en-US" altLang="zh-CN" b="0" i="1" smtClean="0">
                                    <a:solidFill>
                                      <a:srgbClr val="0000FF"/>
                                    </a:solidFill>
                                    <a:latin typeface="Cambria Math" panose="02040503050406030204" pitchFamily="18" charset="0"/>
                                  </a:rPr>
                                </m:ctrlPr>
                              </m:accPr>
                              <m:e>
                                <m:r>
                                  <a:rPr lang="en-US" altLang="zh-CN" b="0" i="1" smtClean="0">
                                    <a:solidFill>
                                      <a:srgbClr val="0000FF"/>
                                    </a:solidFill>
                                    <a:latin typeface="Cambria Math" panose="02040503050406030204" pitchFamily="18" charset="0"/>
                                  </a:rPr>
                                  <m:t>𝐹</m:t>
                                </m:r>
                              </m:e>
                            </m:acc>
                          </m:e>
                          <m:sub>
                            <m:r>
                              <a:rPr lang="en-US" altLang="zh-CN" b="0" i="1" smtClean="0">
                                <a:solidFill>
                                  <a:srgbClr val="0000FF"/>
                                </a:solidFill>
                                <a:latin typeface="Cambria Math" panose="02040503050406030204" pitchFamily="18" charset="0"/>
                              </a:rPr>
                              <m:t>𝐶</m:t>
                            </m:r>
                          </m:sub>
                        </m:sSub>
                      </m:oMath>
                    </m:oMathPara>
                  </a14:m>
                  <a:endParaRPr lang="zh-CN" altLang="en-US" dirty="0">
                    <a:solidFill>
                      <a:srgbClr val="0000FF"/>
                    </a:solidFill>
                  </a:endParaRPr>
                </a:p>
              </p:txBody>
            </p:sp>
          </mc:Choice>
          <mc:Fallback xmlns="">
            <p:sp>
              <p:nvSpPr>
                <p:cNvPr id="35" name="文本框 34">
                  <a:extLst>
                    <a:ext uri="{FF2B5EF4-FFF2-40B4-BE49-F238E27FC236}">
                      <a16:creationId xmlns:a16="http://schemas.microsoft.com/office/drawing/2014/main" id="{0E8D3CD3-F8FA-4C83-B0DC-12EC5123285D}"/>
                    </a:ext>
                  </a:extLst>
                </p:cNvPr>
                <p:cNvSpPr txBox="1">
                  <a:spLocks noRot="1" noChangeAspect="1" noMove="1" noResize="1" noEditPoints="1" noAdjustHandles="1" noChangeArrowheads="1" noChangeShapeType="1" noTextEdit="1"/>
                </p:cNvSpPr>
                <p:nvPr/>
              </p:nvSpPr>
              <p:spPr>
                <a:xfrm>
                  <a:off x="4232943" y="5390377"/>
                  <a:ext cx="574388" cy="506421"/>
                </a:xfrm>
                <a:prstGeom prst="rect">
                  <a:avLst/>
                </a:prstGeom>
                <a:blipFill>
                  <a:blip r:embed="rId13"/>
                  <a:stretch>
                    <a:fillRect/>
                  </a:stretch>
                </a:blipFill>
              </p:spPr>
              <p:txBody>
                <a:bodyPr/>
                <a:lstStyle/>
                <a:p>
                  <a:r>
                    <a:rPr lang="zh-CN" altLang="en-US">
                      <a:noFill/>
                    </a:rPr>
                    <a:t> </a:t>
                  </a:r>
                </a:p>
              </p:txBody>
            </p:sp>
          </mc:Fallback>
        </mc:AlternateContent>
      </p:grpSp>
      <p:grpSp>
        <p:nvGrpSpPr>
          <p:cNvPr id="11" name="组合 10">
            <a:extLst>
              <a:ext uri="{FF2B5EF4-FFF2-40B4-BE49-F238E27FC236}">
                <a16:creationId xmlns:a16="http://schemas.microsoft.com/office/drawing/2014/main" id="{4C8063AC-D680-43FB-BB50-0133CAE3701D}"/>
              </a:ext>
            </a:extLst>
          </p:cNvPr>
          <p:cNvGrpSpPr/>
          <p:nvPr/>
        </p:nvGrpSpPr>
        <p:grpSpPr>
          <a:xfrm>
            <a:off x="6061520" y="5000188"/>
            <a:ext cx="1780495" cy="679850"/>
            <a:chOff x="6061520" y="5000188"/>
            <a:chExt cx="1780495" cy="679850"/>
          </a:xfrm>
        </p:grpSpPr>
        <p:grpSp>
          <p:nvGrpSpPr>
            <p:cNvPr id="25" name="组合 24">
              <a:extLst>
                <a:ext uri="{FF2B5EF4-FFF2-40B4-BE49-F238E27FC236}">
                  <a16:creationId xmlns:a16="http://schemas.microsoft.com/office/drawing/2014/main" id="{D8195AC4-64B3-4412-BB42-E5713E34A2D5}"/>
                </a:ext>
              </a:extLst>
            </p:cNvPr>
            <p:cNvGrpSpPr/>
            <p:nvPr/>
          </p:nvGrpSpPr>
          <p:grpSpPr>
            <a:xfrm rot="5400000" flipH="1">
              <a:off x="6415983" y="4905982"/>
              <a:ext cx="540000" cy="1008112"/>
              <a:chOff x="7710854" y="5085184"/>
              <a:chExt cx="540000" cy="1008112"/>
            </a:xfrm>
          </p:grpSpPr>
          <p:cxnSp>
            <p:nvCxnSpPr>
              <p:cNvPr id="26" name="直接箭头连接符 25">
                <a:extLst>
                  <a:ext uri="{FF2B5EF4-FFF2-40B4-BE49-F238E27FC236}">
                    <a16:creationId xmlns:a16="http://schemas.microsoft.com/office/drawing/2014/main" id="{D346A7BE-4652-4516-BB51-15F8E0D7A8A3}"/>
                  </a:ext>
                </a:extLst>
              </p:cNvPr>
              <p:cNvCxnSpPr/>
              <p:nvPr/>
            </p:nvCxnSpPr>
            <p:spPr bwMode="auto">
              <a:xfrm>
                <a:off x="7710854" y="5085184"/>
                <a:ext cx="0" cy="1008112"/>
              </a:xfrm>
              <a:prstGeom prst="straightConnector1">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直接箭头连接符 26">
                <a:extLst>
                  <a:ext uri="{FF2B5EF4-FFF2-40B4-BE49-F238E27FC236}">
                    <a16:creationId xmlns:a16="http://schemas.microsoft.com/office/drawing/2014/main" id="{4F5CC005-A6F2-4B12-95FD-3A51CBA44F8D}"/>
                  </a:ext>
                </a:extLst>
              </p:cNvPr>
              <p:cNvCxnSpPr>
                <a:cxnSpLocks/>
              </p:cNvCxnSpPr>
              <p:nvPr/>
            </p:nvCxnSpPr>
            <p:spPr bwMode="auto">
              <a:xfrm rot="16200000">
                <a:off x="7980854" y="4815184"/>
                <a:ext cx="0" cy="540000"/>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63D8038-0173-4347-B22C-A4C62580EB1B}"/>
                    </a:ext>
                  </a:extLst>
                </p:cNvPr>
                <p:cNvSpPr txBox="1"/>
                <p:nvPr/>
              </p:nvSpPr>
              <p:spPr>
                <a:xfrm>
                  <a:off x="6061520" y="5209639"/>
                  <a:ext cx="43736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𝑣</m:t>
                            </m:r>
                          </m:e>
                        </m:acc>
                      </m:oMath>
                    </m:oMathPara>
                  </a14:m>
                  <a:endParaRPr lang="zh-CN" altLang="en-US" dirty="0"/>
                </a:p>
              </p:txBody>
            </p:sp>
          </mc:Choice>
          <mc:Fallback xmlns="">
            <p:sp>
              <p:nvSpPr>
                <p:cNvPr id="36" name="文本框 35">
                  <a:extLst>
                    <a:ext uri="{FF2B5EF4-FFF2-40B4-BE49-F238E27FC236}">
                      <a16:creationId xmlns:a16="http://schemas.microsoft.com/office/drawing/2014/main" id="{F63D8038-0173-4347-B22C-A4C62580EB1B}"/>
                    </a:ext>
                  </a:extLst>
                </p:cNvPr>
                <p:cNvSpPr txBox="1">
                  <a:spLocks noRot="1" noChangeAspect="1" noMove="1" noResize="1" noEditPoints="1" noAdjustHandles="1" noChangeArrowheads="1" noChangeShapeType="1" noTextEdit="1"/>
                </p:cNvSpPr>
                <p:nvPr/>
              </p:nvSpPr>
              <p:spPr>
                <a:xfrm>
                  <a:off x="6061520" y="5209639"/>
                  <a:ext cx="437363" cy="461665"/>
                </a:xfrm>
                <a:prstGeom prst="rect">
                  <a:avLst/>
                </a:prstGeom>
                <a:blipFill>
                  <a:blip r:embed="rId14"/>
                  <a:stretch>
                    <a:fillRect t="-18667" r="-361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AD0E0E03-7B13-4D36-B922-42A409502ABD}"/>
                    </a:ext>
                  </a:extLst>
                </p:cNvPr>
                <p:cNvSpPr txBox="1"/>
                <p:nvPr/>
              </p:nvSpPr>
              <p:spPr>
                <a:xfrm>
                  <a:off x="7267627" y="5000188"/>
                  <a:ext cx="574388" cy="506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rgbClr val="0000FF"/>
                                </a:solidFill>
                                <a:latin typeface="Cambria Math" panose="02040503050406030204" pitchFamily="18" charset="0"/>
                              </a:rPr>
                            </m:ctrlPr>
                          </m:sSubPr>
                          <m:e>
                            <m:acc>
                              <m:accPr>
                                <m:chr m:val="⃗"/>
                                <m:ctrlPr>
                                  <a:rPr lang="en-US" altLang="zh-CN" b="0" i="1" smtClean="0">
                                    <a:solidFill>
                                      <a:srgbClr val="0000FF"/>
                                    </a:solidFill>
                                    <a:latin typeface="Cambria Math" panose="02040503050406030204" pitchFamily="18" charset="0"/>
                                  </a:rPr>
                                </m:ctrlPr>
                              </m:accPr>
                              <m:e>
                                <m:r>
                                  <a:rPr lang="en-US" altLang="zh-CN" b="0" i="1" smtClean="0">
                                    <a:solidFill>
                                      <a:srgbClr val="0000FF"/>
                                    </a:solidFill>
                                    <a:latin typeface="Cambria Math" panose="02040503050406030204" pitchFamily="18" charset="0"/>
                                  </a:rPr>
                                  <m:t>𝐹</m:t>
                                </m:r>
                              </m:e>
                            </m:acc>
                          </m:e>
                          <m:sub>
                            <m:r>
                              <a:rPr lang="en-US" altLang="zh-CN" b="0" i="1" smtClean="0">
                                <a:solidFill>
                                  <a:srgbClr val="0000FF"/>
                                </a:solidFill>
                                <a:latin typeface="Cambria Math" panose="02040503050406030204" pitchFamily="18" charset="0"/>
                              </a:rPr>
                              <m:t>𝐶</m:t>
                            </m:r>
                          </m:sub>
                        </m:sSub>
                      </m:oMath>
                    </m:oMathPara>
                  </a14:m>
                  <a:endParaRPr lang="zh-CN" altLang="en-US" dirty="0">
                    <a:solidFill>
                      <a:srgbClr val="0000FF"/>
                    </a:solidFill>
                  </a:endParaRPr>
                </a:p>
              </p:txBody>
            </p:sp>
          </mc:Choice>
          <mc:Fallback xmlns="">
            <p:sp>
              <p:nvSpPr>
                <p:cNvPr id="37" name="文本框 36">
                  <a:extLst>
                    <a:ext uri="{FF2B5EF4-FFF2-40B4-BE49-F238E27FC236}">
                      <a16:creationId xmlns:a16="http://schemas.microsoft.com/office/drawing/2014/main" id="{AD0E0E03-7B13-4D36-B922-42A409502ABD}"/>
                    </a:ext>
                  </a:extLst>
                </p:cNvPr>
                <p:cNvSpPr txBox="1">
                  <a:spLocks noRot="1" noChangeAspect="1" noMove="1" noResize="1" noEditPoints="1" noAdjustHandles="1" noChangeArrowheads="1" noChangeShapeType="1" noTextEdit="1"/>
                </p:cNvSpPr>
                <p:nvPr/>
              </p:nvSpPr>
              <p:spPr>
                <a:xfrm>
                  <a:off x="7267627" y="5000188"/>
                  <a:ext cx="574388" cy="506421"/>
                </a:xfrm>
                <a:prstGeom prst="rect">
                  <a:avLst/>
                </a:prstGeom>
                <a:blipFill>
                  <a:blip r:embed="rId15"/>
                  <a:stretch>
                    <a:fillRect/>
                  </a:stretch>
                </a:blipFill>
              </p:spPr>
              <p:txBody>
                <a:bodyPr/>
                <a:lstStyle/>
                <a:p>
                  <a:r>
                    <a:rPr lang="zh-CN" altLang="en-US">
                      <a:noFill/>
                    </a:rPr>
                    <a:t> </a:t>
                  </a:r>
                </a:p>
              </p:txBody>
            </p:sp>
          </mc:Fallback>
        </mc:AlternateContent>
      </p:grpSp>
      <p:sp>
        <p:nvSpPr>
          <p:cNvPr id="12" name="灯片编号占位符 11">
            <a:extLst>
              <a:ext uri="{FF2B5EF4-FFF2-40B4-BE49-F238E27FC236}">
                <a16:creationId xmlns:a16="http://schemas.microsoft.com/office/drawing/2014/main" id="{2F8ED2C0-2EF2-4F03-8F54-D5D3E8DFE1AE}"/>
              </a:ext>
            </a:extLst>
          </p:cNvPr>
          <p:cNvSpPr>
            <a:spLocks noGrp="1"/>
          </p:cNvSpPr>
          <p:nvPr>
            <p:ph type="sldNum" sz="quarter" idx="12"/>
          </p:nvPr>
        </p:nvSpPr>
        <p:spPr/>
        <p:txBody>
          <a:bodyPr/>
          <a:lstStyle/>
          <a:p>
            <a:pPr>
              <a:defRPr/>
            </a:pPr>
            <a:fld id="{8372D68D-3E4D-E140-BABB-1F7B81CFF020}" type="slidenum">
              <a:rPr lang="en-US" altLang="zh-CN" smtClean="0"/>
              <a:pPr>
                <a:defRPr/>
              </a:pPr>
              <a:t>16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wipe(left)">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wipe(left)">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wipe(left)">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wipe(left)">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wipe(left)">
                                      <p:cBhvr>
                                        <p:cTn id="32" dur="500"/>
                                        <p:tgtEl>
                                          <p:spTgt spid="1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
                                            <p:txEl>
                                              <p:pRg st="5" end="5"/>
                                            </p:txEl>
                                          </p:spTgt>
                                        </p:tgtEl>
                                        <p:attrNameLst>
                                          <p:attrName>style.visibility</p:attrName>
                                        </p:attrNameLst>
                                      </p:cBhvr>
                                      <p:to>
                                        <p:strVal val="visible"/>
                                      </p:to>
                                    </p:set>
                                    <p:animEffect transition="in" filter="wipe(left)">
                                      <p:cBhvr>
                                        <p:cTn id="37" dur="500"/>
                                        <p:tgtEl>
                                          <p:spTgt spid="1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left)">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wipe(left)">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wipe(left)">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randombar(horizontal)">
                                      <p:cBhvr>
                                        <p:cTn id="7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Oval 4">
            <a:extLst>
              <a:ext uri="{FF2B5EF4-FFF2-40B4-BE49-F238E27FC236}">
                <a16:creationId xmlns:a16="http://schemas.microsoft.com/office/drawing/2014/main" id="{85E09725-D65D-6E44-ABB1-A8F9BE752356}"/>
              </a:ext>
            </a:extLst>
          </p:cNvPr>
          <p:cNvSpPr>
            <a:spLocks noChangeArrowheads="1"/>
          </p:cNvSpPr>
          <p:nvPr/>
        </p:nvSpPr>
        <p:spPr bwMode="auto">
          <a:xfrm>
            <a:off x="6005560" y="3505182"/>
            <a:ext cx="2514600" cy="2590800"/>
          </a:xfrm>
          <a:prstGeom prst="ellipse">
            <a:avLst/>
          </a:prstGeom>
          <a:solidFill>
            <a:srgbClr val="00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6627" name="Text Box 5">
            <a:extLst>
              <a:ext uri="{FF2B5EF4-FFF2-40B4-BE49-F238E27FC236}">
                <a16:creationId xmlns:a16="http://schemas.microsoft.com/office/drawing/2014/main" id="{D0B04716-C000-3A43-AB3D-7D8194A61ABC}"/>
              </a:ext>
            </a:extLst>
          </p:cNvPr>
          <p:cNvSpPr txBox="1">
            <a:spLocks noChangeArrowheads="1"/>
          </p:cNvSpPr>
          <p:nvPr/>
        </p:nvSpPr>
        <p:spPr bwMode="auto">
          <a:xfrm>
            <a:off x="211995" y="124264"/>
            <a:ext cx="2022475" cy="4572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黑体" panose="02010609060101010101" pitchFamily="49" charset="-122"/>
              </a:rPr>
              <a:t>（一）贸易风</a:t>
            </a:r>
          </a:p>
        </p:txBody>
      </p:sp>
      <p:sp>
        <p:nvSpPr>
          <p:cNvPr id="26628" name="Text Box 6">
            <a:extLst>
              <a:ext uri="{FF2B5EF4-FFF2-40B4-BE49-F238E27FC236}">
                <a16:creationId xmlns:a16="http://schemas.microsoft.com/office/drawing/2014/main" id="{C444A275-F193-1A4F-980C-F89F3A590A88}"/>
              </a:ext>
            </a:extLst>
          </p:cNvPr>
          <p:cNvSpPr txBox="1">
            <a:spLocks noChangeArrowheads="1"/>
          </p:cNvSpPr>
          <p:nvPr/>
        </p:nvSpPr>
        <p:spPr bwMode="auto">
          <a:xfrm>
            <a:off x="179512" y="684894"/>
            <a:ext cx="8784976" cy="2238241"/>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000000"/>
                </a:solidFill>
                <a:ea typeface="黑体" panose="02010609060101010101" pitchFamily="49" charset="-122"/>
              </a:rPr>
              <a:t>在地球上，热带部分的空气，因热上升，并</a:t>
            </a:r>
            <a:r>
              <a:rPr lang="zh-CN" altLang="en-US" dirty="0">
                <a:solidFill>
                  <a:srgbClr val="FF0000"/>
                </a:solidFill>
                <a:ea typeface="黑体" panose="02010609060101010101" pitchFamily="49" charset="-122"/>
              </a:rPr>
              <a:t>在高空向两极推 进</a:t>
            </a:r>
            <a:r>
              <a:rPr lang="zh-CN" altLang="en-US" dirty="0">
                <a:solidFill>
                  <a:srgbClr val="000000"/>
                </a:solidFill>
                <a:ea typeface="黑体" panose="02010609060101010101" pitchFamily="49" charset="-122"/>
              </a:rPr>
              <a:t>；</a:t>
            </a:r>
            <a:endParaRPr lang="en-US" altLang="zh-CN" dirty="0">
              <a:solidFill>
                <a:srgbClr val="000000"/>
              </a:solidFill>
              <a:ea typeface="黑体" panose="02010609060101010101" pitchFamily="49" charset="-122"/>
            </a:endParaRPr>
          </a:p>
          <a:p>
            <a:pPr eaLnBrk="1" hangingPunct="1">
              <a:lnSpc>
                <a:spcPct val="150000"/>
              </a:lnSpc>
            </a:pPr>
            <a:r>
              <a:rPr lang="zh-CN" altLang="en-US" dirty="0">
                <a:solidFill>
                  <a:srgbClr val="000000"/>
                </a:solidFill>
                <a:ea typeface="黑体" panose="02010609060101010101" pitchFamily="49" charset="-122"/>
              </a:rPr>
              <a:t>而两极附近的空气，则因冷下降，并</a:t>
            </a:r>
            <a:r>
              <a:rPr lang="zh-CN" altLang="en-US" dirty="0">
                <a:solidFill>
                  <a:srgbClr val="0000FF"/>
                </a:solidFill>
                <a:ea typeface="黑体" panose="02010609060101010101" pitchFamily="49" charset="-122"/>
              </a:rPr>
              <a:t>在地面向赤道附近推 进</a:t>
            </a:r>
            <a:r>
              <a:rPr lang="zh-CN" altLang="en-US" dirty="0">
                <a:solidFill>
                  <a:srgbClr val="000000"/>
                </a:solidFill>
                <a:ea typeface="黑体" panose="02010609060101010101" pitchFamily="49" charset="-122"/>
              </a:rPr>
              <a:t>；</a:t>
            </a:r>
            <a:endParaRPr lang="en-US" altLang="zh-CN" dirty="0">
              <a:solidFill>
                <a:srgbClr val="000000"/>
              </a:solidFill>
              <a:ea typeface="黑体" panose="02010609060101010101" pitchFamily="49" charset="-122"/>
            </a:endParaRPr>
          </a:p>
          <a:p>
            <a:pPr eaLnBrk="1" hangingPunct="1">
              <a:lnSpc>
                <a:spcPct val="150000"/>
              </a:lnSpc>
            </a:pPr>
            <a:r>
              <a:rPr lang="zh-CN" altLang="en-US" dirty="0">
                <a:solidFill>
                  <a:srgbClr val="000000"/>
                </a:solidFill>
                <a:ea typeface="黑体" panose="02010609060101010101" pitchFamily="49" charset="-122"/>
              </a:rPr>
              <a:t>形成稳定的空气对流，如同潮汐有信，故称“信风”（贸易风）</a:t>
            </a:r>
            <a:endParaRPr lang="en-US" altLang="zh-CN" dirty="0">
              <a:solidFill>
                <a:srgbClr val="000000"/>
              </a:solidFill>
              <a:ea typeface="黑体" panose="02010609060101010101" pitchFamily="49" charset="-122"/>
            </a:endParaRPr>
          </a:p>
          <a:p>
            <a:pPr eaLnBrk="1" hangingPunct="1">
              <a:lnSpc>
                <a:spcPct val="150000"/>
              </a:lnSpc>
            </a:pPr>
            <a:r>
              <a:rPr lang="zh-CN" altLang="en-US" dirty="0">
                <a:solidFill>
                  <a:srgbClr val="000000"/>
                </a:solidFill>
                <a:ea typeface="黑体" panose="02010609060101010101" pitchFamily="49" charset="-122"/>
              </a:rPr>
              <a:t>受到科里奥 利力的作用，信风气流发生了东西向的偏转。</a:t>
            </a:r>
          </a:p>
        </p:txBody>
      </p:sp>
      <p:grpSp>
        <p:nvGrpSpPr>
          <p:cNvPr id="5" name="组合 4">
            <a:extLst>
              <a:ext uri="{FF2B5EF4-FFF2-40B4-BE49-F238E27FC236}">
                <a16:creationId xmlns:a16="http://schemas.microsoft.com/office/drawing/2014/main" id="{DEA9937F-EC47-4E57-8640-CFDD1A058249}"/>
              </a:ext>
            </a:extLst>
          </p:cNvPr>
          <p:cNvGrpSpPr/>
          <p:nvPr/>
        </p:nvGrpSpPr>
        <p:grpSpPr>
          <a:xfrm>
            <a:off x="1057869" y="3566730"/>
            <a:ext cx="4801314" cy="1371600"/>
            <a:chOff x="432252" y="3475860"/>
            <a:chExt cx="4801314" cy="1371600"/>
          </a:xfrm>
        </p:grpSpPr>
        <p:sp>
          <p:nvSpPr>
            <p:cNvPr id="26629" name="Text Box 7">
              <a:extLst>
                <a:ext uri="{FF2B5EF4-FFF2-40B4-BE49-F238E27FC236}">
                  <a16:creationId xmlns:a16="http://schemas.microsoft.com/office/drawing/2014/main" id="{F1ADEB26-6B91-E343-B3E7-76FDF63D772C}"/>
                </a:ext>
              </a:extLst>
            </p:cNvPr>
            <p:cNvSpPr txBox="1">
              <a:spLocks noChangeArrowheads="1"/>
            </p:cNvSpPr>
            <p:nvPr/>
          </p:nvSpPr>
          <p:spPr bwMode="auto">
            <a:xfrm>
              <a:off x="432252" y="3716337"/>
              <a:ext cx="480131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rgbClr val="000000"/>
                  </a:solidFill>
                  <a:ea typeface="黑体" panose="02010609060101010101" pitchFamily="49" charset="-122"/>
                </a:rPr>
                <a:t>北半球	东北贸易风		</a:t>
              </a:r>
            </a:p>
            <a:p>
              <a:pPr eaLnBrk="1" hangingPunct="1">
                <a:spcBef>
                  <a:spcPct val="50000"/>
                </a:spcBef>
              </a:pPr>
              <a:r>
                <a:rPr lang="zh-CN" altLang="en-US" dirty="0">
                  <a:solidFill>
                    <a:srgbClr val="000000"/>
                  </a:solidFill>
                  <a:ea typeface="黑体" panose="02010609060101010101" pitchFamily="49" charset="-122"/>
                </a:rPr>
                <a:t>南半球	东南贸易风	</a:t>
              </a:r>
            </a:p>
          </p:txBody>
        </p:sp>
        <p:sp>
          <p:nvSpPr>
            <p:cNvPr id="26630" name="Line 8">
              <a:extLst>
                <a:ext uri="{FF2B5EF4-FFF2-40B4-BE49-F238E27FC236}">
                  <a16:creationId xmlns:a16="http://schemas.microsoft.com/office/drawing/2014/main" id="{36AC30E0-6814-5D42-99F1-0954F06AB549}"/>
                </a:ext>
              </a:extLst>
            </p:cNvPr>
            <p:cNvSpPr>
              <a:spLocks noChangeShapeType="1"/>
            </p:cNvSpPr>
            <p:nvPr/>
          </p:nvSpPr>
          <p:spPr bwMode="auto">
            <a:xfrm flipV="1">
              <a:off x="539552" y="4221088"/>
              <a:ext cx="3824055" cy="0"/>
            </a:xfrm>
            <a:prstGeom prst="line">
              <a:avLst/>
            </a:prstGeom>
            <a:noFill/>
            <a:ln w="952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9">
              <a:extLst>
                <a:ext uri="{FF2B5EF4-FFF2-40B4-BE49-F238E27FC236}">
                  <a16:creationId xmlns:a16="http://schemas.microsoft.com/office/drawing/2014/main" id="{E4F2897E-87F5-064B-992C-40AD8DED9EF2}"/>
                </a:ext>
              </a:extLst>
            </p:cNvPr>
            <p:cNvSpPr>
              <a:spLocks noChangeShapeType="1"/>
            </p:cNvSpPr>
            <p:nvPr/>
          </p:nvSpPr>
          <p:spPr bwMode="auto">
            <a:xfrm>
              <a:off x="1907704" y="3475860"/>
              <a:ext cx="0" cy="1371600"/>
            </a:xfrm>
            <a:prstGeom prst="line">
              <a:avLst/>
            </a:prstGeom>
            <a:noFill/>
            <a:ln w="9525">
              <a:solidFill>
                <a:srgbClr val="FF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6634" name="Line 12">
            <a:extLst>
              <a:ext uri="{FF2B5EF4-FFF2-40B4-BE49-F238E27FC236}">
                <a16:creationId xmlns:a16="http://schemas.microsoft.com/office/drawing/2014/main" id="{2A19745F-4661-7B45-BE97-5159208686E9}"/>
              </a:ext>
            </a:extLst>
          </p:cNvPr>
          <p:cNvSpPr>
            <a:spLocks noChangeShapeType="1"/>
          </p:cNvSpPr>
          <p:nvPr/>
        </p:nvSpPr>
        <p:spPr bwMode="auto">
          <a:xfrm>
            <a:off x="5867400" y="4800600"/>
            <a:ext cx="2971800" cy="0"/>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8" name="组合 7">
            <a:extLst>
              <a:ext uri="{FF2B5EF4-FFF2-40B4-BE49-F238E27FC236}">
                <a16:creationId xmlns:a16="http://schemas.microsoft.com/office/drawing/2014/main" id="{A0984E24-6561-40BD-8CCC-DDD8B1646C2B}"/>
              </a:ext>
            </a:extLst>
          </p:cNvPr>
          <p:cNvGrpSpPr/>
          <p:nvPr/>
        </p:nvGrpSpPr>
        <p:grpSpPr>
          <a:xfrm>
            <a:off x="6285574" y="4893656"/>
            <a:ext cx="352467" cy="769103"/>
            <a:chOff x="6480337" y="4906479"/>
            <a:chExt cx="352467" cy="769103"/>
          </a:xfrm>
        </p:grpSpPr>
        <p:cxnSp>
          <p:nvCxnSpPr>
            <p:cNvPr id="22" name="直接箭头连接符 21">
              <a:extLst>
                <a:ext uri="{FF2B5EF4-FFF2-40B4-BE49-F238E27FC236}">
                  <a16:creationId xmlns:a16="http://schemas.microsoft.com/office/drawing/2014/main" id="{E42F94AD-B8E6-497B-8494-99923853FD6E}"/>
                </a:ext>
              </a:extLst>
            </p:cNvPr>
            <p:cNvCxnSpPr>
              <a:cxnSpLocks noChangeAspect="1"/>
            </p:cNvCxnSpPr>
            <p:nvPr/>
          </p:nvCxnSpPr>
          <p:spPr bwMode="auto">
            <a:xfrm flipV="1">
              <a:off x="6832804" y="4906479"/>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3" name="任意多边形: 形状 22">
              <a:extLst>
                <a:ext uri="{FF2B5EF4-FFF2-40B4-BE49-F238E27FC236}">
                  <a16:creationId xmlns:a16="http://schemas.microsoft.com/office/drawing/2014/main" id="{56A99DDE-F332-46A9-9C9E-A0499B73E666}"/>
                </a:ext>
              </a:extLst>
            </p:cNvPr>
            <p:cNvSpPr>
              <a:spLocks noChangeAspect="1"/>
            </p:cNvSpPr>
            <p:nvPr/>
          </p:nvSpPr>
          <p:spPr bwMode="auto">
            <a:xfrm rot="20946676" flipV="1">
              <a:off x="6480337" y="4969195"/>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
        <p:nvSpPr>
          <p:cNvPr id="2" name="灯片编号占位符 1">
            <a:extLst>
              <a:ext uri="{FF2B5EF4-FFF2-40B4-BE49-F238E27FC236}">
                <a16:creationId xmlns:a16="http://schemas.microsoft.com/office/drawing/2014/main" id="{D4168874-1666-4A64-B07F-962B9A5627F6}"/>
              </a:ext>
            </a:extLst>
          </p:cNvPr>
          <p:cNvSpPr>
            <a:spLocks noGrp="1"/>
          </p:cNvSpPr>
          <p:nvPr>
            <p:ph type="sldNum" sz="quarter" idx="12"/>
          </p:nvPr>
        </p:nvSpPr>
        <p:spPr/>
        <p:txBody>
          <a:bodyPr/>
          <a:lstStyle/>
          <a:p>
            <a:pPr>
              <a:defRPr/>
            </a:pPr>
            <a:fld id="{8372D68D-3E4D-E140-BABB-1F7B81CFF020}" type="slidenum">
              <a:rPr lang="en-US" altLang="zh-CN" smtClean="0"/>
              <a:pPr>
                <a:defRPr/>
              </a:pPr>
              <a:t>17</a:t>
            </a:fld>
            <a:endParaRPr lang="en-US" altLang="zh-CN" dirty="0"/>
          </a:p>
        </p:txBody>
      </p:sp>
      <p:grpSp>
        <p:nvGrpSpPr>
          <p:cNvPr id="6" name="组合 5">
            <a:extLst>
              <a:ext uri="{FF2B5EF4-FFF2-40B4-BE49-F238E27FC236}">
                <a16:creationId xmlns:a16="http://schemas.microsoft.com/office/drawing/2014/main" id="{A2496B95-7378-4A8E-BB5B-A0247D8A8870}"/>
              </a:ext>
            </a:extLst>
          </p:cNvPr>
          <p:cNvGrpSpPr/>
          <p:nvPr/>
        </p:nvGrpSpPr>
        <p:grpSpPr>
          <a:xfrm>
            <a:off x="6944370" y="4914901"/>
            <a:ext cx="345637" cy="726612"/>
            <a:chOff x="7344045" y="4899323"/>
            <a:chExt cx="345637" cy="726612"/>
          </a:xfrm>
        </p:grpSpPr>
        <p:cxnSp>
          <p:nvCxnSpPr>
            <p:cNvPr id="26" name="直接箭头连接符 25">
              <a:extLst>
                <a:ext uri="{FF2B5EF4-FFF2-40B4-BE49-F238E27FC236}">
                  <a16:creationId xmlns:a16="http://schemas.microsoft.com/office/drawing/2014/main" id="{C798C9D2-A053-49C1-BB69-929047B6E412}"/>
                </a:ext>
              </a:extLst>
            </p:cNvPr>
            <p:cNvCxnSpPr>
              <a:cxnSpLocks noChangeAspect="1"/>
            </p:cNvCxnSpPr>
            <p:nvPr/>
          </p:nvCxnSpPr>
          <p:spPr bwMode="auto">
            <a:xfrm flipV="1">
              <a:off x="7689682" y="4899323"/>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任意多边形: 形状 26">
              <a:extLst>
                <a:ext uri="{FF2B5EF4-FFF2-40B4-BE49-F238E27FC236}">
                  <a16:creationId xmlns:a16="http://schemas.microsoft.com/office/drawing/2014/main" id="{E5E3CB0D-097B-49B7-8168-8C93957C348B}"/>
                </a:ext>
              </a:extLst>
            </p:cNvPr>
            <p:cNvSpPr>
              <a:spLocks noChangeAspect="1"/>
            </p:cNvSpPr>
            <p:nvPr/>
          </p:nvSpPr>
          <p:spPr bwMode="auto">
            <a:xfrm rot="20946676" flipV="1">
              <a:off x="7344045" y="4919548"/>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7" name="组合 6">
            <a:extLst>
              <a:ext uri="{FF2B5EF4-FFF2-40B4-BE49-F238E27FC236}">
                <a16:creationId xmlns:a16="http://schemas.microsoft.com/office/drawing/2014/main" id="{7762AC49-C21F-46CC-9D68-4883C966BA67}"/>
              </a:ext>
            </a:extLst>
          </p:cNvPr>
          <p:cNvGrpSpPr/>
          <p:nvPr/>
        </p:nvGrpSpPr>
        <p:grpSpPr>
          <a:xfrm>
            <a:off x="7596336" y="4914901"/>
            <a:ext cx="345637" cy="726612"/>
            <a:chOff x="7791099" y="4867759"/>
            <a:chExt cx="345637" cy="726612"/>
          </a:xfrm>
        </p:grpSpPr>
        <p:cxnSp>
          <p:nvCxnSpPr>
            <p:cNvPr id="28" name="直接箭头连接符 27">
              <a:extLst>
                <a:ext uri="{FF2B5EF4-FFF2-40B4-BE49-F238E27FC236}">
                  <a16:creationId xmlns:a16="http://schemas.microsoft.com/office/drawing/2014/main" id="{FAE0483F-FA70-4125-98ED-DC19DC4B22FB}"/>
                </a:ext>
              </a:extLst>
            </p:cNvPr>
            <p:cNvCxnSpPr>
              <a:cxnSpLocks noChangeAspect="1"/>
            </p:cNvCxnSpPr>
            <p:nvPr/>
          </p:nvCxnSpPr>
          <p:spPr bwMode="auto">
            <a:xfrm flipV="1">
              <a:off x="8136736" y="4867759"/>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9" name="任意多边形: 形状 28">
              <a:extLst>
                <a:ext uri="{FF2B5EF4-FFF2-40B4-BE49-F238E27FC236}">
                  <a16:creationId xmlns:a16="http://schemas.microsoft.com/office/drawing/2014/main" id="{89848A9A-6503-4BDE-9D29-3939356C5DF4}"/>
                </a:ext>
              </a:extLst>
            </p:cNvPr>
            <p:cNvSpPr>
              <a:spLocks noChangeAspect="1"/>
            </p:cNvSpPr>
            <p:nvPr/>
          </p:nvSpPr>
          <p:spPr bwMode="auto">
            <a:xfrm rot="20946676" flipV="1">
              <a:off x="7791099" y="4887984"/>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30" name="组合 29">
            <a:extLst>
              <a:ext uri="{FF2B5EF4-FFF2-40B4-BE49-F238E27FC236}">
                <a16:creationId xmlns:a16="http://schemas.microsoft.com/office/drawing/2014/main" id="{1F774073-D979-4F12-9A0E-27E8E5C71E61}"/>
              </a:ext>
            </a:extLst>
          </p:cNvPr>
          <p:cNvGrpSpPr/>
          <p:nvPr/>
        </p:nvGrpSpPr>
        <p:grpSpPr>
          <a:xfrm flipV="1">
            <a:off x="6285574" y="3938443"/>
            <a:ext cx="352467" cy="769103"/>
            <a:chOff x="6480337" y="4906479"/>
            <a:chExt cx="352467" cy="769103"/>
          </a:xfrm>
        </p:grpSpPr>
        <p:cxnSp>
          <p:nvCxnSpPr>
            <p:cNvPr id="31" name="直接箭头连接符 30">
              <a:extLst>
                <a:ext uri="{FF2B5EF4-FFF2-40B4-BE49-F238E27FC236}">
                  <a16:creationId xmlns:a16="http://schemas.microsoft.com/office/drawing/2014/main" id="{EC942252-5108-4C8D-B137-1B628B99F157}"/>
                </a:ext>
              </a:extLst>
            </p:cNvPr>
            <p:cNvCxnSpPr>
              <a:cxnSpLocks noChangeAspect="1"/>
            </p:cNvCxnSpPr>
            <p:nvPr/>
          </p:nvCxnSpPr>
          <p:spPr bwMode="auto">
            <a:xfrm flipV="1">
              <a:off x="6832804" y="4906479"/>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 name="任意多边形: 形状 31">
              <a:extLst>
                <a:ext uri="{FF2B5EF4-FFF2-40B4-BE49-F238E27FC236}">
                  <a16:creationId xmlns:a16="http://schemas.microsoft.com/office/drawing/2014/main" id="{F853D9C4-A33C-414E-98BC-8F3AD45DDA8F}"/>
                </a:ext>
              </a:extLst>
            </p:cNvPr>
            <p:cNvSpPr>
              <a:spLocks noChangeAspect="1"/>
            </p:cNvSpPr>
            <p:nvPr/>
          </p:nvSpPr>
          <p:spPr bwMode="auto">
            <a:xfrm rot="20946676" flipV="1">
              <a:off x="6480337" y="4969195"/>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33" name="组合 32">
            <a:extLst>
              <a:ext uri="{FF2B5EF4-FFF2-40B4-BE49-F238E27FC236}">
                <a16:creationId xmlns:a16="http://schemas.microsoft.com/office/drawing/2014/main" id="{2DCCA55F-CA5A-45AA-8B1C-984A3FE07BDC}"/>
              </a:ext>
            </a:extLst>
          </p:cNvPr>
          <p:cNvGrpSpPr/>
          <p:nvPr/>
        </p:nvGrpSpPr>
        <p:grpSpPr>
          <a:xfrm flipV="1">
            <a:off x="6944370" y="3959688"/>
            <a:ext cx="345637" cy="726612"/>
            <a:chOff x="7344045" y="4899323"/>
            <a:chExt cx="345637" cy="726612"/>
          </a:xfrm>
        </p:grpSpPr>
        <p:cxnSp>
          <p:nvCxnSpPr>
            <p:cNvPr id="34" name="直接箭头连接符 33">
              <a:extLst>
                <a:ext uri="{FF2B5EF4-FFF2-40B4-BE49-F238E27FC236}">
                  <a16:creationId xmlns:a16="http://schemas.microsoft.com/office/drawing/2014/main" id="{FE2C3813-2D64-453B-8592-C232D3E79D3F}"/>
                </a:ext>
              </a:extLst>
            </p:cNvPr>
            <p:cNvCxnSpPr>
              <a:cxnSpLocks noChangeAspect="1"/>
            </p:cNvCxnSpPr>
            <p:nvPr/>
          </p:nvCxnSpPr>
          <p:spPr bwMode="auto">
            <a:xfrm flipV="1">
              <a:off x="7689682" y="4899323"/>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任意多边形: 形状 34">
              <a:extLst>
                <a:ext uri="{FF2B5EF4-FFF2-40B4-BE49-F238E27FC236}">
                  <a16:creationId xmlns:a16="http://schemas.microsoft.com/office/drawing/2014/main" id="{F7CC8E37-AE35-4FC7-BA62-820259F60013}"/>
                </a:ext>
              </a:extLst>
            </p:cNvPr>
            <p:cNvSpPr>
              <a:spLocks noChangeAspect="1"/>
            </p:cNvSpPr>
            <p:nvPr/>
          </p:nvSpPr>
          <p:spPr bwMode="auto">
            <a:xfrm rot="20946676" flipV="1">
              <a:off x="7344045" y="4919548"/>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grpSp>
        <p:nvGrpSpPr>
          <p:cNvPr id="36" name="组合 35">
            <a:extLst>
              <a:ext uri="{FF2B5EF4-FFF2-40B4-BE49-F238E27FC236}">
                <a16:creationId xmlns:a16="http://schemas.microsoft.com/office/drawing/2014/main" id="{2B56EF5C-860C-43B7-9CB8-BE596E13D41B}"/>
              </a:ext>
            </a:extLst>
          </p:cNvPr>
          <p:cNvGrpSpPr/>
          <p:nvPr/>
        </p:nvGrpSpPr>
        <p:grpSpPr>
          <a:xfrm flipV="1">
            <a:off x="7596336" y="3959688"/>
            <a:ext cx="345637" cy="726612"/>
            <a:chOff x="7791099" y="4867759"/>
            <a:chExt cx="345637" cy="726612"/>
          </a:xfrm>
        </p:grpSpPr>
        <p:cxnSp>
          <p:nvCxnSpPr>
            <p:cNvPr id="37" name="直接箭头连接符 36">
              <a:extLst>
                <a:ext uri="{FF2B5EF4-FFF2-40B4-BE49-F238E27FC236}">
                  <a16:creationId xmlns:a16="http://schemas.microsoft.com/office/drawing/2014/main" id="{FF435271-8F55-40C0-80B7-83E9D11E5CA3}"/>
                </a:ext>
              </a:extLst>
            </p:cNvPr>
            <p:cNvCxnSpPr>
              <a:cxnSpLocks noChangeAspect="1"/>
            </p:cNvCxnSpPr>
            <p:nvPr/>
          </p:nvCxnSpPr>
          <p:spPr bwMode="auto">
            <a:xfrm flipV="1">
              <a:off x="8136736" y="4867759"/>
              <a:ext cx="0" cy="717424"/>
            </a:xfrm>
            <a:prstGeom prst="straightConnector1">
              <a:avLst/>
            </a:prstGeom>
            <a:solidFill>
              <a:schemeClr val="accent1"/>
            </a:solidFill>
            <a:ln w="57150" cap="flat" cmpd="sng" algn="ctr">
              <a:solidFill>
                <a:srgbClr val="0000FF"/>
              </a:solidFill>
              <a:prstDash val="sysDash"/>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8" name="任意多边形: 形状 37">
              <a:extLst>
                <a:ext uri="{FF2B5EF4-FFF2-40B4-BE49-F238E27FC236}">
                  <a16:creationId xmlns:a16="http://schemas.microsoft.com/office/drawing/2014/main" id="{B346F847-679D-4837-9038-43F5060CF4AF}"/>
                </a:ext>
              </a:extLst>
            </p:cNvPr>
            <p:cNvSpPr>
              <a:spLocks noChangeAspect="1"/>
            </p:cNvSpPr>
            <p:nvPr/>
          </p:nvSpPr>
          <p:spPr bwMode="auto">
            <a:xfrm rot="20946676" flipV="1">
              <a:off x="7791099" y="4887984"/>
              <a:ext cx="281451" cy="706387"/>
            </a:xfrm>
            <a:custGeom>
              <a:avLst/>
              <a:gdLst>
                <a:gd name="connsiteX0" fmla="*/ 448408 w 448408"/>
                <a:gd name="connsiteY0" fmla="*/ 0 h 1125416"/>
                <a:gd name="connsiteX1" fmla="*/ 316523 w 448408"/>
                <a:gd name="connsiteY1" fmla="*/ 703385 h 1125416"/>
                <a:gd name="connsiteX2" fmla="*/ 0 w 448408"/>
                <a:gd name="connsiteY2" fmla="*/ 1125416 h 1125416"/>
              </a:gdLst>
              <a:ahLst/>
              <a:cxnLst>
                <a:cxn ang="0">
                  <a:pos x="connsiteX0" y="connsiteY0"/>
                </a:cxn>
                <a:cxn ang="0">
                  <a:pos x="connsiteX1" y="connsiteY1"/>
                </a:cxn>
                <a:cxn ang="0">
                  <a:pos x="connsiteX2" y="connsiteY2"/>
                </a:cxn>
              </a:cxnLst>
              <a:rect l="l" t="t" r="r" b="b"/>
              <a:pathLst>
                <a:path w="448408" h="1125416">
                  <a:moveTo>
                    <a:pt x="448408" y="0"/>
                  </a:moveTo>
                  <a:cubicBezTo>
                    <a:pt x="419833" y="257908"/>
                    <a:pt x="391258" y="515816"/>
                    <a:pt x="316523" y="703385"/>
                  </a:cubicBezTo>
                  <a:cubicBezTo>
                    <a:pt x="241788" y="890954"/>
                    <a:pt x="120894" y="1008185"/>
                    <a:pt x="0" y="1125416"/>
                  </a:cubicBezTo>
                </a:path>
              </a:pathLst>
            </a:custGeom>
            <a:noFill/>
            <a:ln w="57150" cap="flat" cmpd="sng" algn="ctr">
              <a:solidFill>
                <a:srgbClr val="0000FF"/>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wipe(left)">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wipe(left)">
                                      <p:cBhvr>
                                        <p:cTn id="17" dur="500"/>
                                        <p:tgtEl>
                                          <p:spTgt spid="266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wipe(left)">
                                      <p:cBhvr>
                                        <p:cTn id="22" dur="500"/>
                                        <p:tgtEl>
                                          <p:spTgt spid="2662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FCBAC8CA-654E-45B2-9C81-D7D0137AFE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灯片编号占位符 1">
            <a:extLst>
              <a:ext uri="{FF2B5EF4-FFF2-40B4-BE49-F238E27FC236}">
                <a16:creationId xmlns:a16="http://schemas.microsoft.com/office/drawing/2014/main" id="{D9337E0E-C420-4E1F-940C-BD294B43E03B}"/>
              </a:ext>
            </a:extLst>
          </p:cNvPr>
          <p:cNvSpPr>
            <a:spLocks noGrp="1"/>
          </p:cNvSpPr>
          <p:nvPr>
            <p:ph type="sldNum" sz="quarter" idx="12"/>
          </p:nvPr>
        </p:nvSpPr>
        <p:spPr/>
        <p:txBody>
          <a:bodyPr/>
          <a:lstStyle/>
          <a:p>
            <a:pPr>
              <a:defRPr/>
            </a:pPr>
            <a:fld id="{8372D68D-3E4D-E140-BABB-1F7B81CFF020}" type="slidenum">
              <a:rPr lang="en-US" altLang="zh-CN" smtClean="0"/>
              <a:pPr>
                <a:defRPr/>
              </a:pPr>
              <a:t>18</a:t>
            </a:fld>
            <a:endParaRPr lang="en-US" altLang="zh-CN" dirty="0"/>
          </a:p>
        </p:txBody>
      </p:sp>
    </p:spTree>
    <p:extLst>
      <p:ext uri="{BB962C8B-B14F-4D97-AF65-F5344CB8AC3E}">
        <p14:creationId xmlns:p14="http://schemas.microsoft.com/office/powerpoint/2010/main" val="580431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8E997830-E884-48DB-AB0A-1790D6193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 y="980728"/>
            <a:ext cx="9129125" cy="4464496"/>
          </a:xfrm>
          <a:prstGeom prst="rect">
            <a:avLst/>
          </a:prstGeom>
        </p:spPr>
      </p:pic>
      <p:sp>
        <p:nvSpPr>
          <p:cNvPr id="2" name="灯片编号占位符 1">
            <a:extLst>
              <a:ext uri="{FF2B5EF4-FFF2-40B4-BE49-F238E27FC236}">
                <a16:creationId xmlns:a16="http://schemas.microsoft.com/office/drawing/2014/main" id="{0EBFE999-24B6-443E-A820-58B0FF5D0250}"/>
              </a:ext>
            </a:extLst>
          </p:cNvPr>
          <p:cNvSpPr>
            <a:spLocks noGrp="1"/>
          </p:cNvSpPr>
          <p:nvPr>
            <p:ph type="sldNum" sz="quarter" idx="12"/>
          </p:nvPr>
        </p:nvSpPr>
        <p:spPr/>
        <p:txBody>
          <a:bodyPr/>
          <a:lstStyle/>
          <a:p>
            <a:pPr>
              <a:defRPr/>
            </a:pPr>
            <a:fld id="{8372D68D-3E4D-E140-BABB-1F7B81CFF020}" type="slidenum">
              <a:rPr lang="en-US" altLang="zh-CN" smtClean="0"/>
              <a:pPr>
                <a:defRPr/>
              </a:pPr>
              <a:t>19</a:t>
            </a:fld>
            <a:endParaRPr lang="en-US" altLang="zh-CN" dirty="0"/>
          </a:p>
        </p:txBody>
      </p:sp>
    </p:spTree>
    <p:extLst>
      <p:ext uri="{BB962C8B-B14F-4D97-AF65-F5344CB8AC3E}">
        <p14:creationId xmlns:p14="http://schemas.microsoft.com/office/powerpoint/2010/main" val="4195226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a:extLst>
              <a:ext uri="{FF2B5EF4-FFF2-40B4-BE49-F238E27FC236}">
                <a16:creationId xmlns:a16="http://schemas.microsoft.com/office/drawing/2014/main" id="{8D8593BC-875F-6E4C-AF53-238A08B8018D}"/>
              </a:ext>
            </a:extLst>
          </p:cNvPr>
          <p:cNvSpPr txBox="1">
            <a:spLocks noChangeArrowheads="1"/>
          </p:cNvSpPr>
          <p:nvPr/>
        </p:nvSpPr>
        <p:spPr bwMode="auto">
          <a:xfrm>
            <a:off x="2133600" y="228600"/>
            <a:ext cx="4108817" cy="461665"/>
          </a:xfrm>
          <a:prstGeom prst="rect">
            <a:avLst/>
          </a:prstGeom>
          <a:solidFill>
            <a:srgbClr val="FFFF00"/>
          </a:solidFill>
          <a:ln w="9525">
            <a:solidFill>
              <a:srgbClr val="FFFF00"/>
            </a:solidFill>
            <a:miter lim="800000"/>
            <a:headEnd/>
            <a:tailEnd/>
          </a:ln>
          <a:effectLst>
            <a:outerShdw dist="35921" dir="2700000" algn="ctr" rotWithShape="0">
              <a:schemeClr val="bg2"/>
            </a:outerShdw>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accent2"/>
                </a:solidFill>
                <a:ea typeface="黑体" panose="02010609060101010101" pitchFamily="49" charset="-122"/>
              </a:rPr>
              <a:t>§</a:t>
            </a:r>
            <a:r>
              <a:rPr lang="en-US" altLang="zh-CN" dirty="0">
                <a:solidFill>
                  <a:schemeClr val="accent2"/>
                </a:solidFill>
                <a:ea typeface="黑体" panose="02010609060101010101" pitchFamily="49" charset="-122"/>
              </a:rPr>
              <a:t>4.</a:t>
            </a:r>
            <a:r>
              <a:rPr lang="zh-CN" altLang="en-US" dirty="0">
                <a:solidFill>
                  <a:schemeClr val="accent2"/>
                </a:solidFill>
                <a:ea typeface="黑体" panose="02010609060101010101" pitchFamily="49" charset="-122"/>
              </a:rPr>
              <a:t>3  非惯性系动力学（二）</a:t>
            </a:r>
          </a:p>
        </p:txBody>
      </p:sp>
      <p:sp>
        <p:nvSpPr>
          <p:cNvPr id="6147" name="Text Box 6">
            <a:extLst>
              <a:ext uri="{FF2B5EF4-FFF2-40B4-BE49-F238E27FC236}">
                <a16:creationId xmlns:a16="http://schemas.microsoft.com/office/drawing/2014/main" id="{DBE9824D-245A-9F42-BECF-2C0B237175BC}"/>
              </a:ext>
            </a:extLst>
          </p:cNvPr>
          <p:cNvSpPr txBox="1">
            <a:spLocks noChangeArrowheads="1"/>
          </p:cNvSpPr>
          <p:nvPr/>
        </p:nvSpPr>
        <p:spPr bwMode="auto">
          <a:xfrm>
            <a:off x="172570" y="916709"/>
            <a:ext cx="3877985" cy="461665"/>
          </a:xfrm>
          <a:prstGeom prst="rect">
            <a:avLst/>
          </a:prstGeom>
          <a:solidFill>
            <a:srgbClr val="FFFF00"/>
          </a:solidFill>
          <a:ln w="9525">
            <a:solidFill>
              <a:schemeClr val="accent1"/>
            </a:solidFill>
            <a:miter lim="800000"/>
            <a:headEnd/>
            <a:tailEnd/>
          </a:ln>
          <a:effectLst>
            <a:outerShdw dist="35921" dir="2700000" algn="ctr" rotWithShape="0">
              <a:schemeClr val="bg2"/>
            </a:outerShdw>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accent2"/>
                </a:solidFill>
                <a:ea typeface="黑体" panose="02010609060101010101" pitchFamily="49" charset="-122"/>
              </a:rPr>
              <a:t>一、转动系中的动力学方程</a:t>
            </a:r>
          </a:p>
        </p:txBody>
      </p:sp>
      <mc:AlternateContent xmlns:mc="http://schemas.openxmlformats.org/markup-compatibility/2006" xmlns:a14="http://schemas.microsoft.com/office/drawing/2010/main">
        <mc:Choice Requires="a14">
          <p:sp>
            <p:nvSpPr>
              <p:cNvPr id="33800" name="Text Box 8">
                <a:extLst>
                  <a:ext uri="{FF2B5EF4-FFF2-40B4-BE49-F238E27FC236}">
                    <a16:creationId xmlns:a16="http://schemas.microsoft.com/office/drawing/2014/main" id="{E7A8B672-D008-104C-B3D2-0B082DFB361E}"/>
                  </a:ext>
                </a:extLst>
              </p:cNvPr>
              <p:cNvSpPr txBox="1">
                <a:spLocks noChangeArrowheads="1"/>
              </p:cNvSpPr>
              <p:nvPr/>
            </p:nvSpPr>
            <p:spPr bwMode="auto">
              <a:xfrm>
                <a:off x="141520" y="1628800"/>
                <a:ext cx="8415357" cy="4901470"/>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ea typeface="黑体" panose="02010609060101010101" pitchFamily="49" charset="-122"/>
                  </a:rPr>
                  <a:t>牛顿第二定律（惯性系）：  </a:t>
                </a:r>
                <a14:m>
                  <m:oMath xmlns:m="http://schemas.openxmlformats.org/officeDocument/2006/math">
                    <m:r>
                      <a:rPr lang="en-US" altLang="zh-CN" b="0" i="1" smtClean="0">
                        <a:latin typeface="Cambria Math" panose="02040503050406030204" pitchFamily="18" charset="0"/>
                        <a:ea typeface="黑体" panose="02010609060101010101" pitchFamily="49" charset="-122"/>
                      </a:rPr>
                      <m:t>𝑚</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𝐹</m:t>
                        </m:r>
                      </m:e>
                    </m:acc>
                  </m:oMath>
                </a14:m>
                <a:r>
                  <a:rPr lang="zh-CN" altLang="en-US" dirty="0">
                    <a:ea typeface="黑体" panose="02010609060101010101" pitchFamily="49" charset="-122"/>
                  </a:rPr>
                  <a:t>（主动力）</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黑体" panose="02010609060101010101" pitchFamily="49" charset="-122"/>
                        </a:rPr>
                        <m:t>𝑚</m:t>
                      </m:r>
                      <m:d>
                        <m:dPr>
                          <m:ctrlPr>
                            <a:rPr lang="en-US" altLang="zh-CN" b="0" i="1" smtClean="0">
                              <a:latin typeface="Cambria Math" panose="02040503050406030204" pitchFamily="18" charset="0"/>
                              <a:ea typeface="黑体" panose="02010609060101010101" pitchFamily="49" charset="-122"/>
                            </a:rPr>
                          </m:ctrlPr>
                        </m:dPr>
                        <m:e>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e>
                            <m:sup>
                              <m:r>
                                <a:rPr lang="en-US" altLang="zh-CN" b="0" i="1" smtClean="0">
                                  <a:latin typeface="Cambria Math" panose="02040503050406030204" pitchFamily="18" charset="0"/>
                                  <a:ea typeface="黑体" panose="02010609060101010101" pitchFamily="49" charset="-122"/>
                                </a:rPr>
                                <m:t>′</m:t>
                              </m:r>
                            </m:sup>
                          </m:sSup>
                          <m:r>
                            <a:rPr lang="en-US" altLang="zh-CN" b="0" i="1" smtClean="0">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𝑎</m:t>
                                  </m:r>
                                </m:e>
                              </m:acc>
                            </m:e>
                            <m:sub>
                              <m:r>
                                <a:rPr lang="en-US" altLang="zh-CN" i="1">
                                  <a:solidFill>
                                    <a:srgbClr val="FF0000"/>
                                  </a:solidFill>
                                  <a:latin typeface="Cambria Math" panose="02040503050406030204" pitchFamily="18" charset="0"/>
                                  <a:ea typeface="黑体" panose="02010609060101010101" pitchFamily="49" charset="-122"/>
                                </a:rPr>
                                <m:t>𝑡</m:t>
                              </m:r>
                            </m:sub>
                          </m:sSub>
                          <m:r>
                            <a:rPr lang="en-US" altLang="zh-CN" i="1">
                              <a:solidFill>
                                <a:srgbClr val="0000FF"/>
                              </a:solidFill>
                              <a:latin typeface="Cambria Math" panose="02040503050406030204" pitchFamily="18" charset="0"/>
                              <a:ea typeface="黑体" panose="02010609060101010101" pitchFamily="49" charset="-122"/>
                            </a:rPr>
                            <m:t>+</m:t>
                          </m:r>
                          <m:sSub>
                            <m:sSubPr>
                              <m:ctrlPr>
                                <a:rPr lang="en-US" altLang="zh-CN" i="1">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𝑎</m:t>
                                  </m:r>
                                </m:e>
                              </m:acc>
                            </m:e>
                            <m:sub>
                              <m:r>
                                <a:rPr lang="en-US" altLang="zh-CN" i="1">
                                  <a:solidFill>
                                    <a:srgbClr val="0000FF"/>
                                  </a:solidFill>
                                  <a:latin typeface="Cambria Math" panose="02040503050406030204" pitchFamily="18" charset="0"/>
                                  <a:ea typeface="黑体" panose="02010609060101010101" pitchFamily="49" charset="-122"/>
                                </a:rPr>
                                <m:t>𝑐</m:t>
                              </m:r>
                            </m:sub>
                          </m:sSub>
                        </m:e>
                      </m:d>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𝐹</m:t>
                          </m:r>
                        </m:e>
                      </m:acc>
                    </m:oMath>
                  </m:oMathPara>
                </a14:m>
                <a:endParaRPr lang="en-US" altLang="zh-CN" b="0"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黑体" panose="02010609060101010101" pitchFamily="49" charset="-122"/>
                        </a:rPr>
                        <m:t>𝑚</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e>
                        <m:sup>
                          <m:r>
                            <a:rPr lang="en-US" altLang="zh-CN" b="0" i="1" smtClean="0">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𝐹</m:t>
                          </m:r>
                        </m:e>
                      </m:acc>
                      <m:r>
                        <a:rPr lang="en-US" altLang="zh-CN" b="0" i="1" dirty="0" smtClean="0">
                          <a:solidFill>
                            <a:srgbClr val="FF0000"/>
                          </a:solidFill>
                          <a:latin typeface="Cambria Math" panose="02040503050406030204" pitchFamily="18" charset="0"/>
                          <a:ea typeface="黑体" panose="02010609060101010101" pitchFamily="49" charset="-122"/>
                        </a:rPr>
                        <m:t>−</m:t>
                      </m:r>
                      <m:r>
                        <a:rPr lang="en-US" altLang="zh-CN" b="0" i="1" dirty="0" smtClean="0">
                          <a:solidFill>
                            <a:srgbClr val="FF0000"/>
                          </a:solidFill>
                          <a:latin typeface="Cambria Math" panose="02040503050406030204" pitchFamily="18" charset="0"/>
                          <a:ea typeface="黑体" panose="02010609060101010101" pitchFamily="49" charset="-122"/>
                        </a:rPr>
                        <m:t>𝑚</m:t>
                      </m:r>
                      <m:sSub>
                        <m:sSubPr>
                          <m:ctrlPr>
                            <a:rPr lang="en-US" altLang="zh-CN" b="0" i="1" dirty="0"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b="0" i="1" dirty="0" smtClean="0">
                                  <a:solidFill>
                                    <a:srgbClr val="FF0000"/>
                                  </a:solidFill>
                                  <a:latin typeface="Cambria Math" panose="02040503050406030204" pitchFamily="18" charset="0"/>
                                  <a:ea typeface="黑体" panose="02010609060101010101" pitchFamily="49" charset="-122"/>
                                </a:rPr>
                              </m:ctrlPr>
                            </m:accPr>
                            <m:e>
                              <m:r>
                                <a:rPr lang="en-US" altLang="zh-CN" b="0" i="1" dirty="0" smtClean="0">
                                  <a:solidFill>
                                    <a:srgbClr val="FF0000"/>
                                  </a:solidFill>
                                  <a:latin typeface="Cambria Math" panose="02040503050406030204" pitchFamily="18" charset="0"/>
                                  <a:ea typeface="黑体" panose="02010609060101010101" pitchFamily="49" charset="-122"/>
                                </a:rPr>
                                <m:t>𝑎</m:t>
                              </m:r>
                            </m:e>
                          </m:acc>
                        </m:e>
                        <m:sub>
                          <m:r>
                            <a:rPr lang="en-US" altLang="zh-CN" b="0" i="1" dirty="0" smtClean="0">
                              <a:solidFill>
                                <a:srgbClr val="FF0000"/>
                              </a:solidFill>
                              <a:latin typeface="Cambria Math" panose="02040503050406030204" pitchFamily="18" charset="0"/>
                              <a:ea typeface="黑体" panose="02010609060101010101" pitchFamily="49" charset="-122"/>
                            </a:rPr>
                            <m:t>𝑡</m:t>
                          </m:r>
                        </m:sub>
                      </m:sSub>
                      <m:r>
                        <a:rPr lang="en-US" altLang="zh-CN" b="0" i="1" dirty="0" smtClean="0">
                          <a:solidFill>
                            <a:srgbClr val="0000FF"/>
                          </a:solidFill>
                          <a:latin typeface="Cambria Math" panose="02040503050406030204" pitchFamily="18" charset="0"/>
                          <a:ea typeface="黑体" panose="02010609060101010101" pitchFamily="49" charset="-122"/>
                        </a:rPr>
                        <m:t>−</m:t>
                      </m:r>
                      <m:r>
                        <a:rPr lang="en-US" altLang="zh-CN" b="0" i="1" dirty="0" smtClean="0">
                          <a:solidFill>
                            <a:srgbClr val="0000FF"/>
                          </a:solidFill>
                          <a:latin typeface="Cambria Math" panose="02040503050406030204" pitchFamily="18" charset="0"/>
                          <a:ea typeface="黑体" panose="02010609060101010101" pitchFamily="49" charset="-122"/>
                        </a:rPr>
                        <m:t>𝑚</m:t>
                      </m:r>
                      <m:sSub>
                        <m:sSubPr>
                          <m:ctrlPr>
                            <a:rPr lang="en-US" altLang="zh-CN" b="0" i="1" dirty="0"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𝑎</m:t>
                              </m:r>
                            </m:e>
                          </m:acc>
                        </m:e>
                        <m:sub>
                          <m:r>
                            <a:rPr lang="en-US" altLang="zh-CN" b="0" i="1" dirty="0" smtClean="0">
                              <a:solidFill>
                                <a:srgbClr val="0000FF"/>
                              </a:solidFill>
                              <a:latin typeface="Cambria Math" panose="02040503050406030204" pitchFamily="18" charset="0"/>
                              <a:ea typeface="黑体" panose="02010609060101010101" pitchFamily="49" charset="-122"/>
                            </a:rPr>
                            <m:t>𝑐</m:t>
                          </m:r>
                        </m:sub>
                      </m:sSub>
                    </m:oMath>
                  </m:oMathPara>
                </a14:m>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𝑚</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𝑎</m:t>
                              </m:r>
                            </m:e>
                          </m:acc>
                        </m:e>
                        <m:sup>
                          <m:r>
                            <a:rPr lang="en-US" altLang="zh-CN" b="0" i="1" smtClean="0">
                              <a:solidFill>
                                <a:srgbClr val="0000FF"/>
                              </a:solidFill>
                              <a:latin typeface="Cambria Math" panose="02040503050406030204" pitchFamily="18" charset="0"/>
                              <a:ea typeface="黑体" panose="02010609060101010101" pitchFamily="49" charset="-122"/>
                            </a:rPr>
                            <m:t>′</m:t>
                          </m:r>
                        </m:sup>
                      </m:sSup>
                      <m:r>
                        <a:rPr lang="en-US" altLang="zh-CN" b="0" i="1" smtClean="0">
                          <a:solidFill>
                            <a:srgbClr val="0000FF"/>
                          </a:solidFill>
                          <a:latin typeface="Cambria Math" panose="02040503050406030204" pitchFamily="18" charset="0"/>
                          <a:ea typeface="黑体" panose="02010609060101010101" pitchFamily="49" charset="-122"/>
                        </a:rPr>
                        <m:t>=</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oMath>
                  </m:oMathPara>
                </a14:m>
                <a:endParaRPr lang="en-US" altLang="zh-CN" dirty="0">
                  <a:solidFill>
                    <a:srgbClr val="0000FF"/>
                  </a:solidFill>
                  <a:ea typeface="黑体" panose="02010609060101010101" pitchFamily="49" charset="-122"/>
                </a:endParaRPr>
              </a:p>
              <a:p>
                <a:pPr eaLnBrk="1" hangingPunct="1">
                  <a:lnSpc>
                    <a:spcPct val="150000"/>
                  </a:lnSpc>
                </a:pPr>
                <a:r>
                  <a:rPr lang="zh-CN" altLang="en-US" dirty="0">
                    <a:ea typeface="黑体" panose="02010609060101010101" pitchFamily="49" charset="-122"/>
                  </a:rPr>
                  <a:t>考虑惯性力 </a:t>
                </a:r>
                <a14:m>
                  <m:oMath xmlns:m="http://schemas.openxmlformats.org/officeDocument/2006/math">
                    <m:sSub>
                      <m:sSubPr>
                        <m:ctrlPr>
                          <a:rPr lang="en-US" altLang="zh-CN" i="1">
                            <a:latin typeface="Cambria Math" panose="02040503050406030204" pitchFamily="18" charset="0"/>
                            <a:ea typeface="黑体" panose="02010609060101010101" pitchFamily="49" charset="-122"/>
                          </a:rPr>
                        </m:ctrlPr>
                      </m:sSub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𝐹</m:t>
                            </m:r>
                          </m:e>
                        </m:acc>
                      </m:e>
                      <m:sub>
                        <m:r>
                          <a:rPr lang="zh-CN" altLang="en-US" i="1" dirty="0">
                            <a:latin typeface="Cambria Math" panose="02040503050406030204" pitchFamily="18" charset="0"/>
                            <a:ea typeface="黑体" panose="02010609060101010101" pitchFamily="49" charset="-122"/>
                          </a:rPr>
                          <m:t>惯</m:t>
                        </m:r>
                      </m:sub>
                    </m:sSub>
                  </m:oMath>
                </a14:m>
                <a:r>
                  <a:rPr lang="zh-CN" altLang="en-US" dirty="0">
                    <a:ea typeface="黑体" panose="02010609060101010101" pitchFamily="49" charset="-122"/>
                  </a:rPr>
                  <a:t> 的贡献之后，牛顿第二定律仍然成立</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r>
                        <a:rPr lang="en-US" altLang="zh-CN" b="0" i="1" dirty="0" smtClean="0">
                          <a:solidFill>
                            <a:srgbClr val="0000FF"/>
                          </a:solidFill>
                          <a:latin typeface="Cambria Math" panose="02040503050406030204" pitchFamily="18" charset="0"/>
                          <a:ea typeface="黑体" panose="02010609060101010101" pitchFamily="49" charset="-122"/>
                        </a:rPr>
                        <m:t>=</m:t>
                      </m:r>
                      <m:r>
                        <a:rPr lang="en-US" altLang="zh-CN" i="1" smtClean="0">
                          <a:solidFill>
                            <a:srgbClr val="FF0000"/>
                          </a:solidFill>
                          <a:latin typeface="Cambria Math" panose="02040503050406030204" pitchFamily="18" charset="0"/>
                          <a:ea typeface="黑体" panose="02010609060101010101" pitchFamily="49" charset="-122"/>
                        </a:rPr>
                        <m:t>−</m:t>
                      </m:r>
                      <m:r>
                        <a:rPr lang="en-US" altLang="zh-CN" i="1" smtClean="0">
                          <a:solidFill>
                            <a:srgbClr val="FF0000"/>
                          </a:solidFill>
                          <a:latin typeface="Cambria Math" panose="02040503050406030204" pitchFamily="18" charset="0"/>
                          <a:ea typeface="黑体" panose="02010609060101010101" pitchFamily="49" charset="-122"/>
                        </a:rPr>
                        <m:t>𝑚</m:t>
                      </m:r>
                      <m:sSub>
                        <m:sSubPr>
                          <m:ctrlPr>
                            <a:rPr lang="en-US" altLang="zh-CN" i="1">
                              <a:solidFill>
                                <a:srgbClr val="FF0000"/>
                              </a:solidFill>
                              <a:latin typeface="Cambria Math" panose="02040503050406030204" pitchFamily="18" charset="0"/>
                              <a:ea typeface="黑体" panose="02010609060101010101" pitchFamily="49" charset="-122"/>
                            </a:rPr>
                          </m:ctrlPr>
                        </m:sSub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𝑎</m:t>
                              </m:r>
                            </m:e>
                          </m:acc>
                        </m:e>
                        <m:sub>
                          <m:r>
                            <m:rPr>
                              <m:sty m:val="p"/>
                            </m:rPr>
                            <a:rPr lang="en-US" altLang="zh-CN">
                              <a:solidFill>
                                <a:srgbClr val="FF0000"/>
                              </a:solidFill>
                              <a:latin typeface="Cambria Math" panose="02040503050406030204" pitchFamily="18" charset="0"/>
                              <a:ea typeface="黑体" panose="02010609060101010101" pitchFamily="49" charset="-122"/>
                            </a:rPr>
                            <m:t>t</m:t>
                          </m:r>
                        </m:sub>
                      </m:sSub>
                      <m:r>
                        <a:rPr lang="en-US" altLang="zh-CN" i="1">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𝑚</m:t>
                      </m:r>
                      <m:sSub>
                        <m:sSubPr>
                          <m:ctrlPr>
                            <a:rPr lang="en-US" altLang="zh-CN" i="1">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𝑎</m:t>
                              </m:r>
                            </m:e>
                          </m:acc>
                        </m:e>
                        <m:sub>
                          <m:r>
                            <m:rPr>
                              <m:sty m:val="p"/>
                            </m:rPr>
                            <a:rPr lang="en-US" altLang="zh-CN">
                              <a:solidFill>
                                <a:srgbClr val="0000FF"/>
                              </a:solidFill>
                              <a:latin typeface="Cambria Math" panose="02040503050406030204" pitchFamily="18" charset="0"/>
                              <a:ea typeface="黑体" panose="02010609060101010101" pitchFamily="49" charset="-122"/>
                            </a:rPr>
                            <m:t>c</m:t>
                          </m:r>
                        </m:sub>
                      </m:sSub>
                      <m:r>
                        <a:rPr lang="en-US" altLang="zh-CN" b="0" i="1" smtClean="0">
                          <a:solidFill>
                            <a:srgbClr val="0000FF"/>
                          </a:solidFill>
                          <a:latin typeface="Cambria Math" panose="02040503050406030204" pitchFamily="18" charset="0"/>
                          <a:ea typeface="黑体" panose="02010609060101010101" pitchFamily="49" charset="-122"/>
                        </a:rPr>
                        <m:t>                                             </m:t>
                      </m:r>
                    </m:oMath>
                  </m:oMathPara>
                </a14:m>
                <a:endParaRPr lang="en-US" altLang="zh-CN" dirty="0">
                  <a:solidFill>
                    <a:srgbClr val="0000FF"/>
                  </a:solidFill>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𝑚</m:t>
                      </m:r>
                      <m:acc>
                        <m:accPr>
                          <m:chr m:val="̇"/>
                          <m:ctrlPr>
                            <a:rPr lang="en-US" altLang="zh-CN" i="1">
                              <a:solidFill>
                                <a:srgbClr val="FF0000"/>
                              </a:solidFill>
                              <a:latin typeface="Cambria Math" panose="02040503050406030204" pitchFamily="18" charset="0"/>
                              <a:ea typeface="黑体" panose="02010609060101010101" pitchFamily="49" charset="-122"/>
                            </a:rPr>
                          </m:ctrlPr>
                        </m:acc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𝜔</m:t>
                              </m:r>
                            </m:e>
                          </m:acc>
                        </m:e>
                      </m:acc>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𝑟</m:t>
                          </m:r>
                        </m:e>
                      </m:acc>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𝑚</m:t>
                      </m:r>
                      <m:sSup>
                        <m:sSupPr>
                          <m:ctrlPr>
                            <a:rPr lang="en-US" altLang="zh-CN" i="1">
                              <a:solidFill>
                                <a:srgbClr val="FF0000"/>
                              </a:solidFill>
                              <a:latin typeface="Cambria Math" panose="02040503050406030204" pitchFamily="18" charset="0"/>
                              <a:ea typeface="黑体" panose="02010609060101010101" pitchFamily="49" charset="-122"/>
                            </a:rPr>
                          </m:ctrlPr>
                        </m:sSupPr>
                        <m:e>
                          <m:r>
                            <a:rPr lang="en-US" altLang="zh-CN" i="1">
                              <a:solidFill>
                                <a:srgbClr val="FF0000"/>
                              </a:solidFill>
                              <a:latin typeface="Cambria Math" panose="02040503050406030204" pitchFamily="18" charset="0"/>
                              <a:ea typeface="黑体" panose="02010609060101010101" pitchFamily="49" charset="-122"/>
                            </a:rPr>
                            <m:t>𝜔</m:t>
                          </m:r>
                        </m:e>
                        <m:sup>
                          <m:r>
                            <a:rPr lang="en-US" altLang="zh-CN" i="1">
                              <a:solidFill>
                                <a:srgbClr val="FF0000"/>
                              </a:solidFill>
                              <a:latin typeface="Cambria Math" panose="02040503050406030204" pitchFamily="18" charset="0"/>
                              <a:ea typeface="黑体" panose="02010609060101010101" pitchFamily="49" charset="-122"/>
                            </a:rPr>
                            <m:t>2</m:t>
                          </m:r>
                        </m:sup>
                      </m:sSup>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𝑅</m:t>
                          </m:r>
                        </m:e>
                      </m:acc>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𝜔</m:t>
                          </m:r>
                        </m:e>
                      </m:acc>
                      <m:r>
                        <a:rPr lang="en-US" altLang="zh-CN" i="1">
                          <a:solidFill>
                            <a:srgbClr val="0000FF"/>
                          </a:solidFill>
                          <a:latin typeface="Cambria Math" panose="02040503050406030204" pitchFamily="18" charset="0"/>
                          <a:ea typeface="黑体" panose="02010609060101010101" pitchFamily="49" charset="-122"/>
                        </a:rPr>
                        <m:t>×</m:t>
                      </m:r>
                      <m:sSup>
                        <m:sSupPr>
                          <m:ctrlPr>
                            <a:rPr lang="en-US" altLang="zh-CN" i="1">
                              <a:solidFill>
                                <a:srgbClr val="0000FF"/>
                              </a:solidFill>
                              <a:latin typeface="Cambria Math" panose="02040503050406030204" pitchFamily="18" charset="0"/>
                              <a:ea typeface="黑体" panose="02010609060101010101" pitchFamily="49" charset="-122"/>
                            </a:rPr>
                          </m:ctrlPr>
                        </m:sSup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𝑣</m:t>
                              </m:r>
                            </m:e>
                          </m:acc>
                        </m:e>
                        <m:sup>
                          <m:r>
                            <a:rPr lang="en-US" altLang="zh-CN" i="1">
                              <a:solidFill>
                                <a:srgbClr val="0000FF"/>
                              </a:solidFill>
                              <a:latin typeface="Cambria Math" panose="02040503050406030204" pitchFamily="18" charset="0"/>
                              <a:ea typeface="黑体" panose="02010609060101010101" pitchFamily="49" charset="-122"/>
                            </a:rPr>
                            <m:t>′</m:t>
                          </m:r>
                        </m:sup>
                      </m:sSup>
                    </m:oMath>
                  </m:oMathPara>
                </a14:m>
                <a:endParaRPr lang="zh-CN" altLang="en-US" dirty="0">
                  <a:solidFill>
                    <a:srgbClr val="0000FF"/>
                  </a:solidFill>
                  <a:ea typeface="黑体" panose="02010609060101010101" pitchFamily="49" charset="-122"/>
                </a:endParaRPr>
              </a:p>
            </p:txBody>
          </p:sp>
        </mc:Choice>
        <mc:Fallback xmlns="">
          <p:sp>
            <p:nvSpPr>
              <p:cNvPr id="33800" name="Text Box 8">
                <a:extLst>
                  <a:ext uri="{FF2B5EF4-FFF2-40B4-BE49-F238E27FC236}">
                    <a16:creationId xmlns:a16="http://schemas.microsoft.com/office/drawing/2014/main" id="{E7A8B672-D008-104C-B3D2-0B082DFB361E}"/>
                  </a:ext>
                </a:extLst>
              </p:cNvPr>
              <p:cNvSpPr txBox="1">
                <a:spLocks noRot="1" noChangeAspect="1" noMove="1" noResize="1" noEditPoints="1" noAdjustHandles="1" noChangeArrowheads="1" noChangeShapeType="1" noTextEdit="1"/>
              </p:cNvSpPr>
              <p:nvPr/>
            </p:nvSpPr>
            <p:spPr bwMode="auto">
              <a:xfrm>
                <a:off x="141520" y="1628800"/>
                <a:ext cx="8415357" cy="4901470"/>
              </a:xfrm>
              <a:prstGeom prst="rect">
                <a:avLst/>
              </a:prstGeom>
              <a:blipFill>
                <a:blip r:embed="rId2"/>
                <a:stretch>
                  <a:fillRect l="-1086"/>
                </a:stretch>
              </a:blipFill>
              <a:ln>
                <a:noFill/>
              </a:ln>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DA5F2603-D81C-4979-9787-89E5BB4B28E4}"/>
                  </a:ext>
                </a:extLst>
              </p:cNvPr>
              <p:cNvSpPr/>
              <p:nvPr/>
            </p:nvSpPr>
            <p:spPr>
              <a:xfrm>
                <a:off x="5066579" y="1278589"/>
                <a:ext cx="2066143" cy="400110"/>
              </a:xfrm>
              <a:prstGeom prst="rect">
                <a:avLst/>
              </a:prstGeom>
              <a:solidFill>
                <a:schemeClr val="bg1"/>
              </a:solidFill>
              <a:ln>
                <a:solidFill>
                  <a:schemeClr val="tx1"/>
                </a:solidFill>
              </a:ln>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000" i="1" smtClean="0">
                              <a:solidFill>
                                <a:srgbClr val="0000FF"/>
                              </a:solidFill>
                              <a:latin typeface="Cambria Math" panose="02040503050406030204" pitchFamily="18" charset="0"/>
                              <a:ea typeface="黑体" panose="02010609060101010101" pitchFamily="49" charset="-122"/>
                            </a:rPr>
                          </m:ctrlPr>
                        </m:accPr>
                        <m:e>
                          <m:r>
                            <a:rPr lang="en-US" altLang="zh-CN" sz="2000" i="1">
                              <a:solidFill>
                                <a:srgbClr val="0000FF"/>
                              </a:solidFill>
                              <a:latin typeface="Cambria Math" panose="02040503050406030204" pitchFamily="18" charset="0"/>
                              <a:ea typeface="黑体" panose="02010609060101010101" pitchFamily="49" charset="-122"/>
                            </a:rPr>
                            <m:t>𝑎</m:t>
                          </m:r>
                        </m:e>
                      </m:acc>
                      <m:r>
                        <a:rPr lang="en-US" altLang="zh-CN" sz="2000" i="1">
                          <a:solidFill>
                            <a:srgbClr val="0000FF"/>
                          </a:solidFill>
                          <a:latin typeface="Cambria Math" panose="02040503050406030204" pitchFamily="18" charset="0"/>
                          <a:ea typeface="黑体" panose="02010609060101010101" pitchFamily="49" charset="-122"/>
                        </a:rPr>
                        <m:t>=</m:t>
                      </m:r>
                      <m:sSup>
                        <m:sSupPr>
                          <m:ctrlPr>
                            <a:rPr lang="en-US" altLang="zh-CN" sz="2000" i="1">
                              <a:solidFill>
                                <a:srgbClr val="0000FF"/>
                              </a:solidFill>
                              <a:latin typeface="Cambria Math" panose="02040503050406030204" pitchFamily="18" charset="0"/>
                              <a:ea typeface="黑体" panose="02010609060101010101" pitchFamily="49" charset="-122"/>
                            </a:rPr>
                          </m:ctrlPr>
                        </m:sSupPr>
                        <m:e>
                          <m:acc>
                            <m:accPr>
                              <m:chr m:val="⃗"/>
                              <m:ctrlPr>
                                <a:rPr lang="en-US" altLang="zh-CN" sz="2000" i="1">
                                  <a:solidFill>
                                    <a:srgbClr val="0000FF"/>
                                  </a:solidFill>
                                  <a:latin typeface="Cambria Math" panose="02040503050406030204" pitchFamily="18" charset="0"/>
                                  <a:ea typeface="黑体" panose="02010609060101010101" pitchFamily="49" charset="-122"/>
                                </a:rPr>
                              </m:ctrlPr>
                            </m:accPr>
                            <m:e>
                              <m:r>
                                <a:rPr lang="en-US" altLang="zh-CN" sz="2000" i="1">
                                  <a:solidFill>
                                    <a:srgbClr val="0000FF"/>
                                  </a:solidFill>
                                  <a:latin typeface="Cambria Math" panose="02040503050406030204" pitchFamily="18" charset="0"/>
                                  <a:ea typeface="黑体" panose="02010609060101010101" pitchFamily="49" charset="-122"/>
                                </a:rPr>
                                <m:t>𝑎</m:t>
                              </m:r>
                            </m:e>
                          </m:acc>
                        </m:e>
                        <m:sup>
                          <m:r>
                            <a:rPr lang="en-US" altLang="zh-CN" sz="2000" i="1">
                              <a:solidFill>
                                <a:srgbClr val="0000FF"/>
                              </a:solidFill>
                              <a:latin typeface="Cambria Math" panose="02040503050406030204" pitchFamily="18" charset="0"/>
                              <a:ea typeface="黑体" panose="02010609060101010101" pitchFamily="49" charset="-122"/>
                            </a:rPr>
                            <m:t>′</m:t>
                          </m:r>
                        </m:sup>
                      </m:sSup>
                      <m:r>
                        <a:rPr lang="en-US" altLang="zh-CN" sz="2000" i="1" smtClean="0">
                          <a:solidFill>
                            <a:srgbClr val="FF0000"/>
                          </a:solidFill>
                          <a:latin typeface="Cambria Math" panose="02040503050406030204" pitchFamily="18" charset="0"/>
                          <a:ea typeface="黑体" panose="02010609060101010101" pitchFamily="49" charset="-122"/>
                        </a:rPr>
                        <m:t>+</m:t>
                      </m:r>
                      <m:sSub>
                        <m:sSubPr>
                          <m:ctrlPr>
                            <a:rPr lang="en-US" altLang="zh-CN" sz="2000" b="0" i="1"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sz="2000" b="0" i="1" smtClean="0">
                                  <a:solidFill>
                                    <a:srgbClr val="FF0000"/>
                                  </a:solidFill>
                                  <a:latin typeface="Cambria Math" panose="02040503050406030204" pitchFamily="18" charset="0"/>
                                  <a:ea typeface="黑体" panose="02010609060101010101" pitchFamily="49" charset="-122"/>
                                </a:rPr>
                              </m:ctrlPr>
                            </m:accPr>
                            <m:e>
                              <m:r>
                                <a:rPr lang="en-US" altLang="zh-CN" sz="2000" b="0" i="1" smtClean="0">
                                  <a:solidFill>
                                    <a:srgbClr val="FF0000"/>
                                  </a:solidFill>
                                  <a:latin typeface="Cambria Math" panose="02040503050406030204" pitchFamily="18" charset="0"/>
                                  <a:ea typeface="黑体" panose="02010609060101010101" pitchFamily="49" charset="-122"/>
                                </a:rPr>
                                <m:t>𝑎</m:t>
                              </m:r>
                            </m:e>
                          </m:acc>
                        </m:e>
                        <m:sub>
                          <m:r>
                            <a:rPr lang="en-US" altLang="zh-CN" sz="2000" b="0" i="1" smtClean="0">
                              <a:solidFill>
                                <a:srgbClr val="FF0000"/>
                              </a:solidFill>
                              <a:latin typeface="Cambria Math" panose="02040503050406030204" pitchFamily="18" charset="0"/>
                              <a:ea typeface="黑体" panose="02010609060101010101" pitchFamily="49" charset="-122"/>
                            </a:rPr>
                            <m:t>𝑡</m:t>
                          </m:r>
                        </m:sub>
                      </m:sSub>
                      <m:r>
                        <a:rPr lang="en-US" altLang="zh-CN" sz="2000" b="0" i="1" smtClean="0">
                          <a:solidFill>
                            <a:srgbClr val="0000FF"/>
                          </a:solidFill>
                          <a:latin typeface="Cambria Math" panose="02040503050406030204" pitchFamily="18" charset="0"/>
                          <a:ea typeface="黑体" panose="02010609060101010101" pitchFamily="49" charset="-122"/>
                        </a:rPr>
                        <m:t>+</m:t>
                      </m:r>
                      <m:sSub>
                        <m:sSubPr>
                          <m:ctrlPr>
                            <a:rPr lang="en-US" altLang="zh-CN" sz="2000"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sz="2000" b="0" i="1" smtClean="0">
                                  <a:solidFill>
                                    <a:srgbClr val="0000FF"/>
                                  </a:solidFill>
                                  <a:latin typeface="Cambria Math" panose="02040503050406030204" pitchFamily="18" charset="0"/>
                                  <a:ea typeface="黑体" panose="02010609060101010101" pitchFamily="49" charset="-122"/>
                                </a:rPr>
                              </m:ctrlPr>
                            </m:accPr>
                            <m:e>
                              <m:r>
                                <a:rPr lang="en-US" altLang="zh-CN" sz="2000" b="0" i="1" smtClean="0">
                                  <a:solidFill>
                                    <a:srgbClr val="0000FF"/>
                                  </a:solidFill>
                                  <a:latin typeface="Cambria Math" panose="02040503050406030204" pitchFamily="18" charset="0"/>
                                  <a:ea typeface="黑体" panose="02010609060101010101" pitchFamily="49" charset="-122"/>
                                </a:rPr>
                                <m:t>𝑎</m:t>
                              </m:r>
                            </m:e>
                          </m:acc>
                        </m:e>
                        <m:sub>
                          <m:r>
                            <a:rPr lang="en-US" altLang="zh-CN" sz="2000" b="0" i="1" smtClean="0">
                              <a:solidFill>
                                <a:srgbClr val="0000FF"/>
                              </a:solidFill>
                              <a:latin typeface="Cambria Math" panose="02040503050406030204" pitchFamily="18" charset="0"/>
                              <a:ea typeface="黑体" panose="02010609060101010101" pitchFamily="49" charset="-122"/>
                            </a:rPr>
                            <m:t>𝑐</m:t>
                          </m:r>
                        </m:sub>
                      </m:sSub>
                    </m:oMath>
                  </m:oMathPara>
                </a14:m>
                <a:endParaRPr lang="zh-CN" altLang="en-US" sz="2000" dirty="0"/>
              </a:p>
            </p:txBody>
          </p:sp>
        </mc:Choice>
        <mc:Fallback xmlns="">
          <p:sp>
            <p:nvSpPr>
              <p:cNvPr id="2" name="矩形 1">
                <a:extLst>
                  <a:ext uri="{FF2B5EF4-FFF2-40B4-BE49-F238E27FC236}">
                    <a16:creationId xmlns:a16="http://schemas.microsoft.com/office/drawing/2014/main" id="{DA5F2603-D81C-4979-9787-89E5BB4B28E4}"/>
                  </a:ext>
                </a:extLst>
              </p:cNvPr>
              <p:cNvSpPr>
                <a:spLocks noRot="1" noChangeAspect="1" noMove="1" noResize="1" noEditPoints="1" noAdjustHandles="1" noChangeArrowheads="1" noChangeShapeType="1" noTextEdit="1"/>
              </p:cNvSpPr>
              <p:nvPr/>
            </p:nvSpPr>
            <p:spPr>
              <a:xfrm>
                <a:off x="5066579" y="1278589"/>
                <a:ext cx="2066143" cy="400110"/>
              </a:xfrm>
              <a:prstGeom prst="rect">
                <a:avLst/>
              </a:prstGeom>
              <a:blipFill>
                <a:blip r:embed="rId3"/>
                <a:stretch>
                  <a:fillRect t="-14925" r="-8211"/>
                </a:stretch>
              </a:blipFill>
              <a:ln>
                <a:solidFill>
                  <a:schemeClr val="tx1"/>
                </a:solidFill>
              </a:ln>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B63E9FF3-67A8-4386-8A9B-CFEFB067306B}"/>
              </a:ext>
            </a:extLst>
          </p:cNvPr>
          <p:cNvSpPr>
            <a:spLocks noGrp="1"/>
          </p:cNvSpPr>
          <p:nvPr>
            <p:ph type="sldNum" sz="quarter" idx="12"/>
          </p:nvPr>
        </p:nvSpPr>
        <p:spPr/>
        <p:txBody>
          <a:bodyPr/>
          <a:lstStyle/>
          <a:p>
            <a:pPr>
              <a:defRPr/>
            </a:pPr>
            <a:fld id="{8372D68D-3E4D-E140-BABB-1F7B81CFF020}"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800">
                                            <p:txEl>
                                              <p:pRg st="0" end="0"/>
                                            </p:txEl>
                                          </p:spTgt>
                                        </p:tgtEl>
                                        <p:attrNameLst>
                                          <p:attrName>style.visibility</p:attrName>
                                        </p:attrNameLst>
                                      </p:cBhvr>
                                      <p:to>
                                        <p:strVal val="visible"/>
                                      </p:to>
                                    </p:set>
                                    <p:animEffect transition="in" filter="wipe(left)">
                                      <p:cBhvr>
                                        <p:cTn id="7" dur="500"/>
                                        <p:tgtEl>
                                          <p:spTgt spid="338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00">
                                            <p:txEl>
                                              <p:pRg st="1" end="1"/>
                                            </p:txEl>
                                          </p:spTgt>
                                        </p:tgtEl>
                                        <p:attrNameLst>
                                          <p:attrName>style.visibility</p:attrName>
                                        </p:attrNameLst>
                                      </p:cBhvr>
                                      <p:to>
                                        <p:strVal val="visible"/>
                                      </p:to>
                                    </p:set>
                                    <p:animEffect transition="in" filter="wipe(left)">
                                      <p:cBhvr>
                                        <p:cTn id="12" dur="500"/>
                                        <p:tgtEl>
                                          <p:spTgt spid="338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00">
                                            <p:txEl>
                                              <p:pRg st="2" end="2"/>
                                            </p:txEl>
                                          </p:spTgt>
                                        </p:tgtEl>
                                        <p:attrNameLst>
                                          <p:attrName>style.visibility</p:attrName>
                                        </p:attrNameLst>
                                      </p:cBhvr>
                                      <p:to>
                                        <p:strVal val="visible"/>
                                      </p:to>
                                    </p:set>
                                    <p:animEffect transition="in" filter="wipe(left)">
                                      <p:cBhvr>
                                        <p:cTn id="17" dur="500"/>
                                        <p:tgtEl>
                                          <p:spTgt spid="338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800">
                                            <p:txEl>
                                              <p:pRg st="3" end="3"/>
                                            </p:txEl>
                                          </p:spTgt>
                                        </p:tgtEl>
                                        <p:attrNameLst>
                                          <p:attrName>style.visibility</p:attrName>
                                        </p:attrNameLst>
                                      </p:cBhvr>
                                      <p:to>
                                        <p:strVal val="visible"/>
                                      </p:to>
                                    </p:set>
                                    <p:animEffect transition="in" filter="wipe(left)">
                                      <p:cBhvr>
                                        <p:cTn id="22" dur="500"/>
                                        <p:tgtEl>
                                          <p:spTgt spid="338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800">
                                            <p:txEl>
                                              <p:pRg st="4" end="4"/>
                                            </p:txEl>
                                          </p:spTgt>
                                        </p:tgtEl>
                                        <p:attrNameLst>
                                          <p:attrName>style.visibility</p:attrName>
                                        </p:attrNameLst>
                                      </p:cBhvr>
                                      <p:to>
                                        <p:strVal val="visible"/>
                                      </p:to>
                                    </p:set>
                                    <p:animEffect transition="in" filter="wipe(left)">
                                      <p:cBhvr>
                                        <p:cTn id="27" dur="500"/>
                                        <p:tgtEl>
                                          <p:spTgt spid="338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800">
                                            <p:txEl>
                                              <p:pRg st="5" end="5"/>
                                            </p:txEl>
                                          </p:spTgt>
                                        </p:tgtEl>
                                        <p:attrNameLst>
                                          <p:attrName>style.visibility</p:attrName>
                                        </p:attrNameLst>
                                      </p:cBhvr>
                                      <p:to>
                                        <p:strVal val="visible"/>
                                      </p:to>
                                    </p:set>
                                    <p:animEffect transition="in" filter="wipe(left)">
                                      <p:cBhvr>
                                        <p:cTn id="32" dur="500"/>
                                        <p:tgtEl>
                                          <p:spTgt spid="338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800">
                                            <p:txEl>
                                              <p:pRg st="6" end="6"/>
                                            </p:txEl>
                                          </p:spTgt>
                                        </p:tgtEl>
                                        <p:attrNameLst>
                                          <p:attrName>style.visibility</p:attrName>
                                        </p:attrNameLst>
                                      </p:cBhvr>
                                      <p:to>
                                        <p:strVal val="visible"/>
                                      </p:to>
                                    </p:set>
                                    <p:animEffect transition="in" filter="wipe(left)">
                                      <p:cBhvr>
                                        <p:cTn id="37" dur="500"/>
                                        <p:tgtEl>
                                          <p:spTgt spid="338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randombar(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9">
            <a:extLst>
              <a:ext uri="{FF2B5EF4-FFF2-40B4-BE49-F238E27FC236}">
                <a16:creationId xmlns:a16="http://schemas.microsoft.com/office/drawing/2014/main" id="{6B09B502-2E32-5D44-B6C2-6E5FB5499A1D}"/>
              </a:ext>
            </a:extLst>
          </p:cNvPr>
          <p:cNvSpPr txBox="1">
            <a:spLocks noChangeArrowheads="1"/>
          </p:cNvSpPr>
          <p:nvPr/>
        </p:nvSpPr>
        <p:spPr bwMode="auto">
          <a:xfrm>
            <a:off x="258762" y="983259"/>
            <a:ext cx="8626475" cy="2308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ea typeface="黑体" panose="02010609060101010101" pitchFamily="49" charset="-122"/>
              </a:rPr>
              <a:t>    当物体在地面上运动时，在</a:t>
            </a:r>
            <a:r>
              <a:rPr lang="zh-CN" altLang="en-US" dirty="0">
                <a:solidFill>
                  <a:srgbClr val="0000FF"/>
                </a:solidFill>
                <a:ea typeface="黑体" panose="02010609060101010101" pitchFamily="49" charset="-122"/>
              </a:rPr>
              <a:t>北半球</a:t>
            </a:r>
            <a:r>
              <a:rPr lang="zh-CN" altLang="en-US" dirty="0">
                <a:solidFill>
                  <a:srgbClr val="000000"/>
                </a:solidFill>
                <a:ea typeface="黑体" panose="02010609060101010101" pitchFamily="49" charset="-122"/>
              </a:rPr>
              <a:t>上科里奥利力的水平分量总是指向运动的右侧，即指向相对速度的右方。这种长年累月的作用，使得</a:t>
            </a:r>
            <a:r>
              <a:rPr lang="zh-CN" altLang="en-US" dirty="0">
                <a:ea typeface="黑体" panose="02010609060101010101" pitchFamily="49" charset="-122"/>
              </a:rPr>
              <a:t>北半球</a:t>
            </a:r>
            <a:r>
              <a:rPr lang="zh-CN" altLang="en-US" dirty="0">
                <a:solidFill>
                  <a:srgbClr val="0000FF"/>
                </a:solidFill>
                <a:ea typeface="黑体" panose="02010609060101010101" pitchFamily="49" charset="-122"/>
              </a:rPr>
              <a:t>河流右岸的冲刷甚于左岸</a:t>
            </a:r>
            <a:r>
              <a:rPr lang="zh-CN" altLang="en-US" dirty="0">
                <a:solidFill>
                  <a:srgbClr val="000000"/>
                </a:solidFill>
                <a:ea typeface="黑体" panose="02010609060101010101" pitchFamily="49" charset="-122"/>
              </a:rPr>
              <a:t>，因而</a:t>
            </a:r>
            <a:r>
              <a:rPr lang="zh-CN" altLang="en-US" dirty="0">
                <a:solidFill>
                  <a:srgbClr val="0000FF"/>
                </a:solidFill>
                <a:ea typeface="黑体" panose="02010609060101010101" pitchFamily="49" charset="-122"/>
              </a:rPr>
              <a:t>比较陡峭</a:t>
            </a:r>
            <a:r>
              <a:rPr lang="zh-CN" altLang="en-US" dirty="0">
                <a:solidFill>
                  <a:srgbClr val="000000"/>
                </a:solidFill>
                <a:ea typeface="黑体" panose="02010609060101010101" pitchFamily="49" charset="-122"/>
              </a:rPr>
              <a:t>。双轨单行铁路的情形也是这样。由于右轨所受到的压力大于左轨，因而磨损较甚。南半球的情况和此相反，河流左岸冲刷较甚。而双线铁路的左轨磨损较甚。</a:t>
            </a:r>
          </a:p>
        </p:txBody>
      </p:sp>
      <p:sp>
        <p:nvSpPr>
          <p:cNvPr id="27651" name="Text Box 20">
            <a:extLst>
              <a:ext uri="{FF2B5EF4-FFF2-40B4-BE49-F238E27FC236}">
                <a16:creationId xmlns:a16="http://schemas.microsoft.com/office/drawing/2014/main" id="{9BB9DC63-D482-C146-9957-31036609F860}"/>
              </a:ext>
            </a:extLst>
          </p:cNvPr>
          <p:cNvSpPr txBox="1">
            <a:spLocks noChangeArrowheads="1"/>
          </p:cNvSpPr>
          <p:nvPr/>
        </p:nvSpPr>
        <p:spPr bwMode="auto">
          <a:xfrm>
            <a:off x="288925" y="325438"/>
            <a:ext cx="4483100" cy="466725"/>
          </a:xfrm>
          <a:prstGeom prst="rect">
            <a:avLst/>
          </a:prstGeom>
          <a:solidFill>
            <a:srgbClr val="FFFF99"/>
          </a:solidFill>
          <a:ln w="9525">
            <a:solidFill>
              <a:srgbClr val="66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黑体" panose="02010609060101010101" pitchFamily="49" charset="-122"/>
              </a:rPr>
              <a:t>（二）轨道的磨损和河岸的冲刷</a:t>
            </a:r>
          </a:p>
        </p:txBody>
      </p:sp>
      <p:grpSp>
        <p:nvGrpSpPr>
          <p:cNvPr id="27652" name="Group 23">
            <a:extLst>
              <a:ext uri="{FF2B5EF4-FFF2-40B4-BE49-F238E27FC236}">
                <a16:creationId xmlns:a16="http://schemas.microsoft.com/office/drawing/2014/main" id="{613EE6B9-43DF-6E48-B32B-5875D5A179CA}"/>
              </a:ext>
            </a:extLst>
          </p:cNvPr>
          <p:cNvGrpSpPr>
            <a:grpSpLocks/>
          </p:cNvGrpSpPr>
          <p:nvPr/>
        </p:nvGrpSpPr>
        <p:grpSpPr bwMode="auto">
          <a:xfrm>
            <a:off x="1524000" y="3352800"/>
            <a:ext cx="5826125" cy="3894138"/>
            <a:chOff x="657" y="754"/>
            <a:chExt cx="4309" cy="3505"/>
          </a:xfrm>
        </p:grpSpPr>
        <p:pic>
          <p:nvPicPr>
            <p:cNvPr id="27653" name="Picture 24" descr="036">
              <a:extLst>
                <a:ext uri="{FF2B5EF4-FFF2-40B4-BE49-F238E27FC236}">
                  <a16:creationId xmlns:a16="http://schemas.microsoft.com/office/drawing/2014/main" id="{A0E82212-E516-9D48-AFD6-BEBFFF3D4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 y="754"/>
              <a:ext cx="4309" cy="3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Text Box 25">
              <a:extLst>
                <a:ext uri="{FF2B5EF4-FFF2-40B4-BE49-F238E27FC236}">
                  <a16:creationId xmlns:a16="http://schemas.microsoft.com/office/drawing/2014/main" id="{C7462898-6B3C-3049-9BBE-2639AC5B7CDB}"/>
                </a:ext>
              </a:extLst>
            </p:cNvPr>
            <p:cNvSpPr txBox="1">
              <a:spLocks noChangeArrowheads="1"/>
            </p:cNvSpPr>
            <p:nvPr/>
          </p:nvSpPr>
          <p:spPr bwMode="auto">
            <a:xfrm>
              <a:off x="1655" y="3929"/>
              <a:ext cx="186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kumimoji="0" lang="zh-CN" altLang="en-US" sz="1800">
                  <a:ea typeface="黑体" panose="02010609060101010101" pitchFamily="49" charset="-122"/>
                </a:rPr>
                <a:t>柏而定律图示</a:t>
              </a:r>
            </a:p>
          </p:txBody>
        </p:sp>
      </p:grpSp>
      <p:sp>
        <p:nvSpPr>
          <p:cNvPr id="2" name="灯片编号占位符 1">
            <a:extLst>
              <a:ext uri="{FF2B5EF4-FFF2-40B4-BE49-F238E27FC236}">
                <a16:creationId xmlns:a16="http://schemas.microsoft.com/office/drawing/2014/main" id="{901221CB-A152-4E07-BD09-8FC8483EFC11}"/>
              </a:ext>
            </a:extLst>
          </p:cNvPr>
          <p:cNvSpPr>
            <a:spLocks noGrp="1"/>
          </p:cNvSpPr>
          <p:nvPr>
            <p:ph type="sldNum" sz="quarter" idx="12"/>
          </p:nvPr>
        </p:nvSpPr>
        <p:spPr/>
        <p:txBody>
          <a:bodyPr/>
          <a:lstStyle/>
          <a:p>
            <a:pPr>
              <a:defRPr/>
            </a:pPr>
            <a:fld id="{8372D68D-3E4D-E140-BABB-1F7B81CFF020}" type="slidenum">
              <a:rPr lang="en-US" altLang="zh-CN" smtClean="0"/>
              <a:pPr>
                <a:defRPr/>
              </a:pPr>
              <a:t>20</a:t>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1">
            <a:extLst>
              <a:ext uri="{FF2B5EF4-FFF2-40B4-BE49-F238E27FC236}">
                <a16:creationId xmlns:a16="http://schemas.microsoft.com/office/drawing/2014/main" id="{40270CCB-944B-E54D-8413-07996AEB4CCE}"/>
              </a:ext>
            </a:extLst>
          </p:cNvPr>
          <p:cNvSpPr txBox="1">
            <a:spLocks noChangeArrowheads="1"/>
          </p:cNvSpPr>
          <p:nvPr/>
        </p:nvSpPr>
        <p:spPr bwMode="auto">
          <a:xfrm>
            <a:off x="304800" y="323850"/>
            <a:ext cx="2746375" cy="466725"/>
          </a:xfrm>
          <a:prstGeom prst="rect">
            <a:avLst/>
          </a:prstGeom>
          <a:solidFill>
            <a:srgbClr val="FFFF99"/>
          </a:solidFill>
          <a:ln w="9525">
            <a:solidFill>
              <a:srgbClr val="66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ea typeface="黑体" panose="02010609060101010101" pitchFamily="49" charset="-122"/>
              </a:rPr>
              <a:t>（三）</a:t>
            </a:r>
            <a:r>
              <a:rPr kumimoji="0" lang="zh-CN" altLang="en-US">
                <a:solidFill>
                  <a:schemeClr val="accent2"/>
                </a:solidFill>
                <a:ea typeface="黑体" panose="02010609060101010101" pitchFamily="49" charset="-122"/>
              </a:rPr>
              <a:t>气旋-反气旋</a:t>
            </a:r>
          </a:p>
        </p:txBody>
      </p:sp>
      <p:sp>
        <p:nvSpPr>
          <p:cNvPr id="28675" name="Text Box 12">
            <a:extLst>
              <a:ext uri="{FF2B5EF4-FFF2-40B4-BE49-F238E27FC236}">
                <a16:creationId xmlns:a16="http://schemas.microsoft.com/office/drawing/2014/main" id="{7C438F25-FBAA-6A4E-8335-E16CE837E856}"/>
              </a:ext>
            </a:extLst>
          </p:cNvPr>
          <p:cNvSpPr txBox="1">
            <a:spLocks noChangeArrowheads="1"/>
          </p:cNvSpPr>
          <p:nvPr/>
        </p:nvSpPr>
        <p:spPr bwMode="auto">
          <a:xfrm>
            <a:off x="30162" y="837355"/>
            <a:ext cx="8778875" cy="372723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sz="2000" dirty="0">
                <a:ea typeface="黑体" panose="02010609060101010101" pitchFamily="49" charset="-122"/>
              </a:rPr>
              <a:t>在</a:t>
            </a:r>
            <a:r>
              <a:rPr kumimoji="0" lang="zh-CN" altLang="en-US" sz="2000" dirty="0">
                <a:solidFill>
                  <a:srgbClr val="0000FF"/>
                </a:solidFill>
                <a:ea typeface="黑体" panose="02010609060101010101" pitchFamily="49" charset="-122"/>
              </a:rPr>
              <a:t>气压梯度力</a:t>
            </a:r>
            <a:r>
              <a:rPr kumimoji="0" lang="zh-CN" altLang="en-US" sz="2000" dirty="0">
                <a:ea typeface="黑体" panose="02010609060101010101" pitchFamily="49" charset="-122"/>
              </a:rPr>
              <a:t>和</a:t>
            </a:r>
            <a:r>
              <a:rPr kumimoji="0" lang="zh-CN" altLang="en-US" sz="2000" dirty="0">
                <a:solidFill>
                  <a:srgbClr val="0000FF"/>
                </a:solidFill>
                <a:ea typeface="黑体" panose="02010609060101010101" pitchFamily="49" charset="-122"/>
              </a:rPr>
              <a:t>地转偏向力</a:t>
            </a:r>
            <a:r>
              <a:rPr kumimoji="0" lang="zh-CN" altLang="en-US" sz="2000" dirty="0">
                <a:ea typeface="黑体" panose="02010609060101010101" pitchFamily="49" charset="-122"/>
              </a:rPr>
              <a:t>的共同作用下，大气并不是径直对准</a:t>
            </a:r>
            <a:r>
              <a:rPr kumimoji="0" lang="zh-CN" altLang="en-US" sz="2000" dirty="0">
                <a:solidFill>
                  <a:srgbClr val="0000FF"/>
                </a:solidFill>
                <a:ea typeface="黑体" panose="02010609060101010101" pitchFamily="49" charset="-122"/>
              </a:rPr>
              <a:t>低气压中心</a:t>
            </a:r>
            <a:r>
              <a:rPr kumimoji="0" lang="zh-CN" altLang="en-US" sz="2000" dirty="0">
                <a:ea typeface="黑体" panose="02010609060101010101" pitchFamily="49" charset="-122"/>
              </a:rPr>
              <a:t>流动，也不是沿辐射方向从</a:t>
            </a:r>
            <a:r>
              <a:rPr kumimoji="0" lang="zh-CN" altLang="en-US" sz="2000" dirty="0">
                <a:solidFill>
                  <a:srgbClr val="0000FF"/>
                </a:solidFill>
                <a:ea typeface="黑体" panose="02010609060101010101" pitchFamily="49" charset="-122"/>
              </a:rPr>
              <a:t>高气压中心</a:t>
            </a:r>
            <a:r>
              <a:rPr kumimoji="0" lang="zh-CN" altLang="en-US" sz="2000" dirty="0">
                <a:ea typeface="黑体" panose="02010609060101010101" pitchFamily="49" charset="-122"/>
              </a:rPr>
              <a:t>流出。</a:t>
            </a:r>
            <a:endParaRPr kumimoji="0" lang="en-US" altLang="zh-CN" sz="2000" dirty="0">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sz="2000" dirty="0">
                <a:ea typeface="黑体" panose="02010609060101010101" pitchFamily="49" charset="-122"/>
              </a:rPr>
              <a:t>低气压的气流在</a:t>
            </a:r>
            <a:r>
              <a:rPr kumimoji="0" lang="zh-CN" altLang="en-US" sz="2000" dirty="0">
                <a:solidFill>
                  <a:srgbClr val="0000FF"/>
                </a:solidFill>
                <a:ea typeface="黑体" panose="02010609060101010101" pitchFamily="49" charset="-122"/>
              </a:rPr>
              <a:t>北半球</a:t>
            </a:r>
            <a:r>
              <a:rPr kumimoji="0" lang="zh-CN" altLang="en-US" sz="2000" dirty="0">
                <a:ea typeface="黑体" panose="02010609060101010101" pitchFamily="49" charset="-122"/>
              </a:rPr>
              <a:t>向右偏转成按</a:t>
            </a:r>
            <a:r>
              <a:rPr kumimoji="0" lang="zh-CN" altLang="en-US" sz="2000" dirty="0">
                <a:solidFill>
                  <a:srgbClr val="0000FF"/>
                </a:solidFill>
                <a:ea typeface="黑体" panose="02010609060101010101" pitchFamily="49" charset="-122"/>
              </a:rPr>
              <a:t>逆时针方向流动的大旋涡</a:t>
            </a:r>
            <a:r>
              <a:rPr kumimoji="0" lang="zh-CN" altLang="en-US" sz="2000" dirty="0">
                <a:ea typeface="黑体" panose="02010609060101010101" pitchFamily="49" charset="-122"/>
              </a:rPr>
              <a:t>，在南半球向左转成按顺时针方向流动的大旋涡，大气的这种流动很象江河海流中水的旋涡，所以又叫</a:t>
            </a:r>
            <a:r>
              <a:rPr kumimoji="0" lang="zh-CN" altLang="en-US" sz="2000" dirty="0">
                <a:solidFill>
                  <a:srgbClr val="0000FF"/>
                </a:solidFill>
                <a:ea typeface="黑体" panose="02010609060101010101" pitchFamily="49" charset="-122"/>
              </a:rPr>
              <a:t>气旋</a:t>
            </a:r>
            <a:r>
              <a:rPr kumimoji="0" lang="zh-CN" altLang="en-US" sz="2000" dirty="0">
                <a:ea typeface="黑体" panose="02010609060101010101" pitchFamily="49" charset="-122"/>
              </a:rPr>
              <a:t>。夏秋季节，在我国东南沿海经常出现的</a:t>
            </a:r>
            <a:r>
              <a:rPr kumimoji="0" lang="zh-CN" altLang="en-US" sz="2000" dirty="0">
                <a:solidFill>
                  <a:srgbClr val="0000FF"/>
                </a:solidFill>
                <a:ea typeface="黑体" panose="02010609060101010101" pitchFamily="49" charset="-122"/>
              </a:rPr>
              <a:t>台风</a:t>
            </a:r>
            <a:r>
              <a:rPr kumimoji="0" lang="zh-CN" altLang="en-US" sz="2000" dirty="0">
                <a:ea typeface="黑体" panose="02010609060101010101" pitchFamily="49" charset="-122"/>
              </a:rPr>
              <a:t>，就是热带气旋强烈发展的一种形式。</a:t>
            </a:r>
            <a:endParaRPr kumimoji="0" lang="en-US" altLang="zh-CN" sz="2000" dirty="0">
              <a:ea typeface="黑体" panose="02010609060101010101" pitchFamily="49" charset="-122"/>
            </a:endParaRPr>
          </a:p>
          <a:p>
            <a:pPr marL="342900" indent="-342900" eaLnBrk="1" hangingPunct="1">
              <a:lnSpc>
                <a:spcPct val="150000"/>
              </a:lnSpc>
              <a:buFont typeface="Wingdings" panose="05000000000000000000" pitchFamily="2" charset="2"/>
              <a:buChar char="Ø"/>
            </a:pPr>
            <a:r>
              <a:rPr kumimoji="0" lang="zh-CN" altLang="en-US" sz="2000" dirty="0">
                <a:ea typeface="黑体" panose="02010609060101010101" pitchFamily="49" charset="-122"/>
              </a:rPr>
              <a:t>高气压的气流在北半球按顺时针方向旋转流出，在南北半球按逆时针方向旋转流出，高气压的这种环流系统叫</a:t>
            </a:r>
            <a:r>
              <a:rPr kumimoji="0" lang="zh-CN" altLang="en-US" sz="2000" dirty="0">
                <a:solidFill>
                  <a:srgbClr val="0000FF"/>
                </a:solidFill>
                <a:ea typeface="黑体" panose="02010609060101010101" pitchFamily="49" charset="-122"/>
              </a:rPr>
              <a:t>反气旋</a:t>
            </a:r>
            <a:r>
              <a:rPr kumimoji="0" lang="zh-CN" altLang="en-US" sz="2000" dirty="0">
                <a:ea typeface="黑体" panose="02010609060101010101" pitchFamily="49" charset="-122"/>
              </a:rPr>
              <a:t>。</a:t>
            </a:r>
          </a:p>
        </p:txBody>
      </p:sp>
      <p:sp>
        <p:nvSpPr>
          <p:cNvPr id="28676" name="Oval 14">
            <a:extLst>
              <a:ext uri="{FF2B5EF4-FFF2-40B4-BE49-F238E27FC236}">
                <a16:creationId xmlns:a16="http://schemas.microsoft.com/office/drawing/2014/main" id="{1E03722C-5932-B346-A327-C42D4C4CD5DF}"/>
              </a:ext>
            </a:extLst>
          </p:cNvPr>
          <p:cNvSpPr>
            <a:spLocks noChangeArrowheads="1"/>
          </p:cNvSpPr>
          <p:nvPr/>
        </p:nvSpPr>
        <p:spPr bwMode="auto">
          <a:xfrm>
            <a:off x="827584" y="4564594"/>
            <a:ext cx="2667000" cy="2209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8677" name="Oval 15">
            <a:extLst>
              <a:ext uri="{FF2B5EF4-FFF2-40B4-BE49-F238E27FC236}">
                <a16:creationId xmlns:a16="http://schemas.microsoft.com/office/drawing/2014/main" id="{8CF50F7B-2A26-FC43-B5DA-2FDD82784807}"/>
              </a:ext>
            </a:extLst>
          </p:cNvPr>
          <p:cNvSpPr>
            <a:spLocks noChangeArrowheads="1"/>
          </p:cNvSpPr>
          <p:nvPr/>
        </p:nvSpPr>
        <p:spPr bwMode="auto">
          <a:xfrm>
            <a:off x="1132384" y="4716994"/>
            <a:ext cx="2133600" cy="1828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8678" name="Oval 28">
            <a:extLst>
              <a:ext uri="{FF2B5EF4-FFF2-40B4-BE49-F238E27FC236}">
                <a16:creationId xmlns:a16="http://schemas.microsoft.com/office/drawing/2014/main" id="{DC51FEBB-E02E-2245-8F5B-8FEBC0EB15DD}"/>
              </a:ext>
            </a:extLst>
          </p:cNvPr>
          <p:cNvSpPr>
            <a:spLocks noChangeArrowheads="1"/>
          </p:cNvSpPr>
          <p:nvPr/>
        </p:nvSpPr>
        <p:spPr bwMode="auto">
          <a:xfrm>
            <a:off x="1284784" y="4869394"/>
            <a:ext cx="1752600" cy="1447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3203" name="Arc 19">
            <a:extLst>
              <a:ext uri="{FF2B5EF4-FFF2-40B4-BE49-F238E27FC236}">
                <a16:creationId xmlns:a16="http://schemas.microsoft.com/office/drawing/2014/main" id="{F7172C62-53AF-2949-86CB-E8E253AEF798}"/>
              </a:ext>
            </a:extLst>
          </p:cNvPr>
          <p:cNvSpPr>
            <a:spLocks/>
          </p:cNvSpPr>
          <p:nvPr/>
        </p:nvSpPr>
        <p:spPr bwMode="auto">
          <a:xfrm rot="-3235550" flipH="1" flipV="1">
            <a:off x="2884984" y="50217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4" name="Arc 20">
            <a:extLst>
              <a:ext uri="{FF2B5EF4-FFF2-40B4-BE49-F238E27FC236}">
                <a16:creationId xmlns:a16="http://schemas.microsoft.com/office/drawing/2014/main" id="{FD93D213-9CC6-EC45-A3E4-D49C71598B57}"/>
              </a:ext>
            </a:extLst>
          </p:cNvPr>
          <p:cNvSpPr>
            <a:spLocks/>
          </p:cNvSpPr>
          <p:nvPr/>
        </p:nvSpPr>
        <p:spPr bwMode="auto">
          <a:xfrm rot="-373561" flipH="1" flipV="1">
            <a:off x="2732584" y="57837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5" name="Arc 21">
            <a:extLst>
              <a:ext uri="{FF2B5EF4-FFF2-40B4-BE49-F238E27FC236}">
                <a16:creationId xmlns:a16="http://schemas.microsoft.com/office/drawing/2014/main" id="{A00F74B4-C945-6B4A-A6DC-128D4AF5B039}"/>
              </a:ext>
            </a:extLst>
          </p:cNvPr>
          <p:cNvSpPr>
            <a:spLocks/>
          </p:cNvSpPr>
          <p:nvPr/>
        </p:nvSpPr>
        <p:spPr bwMode="auto">
          <a:xfrm rot="1679929" flipH="1" flipV="1">
            <a:off x="2199184" y="60885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6" name="Arc 22">
            <a:extLst>
              <a:ext uri="{FF2B5EF4-FFF2-40B4-BE49-F238E27FC236}">
                <a16:creationId xmlns:a16="http://schemas.microsoft.com/office/drawing/2014/main" id="{3ABDCE57-5BBA-6C47-B50E-4C178C6B4CAC}"/>
              </a:ext>
            </a:extLst>
          </p:cNvPr>
          <p:cNvSpPr>
            <a:spLocks/>
          </p:cNvSpPr>
          <p:nvPr/>
        </p:nvSpPr>
        <p:spPr bwMode="auto">
          <a:xfrm rot="5028124" flipH="1" flipV="1">
            <a:off x="1360984" y="58599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7" name="Arc 23">
            <a:extLst>
              <a:ext uri="{FF2B5EF4-FFF2-40B4-BE49-F238E27FC236}">
                <a16:creationId xmlns:a16="http://schemas.microsoft.com/office/drawing/2014/main" id="{A9420067-83EB-0441-A3BF-8C3F3D0ED823}"/>
              </a:ext>
            </a:extLst>
          </p:cNvPr>
          <p:cNvSpPr>
            <a:spLocks/>
          </p:cNvSpPr>
          <p:nvPr/>
        </p:nvSpPr>
        <p:spPr bwMode="auto">
          <a:xfrm rot="9987738" flipH="1" flipV="1">
            <a:off x="1284784" y="48693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09" name="Oval 25">
            <a:extLst>
              <a:ext uri="{FF2B5EF4-FFF2-40B4-BE49-F238E27FC236}">
                <a16:creationId xmlns:a16="http://schemas.microsoft.com/office/drawing/2014/main" id="{D10DCAFC-BDE9-9149-B4A4-F91E6E604CAE}"/>
              </a:ext>
            </a:extLst>
          </p:cNvPr>
          <p:cNvSpPr>
            <a:spLocks noChangeArrowheads="1"/>
          </p:cNvSpPr>
          <p:nvPr/>
        </p:nvSpPr>
        <p:spPr bwMode="auto">
          <a:xfrm>
            <a:off x="1665784" y="5326594"/>
            <a:ext cx="914400" cy="609600"/>
          </a:xfrm>
          <a:prstGeom prst="ellipse">
            <a:avLst/>
          </a:prstGeom>
          <a:solidFill>
            <a:schemeClr val="bg1"/>
          </a:solidFill>
          <a:ln w="38100">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3208" name="Arc 24">
            <a:extLst>
              <a:ext uri="{FF2B5EF4-FFF2-40B4-BE49-F238E27FC236}">
                <a16:creationId xmlns:a16="http://schemas.microsoft.com/office/drawing/2014/main" id="{C4C3728C-D5B4-924A-B7CA-B21F48197E0B}"/>
              </a:ext>
            </a:extLst>
          </p:cNvPr>
          <p:cNvSpPr>
            <a:spLocks/>
          </p:cNvSpPr>
          <p:nvPr/>
        </p:nvSpPr>
        <p:spPr bwMode="auto">
          <a:xfrm rot="-9164355" flipH="1" flipV="1">
            <a:off x="2122984" y="4640794"/>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3210" name="Line 26">
            <a:extLst>
              <a:ext uri="{FF2B5EF4-FFF2-40B4-BE49-F238E27FC236}">
                <a16:creationId xmlns:a16="http://schemas.microsoft.com/office/drawing/2014/main" id="{F83748A1-52A6-944F-B8CF-4B791C3D5953}"/>
              </a:ext>
            </a:extLst>
          </p:cNvPr>
          <p:cNvSpPr>
            <a:spLocks noChangeShapeType="1"/>
          </p:cNvSpPr>
          <p:nvPr/>
        </p:nvSpPr>
        <p:spPr bwMode="auto">
          <a:xfrm flipH="1">
            <a:off x="1970584" y="5326594"/>
            <a:ext cx="152400" cy="76200"/>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3211" name="Line 27">
            <a:extLst>
              <a:ext uri="{FF2B5EF4-FFF2-40B4-BE49-F238E27FC236}">
                <a16:creationId xmlns:a16="http://schemas.microsoft.com/office/drawing/2014/main" id="{0DCF0B87-67A9-A149-A054-406DCB3027A9}"/>
              </a:ext>
            </a:extLst>
          </p:cNvPr>
          <p:cNvSpPr>
            <a:spLocks noChangeShapeType="1"/>
          </p:cNvSpPr>
          <p:nvPr/>
        </p:nvSpPr>
        <p:spPr bwMode="auto">
          <a:xfrm flipH="1">
            <a:off x="2275384" y="5859994"/>
            <a:ext cx="152400" cy="76200"/>
          </a:xfrm>
          <a:prstGeom prst="line">
            <a:avLst/>
          </a:prstGeom>
          <a:noFill/>
          <a:ln w="381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灯片编号占位符 1">
            <a:extLst>
              <a:ext uri="{FF2B5EF4-FFF2-40B4-BE49-F238E27FC236}">
                <a16:creationId xmlns:a16="http://schemas.microsoft.com/office/drawing/2014/main" id="{522C967F-0DCD-4826-9128-C353E0511555}"/>
              </a:ext>
            </a:extLst>
          </p:cNvPr>
          <p:cNvSpPr>
            <a:spLocks noGrp="1"/>
          </p:cNvSpPr>
          <p:nvPr>
            <p:ph type="sldNum" sz="quarter" idx="12"/>
          </p:nvPr>
        </p:nvSpPr>
        <p:spPr/>
        <p:txBody>
          <a:bodyPr/>
          <a:lstStyle/>
          <a:p>
            <a:pPr>
              <a:defRPr/>
            </a:pPr>
            <a:fld id="{8372D68D-3E4D-E140-BABB-1F7B81CFF020}" type="slidenum">
              <a:rPr lang="en-US" altLang="zh-CN" smtClean="0"/>
              <a:pPr>
                <a:defRPr/>
              </a:pPr>
              <a:t>21</a:t>
            </a:fld>
            <a:endParaRPr lang="en-US" altLang="zh-CN" dirty="0"/>
          </a:p>
        </p:txBody>
      </p:sp>
      <p:sp>
        <p:nvSpPr>
          <p:cNvPr id="18" name="Oval 14">
            <a:extLst>
              <a:ext uri="{FF2B5EF4-FFF2-40B4-BE49-F238E27FC236}">
                <a16:creationId xmlns:a16="http://schemas.microsoft.com/office/drawing/2014/main" id="{983B95BE-DE1F-4819-905B-2B7510197C4A}"/>
              </a:ext>
            </a:extLst>
          </p:cNvPr>
          <p:cNvSpPr>
            <a:spLocks noChangeArrowheads="1"/>
          </p:cNvSpPr>
          <p:nvPr/>
        </p:nvSpPr>
        <p:spPr bwMode="auto">
          <a:xfrm>
            <a:off x="5143500" y="4578119"/>
            <a:ext cx="2667000" cy="2209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19" name="Oval 15">
            <a:extLst>
              <a:ext uri="{FF2B5EF4-FFF2-40B4-BE49-F238E27FC236}">
                <a16:creationId xmlns:a16="http://schemas.microsoft.com/office/drawing/2014/main" id="{533FE556-803C-4A76-9D11-A2D0AC6ED48B}"/>
              </a:ext>
            </a:extLst>
          </p:cNvPr>
          <p:cNvSpPr>
            <a:spLocks noChangeArrowheads="1"/>
          </p:cNvSpPr>
          <p:nvPr/>
        </p:nvSpPr>
        <p:spPr bwMode="auto">
          <a:xfrm rot="10800000">
            <a:off x="5448300" y="4730519"/>
            <a:ext cx="2133600" cy="1828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0" name="Oval 28">
            <a:extLst>
              <a:ext uri="{FF2B5EF4-FFF2-40B4-BE49-F238E27FC236}">
                <a16:creationId xmlns:a16="http://schemas.microsoft.com/office/drawing/2014/main" id="{F6F2FD40-6388-4493-9613-C6072E03A9BC}"/>
              </a:ext>
            </a:extLst>
          </p:cNvPr>
          <p:cNvSpPr>
            <a:spLocks noChangeArrowheads="1"/>
          </p:cNvSpPr>
          <p:nvPr/>
        </p:nvSpPr>
        <p:spPr bwMode="auto">
          <a:xfrm>
            <a:off x="5600700" y="4882919"/>
            <a:ext cx="1752600" cy="1447800"/>
          </a:xfrm>
          <a:prstGeom prst="ellipse">
            <a:avLst/>
          </a:prstGeom>
          <a:solidFill>
            <a:schemeClr val="bg1"/>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1" name="Line 18">
            <a:extLst>
              <a:ext uri="{FF2B5EF4-FFF2-40B4-BE49-F238E27FC236}">
                <a16:creationId xmlns:a16="http://schemas.microsoft.com/office/drawing/2014/main" id="{1B9FAE7B-C4E8-4CFA-9438-E8A51AF1913A}"/>
              </a:ext>
            </a:extLst>
          </p:cNvPr>
          <p:cNvSpPr>
            <a:spLocks noChangeShapeType="1"/>
          </p:cNvSpPr>
          <p:nvPr/>
        </p:nvSpPr>
        <p:spPr bwMode="auto">
          <a:xfrm rot="10800000" flipH="1" flipV="1">
            <a:off x="6938432" y="5661214"/>
            <a:ext cx="1176867" cy="6120"/>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Arc 19">
            <a:extLst>
              <a:ext uri="{FF2B5EF4-FFF2-40B4-BE49-F238E27FC236}">
                <a16:creationId xmlns:a16="http://schemas.microsoft.com/office/drawing/2014/main" id="{ED9F2EA9-CADD-4B5E-BD9E-78150A0EA566}"/>
              </a:ext>
            </a:extLst>
          </p:cNvPr>
          <p:cNvSpPr>
            <a:spLocks/>
          </p:cNvSpPr>
          <p:nvPr/>
        </p:nvSpPr>
        <p:spPr bwMode="auto">
          <a:xfrm rot="7564450" flipH="1" flipV="1">
            <a:off x="7200900" y="50353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Arc 20">
            <a:extLst>
              <a:ext uri="{FF2B5EF4-FFF2-40B4-BE49-F238E27FC236}">
                <a16:creationId xmlns:a16="http://schemas.microsoft.com/office/drawing/2014/main" id="{22DA72B9-7472-4E30-9D51-0B6E1640E55D}"/>
              </a:ext>
            </a:extLst>
          </p:cNvPr>
          <p:cNvSpPr>
            <a:spLocks/>
          </p:cNvSpPr>
          <p:nvPr/>
        </p:nvSpPr>
        <p:spPr bwMode="auto">
          <a:xfrm rot="10426439" flipH="1" flipV="1">
            <a:off x="7048500" y="57973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Arc 21">
            <a:extLst>
              <a:ext uri="{FF2B5EF4-FFF2-40B4-BE49-F238E27FC236}">
                <a16:creationId xmlns:a16="http://schemas.microsoft.com/office/drawing/2014/main" id="{CA581597-812E-4018-88E9-D77E32C2CDEA}"/>
              </a:ext>
            </a:extLst>
          </p:cNvPr>
          <p:cNvSpPr>
            <a:spLocks/>
          </p:cNvSpPr>
          <p:nvPr/>
        </p:nvSpPr>
        <p:spPr bwMode="auto">
          <a:xfrm rot="12479929" flipH="1" flipV="1">
            <a:off x="6515100" y="61021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Arc 22">
            <a:extLst>
              <a:ext uri="{FF2B5EF4-FFF2-40B4-BE49-F238E27FC236}">
                <a16:creationId xmlns:a16="http://schemas.microsoft.com/office/drawing/2014/main" id="{7E3D096A-1242-4C8A-B098-1B4A75925076}"/>
              </a:ext>
            </a:extLst>
          </p:cNvPr>
          <p:cNvSpPr>
            <a:spLocks/>
          </p:cNvSpPr>
          <p:nvPr/>
        </p:nvSpPr>
        <p:spPr bwMode="auto">
          <a:xfrm rot="15828124" flipH="1" flipV="1">
            <a:off x="5676900" y="58735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Arc 23">
            <a:extLst>
              <a:ext uri="{FF2B5EF4-FFF2-40B4-BE49-F238E27FC236}">
                <a16:creationId xmlns:a16="http://schemas.microsoft.com/office/drawing/2014/main" id="{AB541928-7EA9-4CF1-9704-83DD03535E0A}"/>
              </a:ext>
            </a:extLst>
          </p:cNvPr>
          <p:cNvSpPr>
            <a:spLocks/>
          </p:cNvSpPr>
          <p:nvPr/>
        </p:nvSpPr>
        <p:spPr bwMode="auto">
          <a:xfrm rot="20787738" flipH="1" flipV="1">
            <a:off x="5600700" y="48829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Oval 25">
            <a:extLst>
              <a:ext uri="{FF2B5EF4-FFF2-40B4-BE49-F238E27FC236}">
                <a16:creationId xmlns:a16="http://schemas.microsoft.com/office/drawing/2014/main" id="{73E55517-39C9-4200-99B3-C749801C04AB}"/>
              </a:ext>
            </a:extLst>
          </p:cNvPr>
          <p:cNvSpPr>
            <a:spLocks noChangeArrowheads="1"/>
          </p:cNvSpPr>
          <p:nvPr/>
        </p:nvSpPr>
        <p:spPr bwMode="auto">
          <a:xfrm>
            <a:off x="5981700" y="5340119"/>
            <a:ext cx="914400" cy="609600"/>
          </a:xfrm>
          <a:prstGeom prst="ellipse">
            <a:avLst/>
          </a:prstGeom>
          <a:solidFill>
            <a:schemeClr val="bg1"/>
          </a:solidFill>
          <a:ln w="38100">
            <a:solidFill>
              <a:srgbClr val="33CC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28" name="Arc 24">
            <a:extLst>
              <a:ext uri="{FF2B5EF4-FFF2-40B4-BE49-F238E27FC236}">
                <a16:creationId xmlns:a16="http://schemas.microsoft.com/office/drawing/2014/main" id="{466F1201-7269-4C92-B7AA-DB38E5F40F73}"/>
              </a:ext>
            </a:extLst>
          </p:cNvPr>
          <p:cNvSpPr>
            <a:spLocks/>
          </p:cNvSpPr>
          <p:nvPr/>
        </p:nvSpPr>
        <p:spPr bwMode="auto">
          <a:xfrm rot="1635645" flipH="1" flipV="1">
            <a:off x="6438900" y="4654319"/>
            <a:ext cx="228600" cy="685800"/>
          </a:xfrm>
          <a:custGeom>
            <a:avLst/>
            <a:gdLst>
              <a:gd name="T0" fmla="*/ 0 w 21600"/>
              <a:gd name="T1" fmla="*/ 0 h 24407"/>
              <a:gd name="T2" fmla="*/ 2147483646 w 21600"/>
              <a:gd name="T3" fmla="*/ 2147483646 h 24407"/>
              <a:gd name="T4" fmla="*/ 0 w 21600"/>
              <a:gd name="T5" fmla="*/ 2147483646 h 24407"/>
              <a:gd name="T6" fmla="*/ 0 60000 65536"/>
              <a:gd name="T7" fmla="*/ 0 60000 65536"/>
              <a:gd name="T8" fmla="*/ 0 60000 65536"/>
            </a:gdLst>
            <a:ahLst/>
            <a:cxnLst>
              <a:cxn ang="T6">
                <a:pos x="T0" y="T1"/>
              </a:cxn>
              <a:cxn ang="T7">
                <a:pos x="T2" y="T3"/>
              </a:cxn>
              <a:cxn ang="T8">
                <a:pos x="T4" y="T5"/>
              </a:cxn>
            </a:cxnLst>
            <a:rect l="0" t="0" r="r" b="b"/>
            <a:pathLst>
              <a:path w="21600" h="24407" fill="none" extrusionOk="0">
                <a:moveTo>
                  <a:pt x="0" y="0"/>
                </a:moveTo>
                <a:cubicBezTo>
                  <a:pt x="11929" y="0"/>
                  <a:pt x="21600" y="9670"/>
                  <a:pt x="21600" y="21600"/>
                </a:cubicBezTo>
                <a:cubicBezTo>
                  <a:pt x="21600" y="22538"/>
                  <a:pt x="21538" y="23476"/>
                  <a:pt x="21416" y="24406"/>
                </a:cubicBezTo>
              </a:path>
              <a:path w="21600" h="24407" stroke="0" extrusionOk="0">
                <a:moveTo>
                  <a:pt x="0" y="0"/>
                </a:moveTo>
                <a:cubicBezTo>
                  <a:pt x="11929" y="0"/>
                  <a:pt x="21600" y="9670"/>
                  <a:pt x="21600" y="21600"/>
                </a:cubicBezTo>
                <a:cubicBezTo>
                  <a:pt x="21600" y="22538"/>
                  <a:pt x="21538" y="23476"/>
                  <a:pt x="21416" y="24406"/>
                </a:cubicBezTo>
                <a:lnTo>
                  <a:pt x="0" y="21600"/>
                </a:lnTo>
                <a:lnTo>
                  <a:pt x="0" y="0"/>
                </a:lnTo>
                <a:close/>
              </a:path>
            </a:pathLst>
          </a:custGeom>
          <a:noFill/>
          <a:ln w="38100">
            <a:solidFill>
              <a:srgbClr val="33CC33"/>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26">
            <a:extLst>
              <a:ext uri="{FF2B5EF4-FFF2-40B4-BE49-F238E27FC236}">
                <a16:creationId xmlns:a16="http://schemas.microsoft.com/office/drawing/2014/main" id="{A7EC4479-F777-4EA9-8B2A-B0647A51C373}"/>
              </a:ext>
            </a:extLst>
          </p:cNvPr>
          <p:cNvSpPr>
            <a:spLocks noChangeShapeType="1"/>
          </p:cNvSpPr>
          <p:nvPr/>
        </p:nvSpPr>
        <p:spPr bwMode="auto">
          <a:xfrm flipH="1">
            <a:off x="6286500" y="5340119"/>
            <a:ext cx="152400" cy="76200"/>
          </a:xfrm>
          <a:prstGeom prst="line">
            <a:avLst/>
          </a:prstGeom>
          <a:noFill/>
          <a:ln w="38100">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27">
            <a:extLst>
              <a:ext uri="{FF2B5EF4-FFF2-40B4-BE49-F238E27FC236}">
                <a16:creationId xmlns:a16="http://schemas.microsoft.com/office/drawing/2014/main" id="{BEF1C8C3-2C26-4FA4-BC7F-A9F7AFAB0850}"/>
              </a:ext>
            </a:extLst>
          </p:cNvPr>
          <p:cNvSpPr>
            <a:spLocks noChangeShapeType="1"/>
          </p:cNvSpPr>
          <p:nvPr/>
        </p:nvSpPr>
        <p:spPr bwMode="auto">
          <a:xfrm flipH="1">
            <a:off x="6591300" y="5873519"/>
            <a:ext cx="152400" cy="76200"/>
          </a:xfrm>
          <a:prstGeom prst="line">
            <a:avLst/>
          </a:prstGeom>
          <a:noFill/>
          <a:ln w="38100">
            <a:solidFill>
              <a:srgbClr val="33CC33"/>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 name="Line 18">
            <a:extLst>
              <a:ext uri="{FF2B5EF4-FFF2-40B4-BE49-F238E27FC236}">
                <a16:creationId xmlns:a16="http://schemas.microsoft.com/office/drawing/2014/main" id="{97B4FECD-F0FA-4031-89E8-D4DE3E81BDBF}"/>
              </a:ext>
            </a:extLst>
          </p:cNvPr>
          <p:cNvSpPr>
            <a:spLocks noChangeShapeType="1"/>
          </p:cNvSpPr>
          <p:nvPr/>
        </p:nvSpPr>
        <p:spPr bwMode="auto">
          <a:xfrm flipH="1" flipV="1">
            <a:off x="2637947" y="5676218"/>
            <a:ext cx="1131153" cy="24575"/>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8">
            <a:extLst>
              <a:ext uri="{FF2B5EF4-FFF2-40B4-BE49-F238E27FC236}">
                <a16:creationId xmlns:a16="http://schemas.microsoft.com/office/drawing/2014/main" id="{2154AF16-AF62-4551-B0C7-D981244E3719}"/>
              </a:ext>
            </a:extLst>
          </p:cNvPr>
          <p:cNvSpPr>
            <a:spLocks noChangeShapeType="1"/>
          </p:cNvSpPr>
          <p:nvPr/>
        </p:nvSpPr>
        <p:spPr bwMode="auto">
          <a:xfrm flipH="1" flipV="1">
            <a:off x="4817181" y="5651986"/>
            <a:ext cx="1131153" cy="24575"/>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8">
            <a:extLst>
              <a:ext uri="{FF2B5EF4-FFF2-40B4-BE49-F238E27FC236}">
                <a16:creationId xmlns:a16="http://schemas.microsoft.com/office/drawing/2014/main" id="{D20BAC3F-4B5A-47DF-B42C-B5AD6D0A5969}"/>
              </a:ext>
            </a:extLst>
          </p:cNvPr>
          <p:cNvSpPr>
            <a:spLocks noChangeShapeType="1"/>
          </p:cNvSpPr>
          <p:nvPr/>
        </p:nvSpPr>
        <p:spPr bwMode="auto">
          <a:xfrm rot="10800000" flipH="1" flipV="1">
            <a:off x="450919" y="5634968"/>
            <a:ext cx="1176867" cy="6120"/>
          </a:xfrm>
          <a:prstGeom prst="line">
            <a:avLst/>
          </a:prstGeom>
          <a:noFill/>
          <a:ln w="38100">
            <a:solidFill>
              <a:srgbClr val="0000FF"/>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93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3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9320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932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9320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9320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320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93210"/>
                                        </p:tgtEl>
                                        <p:attrNameLst>
                                          <p:attrName>style.visibility</p:attrName>
                                        </p:attrNameLst>
                                      </p:cBhvr>
                                      <p:to>
                                        <p:strVal val="visible"/>
                                      </p:to>
                                    </p:set>
                                    <p:animEffect transition="in" filter="blinds(horizontal)">
                                      <p:cBhvr>
                                        <p:cTn id="35" dur="500"/>
                                        <p:tgtEl>
                                          <p:spTgt spid="9321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93211"/>
                                        </p:tgtEl>
                                        <p:attrNameLst>
                                          <p:attrName>style.visibility</p:attrName>
                                        </p:attrNameLst>
                                      </p:cBhvr>
                                      <p:to>
                                        <p:strVal val="visible"/>
                                      </p:to>
                                    </p:set>
                                    <p:animEffect transition="in" filter="blinds(horizontal)">
                                      <p:cBhvr>
                                        <p:cTn id="40" dur="500"/>
                                        <p:tgtEl>
                                          <p:spTgt spid="93211"/>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499"/>
                                          </p:stCondLst>
                                        </p:cTn>
                                        <p:tgtEl>
                                          <p:spTgt spid="2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499"/>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499"/>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2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2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499"/>
                                          </p:stCondLst>
                                        </p:cTn>
                                        <p:tgtEl>
                                          <p:spTgt spid="2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499"/>
                                          </p:stCondLst>
                                        </p:cTn>
                                        <p:tgtEl>
                                          <p:spTgt spid="2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blinds(horizontal)">
                                      <p:cBhvr>
                                        <p:cTn id="77" dur="500"/>
                                        <p:tgtEl>
                                          <p:spTgt spid="29"/>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blinds(horizontal)">
                                      <p:cBhvr>
                                        <p:cTn id="82" dur="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3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3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9"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92943F2-2A40-483B-9BF4-FF7F08851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146" y="3693369"/>
            <a:ext cx="3662363" cy="2538413"/>
          </a:xfrm>
          <a:prstGeom prst="rect">
            <a:avLst/>
          </a:prstGeom>
        </p:spPr>
      </p:pic>
      <p:pic>
        <p:nvPicPr>
          <p:cNvPr id="5" name="图片 4">
            <a:extLst>
              <a:ext uri="{FF2B5EF4-FFF2-40B4-BE49-F238E27FC236}">
                <a16:creationId xmlns:a16="http://schemas.microsoft.com/office/drawing/2014/main" id="{7CBABEDD-CD78-4F20-83E6-117384A54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3928" y="116632"/>
            <a:ext cx="4876800" cy="3048000"/>
          </a:xfrm>
          <a:prstGeom prst="rect">
            <a:avLst/>
          </a:prstGeom>
        </p:spPr>
      </p:pic>
      <p:sp>
        <p:nvSpPr>
          <p:cNvPr id="6" name="文本框 5">
            <a:extLst>
              <a:ext uri="{FF2B5EF4-FFF2-40B4-BE49-F238E27FC236}">
                <a16:creationId xmlns:a16="http://schemas.microsoft.com/office/drawing/2014/main" id="{3191AE2E-8962-4E64-882E-E2710C81E84D}"/>
              </a:ext>
            </a:extLst>
          </p:cNvPr>
          <p:cNvSpPr txBox="1"/>
          <p:nvPr/>
        </p:nvSpPr>
        <p:spPr>
          <a:xfrm>
            <a:off x="683568" y="1178967"/>
            <a:ext cx="2339102" cy="461665"/>
          </a:xfrm>
          <a:prstGeom prst="rect">
            <a:avLst/>
          </a:prstGeom>
          <a:solidFill>
            <a:schemeClr val="bg1"/>
          </a:solidFill>
        </p:spPr>
        <p:txBody>
          <a:bodyPr wrap="none" rtlCol="0">
            <a:spAutoFit/>
          </a:bodyPr>
          <a:lstStyle/>
          <a:p>
            <a:r>
              <a:rPr lang="zh-CN" altLang="en-US" dirty="0">
                <a:solidFill>
                  <a:srgbClr val="0000FF"/>
                </a:solidFill>
                <a:latin typeface="黑体" panose="02010609060101010101" pitchFamily="49" charset="-122"/>
                <a:ea typeface="黑体" panose="02010609060101010101" pitchFamily="49" charset="-122"/>
              </a:rPr>
              <a:t>北半球：逆时针</a:t>
            </a:r>
          </a:p>
        </p:txBody>
      </p:sp>
      <p:sp>
        <p:nvSpPr>
          <p:cNvPr id="9" name="文本框 8">
            <a:extLst>
              <a:ext uri="{FF2B5EF4-FFF2-40B4-BE49-F238E27FC236}">
                <a16:creationId xmlns:a16="http://schemas.microsoft.com/office/drawing/2014/main" id="{D51BA8BD-B9CE-4DBF-A26D-F421D3296529}"/>
              </a:ext>
            </a:extLst>
          </p:cNvPr>
          <p:cNvSpPr txBox="1"/>
          <p:nvPr/>
        </p:nvSpPr>
        <p:spPr>
          <a:xfrm>
            <a:off x="683568" y="4496441"/>
            <a:ext cx="2339102" cy="461665"/>
          </a:xfrm>
          <a:prstGeom prst="rect">
            <a:avLst/>
          </a:prstGeom>
          <a:solidFill>
            <a:schemeClr val="bg1"/>
          </a:solidFill>
        </p:spPr>
        <p:txBody>
          <a:bodyPr wrap="none" rtlCol="0">
            <a:spAutoFit/>
          </a:bodyPr>
          <a:lstStyle/>
          <a:p>
            <a:r>
              <a:rPr lang="zh-CN" altLang="en-US" dirty="0">
                <a:solidFill>
                  <a:srgbClr val="0000FF"/>
                </a:solidFill>
                <a:latin typeface="黑体" panose="02010609060101010101" pitchFamily="49" charset="-122"/>
                <a:ea typeface="黑体" panose="02010609060101010101" pitchFamily="49" charset="-122"/>
              </a:rPr>
              <a:t>南半球：顺时针</a:t>
            </a:r>
          </a:p>
        </p:txBody>
      </p:sp>
      <p:sp>
        <p:nvSpPr>
          <p:cNvPr id="10" name="文本框 9">
            <a:extLst>
              <a:ext uri="{FF2B5EF4-FFF2-40B4-BE49-F238E27FC236}">
                <a16:creationId xmlns:a16="http://schemas.microsoft.com/office/drawing/2014/main" id="{3E32D04E-407A-40B3-914E-D34C43EA7820}"/>
              </a:ext>
            </a:extLst>
          </p:cNvPr>
          <p:cNvSpPr txBox="1"/>
          <p:nvPr/>
        </p:nvSpPr>
        <p:spPr>
          <a:xfrm>
            <a:off x="251520" y="3198167"/>
            <a:ext cx="2339102" cy="461665"/>
          </a:xfrm>
          <a:prstGeom prst="rect">
            <a:avLst/>
          </a:prstGeom>
          <a:solidFill>
            <a:schemeClr val="bg1"/>
          </a:solidFill>
        </p:spPr>
        <p:txBody>
          <a:bodyPr wrap="none" rtlCol="0">
            <a:spAutoFit/>
          </a:bodyPr>
          <a:lstStyle/>
          <a:p>
            <a:r>
              <a:rPr lang="zh-CN" altLang="en-US" dirty="0">
                <a:solidFill>
                  <a:srgbClr val="FF0000"/>
                </a:solidFill>
                <a:latin typeface="黑体" panose="02010609060101010101" pitchFamily="49" charset="-122"/>
                <a:ea typeface="黑体" panose="02010609060101010101" pitchFamily="49" charset="-122"/>
              </a:rPr>
              <a:t>科氏力的影响！</a:t>
            </a:r>
          </a:p>
        </p:txBody>
      </p:sp>
      <p:sp>
        <p:nvSpPr>
          <p:cNvPr id="2" name="灯片编号占位符 1">
            <a:extLst>
              <a:ext uri="{FF2B5EF4-FFF2-40B4-BE49-F238E27FC236}">
                <a16:creationId xmlns:a16="http://schemas.microsoft.com/office/drawing/2014/main" id="{A9C2E2E6-7E22-4B4B-9DFA-3BC0541238E0}"/>
              </a:ext>
            </a:extLst>
          </p:cNvPr>
          <p:cNvSpPr>
            <a:spLocks noGrp="1"/>
          </p:cNvSpPr>
          <p:nvPr>
            <p:ph type="sldNum" sz="quarter" idx="12"/>
          </p:nvPr>
        </p:nvSpPr>
        <p:spPr/>
        <p:txBody>
          <a:bodyPr/>
          <a:lstStyle/>
          <a:p>
            <a:pPr>
              <a:defRPr/>
            </a:pPr>
            <a:fld id="{8372D68D-3E4D-E140-BABB-1F7B81CFF020}" type="slidenum">
              <a:rPr lang="en-US" altLang="zh-CN" smtClean="0"/>
              <a:pPr>
                <a:defRPr/>
              </a:pPr>
              <a:t>22</a:t>
            </a:fld>
            <a:endParaRPr lang="en-US" altLang="zh-C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内容">
            <a:extLst>
              <a:ext uri="{FF2B5EF4-FFF2-40B4-BE49-F238E27FC236}">
                <a16:creationId xmlns:a16="http://schemas.microsoft.com/office/drawing/2014/main" id="{F018023E-FEA9-2642-9FE4-0BC009BFA6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ext Box 3">
            <a:extLst>
              <a:ext uri="{FF2B5EF4-FFF2-40B4-BE49-F238E27FC236}">
                <a16:creationId xmlns:a16="http://schemas.microsoft.com/office/drawing/2014/main" id="{13DAED6B-416E-3D4F-9E29-86E22A963BA6}"/>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solidFill>
                  <a:srgbClr val="FFFF00"/>
                </a:solidFill>
                <a:ea typeface="黑体" panose="02010609060101010101" pitchFamily="49" charset="-122"/>
              </a:rPr>
              <a:t>第四章</a:t>
            </a:r>
          </a:p>
        </p:txBody>
      </p:sp>
      <mc:AlternateContent xmlns:mc="http://schemas.openxmlformats.org/markup-compatibility/2006" xmlns:a14="http://schemas.microsoft.com/office/drawing/2010/main">
        <mc:Choice Requires="a14">
          <p:sp>
            <p:nvSpPr>
              <p:cNvPr id="33800" name="Object 8">
                <a:extLst>
                  <a:ext uri="{FF2B5EF4-FFF2-40B4-BE49-F238E27FC236}">
                    <a16:creationId xmlns:a16="http://schemas.microsoft.com/office/drawing/2014/main" id="{12C36BE8-6F48-B94B-9D4D-8AA5CA8353D3}"/>
                  </a:ext>
                </a:extLst>
              </p:cNvPr>
              <p:cNvSpPr txBox="1"/>
              <p:nvPr/>
            </p:nvSpPr>
            <p:spPr bwMode="auto">
              <a:xfrm>
                <a:off x="1826902" y="1373187"/>
                <a:ext cx="3823320" cy="528638"/>
              </a:xfrm>
              <a:prstGeom prst="rect">
                <a:avLst/>
              </a:prstGeom>
              <a:solidFill>
                <a:schemeClr val="bg1"/>
              </a:solid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𝑚</m:t>
                      </m:r>
                      <m:sSup>
                        <m:sSupPr>
                          <m:ctrlPr>
                            <a:rPr lang="zh-CN" altLang="en-US" i="1">
                              <a:solidFill>
                                <a:srgbClr val="000000"/>
                              </a:solidFill>
                              <a:latin typeface="Cambria Math" panose="02040503050406030204" pitchFamily="18" charset="0"/>
                            </a:rPr>
                          </m:ctrlPr>
                        </m:s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𝑎</m:t>
                              </m:r>
                            </m:e>
                          </m:acc>
                        </m:e>
                        <m:sup>
                          <m:r>
                            <a:rPr lang="zh-CN" altLang="en-US" i="1">
                              <a:solidFill>
                                <a:srgbClr val="000000"/>
                              </a:solidFill>
                              <a:latin typeface="Cambria Math" panose="02040503050406030204" pitchFamily="18" charset="0"/>
                            </a:rPr>
                            <m:t>′</m:t>
                          </m:r>
                        </m:sup>
                      </m:sSup>
                      <m:r>
                        <a:rPr lang="zh-CN" altLang="en-US" i="1">
                          <a:solidFill>
                            <a:srgbClr val="000000"/>
                          </a:solidFill>
                          <a:latin typeface="Cambria Math" panose="02040503050406030204" pitchFamily="18" charset="0"/>
                        </a:rPr>
                        <m:t>=</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𝐹</m:t>
                          </m:r>
                        </m:e>
                      </m:acc>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𝑚𝑔</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𝑘</m:t>
                          </m:r>
                        </m:e>
                      </m:acc>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𝜔</m:t>
                          </m:r>
                        </m:e>
                      </m:acc>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acc>
                            <m:accPr>
                              <m:chr m:val="⃗"/>
                              <m:ctrlPr>
                                <a:rPr lang="zh-CN" altLang="en-US" i="1">
                                  <a:solidFill>
                                    <a:srgbClr val="000000"/>
                                  </a:solidFill>
                                  <a:latin typeface="Cambria Math" panose="02040503050406030204" pitchFamily="18" charset="0"/>
                                </a:rPr>
                              </m:ctrlPr>
                            </m:accPr>
                            <m:e>
                              <m:r>
                                <a:rPr lang="zh-CN" altLang="en-US" i="1">
                                  <a:solidFill>
                                    <a:srgbClr val="000000"/>
                                  </a:solidFill>
                                  <a:latin typeface="Cambria Math" panose="02040503050406030204" pitchFamily="18" charset="0"/>
                                </a:rPr>
                                <m:t>𝑣</m:t>
                              </m:r>
                            </m:e>
                          </m:acc>
                        </m:e>
                        <m:sup>
                          <m:r>
                            <a:rPr lang="zh-CN" altLang="en-US" i="1">
                              <a:solidFill>
                                <a:srgbClr val="000000"/>
                              </a:solidFill>
                              <a:latin typeface="Cambria Math" panose="02040503050406030204" pitchFamily="18" charset="0"/>
                            </a:rPr>
                            <m:t>′</m:t>
                          </m:r>
                        </m:sup>
                      </m:sSup>
                    </m:oMath>
                  </m:oMathPara>
                </a14:m>
                <a:endParaRPr lang="zh-CN" altLang="en-US" dirty="0"/>
              </a:p>
            </p:txBody>
          </p:sp>
        </mc:Choice>
        <mc:Fallback xmlns="">
          <p:sp>
            <p:nvSpPr>
              <p:cNvPr id="33800" name="Object 8">
                <a:extLst>
                  <a:ext uri="{FF2B5EF4-FFF2-40B4-BE49-F238E27FC236}">
                    <a16:creationId xmlns:a16="http://schemas.microsoft.com/office/drawing/2014/main" id="{12C36BE8-6F48-B94B-9D4D-8AA5CA8353D3}"/>
                  </a:ext>
                </a:extLst>
              </p:cNvPr>
              <p:cNvSpPr txBox="1">
                <a:spLocks noRot="1" noChangeAspect="1" noMove="1" noResize="1" noEditPoints="1" noAdjustHandles="1" noChangeArrowheads="1" noChangeShapeType="1" noTextEdit="1"/>
              </p:cNvSpPr>
              <p:nvPr/>
            </p:nvSpPr>
            <p:spPr bwMode="auto">
              <a:xfrm>
                <a:off x="1826902" y="1373187"/>
                <a:ext cx="3823320" cy="528638"/>
              </a:xfrm>
              <a:prstGeom prst="rect">
                <a:avLst/>
              </a:prstGeom>
              <a:blipFill>
                <a:blip r:embed="rId3"/>
                <a:stretch>
                  <a:fillRect/>
                </a:stretch>
              </a:blipFill>
              <a:ln>
                <a:noFill/>
              </a:ln>
            </p:spPr>
            <p:txBody>
              <a:bodyPr/>
              <a:lstStyle/>
              <a:p>
                <a:r>
                  <a:rPr lang="zh-CN" altLang="en-US">
                    <a:noFill/>
                  </a:rPr>
                  <a:t> </a:t>
                </a:r>
              </a:p>
            </p:txBody>
          </p:sp>
        </mc:Fallback>
      </mc:AlternateContent>
      <p:sp>
        <p:nvSpPr>
          <p:cNvPr id="33801" name="Rectangle 9">
            <a:extLst>
              <a:ext uri="{FF2B5EF4-FFF2-40B4-BE49-F238E27FC236}">
                <a16:creationId xmlns:a16="http://schemas.microsoft.com/office/drawing/2014/main" id="{EBAF49AC-E21A-A84E-A5A5-B0B84E44A61D}"/>
              </a:ext>
            </a:extLst>
          </p:cNvPr>
          <p:cNvSpPr>
            <a:spLocks noChangeArrowheads="1"/>
          </p:cNvSpPr>
          <p:nvPr/>
        </p:nvSpPr>
        <p:spPr bwMode="auto">
          <a:xfrm>
            <a:off x="304800" y="227013"/>
            <a:ext cx="6867525" cy="460375"/>
          </a:xfrm>
          <a:prstGeom prst="rect">
            <a:avLst/>
          </a:prstGeom>
          <a:solidFill>
            <a:srgbClr val="FFFF00"/>
          </a:solidFill>
          <a:ln w="9525">
            <a:solidFill>
              <a:srgbClr val="FFFF99"/>
            </a:solidFill>
            <a:miter lim="800000"/>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a:solidFill>
                  <a:srgbClr val="0033CC"/>
                </a:solidFill>
                <a:ea typeface="黑体" panose="02010609060101010101" pitchFamily="49" charset="-122"/>
              </a:rPr>
              <a:t>三 、自由落体的偏东</a:t>
            </a:r>
            <a:r>
              <a:rPr kumimoji="0" lang="en-US" altLang="zh-CN">
                <a:solidFill>
                  <a:srgbClr val="0033CC"/>
                </a:solidFill>
                <a:ea typeface="黑体" panose="02010609060101010101" pitchFamily="49" charset="-122"/>
              </a:rPr>
              <a:t>----</a:t>
            </a:r>
            <a:r>
              <a:rPr kumimoji="0" lang="zh-CN" altLang="en-US">
                <a:solidFill>
                  <a:srgbClr val="0033CC"/>
                </a:solidFill>
                <a:ea typeface="黑体" panose="02010609060101010101" pitchFamily="49" charset="-122"/>
              </a:rPr>
              <a:t>科氏力对竖直运动的影响</a:t>
            </a:r>
          </a:p>
        </p:txBody>
      </p:sp>
      <p:sp>
        <p:nvSpPr>
          <p:cNvPr id="33802" name="Rectangle 10">
            <a:extLst>
              <a:ext uri="{FF2B5EF4-FFF2-40B4-BE49-F238E27FC236}">
                <a16:creationId xmlns:a16="http://schemas.microsoft.com/office/drawing/2014/main" id="{94D82CD8-A2C8-4841-872E-CEAD26C03EE6}"/>
              </a:ext>
            </a:extLst>
          </p:cNvPr>
          <p:cNvSpPr>
            <a:spLocks noChangeArrowheads="1"/>
          </p:cNvSpPr>
          <p:nvPr/>
        </p:nvSpPr>
        <p:spPr bwMode="auto">
          <a:xfrm>
            <a:off x="520700" y="877888"/>
            <a:ext cx="61087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a:solidFill>
                  <a:srgbClr val="000000"/>
                </a:solidFill>
                <a:ea typeface="黑体" panose="02010609060101010101" pitchFamily="49" charset="-122"/>
              </a:rPr>
              <a:t>   </a:t>
            </a:r>
            <a:r>
              <a:rPr kumimoji="0" lang="zh-CN" altLang="en-US">
                <a:solidFill>
                  <a:srgbClr val="000000"/>
                </a:solidFill>
                <a:ea typeface="黑体" panose="02010609060101010101" pitchFamily="49" charset="-122"/>
              </a:rPr>
              <a:t>质点相对于地球的运动方程为 </a:t>
            </a:r>
          </a:p>
        </p:txBody>
      </p:sp>
      <p:sp>
        <p:nvSpPr>
          <p:cNvPr id="33803" name="Rectangle 11">
            <a:extLst>
              <a:ext uri="{FF2B5EF4-FFF2-40B4-BE49-F238E27FC236}">
                <a16:creationId xmlns:a16="http://schemas.microsoft.com/office/drawing/2014/main" id="{CD604DC4-E830-2B43-97B0-3CBEC8F20EE4}"/>
              </a:ext>
            </a:extLst>
          </p:cNvPr>
          <p:cNvSpPr>
            <a:spLocks noChangeArrowheads="1"/>
          </p:cNvSpPr>
          <p:nvPr/>
        </p:nvSpPr>
        <p:spPr bwMode="auto">
          <a:xfrm>
            <a:off x="3311525" y="1447800"/>
            <a:ext cx="5048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en-US" altLang="zh-CN" sz="2000">
                <a:solidFill>
                  <a:srgbClr val="000000"/>
                </a:solidFill>
                <a:ea typeface="黑体" panose="02010609060101010101" pitchFamily="49" charset="-122"/>
                <a:cs typeface="Times New Roman" panose="02020603050405020304" pitchFamily="18" charset="0"/>
              </a:rPr>
              <a:t>     </a:t>
            </a:r>
          </a:p>
        </p:txBody>
      </p:sp>
      <mc:AlternateContent xmlns:mc="http://schemas.openxmlformats.org/markup-compatibility/2006" xmlns:a14="http://schemas.microsoft.com/office/drawing/2010/main">
        <mc:Choice Requires="a14">
          <p:sp>
            <p:nvSpPr>
              <p:cNvPr id="33804" name="Rectangle 12">
                <a:extLst>
                  <a:ext uri="{FF2B5EF4-FFF2-40B4-BE49-F238E27FC236}">
                    <a16:creationId xmlns:a16="http://schemas.microsoft.com/office/drawing/2014/main" id="{7744CAEA-835A-4B4E-9F50-B96E52F294D7}"/>
                  </a:ext>
                </a:extLst>
              </p:cNvPr>
              <p:cNvSpPr>
                <a:spLocks noChangeArrowheads="1"/>
              </p:cNvSpPr>
              <p:nvPr/>
            </p:nvSpPr>
            <p:spPr bwMode="auto">
              <a:xfrm>
                <a:off x="169538" y="1836609"/>
                <a:ext cx="8091959" cy="119475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kumimoji="0" lang="zh-CN" altLang="en-US" dirty="0">
                    <a:solidFill>
                      <a:srgbClr val="000000"/>
                    </a:solidFill>
                    <a:ea typeface="黑体" panose="02010609060101010101" pitchFamily="49" charset="-122"/>
                  </a:rPr>
                  <a:t>取固定在地球上的参考系</a:t>
                </a:r>
                <a:r>
                  <a:rPr kumimoji="0" lang="en-US" altLang="zh-CN" dirty="0" err="1">
                    <a:solidFill>
                      <a:srgbClr val="000000"/>
                    </a:solidFill>
                    <a:ea typeface="黑体" panose="02010609060101010101" pitchFamily="49" charset="-122"/>
                  </a:rPr>
                  <a:t>Axyz</a:t>
                </a:r>
                <a:r>
                  <a:rPr kumimoji="0" lang="zh-CN" altLang="en-US" dirty="0">
                    <a:solidFill>
                      <a:srgbClr val="000000"/>
                    </a:solidFill>
                    <a:ea typeface="黑体" panose="02010609060101010101" pitchFamily="49" charset="-122"/>
                  </a:rPr>
                  <a:t>，如图</a:t>
                </a:r>
                <a:r>
                  <a:rPr kumimoji="0" lang="en-US" altLang="zh-CN" dirty="0">
                    <a:solidFill>
                      <a:srgbClr val="000000"/>
                    </a:solidFill>
                    <a:ea typeface="黑体" panose="02010609060101010101" pitchFamily="49" charset="-122"/>
                  </a:rPr>
                  <a:t>5.8</a:t>
                </a:r>
              </a:p>
              <a:p>
                <a:pPr eaLnBrk="1" hangingPunct="1">
                  <a:lnSpc>
                    <a:spcPct val="150000"/>
                  </a:lnSpc>
                </a:pPr>
                <a14:m>
                  <m:oMath xmlns:m="http://schemas.openxmlformats.org/officeDocument/2006/math">
                    <m:sSub>
                      <m:sSubPr>
                        <m:ctrlPr>
                          <a:rPr lang="en-US" altLang="zh-CN" i="1">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en-US" altLang="zh-CN" i="1">
                            <a:solidFill>
                              <a:srgbClr val="0000FF"/>
                            </a:solidFill>
                            <a:latin typeface="Cambria Math" panose="02040503050406030204" pitchFamily="18" charset="0"/>
                            <a:ea typeface="黑体" panose="02010609060101010101" pitchFamily="49" charset="-122"/>
                          </a:rPr>
                          <m:t>𝑐</m:t>
                        </m:r>
                      </m:sub>
                    </m:sSub>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𝑦</m:t>
                        </m:r>
                      </m:e>
                    </m:ac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sin</m:t>
                        </m:r>
                      </m:fName>
                      <m:e>
                        <m:r>
                          <a:rPr lang="en-US" altLang="zh-CN" i="1">
                            <a:solidFill>
                              <a:srgbClr val="0000FF"/>
                            </a:solidFill>
                            <a:latin typeface="Cambria Math" panose="02040503050406030204" pitchFamily="18" charset="0"/>
                            <a:ea typeface="黑体" panose="02010609060101010101" pitchFamily="49" charset="-122"/>
                          </a:rPr>
                          <m:t>𝜆</m:t>
                        </m:r>
                      </m:e>
                    </m:fun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𝑖</m:t>
                        </m:r>
                      </m:e>
                    </m:acc>
                    <m:r>
                      <a:rPr lang="en-US" altLang="zh-CN" i="1" dirty="0">
                        <a:solidFill>
                          <a:srgbClr val="FF0000"/>
                        </a:solidFill>
                        <a:latin typeface="Cambria Math" panose="02040503050406030204" pitchFamily="18" charset="0"/>
                        <a:ea typeface="黑体" panose="02010609060101010101" pitchFamily="49" charset="-122"/>
                      </a:rPr>
                      <m:t>−2</m:t>
                    </m:r>
                    <m:r>
                      <a:rPr lang="en-US" altLang="zh-CN" i="1" dirty="0">
                        <a:solidFill>
                          <a:srgbClr val="FF0000"/>
                        </a:solidFill>
                        <a:latin typeface="Cambria Math" panose="02040503050406030204" pitchFamily="18" charset="0"/>
                        <a:ea typeface="黑体" panose="02010609060101010101" pitchFamily="49" charset="-122"/>
                      </a:rPr>
                      <m:t>𝑚</m:t>
                    </m:r>
                    <m:r>
                      <a:rPr lang="en-US" altLang="zh-CN" i="1" dirty="0">
                        <a:solidFill>
                          <a:srgbClr val="FF0000"/>
                        </a:solidFill>
                        <a:latin typeface="Cambria Math" panose="02040503050406030204" pitchFamily="18" charset="0"/>
                        <a:ea typeface="黑体" panose="02010609060101010101" pitchFamily="49" charset="-122"/>
                      </a:rPr>
                      <m:t>𝜔</m:t>
                    </m:r>
                    <m:d>
                      <m:dPr>
                        <m:ctrlPr>
                          <a:rPr lang="en-US" altLang="zh-CN" i="1">
                            <a:solidFill>
                              <a:srgbClr val="FF0000"/>
                            </a:solidFill>
                            <a:latin typeface="Cambria Math" panose="02040503050406030204" pitchFamily="18" charset="0"/>
                            <a:ea typeface="黑体" panose="02010609060101010101" pitchFamily="49" charset="-122"/>
                          </a:rPr>
                        </m:ctrlPr>
                      </m:d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𝑥</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dirty="0">
                                <a:solidFill>
                                  <a:srgbClr val="FF0000"/>
                                </a:solidFill>
                                <a:latin typeface="Cambria Math" panose="02040503050406030204" pitchFamily="18" charset="0"/>
                                <a:ea typeface="黑体" panose="02010609060101010101" pitchFamily="49" charset="-122"/>
                              </a:rPr>
                              <m:t>sin</m:t>
                            </m:r>
                          </m:fName>
                          <m:e>
                            <m:r>
                              <a:rPr lang="en-US" altLang="zh-CN" i="1" dirty="0">
                                <a:solidFill>
                                  <a:srgbClr val="FF0000"/>
                                </a:solidFill>
                                <a:latin typeface="Cambria Math" panose="02040503050406030204" pitchFamily="18" charset="0"/>
                                <a:ea typeface="黑体" panose="02010609060101010101" pitchFamily="49" charset="-122"/>
                              </a:rPr>
                              <m:t>𝜆</m:t>
                            </m:r>
                          </m:e>
                        </m:func>
                        <m:r>
                          <a:rPr lang="en-US" altLang="zh-CN" i="1" dirty="0">
                            <a:solidFill>
                              <a:srgbClr val="FF0000"/>
                            </a:solidFill>
                            <a:latin typeface="Cambria Math" panose="02040503050406030204" pitchFamily="18" charset="0"/>
                            <a:ea typeface="黑体" panose="02010609060101010101" pitchFamily="49" charset="-122"/>
                          </a:rPr>
                          <m:t>+</m:t>
                        </m:r>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𝑧</m:t>
                            </m:r>
                          </m:e>
                        </m:acc>
                        <m:func>
                          <m:funcPr>
                            <m:ctrlPr>
                              <a:rPr lang="en-US" altLang="zh-CN" i="1" dirty="0">
                                <a:solidFill>
                                  <a:srgbClr val="FF0000"/>
                                </a:solidFill>
                                <a:latin typeface="Cambria Math" panose="02040503050406030204" pitchFamily="18" charset="0"/>
                                <a:ea typeface="黑体" panose="02010609060101010101" pitchFamily="49" charset="-122"/>
                              </a:rPr>
                            </m:ctrlPr>
                          </m:funcPr>
                          <m:fName>
                            <m:r>
                              <m:rPr>
                                <m:sty m:val="p"/>
                              </m:rPr>
                              <a:rPr lang="en-US" altLang="zh-CN" b="0" i="0" dirty="0" smtClean="0">
                                <a:solidFill>
                                  <a:srgbClr val="FF0000"/>
                                </a:solidFill>
                                <a:latin typeface="Cambria Math" panose="02040503050406030204" pitchFamily="18" charset="0"/>
                                <a:ea typeface="黑体" panose="02010609060101010101" pitchFamily="49" charset="-122"/>
                              </a:rPr>
                              <m:t>cos</m:t>
                            </m:r>
                          </m:fName>
                          <m:e>
                            <m:r>
                              <a:rPr lang="en-US" altLang="zh-CN" i="1" dirty="0">
                                <a:solidFill>
                                  <a:srgbClr val="FF0000"/>
                                </a:solidFill>
                                <a:latin typeface="Cambria Math" panose="02040503050406030204" pitchFamily="18" charset="0"/>
                                <a:ea typeface="黑体" panose="02010609060101010101" pitchFamily="49" charset="-122"/>
                              </a:rPr>
                              <m:t>𝜆</m:t>
                            </m:r>
                          </m:e>
                        </m:func>
                      </m:e>
                    </m:d>
                    <m:acc>
                      <m:accPr>
                        <m:chr m:val="⃗"/>
                        <m:ctrlPr>
                          <a:rPr lang="en-US" altLang="zh-CN" i="1" dirty="0">
                            <a:solidFill>
                              <a:srgbClr val="FF0000"/>
                            </a:solidFill>
                            <a:latin typeface="Cambria Math" panose="02040503050406030204" pitchFamily="18" charset="0"/>
                            <a:ea typeface="黑体" panose="02010609060101010101" pitchFamily="49" charset="-122"/>
                          </a:rPr>
                        </m:ctrlPr>
                      </m:accPr>
                      <m:e>
                        <m:r>
                          <a:rPr lang="en-US" altLang="zh-CN" i="1" dirty="0">
                            <a:solidFill>
                              <a:srgbClr val="FF0000"/>
                            </a:solidFill>
                            <a:latin typeface="Cambria Math" panose="02040503050406030204" pitchFamily="18" charset="0"/>
                            <a:ea typeface="黑体" panose="02010609060101010101" pitchFamily="49" charset="-122"/>
                          </a:rPr>
                          <m:t>𝑗</m:t>
                        </m:r>
                      </m:e>
                    </m:acc>
                    <m:r>
                      <a:rPr lang="en-US" altLang="zh-CN" i="1" dirty="0">
                        <a:solidFill>
                          <a:srgbClr val="0000FF"/>
                        </a:solidFill>
                        <a:latin typeface="Cambria Math" panose="02040503050406030204" pitchFamily="18" charset="0"/>
                        <a:ea typeface="黑体" panose="02010609060101010101" pitchFamily="49" charset="-122"/>
                      </a:rPr>
                      <m:t>+2</m:t>
                    </m:r>
                    <m:r>
                      <a:rPr lang="en-US" altLang="zh-CN" i="1" dirty="0">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𝑦</m:t>
                        </m:r>
                      </m:e>
                    </m:acc>
                    <m:func>
                      <m:funcPr>
                        <m:ctrlPr>
                          <a:rPr lang="en-US" altLang="zh-CN" i="1">
                            <a:solidFill>
                              <a:srgbClr val="0000FF"/>
                            </a:solidFill>
                            <a:latin typeface="Cambria Math" panose="02040503050406030204" pitchFamily="18" charset="0"/>
                            <a:ea typeface="黑体" panose="02010609060101010101" pitchFamily="49" charset="-122"/>
                          </a:rPr>
                        </m:ctrlPr>
                      </m:funcPr>
                      <m:fName>
                        <m:r>
                          <m:rPr>
                            <m:sty m:val="p"/>
                          </m:rPr>
                          <a:rPr lang="en-US" altLang="zh-CN">
                            <a:solidFill>
                              <a:srgbClr val="0000FF"/>
                            </a:solidFill>
                            <a:latin typeface="Cambria Math" panose="02040503050406030204" pitchFamily="18" charset="0"/>
                            <a:ea typeface="黑体" panose="02010609060101010101" pitchFamily="49" charset="-122"/>
                          </a:rPr>
                          <m:t>cos</m:t>
                        </m:r>
                      </m:fName>
                      <m:e>
                        <m:r>
                          <a:rPr lang="en-US" altLang="zh-CN" i="1">
                            <a:solidFill>
                              <a:srgbClr val="0000FF"/>
                            </a:solidFill>
                            <a:latin typeface="Cambria Math" panose="02040503050406030204" pitchFamily="18" charset="0"/>
                            <a:ea typeface="黑体" panose="02010609060101010101" pitchFamily="49" charset="-122"/>
                          </a:rPr>
                          <m:t>𝜆</m:t>
                        </m:r>
                      </m:e>
                    </m:fun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𝑘</m:t>
                        </m:r>
                      </m:e>
                    </m:acc>
                  </m:oMath>
                </a14:m>
                <a:r>
                  <a:rPr kumimoji="0" lang="en-US" altLang="zh-CN" dirty="0">
                    <a:solidFill>
                      <a:srgbClr val="000000"/>
                    </a:solidFill>
                    <a:ea typeface="黑体" panose="02010609060101010101" pitchFamily="49" charset="-122"/>
                  </a:rPr>
                  <a:t> </a:t>
                </a:r>
              </a:p>
            </p:txBody>
          </p:sp>
        </mc:Choice>
        <mc:Fallback xmlns="">
          <p:sp>
            <p:nvSpPr>
              <p:cNvPr id="33804" name="Rectangle 12">
                <a:extLst>
                  <a:ext uri="{FF2B5EF4-FFF2-40B4-BE49-F238E27FC236}">
                    <a16:creationId xmlns:a16="http://schemas.microsoft.com/office/drawing/2014/main" id="{7744CAEA-835A-4B4E-9F50-B96E52F294D7}"/>
                  </a:ext>
                </a:extLst>
              </p:cNvPr>
              <p:cNvSpPr>
                <a:spLocks noRot="1" noChangeAspect="1" noMove="1" noResize="1" noEditPoints="1" noAdjustHandles="1" noChangeArrowheads="1" noChangeShapeType="1" noTextEdit="1"/>
              </p:cNvSpPr>
              <p:nvPr/>
            </p:nvSpPr>
            <p:spPr bwMode="auto">
              <a:xfrm>
                <a:off x="169538" y="1836609"/>
                <a:ext cx="8091959" cy="1194751"/>
              </a:xfrm>
              <a:prstGeom prst="rect">
                <a:avLst/>
              </a:prstGeom>
              <a:blipFill>
                <a:blip r:embed="rId4"/>
                <a:stretch>
                  <a:fillRect l="-120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805" name="Rectangle 13">
                <a:extLst>
                  <a:ext uri="{FF2B5EF4-FFF2-40B4-BE49-F238E27FC236}">
                    <a16:creationId xmlns:a16="http://schemas.microsoft.com/office/drawing/2014/main" id="{571CB421-3B4A-DA4E-B401-B3DC0814B617}"/>
                  </a:ext>
                </a:extLst>
              </p:cNvPr>
              <p:cNvSpPr>
                <a:spLocks noChangeArrowheads="1"/>
              </p:cNvSpPr>
              <p:nvPr/>
            </p:nvSpPr>
            <p:spPr bwMode="auto">
              <a:xfrm>
                <a:off x="124803" y="3171697"/>
                <a:ext cx="5925276" cy="287085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nchor="t" anchorCtr="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dirty="0">
                    <a:solidFill>
                      <a:srgbClr val="000000"/>
                    </a:solidFill>
                    <a:ea typeface="黑体" panose="02010609060101010101" pitchFamily="49" charset="-122"/>
                  </a:rPr>
                  <a:t>自由落体时，动力学方程分量为</a:t>
                </a:r>
                <a:endParaRPr kumimoji="0" lang="en-US" altLang="zh-CN" dirty="0">
                  <a:solidFill>
                    <a:srgbClr val="000000"/>
                  </a:solidFill>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d>
                        <m:dPr>
                          <m:begChr m:val="{"/>
                          <m:endChr m:val=""/>
                          <m:ctrlPr>
                            <a:rPr kumimoji="0" lang="en-US" altLang="zh-CN" b="0" i="1" smtClean="0">
                              <a:solidFill>
                                <a:srgbClr val="000000"/>
                              </a:solidFill>
                              <a:latin typeface="Cambria Math" panose="02040503050406030204" pitchFamily="18" charset="0"/>
                              <a:ea typeface="黑体" panose="02010609060101010101" pitchFamily="49" charset="-122"/>
                            </a:rPr>
                          </m:ctrlPr>
                        </m:dPr>
                        <m:e>
                          <m:eqArr>
                            <m:eqArrPr>
                              <m:ctrlPr>
                                <a:rPr kumimoji="0" lang="en-US" altLang="zh-CN" b="0" i="1" smtClean="0">
                                  <a:solidFill>
                                    <a:srgbClr val="000000"/>
                                  </a:solidFill>
                                  <a:latin typeface="Cambria Math" panose="02040503050406030204" pitchFamily="18" charset="0"/>
                                  <a:ea typeface="黑体" panose="02010609060101010101" pitchFamily="49" charset="-122"/>
                                </a:rPr>
                              </m:ctrlPr>
                            </m:eqArrPr>
                            <m:e>
                              <m:r>
                                <a:rPr kumimoji="0" lang="en-US" altLang="zh-CN" b="0" i="1" smtClean="0">
                                  <a:solidFill>
                                    <a:srgbClr val="0000FF"/>
                                  </a:solidFill>
                                  <a:latin typeface="Cambria Math" panose="02040503050406030204" pitchFamily="18" charset="0"/>
                                  <a:ea typeface="黑体" panose="02010609060101010101" pitchFamily="49" charset="-122"/>
                                </a:rPr>
                                <m:t>𝑚</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𝑥</m:t>
                                  </m:r>
                                </m:e>
                              </m:acc>
                              <m:r>
                                <a:rPr kumimoji="0" lang="en-US" altLang="zh-CN" b="0" i="1" smtClean="0">
                                  <a:solidFill>
                                    <a:srgbClr val="0000FF"/>
                                  </a:solidFill>
                                  <a:latin typeface="Cambria Math" panose="02040503050406030204" pitchFamily="18" charset="0"/>
                                  <a:ea typeface="黑体" panose="02010609060101010101" pitchFamily="49" charset="-122"/>
                                </a:rPr>
                                <m:t>=2</m:t>
                              </m:r>
                              <m:r>
                                <a:rPr kumimoji="0" lang="en-US" altLang="zh-CN" b="0" i="1" smtClean="0">
                                  <a:solidFill>
                                    <a:srgbClr val="0000FF"/>
                                  </a:solidFill>
                                  <a:latin typeface="Cambria Math" panose="02040503050406030204" pitchFamily="18" charset="0"/>
                                  <a:ea typeface="黑体" panose="02010609060101010101" pitchFamily="49" charset="-122"/>
                                </a:rPr>
                                <m:t>𝑚</m:t>
                              </m:r>
                              <m:r>
                                <a:rPr kumimoji="0"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𝑦</m:t>
                                  </m:r>
                                </m:e>
                              </m:acc>
                              <m:func>
                                <m:funcPr>
                                  <m:ctrlPr>
                                    <a:rPr kumimoji="0"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kumimoji="0" lang="en-US" altLang="zh-CN" b="0" i="0" smtClean="0">
                                      <a:solidFill>
                                        <a:srgbClr val="0000FF"/>
                                      </a:solidFill>
                                      <a:latin typeface="Cambria Math" panose="02040503050406030204" pitchFamily="18" charset="0"/>
                                      <a:ea typeface="黑体" panose="02010609060101010101" pitchFamily="49" charset="-122"/>
                                    </a:rPr>
                                    <m:t>sin</m:t>
                                  </m:r>
                                </m:fName>
                                <m:e>
                                  <m:r>
                                    <a:rPr kumimoji="0" lang="en-US" altLang="zh-CN" b="0" i="1" smtClean="0">
                                      <a:solidFill>
                                        <a:srgbClr val="0000FF"/>
                                      </a:solidFill>
                                      <a:latin typeface="Cambria Math" panose="02040503050406030204" pitchFamily="18" charset="0"/>
                                      <a:ea typeface="黑体" panose="02010609060101010101" pitchFamily="49" charset="-122"/>
                                    </a:rPr>
                                    <m:t>𝜆</m:t>
                                  </m:r>
                                </m:e>
                              </m:func>
                              <m:r>
                                <a:rPr kumimoji="0" lang="en-US" altLang="zh-CN" b="0" i="1" smtClean="0">
                                  <a:solidFill>
                                    <a:srgbClr val="0000FF"/>
                                  </a:solidFill>
                                  <a:latin typeface="Cambria Math" panose="02040503050406030204" pitchFamily="18" charset="0"/>
                                  <a:ea typeface="黑体" panose="02010609060101010101" pitchFamily="49" charset="-122"/>
                                </a:rPr>
                                <m:t>                         </m:t>
                              </m:r>
                            </m:e>
                            <m:e>
                              <m:r>
                                <a:rPr kumimoji="0" lang="en-US" altLang="zh-CN" b="0" i="1" smtClean="0">
                                  <a:solidFill>
                                    <a:srgbClr val="FF0000"/>
                                  </a:solidFill>
                                  <a:latin typeface="Cambria Math" panose="02040503050406030204" pitchFamily="18" charset="0"/>
                                  <a:ea typeface="黑体" panose="02010609060101010101" pitchFamily="49" charset="-122"/>
                                </a:rPr>
                                <m:t>𝑚</m:t>
                              </m:r>
                              <m:acc>
                                <m:accPr>
                                  <m:chr m:val="̈"/>
                                  <m:ctrlPr>
                                    <a:rPr kumimoji="0" lang="en-US" altLang="zh-CN" b="0" i="1" smtClean="0">
                                      <a:solidFill>
                                        <a:srgbClr val="FF0000"/>
                                      </a:solidFill>
                                      <a:latin typeface="Cambria Math" panose="02040503050406030204" pitchFamily="18" charset="0"/>
                                      <a:ea typeface="黑体" panose="02010609060101010101" pitchFamily="49" charset="-122"/>
                                    </a:rPr>
                                  </m:ctrlPr>
                                </m:accPr>
                                <m:e>
                                  <m:r>
                                    <a:rPr kumimoji="0" lang="en-US" altLang="zh-CN" b="0" i="1" smtClean="0">
                                      <a:solidFill>
                                        <a:srgbClr val="FF0000"/>
                                      </a:solidFill>
                                      <a:latin typeface="Cambria Math" panose="02040503050406030204" pitchFamily="18" charset="0"/>
                                      <a:ea typeface="黑体" panose="02010609060101010101" pitchFamily="49" charset="-122"/>
                                    </a:rPr>
                                    <m:t>𝑦</m:t>
                                  </m:r>
                                </m:e>
                              </m:acc>
                              <m:r>
                                <a:rPr kumimoji="0" lang="en-US" altLang="zh-CN" b="0" i="1" smtClean="0">
                                  <a:solidFill>
                                    <a:srgbClr val="FF0000"/>
                                  </a:solidFill>
                                  <a:latin typeface="Cambria Math" panose="02040503050406030204" pitchFamily="18" charset="0"/>
                                  <a:ea typeface="黑体" panose="02010609060101010101" pitchFamily="49" charset="-122"/>
                                </a:rPr>
                                <m:t>=−2</m:t>
                              </m:r>
                              <m:r>
                                <a:rPr kumimoji="0" lang="en-US" altLang="zh-CN" b="0" i="1" smtClean="0">
                                  <a:solidFill>
                                    <a:srgbClr val="FF0000"/>
                                  </a:solidFill>
                                  <a:latin typeface="Cambria Math" panose="02040503050406030204" pitchFamily="18" charset="0"/>
                                  <a:ea typeface="黑体" panose="02010609060101010101" pitchFamily="49" charset="-122"/>
                                </a:rPr>
                                <m:t>𝑚</m:t>
                              </m:r>
                              <m:r>
                                <a:rPr kumimoji="0" lang="en-US" altLang="zh-CN" b="0" i="1" smtClean="0">
                                  <a:solidFill>
                                    <a:srgbClr val="FF0000"/>
                                  </a:solidFill>
                                  <a:latin typeface="Cambria Math" panose="02040503050406030204" pitchFamily="18" charset="0"/>
                                  <a:ea typeface="黑体" panose="02010609060101010101" pitchFamily="49" charset="-122"/>
                                </a:rPr>
                                <m:t>𝜔</m:t>
                              </m:r>
                              <m:d>
                                <m:dPr>
                                  <m:ctrlPr>
                                    <a:rPr kumimoji="0" lang="en-US" altLang="zh-CN" b="0" i="1" smtClean="0">
                                      <a:solidFill>
                                        <a:srgbClr val="FF0000"/>
                                      </a:solidFill>
                                      <a:latin typeface="Cambria Math" panose="02040503050406030204" pitchFamily="18" charset="0"/>
                                      <a:ea typeface="黑体" panose="02010609060101010101" pitchFamily="49" charset="-122"/>
                                    </a:rPr>
                                  </m:ctrlPr>
                                </m:dPr>
                                <m:e>
                                  <m:acc>
                                    <m:accPr>
                                      <m:chr m:val="̇"/>
                                      <m:ctrlPr>
                                        <a:rPr kumimoji="0" lang="en-US" altLang="zh-CN" b="0" i="1" smtClean="0">
                                          <a:solidFill>
                                            <a:srgbClr val="FF0000"/>
                                          </a:solidFill>
                                          <a:latin typeface="Cambria Math" panose="02040503050406030204" pitchFamily="18" charset="0"/>
                                          <a:ea typeface="黑体" panose="02010609060101010101" pitchFamily="49" charset="-122"/>
                                        </a:rPr>
                                      </m:ctrlPr>
                                    </m:accPr>
                                    <m:e>
                                      <m:r>
                                        <a:rPr kumimoji="0" lang="en-US" altLang="zh-CN" b="0" i="1" smtClean="0">
                                          <a:solidFill>
                                            <a:srgbClr val="FF0000"/>
                                          </a:solidFill>
                                          <a:latin typeface="Cambria Math" panose="02040503050406030204" pitchFamily="18" charset="0"/>
                                          <a:ea typeface="黑体" panose="02010609060101010101" pitchFamily="49" charset="-122"/>
                                        </a:rPr>
                                        <m:t>𝑥</m:t>
                                      </m:r>
                                    </m:e>
                                  </m:acc>
                                  <m:func>
                                    <m:funcPr>
                                      <m:ctrlPr>
                                        <a:rPr kumimoji="0" lang="en-US" altLang="zh-CN" b="0" i="1" smtClean="0">
                                          <a:solidFill>
                                            <a:srgbClr val="FF0000"/>
                                          </a:solidFill>
                                          <a:latin typeface="Cambria Math" panose="02040503050406030204" pitchFamily="18" charset="0"/>
                                          <a:ea typeface="黑体" panose="02010609060101010101" pitchFamily="49" charset="-122"/>
                                        </a:rPr>
                                      </m:ctrlPr>
                                    </m:funcPr>
                                    <m:fName>
                                      <m:r>
                                        <m:rPr>
                                          <m:sty m:val="p"/>
                                        </m:rPr>
                                        <a:rPr kumimoji="0" lang="en-US" altLang="zh-CN" b="0" i="0" smtClean="0">
                                          <a:solidFill>
                                            <a:srgbClr val="FF0000"/>
                                          </a:solidFill>
                                          <a:latin typeface="Cambria Math" panose="02040503050406030204" pitchFamily="18" charset="0"/>
                                          <a:ea typeface="黑体" panose="02010609060101010101" pitchFamily="49" charset="-122"/>
                                        </a:rPr>
                                        <m:t>sin</m:t>
                                      </m:r>
                                    </m:fName>
                                    <m:e>
                                      <m:r>
                                        <a:rPr kumimoji="0" lang="en-US" altLang="zh-CN" b="0" i="1" smtClean="0">
                                          <a:solidFill>
                                            <a:srgbClr val="FF0000"/>
                                          </a:solidFill>
                                          <a:latin typeface="Cambria Math" panose="02040503050406030204" pitchFamily="18" charset="0"/>
                                          <a:ea typeface="黑体" panose="02010609060101010101" pitchFamily="49" charset="-122"/>
                                        </a:rPr>
                                        <m:t>𝜆</m:t>
                                      </m:r>
                                    </m:e>
                                  </m:func>
                                  <m:r>
                                    <a:rPr kumimoji="0" lang="en-US" altLang="zh-CN" b="0" i="1" smtClean="0">
                                      <a:solidFill>
                                        <a:srgbClr val="FF0000"/>
                                      </a:solidFill>
                                      <a:latin typeface="Cambria Math" panose="02040503050406030204" pitchFamily="18" charset="0"/>
                                      <a:ea typeface="黑体" panose="02010609060101010101" pitchFamily="49" charset="-122"/>
                                    </a:rPr>
                                    <m:t>+</m:t>
                                  </m:r>
                                  <m:acc>
                                    <m:accPr>
                                      <m:chr m:val="̇"/>
                                      <m:ctrlPr>
                                        <a:rPr kumimoji="0" lang="en-US" altLang="zh-CN" b="0" i="1" smtClean="0">
                                          <a:solidFill>
                                            <a:srgbClr val="FF0000"/>
                                          </a:solidFill>
                                          <a:latin typeface="Cambria Math" panose="02040503050406030204" pitchFamily="18" charset="0"/>
                                          <a:ea typeface="黑体" panose="02010609060101010101" pitchFamily="49" charset="-122"/>
                                        </a:rPr>
                                      </m:ctrlPr>
                                    </m:accPr>
                                    <m:e>
                                      <m:r>
                                        <a:rPr kumimoji="0" lang="en-US" altLang="zh-CN" b="0" i="1" smtClean="0">
                                          <a:solidFill>
                                            <a:srgbClr val="FF0000"/>
                                          </a:solidFill>
                                          <a:latin typeface="Cambria Math" panose="02040503050406030204" pitchFamily="18" charset="0"/>
                                          <a:ea typeface="黑体" panose="02010609060101010101" pitchFamily="49" charset="-122"/>
                                        </a:rPr>
                                        <m:t>𝑧</m:t>
                                      </m:r>
                                    </m:e>
                                  </m:acc>
                                  <m:func>
                                    <m:funcPr>
                                      <m:ctrlPr>
                                        <a:rPr kumimoji="0" lang="en-US" altLang="zh-CN" b="0" i="1" smtClean="0">
                                          <a:solidFill>
                                            <a:srgbClr val="FF0000"/>
                                          </a:solidFill>
                                          <a:latin typeface="Cambria Math" panose="02040503050406030204" pitchFamily="18" charset="0"/>
                                          <a:ea typeface="黑体" panose="02010609060101010101" pitchFamily="49" charset="-122"/>
                                        </a:rPr>
                                      </m:ctrlPr>
                                    </m:funcPr>
                                    <m:fName>
                                      <m:r>
                                        <m:rPr>
                                          <m:sty m:val="p"/>
                                        </m:rPr>
                                        <a:rPr kumimoji="0" lang="en-US" altLang="zh-CN" b="0" i="0" smtClean="0">
                                          <a:solidFill>
                                            <a:srgbClr val="FF0000"/>
                                          </a:solidFill>
                                          <a:latin typeface="Cambria Math" panose="02040503050406030204" pitchFamily="18" charset="0"/>
                                          <a:ea typeface="黑体" panose="02010609060101010101" pitchFamily="49" charset="-122"/>
                                        </a:rPr>
                                        <m:t>cos</m:t>
                                      </m:r>
                                    </m:fName>
                                    <m:e>
                                      <m:r>
                                        <a:rPr kumimoji="0" lang="en-US" altLang="zh-CN" b="0" i="1" smtClean="0">
                                          <a:solidFill>
                                            <a:srgbClr val="FF0000"/>
                                          </a:solidFill>
                                          <a:latin typeface="Cambria Math" panose="02040503050406030204" pitchFamily="18" charset="0"/>
                                          <a:ea typeface="黑体" panose="02010609060101010101" pitchFamily="49" charset="-122"/>
                                        </a:rPr>
                                        <m:t>𝜆</m:t>
                                      </m:r>
                                    </m:e>
                                  </m:func>
                                </m:e>
                              </m:d>
                            </m:e>
                            <m:e>
                              <m:r>
                                <a:rPr kumimoji="0" lang="en-US" altLang="zh-CN" b="0" i="1" smtClean="0">
                                  <a:solidFill>
                                    <a:srgbClr val="0000FF"/>
                                  </a:solidFill>
                                  <a:latin typeface="Cambria Math" panose="02040503050406030204" pitchFamily="18" charset="0"/>
                                  <a:ea typeface="黑体" panose="02010609060101010101" pitchFamily="49" charset="-122"/>
                                </a:rPr>
                                <m:t>𝑚</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𝑧</m:t>
                                  </m:r>
                                </m:e>
                              </m:acc>
                              <m:r>
                                <a:rPr kumimoji="0" lang="en-US" altLang="zh-CN" b="0" i="1" smtClean="0">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𝑚𝑔</m:t>
                              </m:r>
                              <m:r>
                                <a:rPr kumimoji="0" lang="en-US" altLang="zh-CN" b="0" i="1" smtClean="0">
                                  <a:solidFill>
                                    <a:srgbClr val="0000FF"/>
                                  </a:solidFill>
                                  <a:latin typeface="Cambria Math" panose="02040503050406030204" pitchFamily="18" charset="0"/>
                                  <a:ea typeface="黑体" panose="02010609060101010101" pitchFamily="49" charset="-122"/>
                                </a:rPr>
                                <m:t>+2</m:t>
                              </m:r>
                              <m:r>
                                <a:rPr kumimoji="0" lang="en-US" altLang="zh-CN" b="0" i="1" smtClean="0">
                                  <a:solidFill>
                                    <a:srgbClr val="0000FF"/>
                                  </a:solidFill>
                                  <a:latin typeface="Cambria Math" panose="02040503050406030204" pitchFamily="18" charset="0"/>
                                  <a:ea typeface="黑体" panose="02010609060101010101" pitchFamily="49" charset="-122"/>
                                </a:rPr>
                                <m:t>𝑚</m:t>
                              </m:r>
                              <m:r>
                                <a:rPr kumimoji="0"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kumimoji="0" lang="en-US" altLang="zh-CN" b="0" i="1" smtClean="0">
                                      <a:solidFill>
                                        <a:srgbClr val="0000FF"/>
                                      </a:solidFill>
                                      <a:latin typeface="Cambria Math" panose="02040503050406030204" pitchFamily="18" charset="0"/>
                                      <a:ea typeface="黑体" panose="02010609060101010101" pitchFamily="49" charset="-122"/>
                                    </a:rPr>
                                  </m:ctrlPr>
                                </m:accPr>
                                <m:e>
                                  <m:r>
                                    <a:rPr kumimoji="0" lang="en-US" altLang="zh-CN" b="0" i="1" smtClean="0">
                                      <a:solidFill>
                                        <a:srgbClr val="0000FF"/>
                                      </a:solidFill>
                                      <a:latin typeface="Cambria Math" panose="02040503050406030204" pitchFamily="18" charset="0"/>
                                      <a:ea typeface="黑体" panose="02010609060101010101" pitchFamily="49" charset="-122"/>
                                    </a:rPr>
                                    <m:t>𝑦</m:t>
                                  </m:r>
                                </m:e>
                              </m:acc>
                              <m:func>
                                <m:funcPr>
                                  <m:ctrlPr>
                                    <a:rPr kumimoji="0"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kumimoji="0" lang="en-US" altLang="zh-CN" b="0" i="0" smtClean="0">
                                      <a:solidFill>
                                        <a:srgbClr val="0000FF"/>
                                      </a:solidFill>
                                      <a:latin typeface="Cambria Math" panose="02040503050406030204" pitchFamily="18" charset="0"/>
                                      <a:ea typeface="黑体" panose="02010609060101010101" pitchFamily="49" charset="-122"/>
                                    </a:rPr>
                                    <m:t>cos</m:t>
                                  </m:r>
                                </m:fName>
                                <m:e>
                                  <m:r>
                                    <a:rPr kumimoji="0" lang="en-US" altLang="zh-CN" b="0" i="1" smtClean="0">
                                      <a:solidFill>
                                        <a:srgbClr val="0000FF"/>
                                      </a:solidFill>
                                      <a:latin typeface="Cambria Math" panose="02040503050406030204" pitchFamily="18" charset="0"/>
                                      <a:ea typeface="黑体" panose="02010609060101010101" pitchFamily="49" charset="-122"/>
                                    </a:rPr>
                                    <m:t>𝜆</m:t>
                                  </m:r>
                                </m:e>
                              </m:func>
                              <m:r>
                                <a:rPr kumimoji="0" lang="en-US" altLang="zh-CN" b="0" i="1" smtClean="0">
                                  <a:solidFill>
                                    <a:srgbClr val="0000FF"/>
                                  </a:solidFill>
                                  <a:latin typeface="Cambria Math" panose="02040503050406030204" pitchFamily="18" charset="0"/>
                                  <a:ea typeface="黑体" panose="02010609060101010101" pitchFamily="49" charset="-122"/>
                                </a:rPr>
                                <m:t>         </m:t>
                              </m:r>
                            </m:e>
                          </m:eqArr>
                        </m:e>
                      </m:d>
                    </m:oMath>
                  </m:oMathPara>
                </a14:m>
                <a:endParaRPr kumimoji="0" lang="en-US" altLang="zh-CN" dirty="0">
                  <a:solidFill>
                    <a:srgbClr val="000000"/>
                  </a:solidFill>
                  <a:ea typeface="黑体" panose="02010609060101010101" pitchFamily="49" charset="-122"/>
                </a:endParaRPr>
              </a:p>
              <a:p>
                <a:pPr eaLnBrk="1" hangingPunct="1">
                  <a:lnSpc>
                    <a:spcPct val="150000"/>
                  </a:lnSpc>
                </a:pPr>
                <a14:m>
                  <m:oMath xmlns:m="http://schemas.openxmlformats.org/officeDocument/2006/math">
                    <m:r>
                      <a:rPr kumimoji="0" lang="en-US" altLang="zh-CN" b="0" i="1" smtClean="0">
                        <a:solidFill>
                          <a:srgbClr val="000000"/>
                        </a:solidFill>
                        <a:latin typeface="Cambria Math" panose="02040503050406030204" pitchFamily="18" charset="0"/>
                        <a:ea typeface="黑体" panose="02010609060101010101" pitchFamily="49" charset="-122"/>
                      </a:rPr>
                      <m:t>𝑡</m:t>
                    </m:r>
                    <m:r>
                      <a:rPr kumimoji="0" lang="en-US" altLang="zh-CN" b="0" i="1" smtClean="0">
                        <a:solidFill>
                          <a:srgbClr val="000000"/>
                        </a:solidFill>
                        <a:latin typeface="Cambria Math" panose="02040503050406030204" pitchFamily="18" charset="0"/>
                        <a:ea typeface="黑体" panose="02010609060101010101" pitchFamily="49" charset="-122"/>
                      </a:rPr>
                      <m:t>=0</m:t>
                    </m:r>
                  </m:oMath>
                </a14:m>
                <a:r>
                  <a:rPr kumimoji="0" lang="zh-CN" altLang="en-US" dirty="0">
                    <a:solidFill>
                      <a:srgbClr val="000000"/>
                    </a:solidFill>
                    <a:ea typeface="黑体" panose="02010609060101010101" pitchFamily="49" charset="-122"/>
                  </a:rPr>
                  <a:t>时，</a:t>
                </a:r>
                <a14:m>
                  <m:oMath xmlns:m="http://schemas.openxmlformats.org/officeDocument/2006/math">
                    <m:r>
                      <a:rPr kumimoji="0" lang="en-US" altLang="zh-CN" b="0" i="1" smtClean="0">
                        <a:solidFill>
                          <a:srgbClr val="000000"/>
                        </a:solidFill>
                        <a:latin typeface="Cambria Math" panose="02040503050406030204" pitchFamily="18" charset="0"/>
                        <a:ea typeface="黑体" panose="02010609060101010101" pitchFamily="49" charset="-122"/>
                      </a:rPr>
                      <m:t>𝑥</m:t>
                    </m:r>
                    <m:r>
                      <a:rPr kumimoji="0" lang="en-US" altLang="zh-CN" b="0" i="1" smtClean="0">
                        <a:solidFill>
                          <a:srgbClr val="000000"/>
                        </a:solidFill>
                        <a:latin typeface="Cambria Math" panose="02040503050406030204" pitchFamily="18" charset="0"/>
                        <a:ea typeface="黑体" panose="02010609060101010101" pitchFamily="49" charset="-122"/>
                      </a:rPr>
                      <m:t>=</m:t>
                    </m:r>
                    <m:r>
                      <a:rPr kumimoji="0" lang="en-US" altLang="zh-CN" b="0" i="1" smtClean="0">
                        <a:solidFill>
                          <a:srgbClr val="000000"/>
                        </a:solidFill>
                        <a:latin typeface="Cambria Math" panose="02040503050406030204" pitchFamily="18" charset="0"/>
                        <a:ea typeface="黑体" panose="02010609060101010101" pitchFamily="49" charset="-122"/>
                      </a:rPr>
                      <m:t>𝑦</m:t>
                    </m:r>
                    <m:r>
                      <a:rPr kumimoji="0" lang="en-US" altLang="zh-CN" b="0" i="1" smtClean="0">
                        <a:solidFill>
                          <a:srgbClr val="000000"/>
                        </a:solidFill>
                        <a:latin typeface="Cambria Math" panose="02040503050406030204" pitchFamily="18" charset="0"/>
                        <a:ea typeface="黑体" panose="02010609060101010101" pitchFamily="49" charset="-122"/>
                      </a:rPr>
                      <m:t>=0,   </m:t>
                    </m:r>
                    <m:r>
                      <a:rPr kumimoji="0" lang="en-US" altLang="zh-CN" b="0" i="1" smtClean="0">
                        <a:solidFill>
                          <a:srgbClr val="000000"/>
                        </a:solidFill>
                        <a:latin typeface="Cambria Math" panose="02040503050406030204" pitchFamily="18" charset="0"/>
                        <a:ea typeface="黑体" panose="02010609060101010101" pitchFamily="49" charset="-122"/>
                      </a:rPr>
                      <m:t>𝑧</m:t>
                    </m:r>
                    <m:r>
                      <a:rPr kumimoji="0" lang="en-US" altLang="zh-CN" b="0" i="1" smtClean="0">
                        <a:solidFill>
                          <a:srgbClr val="000000"/>
                        </a:solidFill>
                        <a:latin typeface="Cambria Math" panose="02040503050406030204" pitchFamily="18" charset="0"/>
                        <a:ea typeface="黑体" panose="02010609060101010101" pitchFamily="49" charset="-122"/>
                      </a:rPr>
                      <m:t>=</m:t>
                    </m:r>
                    <m:r>
                      <a:rPr kumimoji="0" lang="en-US" altLang="zh-CN" b="0" i="1" smtClean="0">
                        <a:solidFill>
                          <a:srgbClr val="000000"/>
                        </a:solidFill>
                        <a:latin typeface="Cambria Math" panose="02040503050406030204" pitchFamily="18" charset="0"/>
                        <a:ea typeface="黑体" panose="02010609060101010101" pitchFamily="49" charset="-122"/>
                      </a:rPr>
                      <m:t>h</m:t>
                    </m:r>
                    <m:r>
                      <a:rPr kumimoji="0" lang="en-US" altLang="zh-CN" b="0" i="1" smtClean="0">
                        <a:solidFill>
                          <a:srgbClr val="000000"/>
                        </a:solidFill>
                        <a:latin typeface="Cambria Math" panose="02040503050406030204" pitchFamily="18" charset="0"/>
                        <a:ea typeface="黑体" panose="02010609060101010101" pitchFamily="49" charset="-122"/>
                      </a:rPr>
                      <m:t>,  </m:t>
                    </m:r>
                    <m:acc>
                      <m:accPr>
                        <m:chr m:val="̇"/>
                        <m:ctrlPr>
                          <a:rPr kumimoji="0" lang="en-US" altLang="zh-CN" b="0" i="1" smtClean="0">
                            <a:solidFill>
                              <a:srgbClr val="000000"/>
                            </a:solidFill>
                            <a:latin typeface="Cambria Math" panose="02040503050406030204" pitchFamily="18" charset="0"/>
                            <a:ea typeface="黑体" panose="02010609060101010101" pitchFamily="49" charset="-122"/>
                          </a:rPr>
                        </m:ctrlPr>
                      </m:accPr>
                      <m:e>
                        <m:r>
                          <a:rPr kumimoji="0" lang="en-US" altLang="zh-CN" b="0" i="1" smtClean="0">
                            <a:solidFill>
                              <a:srgbClr val="000000"/>
                            </a:solidFill>
                            <a:latin typeface="Cambria Math" panose="02040503050406030204" pitchFamily="18" charset="0"/>
                            <a:ea typeface="黑体" panose="02010609060101010101" pitchFamily="49" charset="-122"/>
                          </a:rPr>
                          <m:t>𝑥</m:t>
                        </m:r>
                      </m:e>
                    </m:acc>
                    <m:r>
                      <a:rPr kumimoji="0" lang="en-US" altLang="zh-CN" b="0" i="1" smtClean="0">
                        <a:solidFill>
                          <a:srgbClr val="000000"/>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00"/>
                            </a:solidFill>
                            <a:latin typeface="Cambria Math" panose="02040503050406030204" pitchFamily="18" charset="0"/>
                            <a:ea typeface="黑体" panose="02010609060101010101" pitchFamily="49" charset="-122"/>
                          </a:rPr>
                        </m:ctrlPr>
                      </m:accPr>
                      <m:e>
                        <m:r>
                          <a:rPr kumimoji="0" lang="en-US" altLang="zh-CN" b="0" i="1" smtClean="0">
                            <a:solidFill>
                              <a:srgbClr val="000000"/>
                            </a:solidFill>
                            <a:latin typeface="Cambria Math" panose="02040503050406030204" pitchFamily="18" charset="0"/>
                            <a:ea typeface="黑体" panose="02010609060101010101" pitchFamily="49" charset="-122"/>
                          </a:rPr>
                          <m:t>𝑦</m:t>
                        </m:r>
                      </m:e>
                    </m:acc>
                    <m:r>
                      <a:rPr kumimoji="0" lang="en-US" altLang="zh-CN" b="0" i="1" smtClean="0">
                        <a:solidFill>
                          <a:srgbClr val="000000"/>
                        </a:solidFill>
                        <a:latin typeface="Cambria Math" panose="02040503050406030204" pitchFamily="18" charset="0"/>
                        <a:ea typeface="黑体" panose="02010609060101010101" pitchFamily="49" charset="-122"/>
                      </a:rPr>
                      <m:t>=</m:t>
                    </m:r>
                    <m:acc>
                      <m:accPr>
                        <m:chr m:val="̇"/>
                        <m:ctrlPr>
                          <a:rPr kumimoji="0" lang="en-US" altLang="zh-CN" b="0" i="1" smtClean="0">
                            <a:solidFill>
                              <a:srgbClr val="000000"/>
                            </a:solidFill>
                            <a:latin typeface="Cambria Math" panose="02040503050406030204" pitchFamily="18" charset="0"/>
                            <a:ea typeface="黑体" panose="02010609060101010101" pitchFamily="49" charset="-122"/>
                          </a:rPr>
                        </m:ctrlPr>
                      </m:accPr>
                      <m:e>
                        <m:r>
                          <a:rPr kumimoji="0" lang="en-US" altLang="zh-CN" b="0" i="1" smtClean="0">
                            <a:solidFill>
                              <a:srgbClr val="000000"/>
                            </a:solidFill>
                            <a:latin typeface="Cambria Math" panose="02040503050406030204" pitchFamily="18" charset="0"/>
                            <a:ea typeface="黑体" panose="02010609060101010101" pitchFamily="49" charset="-122"/>
                          </a:rPr>
                          <m:t>𝑧</m:t>
                        </m:r>
                      </m:e>
                    </m:acc>
                    <m:r>
                      <a:rPr kumimoji="0" lang="en-US" altLang="zh-CN" b="0" i="1" smtClean="0">
                        <a:solidFill>
                          <a:srgbClr val="000000"/>
                        </a:solidFill>
                        <a:latin typeface="Cambria Math" panose="02040503050406030204" pitchFamily="18" charset="0"/>
                        <a:ea typeface="黑体" panose="02010609060101010101" pitchFamily="49" charset="-122"/>
                      </a:rPr>
                      <m:t>=0</m:t>
                    </m:r>
                  </m:oMath>
                </a14:m>
                <a:endParaRPr kumimoji="0" lang="en-US" altLang="zh-CN" dirty="0">
                  <a:solidFill>
                    <a:srgbClr val="000000"/>
                  </a:solidFill>
                  <a:ea typeface="黑体" panose="02010609060101010101" pitchFamily="49" charset="-122"/>
                </a:endParaRPr>
              </a:p>
              <a:p>
                <a:pPr eaLnBrk="1" hangingPunct="1">
                  <a:lnSpc>
                    <a:spcPct val="150000"/>
                  </a:lnSpc>
                </a:pPr>
                <a:r>
                  <a:rPr kumimoji="0" lang="zh-CN" altLang="en-US" dirty="0">
                    <a:solidFill>
                      <a:srgbClr val="000000"/>
                    </a:solidFill>
                    <a:ea typeface="黑体" panose="02010609060101010101" pitchFamily="49" charset="-122"/>
                  </a:rPr>
                  <a:t>显然上式可以直接积分，得到</a:t>
                </a:r>
              </a:p>
            </p:txBody>
          </p:sp>
        </mc:Choice>
        <mc:Fallback xmlns="">
          <p:sp>
            <p:nvSpPr>
              <p:cNvPr id="33805" name="Rectangle 13">
                <a:extLst>
                  <a:ext uri="{FF2B5EF4-FFF2-40B4-BE49-F238E27FC236}">
                    <a16:creationId xmlns:a16="http://schemas.microsoft.com/office/drawing/2014/main" id="{571CB421-3B4A-DA4E-B401-B3DC0814B617}"/>
                  </a:ext>
                </a:extLst>
              </p:cNvPr>
              <p:cNvSpPr>
                <a:spLocks noRot="1" noChangeAspect="1" noMove="1" noResize="1" noEditPoints="1" noAdjustHandles="1" noChangeArrowheads="1" noChangeShapeType="1" noTextEdit="1"/>
              </p:cNvSpPr>
              <p:nvPr/>
            </p:nvSpPr>
            <p:spPr bwMode="auto">
              <a:xfrm>
                <a:off x="124803" y="3171697"/>
                <a:ext cx="5925276" cy="2870851"/>
              </a:xfrm>
              <a:prstGeom prst="rect">
                <a:avLst/>
              </a:prstGeom>
              <a:blipFill>
                <a:blip r:embed="rId5"/>
                <a:stretch>
                  <a:fillRect l="-1543" t="-2335" b="-31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3807" name="Rectangle 15">
            <a:extLst>
              <a:ext uri="{FF2B5EF4-FFF2-40B4-BE49-F238E27FC236}">
                <a16:creationId xmlns:a16="http://schemas.microsoft.com/office/drawing/2014/main" id="{EFED0764-40F2-B249-A9A4-C787BA145845}"/>
              </a:ext>
            </a:extLst>
          </p:cNvPr>
          <p:cNvSpPr>
            <a:spLocks noChangeArrowheads="1"/>
          </p:cNvSpPr>
          <p:nvPr/>
        </p:nvSpPr>
        <p:spPr bwMode="auto">
          <a:xfrm>
            <a:off x="5791200" y="1447800"/>
            <a:ext cx="97631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a:solidFill>
                  <a:srgbClr val="000000"/>
                </a:solidFill>
                <a:ea typeface="黑体" panose="02010609060101010101" pitchFamily="49" charset="-122"/>
              </a:rPr>
              <a:t>（</a:t>
            </a:r>
            <a:r>
              <a:rPr kumimoji="0" lang="en-US" altLang="zh-CN" sz="2000">
                <a:solidFill>
                  <a:srgbClr val="000000"/>
                </a:solidFill>
                <a:ea typeface="黑体" panose="02010609060101010101" pitchFamily="49" charset="-122"/>
              </a:rPr>
              <a:t>1 </a:t>
            </a:r>
            <a:r>
              <a:rPr kumimoji="0" lang="zh-CN" altLang="en-US" sz="2000">
                <a:solidFill>
                  <a:srgbClr val="000000"/>
                </a:solidFill>
                <a:ea typeface="黑体" panose="02010609060101010101" pitchFamily="49" charset="-122"/>
              </a:rPr>
              <a:t>） </a:t>
            </a:r>
          </a:p>
        </p:txBody>
      </p:sp>
      <p:sp>
        <p:nvSpPr>
          <p:cNvPr id="33808" name="Rectangle 16">
            <a:extLst>
              <a:ext uri="{FF2B5EF4-FFF2-40B4-BE49-F238E27FC236}">
                <a16:creationId xmlns:a16="http://schemas.microsoft.com/office/drawing/2014/main" id="{47CF4D27-29C2-0C40-9FEA-854C8FF2D4F5}"/>
              </a:ext>
            </a:extLst>
          </p:cNvPr>
          <p:cNvSpPr>
            <a:spLocks noChangeArrowheads="1"/>
          </p:cNvSpPr>
          <p:nvPr/>
        </p:nvSpPr>
        <p:spPr bwMode="auto">
          <a:xfrm>
            <a:off x="5486400" y="3886200"/>
            <a:ext cx="9763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kumimoji="0" lang="zh-CN" altLang="en-US" sz="2000">
                <a:solidFill>
                  <a:srgbClr val="000000"/>
                </a:solidFill>
                <a:ea typeface="黑体" panose="02010609060101010101" pitchFamily="49" charset="-122"/>
              </a:rPr>
              <a:t>（</a:t>
            </a:r>
            <a:r>
              <a:rPr kumimoji="0" lang="en-US" altLang="zh-CN" sz="2000">
                <a:solidFill>
                  <a:srgbClr val="000000"/>
                </a:solidFill>
                <a:ea typeface="黑体" panose="02010609060101010101" pitchFamily="49" charset="-122"/>
              </a:rPr>
              <a:t>2 </a:t>
            </a:r>
            <a:r>
              <a:rPr kumimoji="0" lang="zh-CN" altLang="en-US" sz="2000">
                <a:solidFill>
                  <a:srgbClr val="000000"/>
                </a:solidFill>
                <a:ea typeface="黑体" panose="02010609060101010101" pitchFamily="49" charset="-122"/>
              </a:rPr>
              <a:t>） </a:t>
            </a:r>
          </a:p>
        </p:txBody>
      </p:sp>
      <p:grpSp>
        <p:nvGrpSpPr>
          <p:cNvPr id="20" name="组合 19">
            <a:extLst>
              <a:ext uri="{FF2B5EF4-FFF2-40B4-BE49-F238E27FC236}">
                <a16:creationId xmlns:a16="http://schemas.microsoft.com/office/drawing/2014/main" id="{FD1204C8-DB35-4259-BAF8-F4A5EFFAF2DA}"/>
              </a:ext>
            </a:extLst>
          </p:cNvPr>
          <p:cNvGrpSpPr/>
          <p:nvPr/>
        </p:nvGrpSpPr>
        <p:grpSpPr>
          <a:xfrm>
            <a:off x="6224157" y="3055937"/>
            <a:ext cx="2857500" cy="3200400"/>
            <a:chOff x="6286500" y="-171400"/>
            <a:chExt cx="2857500" cy="3200400"/>
          </a:xfrm>
        </p:grpSpPr>
        <p:grpSp>
          <p:nvGrpSpPr>
            <p:cNvPr id="21" name="Group 27">
              <a:extLst>
                <a:ext uri="{FF2B5EF4-FFF2-40B4-BE49-F238E27FC236}">
                  <a16:creationId xmlns:a16="http://schemas.microsoft.com/office/drawing/2014/main" id="{A17A2745-6500-4CE1-B874-73DF877E51D4}"/>
                </a:ext>
              </a:extLst>
            </p:cNvPr>
            <p:cNvGrpSpPr>
              <a:grpSpLocks/>
            </p:cNvGrpSpPr>
            <p:nvPr/>
          </p:nvGrpSpPr>
          <p:grpSpPr bwMode="auto">
            <a:xfrm>
              <a:off x="6286500" y="-171400"/>
              <a:ext cx="2857500" cy="3200400"/>
              <a:chOff x="3960" y="0"/>
              <a:chExt cx="1800" cy="2016"/>
            </a:xfrm>
          </p:grpSpPr>
          <p:pic>
            <p:nvPicPr>
              <p:cNvPr id="29" name="Picture 25" descr="图5">
                <a:extLst>
                  <a:ext uri="{FF2B5EF4-FFF2-40B4-BE49-F238E27FC236}">
                    <a16:creationId xmlns:a16="http://schemas.microsoft.com/office/drawing/2014/main" id="{D17D705A-8379-4ED5-9F3B-FC47E7B1C83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0" y="0"/>
                <a:ext cx="1800" cy="2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Rectangle 26">
                <a:extLst>
                  <a:ext uri="{FF2B5EF4-FFF2-40B4-BE49-F238E27FC236}">
                    <a16:creationId xmlns:a16="http://schemas.microsoft.com/office/drawing/2014/main" id="{1AAC7257-61F6-4C73-9152-A3CBD0BCC05F}"/>
                  </a:ext>
                </a:extLst>
              </p:cNvPr>
              <p:cNvSpPr>
                <a:spLocks noChangeArrowheads="1"/>
              </p:cNvSpPr>
              <p:nvPr/>
            </p:nvSpPr>
            <p:spPr bwMode="auto">
              <a:xfrm>
                <a:off x="4608" y="1728"/>
                <a:ext cx="528" cy="288"/>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grpSp>
        <p:cxnSp>
          <p:nvCxnSpPr>
            <p:cNvPr id="22" name="直接箭头连接符 21">
              <a:extLst>
                <a:ext uri="{FF2B5EF4-FFF2-40B4-BE49-F238E27FC236}">
                  <a16:creationId xmlns:a16="http://schemas.microsoft.com/office/drawing/2014/main" id="{6B0C4519-0310-4BB2-A44B-AB1C759D9DC7}"/>
                </a:ext>
              </a:extLst>
            </p:cNvPr>
            <p:cNvCxnSpPr/>
            <p:nvPr/>
          </p:nvCxnSpPr>
          <p:spPr bwMode="auto">
            <a:xfrm>
              <a:off x="8107896" y="868894"/>
              <a:ext cx="208520" cy="705751"/>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箭头连接符 22">
              <a:extLst>
                <a:ext uri="{FF2B5EF4-FFF2-40B4-BE49-F238E27FC236}">
                  <a16:creationId xmlns:a16="http://schemas.microsoft.com/office/drawing/2014/main" id="{3AAD132F-BB95-4C82-BD65-5C9F3545EF29}"/>
                </a:ext>
              </a:extLst>
            </p:cNvPr>
            <p:cNvCxnSpPr/>
            <p:nvPr/>
          </p:nvCxnSpPr>
          <p:spPr bwMode="auto">
            <a:xfrm flipV="1">
              <a:off x="8115207" y="722366"/>
              <a:ext cx="924756" cy="175223"/>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a:extLst>
                <a:ext uri="{FF2B5EF4-FFF2-40B4-BE49-F238E27FC236}">
                  <a16:creationId xmlns:a16="http://schemas.microsoft.com/office/drawing/2014/main" id="{7C15D4F7-1249-4CEE-8A2E-1C71C548B5C5}"/>
                </a:ext>
              </a:extLst>
            </p:cNvPr>
            <p:cNvCxnSpPr/>
            <p:nvPr/>
          </p:nvCxnSpPr>
          <p:spPr bwMode="auto">
            <a:xfrm flipV="1">
              <a:off x="8107896" y="358752"/>
              <a:ext cx="513320" cy="531157"/>
            </a:xfrm>
            <a:prstGeom prst="straightConnector1">
              <a:avLst/>
            </a:prstGeom>
            <a:solidFill>
              <a:schemeClr val="accent1"/>
            </a:solidFill>
            <a:ln w="38100" cap="flat" cmpd="sng" algn="ctr">
              <a:solidFill>
                <a:srgbClr val="0000FF"/>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5D68D846-E932-41BB-9E31-AA1F0D142CCA}"/>
                </a:ext>
              </a:extLst>
            </p:cNvPr>
            <p:cNvCxnSpPr/>
            <p:nvPr/>
          </p:nvCxnSpPr>
          <p:spPr bwMode="auto">
            <a:xfrm flipV="1">
              <a:off x="7639064" y="-50558"/>
              <a:ext cx="43034" cy="1426967"/>
            </a:xfrm>
            <a:prstGeom prst="straightConnector1">
              <a:avLst/>
            </a:prstGeom>
            <a:solidFill>
              <a:schemeClr val="accent1"/>
            </a:solidFill>
            <a:ln w="38100" cap="flat" cmpd="sng" algn="ctr">
              <a:solidFill>
                <a:srgbClr val="FF006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E6BC045B-FB05-4537-AB02-F8DC70F82110}"/>
                    </a:ext>
                  </a:extLst>
                </p:cNvPr>
                <p:cNvSpPr/>
                <p:nvPr/>
              </p:nvSpPr>
              <p:spPr>
                <a:xfrm>
                  <a:off x="8153400" y="145956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𝑥</m:t>
                        </m:r>
                      </m:oMath>
                    </m:oMathPara>
                  </a14:m>
                  <a:endParaRPr lang="zh-CN" altLang="en-US" sz="2800" dirty="0">
                    <a:solidFill>
                      <a:srgbClr val="0000FF"/>
                    </a:solidFill>
                  </a:endParaRPr>
                </a:p>
              </p:txBody>
            </p:sp>
          </mc:Choice>
          <mc:Fallback xmlns="">
            <p:sp>
              <p:nvSpPr>
                <p:cNvPr id="26" name="矩形 25">
                  <a:extLst>
                    <a:ext uri="{FF2B5EF4-FFF2-40B4-BE49-F238E27FC236}">
                      <a16:creationId xmlns:a16="http://schemas.microsoft.com/office/drawing/2014/main" id="{E6BC045B-FB05-4537-AB02-F8DC70F82110}"/>
                    </a:ext>
                  </a:extLst>
                </p:cNvPr>
                <p:cNvSpPr>
                  <a:spLocks noRot="1" noChangeAspect="1" noMove="1" noResize="1" noEditPoints="1" noAdjustHandles="1" noChangeArrowheads="1" noChangeShapeType="1" noTextEdit="1"/>
                </p:cNvSpPr>
                <p:nvPr/>
              </p:nvSpPr>
              <p:spPr>
                <a:xfrm>
                  <a:off x="8153400" y="1459563"/>
                  <a:ext cx="304800" cy="52322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DF6D92E2-06CE-40DC-AADA-A02C529DDA2F}"/>
                    </a:ext>
                  </a:extLst>
                </p:cNvPr>
                <p:cNvSpPr/>
                <p:nvPr/>
              </p:nvSpPr>
              <p:spPr>
                <a:xfrm>
                  <a:off x="8754191" y="628299"/>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ea typeface="黑体" panose="02010609060101010101" pitchFamily="49" charset="-122"/>
                          </a:rPr>
                          <m:t>𝑦</m:t>
                        </m:r>
                      </m:oMath>
                    </m:oMathPara>
                  </a14:m>
                  <a:endParaRPr lang="zh-CN" altLang="en-US" sz="2800" dirty="0">
                    <a:solidFill>
                      <a:srgbClr val="0000FF"/>
                    </a:solidFill>
                  </a:endParaRPr>
                </a:p>
              </p:txBody>
            </p:sp>
          </mc:Choice>
          <mc:Fallback xmlns="">
            <p:sp>
              <p:nvSpPr>
                <p:cNvPr id="27" name="矩形 26">
                  <a:extLst>
                    <a:ext uri="{FF2B5EF4-FFF2-40B4-BE49-F238E27FC236}">
                      <a16:creationId xmlns:a16="http://schemas.microsoft.com/office/drawing/2014/main" id="{DF6D92E2-06CE-40DC-AADA-A02C529DDA2F}"/>
                    </a:ext>
                  </a:extLst>
                </p:cNvPr>
                <p:cNvSpPr>
                  <a:spLocks noRot="1" noChangeAspect="1" noMove="1" noResize="1" noEditPoints="1" noAdjustHandles="1" noChangeArrowheads="1" noChangeShapeType="1" noTextEdit="1"/>
                </p:cNvSpPr>
                <p:nvPr/>
              </p:nvSpPr>
              <p:spPr>
                <a:xfrm>
                  <a:off x="8754191" y="628299"/>
                  <a:ext cx="304800" cy="5232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矩形 27">
                  <a:extLst>
                    <a:ext uri="{FF2B5EF4-FFF2-40B4-BE49-F238E27FC236}">
                      <a16:creationId xmlns:a16="http://schemas.microsoft.com/office/drawing/2014/main" id="{441EA33A-73E5-41FC-81CD-6E41FD8A42BA}"/>
                    </a:ext>
                  </a:extLst>
                </p:cNvPr>
                <p:cNvSpPr/>
                <p:nvPr/>
              </p:nvSpPr>
              <p:spPr>
                <a:xfrm>
                  <a:off x="8414711" y="-81123"/>
                  <a:ext cx="304800"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0" i="1" smtClean="0">
                            <a:solidFill>
                              <a:srgbClr val="0000FF"/>
                            </a:solidFill>
                            <a:latin typeface="Cambria Math" panose="02040503050406030204" pitchFamily="18" charset="0"/>
                          </a:rPr>
                          <m:t>𝑧</m:t>
                        </m:r>
                      </m:oMath>
                    </m:oMathPara>
                  </a14:m>
                  <a:endParaRPr lang="zh-CN" altLang="en-US" sz="2800" dirty="0">
                    <a:solidFill>
                      <a:srgbClr val="0000FF"/>
                    </a:solidFill>
                  </a:endParaRPr>
                </a:p>
              </p:txBody>
            </p:sp>
          </mc:Choice>
          <mc:Fallback xmlns="">
            <p:sp>
              <p:nvSpPr>
                <p:cNvPr id="28" name="矩形 27">
                  <a:extLst>
                    <a:ext uri="{FF2B5EF4-FFF2-40B4-BE49-F238E27FC236}">
                      <a16:creationId xmlns:a16="http://schemas.microsoft.com/office/drawing/2014/main" id="{441EA33A-73E5-41FC-81CD-6E41FD8A42BA}"/>
                    </a:ext>
                  </a:extLst>
                </p:cNvPr>
                <p:cNvSpPr>
                  <a:spLocks noRot="1" noChangeAspect="1" noMove="1" noResize="1" noEditPoints="1" noAdjustHandles="1" noChangeArrowheads="1" noChangeShapeType="1" noTextEdit="1"/>
                </p:cNvSpPr>
                <p:nvPr/>
              </p:nvSpPr>
              <p:spPr>
                <a:xfrm>
                  <a:off x="8414711" y="-81123"/>
                  <a:ext cx="304800" cy="523220"/>
                </a:xfrm>
                <a:prstGeom prst="rect">
                  <a:avLst/>
                </a:prstGeom>
                <a:blipFill>
                  <a:blip r:embed="rId9"/>
                  <a:stretch>
                    <a:fillRect/>
                  </a:stretch>
                </a:blipFill>
              </p:spPr>
              <p:txBody>
                <a:bodyPr/>
                <a:lstStyle/>
                <a:p>
                  <a:r>
                    <a:rPr lang="zh-CN" altLang="en-US">
                      <a:noFill/>
                    </a:rPr>
                    <a:t> </a:t>
                  </a:r>
                </a:p>
              </p:txBody>
            </p:sp>
          </mc:Fallback>
        </mc:AlternateContent>
      </p:grpSp>
      <p:sp>
        <p:nvSpPr>
          <p:cNvPr id="3" name="灯片编号占位符 2">
            <a:extLst>
              <a:ext uri="{FF2B5EF4-FFF2-40B4-BE49-F238E27FC236}">
                <a16:creationId xmlns:a16="http://schemas.microsoft.com/office/drawing/2014/main" id="{B1670469-2D38-4FD3-B437-BE1AF4867331}"/>
              </a:ext>
            </a:extLst>
          </p:cNvPr>
          <p:cNvSpPr>
            <a:spLocks noGrp="1"/>
          </p:cNvSpPr>
          <p:nvPr>
            <p:ph type="sldNum" sz="quarter" idx="12"/>
          </p:nvPr>
        </p:nvSpPr>
        <p:spPr/>
        <p:txBody>
          <a:bodyPr/>
          <a:lstStyle/>
          <a:p>
            <a:pPr>
              <a:defRPr/>
            </a:pPr>
            <a:fld id="{8372D68D-3E4D-E140-BABB-1F7B81CFF020}" type="slidenum">
              <a:rPr lang="en-US" altLang="zh-CN" smtClean="0"/>
              <a:pPr>
                <a:defRPr/>
              </a:pPr>
              <a:t>23</a:t>
            </a:fld>
            <a:endParaRPr lang="en-US" altLang="zh-CN" dirty="0"/>
          </a:p>
        </p:txBody>
      </p:sp>
      <p:sp>
        <p:nvSpPr>
          <p:cNvPr id="33799" name="Text Box 7">
            <a:extLst>
              <a:ext uri="{FF2B5EF4-FFF2-40B4-BE49-F238E27FC236}">
                <a16:creationId xmlns:a16="http://schemas.microsoft.com/office/drawing/2014/main" id="{00D1845F-49FA-4B4E-A47C-664E33444621}"/>
              </a:ext>
            </a:extLst>
          </p:cNvPr>
          <p:cNvSpPr txBox="1">
            <a:spLocks noChangeArrowheads="1"/>
          </p:cNvSpPr>
          <p:nvPr/>
        </p:nvSpPr>
        <p:spPr bwMode="auto">
          <a:xfrm>
            <a:off x="7080918" y="5704103"/>
            <a:ext cx="1162539"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FF"/>
                </a:solidFill>
                <a:ea typeface="黑体" panose="02010609060101010101" pitchFamily="49" charset="-122"/>
              </a:rPr>
              <a:t>北半球</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3801">
                                            <p:txEl>
                                              <p:charRg st="4294967295" end="429496729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33802"/>
                                        </p:tgtEl>
                                        <p:attrNameLst>
                                          <p:attrName>style.visibility</p:attrName>
                                        </p:attrNameLst>
                                      </p:cBhvr>
                                      <p:to>
                                        <p:strVal val="visible"/>
                                      </p:to>
                                    </p:set>
                                    <p:animEffect transition="in" filter="wipe(left)">
                                      <p:cBhvr>
                                        <p:cTn id="11" dur="500"/>
                                        <p:tgtEl>
                                          <p:spTgt spid="3380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3799"/>
                                        </p:tgtEl>
                                        <p:attrNameLst>
                                          <p:attrName>style.visibility</p:attrName>
                                        </p:attrNameLst>
                                      </p:cBhvr>
                                      <p:to>
                                        <p:strVal val="visible"/>
                                      </p:to>
                                    </p:set>
                                    <p:animEffect transition="in" filter="wipe(left)">
                                      <p:cBhvr>
                                        <p:cTn id="16" dur="500"/>
                                        <p:tgtEl>
                                          <p:spTgt spid="3379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3807"/>
                                        </p:tgtEl>
                                        <p:attrNameLst>
                                          <p:attrName>style.visibility</p:attrName>
                                        </p:attrNameLst>
                                      </p:cBhvr>
                                      <p:to>
                                        <p:strVal val="visible"/>
                                      </p:to>
                                    </p:set>
                                    <p:animEffect transition="in" filter="wipe(left)">
                                      <p:cBhvr>
                                        <p:cTn id="21" dur="500"/>
                                        <p:tgtEl>
                                          <p:spTgt spid="33807"/>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33803"/>
                                        </p:tgtEl>
                                        <p:attrNameLst>
                                          <p:attrName>style.visibility</p:attrName>
                                        </p:attrNameLst>
                                      </p:cBhvr>
                                      <p:to>
                                        <p:strVal val="visible"/>
                                      </p:to>
                                    </p:set>
                                    <p:animEffect transition="in" filter="wipe(left)">
                                      <p:cBhvr>
                                        <p:cTn id="25" dur="500"/>
                                        <p:tgtEl>
                                          <p:spTgt spid="33803"/>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3804"/>
                                        </p:tgtEl>
                                        <p:attrNameLst>
                                          <p:attrName>style.visibility</p:attrName>
                                        </p:attrNameLst>
                                      </p:cBhvr>
                                      <p:to>
                                        <p:strVal val="visible"/>
                                      </p:to>
                                    </p:set>
                                    <p:animEffect transition="in" filter="wipe(left)">
                                      <p:cBhvr>
                                        <p:cTn id="30" dur="500"/>
                                        <p:tgtEl>
                                          <p:spTgt spid="33804"/>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33805"/>
                                        </p:tgtEl>
                                        <p:attrNameLst>
                                          <p:attrName>style.visibility</p:attrName>
                                        </p:attrNameLst>
                                      </p:cBhvr>
                                      <p:to>
                                        <p:strVal val="visible"/>
                                      </p:to>
                                    </p:set>
                                    <p:animEffect transition="in" filter="wipe(left)">
                                      <p:cBhvr>
                                        <p:cTn id="34" dur="500"/>
                                        <p:tgtEl>
                                          <p:spTgt spid="3380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3808"/>
                                        </p:tgtEl>
                                        <p:attrNameLst>
                                          <p:attrName>style.visibility</p:attrName>
                                        </p:attrNameLst>
                                      </p:cBhvr>
                                      <p:to>
                                        <p:strVal val="visible"/>
                                      </p:to>
                                    </p:set>
                                    <p:animEffect transition="in" filter="wipe(left)">
                                      <p:cBhvr>
                                        <p:cTn id="39" dur="500"/>
                                        <p:tgtEl>
                                          <p:spTgt spid="33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utoUpdateAnimBg="0"/>
      <p:bldP spid="33802" grpId="0" animBg="1" autoUpdateAnimBg="0"/>
      <p:bldP spid="33803" grpId="0" autoUpdateAnimBg="0"/>
      <p:bldP spid="33804" grpId="0" autoUpdateAnimBg="0"/>
      <p:bldP spid="33805" grpId="0" autoUpdateAnimBg="0"/>
      <p:bldP spid="33807" grpId="0" animBg="1" autoUpdateAnimBg="0"/>
      <p:bldP spid="33808" grpId="0" autoUpdateAnimBg="0"/>
      <p:bldP spid="33799"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a:extLst>
              <a:ext uri="{FF2B5EF4-FFF2-40B4-BE49-F238E27FC236}">
                <a16:creationId xmlns:a16="http://schemas.microsoft.com/office/drawing/2014/main" id="{A577E7E1-9164-434F-8EAC-3A5EC0BF3B1A}"/>
              </a:ext>
            </a:extLst>
          </p:cNvPr>
          <p:cNvSpPr>
            <a:spLocks noGrp="1"/>
          </p:cNvSpPr>
          <p:nvPr>
            <p:ph type="sldNum" sz="quarter" idx="12"/>
          </p:nvPr>
        </p:nvSpPr>
        <p:spPr/>
        <p:txBody>
          <a:bodyPr/>
          <a:lstStyle/>
          <a:p>
            <a:pPr>
              <a:defRPr/>
            </a:pPr>
            <a:fld id="{8372D68D-3E4D-E140-BABB-1F7B81CFF020}" type="slidenum">
              <a:rPr lang="en-US" altLang="zh-CN" smtClean="0"/>
              <a:pPr>
                <a:defRPr/>
              </a:pPr>
              <a:t>24</a:t>
            </a:fld>
            <a:endParaRPr lang="en-US" altLang="zh-CN" dirty="0"/>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37033104-9BE0-4BD9-91C2-D95A7C3ADCC4}"/>
                  </a:ext>
                </a:extLst>
              </p:cNvPr>
              <p:cNvSpPr/>
              <p:nvPr/>
            </p:nvSpPr>
            <p:spPr>
              <a:xfrm>
                <a:off x="247393" y="59086"/>
                <a:ext cx="3345851" cy="123200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altLang="zh-CN" sz="2000" i="1" smtClean="0">
                              <a:solidFill>
                                <a:srgbClr val="000000"/>
                              </a:solidFill>
                              <a:latin typeface="Cambria Math" panose="02040503050406030204" pitchFamily="18" charset="0"/>
                              <a:ea typeface="黑体" panose="02010609060101010101" pitchFamily="49" charset="-122"/>
                            </a:rPr>
                          </m:ctrlPr>
                        </m:dPr>
                        <m:e>
                          <m:eqArr>
                            <m:eqArrPr>
                              <m:ctrlPr>
                                <a:rPr kumimoji="0" lang="en-US" altLang="zh-CN" sz="2000" i="1">
                                  <a:solidFill>
                                    <a:srgbClr val="000000"/>
                                  </a:solidFill>
                                  <a:latin typeface="Cambria Math" panose="02040503050406030204" pitchFamily="18" charset="0"/>
                                  <a:ea typeface="黑体" panose="02010609060101010101" pitchFamily="49" charset="-122"/>
                                </a:rPr>
                              </m:ctrlPr>
                            </m:eqArrPr>
                            <m:e>
                              <m:acc>
                                <m:accPr>
                                  <m:chr m:val="̈"/>
                                  <m:ctrlPr>
                                    <a:rPr kumimoji="0" lang="en-US" altLang="zh-CN" sz="2000" i="1">
                                      <a:solidFill>
                                        <a:srgbClr val="0000FF"/>
                                      </a:solidFill>
                                      <a:latin typeface="Cambria Math" panose="02040503050406030204" pitchFamily="18" charset="0"/>
                                      <a:ea typeface="黑体" panose="02010609060101010101" pitchFamily="49" charset="-122"/>
                                    </a:rPr>
                                  </m:ctrlPr>
                                </m:accPr>
                                <m:e>
                                  <m:r>
                                    <a:rPr kumimoji="0" lang="en-US" altLang="zh-CN" sz="2000" i="1">
                                      <a:solidFill>
                                        <a:srgbClr val="0000FF"/>
                                      </a:solidFill>
                                      <a:latin typeface="Cambria Math" panose="02040503050406030204" pitchFamily="18" charset="0"/>
                                      <a:ea typeface="黑体" panose="02010609060101010101" pitchFamily="49" charset="-122"/>
                                    </a:rPr>
                                    <m:t>𝑥</m:t>
                                  </m:r>
                                </m:e>
                              </m:acc>
                              <m:r>
                                <a:rPr kumimoji="0" lang="en-US" altLang="zh-CN" sz="2000" i="1">
                                  <a:solidFill>
                                    <a:srgbClr val="0000FF"/>
                                  </a:solidFill>
                                  <a:latin typeface="Cambria Math" panose="02040503050406030204" pitchFamily="18" charset="0"/>
                                  <a:ea typeface="黑体" panose="02010609060101010101" pitchFamily="49" charset="-122"/>
                                </a:rPr>
                                <m:t>=2</m:t>
                              </m:r>
                              <m:r>
                                <a:rPr kumimoji="0" lang="en-US" altLang="zh-CN" sz="2000" i="1">
                                  <a:solidFill>
                                    <a:srgbClr val="0000FF"/>
                                  </a:solidFill>
                                  <a:latin typeface="Cambria Math" panose="02040503050406030204" pitchFamily="18" charset="0"/>
                                  <a:ea typeface="黑体" panose="02010609060101010101" pitchFamily="49" charset="-122"/>
                                </a:rPr>
                                <m:t>𝜔</m:t>
                              </m:r>
                              <m:acc>
                                <m:accPr>
                                  <m:chr m:val="̇"/>
                                  <m:ctrlPr>
                                    <a:rPr kumimoji="0" lang="en-US" altLang="zh-CN" sz="2000" i="1">
                                      <a:solidFill>
                                        <a:srgbClr val="0000FF"/>
                                      </a:solidFill>
                                      <a:latin typeface="Cambria Math" panose="02040503050406030204" pitchFamily="18" charset="0"/>
                                      <a:ea typeface="黑体" panose="02010609060101010101" pitchFamily="49" charset="-122"/>
                                    </a:rPr>
                                  </m:ctrlPr>
                                </m:accPr>
                                <m:e>
                                  <m:r>
                                    <a:rPr kumimoji="0" lang="en-US" altLang="zh-CN" sz="2000" i="1">
                                      <a:solidFill>
                                        <a:srgbClr val="0000FF"/>
                                      </a:solidFill>
                                      <a:latin typeface="Cambria Math" panose="02040503050406030204" pitchFamily="18" charset="0"/>
                                      <a:ea typeface="黑体" panose="02010609060101010101" pitchFamily="49" charset="-122"/>
                                    </a:rPr>
                                    <m:t>𝑦</m:t>
                                  </m:r>
                                </m:e>
                              </m:acc>
                              <m:func>
                                <m:funcPr>
                                  <m:ctrlPr>
                                    <a:rPr kumimoji="0" lang="en-US" altLang="zh-CN" sz="2000"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sz="2000">
                                      <a:solidFill>
                                        <a:srgbClr val="0000FF"/>
                                      </a:solidFill>
                                      <a:latin typeface="Cambria Math" panose="02040503050406030204" pitchFamily="18" charset="0"/>
                                      <a:ea typeface="黑体" panose="02010609060101010101" pitchFamily="49" charset="-122"/>
                                    </a:rPr>
                                    <m:t>sin</m:t>
                                  </m:r>
                                </m:fName>
                                <m:e>
                                  <m:r>
                                    <a:rPr kumimoji="0" lang="en-US" altLang="zh-CN" sz="2000" i="1">
                                      <a:solidFill>
                                        <a:srgbClr val="0000FF"/>
                                      </a:solidFill>
                                      <a:latin typeface="Cambria Math" panose="02040503050406030204" pitchFamily="18" charset="0"/>
                                      <a:ea typeface="黑体" panose="02010609060101010101" pitchFamily="49" charset="-122"/>
                                    </a:rPr>
                                    <m:t>𝜆</m:t>
                                  </m:r>
                                </m:e>
                              </m:func>
                              <m:r>
                                <a:rPr kumimoji="0" lang="en-US" altLang="zh-CN" sz="2000" i="1">
                                  <a:solidFill>
                                    <a:srgbClr val="0000FF"/>
                                  </a:solidFill>
                                  <a:latin typeface="Cambria Math" panose="02040503050406030204" pitchFamily="18" charset="0"/>
                                  <a:ea typeface="黑体" panose="02010609060101010101" pitchFamily="49" charset="-122"/>
                                </a:rPr>
                                <m:t>                         </m:t>
                              </m:r>
                            </m:e>
                            <m:e>
                              <m:acc>
                                <m:accPr>
                                  <m:chr m:val="̈"/>
                                  <m:ctrlPr>
                                    <a:rPr kumimoji="0" lang="en-US" altLang="zh-CN" sz="2000" i="1">
                                      <a:solidFill>
                                        <a:srgbClr val="FF0000"/>
                                      </a:solidFill>
                                      <a:latin typeface="Cambria Math" panose="02040503050406030204" pitchFamily="18" charset="0"/>
                                      <a:ea typeface="黑体" panose="02010609060101010101" pitchFamily="49" charset="-122"/>
                                    </a:rPr>
                                  </m:ctrlPr>
                                </m:accPr>
                                <m:e>
                                  <m:r>
                                    <a:rPr kumimoji="0" lang="en-US" altLang="zh-CN" sz="2000" i="1">
                                      <a:solidFill>
                                        <a:srgbClr val="FF0000"/>
                                      </a:solidFill>
                                      <a:latin typeface="Cambria Math" panose="02040503050406030204" pitchFamily="18" charset="0"/>
                                      <a:ea typeface="黑体" panose="02010609060101010101" pitchFamily="49" charset="-122"/>
                                    </a:rPr>
                                    <m:t>𝑦</m:t>
                                  </m:r>
                                </m:e>
                              </m:acc>
                              <m:r>
                                <a:rPr kumimoji="0" lang="en-US" altLang="zh-CN" sz="2000" i="1">
                                  <a:solidFill>
                                    <a:srgbClr val="FF0000"/>
                                  </a:solidFill>
                                  <a:latin typeface="Cambria Math" panose="02040503050406030204" pitchFamily="18" charset="0"/>
                                  <a:ea typeface="黑体" panose="02010609060101010101" pitchFamily="49" charset="-122"/>
                                </a:rPr>
                                <m:t>=−2</m:t>
                              </m:r>
                              <m:r>
                                <a:rPr kumimoji="0" lang="en-US" altLang="zh-CN" sz="2000" i="1">
                                  <a:solidFill>
                                    <a:srgbClr val="FF0000"/>
                                  </a:solidFill>
                                  <a:latin typeface="Cambria Math" panose="02040503050406030204" pitchFamily="18" charset="0"/>
                                  <a:ea typeface="黑体" panose="02010609060101010101" pitchFamily="49" charset="-122"/>
                                </a:rPr>
                                <m:t>𝜔</m:t>
                              </m:r>
                              <m:d>
                                <m:dPr>
                                  <m:ctrlPr>
                                    <a:rPr kumimoji="0" lang="en-US" altLang="zh-CN" sz="2000" i="1">
                                      <a:solidFill>
                                        <a:srgbClr val="FF0000"/>
                                      </a:solidFill>
                                      <a:latin typeface="Cambria Math" panose="02040503050406030204" pitchFamily="18" charset="0"/>
                                      <a:ea typeface="黑体" panose="02010609060101010101" pitchFamily="49" charset="-122"/>
                                    </a:rPr>
                                  </m:ctrlPr>
                                </m:dPr>
                                <m:e>
                                  <m:acc>
                                    <m:accPr>
                                      <m:chr m:val="̇"/>
                                      <m:ctrlPr>
                                        <a:rPr kumimoji="0" lang="en-US" altLang="zh-CN" sz="2000" i="1">
                                          <a:solidFill>
                                            <a:srgbClr val="FF0000"/>
                                          </a:solidFill>
                                          <a:latin typeface="Cambria Math" panose="02040503050406030204" pitchFamily="18" charset="0"/>
                                          <a:ea typeface="黑体" panose="02010609060101010101" pitchFamily="49" charset="-122"/>
                                        </a:rPr>
                                      </m:ctrlPr>
                                    </m:accPr>
                                    <m:e>
                                      <m:r>
                                        <a:rPr kumimoji="0" lang="en-US" altLang="zh-CN" sz="2000" i="1">
                                          <a:solidFill>
                                            <a:srgbClr val="FF0000"/>
                                          </a:solidFill>
                                          <a:latin typeface="Cambria Math" panose="02040503050406030204" pitchFamily="18" charset="0"/>
                                          <a:ea typeface="黑体" panose="02010609060101010101" pitchFamily="49" charset="-122"/>
                                        </a:rPr>
                                        <m:t>𝑥</m:t>
                                      </m:r>
                                    </m:e>
                                  </m:acc>
                                  <m:func>
                                    <m:funcPr>
                                      <m:ctrlPr>
                                        <a:rPr kumimoji="0" lang="en-US" altLang="zh-CN" sz="2000"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sz="2000">
                                          <a:solidFill>
                                            <a:srgbClr val="FF0000"/>
                                          </a:solidFill>
                                          <a:latin typeface="Cambria Math" panose="02040503050406030204" pitchFamily="18" charset="0"/>
                                          <a:ea typeface="黑体" panose="02010609060101010101" pitchFamily="49" charset="-122"/>
                                        </a:rPr>
                                        <m:t>sin</m:t>
                                      </m:r>
                                    </m:fName>
                                    <m:e>
                                      <m:r>
                                        <a:rPr kumimoji="0" lang="en-US" altLang="zh-CN" sz="2000" i="1">
                                          <a:solidFill>
                                            <a:srgbClr val="FF0000"/>
                                          </a:solidFill>
                                          <a:latin typeface="Cambria Math" panose="02040503050406030204" pitchFamily="18" charset="0"/>
                                          <a:ea typeface="黑体" panose="02010609060101010101" pitchFamily="49" charset="-122"/>
                                        </a:rPr>
                                        <m:t>𝜆</m:t>
                                      </m:r>
                                    </m:e>
                                  </m:func>
                                  <m:r>
                                    <a:rPr kumimoji="0" lang="en-US" altLang="zh-CN" sz="2000" i="1">
                                      <a:solidFill>
                                        <a:srgbClr val="FF0000"/>
                                      </a:solidFill>
                                      <a:latin typeface="Cambria Math" panose="02040503050406030204" pitchFamily="18" charset="0"/>
                                      <a:ea typeface="黑体" panose="02010609060101010101" pitchFamily="49" charset="-122"/>
                                    </a:rPr>
                                    <m:t>+</m:t>
                                  </m:r>
                                  <m:acc>
                                    <m:accPr>
                                      <m:chr m:val="̇"/>
                                      <m:ctrlPr>
                                        <a:rPr kumimoji="0" lang="en-US" altLang="zh-CN" sz="2000" i="1">
                                          <a:solidFill>
                                            <a:srgbClr val="FF0000"/>
                                          </a:solidFill>
                                          <a:latin typeface="Cambria Math" panose="02040503050406030204" pitchFamily="18" charset="0"/>
                                          <a:ea typeface="黑体" panose="02010609060101010101" pitchFamily="49" charset="-122"/>
                                        </a:rPr>
                                      </m:ctrlPr>
                                    </m:accPr>
                                    <m:e>
                                      <m:r>
                                        <a:rPr kumimoji="0" lang="en-US" altLang="zh-CN" sz="2000" i="1">
                                          <a:solidFill>
                                            <a:srgbClr val="FF0000"/>
                                          </a:solidFill>
                                          <a:latin typeface="Cambria Math" panose="02040503050406030204" pitchFamily="18" charset="0"/>
                                          <a:ea typeface="黑体" panose="02010609060101010101" pitchFamily="49" charset="-122"/>
                                        </a:rPr>
                                        <m:t>𝑧</m:t>
                                      </m:r>
                                    </m:e>
                                  </m:acc>
                                  <m:func>
                                    <m:funcPr>
                                      <m:ctrlPr>
                                        <a:rPr kumimoji="0" lang="en-US" altLang="zh-CN" sz="2000"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sz="2000">
                                          <a:solidFill>
                                            <a:srgbClr val="FF0000"/>
                                          </a:solidFill>
                                          <a:latin typeface="Cambria Math" panose="02040503050406030204" pitchFamily="18" charset="0"/>
                                          <a:ea typeface="黑体" panose="02010609060101010101" pitchFamily="49" charset="-122"/>
                                        </a:rPr>
                                        <m:t>cos</m:t>
                                      </m:r>
                                    </m:fName>
                                    <m:e>
                                      <m:r>
                                        <a:rPr kumimoji="0" lang="en-US" altLang="zh-CN" sz="2000" i="1">
                                          <a:solidFill>
                                            <a:srgbClr val="FF0000"/>
                                          </a:solidFill>
                                          <a:latin typeface="Cambria Math" panose="02040503050406030204" pitchFamily="18" charset="0"/>
                                          <a:ea typeface="黑体" panose="02010609060101010101" pitchFamily="49" charset="-122"/>
                                        </a:rPr>
                                        <m:t>𝜆</m:t>
                                      </m:r>
                                    </m:e>
                                  </m:func>
                                </m:e>
                              </m:d>
                            </m:e>
                            <m:e>
                              <m:acc>
                                <m:accPr>
                                  <m:chr m:val="̈"/>
                                  <m:ctrlPr>
                                    <a:rPr kumimoji="0" lang="en-US" altLang="zh-CN" sz="2000" i="1">
                                      <a:solidFill>
                                        <a:srgbClr val="0000FF"/>
                                      </a:solidFill>
                                      <a:latin typeface="Cambria Math" panose="02040503050406030204" pitchFamily="18" charset="0"/>
                                      <a:ea typeface="黑体" panose="02010609060101010101" pitchFamily="49" charset="-122"/>
                                    </a:rPr>
                                  </m:ctrlPr>
                                </m:accPr>
                                <m:e>
                                  <m:r>
                                    <a:rPr kumimoji="0" lang="en-US" altLang="zh-CN" sz="2000" i="1">
                                      <a:solidFill>
                                        <a:srgbClr val="0000FF"/>
                                      </a:solidFill>
                                      <a:latin typeface="Cambria Math" panose="02040503050406030204" pitchFamily="18" charset="0"/>
                                      <a:ea typeface="黑体" panose="02010609060101010101" pitchFamily="49" charset="-122"/>
                                    </a:rPr>
                                    <m:t>𝑧</m:t>
                                  </m:r>
                                </m:e>
                              </m:acc>
                              <m:r>
                                <a:rPr kumimoji="0" lang="en-US" altLang="zh-CN" sz="2000" i="1">
                                  <a:solidFill>
                                    <a:srgbClr val="0000FF"/>
                                  </a:solidFill>
                                  <a:latin typeface="Cambria Math" panose="02040503050406030204" pitchFamily="18" charset="0"/>
                                  <a:ea typeface="黑体" panose="02010609060101010101" pitchFamily="49" charset="-122"/>
                                </a:rPr>
                                <m:t>=−</m:t>
                              </m:r>
                              <m:r>
                                <a:rPr kumimoji="0" lang="en-US" altLang="zh-CN" sz="2000" i="1">
                                  <a:solidFill>
                                    <a:srgbClr val="0000FF"/>
                                  </a:solidFill>
                                  <a:latin typeface="Cambria Math" panose="02040503050406030204" pitchFamily="18" charset="0"/>
                                  <a:ea typeface="黑体" panose="02010609060101010101" pitchFamily="49" charset="-122"/>
                                </a:rPr>
                                <m:t>𝑔</m:t>
                              </m:r>
                              <m:r>
                                <a:rPr kumimoji="0" lang="en-US" altLang="zh-CN" sz="2000" i="1">
                                  <a:solidFill>
                                    <a:srgbClr val="0000FF"/>
                                  </a:solidFill>
                                  <a:latin typeface="Cambria Math" panose="02040503050406030204" pitchFamily="18" charset="0"/>
                                  <a:ea typeface="黑体" panose="02010609060101010101" pitchFamily="49" charset="-122"/>
                                </a:rPr>
                                <m:t>+2</m:t>
                              </m:r>
                              <m:r>
                                <a:rPr kumimoji="0" lang="en-US" altLang="zh-CN" sz="2000" i="1">
                                  <a:solidFill>
                                    <a:srgbClr val="0000FF"/>
                                  </a:solidFill>
                                  <a:latin typeface="Cambria Math" panose="02040503050406030204" pitchFamily="18" charset="0"/>
                                  <a:ea typeface="黑体" panose="02010609060101010101" pitchFamily="49" charset="-122"/>
                                </a:rPr>
                                <m:t>𝜔</m:t>
                              </m:r>
                              <m:acc>
                                <m:accPr>
                                  <m:chr m:val="̇"/>
                                  <m:ctrlPr>
                                    <a:rPr kumimoji="0" lang="en-US" altLang="zh-CN" sz="2000" i="1">
                                      <a:solidFill>
                                        <a:srgbClr val="0000FF"/>
                                      </a:solidFill>
                                      <a:latin typeface="Cambria Math" panose="02040503050406030204" pitchFamily="18" charset="0"/>
                                      <a:ea typeface="黑体" panose="02010609060101010101" pitchFamily="49" charset="-122"/>
                                    </a:rPr>
                                  </m:ctrlPr>
                                </m:accPr>
                                <m:e>
                                  <m:r>
                                    <a:rPr kumimoji="0" lang="en-US" altLang="zh-CN" sz="2000" i="1">
                                      <a:solidFill>
                                        <a:srgbClr val="0000FF"/>
                                      </a:solidFill>
                                      <a:latin typeface="Cambria Math" panose="02040503050406030204" pitchFamily="18" charset="0"/>
                                      <a:ea typeface="黑体" panose="02010609060101010101" pitchFamily="49" charset="-122"/>
                                    </a:rPr>
                                    <m:t>𝑦</m:t>
                                  </m:r>
                                </m:e>
                              </m:acc>
                              <m:func>
                                <m:funcPr>
                                  <m:ctrlPr>
                                    <a:rPr kumimoji="0" lang="en-US" altLang="zh-CN" sz="2000"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sz="2000">
                                      <a:solidFill>
                                        <a:srgbClr val="0000FF"/>
                                      </a:solidFill>
                                      <a:latin typeface="Cambria Math" panose="02040503050406030204" pitchFamily="18" charset="0"/>
                                      <a:ea typeface="黑体" panose="02010609060101010101" pitchFamily="49" charset="-122"/>
                                    </a:rPr>
                                    <m:t>cos</m:t>
                                  </m:r>
                                </m:fName>
                                <m:e>
                                  <m:r>
                                    <a:rPr kumimoji="0" lang="en-US" altLang="zh-CN" sz="2000" i="1">
                                      <a:solidFill>
                                        <a:srgbClr val="0000FF"/>
                                      </a:solidFill>
                                      <a:latin typeface="Cambria Math" panose="02040503050406030204" pitchFamily="18" charset="0"/>
                                      <a:ea typeface="黑体" panose="02010609060101010101" pitchFamily="49" charset="-122"/>
                                    </a:rPr>
                                    <m:t>𝜆</m:t>
                                  </m:r>
                                </m:e>
                              </m:func>
                              <m:r>
                                <a:rPr kumimoji="0" lang="en-US" altLang="zh-CN" sz="2000" b="0" i="1" smtClean="0">
                                  <a:solidFill>
                                    <a:srgbClr val="0000FF"/>
                                  </a:solidFill>
                                  <a:latin typeface="Cambria Math" panose="02040503050406030204" pitchFamily="18" charset="0"/>
                                  <a:ea typeface="黑体" panose="02010609060101010101" pitchFamily="49" charset="-122"/>
                                </a:rPr>
                                <m:t>   </m:t>
                              </m:r>
                              <m:r>
                                <a:rPr kumimoji="0" lang="en-US" altLang="zh-CN" sz="2000" i="1">
                                  <a:solidFill>
                                    <a:srgbClr val="0000FF"/>
                                  </a:solidFill>
                                  <a:latin typeface="Cambria Math" panose="02040503050406030204" pitchFamily="18" charset="0"/>
                                  <a:ea typeface="黑体" panose="02010609060101010101" pitchFamily="49" charset="-122"/>
                                </a:rPr>
                                <m:t>         </m:t>
                              </m:r>
                            </m:e>
                          </m:eqArr>
                        </m:e>
                      </m:d>
                    </m:oMath>
                  </m:oMathPara>
                </a14:m>
                <a:endParaRPr lang="zh-CN" altLang="en-US" sz="2000" dirty="0"/>
              </a:p>
            </p:txBody>
          </p:sp>
        </mc:Choice>
        <mc:Fallback xmlns="">
          <p:sp>
            <p:nvSpPr>
              <p:cNvPr id="6" name="矩形 5">
                <a:extLst>
                  <a:ext uri="{FF2B5EF4-FFF2-40B4-BE49-F238E27FC236}">
                    <a16:creationId xmlns:a16="http://schemas.microsoft.com/office/drawing/2014/main" id="{37033104-9BE0-4BD9-91C2-D95A7C3ADCC4}"/>
                  </a:ext>
                </a:extLst>
              </p:cNvPr>
              <p:cNvSpPr>
                <a:spLocks noRot="1" noChangeAspect="1" noMove="1" noResize="1" noEditPoints="1" noAdjustHandles="1" noChangeArrowheads="1" noChangeShapeType="1" noTextEdit="1"/>
              </p:cNvSpPr>
              <p:nvPr/>
            </p:nvSpPr>
            <p:spPr>
              <a:xfrm>
                <a:off x="247393" y="59086"/>
                <a:ext cx="3345851" cy="123200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a:extLst>
                  <a:ext uri="{FF2B5EF4-FFF2-40B4-BE49-F238E27FC236}">
                    <a16:creationId xmlns:a16="http://schemas.microsoft.com/office/drawing/2014/main" id="{3D2904ED-DCD2-49A3-9BC2-95B0D3453AA1}"/>
                  </a:ext>
                </a:extLst>
              </p:cNvPr>
              <p:cNvSpPr/>
              <p:nvPr/>
            </p:nvSpPr>
            <p:spPr>
              <a:xfrm>
                <a:off x="4572000" y="59086"/>
                <a:ext cx="3977499" cy="1232004"/>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altLang="zh-CN" sz="2000" i="1" smtClean="0">
                              <a:solidFill>
                                <a:srgbClr val="000000"/>
                              </a:solidFill>
                              <a:latin typeface="Cambria Math" panose="02040503050406030204" pitchFamily="18" charset="0"/>
                              <a:ea typeface="黑体" panose="02010609060101010101" pitchFamily="49" charset="-122"/>
                            </a:rPr>
                          </m:ctrlPr>
                        </m:dPr>
                        <m:e>
                          <m:eqArr>
                            <m:eqArrPr>
                              <m:ctrlPr>
                                <a:rPr kumimoji="0" lang="en-US" altLang="zh-CN" sz="2000" i="1">
                                  <a:solidFill>
                                    <a:srgbClr val="000000"/>
                                  </a:solidFill>
                                  <a:latin typeface="Cambria Math" panose="02040503050406030204" pitchFamily="18" charset="0"/>
                                  <a:ea typeface="黑体" panose="02010609060101010101" pitchFamily="49" charset="-122"/>
                                </a:rPr>
                              </m:ctrlPr>
                            </m:eqArrPr>
                            <m:e>
                              <m:acc>
                                <m:acc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accPr>
                                <m:e>
                                  <m:r>
                                    <a:rPr kumimoji="0" lang="en-US" altLang="zh-CN" sz="2000" b="0" i="1" smtClean="0">
                                      <a:solidFill>
                                        <a:srgbClr val="0000FF"/>
                                      </a:solidFill>
                                      <a:latin typeface="Cambria Math" panose="02040503050406030204" pitchFamily="18" charset="0"/>
                                      <a:ea typeface="黑体" panose="02010609060101010101" pitchFamily="49" charset="-122"/>
                                    </a:rPr>
                                    <m:t>𝑥</m:t>
                                  </m:r>
                                </m:e>
                              </m:acc>
                              <m:r>
                                <a:rPr kumimoji="0" lang="en-US" altLang="zh-CN" sz="2000" i="1">
                                  <a:solidFill>
                                    <a:srgbClr val="0000FF"/>
                                  </a:solidFill>
                                  <a:latin typeface="Cambria Math" panose="02040503050406030204" pitchFamily="18" charset="0"/>
                                  <a:ea typeface="黑体" panose="02010609060101010101" pitchFamily="49" charset="-122"/>
                                </a:rPr>
                                <m:t>=2</m:t>
                              </m:r>
                              <m:r>
                                <a:rPr kumimoji="0" lang="en-US" altLang="zh-CN" sz="2000" i="1">
                                  <a:solidFill>
                                    <a:srgbClr val="0000FF"/>
                                  </a:solidFill>
                                  <a:latin typeface="Cambria Math" panose="02040503050406030204" pitchFamily="18" charset="0"/>
                                  <a:ea typeface="黑体" panose="02010609060101010101" pitchFamily="49" charset="-122"/>
                                </a:rPr>
                                <m:t>𝜔</m:t>
                              </m:r>
                              <m:r>
                                <a:rPr kumimoji="0" lang="en-US" altLang="zh-CN" sz="2000" b="0" i="1" smtClean="0">
                                  <a:solidFill>
                                    <a:srgbClr val="0000FF"/>
                                  </a:solidFill>
                                  <a:latin typeface="Cambria Math" panose="02040503050406030204" pitchFamily="18" charset="0"/>
                                  <a:ea typeface="黑体" panose="02010609060101010101" pitchFamily="49" charset="-122"/>
                                </a:rPr>
                                <m:t>𝑦</m:t>
                              </m:r>
                              <m:func>
                                <m:funcPr>
                                  <m:ctrlPr>
                                    <a:rPr kumimoji="0" lang="en-US" altLang="zh-CN" sz="2000"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sz="2000">
                                      <a:solidFill>
                                        <a:srgbClr val="0000FF"/>
                                      </a:solidFill>
                                      <a:latin typeface="Cambria Math" panose="02040503050406030204" pitchFamily="18" charset="0"/>
                                      <a:ea typeface="黑体" panose="02010609060101010101" pitchFamily="49" charset="-122"/>
                                    </a:rPr>
                                    <m:t>sin</m:t>
                                  </m:r>
                                </m:fName>
                                <m:e>
                                  <m:r>
                                    <a:rPr kumimoji="0" lang="en-US" altLang="zh-CN" sz="2000" i="1">
                                      <a:solidFill>
                                        <a:srgbClr val="0000FF"/>
                                      </a:solidFill>
                                      <a:latin typeface="Cambria Math" panose="02040503050406030204" pitchFamily="18" charset="0"/>
                                      <a:ea typeface="黑体" panose="02010609060101010101" pitchFamily="49" charset="-122"/>
                                    </a:rPr>
                                    <m:t>𝜆</m:t>
                                  </m:r>
                                </m:e>
                              </m:func>
                              <m:r>
                                <a:rPr kumimoji="0" lang="en-US" altLang="zh-CN" sz="2000" i="1">
                                  <a:solidFill>
                                    <a:srgbClr val="0000FF"/>
                                  </a:solidFill>
                                  <a:latin typeface="Cambria Math" panose="02040503050406030204" pitchFamily="18" charset="0"/>
                                  <a:ea typeface="黑体" panose="02010609060101010101" pitchFamily="49" charset="-122"/>
                                </a:rPr>
                                <m:t>  </m:t>
                              </m:r>
                              <m:r>
                                <a:rPr kumimoji="0" lang="en-US" altLang="zh-CN" sz="2000" b="0" i="1" smtClean="0">
                                  <a:solidFill>
                                    <a:srgbClr val="0000FF"/>
                                  </a:solidFill>
                                  <a:latin typeface="Cambria Math" panose="02040503050406030204" pitchFamily="18" charset="0"/>
                                  <a:ea typeface="黑体" panose="02010609060101010101" pitchFamily="49" charset="-122"/>
                                </a:rPr>
                                <m:t>           </m:t>
                              </m:r>
                              <m:r>
                                <a:rPr kumimoji="0" lang="en-US" altLang="zh-CN" sz="2000" i="1">
                                  <a:solidFill>
                                    <a:srgbClr val="0000FF"/>
                                  </a:solidFill>
                                  <a:latin typeface="Cambria Math" panose="02040503050406030204" pitchFamily="18" charset="0"/>
                                  <a:ea typeface="黑体" panose="02010609060101010101" pitchFamily="49" charset="-122"/>
                                </a:rPr>
                                <m:t>                       </m:t>
                              </m:r>
                            </m:e>
                            <m:e>
                              <m:acc>
                                <m:accPr>
                                  <m:chr m:val="̇"/>
                                  <m:ctrlPr>
                                    <a:rPr kumimoji="0" lang="en-US" altLang="zh-CN" sz="2000" b="0" i="1" smtClean="0">
                                      <a:solidFill>
                                        <a:srgbClr val="FF0000"/>
                                      </a:solidFill>
                                      <a:latin typeface="Cambria Math" panose="02040503050406030204" pitchFamily="18" charset="0"/>
                                      <a:ea typeface="黑体" panose="02010609060101010101" pitchFamily="49" charset="-122"/>
                                    </a:rPr>
                                  </m:ctrlPr>
                                </m:accPr>
                                <m:e>
                                  <m:r>
                                    <a:rPr kumimoji="0" lang="en-US" altLang="zh-CN" sz="2000" b="0" i="1" smtClean="0">
                                      <a:solidFill>
                                        <a:srgbClr val="FF0000"/>
                                      </a:solidFill>
                                      <a:latin typeface="Cambria Math" panose="02040503050406030204" pitchFamily="18" charset="0"/>
                                      <a:ea typeface="黑体" panose="02010609060101010101" pitchFamily="49" charset="-122"/>
                                    </a:rPr>
                                    <m:t>𝑦</m:t>
                                  </m:r>
                                </m:e>
                              </m:acc>
                              <m:r>
                                <a:rPr kumimoji="0" lang="en-US" altLang="zh-CN" sz="2000" i="1">
                                  <a:solidFill>
                                    <a:srgbClr val="FF0000"/>
                                  </a:solidFill>
                                  <a:latin typeface="Cambria Math" panose="02040503050406030204" pitchFamily="18" charset="0"/>
                                  <a:ea typeface="黑体" panose="02010609060101010101" pitchFamily="49" charset="-122"/>
                                </a:rPr>
                                <m:t>=−2</m:t>
                              </m:r>
                              <m:r>
                                <a:rPr kumimoji="0" lang="en-US" altLang="zh-CN" sz="2000" i="1">
                                  <a:solidFill>
                                    <a:srgbClr val="FF0000"/>
                                  </a:solidFill>
                                  <a:latin typeface="Cambria Math" panose="02040503050406030204" pitchFamily="18" charset="0"/>
                                  <a:ea typeface="黑体" panose="02010609060101010101" pitchFamily="49" charset="-122"/>
                                </a:rPr>
                                <m:t>𝜔</m:t>
                              </m:r>
                              <m:d>
                                <m:dPr>
                                  <m:begChr m:val="["/>
                                  <m:endChr m:val="]"/>
                                  <m:ctrlPr>
                                    <a:rPr kumimoji="0" lang="en-US" altLang="zh-CN" sz="2000" b="0" i="1" smtClean="0">
                                      <a:solidFill>
                                        <a:srgbClr val="FF0000"/>
                                      </a:solidFill>
                                      <a:latin typeface="Cambria Math" panose="02040503050406030204" pitchFamily="18" charset="0"/>
                                      <a:ea typeface="黑体" panose="02010609060101010101" pitchFamily="49" charset="-122"/>
                                    </a:rPr>
                                  </m:ctrlPr>
                                </m:dPr>
                                <m:e>
                                  <m:r>
                                    <a:rPr kumimoji="0" lang="en-US" altLang="zh-CN" sz="2000" i="1">
                                      <a:solidFill>
                                        <a:srgbClr val="FF0000"/>
                                      </a:solidFill>
                                      <a:latin typeface="Cambria Math" panose="02040503050406030204" pitchFamily="18" charset="0"/>
                                      <a:ea typeface="黑体" panose="02010609060101010101" pitchFamily="49" charset="-122"/>
                                    </a:rPr>
                                    <m:t>𝑥</m:t>
                                  </m:r>
                                  <m:func>
                                    <m:funcPr>
                                      <m:ctrlPr>
                                        <a:rPr kumimoji="0" lang="en-US" altLang="zh-CN" sz="2000"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sz="2000">
                                          <a:solidFill>
                                            <a:srgbClr val="FF0000"/>
                                          </a:solidFill>
                                          <a:latin typeface="Cambria Math" panose="02040503050406030204" pitchFamily="18" charset="0"/>
                                          <a:ea typeface="黑体" panose="02010609060101010101" pitchFamily="49" charset="-122"/>
                                        </a:rPr>
                                        <m:t>sin</m:t>
                                      </m:r>
                                    </m:fName>
                                    <m:e>
                                      <m:r>
                                        <a:rPr kumimoji="0" lang="en-US" altLang="zh-CN" sz="2000" i="1">
                                          <a:solidFill>
                                            <a:srgbClr val="FF0000"/>
                                          </a:solidFill>
                                          <a:latin typeface="Cambria Math" panose="02040503050406030204" pitchFamily="18" charset="0"/>
                                          <a:ea typeface="黑体" panose="02010609060101010101" pitchFamily="49" charset="-122"/>
                                        </a:rPr>
                                        <m:t>𝜆</m:t>
                                      </m:r>
                                    </m:e>
                                  </m:func>
                                  <m:r>
                                    <a:rPr kumimoji="0" lang="en-US" altLang="zh-CN" sz="2000" i="1">
                                      <a:solidFill>
                                        <a:srgbClr val="FF0000"/>
                                      </a:solidFill>
                                      <a:latin typeface="Cambria Math" panose="02040503050406030204" pitchFamily="18" charset="0"/>
                                      <a:ea typeface="黑体" panose="02010609060101010101" pitchFamily="49" charset="-122"/>
                                    </a:rPr>
                                    <m:t>+(</m:t>
                                  </m:r>
                                  <m:r>
                                    <a:rPr kumimoji="0" lang="en-US" altLang="zh-CN" sz="2000" i="1">
                                      <a:solidFill>
                                        <a:srgbClr val="FF0000"/>
                                      </a:solidFill>
                                      <a:latin typeface="Cambria Math" panose="02040503050406030204" pitchFamily="18" charset="0"/>
                                      <a:ea typeface="黑体" panose="02010609060101010101" pitchFamily="49" charset="-122"/>
                                    </a:rPr>
                                    <m:t>𝑧</m:t>
                                  </m:r>
                                  <m:r>
                                    <a:rPr kumimoji="0" lang="en-US" altLang="zh-CN" sz="2000" i="1">
                                      <a:solidFill>
                                        <a:srgbClr val="FF0000"/>
                                      </a:solidFill>
                                      <a:latin typeface="Cambria Math" panose="02040503050406030204" pitchFamily="18" charset="0"/>
                                      <a:ea typeface="黑体" panose="02010609060101010101" pitchFamily="49" charset="-122"/>
                                    </a:rPr>
                                    <m:t>−</m:t>
                                  </m:r>
                                  <m:r>
                                    <a:rPr kumimoji="0" lang="en-US" altLang="zh-CN" sz="2000" i="1">
                                      <a:solidFill>
                                        <a:srgbClr val="FF0000"/>
                                      </a:solidFill>
                                      <a:latin typeface="Cambria Math" panose="02040503050406030204" pitchFamily="18" charset="0"/>
                                      <a:ea typeface="黑体" panose="02010609060101010101" pitchFamily="49" charset="-122"/>
                                    </a:rPr>
                                    <m:t>h</m:t>
                                  </m:r>
                                  <m:r>
                                    <a:rPr kumimoji="0" lang="en-US" altLang="zh-CN" sz="2000" i="1">
                                      <a:solidFill>
                                        <a:srgbClr val="FF0000"/>
                                      </a:solidFill>
                                      <a:latin typeface="Cambria Math" panose="02040503050406030204" pitchFamily="18" charset="0"/>
                                      <a:ea typeface="黑体" panose="02010609060101010101" pitchFamily="49" charset="-122"/>
                                    </a:rPr>
                                    <m:t>)</m:t>
                                  </m:r>
                                  <m:func>
                                    <m:funcPr>
                                      <m:ctrlPr>
                                        <a:rPr kumimoji="0" lang="en-US" altLang="zh-CN" sz="2000"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sz="2000">
                                          <a:solidFill>
                                            <a:srgbClr val="FF0000"/>
                                          </a:solidFill>
                                          <a:latin typeface="Cambria Math" panose="02040503050406030204" pitchFamily="18" charset="0"/>
                                          <a:ea typeface="黑体" panose="02010609060101010101" pitchFamily="49" charset="-122"/>
                                        </a:rPr>
                                        <m:t>cos</m:t>
                                      </m:r>
                                    </m:fName>
                                    <m:e>
                                      <m:r>
                                        <a:rPr kumimoji="0" lang="en-US" altLang="zh-CN" sz="2000" i="1">
                                          <a:solidFill>
                                            <a:srgbClr val="FF0000"/>
                                          </a:solidFill>
                                          <a:latin typeface="Cambria Math" panose="02040503050406030204" pitchFamily="18" charset="0"/>
                                          <a:ea typeface="黑体" panose="02010609060101010101" pitchFamily="49" charset="-122"/>
                                        </a:rPr>
                                        <m:t>𝜆</m:t>
                                      </m:r>
                                    </m:e>
                                  </m:func>
                                </m:e>
                              </m:d>
                            </m:e>
                            <m:e>
                              <m:acc>
                                <m:accPr>
                                  <m:chr m:val="̇"/>
                                  <m:ctrlPr>
                                    <a:rPr kumimoji="0" lang="en-US" altLang="zh-CN" sz="2000" b="0" i="1" smtClean="0">
                                      <a:solidFill>
                                        <a:srgbClr val="0000FF"/>
                                      </a:solidFill>
                                      <a:latin typeface="Cambria Math" panose="02040503050406030204" pitchFamily="18" charset="0"/>
                                      <a:ea typeface="黑体" panose="02010609060101010101" pitchFamily="49" charset="-122"/>
                                    </a:rPr>
                                  </m:ctrlPr>
                                </m:accPr>
                                <m:e>
                                  <m:r>
                                    <a:rPr kumimoji="0" lang="en-US" altLang="zh-CN" sz="2000" b="0" i="1" smtClean="0">
                                      <a:solidFill>
                                        <a:srgbClr val="0000FF"/>
                                      </a:solidFill>
                                      <a:latin typeface="Cambria Math" panose="02040503050406030204" pitchFamily="18" charset="0"/>
                                      <a:ea typeface="黑体" panose="02010609060101010101" pitchFamily="49" charset="-122"/>
                                    </a:rPr>
                                    <m:t>𝑧</m:t>
                                  </m:r>
                                </m:e>
                              </m:acc>
                              <m:r>
                                <a:rPr kumimoji="0" lang="en-US" altLang="zh-CN" sz="2000" i="1">
                                  <a:solidFill>
                                    <a:srgbClr val="0000FF"/>
                                  </a:solidFill>
                                  <a:latin typeface="Cambria Math" panose="02040503050406030204" pitchFamily="18" charset="0"/>
                                  <a:ea typeface="黑体" panose="02010609060101010101" pitchFamily="49" charset="-122"/>
                                </a:rPr>
                                <m:t>=−</m:t>
                              </m:r>
                              <m:r>
                                <a:rPr kumimoji="0" lang="en-US" altLang="zh-CN" sz="2000" i="1">
                                  <a:solidFill>
                                    <a:srgbClr val="0000FF"/>
                                  </a:solidFill>
                                  <a:latin typeface="Cambria Math" panose="02040503050406030204" pitchFamily="18" charset="0"/>
                                  <a:ea typeface="黑体" panose="02010609060101010101" pitchFamily="49" charset="-122"/>
                                </a:rPr>
                                <m:t>𝑔𝑡</m:t>
                              </m:r>
                              <m:r>
                                <a:rPr kumimoji="0" lang="en-US" altLang="zh-CN" sz="2000" i="1">
                                  <a:solidFill>
                                    <a:srgbClr val="0000FF"/>
                                  </a:solidFill>
                                  <a:latin typeface="Cambria Math" panose="02040503050406030204" pitchFamily="18" charset="0"/>
                                  <a:ea typeface="黑体" panose="02010609060101010101" pitchFamily="49" charset="-122"/>
                                </a:rPr>
                                <m:t>+2</m:t>
                              </m:r>
                              <m:r>
                                <a:rPr kumimoji="0" lang="en-US" altLang="zh-CN" sz="2000" i="1">
                                  <a:solidFill>
                                    <a:srgbClr val="0000FF"/>
                                  </a:solidFill>
                                  <a:latin typeface="Cambria Math" panose="02040503050406030204" pitchFamily="18" charset="0"/>
                                  <a:ea typeface="黑体" panose="02010609060101010101" pitchFamily="49" charset="-122"/>
                                </a:rPr>
                                <m:t>𝜔</m:t>
                              </m:r>
                              <m:r>
                                <a:rPr kumimoji="0" lang="en-US" altLang="zh-CN" sz="2000" b="0" i="1" smtClean="0">
                                  <a:solidFill>
                                    <a:srgbClr val="0000FF"/>
                                  </a:solidFill>
                                  <a:latin typeface="Cambria Math" panose="02040503050406030204" pitchFamily="18" charset="0"/>
                                  <a:ea typeface="黑体" panose="02010609060101010101" pitchFamily="49" charset="-122"/>
                                </a:rPr>
                                <m:t>𝑦</m:t>
                              </m:r>
                              <m:func>
                                <m:funcPr>
                                  <m:ctrlPr>
                                    <a:rPr kumimoji="0" lang="en-US" altLang="zh-CN" sz="2000"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sz="2000">
                                      <a:solidFill>
                                        <a:srgbClr val="0000FF"/>
                                      </a:solidFill>
                                      <a:latin typeface="Cambria Math" panose="02040503050406030204" pitchFamily="18" charset="0"/>
                                      <a:ea typeface="黑体" panose="02010609060101010101" pitchFamily="49" charset="-122"/>
                                    </a:rPr>
                                    <m:t>cos</m:t>
                                  </m:r>
                                </m:fName>
                                <m:e>
                                  <m:r>
                                    <a:rPr kumimoji="0" lang="en-US" altLang="zh-CN" sz="2000" i="1">
                                      <a:solidFill>
                                        <a:srgbClr val="0000FF"/>
                                      </a:solidFill>
                                      <a:latin typeface="Cambria Math" panose="02040503050406030204" pitchFamily="18" charset="0"/>
                                      <a:ea typeface="黑体" panose="02010609060101010101" pitchFamily="49" charset="-122"/>
                                    </a:rPr>
                                    <m:t>𝜆</m:t>
                                  </m:r>
                                </m:e>
                              </m:func>
                              <m:r>
                                <a:rPr kumimoji="0" lang="en-US" altLang="zh-CN" sz="2000" b="0" i="1" smtClean="0">
                                  <a:solidFill>
                                    <a:srgbClr val="0000FF"/>
                                  </a:solidFill>
                                  <a:latin typeface="Cambria Math" panose="02040503050406030204" pitchFamily="18" charset="0"/>
                                  <a:ea typeface="黑体" panose="02010609060101010101" pitchFamily="49" charset="-122"/>
                                </a:rPr>
                                <m:t>             </m:t>
                              </m:r>
                              <m:r>
                                <a:rPr kumimoji="0" lang="en-US" altLang="zh-CN" sz="2000" i="1">
                                  <a:solidFill>
                                    <a:srgbClr val="0000FF"/>
                                  </a:solidFill>
                                  <a:latin typeface="Cambria Math" panose="02040503050406030204" pitchFamily="18" charset="0"/>
                                  <a:ea typeface="黑体" panose="02010609060101010101" pitchFamily="49" charset="-122"/>
                                </a:rPr>
                                <m:t>         </m:t>
                              </m:r>
                            </m:e>
                          </m:eqArr>
                        </m:e>
                      </m:d>
                    </m:oMath>
                  </m:oMathPara>
                </a14:m>
                <a:endParaRPr lang="zh-CN" altLang="en-US" sz="2000" dirty="0"/>
              </a:p>
            </p:txBody>
          </p:sp>
        </mc:Choice>
        <mc:Fallback xmlns="">
          <p:sp>
            <p:nvSpPr>
              <p:cNvPr id="18" name="矩形 17">
                <a:extLst>
                  <a:ext uri="{FF2B5EF4-FFF2-40B4-BE49-F238E27FC236}">
                    <a16:creationId xmlns:a16="http://schemas.microsoft.com/office/drawing/2014/main" id="{3D2904ED-DCD2-49A3-9BC2-95B0D3453AA1}"/>
                  </a:ext>
                </a:extLst>
              </p:cNvPr>
              <p:cNvSpPr>
                <a:spLocks noRot="1" noChangeAspect="1" noMove="1" noResize="1" noEditPoints="1" noAdjustHandles="1" noChangeArrowheads="1" noChangeShapeType="1" noTextEdit="1"/>
              </p:cNvSpPr>
              <p:nvPr/>
            </p:nvSpPr>
            <p:spPr>
              <a:xfrm>
                <a:off x="4572000" y="59086"/>
                <a:ext cx="3977499" cy="123200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1A729822-411E-4068-A37B-8EB06E0B4569}"/>
                  </a:ext>
                </a:extLst>
              </p:cNvPr>
              <p:cNvSpPr/>
              <p:nvPr/>
            </p:nvSpPr>
            <p:spPr>
              <a:xfrm>
                <a:off x="171193" y="1328136"/>
                <a:ext cx="8793295" cy="546091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altLang="zh-CN" i="1" smtClean="0">
                              <a:solidFill>
                                <a:srgbClr val="000000"/>
                              </a:solidFill>
                              <a:latin typeface="Cambria Math" panose="02040503050406030204" pitchFamily="18" charset="0"/>
                              <a:ea typeface="黑体" panose="02010609060101010101" pitchFamily="49" charset="-122"/>
                            </a:rPr>
                          </m:ctrlPr>
                        </m:dPr>
                        <m:e>
                          <m:eqArr>
                            <m:eqArrPr>
                              <m:ctrlPr>
                                <a:rPr kumimoji="0" lang="en-US" altLang="zh-CN" i="1">
                                  <a:solidFill>
                                    <a:srgbClr val="000000"/>
                                  </a:solidFill>
                                  <a:latin typeface="Cambria Math" panose="02040503050406030204" pitchFamily="18" charset="0"/>
                                  <a:ea typeface="黑体" panose="02010609060101010101" pitchFamily="49" charset="-122"/>
                                </a:rPr>
                              </m:ctrlPr>
                            </m:eqArrPr>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𝑥</m:t>
                                  </m:r>
                                </m:e>
                              </m:acc>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b="0" i="1" smtClean="0">
                                  <a:solidFill>
                                    <a:srgbClr val="0000FF"/>
                                  </a:solidFill>
                                  <a:latin typeface="Cambria Math" panose="02040503050406030204" pitchFamily="18" charset="0"/>
                                  <a:ea typeface="黑体" panose="02010609060101010101" pitchFamily="49" charset="-122"/>
                                </a:rPr>
                                <m:t>−4</m:t>
                              </m:r>
                              <m:sSup>
                                <m:sSupPr>
                                  <m:ctrlPr>
                                    <a:rPr kumimoji="0" lang="en-US" altLang="zh-CN" b="0" i="1" smtClean="0">
                                      <a:solidFill>
                                        <a:srgbClr val="0000FF"/>
                                      </a:solidFill>
                                      <a:latin typeface="Cambria Math" panose="02040503050406030204" pitchFamily="18" charset="0"/>
                                      <a:ea typeface="黑体" panose="02010609060101010101" pitchFamily="49" charset="-122"/>
                                    </a:rPr>
                                  </m:ctrlPr>
                                </m:sSupPr>
                                <m:e>
                                  <m:r>
                                    <a:rPr kumimoji="0" lang="en-US" altLang="zh-CN" i="1">
                                      <a:solidFill>
                                        <a:srgbClr val="0000FF"/>
                                      </a:solidFill>
                                      <a:latin typeface="Cambria Math" panose="02040503050406030204" pitchFamily="18" charset="0"/>
                                      <a:ea typeface="黑体" panose="02010609060101010101" pitchFamily="49" charset="-122"/>
                                    </a:rPr>
                                    <m:t>𝜔</m:t>
                                  </m:r>
                                </m:e>
                                <m:sup>
                                  <m:r>
                                    <a:rPr kumimoji="0" lang="en-US" altLang="zh-CN" b="0" i="1" smtClean="0">
                                      <a:solidFill>
                                        <a:srgbClr val="0000FF"/>
                                      </a:solidFill>
                                      <a:latin typeface="Cambria Math" panose="02040503050406030204" pitchFamily="18" charset="0"/>
                                      <a:ea typeface="黑体" panose="02010609060101010101" pitchFamily="49" charset="-122"/>
                                    </a:rPr>
                                    <m:t>2</m:t>
                                  </m:r>
                                </m:sup>
                              </m:sSup>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𝑦</m:t>
                                  </m:r>
                                </m:e>
                              </m:acc>
                              <m:func>
                                <m:funcPr>
                                  <m:ctrlPr>
                                    <a:rPr kumimoji="0" lang="en-US" altLang="zh-CN"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sin</m:t>
                                  </m:r>
                                </m:fName>
                                <m:e>
                                  <m:r>
                                    <a:rPr kumimoji="0" lang="en-US" altLang="zh-CN" i="1">
                                      <a:solidFill>
                                        <a:srgbClr val="0000FF"/>
                                      </a:solidFill>
                                      <a:latin typeface="Cambria Math" panose="02040503050406030204" pitchFamily="18" charset="0"/>
                                      <a:ea typeface="黑体" panose="02010609060101010101" pitchFamily="49" charset="-122"/>
                                    </a:rPr>
                                    <m:t>𝜆</m:t>
                                  </m:r>
                                </m:e>
                              </m:func>
                              <m:d>
                                <m:dPr>
                                  <m:begChr m:val="["/>
                                  <m:endChr m:val="]"/>
                                  <m:ctrlPr>
                                    <a:rPr kumimoji="0" lang="en-US" altLang="zh-CN" i="1" smtClean="0">
                                      <a:solidFill>
                                        <a:srgbClr val="0000FF"/>
                                      </a:solidFill>
                                      <a:latin typeface="Cambria Math" panose="02040503050406030204" pitchFamily="18" charset="0"/>
                                      <a:ea typeface="黑体" panose="02010609060101010101" pitchFamily="49" charset="-122"/>
                                    </a:rPr>
                                  </m:ctrlPr>
                                </m:dPr>
                                <m:e>
                                  <m:r>
                                    <a:rPr kumimoji="0" lang="en-US" altLang="zh-CN" i="1">
                                      <a:solidFill>
                                        <a:srgbClr val="0000FF"/>
                                      </a:solidFill>
                                      <a:latin typeface="Cambria Math" panose="02040503050406030204" pitchFamily="18" charset="0"/>
                                      <a:ea typeface="黑体" panose="02010609060101010101" pitchFamily="49" charset="-122"/>
                                    </a:rPr>
                                    <m:t>𝑥</m:t>
                                  </m:r>
                                  <m:func>
                                    <m:funcPr>
                                      <m:ctrlPr>
                                        <a:rPr kumimoji="0" lang="en-US" altLang="zh-CN"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sin</m:t>
                                      </m:r>
                                    </m:fName>
                                    <m:e>
                                      <m:r>
                                        <a:rPr kumimoji="0" lang="en-US" altLang="zh-CN" i="1">
                                          <a:solidFill>
                                            <a:srgbClr val="0000FF"/>
                                          </a:solidFill>
                                          <a:latin typeface="Cambria Math" panose="02040503050406030204" pitchFamily="18" charset="0"/>
                                          <a:ea typeface="黑体" panose="02010609060101010101" pitchFamily="49" charset="-122"/>
                                        </a:rPr>
                                        <m:t>𝜆</m:t>
                                      </m:r>
                                    </m:e>
                                  </m:func>
                                  <m:r>
                                    <a:rPr kumimoji="0" lang="en-US" altLang="zh-CN" i="1">
                                      <a:solidFill>
                                        <a:srgbClr val="0000FF"/>
                                      </a:solidFill>
                                      <a:latin typeface="Cambria Math" panose="02040503050406030204" pitchFamily="18" charset="0"/>
                                      <a:ea typeface="黑体" panose="02010609060101010101" pitchFamily="49" charset="-122"/>
                                    </a:rPr>
                                    <m:t>+</m:t>
                                  </m:r>
                                  <m:d>
                                    <m:dPr>
                                      <m:ctrlPr>
                                        <a:rPr kumimoji="0" lang="en-US" altLang="zh-CN" i="1">
                                          <a:solidFill>
                                            <a:srgbClr val="0000FF"/>
                                          </a:solidFill>
                                          <a:latin typeface="Cambria Math" panose="02040503050406030204" pitchFamily="18" charset="0"/>
                                          <a:ea typeface="黑体" panose="02010609060101010101" pitchFamily="49" charset="-122"/>
                                        </a:rPr>
                                      </m:ctrlPr>
                                    </m:dPr>
                                    <m:e>
                                      <m:r>
                                        <a:rPr kumimoji="0" lang="en-US" altLang="zh-CN" i="1">
                                          <a:solidFill>
                                            <a:srgbClr val="0000FF"/>
                                          </a:solidFill>
                                          <a:latin typeface="Cambria Math" panose="02040503050406030204" pitchFamily="18" charset="0"/>
                                          <a:ea typeface="黑体" panose="02010609060101010101" pitchFamily="49" charset="-122"/>
                                        </a:rPr>
                                        <m:t>𝑧</m:t>
                                      </m:r>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h</m:t>
                                      </m:r>
                                    </m:e>
                                  </m:d>
                                  <m:func>
                                    <m:funcPr>
                                      <m:ctrlPr>
                                        <a:rPr kumimoji="0" lang="en-US" altLang="zh-CN"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cos</m:t>
                                      </m:r>
                                    </m:fName>
                                    <m:e>
                                      <m:r>
                                        <a:rPr kumimoji="0" lang="en-US" altLang="zh-CN" i="1">
                                          <a:solidFill>
                                            <a:srgbClr val="0000FF"/>
                                          </a:solidFill>
                                          <a:latin typeface="Cambria Math" panose="02040503050406030204" pitchFamily="18" charset="0"/>
                                          <a:ea typeface="黑体" panose="02010609060101010101" pitchFamily="49" charset="-122"/>
                                        </a:rPr>
                                        <m:t>𝜆</m:t>
                                      </m:r>
                                    </m:e>
                                  </m:func>
                                </m:e>
                              </m:d>
                              <m:r>
                                <a:rPr kumimoji="0" lang="en-US" altLang="zh-CN" b="0" i="1" smtClean="0">
                                  <a:solidFill>
                                    <a:srgbClr val="0000FF"/>
                                  </a:solidFill>
                                  <a:latin typeface="Cambria Math" panose="02040503050406030204" pitchFamily="18" charset="0"/>
                                  <a:ea typeface="黑体" panose="02010609060101010101" pitchFamily="49" charset="-122"/>
                                </a:rPr>
                                <m:t> </m:t>
                              </m:r>
                              <m:r>
                                <a:rPr kumimoji="0" lang="en-US" altLang="zh-CN" b="0" i="1" smtClean="0">
                                  <a:solidFill>
                                    <a:srgbClr val="FF0000"/>
                                  </a:solidFill>
                                  <a:latin typeface="Cambria Math" panose="02040503050406030204" pitchFamily="18" charset="0"/>
                                  <a:ea typeface="黑体" panose="02010609060101010101" pitchFamily="49" charset="-122"/>
                                </a:rPr>
                                <m:t>    </m:t>
                              </m:r>
                            </m:e>
                            <m:e>
                              <m:acc>
                                <m:accPr>
                                  <m:chr m:val="̈"/>
                                  <m:ctrlPr>
                                    <a:rPr kumimoji="0" lang="en-US" altLang="zh-CN" i="1">
                                      <a:solidFill>
                                        <a:srgbClr val="FF0000"/>
                                      </a:solidFill>
                                      <a:latin typeface="Cambria Math" panose="02040503050406030204" pitchFamily="18" charset="0"/>
                                      <a:ea typeface="黑体" panose="02010609060101010101" pitchFamily="49" charset="-122"/>
                                    </a:rPr>
                                  </m:ctrlPr>
                                </m:accPr>
                                <m:e>
                                  <m:r>
                                    <a:rPr kumimoji="0" lang="en-US" altLang="zh-CN" i="1">
                                      <a:solidFill>
                                        <a:srgbClr val="FF0000"/>
                                      </a:solidFill>
                                      <a:latin typeface="Cambria Math" panose="02040503050406030204" pitchFamily="18" charset="0"/>
                                      <a:ea typeface="黑体" panose="02010609060101010101" pitchFamily="49" charset="-122"/>
                                    </a:rPr>
                                    <m:t>𝑦</m:t>
                                  </m:r>
                                </m:e>
                              </m:acc>
                              <m:r>
                                <a:rPr kumimoji="0" lang="en-US" altLang="zh-CN" i="1">
                                  <a:solidFill>
                                    <a:srgbClr val="FF0000"/>
                                  </a:solidFill>
                                  <a:latin typeface="Cambria Math" panose="02040503050406030204" pitchFamily="18" charset="0"/>
                                  <a:ea typeface="黑体" panose="02010609060101010101" pitchFamily="49" charset="-122"/>
                                </a:rPr>
                                <m:t>=2</m:t>
                              </m:r>
                              <m:r>
                                <a:rPr kumimoji="0" lang="en-US" altLang="zh-CN" i="1">
                                  <a:solidFill>
                                    <a:srgbClr val="FF0000"/>
                                  </a:solidFill>
                                  <a:latin typeface="Cambria Math" panose="02040503050406030204" pitchFamily="18" charset="0"/>
                                  <a:ea typeface="黑体" panose="02010609060101010101" pitchFamily="49" charset="-122"/>
                                </a:rPr>
                                <m:t>𝜔</m:t>
                              </m:r>
                              <m:r>
                                <a:rPr kumimoji="0" lang="en-US" altLang="zh-CN" i="1">
                                  <a:solidFill>
                                    <a:srgbClr val="FF0000"/>
                                  </a:solidFill>
                                  <a:latin typeface="Cambria Math" panose="02040503050406030204" pitchFamily="18" charset="0"/>
                                  <a:ea typeface="黑体" panose="02010609060101010101" pitchFamily="49" charset="-122"/>
                                </a:rPr>
                                <m:t>𝑔𝑡</m:t>
                              </m:r>
                              <m:func>
                                <m:funcPr>
                                  <m:ctrlPr>
                                    <a:rPr kumimoji="0" lang="en-US" altLang="zh-CN"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a:solidFill>
                                        <a:srgbClr val="FF0000"/>
                                      </a:solidFill>
                                      <a:latin typeface="Cambria Math" panose="02040503050406030204" pitchFamily="18" charset="0"/>
                                      <a:ea typeface="黑体" panose="02010609060101010101" pitchFamily="49" charset="-122"/>
                                    </a:rPr>
                                    <m:t>cos</m:t>
                                  </m:r>
                                </m:fName>
                                <m:e>
                                  <m:r>
                                    <a:rPr kumimoji="0" lang="en-US" altLang="zh-CN" i="1">
                                      <a:solidFill>
                                        <a:srgbClr val="FF0000"/>
                                      </a:solidFill>
                                      <a:latin typeface="Cambria Math" panose="02040503050406030204" pitchFamily="18" charset="0"/>
                                      <a:ea typeface="黑体" panose="02010609060101010101" pitchFamily="49" charset="-122"/>
                                    </a:rPr>
                                    <m:t>𝜆</m:t>
                                  </m:r>
                                </m:e>
                              </m:func>
                              <m:r>
                                <a:rPr kumimoji="0" lang="en-US" altLang="zh-CN" b="0" i="1" smtClean="0">
                                  <a:solidFill>
                                    <a:srgbClr val="FF0000"/>
                                  </a:solidFill>
                                  <a:latin typeface="Cambria Math" panose="02040503050406030204" pitchFamily="18" charset="0"/>
                                  <a:ea typeface="黑体" panose="02010609060101010101" pitchFamily="49" charset="-122"/>
                                </a:rPr>
                                <m:t>−4</m:t>
                              </m:r>
                              <m:sSup>
                                <m:sSupPr>
                                  <m:ctrlPr>
                                    <a:rPr kumimoji="0" lang="en-US" altLang="zh-CN" b="0" i="1" smtClean="0">
                                      <a:solidFill>
                                        <a:srgbClr val="FF0000"/>
                                      </a:solidFill>
                                      <a:latin typeface="Cambria Math" panose="02040503050406030204" pitchFamily="18" charset="0"/>
                                      <a:ea typeface="黑体" panose="02010609060101010101" pitchFamily="49" charset="-122"/>
                                    </a:rPr>
                                  </m:ctrlPr>
                                </m:sSupPr>
                                <m:e>
                                  <m:r>
                                    <a:rPr kumimoji="0" lang="en-US" altLang="zh-CN" b="0" i="1" smtClean="0">
                                      <a:solidFill>
                                        <a:srgbClr val="FF0000"/>
                                      </a:solidFill>
                                      <a:latin typeface="Cambria Math" panose="02040503050406030204" pitchFamily="18" charset="0"/>
                                      <a:ea typeface="黑体" panose="02010609060101010101" pitchFamily="49" charset="-122"/>
                                    </a:rPr>
                                    <m:t>𝜔</m:t>
                                  </m:r>
                                </m:e>
                                <m:sup>
                                  <m:r>
                                    <a:rPr kumimoji="0" lang="en-US" altLang="zh-CN" b="0" i="1" smtClean="0">
                                      <a:solidFill>
                                        <a:srgbClr val="FF0000"/>
                                      </a:solidFill>
                                      <a:latin typeface="Cambria Math" panose="02040503050406030204" pitchFamily="18" charset="0"/>
                                      <a:ea typeface="黑体" panose="02010609060101010101" pitchFamily="49" charset="-122"/>
                                    </a:rPr>
                                    <m:t>2</m:t>
                                  </m:r>
                                </m:sup>
                              </m:sSup>
                              <m:r>
                                <a:rPr kumimoji="0" lang="en-US" altLang="zh-CN" b="0" i="1" smtClean="0">
                                  <a:solidFill>
                                    <a:srgbClr val="FF0000"/>
                                  </a:solidFill>
                                  <a:latin typeface="Cambria Math" panose="02040503050406030204" pitchFamily="18" charset="0"/>
                                  <a:ea typeface="黑体" panose="02010609060101010101" pitchFamily="49" charset="-122"/>
                                </a:rPr>
                                <m:t>𝑦</m:t>
                              </m:r>
                              <m:r>
                                <a:rPr kumimoji="0" lang="en-US" altLang="zh-CN" b="0" i="1" smtClean="0">
                                  <a:solidFill>
                                    <a:srgbClr val="FF0000"/>
                                  </a:solidFill>
                                  <a:latin typeface="Cambria Math" panose="02040503050406030204" pitchFamily="18" charset="0"/>
                                  <a:ea typeface="黑体" panose="02010609060101010101" pitchFamily="49" charset="-122"/>
                                </a:rPr>
                                <m:t>                                       </m:t>
                              </m:r>
                            </m:e>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𝑧</m:t>
                                  </m:r>
                                </m:e>
                              </m:acc>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𝑔</m:t>
                              </m:r>
                              <m:r>
                                <a:rPr kumimoji="0" lang="en-US" altLang="zh-CN" b="0" i="1" smtClean="0">
                                  <a:solidFill>
                                    <a:srgbClr val="0000FF"/>
                                  </a:solidFill>
                                  <a:latin typeface="Cambria Math" panose="02040503050406030204" pitchFamily="18" charset="0"/>
                                  <a:ea typeface="黑体" panose="02010609060101010101" pitchFamily="49" charset="-122"/>
                                </a:rPr>
                                <m:t>−4</m:t>
                              </m:r>
                              <m:sSup>
                                <m:sSupPr>
                                  <m:ctrlPr>
                                    <a:rPr kumimoji="0" lang="en-US" altLang="zh-CN" b="0" i="1" smtClean="0">
                                      <a:solidFill>
                                        <a:srgbClr val="0000FF"/>
                                      </a:solidFill>
                                      <a:latin typeface="Cambria Math" panose="02040503050406030204" pitchFamily="18" charset="0"/>
                                      <a:ea typeface="黑体" panose="02010609060101010101" pitchFamily="49" charset="-122"/>
                                    </a:rPr>
                                  </m:ctrlPr>
                                </m:sSupPr>
                                <m:e>
                                  <m:r>
                                    <a:rPr kumimoji="0" lang="en-US" altLang="zh-CN" i="1">
                                      <a:solidFill>
                                        <a:srgbClr val="0000FF"/>
                                      </a:solidFill>
                                      <a:latin typeface="Cambria Math" panose="02040503050406030204" pitchFamily="18" charset="0"/>
                                      <a:ea typeface="黑体" panose="02010609060101010101" pitchFamily="49" charset="-122"/>
                                    </a:rPr>
                                    <m:t>𝜔</m:t>
                                  </m:r>
                                </m:e>
                                <m:sup>
                                  <m:r>
                                    <a:rPr kumimoji="0" lang="en-US" altLang="zh-CN" b="0" i="1" smtClean="0">
                                      <a:solidFill>
                                        <a:srgbClr val="0000FF"/>
                                      </a:solidFill>
                                      <a:latin typeface="Cambria Math" panose="02040503050406030204" pitchFamily="18" charset="0"/>
                                      <a:ea typeface="黑体" panose="02010609060101010101" pitchFamily="49" charset="-122"/>
                                    </a:rPr>
                                    <m:t>2</m:t>
                                  </m:r>
                                </m:sup>
                              </m:sSup>
                              <m:func>
                                <m:funcPr>
                                  <m:ctrlPr>
                                    <a:rPr kumimoji="0" lang="en-US" altLang="zh-CN" i="1" smtClean="0">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cos</m:t>
                                  </m:r>
                                </m:fName>
                                <m:e>
                                  <m:r>
                                    <a:rPr kumimoji="0" lang="en-US" altLang="zh-CN" i="1">
                                      <a:solidFill>
                                        <a:srgbClr val="0000FF"/>
                                      </a:solidFill>
                                      <a:latin typeface="Cambria Math" panose="02040503050406030204" pitchFamily="18" charset="0"/>
                                      <a:ea typeface="黑体" panose="02010609060101010101" pitchFamily="49" charset="-122"/>
                                    </a:rPr>
                                    <m:t>𝜆</m:t>
                                  </m:r>
                                </m:e>
                              </m:func>
                              <m:d>
                                <m:dPr>
                                  <m:begChr m:val="["/>
                                  <m:endChr m:val="]"/>
                                  <m:ctrlPr>
                                    <a:rPr kumimoji="0" lang="en-US" altLang="zh-CN" i="1">
                                      <a:solidFill>
                                        <a:srgbClr val="0000FF"/>
                                      </a:solidFill>
                                      <a:latin typeface="Cambria Math" panose="02040503050406030204" pitchFamily="18" charset="0"/>
                                      <a:ea typeface="黑体" panose="02010609060101010101" pitchFamily="49" charset="-122"/>
                                    </a:rPr>
                                  </m:ctrlPr>
                                </m:dPr>
                                <m:e>
                                  <m:r>
                                    <a:rPr kumimoji="0" lang="en-US" altLang="zh-CN" i="1">
                                      <a:solidFill>
                                        <a:srgbClr val="0000FF"/>
                                      </a:solidFill>
                                      <a:latin typeface="Cambria Math" panose="02040503050406030204" pitchFamily="18" charset="0"/>
                                      <a:ea typeface="黑体" panose="02010609060101010101" pitchFamily="49" charset="-122"/>
                                    </a:rPr>
                                    <m:t>𝑥</m:t>
                                  </m:r>
                                  <m:func>
                                    <m:funcPr>
                                      <m:ctrlPr>
                                        <a:rPr kumimoji="0" lang="en-US" altLang="zh-CN"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sin</m:t>
                                      </m:r>
                                    </m:fName>
                                    <m:e>
                                      <m:r>
                                        <a:rPr kumimoji="0" lang="en-US" altLang="zh-CN" i="1">
                                          <a:solidFill>
                                            <a:srgbClr val="0000FF"/>
                                          </a:solidFill>
                                          <a:latin typeface="Cambria Math" panose="02040503050406030204" pitchFamily="18" charset="0"/>
                                          <a:ea typeface="黑体" panose="02010609060101010101" pitchFamily="49" charset="-122"/>
                                        </a:rPr>
                                        <m:t>𝜆</m:t>
                                      </m:r>
                                    </m:e>
                                  </m:func>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𝑧</m:t>
                                  </m:r>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h</m:t>
                                  </m:r>
                                  <m:r>
                                    <a:rPr kumimoji="0" lang="en-US" altLang="zh-CN" i="1">
                                      <a:solidFill>
                                        <a:srgbClr val="0000FF"/>
                                      </a:solidFill>
                                      <a:latin typeface="Cambria Math" panose="02040503050406030204" pitchFamily="18" charset="0"/>
                                      <a:ea typeface="黑体" panose="02010609060101010101" pitchFamily="49" charset="-122"/>
                                    </a:rPr>
                                    <m:t>)</m:t>
                                  </m:r>
                                  <m:func>
                                    <m:funcPr>
                                      <m:ctrlPr>
                                        <a:rPr kumimoji="0" lang="en-US" altLang="zh-CN" i="1">
                                          <a:solidFill>
                                            <a:srgbClr val="0000FF"/>
                                          </a:solidFill>
                                          <a:latin typeface="Cambria Math" panose="02040503050406030204" pitchFamily="18" charset="0"/>
                                          <a:ea typeface="黑体" panose="02010609060101010101" pitchFamily="49" charset="-122"/>
                                        </a:rPr>
                                      </m:ctrlPr>
                                    </m:funcPr>
                                    <m:fName>
                                      <m:r>
                                        <m:rPr>
                                          <m:sty m:val="p"/>
                                        </m:rPr>
                                        <a:rPr kumimoji="0" lang="en-US" altLang="zh-CN">
                                          <a:solidFill>
                                            <a:srgbClr val="0000FF"/>
                                          </a:solidFill>
                                          <a:latin typeface="Cambria Math" panose="02040503050406030204" pitchFamily="18" charset="0"/>
                                          <a:ea typeface="黑体" panose="02010609060101010101" pitchFamily="49" charset="-122"/>
                                        </a:rPr>
                                        <m:t>cos</m:t>
                                      </m:r>
                                    </m:fName>
                                    <m:e>
                                      <m:r>
                                        <a:rPr kumimoji="0" lang="en-US" altLang="zh-CN" i="1">
                                          <a:solidFill>
                                            <a:srgbClr val="0000FF"/>
                                          </a:solidFill>
                                          <a:latin typeface="Cambria Math" panose="02040503050406030204" pitchFamily="18" charset="0"/>
                                          <a:ea typeface="黑体" panose="02010609060101010101" pitchFamily="49" charset="-122"/>
                                        </a:rPr>
                                        <m:t>𝜆</m:t>
                                      </m:r>
                                    </m:e>
                                  </m:func>
                                </m:e>
                              </m:d>
                            </m:e>
                          </m:eqArr>
                        </m:e>
                      </m:d>
                    </m:oMath>
                  </m:oMathPara>
                </a14:m>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略去</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𝜔</m:t>
                        </m:r>
                      </m:e>
                      <m:sup>
                        <m:r>
                          <a:rPr lang="en-US" altLang="zh-CN" b="0" i="1" smtClean="0">
                            <a:latin typeface="Cambria Math" panose="02040503050406030204" pitchFamily="18" charset="0"/>
                          </a:rPr>
                          <m:t>2</m:t>
                        </m:r>
                      </m:sup>
                    </m:sSup>
                  </m:oMath>
                </a14:m>
                <a:r>
                  <a:rPr lang="zh-CN" altLang="en-US" dirty="0">
                    <a:latin typeface="黑体" panose="02010609060101010101" pitchFamily="49" charset="-122"/>
                    <a:ea typeface="黑体" panose="02010609060101010101" pitchFamily="49" charset="-122"/>
                  </a:rPr>
                  <a:t>项，方程简化为</a:t>
                </a:r>
                <a:endParaRPr lang="en-US" altLang="zh-CN" dirty="0">
                  <a:latin typeface="黑体" panose="02010609060101010101" pitchFamily="49" charset="-122"/>
                  <a:ea typeface="黑体" panose="02010609060101010101" pitchFamily="49" charset="-122"/>
                </a:endParaRPr>
              </a:p>
              <a:p>
                <a:endParaRPr kumimoji="0" lang="en-US" altLang="zh-CN" dirty="0">
                  <a:solidFill>
                    <a:srgbClr val="000000"/>
                  </a:solidFill>
                  <a:latin typeface="黑体" panose="02010609060101010101" pitchFamily="49" charset="-122"/>
                  <a:ea typeface="黑体" panose="02010609060101010101" pitchFamily="49" charset="-122"/>
                </a:endParaRPr>
              </a:p>
              <a:p>
                <a:endParaRPr kumimoji="0" lang="en-US" altLang="zh-CN" dirty="0">
                  <a:solidFill>
                    <a:srgbClr val="000000"/>
                  </a:solidFill>
                  <a:latin typeface="黑体" panose="02010609060101010101" pitchFamily="49" charset="-122"/>
                  <a:ea typeface="黑体" panose="02010609060101010101" pitchFamily="49" charset="-122"/>
                </a:endParaRPr>
              </a:p>
              <a:p>
                <a:endParaRPr kumimoji="0" lang="en-US" altLang="zh-CN" dirty="0">
                  <a:solidFill>
                    <a:srgbClr val="000000"/>
                  </a:solidFill>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解得</a:t>
                </a:r>
                <a:endParaRPr lang="en-US" altLang="zh-CN" dirty="0">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𝑥</m:t>
                      </m:r>
                      <m:r>
                        <a:rPr lang="en-US" altLang="zh-CN" i="1">
                          <a:latin typeface="Cambria Math" panose="02040503050406030204" pitchFamily="18" charset="0"/>
                        </a:rPr>
                        <m:t>=0,  </m:t>
                      </m:r>
                      <m:r>
                        <a:rPr lang="en-US" altLang="zh-CN" i="1">
                          <a:latin typeface="Cambria Math" panose="02040503050406030204" pitchFamily="18" charset="0"/>
                        </a:rPr>
                        <m:t>𝑦</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3</m:t>
                          </m:r>
                        </m:den>
                      </m:f>
                      <m:r>
                        <a:rPr lang="en-US" altLang="zh-CN" i="1">
                          <a:latin typeface="Cambria Math" panose="02040503050406030204" pitchFamily="18" charset="0"/>
                        </a:rPr>
                        <m:t>𝑔</m:t>
                      </m:r>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3</m:t>
                          </m:r>
                        </m:sup>
                      </m:sSup>
                      <m:r>
                        <a:rPr lang="en-US" altLang="zh-CN" i="1">
                          <a:latin typeface="Cambria Math" panose="02040503050406030204" pitchFamily="18" charset="0"/>
                        </a:rPr>
                        <m:t>𝜔</m:t>
                      </m:r>
                      <m:func>
                        <m:funcPr>
                          <m:ctrlPr>
                            <a:rPr lang="en-US" altLang="zh-CN" i="1">
                              <a:latin typeface="Cambria Math" panose="02040503050406030204" pitchFamily="18" charset="0"/>
                            </a:rPr>
                          </m:ctrlPr>
                        </m:funcPr>
                        <m:fName>
                          <m:r>
                            <m:rPr>
                              <m:sty m:val="p"/>
                            </m:rPr>
                            <a:rPr lang="en-US" altLang="zh-CN">
                              <a:latin typeface="Cambria Math" panose="02040503050406030204" pitchFamily="18" charset="0"/>
                            </a:rPr>
                            <m:t>cos</m:t>
                          </m:r>
                        </m:fName>
                        <m:e>
                          <m:r>
                            <a:rPr lang="en-US" altLang="zh-CN" i="1">
                              <a:latin typeface="Cambria Math" panose="02040503050406030204" pitchFamily="18" charset="0"/>
                            </a:rPr>
                            <m:t>𝜆</m:t>
                          </m:r>
                        </m:e>
                      </m:func>
                      <m:r>
                        <a:rPr lang="en-US" altLang="zh-CN" b="0" i="1" smtClean="0">
                          <a:latin typeface="Cambria Math" panose="02040503050406030204" pitchFamily="18" charset="0"/>
                        </a:rPr>
                        <m:t>,  </m:t>
                      </m:r>
                      <m:r>
                        <a:rPr lang="en-US" altLang="zh-CN" i="1">
                          <a:latin typeface="Cambria Math" panose="02040503050406030204" pitchFamily="18" charset="0"/>
                        </a:rPr>
                        <m:t>𝑧</m:t>
                      </m:r>
                      <m:r>
                        <a:rPr lang="en-US" altLang="zh-CN" i="1">
                          <a:latin typeface="Cambria Math" panose="02040503050406030204" pitchFamily="18" charset="0"/>
                        </a:rPr>
                        <m:t>=</m:t>
                      </m:r>
                      <m:r>
                        <a:rPr lang="en-US" altLang="zh-CN" i="1">
                          <a:latin typeface="Cambria Math" panose="02040503050406030204" pitchFamily="18" charset="0"/>
                        </a:rPr>
                        <m:t>h</m:t>
                      </m:r>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𝑔</m:t>
                      </m:r>
                      <m:sSup>
                        <m:sSupPr>
                          <m:ctrlPr>
                            <a:rPr lang="en-US" altLang="zh-CN" i="1">
                              <a:latin typeface="Cambria Math" panose="02040503050406030204" pitchFamily="18" charset="0"/>
                            </a:rPr>
                          </m:ctrlPr>
                        </m:sSupPr>
                        <m:e>
                          <m:r>
                            <a:rPr lang="en-US" altLang="zh-CN" i="1">
                              <a:latin typeface="Cambria Math" panose="02040503050406030204" pitchFamily="18" charset="0"/>
                            </a:rPr>
                            <m:t>𝑡</m:t>
                          </m:r>
                        </m:e>
                        <m:sup>
                          <m:r>
                            <a:rPr lang="en-US" altLang="zh-CN" i="1">
                              <a:latin typeface="Cambria Math" panose="02040503050406030204" pitchFamily="18" charset="0"/>
                            </a:rPr>
                            <m:t>2</m:t>
                          </m:r>
                        </m:sup>
                      </m:sSup>
                    </m:oMath>
                  </m:oMathPara>
                </a14:m>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消去</a:t>
                </a:r>
                <a14:m>
                  <m:oMath xmlns:m="http://schemas.openxmlformats.org/officeDocument/2006/math">
                    <m:r>
                      <a:rPr lang="en-US" altLang="zh-CN" b="0" i="1" smtClean="0">
                        <a:latin typeface="Cambria Math" panose="02040503050406030204" pitchFamily="18" charset="0"/>
                      </a:rPr>
                      <m:t>𝑡</m:t>
                    </m:r>
                  </m:oMath>
                </a14:m>
                <a:r>
                  <a:rPr lang="zh-CN" altLang="en-US" dirty="0">
                    <a:latin typeface="黑体" panose="02010609060101010101" pitchFamily="49" charset="-122"/>
                    <a:ea typeface="黑体" panose="02010609060101010101" pitchFamily="49" charset="-122"/>
                  </a:rPr>
                  <a:t>，轨道方程为</a:t>
                </a:r>
                <a:endParaRPr lang="en-US" altLang="zh-CN" dirty="0">
                  <a:latin typeface="黑体" panose="02010609060101010101" pitchFamily="49" charset="-122"/>
                  <a:ea typeface="黑体" panose="02010609060101010101" pitchFamily="49" charset="-122"/>
                </a:endParaRPr>
              </a:p>
              <a:p>
                <a:pPr/>
                <a14:m>
                  <m:oMathPara xmlns:m="http://schemas.openxmlformats.org/officeDocument/2006/math">
                    <m:oMathParaPr>
                      <m:jc m:val="centerGroup"/>
                    </m:oMathParaPr>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𝑦</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num>
                        <m:den>
                          <m:r>
                            <a:rPr lang="en-US" altLang="zh-CN" b="0" i="1" smtClean="0">
                              <a:latin typeface="Cambria Math" panose="02040503050406030204" pitchFamily="18" charset="0"/>
                            </a:rPr>
                            <m:t>9</m:t>
                          </m:r>
                        </m:den>
                      </m:f>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𝜔</m:t>
                              </m:r>
                            </m:e>
                            <m:sup>
                              <m:r>
                                <a:rPr lang="en-US" altLang="zh-CN" b="0" i="1" smtClean="0">
                                  <a:latin typeface="Cambria Math" panose="02040503050406030204" pitchFamily="18" charset="0"/>
                                </a:rPr>
                                <m:t>2</m:t>
                              </m:r>
                            </m:sup>
                          </m:sSup>
                          <m:func>
                            <m:funcPr>
                              <m:ctrlPr>
                                <a:rPr lang="en-US" altLang="zh-CN" b="0" i="1" smtClean="0">
                                  <a:latin typeface="Cambria Math" panose="02040503050406030204" pitchFamily="18" charset="0"/>
                                </a:rPr>
                              </m:ctrlPr>
                            </m:funcPr>
                            <m:fName>
                              <m:sSup>
                                <m:sSupPr>
                                  <m:ctrlPr>
                                    <a:rPr lang="en-US" altLang="zh-CN" b="0" i="1" smtClean="0">
                                      <a:latin typeface="Cambria Math" panose="02040503050406030204" pitchFamily="18" charset="0"/>
                                    </a:rPr>
                                  </m:ctrlPr>
                                </m:sSupPr>
                                <m:e>
                                  <m:r>
                                    <m:rPr>
                                      <m:sty m:val="p"/>
                                    </m:rPr>
                                    <a:rPr lang="en-US" altLang="zh-CN" b="0" i="0" smtClean="0">
                                      <a:latin typeface="Cambria Math" panose="02040503050406030204" pitchFamily="18" charset="0"/>
                                    </a:rPr>
                                    <m:t>cos</m:t>
                                  </m:r>
                                </m:e>
                                <m:sup>
                                  <m:r>
                                    <a:rPr lang="en-US" altLang="zh-CN" b="0" i="1" smtClean="0">
                                      <a:latin typeface="Cambria Math" panose="02040503050406030204" pitchFamily="18" charset="0"/>
                                    </a:rPr>
                                    <m:t>2</m:t>
                                  </m:r>
                                </m:sup>
                              </m:sSup>
                            </m:fName>
                            <m:e>
                              <m:r>
                                <a:rPr lang="en-US" altLang="zh-CN" b="0" i="1" smtClean="0">
                                  <a:latin typeface="Cambria Math" panose="02040503050406030204" pitchFamily="18" charset="0"/>
                                </a:rPr>
                                <m:t>𝜆</m:t>
                              </m:r>
                            </m:e>
                          </m:func>
                        </m:num>
                        <m:den>
                          <m:r>
                            <a:rPr lang="en-US" altLang="zh-CN" b="0" i="1" smtClean="0">
                              <a:latin typeface="Cambria Math" panose="02040503050406030204" pitchFamily="18" charset="0"/>
                            </a:rPr>
                            <m:t>𝑔</m:t>
                          </m:r>
                        </m:den>
                      </m:f>
                      <m:sSup>
                        <m:sSupPr>
                          <m:ctrlPr>
                            <a:rPr lang="en-US" altLang="zh-CN" b="0" i="1" smtClean="0">
                              <a:latin typeface="Cambria Math" panose="02040503050406030204" pitchFamily="18" charset="0"/>
                            </a:rPr>
                          </m:ctrlPr>
                        </m:sSupPr>
                        <m:e>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h</m:t>
                              </m:r>
                              <m:r>
                                <a:rPr lang="en-US" altLang="zh-CN" b="0" i="1" smtClean="0">
                                  <a:latin typeface="Cambria Math" panose="02040503050406030204" pitchFamily="18" charset="0"/>
                                </a:rPr>
                                <m:t>−</m:t>
                              </m:r>
                              <m:r>
                                <a:rPr lang="en-US" altLang="zh-CN" b="0" i="1" smtClean="0">
                                  <a:latin typeface="Cambria Math" panose="02040503050406030204" pitchFamily="18" charset="0"/>
                                </a:rPr>
                                <m:t>𝑧</m:t>
                              </m:r>
                            </m:e>
                          </m:d>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    ⟹  </m:t>
                      </m:r>
                      <m:r>
                        <m:rPr>
                          <m:sty m:val="p"/>
                        </m:rPr>
                        <a:rPr lang="en-US" altLang="zh-CN" b="0" i="0" smtClean="0">
                          <a:latin typeface="Cambria Math" panose="02040503050406030204" pitchFamily="18" charset="0"/>
                        </a:rPr>
                        <m:t>Δ</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3</m:t>
                          </m:r>
                        </m:den>
                      </m:f>
                      <m:rad>
                        <m:radPr>
                          <m:degHide m:val="on"/>
                          <m:ctrlPr>
                            <a:rPr lang="en-US" altLang="zh-CN" b="0" i="1" smtClean="0">
                              <a:latin typeface="Cambria Math" panose="02040503050406030204" pitchFamily="18" charset="0"/>
                            </a:rPr>
                          </m:ctrlPr>
                        </m:radPr>
                        <m:deg/>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8</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h</m:t>
                                  </m:r>
                                </m:e>
                                <m:sup>
                                  <m:r>
                                    <a:rPr lang="en-US" altLang="zh-CN" b="0" i="1" smtClean="0">
                                      <a:latin typeface="Cambria Math" panose="02040503050406030204" pitchFamily="18" charset="0"/>
                                    </a:rPr>
                                    <m:t>3</m:t>
                                  </m:r>
                                </m:sup>
                              </m:sSup>
                            </m:num>
                            <m:den>
                              <m:r>
                                <a:rPr lang="en-US" altLang="zh-CN" b="0" i="1" smtClean="0">
                                  <a:latin typeface="Cambria Math" panose="02040503050406030204" pitchFamily="18" charset="0"/>
                                </a:rPr>
                                <m:t>𝑔</m:t>
                              </m:r>
                            </m:den>
                          </m:f>
                        </m:e>
                      </m:rad>
                      <m:r>
                        <a:rPr lang="en-US" altLang="zh-CN" b="0" i="1" smtClean="0">
                          <a:latin typeface="Cambria Math" panose="02040503050406030204" pitchFamily="18" charset="0"/>
                        </a:rPr>
                        <m:t>𝜔</m:t>
                      </m:r>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cos</m:t>
                          </m:r>
                        </m:fName>
                        <m:e>
                          <m:r>
                            <a:rPr lang="en-US" altLang="zh-CN" b="0" i="1" smtClean="0">
                              <a:latin typeface="Cambria Math" panose="02040503050406030204" pitchFamily="18" charset="0"/>
                            </a:rPr>
                            <m:t>𝜆</m:t>
                          </m:r>
                        </m:e>
                      </m:func>
                    </m:oMath>
                  </m:oMathPara>
                </a14:m>
                <a:endParaRPr lang="zh-CN" altLang="en-US" dirty="0">
                  <a:latin typeface="黑体" panose="02010609060101010101" pitchFamily="49" charset="-122"/>
                  <a:ea typeface="黑体" panose="02010609060101010101" pitchFamily="49" charset="-122"/>
                </a:endParaRPr>
              </a:p>
            </p:txBody>
          </p:sp>
        </mc:Choice>
        <mc:Fallback xmlns="">
          <p:sp>
            <p:nvSpPr>
              <p:cNvPr id="19" name="矩形 18">
                <a:extLst>
                  <a:ext uri="{FF2B5EF4-FFF2-40B4-BE49-F238E27FC236}">
                    <a16:creationId xmlns:a16="http://schemas.microsoft.com/office/drawing/2014/main" id="{1A729822-411E-4068-A37B-8EB06E0B4569}"/>
                  </a:ext>
                </a:extLst>
              </p:cNvPr>
              <p:cNvSpPr>
                <a:spLocks noRot="1" noChangeAspect="1" noMove="1" noResize="1" noEditPoints="1" noAdjustHandles="1" noChangeArrowheads="1" noChangeShapeType="1" noTextEdit="1"/>
              </p:cNvSpPr>
              <p:nvPr/>
            </p:nvSpPr>
            <p:spPr>
              <a:xfrm>
                <a:off x="171193" y="1328136"/>
                <a:ext cx="8793295" cy="5460919"/>
              </a:xfrm>
              <a:prstGeom prst="rect">
                <a:avLst/>
              </a:prstGeom>
              <a:blipFill>
                <a:blip r:embed="rId4"/>
                <a:stretch>
                  <a:fillRect l="-10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a:extLst>
                  <a:ext uri="{FF2B5EF4-FFF2-40B4-BE49-F238E27FC236}">
                    <a16:creationId xmlns:a16="http://schemas.microsoft.com/office/drawing/2014/main" id="{A7F1A103-9E8B-41CB-8273-801826D58A08}"/>
                  </a:ext>
                </a:extLst>
              </p:cNvPr>
              <p:cNvSpPr/>
              <p:nvPr/>
            </p:nvSpPr>
            <p:spPr>
              <a:xfrm>
                <a:off x="4932040" y="3110489"/>
                <a:ext cx="2880320" cy="1285480"/>
              </a:xfrm>
              <a:prstGeom prst="rect">
                <a:avLst/>
              </a:prstGeom>
              <a:ln>
                <a:solidFill>
                  <a:srgbClr val="0000FF"/>
                </a:solidFill>
              </a:ln>
            </p:spPr>
            <p:txBody>
              <a:bodyPr wrap="square">
                <a:spAutoFit/>
              </a:bodyPr>
              <a:lstStyle/>
              <a:p>
                <a:r>
                  <a:rPr kumimoji="0" lang="en-US" altLang="zh-CN" dirty="0">
                    <a:solidFill>
                      <a:srgbClr val="000000"/>
                    </a:solidFill>
                    <a:ea typeface="黑体" panose="02010609060101010101" pitchFamily="49" charset="-122"/>
                  </a:rPr>
                  <a:t> </a:t>
                </a:r>
                <a14:m>
                  <m:oMath xmlns:m="http://schemas.openxmlformats.org/officeDocument/2006/math">
                    <m:r>
                      <a:rPr kumimoji="0" lang="en-US" altLang="zh-CN" i="1" smtClean="0">
                        <a:solidFill>
                          <a:srgbClr val="000000"/>
                        </a:solidFill>
                        <a:latin typeface="Cambria Math" panose="02040503050406030204" pitchFamily="18" charset="0"/>
                        <a:ea typeface="黑体" panose="02010609060101010101" pitchFamily="49" charset="-122"/>
                      </a:rPr>
                      <m:t>𝑡</m:t>
                    </m:r>
                    <m:r>
                      <a:rPr kumimoji="0" lang="en-US" altLang="zh-CN" i="1" smtClean="0">
                        <a:solidFill>
                          <a:srgbClr val="000000"/>
                        </a:solidFill>
                        <a:latin typeface="Cambria Math" panose="02040503050406030204" pitchFamily="18" charset="0"/>
                        <a:ea typeface="黑体" panose="02010609060101010101" pitchFamily="49" charset="-122"/>
                      </a:rPr>
                      <m:t>=0</m:t>
                    </m:r>
                    <m:r>
                      <m:rPr>
                        <m:nor/>
                      </m:rPr>
                      <a:rPr kumimoji="0" lang="zh-CN" altLang="en-US" dirty="0">
                        <a:solidFill>
                          <a:srgbClr val="000000"/>
                        </a:solidFill>
                        <a:ea typeface="黑体" panose="02010609060101010101" pitchFamily="49" charset="-122"/>
                      </a:rPr>
                      <m:t>时，</m:t>
                    </m:r>
                  </m:oMath>
                </a14:m>
                <a:endParaRPr kumimoji="0" lang="en-US" altLang="zh-CN" dirty="0">
                  <a:solidFill>
                    <a:srgbClr val="000000"/>
                  </a:solidFill>
                  <a:ea typeface="黑体" panose="02010609060101010101" pitchFamily="49" charset="-122"/>
                </a:endParaRPr>
              </a:p>
              <a:p>
                <a:pPr/>
                <a14:m>
                  <m:oMathPara xmlns:m="http://schemas.openxmlformats.org/officeDocument/2006/math">
                    <m:oMathParaPr>
                      <m:jc m:val="centerGroup"/>
                    </m:oMathParaPr>
                    <m:oMath xmlns:m="http://schemas.openxmlformats.org/officeDocument/2006/math">
                      <m:d>
                        <m:dPr>
                          <m:begChr m:val="{"/>
                          <m:endChr m:val=""/>
                          <m:ctrlPr>
                            <a:rPr kumimoji="0" lang="en-US" altLang="zh-CN" b="0" i="1" smtClean="0">
                              <a:solidFill>
                                <a:srgbClr val="000000"/>
                              </a:solidFill>
                              <a:latin typeface="Cambria Math" panose="02040503050406030204" pitchFamily="18" charset="0"/>
                              <a:ea typeface="黑体" panose="02010609060101010101" pitchFamily="49" charset="-122"/>
                            </a:rPr>
                          </m:ctrlPr>
                        </m:dPr>
                        <m:e>
                          <m:eqArr>
                            <m:eqArrPr>
                              <m:ctrlPr>
                                <a:rPr kumimoji="0" lang="en-US" altLang="zh-CN" i="1">
                                  <a:solidFill>
                                    <a:srgbClr val="000000"/>
                                  </a:solidFill>
                                  <a:latin typeface="Cambria Math" panose="02040503050406030204" pitchFamily="18" charset="0"/>
                                  <a:ea typeface="黑体" panose="02010609060101010101" pitchFamily="49" charset="-122"/>
                                </a:rPr>
                              </m:ctrlPr>
                            </m:eqArrPr>
                            <m:e>
                              <m:r>
                                <a:rPr kumimoji="0" lang="en-US" altLang="zh-CN" i="1">
                                  <a:solidFill>
                                    <a:srgbClr val="000000"/>
                                  </a:solidFill>
                                  <a:latin typeface="Cambria Math" panose="02040503050406030204" pitchFamily="18" charset="0"/>
                                  <a:ea typeface="黑体" panose="02010609060101010101" pitchFamily="49" charset="-122"/>
                                </a:rPr>
                                <m:t>𝑥</m:t>
                              </m:r>
                              <m:r>
                                <a:rPr kumimoji="0" lang="en-US" altLang="zh-CN" i="1">
                                  <a:solidFill>
                                    <a:srgbClr val="000000"/>
                                  </a:solidFill>
                                  <a:latin typeface="Cambria Math" panose="02040503050406030204" pitchFamily="18" charset="0"/>
                                  <a:ea typeface="黑体" panose="02010609060101010101" pitchFamily="49" charset="-122"/>
                                </a:rPr>
                                <m:t>=</m:t>
                              </m:r>
                              <m:r>
                                <a:rPr kumimoji="0" lang="en-US" altLang="zh-CN" i="1">
                                  <a:solidFill>
                                    <a:srgbClr val="000000"/>
                                  </a:solidFill>
                                  <a:latin typeface="Cambria Math" panose="02040503050406030204" pitchFamily="18" charset="0"/>
                                  <a:ea typeface="黑体" panose="02010609060101010101" pitchFamily="49" charset="-122"/>
                                </a:rPr>
                                <m:t>𝑦</m:t>
                              </m:r>
                              <m:r>
                                <a:rPr kumimoji="0" lang="en-US" altLang="zh-CN" i="1">
                                  <a:solidFill>
                                    <a:srgbClr val="000000"/>
                                  </a:solidFill>
                                  <a:latin typeface="Cambria Math" panose="02040503050406030204" pitchFamily="18" charset="0"/>
                                  <a:ea typeface="黑体" panose="02010609060101010101" pitchFamily="49" charset="-122"/>
                                </a:rPr>
                                <m:t>=0, </m:t>
                              </m:r>
                              <m:r>
                                <a:rPr kumimoji="0" lang="en-US" altLang="zh-CN" i="1">
                                  <a:solidFill>
                                    <a:srgbClr val="000000"/>
                                  </a:solidFill>
                                  <a:latin typeface="Cambria Math" panose="02040503050406030204" pitchFamily="18" charset="0"/>
                                  <a:ea typeface="黑体" panose="02010609060101010101" pitchFamily="49" charset="-122"/>
                                </a:rPr>
                                <m:t>𝑧</m:t>
                              </m:r>
                              <m:r>
                                <a:rPr kumimoji="0" lang="en-US" altLang="zh-CN" i="1">
                                  <a:solidFill>
                                    <a:srgbClr val="000000"/>
                                  </a:solidFill>
                                  <a:latin typeface="Cambria Math" panose="02040503050406030204" pitchFamily="18" charset="0"/>
                                  <a:ea typeface="黑体" panose="02010609060101010101" pitchFamily="49" charset="-122"/>
                                </a:rPr>
                                <m:t>=</m:t>
                              </m:r>
                              <m:r>
                                <a:rPr kumimoji="0" lang="en-US" altLang="zh-CN" i="1">
                                  <a:solidFill>
                                    <a:srgbClr val="000000"/>
                                  </a:solidFill>
                                  <a:latin typeface="Cambria Math" panose="02040503050406030204" pitchFamily="18" charset="0"/>
                                  <a:ea typeface="黑体" panose="02010609060101010101" pitchFamily="49" charset="-122"/>
                                </a:rPr>
                                <m:t>h</m:t>
                              </m:r>
                            </m:e>
                            <m:e>
                              <m:acc>
                                <m:accPr>
                                  <m:chr m:val="̇"/>
                                  <m:ctrlPr>
                                    <a:rPr kumimoji="0" lang="en-US" altLang="zh-CN" i="1">
                                      <a:solidFill>
                                        <a:srgbClr val="000000"/>
                                      </a:solidFill>
                                      <a:latin typeface="Cambria Math" panose="02040503050406030204" pitchFamily="18" charset="0"/>
                                      <a:ea typeface="黑体" panose="02010609060101010101" pitchFamily="49" charset="-122"/>
                                    </a:rPr>
                                  </m:ctrlPr>
                                </m:accPr>
                                <m:e>
                                  <m:r>
                                    <a:rPr kumimoji="0" lang="en-US" altLang="zh-CN" i="1">
                                      <a:solidFill>
                                        <a:srgbClr val="000000"/>
                                      </a:solidFill>
                                      <a:latin typeface="Cambria Math" panose="02040503050406030204" pitchFamily="18" charset="0"/>
                                      <a:ea typeface="黑体" panose="02010609060101010101" pitchFamily="49" charset="-122"/>
                                    </a:rPr>
                                    <m:t>𝑥</m:t>
                                  </m:r>
                                </m:e>
                              </m:acc>
                              <m:r>
                                <a:rPr kumimoji="0" lang="en-US" altLang="zh-CN" i="1">
                                  <a:solidFill>
                                    <a:srgbClr val="000000"/>
                                  </a:solidFill>
                                  <a:latin typeface="Cambria Math" panose="02040503050406030204" pitchFamily="18" charset="0"/>
                                  <a:ea typeface="黑体" panose="02010609060101010101" pitchFamily="49" charset="-122"/>
                                </a:rPr>
                                <m:t>=</m:t>
                              </m:r>
                              <m:acc>
                                <m:accPr>
                                  <m:chr m:val="̇"/>
                                  <m:ctrlPr>
                                    <a:rPr kumimoji="0" lang="en-US" altLang="zh-CN" i="1">
                                      <a:solidFill>
                                        <a:srgbClr val="000000"/>
                                      </a:solidFill>
                                      <a:latin typeface="Cambria Math" panose="02040503050406030204" pitchFamily="18" charset="0"/>
                                      <a:ea typeface="黑体" panose="02010609060101010101" pitchFamily="49" charset="-122"/>
                                    </a:rPr>
                                  </m:ctrlPr>
                                </m:accPr>
                                <m:e>
                                  <m:r>
                                    <a:rPr kumimoji="0" lang="en-US" altLang="zh-CN" i="1">
                                      <a:solidFill>
                                        <a:srgbClr val="000000"/>
                                      </a:solidFill>
                                      <a:latin typeface="Cambria Math" panose="02040503050406030204" pitchFamily="18" charset="0"/>
                                      <a:ea typeface="黑体" panose="02010609060101010101" pitchFamily="49" charset="-122"/>
                                    </a:rPr>
                                    <m:t>𝑦</m:t>
                                  </m:r>
                                </m:e>
                              </m:acc>
                              <m:r>
                                <a:rPr kumimoji="0" lang="en-US" altLang="zh-CN" i="1">
                                  <a:solidFill>
                                    <a:srgbClr val="000000"/>
                                  </a:solidFill>
                                  <a:latin typeface="Cambria Math" panose="02040503050406030204" pitchFamily="18" charset="0"/>
                                  <a:ea typeface="黑体" panose="02010609060101010101" pitchFamily="49" charset="-122"/>
                                </a:rPr>
                                <m:t>=</m:t>
                              </m:r>
                              <m:acc>
                                <m:accPr>
                                  <m:chr m:val="̇"/>
                                  <m:ctrlPr>
                                    <a:rPr kumimoji="0" lang="en-US" altLang="zh-CN" i="1">
                                      <a:solidFill>
                                        <a:srgbClr val="000000"/>
                                      </a:solidFill>
                                      <a:latin typeface="Cambria Math" panose="02040503050406030204" pitchFamily="18" charset="0"/>
                                      <a:ea typeface="黑体" panose="02010609060101010101" pitchFamily="49" charset="-122"/>
                                    </a:rPr>
                                  </m:ctrlPr>
                                </m:accPr>
                                <m:e>
                                  <m:r>
                                    <a:rPr kumimoji="0" lang="en-US" altLang="zh-CN" i="1">
                                      <a:solidFill>
                                        <a:srgbClr val="000000"/>
                                      </a:solidFill>
                                      <a:latin typeface="Cambria Math" panose="02040503050406030204" pitchFamily="18" charset="0"/>
                                      <a:ea typeface="黑体" panose="02010609060101010101" pitchFamily="49" charset="-122"/>
                                    </a:rPr>
                                    <m:t>𝑧</m:t>
                                  </m:r>
                                </m:e>
                              </m:acc>
                              <m:r>
                                <a:rPr kumimoji="0" lang="en-US" altLang="zh-CN" i="1">
                                  <a:solidFill>
                                    <a:srgbClr val="000000"/>
                                  </a:solidFill>
                                  <a:latin typeface="Cambria Math" panose="02040503050406030204" pitchFamily="18" charset="0"/>
                                  <a:ea typeface="黑体" panose="02010609060101010101" pitchFamily="49" charset="-122"/>
                                </a:rPr>
                                <m:t>=0</m:t>
                              </m:r>
                              <m:r>
                                <m:rPr>
                                  <m:nor/>
                                </m:rPr>
                                <a:rPr lang="zh-CN" altLang="en-US" dirty="0"/>
                                <m:t> </m:t>
                              </m:r>
                              <m:r>
                                <a:rPr lang="en-US" altLang="zh-CN" b="0" i="1" dirty="0" smtClean="0">
                                  <a:latin typeface="Cambria Math" panose="02040503050406030204" pitchFamily="18" charset="0"/>
                                </a:rPr>
                                <m:t>   </m:t>
                              </m:r>
                            </m:e>
                          </m:eqArr>
                        </m:e>
                      </m:d>
                    </m:oMath>
                  </m:oMathPara>
                </a14:m>
                <a:endParaRPr lang="zh-CN" altLang="en-US" dirty="0"/>
              </a:p>
            </p:txBody>
          </p:sp>
        </mc:Choice>
        <mc:Fallback xmlns="">
          <p:sp>
            <p:nvSpPr>
              <p:cNvPr id="7" name="矩形 6">
                <a:extLst>
                  <a:ext uri="{FF2B5EF4-FFF2-40B4-BE49-F238E27FC236}">
                    <a16:creationId xmlns:a16="http://schemas.microsoft.com/office/drawing/2014/main" id="{A7F1A103-9E8B-41CB-8273-801826D58A08}"/>
                  </a:ext>
                </a:extLst>
              </p:cNvPr>
              <p:cNvSpPr>
                <a:spLocks noRot="1" noChangeAspect="1" noMove="1" noResize="1" noEditPoints="1" noAdjustHandles="1" noChangeArrowheads="1" noChangeShapeType="1" noTextEdit="1"/>
              </p:cNvSpPr>
              <p:nvPr/>
            </p:nvSpPr>
            <p:spPr>
              <a:xfrm>
                <a:off x="4932040" y="3110489"/>
                <a:ext cx="2880320" cy="1285480"/>
              </a:xfrm>
              <a:prstGeom prst="rect">
                <a:avLst/>
              </a:prstGeom>
              <a:blipFill>
                <a:blip r:embed="rId5"/>
                <a:stretch>
                  <a:fillRect/>
                </a:stretch>
              </a:blipFill>
              <a:ln>
                <a:solidFill>
                  <a:srgbClr val="0000FF"/>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100023F8-0CEA-4D7C-A7EE-3209E4A4B71C}"/>
                  </a:ext>
                </a:extLst>
              </p:cNvPr>
              <p:cNvSpPr/>
              <p:nvPr/>
            </p:nvSpPr>
            <p:spPr>
              <a:xfrm>
                <a:off x="1619672" y="3140968"/>
                <a:ext cx="2431115" cy="1271438"/>
              </a:xfrm>
              <a:prstGeom prst="rect">
                <a:avLst/>
              </a:prstGeom>
              <a:solidFill>
                <a:srgbClr val="FFFF99"/>
              </a:solidFill>
              <a:ln w="19050">
                <a:solidFill>
                  <a:srgbClr val="0000FF"/>
                </a:solidFill>
              </a:ln>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kumimoji="0" lang="en-US" altLang="zh-CN" i="1">
                              <a:solidFill>
                                <a:srgbClr val="000000"/>
                              </a:solidFill>
                              <a:latin typeface="Cambria Math" panose="02040503050406030204" pitchFamily="18" charset="0"/>
                              <a:ea typeface="黑体" panose="02010609060101010101" pitchFamily="49" charset="-122"/>
                            </a:rPr>
                          </m:ctrlPr>
                        </m:dPr>
                        <m:e>
                          <m:eqArr>
                            <m:eqArrPr>
                              <m:ctrlPr>
                                <a:rPr kumimoji="0" lang="en-US" altLang="zh-CN" i="1">
                                  <a:solidFill>
                                    <a:srgbClr val="000000"/>
                                  </a:solidFill>
                                  <a:latin typeface="Cambria Math" panose="02040503050406030204" pitchFamily="18" charset="0"/>
                                  <a:ea typeface="黑体" panose="02010609060101010101" pitchFamily="49" charset="-122"/>
                                </a:rPr>
                              </m:ctrlPr>
                            </m:eqArrPr>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𝑥</m:t>
                                  </m:r>
                                </m:e>
                              </m:acc>
                              <m:r>
                                <a:rPr kumimoji="0" lang="en-US" altLang="zh-CN" i="1">
                                  <a:solidFill>
                                    <a:srgbClr val="0000FF"/>
                                  </a:solidFill>
                                  <a:latin typeface="Cambria Math" panose="02040503050406030204" pitchFamily="18" charset="0"/>
                                  <a:ea typeface="黑体" panose="02010609060101010101" pitchFamily="49" charset="-122"/>
                                </a:rPr>
                                <m:t>=0              </m:t>
                              </m:r>
                              <m:r>
                                <a:rPr kumimoji="0" lang="en-US" altLang="zh-CN" i="1">
                                  <a:solidFill>
                                    <a:srgbClr val="FF0000"/>
                                  </a:solidFill>
                                  <a:latin typeface="Cambria Math" panose="02040503050406030204" pitchFamily="18" charset="0"/>
                                  <a:ea typeface="黑体" panose="02010609060101010101" pitchFamily="49" charset="-122"/>
                                </a:rPr>
                                <m:t>    </m:t>
                              </m:r>
                            </m:e>
                            <m:e>
                              <m:acc>
                                <m:accPr>
                                  <m:chr m:val="̈"/>
                                  <m:ctrlPr>
                                    <a:rPr kumimoji="0" lang="en-US" altLang="zh-CN" i="1">
                                      <a:solidFill>
                                        <a:srgbClr val="FF0000"/>
                                      </a:solidFill>
                                      <a:latin typeface="Cambria Math" panose="02040503050406030204" pitchFamily="18" charset="0"/>
                                      <a:ea typeface="黑体" panose="02010609060101010101" pitchFamily="49" charset="-122"/>
                                    </a:rPr>
                                  </m:ctrlPr>
                                </m:accPr>
                                <m:e>
                                  <m:r>
                                    <a:rPr kumimoji="0" lang="en-US" altLang="zh-CN" i="1">
                                      <a:solidFill>
                                        <a:srgbClr val="FF0000"/>
                                      </a:solidFill>
                                      <a:latin typeface="Cambria Math" panose="02040503050406030204" pitchFamily="18" charset="0"/>
                                      <a:ea typeface="黑体" panose="02010609060101010101" pitchFamily="49" charset="-122"/>
                                    </a:rPr>
                                    <m:t>𝑦</m:t>
                                  </m:r>
                                </m:e>
                              </m:acc>
                              <m:r>
                                <a:rPr kumimoji="0" lang="en-US" altLang="zh-CN" i="1">
                                  <a:solidFill>
                                    <a:srgbClr val="FF0000"/>
                                  </a:solidFill>
                                  <a:latin typeface="Cambria Math" panose="02040503050406030204" pitchFamily="18" charset="0"/>
                                  <a:ea typeface="黑体" panose="02010609060101010101" pitchFamily="49" charset="-122"/>
                                </a:rPr>
                                <m:t>=2</m:t>
                              </m:r>
                              <m:r>
                                <a:rPr kumimoji="0" lang="en-US" altLang="zh-CN" i="1">
                                  <a:solidFill>
                                    <a:srgbClr val="FF0000"/>
                                  </a:solidFill>
                                  <a:latin typeface="Cambria Math" panose="02040503050406030204" pitchFamily="18" charset="0"/>
                                  <a:ea typeface="黑体" panose="02010609060101010101" pitchFamily="49" charset="-122"/>
                                </a:rPr>
                                <m:t>𝜔</m:t>
                              </m:r>
                              <m:r>
                                <a:rPr kumimoji="0" lang="en-US" altLang="zh-CN" i="1">
                                  <a:solidFill>
                                    <a:srgbClr val="FF0000"/>
                                  </a:solidFill>
                                  <a:latin typeface="Cambria Math" panose="02040503050406030204" pitchFamily="18" charset="0"/>
                                  <a:ea typeface="黑体" panose="02010609060101010101" pitchFamily="49" charset="-122"/>
                                </a:rPr>
                                <m:t>𝑔𝑡</m:t>
                              </m:r>
                              <m:func>
                                <m:funcPr>
                                  <m:ctrlPr>
                                    <a:rPr kumimoji="0" lang="en-US" altLang="zh-CN" i="1">
                                      <a:solidFill>
                                        <a:srgbClr val="FF0000"/>
                                      </a:solidFill>
                                      <a:latin typeface="Cambria Math" panose="02040503050406030204" pitchFamily="18" charset="0"/>
                                      <a:ea typeface="黑体" panose="02010609060101010101" pitchFamily="49" charset="-122"/>
                                    </a:rPr>
                                  </m:ctrlPr>
                                </m:funcPr>
                                <m:fName>
                                  <m:r>
                                    <m:rPr>
                                      <m:sty m:val="p"/>
                                    </m:rPr>
                                    <a:rPr kumimoji="0" lang="en-US" altLang="zh-CN">
                                      <a:solidFill>
                                        <a:srgbClr val="FF0000"/>
                                      </a:solidFill>
                                      <a:latin typeface="Cambria Math" panose="02040503050406030204" pitchFamily="18" charset="0"/>
                                      <a:ea typeface="黑体" panose="02010609060101010101" pitchFamily="49" charset="-122"/>
                                    </a:rPr>
                                    <m:t>cos</m:t>
                                  </m:r>
                                </m:fName>
                                <m:e>
                                  <m:r>
                                    <a:rPr kumimoji="0" lang="en-US" altLang="zh-CN" i="1">
                                      <a:solidFill>
                                        <a:srgbClr val="FF0000"/>
                                      </a:solidFill>
                                      <a:latin typeface="Cambria Math" panose="02040503050406030204" pitchFamily="18" charset="0"/>
                                      <a:ea typeface="黑体" panose="02010609060101010101" pitchFamily="49" charset="-122"/>
                                    </a:rPr>
                                    <m:t>𝜆</m:t>
                                  </m:r>
                                </m:e>
                              </m:func>
                            </m:e>
                            <m:e>
                              <m:acc>
                                <m:accPr>
                                  <m:chr m:val="̈"/>
                                  <m:ctrlPr>
                                    <a:rPr kumimoji="0" lang="en-US" altLang="zh-CN" i="1">
                                      <a:solidFill>
                                        <a:srgbClr val="0000FF"/>
                                      </a:solidFill>
                                      <a:latin typeface="Cambria Math" panose="02040503050406030204" pitchFamily="18" charset="0"/>
                                      <a:ea typeface="黑体" panose="02010609060101010101" pitchFamily="49" charset="-122"/>
                                    </a:rPr>
                                  </m:ctrlPr>
                                </m:accPr>
                                <m:e>
                                  <m:r>
                                    <a:rPr kumimoji="0" lang="en-US" altLang="zh-CN" i="1">
                                      <a:solidFill>
                                        <a:srgbClr val="0000FF"/>
                                      </a:solidFill>
                                      <a:latin typeface="Cambria Math" panose="02040503050406030204" pitchFamily="18" charset="0"/>
                                      <a:ea typeface="黑体" panose="02010609060101010101" pitchFamily="49" charset="-122"/>
                                    </a:rPr>
                                    <m:t>𝑧</m:t>
                                  </m:r>
                                </m:e>
                              </m:acc>
                              <m:r>
                                <a:rPr kumimoji="0" lang="en-US" altLang="zh-CN" i="1">
                                  <a:solidFill>
                                    <a:srgbClr val="0000FF"/>
                                  </a:solidFill>
                                  <a:latin typeface="Cambria Math" panose="02040503050406030204" pitchFamily="18" charset="0"/>
                                  <a:ea typeface="黑体" panose="02010609060101010101" pitchFamily="49" charset="-122"/>
                                </a:rPr>
                                <m:t>=−</m:t>
                              </m:r>
                              <m:r>
                                <a:rPr kumimoji="0" lang="en-US" altLang="zh-CN" i="1">
                                  <a:solidFill>
                                    <a:srgbClr val="0000FF"/>
                                  </a:solidFill>
                                  <a:latin typeface="Cambria Math" panose="02040503050406030204" pitchFamily="18" charset="0"/>
                                  <a:ea typeface="黑体" panose="02010609060101010101" pitchFamily="49" charset="-122"/>
                                </a:rPr>
                                <m:t>𝑔</m:t>
                              </m:r>
                              <m:r>
                                <a:rPr kumimoji="0" lang="en-US" altLang="zh-CN" i="1">
                                  <a:solidFill>
                                    <a:srgbClr val="0000FF"/>
                                  </a:solidFill>
                                  <a:latin typeface="Cambria Math" panose="02040503050406030204" pitchFamily="18" charset="0"/>
                                  <a:ea typeface="黑体" panose="02010609060101010101" pitchFamily="49" charset="-122"/>
                                </a:rPr>
                                <m:t>               </m:t>
                              </m:r>
                            </m:e>
                          </m:eqArr>
                        </m:e>
                      </m:d>
                    </m:oMath>
                  </m:oMathPara>
                </a14:m>
                <a:endParaRPr lang="zh-CN" altLang="en-US" dirty="0"/>
              </a:p>
            </p:txBody>
          </p:sp>
        </mc:Choice>
        <mc:Fallback xmlns="">
          <p:sp>
            <p:nvSpPr>
              <p:cNvPr id="9" name="矩形 8">
                <a:extLst>
                  <a:ext uri="{FF2B5EF4-FFF2-40B4-BE49-F238E27FC236}">
                    <a16:creationId xmlns:a16="http://schemas.microsoft.com/office/drawing/2014/main" id="{100023F8-0CEA-4D7C-A7EE-3209E4A4B71C}"/>
                  </a:ext>
                </a:extLst>
              </p:cNvPr>
              <p:cNvSpPr>
                <a:spLocks noRot="1" noChangeAspect="1" noMove="1" noResize="1" noEditPoints="1" noAdjustHandles="1" noChangeArrowheads="1" noChangeShapeType="1" noTextEdit="1"/>
              </p:cNvSpPr>
              <p:nvPr/>
            </p:nvSpPr>
            <p:spPr>
              <a:xfrm>
                <a:off x="1619672" y="3140968"/>
                <a:ext cx="2431115" cy="1271438"/>
              </a:xfrm>
              <a:prstGeom prst="rect">
                <a:avLst/>
              </a:prstGeom>
              <a:blipFill>
                <a:blip r:embed="rId6"/>
                <a:stretch>
                  <a:fillRect/>
                </a:stretch>
              </a:blipFill>
              <a:ln w="19050">
                <a:solidFill>
                  <a:srgbClr val="0000FF"/>
                </a:solidFill>
              </a:ln>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Box 8">
                <a:extLst>
                  <a:ext uri="{FF2B5EF4-FFF2-40B4-BE49-F238E27FC236}">
                    <a16:creationId xmlns:a16="http://schemas.microsoft.com/office/drawing/2014/main" id="{30B44CCA-E5EF-46C4-904D-61E2E3E03DF8}"/>
                  </a:ext>
                </a:extLst>
              </p:cNvPr>
              <p:cNvSpPr txBox="1">
                <a:spLocks noChangeArrowheads="1"/>
              </p:cNvSpPr>
              <p:nvPr/>
            </p:nvSpPr>
            <p:spPr bwMode="auto">
              <a:xfrm>
                <a:off x="179512" y="647519"/>
                <a:ext cx="8415357" cy="5896614"/>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动力学方程</a:t>
                </a:r>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𝑎</m:t>
                              </m:r>
                            </m:e>
                          </m:acc>
                        </m:e>
                        <m: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up>
                      </m:s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𝐹</m:t>
                          </m:r>
                        </m:e>
                      </m:acc>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ea typeface="黑体" panose="02010609060101010101" pitchFamily="49" charset="-122"/>
                                  <a:cs typeface="+mn-cs"/>
                                </a:rPr>
                                <m:t>𝐹</m:t>
                              </m:r>
                            </m:e>
                          </m:acc>
                        </m:e>
                        <m:sub>
                          <m:r>
                            <a:rPr kumimoji="1" lang="zh-CN" altLang="en-US" sz="2400" b="0" i="1" u="none" strike="noStrike" kern="1200" cap="none" spc="0" normalizeH="0" baseline="0" noProof="0" dirty="0">
                              <a:ln>
                                <a:noFill/>
                              </a:ln>
                              <a:solidFill>
                                <a:srgbClr val="000000"/>
                              </a:solidFill>
                              <a:effectLst/>
                              <a:uLnTx/>
                              <a:uFillTx/>
                              <a:latin typeface="Cambria Math" panose="02040503050406030204" pitchFamily="18" charset="0"/>
                              <a:ea typeface="黑体" panose="02010609060101010101" pitchFamily="49" charset="-122"/>
                              <a:cs typeface="+mn-cs"/>
                            </a:rPr>
                            <m:t>惯</m:t>
                          </m:r>
                        </m:sub>
                      </m:sSub>
                    </m:oMath>
                  </m:oMathPara>
                </a14:m>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𝐹</m:t>
                              </m:r>
                            </m:e>
                          </m:acc>
                        </m:e>
                        <m:sub>
                          <m:r>
                            <a:rPr kumimoji="1" lang="zh-CN" altLang="en-US"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惯</m:t>
                          </m:r>
                        </m:sub>
                      </m:s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sSub>
                        <m:sSub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𝑎</m:t>
                              </m:r>
                            </m:e>
                          </m:acc>
                        </m:e>
                        <m:sub>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𝑡</m:t>
                          </m:r>
                        </m:sub>
                      </m:s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b>
                        <m:sSub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acc>
                        </m:e>
                        <m: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𝑐</m:t>
                          </m:r>
                        </m:sub>
                      </m:s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                                            </m:t>
                      </m:r>
                    </m:oMath>
                  </m:oMathPara>
                </a14:m>
                <a:endPar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ctrlPr>
                        </m:accPr>
                        <m:e>
                          <m:acc>
                            <m:accPr>
                              <m:chr m:val="⃗"/>
                              <m:ctrlP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𝜔</m:t>
                              </m:r>
                            </m:e>
                          </m:acc>
                        </m:e>
                      </m:acc>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𝜔</m:t>
                          </m:r>
                        </m:e>
                        <m:sup>
                          <m:r>
                            <a:rPr kumimoji="1" lang="en-US" altLang="zh-CN" sz="2400" b="0" i="1" u="none" strike="noStrike" kern="1200" cap="none" spc="0" normalizeH="0" baseline="0" noProof="0">
                              <a:ln>
                                <a:noFill/>
                              </a:ln>
                              <a:solidFill>
                                <a:srgbClr val="FF0000"/>
                              </a:solidFill>
                              <a:effectLst/>
                              <a:uLnTx/>
                              <a:uFillTx/>
                              <a:latin typeface="Cambria Math" panose="02040503050406030204" pitchFamily="18" charset="0"/>
                              <a:ea typeface="黑体" panose="02010609060101010101" pitchFamily="49" charset="-122"/>
                              <a:cs typeface="+mn-cs"/>
                            </a:rPr>
                            <m:t>2</m:t>
                          </m:r>
                        </m:sup>
                      </m:sSup>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𝑅</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𝜔</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𝑣</m:t>
                              </m:r>
                            </m:e>
                          </m:acc>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up>
                      </m:sSup>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相对平衡：</a:t>
                </a:r>
                <a14:m>
                  <m:oMath xmlns:m="http://schemas.openxmlformats.org/officeDocument/2006/math">
                    <m:sSup>
                      <m:sSup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𝑣</m:t>
                            </m:r>
                          </m:e>
                        </m:acc>
                      </m:e>
                      <m: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sup>
                    </m:s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𝑎</m:t>
                            </m:r>
                          </m:e>
                        </m:acc>
                      </m:e>
                      <m: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m:t>
                        </m:r>
                      </m:sup>
                    </m:sSup>
                    <m:r>
                      <a:rPr kumimoji="1" lang="en-US" altLang="zh-CN" sz="2400" b="0" i="1" u="none" strike="noStrike" kern="1200" cap="none" spc="0" normalizeH="0" baseline="0" noProof="0" dirty="0" smtClean="0">
                        <a:ln>
                          <a:noFill/>
                        </a:ln>
                        <a:solidFill>
                          <a:srgbClr val="FF0000"/>
                        </a:solidFill>
                        <a:effectLst/>
                        <a:uLnTx/>
                        <a:uFillTx/>
                        <a:latin typeface="Cambria Math" panose="02040503050406030204" pitchFamily="18" charset="0"/>
                        <a:ea typeface="黑体" panose="02010609060101010101" pitchFamily="49" charset="-122"/>
                        <a:cs typeface="+mn-cs"/>
                      </a:rPr>
                      <m:t>=0</m:t>
                    </m:r>
                  </m:oMath>
                </a14:m>
                <a:endParaRPr kumimoji="1" lang="en-US" altLang="zh-CN" sz="2400" b="0" i="1" u="none" strike="noStrike" kern="1200" cap="none" spc="0" normalizeH="0" baseline="0" noProof="0" dirty="0">
                  <a:ln>
                    <a:noFill/>
                  </a:ln>
                  <a:solidFill>
                    <a:srgbClr val="FF0000"/>
                  </a:solidFill>
                  <a:effectLst/>
                  <a:uLnTx/>
                  <a:uFillTx/>
                  <a:latin typeface="Cambria Math" panose="020405030504060302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0=</m:t>
                      </m:r>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e>
                        <m: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𝑡</m:t>
                          </m:r>
                        </m:sub>
                      </m:sSub>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  ⟺   0=</m:t>
                      </m:r>
                      <m:acc>
                        <m:accPr>
                          <m:chr m:val="⃗"/>
                          <m:ctrlP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𝜔</m:t>
                              </m:r>
                            </m:e>
                          </m:acc>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𝜔</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𝑅</m:t>
                          </m:r>
                        </m:e>
                      </m:acc>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地球自转的影响：</a:t>
                </a:r>
                <a14:m>
                  <m:oMath xmlns:m="http://schemas.openxmlformats.org/officeDocument/2006/math">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𝜔</m:t>
                        </m:r>
                      </m:e>
                    </m:acc>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𝜔</m:t>
                    </m:r>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 </m:t>
                    </m:r>
                    <m:sSub>
                      <m:sSubPr>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𝑘</m:t>
                            </m:r>
                          </m:e>
                        </m:acc>
                      </m:e>
                      <m:sub>
                        <m:r>
                          <a:rPr kumimoji="1" lang="en-US" altLang="zh-CN" sz="2400" b="0" i="1" u="none" strike="noStrike" kern="1200" cap="none" spc="0" normalizeH="0" baseline="0" noProof="0" smtClean="0">
                            <a:ln>
                              <a:noFill/>
                            </a:ln>
                            <a:solidFill>
                              <a:srgbClr val="FF0000"/>
                            </a:solidFill>
                            <a:effectLst/>
                            <a:uLnTx/>
                            <a:uFillTx/>
                            <a:latin typeface="Cambria Math" panose="02040503050406030204" pitchFamily="18" charset="0"/>
                            <a:ea typeface="黑体" panose="02010609060101010101" pitchFamily="49" charset="-122"/>
                            <a:cs typeface="+mn-cs"/>
                          </a:rPr>
                          <m:t>0</m:t>
                        </m:r>
                      </m:sub>
                    </m:sSub>
                  </m:oMath>
                </a14:m>
                <a:endPar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𝐹</m:t>
                              </m:r>
                            </m:e>
                          </m:acc>
                        </m:e>
                        <m:sub>
                          <m:r>
                            <a:rPr kumimoji="1" lang="zh-CN" altLang="en-US"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惯</m:t>
                          </m:r>
                        </m:sub>
                      </m:sSub>
                      <m:r>
                        <a:rPr kumimoji="1" lang="en-US" altLang="zh-CN"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𝜔</m:t>
                          </m:r>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sup>
                      </m:sSup>
                      <m:acc>
                        <m:accPr>
                          <m:chr m:val="⃗"/>
                          <m:ctrlP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𝑅</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𝜔</m:t>
                          </m:r>
                        </m:e>
                      </m:acc>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𝑣</m:t>
                              </m:r>
                            </m:e>
                          </m:acc>
                        </m:e>
                        <m:sup>
                          <m:r>
                            <a:rPr kumimoji="1" lang="en-US" altLang="zh-CN"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m:t>
                          </m:r>
                        </m:sup>
                      </m:sSup>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      (</m:t>
                      </m:r>
                      <m:r>
                        <a:rPr kumimoji="1" lang="zh-CN" altLang="en-US"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离心力</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1" lang="zh-CN" altLang="en-US" sz="2400" b="0" i="1" u="none" strike="noStrike" kern="1200" cap="none" spc="0" normalizeH="0" baseline="0" noProof="0">
                          <a:ln>
                            <a:noFill/>
                          </a:ln>
                          <a:solidFill>
                            <a:srgbClr val="0000FF"/>
                          </a:solidFill>
                          <a:effectLst/>
                          <a:uLnTx/>
                          <a:uFillTx/>
                          <a:latin typeface="Cambria Math" panose="02040503050406030204" pitchFamily="18" charset="0"/>
                          <a:ea typeface="黑体" panose="02010609060101010101" pitchFamily="49" charset="-122"/>
                          <a:cs typeface="+mn-cs"/>
                        </a:rPr>
                        <m:t>科氏力</m:t>
                      </m:r>
                      <m:r>
                        <a:rPr kumimoji="1"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oMath>
                  </m:oMathPara>
                </a14:m>
                <a:endPar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2" name="Text Box 8">
                <a:extLst>
                  <a:ext uri="{FF2B5EF4-FFF2-40B4-BE49-F238E27FC236}">
                    <a16:creationId xmlns:a16="http://schemas.microsoft.com/office/drawing/2014/main" id="{30B44CCA-E5EF-46C4-904D-61E2E3E03DF8}"/>
                  </a:ext>
                </a:extLst>
              </p:cNvPr>
              <p:cNvSpPr txBox="1">
                <a:spLocks noRot="1" noChangeAspect="1" noMove="1" noResize="1" noEditPoints="1" noAdjustHandles="1" noChangeArrowheads="1" noChangeShapeType="1" noTextEdit="1"/>
              </p:cNvSpPr>
              <p:nvPr/>
            </p:nvSpPr>
            <p:spPr bwMode="auto">
              <a:xfrm>
                <a:off x="179512" y="647519"/>
                <a:ext cx="8415357" cy="5896614"/>
              </a:xfrm>
              <a:prstGeom prst="rect">
                <a:avLst/>
              </a:prstGeom>
              <a:blipFill>
                <a:blip r:embed="rId2"/>
                <a:stretch>
                  <a:fillRect l="-941"/>
                </a:stretch>
              </a:blipFill>
              <a:ln>
                <a:noFill/>
              </a:ln>
              <a:effectLst/>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F7B1C919-644D-4438-B114-C129B9E1B10D}"/>
              </a:ext>
            </a:extLst>
          </p:cNvPr>
          <p:cNvSpPr>
            <a:spLocks noGrp="1"/>
          </p:cNvSpPr>
          <p:nvPr>
            <p:ph type="sldNum" sz="quarter" idx="12"/>
          </p:nvPr>
        </p:nvSpPr>
        <p:spPr/>
        <p:txBody>
          <a:bodyPr/>
          <a:lstStyle/>
          <a:p>
            <a:pPr>
              <a:defRPr/>
            </a:pPr>
            <a:fld id="{8372D68D-3E4D-E140-BABB-1F7B81CFF020}" type="slidenum">
              <a:rPr lang="en-US" altLang="zh-CN" smtClean="0"/>
              <a:pPr>
                <a:defRPr/>
              </a:pPr>
              <a:t>25</a:t>
            </a:fld>
            <a:endParaRPr lang="en-US" altLang="zh-CN" dirty="0"/>
          </a:p>
        </p:txBody>
      </p:sp>
      <p:sp>
        <p:nvSpPr>
          <p:cNvPr id="4" name="矩形 3">
            <a:extLst>
              <a:ext uri="{FF2B5EF4-FFF2-40B4-BE49-F238E27FC236}">
                <a16:creationId xmlns:a16="http://schemas.microsoft.com/office/drawing/2014/main" id="{E859461E-DAEB-40A8-9E55-D564665D33D0}"/>
              </a:ext>
            </a:extLst>
          </p:cNvPr>
          <p:cNvSpPr/>
          <p:nvPr/>
        </p:nvSpPr>
        <p:spPr>
          <a:xfrm>
            <a:off x="179512" y="116632"/>
            <a:ext cx="3262432" cy="461665"/>
          </a:xfrm>
          <a:prstGeom prst="rect">
            <a:avLst/>
          </a:prstGeom>
          <a:solidFill>
            <a:srgbClr val="FFFF99"/>
          </a:solidFill>
        </p:spPr>
        <p:txBody>
          <a:bodyPr wrap="none">
            <a:spAutoFit/>
          </a:bodyPr>
          <a:lstStyle/>
          <a:p>
            <a:r>
              <a:rPr lang="zh-CN" altLang="en-US" dirty="0">
                <a:solidFill>
                  <a:srgbClr val="FF0000"/>
                </a:solidFill>
                <a:ea typeface="黑体" panose="02010609060101010101" pitchFamily="49" charset="-122"/>
              </a:rPr>
              <a:t>转动参考系动力学小结</a:t>
            </a:r>
            <a:endParaRPr lang="zh-CN" altLang="en-US" dirty="0"/>
          </a:p>
        </p:txBody>
      </p:sp>
    </p:spTree>
    <p:extLst>
      <p:ext uri="{BB962C8B-B14F-4D97-AF65-F5344CB8AC3E}">
        <p14:creationId xmlns:p14="http://schemas.microsoft.com/office/powerpoint/2010/main" val="1270703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ext Box 4">
            <a:extLst>
              <a:ext uri="{FF2B5EF4-FFF2-40B4-BE49-F238E27FC236}">
                <a16:creationId xmlns:a16="http://schemas.microsoft.com/office/drawing/2014/main" id="{5AC5E640-A061-BF48-9304-C638367B3CC4}"/>
              </a:ext>
            </a:extLst>
          </p:cNvPr>
          <p:cNvSpPr txBox="1">
            <a:spLocks noChangeArrowheads="1"/>
          </p:cNvSpPr>
          <p:nvPr/>
        </p:nvSpPr>
        <p:spPr bwMode="auto">
          <a:xfrm>
            <a:off x="89756" y="764704"/>
            <a:ext cx="8964488" cy="16547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150000"/>
              </a:lnSpc>
            </a:pPr>
            <a:r>
              <a:rPr lang="zh-CN" altLang="en-US" sz="3600" dirty="0">
                <a:ea typeface="黑体" panose="02010609060101010101" pitchFamily="49" charset="-122"/>
              </a:rPr>
              <a:t>作业</a:t>
            </a:r>
          </a:p>
          <a:p>
            <a:pPr algn="ctr" eaLnBrk="1" hangingPunct="1">
              <a:lnSpc>
                <a:spcPct val="150000"/>
              </a:lnSpc>
            </a:pPr>
            <a:r>
              <a:rPr lang="en-US" altLang="zh-CN" sz="3600" dirty="0">
                <a:solidFill>
                  <a:srgbClr val="0000FF"/>
                </a:solidFill>
                <a:ea typeface="黑体" panose="02010609060101010101" pitchFamily="49" charset="-122"/>
              </a:rPr>
              <a:t>4.7,  4.10, 4.12</a:t>
            </a:r>
          </a:p>
        </p:txBody>
      </p:sp>
      <p:sp>
        <p:nvSpPr>
          <p:cNvPr id="2" name="灯片编号占位符 1">
            <a:extLst>
              <a:ext uri="{FF2B5EF4-FFF2-40B4-BE49-F238E27FC236}">
                <a16:creationId xmlns:a16="http://schemas.microsoft.com/office/drawing/2014/main" id="{7F25126A-7D96-4907-A5C9-F0DC724CEC26}"/>
              </a:ext>
            </a:extLst>
          </p:cNvPr>
          <p:cNvSpPr>
            <a:spLocks noGrp="1"/>
          </p:cNvSpPr>
          <p:nvPr>
            <p:ph type="sldNum" sz="quarter" idx="12"/>
          </p:nvPr>
        </p:nvSpPr>
        <p:spPr/>
        <p:txBody>
          <a:bodyPr/>
          <a:lstStyle/>
          <a:p>
            <a:pPr>
              <a:defRPr/>
            </a:pPr>
            <a:fld id="{8372D68D-3E4D-E140-BABB-1F7B81CFF020}" type="slidenum">
              <a:rPr lang="en-US" altLang="zh-CN" smtClean="0"/>
              <a:pPr>
                <a:defRPr/>
              </a:pPr>
              <a:t>26</a:t>
            </a:fld>
            <a:endParaRPr lang="en-US" altLang="zh-CN" dirty="0"/>
          </a:p>
        </p:txBody>
      </p:sp>
    </p:spTree>
  </p:cSld>
  <p:clrMapOvr>
    <a:masterClrMapping/>
  </p:clrMapOvr>
  <p:transition spd="slow">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F1071069-B9D7-4929-8626-AD7B651352B5}"/>
              </a:ext>
            </a:extLst>
          </p:cNvPr>
          <p:cNvSpPr>
            <a:spLocks noGrp="1"/>
          </p:cNvSpPr>
          <p:nvPr>
            <p:ph type="sldNum" sz="quarter" idx="12"/>
          </p:nvPr>
        </p:nvSpPr>
        <p:spPr/>
        <p:txBody>
          <a:bodyPr/>
          <a:lstStyle/>
          <a:p>
            <a:pPr>
              <a:defRPr/>
            </a:pPr>
            <a:fld id="{8372D68D-3E4D-E140-BABB-1F7B81CFF020}" type="slidenum">
              <a:rPr lang="en-US" altLang="zh-CN" smtClean="0"/>
              <a:pPr>
                <a:defRPr/>
              </a:pPr>
              <a:t>27</a:t>
            </a:fld>
            <a:endParaRPr lang="en-US" altLang="zh-CN" dirty="0"/>
          </a:p>
        </p:txBody>
      </p:sp>
      <p:sp>
        <p:nvSpPr>
          <p:cNvPr id="5" name="文本框 4">
            <a:extLst>
              <a:ext uri="{FF2B5EF4-FFF2-40B4-BE49-F238E27FC236}">
                <a16:creationId xmlns:a16="http://schemas.microsoft.com/office/drawing/2014/main" id="{898B8438-508F-4C83-BB29-0BB713BC5BE5}"/>
              </a:ext>
            </a:extLst>
          </p:cNvPr>
          <p:cNvSpPr txBox="1"/>
          <p:nvPr/>
        </p:nvSpPr>
        <p:spPr>
          <a:xfrm>
            <a:off x="1043608" y="315659"/>
            <a:ext cx="1415772" cy="461665"/>
          </a:xfrm>
          <a:prstGeom prst="rect">
            <a:avLst/>
          </a:prstGeom>
          <a:solidFill>
            <a:schemeClr val="bg1"/>
          </a:solidFill>
        </p:spPr>
        <p:txBody>
          <a:bodyPr wrap="none" rtlCol="0">
            <a:spAutoFit/>
          </a:bodyPr>
          <a:lstStyle/>
          <a:p>
            <a:r>
              <a:rPr lang="zh-CN" altLang="en-US" sz="2400" b="1" dirty="0">
                <a:solidFill>
                  <a:srgbClr val="FF0000"/>
                </a:solidFill>
                <a:latin typeface="黑体" panose="02010609060101010101" pitchFamily="49" charset="-122"/>
                <a:ea typeface="黑体" panose="02010609060101010101" pitchFamily="49" charset="-122"/>
              </a:rPr>
              <a:t>通关状态</a:t>
            </a:r>
          </a:p>
        </p:txBody>
      </p:sp>
      <p:graphicFrame>
        <p:nvGraphicFramePr>
          <p:cNvPr id="6" name="表格 6">
            <a:extLst>
              <a:ext uri="{FF2B5EF4-FFF2-40B4-BE49-F238E27FC236}">
                <a16:creationId xmlns:a16="http://schemas.microsoft.com/office/drawing/2014/main" id="{534E4C66-824C-47FC-952C-3B5C6AB02B97}"/>
              </a:ext>
            </a:extLst>
          </p:cNvPr>
          <p:cNvGraphicFramePr>
            <a:graphicFrameLocks noGrp="1"/>
          </p:cNvGraphicFramePr>
          <p:nvPr>
            <p:extLst>
              <p:ext uri="{D42A27DB-BD31-4B8C-83A1-F6EECF244321}">
                <p14:modId xmlns:p14="http://schemas.microsoft.com/office/powerpoint/2010/main" val="2193258005"/>
              </p:ext>
            </p:extLst>
          </p:nvPr>
        </p:nvGraphicFramePr>
        <p:xfrm>
          <a:off x="3635896" y="78077"/>
          <a:ext cx="5303914" cy="1003736"/>
        </p:xfrm>
        <a:graphic>
          <a:graphicData uri="http://schemas.openxmlformats.org/drawingml/2006/table">
            <a:tbl>
              <a:tblPr firstRow="1" bandRow="1">
                <a:tableStyleId>{5C22544A-7EE6-4342-B048-85BDC9FD1C3A}</a:tableStyleId>
              </a:tblPr>
              <a:tblGrid>
                <a:gridCol w="757702">
                  <a:extLst>
                    <a:ext uri="{9D8B030D-6E8A-4147-A177-3AD203B41FA5}">
                      <a16:colId xmlns:a16="http://schemas.microsoft.com/office/drawing/2014/main" val="4229633137"/>
                    </a:ext>
                  </a:extLst>
                </a:gridCol>
                <a:gridCol w="757702">
                  <a:extLst>
                    <a:ext uri="{9D8B030D-6E8A-4147-A177-3AD203B41FA5}">
                      <a16:colId xmlns:a16="http://schemas.microsoft.com/office/drawing/2014/main" val="3046880336"/>
                    </a:ext>
                  </a:extLst>
                </a:gridCol>
                <a:gridCol w="757702">
                  <a:extLst>
                    <a:ext uri="{9D8B030D-6E8A-4147-A177-3AD203B41FA5}">
                      <a16:colId xmlns:a16="http://schemas.microsoft.com/office/drawing/2014/main" val="1579726470"/>
                    </a:ext>
                  </a:extLst>
                </a:gridCol>
                <a:gridCol w="757702">
                  <a:extLst>
                    <a:ext uri="{9D8B030D-6E8A-4147-A177-3AD203B41FA5}">
                      <a16:colId xmlns:a16="http://schemas.microsoft.com/office/drawing/2014/main" val="4259420963"/>
                    </a:ext>
                  </a:extLst>
                </a:gridCol>
                <a:gridCol w="757702">
                  <a:extLst>
                    <a:ext uri="{9D8B030D-6E8A-4147-A177-3AD203B41FA5}">
                      <a16:colId xmlns:a16="http://schemas.microsoft.com/office/drawing/2014/main" val="1195321846"/>
                    </a:ext>
                  </a:extLst>
                </a:gridCol>
                <a:gridCol w="757702">
                  <a:extLst>
                    <a:ext uri="{9D8B030D-6E8A-4147-A177-3AD203B41FA5}">
                      <a16:colId xmlns:a16="http://schemas.microsoft.com/office/drawing/2014/main" val="3087344904"/>
                    </a:ext>
                  </a:extLst>
                </a:gridCol>
                <a:gridCol w="757702">
                  <a:extLst>
                    <a:ext uri="{9D8B030D-6E8A-4147-A177-3AD203B41FA5}">
                      <a16:colId xmlns:a16="http://schemas.microsoft.com/office/drawing/2014/main" val="2170483870"/>
                    </a:ext>
                  </a:extLst>
                </a:gridCol>
              </a:tblGrid>
              <a:tr h="250934">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40416856"/>
                  </a:ext>
                </a:extLst>
              </a:tr>
              <a:tr h="250934">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4022944"/>
                  </a:ext>
                </a:extLst>
              </a:tr>
              <a:tr h="250934">
                <a:tc>
                  <a:txBody>
                    <a:bodyPr/>
                    <a:lstStyle/>
                    <a:p>
                      <a:endParaRPr lang="zh-CN" altLang="en-US" sz="7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77981648"/>
                  </a:ext>
                </a:extLst>
              </a:tr>
              <a:tr h="250934">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14057167"/>
                  </a:ext>
                </a:extLst>
              </a:tr>
            </a:tbl>
          </a:graphicData>
        </a:graphic>
      </p:graphicFrame>
      <p:pic>
        <p:nvPicPr>
          <p:cNvPr id="7" name="图片 6">
            <a:extLst>
              <a:ext uri="{FF2B5EF4-FFF2-40B4-BE49-F238E27FC236}">
                <a16:creationId xmlns:a16="http://schemas.microsoft.com/office/drawing/2014/main" id="{41D71CC8-92C6-4F2F-88CA-01093EA8E4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795" y="1145660"/>
            <a:ext cx="8914410" cy="5610742"/>
          </a:xfrm>
          <a:prstGeom prst="rect">
            <a:avLst/>
          </a:prstGeom>
          <a:ln>
            <a:solidFill>
              <a:srgbClr val="0000FF"/>
            </a:solidFill>
          </a:ln>
        </p:spPr>
      </p:pic>
    </p:spTree>
    <p:extLst>
      <p:ext uri="{BB962C8B-B14F-4D97-AF65-F5344CB8AC3E}">
        <p14:creationId xmlns:p14="http://schemas.microsoft.com/office/powerpoint/2010/main" val="1032085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8">
            <a:extLst>
              <a:ext uri="{FF2B5EF4-FFF2-40B4-BE49-F238E27FC236}">
                <a16:creationId xmlns:a16="http://schemas.microsoft.com/office/drawing/2014/main" id="{85D3B143-F410-44AE-A3FB-933B52C2F2FD}"/>
              </a:ext>
            </a:extLst>
          </p:cNvPr>
          <p:cNvSpPr txBox="1">
            <a:spLocks noChangeArrowheads="1"/>
          </p:cNvSpPr>
          <p:nvPr/>
        </p:nvSpPr>
        <p:spPr bwMode="auto">
          <a:xfrm>
            <a:off x="107504" y="2939250"/>
            <a:ext cx="8928992" cy="979499"/>
          </a:xfrm>
          <a:prstGeom prst="rect">
            <a:avLst/>
          </a:prstGeom>
          <a:solidFill>
            <a:srgbClr val="FFFFFF"/>
          </a:solidFill>
          <a:ln>
            <a:noFill/>
          </a:ln>
        </p:spPr>
        <p:txBody>
          <a:bodyPr wrap="square">
            <a:spAutoFit/>
          </a:bodyPr>
          <a:ls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marL="0" marR="0" lvl="0" indent="0" algn="ctr" defTabSz="914400" rtl="0" eaLnBrk="1" fontAlgn="auto" latinLnBrk="0" hangingPunct="1">
              <a:lnSpc>
                <a:spcPct val="150000"/>
              </a:lnSpc>
              <a:spcBef>
                <a:spcPct val="0"/>
              </a:spcBef>
              <a:spcAft>
                <a:spcPts val="0"/>
              </a:spcAft>
              <a:buClrTx/>
              <a:buSzTx/>
              <a:buFontTx/>
              <a:buNone/>
              <a:tabLst/>
              <a:defRPr/>
            </a:pPr>
            <a:r>
              <a:rPr kumimoji="1" lang="zh-CN" altLang="en-US" sz="4400" b="0" i="0" u="none" strike="noStrike" kern="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补充材料</a:t>
            </a:r>
            <a:endParaRPr kumimoji="1" lang="en-US" altLang="zh-CN" sz="4400" b="0" i="0" u="none" strike="noStrike" kern="0" cap="none" spc="0" normalizeH="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p:sp>
        <p:nvSpPr>
          <p:cNvPr id="3" name="灯片编号占位符 2">
            <a:extLst>
              <a:ext uri="{FF2B5EF4-FFF2-40B4-BE49-F238E27FC236}">
                <a16:creationId xmlns:a16="http://schemas.microsoft.com/office/drawing/2014/main" id="{4A6F926B-4F8A-4EB7-B961-D74EBE8301D4}"/>
              </a:ext>
            </a:extLst>
          </p:cNvPr>
          <p:cNvSpPr>
            <a:spLocks noGrp="1"/>
          </p:cNvSpPr>
          <p:nvPr>
            <p:ph type="sldNum" sz="quarter" idx="12"/>
          </p:nvPr>
        </p:nvSpPr>
        <p:spPr/>
        <p:txBody>
          <a:bodyPr/>
          <a:lstStyle/>
          <a:p>
            <a:pPr>
              <a:defRPr/>
            </a:pPr>
            <a:fld id="{8372D68D-3E4D-E140-BABB-1F7B81CFF020}" type="slidenum">
              <a:rPr lang="en-US" altLang="zh-CN" smtClean="0"/>
              <a:pPr>
                <a:defRPr/>
              </a:pPr>
              <a:t>28</a:t>
            </a:fld>
            <a:endParaRPr lang="en-US" altLang="zh-CN" dirty="0"/>
          </a:p>
        </p:txBody>
      </p:sp>
    </p:spTree>
    <p:extLst>
      <p:ext uri="{BB962C8B-B14F-4D97-AF65-F5344CB8AC3E}">
        <p14:creationId xmlns:p14="http://schemas.microsoft.com/office/powerpoint/2010/main" val="23430849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3">
            <a:extLst>
              <a:ext uri="{FF2B5EF4-FFF2-40B4-BE49-F238E27FC236}">
                <a16:creationId xmlns:a16="http://schemas.microsoft.com/office/drawing/2014/main" id="{D682FA69-D5B3-1C41-9E38-CEDC9A642C40}"/>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mc:AlternateContent xmlns:mc="http://schemas.openxmlformats.org/markup-compatibility/2006" xmlns:a14="http://schemas.microsoft.com/office/drawing/2010/main">
        <mc:Choice Requires="a14">
          <p:sp>
            <p:nvSpPr>
              <p:cNvPr id="4106" name="Rectangle 10">
                <a:extLst>
                  <a:ext uri="{FF2B5EF4-FFF2-40B4-BE49-F238E27FC236}">
                    <a16:creationId xmlns:a16="http://schemas.microsoft.com/office/drawing/2014/main" id="{75A561B7-585B-C542-BB47-BBABCF42A814}"/>
                  </a:ext>
                </a:extLst>
              </p:cNvPr>
              <p:cNvSpPr>
                <a:spLocks noChangeArrowheads="1"/>
              </p:cNvSpPr>
              <p:nvPr/>
            </p:nvSpPr>
            <p:spPr bwMode="auto">
              <a:xfrm>
                <a:off x="251564" y="404664"/>
                <a:ext cx="8640872" cy="5595571"/>
              </a:xfrm>
              <a:prstGeom prst="rect">
                <a:avLst/>
              </a:prstGeom>
              <a:solidFill>
                <a:schemeClr val="bg1"/>
              </a:solidFill>
              <a:ln>
                <a:noFill/>
              </a:ln>
              <a:extLst>
                <a:ext uri="{91240B29-F687-4F45-9708-019B960494DF}">
                  <a14:hiddenLine w="9525">
                    <a:solidFill>
                      <a:srgbClr val="000000"/>
                    </a:solidFill>
                    <a:miter lim="800000"/>
                    <a:headEnd/>
                    <a:tailEnd/>
                  </a14:hiddenLine>
                </a:ext>
              </a:extLst>
            </p:spPr>
            <p:txBody>
              <a:bodyPr wrap="square" anchor="t" anchorCtr="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解题指导</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本章习题大体上可分为两类：</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已知质点运动，求速度、加速度和受力</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p>
              <a:p>
                <a:pPr marL="742950" marR="0" lvl="1" indent="-28575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解法：</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应用两个参考系中速度、加速度变换公式。</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742950" marR="0" lvl="1" indent="-28575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𝑣</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𝑣</m:t>
                              </m:r>
                            </m:e>
                          </m:acc>
                        </m:e>
                        <m:sup>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  </m:t>
                      </m:r>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𝑎</m:t>
                              </m:r>
                            </m:e>
                          </m:acc>
                        </m:e>
                        <m:sup>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acc>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sup>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𝑅</m:t>
                          </m:r>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+2</m:t>
                      </m:r>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acc>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𝑣</m:t>
                              </m:r>
                            </m:e>
                          </m:acc>
                        </m:e>
                        <m:sup>
                          <m:r>
                            <a:rPr kumimoji="0" lang="en-US" altLang="zh-CN" sz="2400" b="0" i="1" u="none" strike="noStrike" kern="1200" cap="none" spc="0" normalizeH="0" baseline="0" noProof="0" dirty="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oMath>
                  </m:oMathPara>
                </a14:m>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342900" marR="0" lvl="0" indent="-34290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已知质点受力，求质点运动</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endParaRPr>
              </a:p>
              <a:p>
                <a:pPr marL="742950" marR="0" lvl="1" indent="-285750" algn="l" defTabSz="914400" rtl="0" eaLnBrk="1" fontAlgn="base" latinLnBrk="0" hangingPunct="1">
                  <a:lnSpc>
                    <a:spcPct val="15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解法：</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应用转动参考系中的动力学方程（牛顿第二定律）</a:t>
                </a:r>
                <a:endPar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
                    </m:oMathParaPr>
                    <m:oMath xmlns:m="http://schemas.openxmlformats.org/officeDocument/2006/math">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b>
                        <m:sSub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e>
                        <m:sub>
                          <m:r>
                            <a:rPr kumimoji="0" lang="zh-CN" altLang="en-US"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惯</m:t>
                          </m:r>
                        </m:sub>
                      </m:sSub>
                    </m:oMath>
                  </m:oMathPara>
                </a14:m>
                <a:endPar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14:m>
                  <m:oMathPara xmlns:m="http://schemas.openxmlformats.org/officeDocument/2006/math">
                    <m:oMathParaPr>
                      <m:jc m:val="center"/>
                    </m:oMathParaPr>
                    <m:oMath xmlns:m="http://schemas.openxmlformats.org/officeDocument/2006/math">
                      <m:sSub>
                        <m:sSub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𝐹</m:t>
                              </m:r>
                            </m:e>
                          </m:acc>
                        </m:e>
                        <m:sub>
                          <m:r>
                            <a:rPr kumimoji="0" lang="zh-CN" altLang="en-US" sz="2400" b="0" i="1" u="none" strike="noStrike" kern="1200" cap="none" spc="0" normalizeH="0" baseline="0" noProof="0" dirty="0">
                              <a:ln>
                                <a:noFill/>
                              </a:ln>
                              <a:solidFill>
                                <a:srgbClr val="0000FF"/>
                              </a:solidFill>
                              <a:effectLst/>
                              <a:uLnTx/>
                              <a:uFillTx/>
                              <a:latin typeface="Cambria Math" panose="02040503050406030204" pitchFamily="18" charset="0"/>
                              <a:ea typeface="黑体" panose="02010609060101010101" pitchFamily="49" charset="-122"/>
                              <a:cs typeface="+mn-cs"/>
                            </a:rPr>
                            <m:t>惯</m:t>
                          </m:r>
                        </m:sub>
                      </m:sSub>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acc>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sSup>
                        <m:sSup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sup>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sup>
                      </m:sSup>
                      <m:sSub>
                        <m:sSub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b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𝑟</m:t>
                              </m:r>
                            </m:e>
                          </m:acc>
                        </m:e>
                        <m:sub>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ub>
                      </m:sSub>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−2</m:t>
                      </m:r>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𝑚</m:t>
                      </m:r>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𝜔</m:t>
                          </m:r>
                        </m:e>
                      </m:acc>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Sup>
                        <m:sSupPr>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sSupPr>
                        <m:e>
                          <m:acc>
                            <m:accPr>
                              <m:chr m:val="⃗"/>
                              <m:ctrlP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ctrlPr>
                            </m:accPr>
                            <m:e>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𝑣</m:t>
                              </m:r>
                            </m:e>
                          </m:acc>
                        </m:e>
                        <m:sup>
                          <m:r>
                            <a:rPr kumimoji="0" lang="en-US" altLang="zh-CN" sz="2400" b="0" i="1" u="none" strike="noStrike" kern="1200" cap="none" spc="0" normalizeH="0" baseline="0" noProof="0" smtClean="0">
                              <a:ln>
                                <a:noFill/>
                              </a:ln>
                              <a:solidFill>
                                <a:srgbClr val="0000FF"/>
                              </a:solidFill>
                              <a:effectLst/>
                              <a:uLnTx/>
                              <a:uFillTx/>
                              <a:latin typeface="Cambria Math" panose="02040503050406030204" pitchFamily="18" charset="0"/>
                              <a:ea typeface="黑体" panose="02010609060101010101" pitchFamily="49" charset="-122"/>
                              <a:cs typeface="+mn-cs"/>
                            </a:rPr>
                            <m:t>′</m:t>
                          </m:r>
                        </m:sup>
                      </m:sSup>
                    </m:oMath>
                  </m:oMathPara>
                </a14:m>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4106" name="Rectangle 10">
                <a:extLst>
                  <a:ext uri="{FF2B5EF4-FFF2-40B4-BE49-F238E27FC236}">
                    <a16:creationId xmlns:a16="http://schemas.microsoft.com/office/drawing/2014/main" id="{75A561B7-585B-C542-BB47-BBABCF42A814}"/>
                  </a:ext>
                </a:extLst>
              </p:cNvPr>
              <p:cNvSpPr>
                <a:spLocks noRot="1" noChangeAspect="1" noMove="1" noResize="1" noEditPoints="1" noAdjustHandles="1" noChangeArrowheads="1" noChangeShapeType="1" noTextEdit="1"/>
              </p:cNvSpPr>
              <p:nvPr/>
            </p:nvSpPr>
            <p:spPr bwMode="auto">
              <a:xfrm>
                <a:off x="251564" y="404664"/>
                <a:ext cx="8640872" cy="5595571"/>
              </a:xfrm>
              <a:prstGeom prst="rect">
                <a:avLst/>
              </a:prstGeom>
              <a:blipFill>
                <a:blip r:embed="rId2"/>
                <a:stretch>
                  <a:fillRect l="-105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D3AB689A-8022-4A33-917F-C9AC0AA57F98}"/>
              </a:ext>
            </a:extLst>
          </p:cNvPr>
          <p:cNvSpPr>
            <a:spLocks noGrp="1"/>
          </p:cNvSpPr>
          <p:nvPr>
            <p:ph type="sldNum" sz="quarter" idx="12"/>
          </p:nvPr>
        </p:nvSpPr>
        <p:spPr/>
        <p:txBody>
          <a:bodyPr/>
          <a:lstStyle/>
          <a:p>
            <a:pPr>
              <a:defRPr/>
            </a:pPr>
            <a:fld id="{8372D68D-3E4D-E140-BABB-1F7B81CFF020}" type="slidenum">
              <a:rPr lang="en-US" altLang="zh-CN" smtClean="0"/>
              <a:pPr>
                <a:defRPr/>
              </a:pPr>
              <a:t>29</a:t>
            </a:fld>
            <a:endParaRPr lang="en-US" altLang="zh-CN" dirty="0"/>
          </a:p>
        </p:txBody>
      </p:sp>
    </p:spTree>
    <p:extLst>
      <p:ext uri="{BB962C8B-B14F-4D97-AF65-F5344CB8AC3E}">
        <p14:creationId xmlns:p14="http://schemas.microsoft.com/office/powerpoint/2010/main" val="574104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 calcmode="lin" valueType="num">
                                      <p:cBhvr additive="base">
                                        <p:cTn id="7" dur="500" fill="hold"/>
                                        <p:tgtEl>
                                          <p:spTgt spid="4106"/>
                                        </p:tgtEl>
                                        <p:attrNameLst>
                                          <p:attrName>ppt_x</p:attrName>
                                        </p:attrNameLst>
                                      </p:cBhvr>
                                      <p:tavLst>
                                        <p:tav tm="0">
                                          <p:val>
                                            <p:strVal val="#ppt_x"/>
                                          </p:val>
                                        </p:tav>
                                        <p:tav tm="100000">
                                          <p:val>
                                            <p:strVal val="#ppt_x"/>
                                          </p:val>
                                        </p:tav>
                                      </p:tavLst>
                                    </p:anim>
                                    <p:anim calcmode="lin" valueType="num">
                                      <p:cBhvr additive="base">
                                        <p:cTn id="8" dur="500" fill="hold"/>
                                        <p:tgtEl>
                                          <p:spTgt spid="4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800" name="Text Box 8">
                <a:extLst>
                  <a:ext uri="{FF2B5EF4-FFF2-40B4-BE49-F238E27FC236}">
                    <a16:creationId xmlns:a16="http://schemas.microsoft.com/office/drawing/2014/main" id="{E7A8B672-D008-104C-B3D2-0B082DFB361E}"/>
                  </a:ext>
                </a:extLst>
              </p:cNvPr>
              <p:cNvSpPr txBox="1">
                <a:spLocks noChangeArrowheads="1"/>
              </p:cNvSpPr>
              <p:nvPr/>
            </p:nvSpPr>
            <p:spPr bwMode="auto">
              <a:xfrm>
                <a:off x="179512" y="116632"/>
                <a:ext cx="8784976" cy="5918030"/>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r>
                        <a:rPr lang="en-US" altLang="zh-CN" b="0" i="1" dirty="0" smtClean="0">
                          <a:solidFill>
                            <a:srgbClr val="0000FF"/>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𝑚</m:t>
                      </m:r>
                      <m:acc>
                        <m:accPr>
                          <m:chr m:val="̇"/>
                          <m:ctrlPr>
                            <a:rPr lang="en-US" altLang="zh-CN" i="1">
                              <a:solidFill>
                                <a:srgbClr val="FF0000"/>
                              </a:solidFill>
                              <a:latin typeface="Cambria Math" panose="02040503050406030204" pitchFamily="18" charset="0"/>
                              <a:ea typeface="黑体" panose="02010609060101010101" pitchFamily="49" charset="-122"/>
                            </a:rPr>
                          </m:ctrlPr>
                        </m:acc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𝜔</m:t>
                              </m:r>
                            </m:e>
                          </m:acc>
                        </m:e>
                      </m:acc>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𝑟</m:t>
                          </m:r>
                        </m:e>
                      </m:acc>
                      <m:r>
                        <a:rPr lang="en-US" altLang="zh-CN" i="1">
                          <a:solidFill>
                            <a:srgbClr val="FF0000"/>
                          </a:solidFill>
                          <a:latin typeface="Cambria Math" panose="02040503050406030204" pitchFamily="18" charset="0"/>
                          <a:ea typeface="黑体" panose="02010609060101010101" pitchFamily="49" charset="-122"/>
                        </a:rPr>
                        <m:t>+</m:t>
                      </m:r>
                      <m:r>
                        <a:rPr lang="en-US" altLang="zh-CN" i="1">
                          <a:solidFill>
                            <a:srgbClr val="FF0000"/>
                          </a:solidFill>
                          <a:latin typeface="Cambria Math" panose="02040503050406030204" pitchFamily="18" charset="0"/>
                          <a:ea typeface="黑体" panose="02010609060101010101" pitchFamily="49" charset="-122"/>
                        </a:rPr>
                        <m:t>𝑚</m:t>
                      </m:r>
                      <m:sSup>
                        <m:sSupPr>
                          <m:ctrlPr>
                            <a:rPr lang="en-US" altLang="zh-CN" i="1">
                              <a:solidFill>
                                <a:srgbClr val="FF0000"/>
                              </a:solidFill>
                              <a:latin typeface="Cambria Math" panose="02040503050406030204" pitchFamily="18" charset="0"/>
                              <a:ea typeface="黑体" panose="02010609060101010101" pitchFamily="49" charset="-122"/>
                            </a:rPr>
                          </m:ctrlPr>
                        </m:sSupPr>
                        <m:e>
                          <m:r>
                            <a:rPr lang="en-US" altLang="zh-CN" i="1">
                              <a:solidFill>
                                <a:srgbClr val="FF0000"/>
                              </a:solidFill>
                              <a:latin typeface="Cambria Math" panose="02040503050406030204" pitchFamily="18" charset="0"/>
                              <a:ea typeface="黑体" panose="02010609060101010101" pitchFamily="49" charset="-122"/>
                            </a:rPr>
                            <m:t>𝜔</m:t>
                          </m:r>
                        </m:e>
                        <m:sup>
                          <m:r>
                            <a:rPr lang="en-US" altLang="zh-CN" i="1">
                              <a:solidFill>
                                <a:srgbClr val="FF0000"/>
                              </a:solidFill>
                              <a:latin typeface="Cambria Math" panose="02040503050406030204" pitchFamily="18" charset="0"/>
                              <a:ea typeface="黑体" panose="02010609060101010101" pitchFamily="49" charset="-122"/>
                            </a:rPr>
                            <m:t>2</m:t>
                          </m:r>
                        </m:sup>
                      </m:sSup>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𝑅</m:t>
                          </m:r>
                        </m:e>
                      </m:acc>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𝜔</m:t>
                          </m:r>
                        </m:e>
                      </m:acc>
                      <m:r>
                        <a:rPr lang="en-US" altLang="zh-CN" i="1">
                          <a:solidFill>
                            <a:srgbClr val="0000FF"/>
                          </a:solidFill>
                          <a:latin typeface="Cambria Math" panose="02040503050406030204" pitchFamily="18" charset="0"/>
                          <a:ea typeface="黑体" panose="02010609060101010101" pitchFamily="49" charset="-122"/>
                        </a:rPr>
                        <m:t>×</m:t>
                      </m:r>
                      <m:sSup>
                        <m:sSupPr>
                          <m:ctrlPr>
                            <a:rPr lang="en-US" altLang="zh-CN" i="1">
                              <a:solidFill>
                                <a:srgbClr val="0000FF"/>
                              </a:solidFill>
                              <a:latin typeface="Cambria Math" panose="02040503050406030204" pitchFamily="18" charset="0"/>
                              <a:ea typeface="黑体" panose="02010609060101010101" pitchFamily="49" charset="-122"/>
                            </a:rPr>
                          </m:ctrlPr>
                        </m:sSup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𝑣</m:t>
                              </m:r>
                            </m:e>
                          </m:acc>
                        </m:e>
                        <m:sup>
                          <m:r>
                            <a:rPr lang="en-US" altLang="zh-CN" i="1">
                              <a:solidFill>
                                <a:srgbClr val="0000FF"/>
                              </a:solidFill>
                              <a:latin typeface="Cambria Math" panose="02040503050406030204" pitchFamily="18" charset="0"/>
                              <a:ea typeface="黑体" panose="02010609060101010101" pitchFamily="49" charset="-122"/>
                            </a:rPr>
                            <m:t>′</m:t>
                          </m:r>
                        </m:sup>
                      </m:sSup>
                    </m:oMath>
                  </m:oMathPara>
                </a14:m>
                <a:endParaRPr lang="en-US" altLang="zh-CN" dirty="0">
                  <a:ea typeface="黑体" panose="02010609060101010101" pitchFamily="49" charset="-122"/>
                </a:endParaRPr>
              </a:p>
              <a:p>
                <a:pPr eaLnBrk="1" hangingPunct="1">
                  <a:lnSpc>
                    <a:spcPct val="150000"/>
                  </a:lnSpc>
                </a:pPr>
                <a:r>
                  <a:rPr lang="zh-CN" altLang="en-US" b="1" dirty="0">
                    <a:ea typeface="黑体" panose="02010609060101010101" pitchFamily="49" charset="-122"/>
                  </a:rPr>
                  <a:t>三种惯性力</a:t>
                </a:r>
                <a:r>
                  <a:rPr lang="zh-CN" altLang="en-US" dirty="0">
                    <a:ea typeface="黑体" panose="02010609060101010101" pitchFamily="49" charset="-122"/>
                  </a:rPr>
                  <a:t>：</a:t>
                </a:r>
                <a:endParaRPr lang="en-US" altLang="zh-CN" dirty="0">
                  <a:ea typeface="黑体" panose="02010609060101010101" pitchFamily="49" charset="-122"/>
                </a:endParaRPr>
              </a:p>
              <a:p>
                <a:pPr marL="342900" indent="-342900" eaLnBrk="1" hangingPunct="1">
                  <a:lnSpc>
                    <a:spcPct val="150000"/>
                  </a:lnSpc>
                  <a:buFont typeface="Wingdings" panose="05000000000000000000" pitchFamily="2" charset="2"/>
                  <a:buChar char="Ø"/>
                </a:pPr>
                <a14:m>
                  <m:oMath xmlns:m="http://schemas.openxmlformats.org/officeDocument/2006/math">
                    <m:r>
                      <a:rPr lang="en-US" altLang="zh-CN" i="1" dirty="0" smtClean="0">
                        <a:solidFill>
                          <a:srgbClr val="FF0000"/>
                        </a:solidFill>
                        <a:latin typeface="Cambria Math" panose="02040503050406030204" pitchFamily="18" charset="0"/>
                        <a:ea typeface="黑体" panose="02010609060101010101" pitchFamily="49" charset="-122"/>
                      </a:rPr>
                      <m:t>−</m:t>
                    </m:r>
                    <m:r>
                      <a:rPr lang="en-US" altLang="zh-CN" i="1" dirty="0" smtClean="0">
                        <a:solidFill>
                          <a:srgbClr val="FF0000"/>
                        </a:solidFill>
                        <a:latin typeface="Cambria Math" panose="02040503050406030204" pitchFamily="18" charset="0"/>
                        <a:ea typeface="黑体" panose="02010609060101010101" pitchFamily="49" charset="-122"/>
                      </a:rPr>
                      <m:t>𝑚</m:t>
                    </m:r>
                    <m:acc>
                      <m:accPr>
                        <m:chr m:val="̇"/>
                        <m:ctrlPr>
                          <a:rPr lang="en-US" altLang="zh-CN" i="1">
                            <a:solidFill>
                              <a:srgbClr val="FF0000"/>
                            </a:solidFill>
                            <a:latin typeface="Cambria Math" panose="02040503050406030204" pitchFamily="18" charset="0"/>
                            <a:ea typeface="黑体" panose="02010609060101010101" pitchFamily="49" charset="-122"/>
                          </a:rPr>
                        </m:ctrlPr>
                      </m:acc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𝜔</m:t>
                            </m:r>
                          </m:e>
                        </m:acc>
                      </m:e>
                    </m:acc>
                    <m:r>
                      <a:rPr lang="en-US" altLang="zh-CN" i="1">
                        <a:solidFill>
                          <a:srgbClr val="FF0000"/>
                        </a:solidFill>
                        <a:latin typeface="Cambria Math" panose="02040503050406030204" pitchFamily="18" charset="0"/>
                        <a:ea typeface="黑体" panose="02010609060101010101" pitchFamily="49" charset="-122"/>
                      </a:rPr>
                      <m:t>×</m:t>
                    </m:r>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𝑟</m:t>
                        </m:r>
                      </m:e>
                    </m:acc>
                  </m:oMath>
                </a14:m>
                <a:r>
                  <a:rPr lang="zh-CN" altLang="en-US" dirty="0">
                    <a:solidFill>
                      <a:srgbClr val="0000FF"/>
                    </a:solidFill>
                    <a:latin typeface="Cambria Math" panose="02040503050406030204" pitchFamily="18" charset="0"/>
                    <a:ea typeface="黑体" panose="02010609060101010101" pitchFamily="49" charset="-122"/>
                  </a:rPr>
                  <a:t>：角速度变化引起的惯性力</a:t>
                </a:r>
                <a:r>
                  <a:rPr lang="zh-CN" altLang="en-US" dirty="0">
                    <a:latin typeface="Cambria Math" panose="02040503050406030204" pitchFamily="18" charset="0"/>
                    <a:ea typeface="黑体" panose="02010609060101010101" pitchFamily="49" charset="-122"/>
                  </a:rPr>
                  <a:t>，方向待定</a:t>
                </a:r>
                <a:endParaRPr lang="en-US" altLang="zh-CN" dirty="0">
                  <a:latin typeface="Cambria Math" panose="02040503050406030204" pitchFamily="18" charset="0"/>
                  <a:ea typeface="黑体" panose="02010609060101010101" pitchFamily="49" charset="-122"/>
                </a:endParaRPr>
              </a:p>
              <a:p>
                <a:pPr marL="0" lvl="1" indent="0" eaLnBrk="1" hangingPunct="1">
                  <a:lnSpc>
                    <a:spcPct val="150000"/>
                  </a:lnSpc>
                </a:pPr>
                <a:r>
                  <a:rPr lang="zh-CN" altLang="en-US" dirty="0">
                    <a:latin typeface="Cambria Math" panose="02040503050406030204" pitchFamily="18" charset="0"/>
                    <a:ea typeface="黑体" panose="02010609060101010101" pitchFamily="49" charset="-122"/>
                  </a:rPr>
                  <a:t>     若</a:t>
                </a:r>
                <a:r>
                  <a:rPr lang="zh-CN" altLang="en-US" dirty="0">
                    <a:solidFill>
                      <a:srgbClr val="FF0000"/>
                    </a:solidFill>
                    <a:latin typeface="Cambria Math" panose="02040503050406030204" pitchFamily="18" charset="0"/>
                    <a:ea typeface="黑体" panose="02010609060101010101" pitchFamily="49" charset="-122"/>
                  </a:rPr>
                  <a:t>角速度方向固定 </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𝜔</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𝑛</m:t>
                        </m:r>
                      </m:e>
                    </m:acc>
                  </m:oMath>
                </a14:m>
                <a:r>
                  <a:rPr lang="zh-CN" altLang="en-US" dirty="0">
                    <a:latin typeface="Cambria Math" panose="02040503050406030204" pitchFamily="18" charset="0"/>
                    <a:ea typeface="黑体" panose="02010609060101010101" pitchFamily="49" charset="-122"/>
                  </a:rPr>
                  <a:t>，则</a:t>
                </a:r>
                <a14:m>
                  <m:oMath xmlns:m="http://schemas.openxmlformats.org/officeDocument/2006/math">
                    <m:r>
                      <a:rPr lang="en-US" altLang="zh-CN" i="1" dirty="0">
                        <a:latin typeface="Cambria Math" panose="02040503050406030204" pitchFamily="18" charset="0"/>
                        <a:ea typeface="黑体" panose="02010609060101010101" pitchFamily="49" charset="-122"/>
                      </a:rPr>
                      <m:t>−</m:t>
                    </m:r>
                    <m:r>
                      <a:rPr lang="en-US" altLang="zh-CN" i="1" dirty="0">
                        <a:latin typeface="Cambria Math" panose="02040503050406030204" pitchFamily="18" charset="0"/>
                        <a:ea typeface="黑体" panose="02010609060101010101" pitchFamily="49" charset="-122"/>
                      </a:rPr>
                      <m:t>𝑚</m:t>
                    </m:r>
                    <m:acc>
                      <m:accPr>
                        <m:chr m:val="̇"/>
                        <m:ctrlPr>
                          <a:rPr lang="en-US" altLang="zh-CN" i="1">
                            <a:latin typeface="Cambria Math" panose="02040503050406030204" pitchFamily="18" charset="0"/>
                            <a:ea typeface="黑体" panose="02010609060101010101" pitchFamily="49" charset="-122"/>
                          </a:rPr>
                        </m:ctrlPr>
                      </m:accPr>
                      <m:e>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𝜔</m:t>
                            </m:r>
                          </m:e>
                        </m:acc>
                      </m:e>
                    </m:acc>
                    <m:r>
                      <a:rPr lang="en-US" altLang="zh-CN" i="1">
                        <a:latin typeface="Cambria Math" panose="02040503050406030204" pitchFamily="18" charset="0"/>
                        <a:ea typeface="黑体" panose="02010609060101010101" pitchFamily="49" charset="-122"/>
                      </a:rPr>
                      <m:t>×</m:t>
                    </m:r>
                    <m:acc>
                      <m:accPr>
                        <m:chr m:val="⃗"/>
                        <m:ctrlPr>
                          <a:rPr lang="en-US" altLang="zh-CN" i="1">
                            <a:latin typeface="Cambria Math" panose="02040503050406030204" pitchFamily="18" charset="0"/>
                            <a:ea typeface="黑体" panose="02010609060101010101" pitchFamily="49" charset="-122"/>
                          </a:rPr>
                        </m:ctrlPr>
                      </m:accPr>
                      <m:e>
                        <m:r>
                          <a:rPr lang="en-US" altLang="zh-CN" i="1">
                            <a:latin typeface="Cambria Math" panose="02040503050406030204" pitchFamily="18" charset="0"/>
                            <a:ea typeface="黑体" panose="02010609060101010101" pitchFamily="49" charset="-122"/>
                          </a:rPr>
                          <m:t>𝑟</m:t>
                        </m:r>
                      </m:e>
                    </m:acc>
                    <m:r>
                      <a:rPr lang="en-US" altLang="zh-CN" i="1">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𝑚</m:t>
                    </m:r>
                    <m:f>
                      <m:fPr>
                        <m:ctrlPr>
                          <a:rPr lang="en-US" altLang="zh-CN" b="0" i="1" smtClean="0">
                            <a:latin typeface="Cambria Math" panose="02040503050406030204" pitchFamily="18" charset="0"/>
                            <a:ea typeface="黑体" panose="02010609060101010101" pitchFamily="49" charset="-122"/>
                          </a:rPr>
                        </m:ctrlPr>
                      </m:fPr>
                      <m:num>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𝜔</m:t>
                            </m:r>
                          </m:e>
                        </m:acc>
                      </m:num>
                      <m:den>
                        <m:r>
                          <a:rPr lang="en-US" altLang="zh-CN" b="0" i="1" smtClean="0">
                            <a:latin typeface="Cambria Math" panose="02040503050406030204" pitchFamily="18" charset="0"/>
                            <a:ea typeface="黑体" panose="02010609060101010101" pitchFamily="49" charset="-122"/>
                          </a:rPr>
                          <m:t>𝜔</m:t>
                        </m:r>
                      </m:den>
                    </m:f>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𝜔</m:t>
                        </m:r>
                      </m:e>
                    </m:acc>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𝑟</m:t>
                        </m:r>
                      </m:e>
                    </m:acc>
                  </m:oMath>
                </a14:m>
                <a:r>
                  <a:rPr lang="zh-CN" altLang="en-US" dirty="0">
                    <a:latin typeface="Cambria Math" panose="02040503050406030204" pitchFamily="18" charset="0"/>
                    <a:ea typeface="黑体" panose="02010609060101010101" pitchFamily="49" charset="-122"/>
                  </a:rPr>
                  <a:t>，此力</a:t>
                </a:r>
                <a:r>
                  <a:rPr lang="zh-CN" altLang="en-US" dirty="0">
                    <a:solidFill>
                      <a:srgbClr val="FF0000"/>
                    </a:solidFill>
                    <a:latin typeface="Cambria Math" panose="02040503050406030204" pitchFamily="18" charset="0"/>
                    <a:ea typeface="黑体" panose="02010609060101010101" pitchFamily="49" charset="-122"/>
                  </a:rPr>
                  <a:t>沿牵连速度方向</a:t>
                </a:r>
                <a:endParaRPr lang="en-US" altLang="zh-CN" dirty="0">
                  <a:solidFill>
                    <a:srgbClr val="FF0000"/>
                  </a:solidFill>
                  <a:latin typeface="Cambria Math" panose="02040503050406030204" pitchFamily="18" charset="0"/>
                  <a:ea typeface="黑体" panose="02010609060101010101" pitchFamily="49" charset="-122"/>
                </a:endParaRPr>
              </a:p>
              <a:p>
                <a:pPr marL="342900" indent="-342900" eaLnBrk="1" hangingPunct="1">
                  <a:lnSpc>
                    <a:spcPct val="150000"/>
                  </a:lnSpc>
                  <a:buFont typeface="Wingdings" panose="05000000000000000000" pitchFamily="2" charset="2"/>
                  <a:buChar char="Ø"/>
                </a:pPr>
                <a14:m>
                  <m:oMath xmlns:m="http://schemas.openxmlformats.org/officeDocument/2006/math">
                    <m:r>
                      <a:rPr lang="en-US" altLang="zh-CN" i="1" smtClean="0">
                        <a:solidFill>
                          <a:srgbClr val="FF0000"/>
                        </a:solidFill>
                        <a:latin typeface="Cambria Math" panose="02040503050406030204" pitchFamily="18" charset="0"/>
                        <a:ea typeface="黑体" panose="02010609060101010101" pitchFamily="49" charset="-122"/>
                      </a:rPr>
                      <m:t>𝑚</m:t>
                    </m:r>
                    <m:sSup>
                      <m:sSupPr>
                        <m:ctrlPr>
                          <a:rPr lang="en-US" altLang="zh-CN" i="1">
                            <a:solidFill>
                              <a:srgbClr val="FF0000"/>
                            </a:solidFill>
                            <a:latin typeface="Cambria Math" panose="02040503050406030204" pitchFamily="18" charset="0"/>
                            <a:ea typeface="黑体" panose="02010609060101010101" pitchFamily="49" charset="-122"/>
                          </a:rPr>
                        </m:ctrlPr>
                      </m:sSupPr>
                      <m:e>
                        <m:r>
                          <a:rPr lang="en-US" altLang="zh-CN" i="1">
                            <a:solidFill>
                              <a:srgbClr val="FF0000"/>
                            </a:solidFill>
                            <a:latin typeface="Cambria Math" panose="02040503050406030204" pitchFamily="18" charset="0"/>
                            <a:ea typeface="黑体" panose="02010609060101010101" pitchFamily="49" charset="-122"/>
                          </a:rPr>
                          <m:t>𝜔</m:t>
                        </m:r>
                      </m:e>
                      <m:sup>
                        <m:r>
                          <a:rPr lang="en-US" altLang="zh-CN" i="1">
                            <a:solidFill>
                              <a:srgbClr val="FF0000"/>
                            </a:solidFill>
                            <a:latin typeface="Cambria Math" panose="02040503050406030204" pitchFamily="18" charset="0"/>
                            <a:ea typeface="黑体" panose="02010609060101010101" pitchFamily="49" charset="-122"/>
                          </a:rPr>
                          <m:t>2</m:t>
                        </m:r>
                      </m:sup>
                    </m:sSup>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𝑅</m:t>
                        </m:r>
                      </m:e>
                    </m:acc>
                  </m:oMath>
                </a14:m>
                <a:r>
                  <a:rPr lang="zh-CN" altLang="en-US" dirty="0">
                    <a:solidFill>
                      <a:srgbClr val="FF0000"/>
                    </a:solidFill>
                    <a:latin typeface="Cambria Math" panose="02040503050406030204" pitchFamily="18" charset="0"/>
                    <a:ea typeface="黑体" panose="02010609060101010101" pitchFamily="49" charset="-122"/>
                  </a:rPr>
                  <a:t>：惯性离心力，从转轴指向质点</a:t>
                </a:r>
                <a:endParaRPr lang="en-US" altLang="zh-CN" dirty="0">
                  <a:solidFill>
                    <a:srgbClr val="FF0000"/>
                  </a:solidFill>
                  <a:latin typeface="Cambria Math" panose="02040503050406030204" pitchFamily="18" charset="0"/>
                  <a:ea typeface="黑体" panose="02010609060101010101" pitchFamily="49" charset="-122"/>
                </a:endParaRPr>
              </a:p>
              <a:p>
                <a:pPr marL="342900" indent="-342900" eaLnBrk="1" hangingPunct="1">
                  <a:lnSpc>
                    <a:spcPct val="150000"/>
                  </a:lnSpc>
                  <a:buFont typeface="Wingdings" panose="05000000000000000000" pitchFamily="2" charset="2"/>
                  <a:buChar char="Ø"/>
                </a:pPr>
                <a14:m>
                  <m:oMath xmlns:m="http://schemas.openxmlformats.org/officeDocument/2006/math">
                    <m:r>
                      <a:rPr lang="en-US" altLang="zh-CN" i="1" smtClean="0">
                        <a:solidFill>
                          <a:srgbClr val="0000FF"/>
                        </a:solidFill>
                        <a:latin typeface="Cambria Math" panose="02040503050406030204" pitchFamily="18" charset="0"/>
                        <a:ea typeface="黑体" panose="02010609060101010101" pitchFamily="49" charset="-122"/>
                      </a:rPr>
                      <m:t>−2</m:t>
                    </m:r>
                    <m:r>
                      <a:rPr lang="en-US" altLang="zh-CN" i="1" smtClean="0">
                        <a:solidFill>
                          <a:srgbClr val="0000FF"/>
                        </a:solidFill>
                        <a:latin typeface="Cambria Math" panose="02040503050406030204" pitchFamily="18" charset="0"/>
                        <a:ea typeface="黑体" panose="02010609060101010101" pitchFamily="49" charset="-122"/>
                      </a:rPr>
                      <m:t>𝑚</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𝜔</m:t>
                        </m:r>
                      </m:e>
                    </m:acc>
                    <m:r>
                      <a:rPr lang="en-US" altLang="zh-CN" i="1">
                        <a:solidFill>
                          <a:srgbClr val="0000FF"/>
                        </a:solidFill>
                        <a:latin typeface="Cambria Math" panose="02040503050406030204" pitchFamily="18" charset="0"/>
                        <a:ea typeface="黑体" panose="02010609060101010101" pitchFamily="49" charset="-122"/>
                      </a:rPr>
                      <m:t>×</m:t>
                    </m:r>
                    <m:sSup>
                      <m:sSupPr>
                        <m:ctrlPr>
                          <a:rPr lang="en-US" altLang="zh-CN" i="1">
                            <a:solidFill>
                              <a:srgbClr val="0000FF"/>
                            </a:solidFill>
                            <a:latin typeface="Cambria Math" panose="02040503050406030204" pitchFamily="18" charset="0"/>
                            <a:ea typeface="黑体" panose="02010609060101010101" pitchFamily="49" charset="-122"/>
                          </a:rPr>
                        </m:ctrlPr>
                      </m:sSup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𝑣</m:t>
                            </m:r>
                          </m:e>
                        </m:acc>
                      </m:e>
                      <m:sup>
                        <m:r>
                          <a:rPr lang="en-US" altLang="zh-CN" i="1">
                            <a:solidFill>
                              <a:srgbClr val="0000FF"/>
                            </a:solidFill>
                            <a:latin typeface="Cambria Math" panose="02040503050406030204" pitchFamily="18" charset="0"/>
                            <a:ea typeface="黑体" panose="02010609060101010101" pitchFamily="49" charset="-122"/>
                          </a:rPr>
                          <m:t>′</m:t>
                        </m:r>
                      </m:sup>
                    </m:sSup>
                  </m:oMath>
                </a14:m>
                <a:r>
                  <a:rPr lang="zh-CN" altLang="en-US" dirty="0">
                    <a:solidFill>
                      <a:srgbClr val="0000FF"/>
                    </a:solidFill>
                    <a:ea typeface="黑体" panose="02010609060101010101" pitchFamily="49" charset="-122"/>
                  </a:rPr>
                  <a:t>：科氏力，垂直于相对速度方向</a:t>
                </a:r>
                <a:endParaRPr lang="en-US" altLang="zh-CN" dirty="0">
                  <a:solidFill>
                    <a:srgbClr val="0000FF"/>
                  </a:solidFill>
                  <a:ea typeface="黑体" panose="02010609060101010101" pitchFamily="49" charset="-122"/>
                </a:endParaRPr>
              </a:p>
              <a:p>
                <a:pPr eaLnBrk="1" hangingPunct="1">
                  <a:lnSpc>
                    <a:spcPct val="150000"/>
                  </a:lnSpc>
                </a:pPr>
                <a:r>
                  <a:rPr lang="zh-CN" altLang="en-US" b="1" dirty="0">
                    <a:solidFill>
                      <a:srgbClr val="FF0000"/>
                    </a:solidFill>
                    <a:ea typeface="黑体" panose="02010609060101010101" pitchFamily="49" charset="-122"/>
                  </a:rPr>
                  <a:t>相对平衡</a:t>
                </a:r>
                <a:r>
                  <a:rPr lang="zh-CN" altLang="en-US" dirty="0">
                    <a:solidFill>
                      <a:schemeClr val="tx1"/>
                    </a:solidFill>
                    <a:ea typeface="黑体" panose="02010609060101010101" pitchFamily="49" charset="-122"/>
                  </a:rPr>
                  <a:t>：质点在转动系中平衡，</a:t>
                </a:r>
                <a:r>
                  <a:rPr lang="en-US" altLang="zh-CN" dirty="0">
                    <a:solidFill>
                      <a:schemeClr val="tx1"/>
                    </a:solidFill>
                    <a:ea typeface="黑体" panose="02010609060101010101" pitchFamily="49" charset="-122"/>
                  </a:rPr>
                  <a:t> </a:t>
                </a:r>
                <a14:m>
                  <m:oMath xmlns:m="http://schemas.openxmlformats.org/officeDocument/2006/math">
                    <m:sSup>
                      <m:sSupPr>
                        <m:ctrlPr>
                          <a:rPr lang="en-US" altLang="zh-CN" i="1" smtClean="0">
                            <a:solidFill>
                              <a:srgbClr val="FF0000"/>
                            </a:solidFill>
                            <a:latin typeface="Cambria Math" panose="02040503050406030204" pitchFamily="18" charset="0"/>
                            <a:ea typeface="黑体" panose="02010609060101010101" pitchFamily="49" charset="-122"/>
                          </a:rPr>
                        </m:ctrlPr>
                      </m:sSup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𝑎</m:t>
                            </m:r>
                          </m:e>
                        </m:acc>
                      </m:e>
                      <m:sup>
                        <m:r>
                          <a:rPr lang="en-US" altLang="zh-CN" i="1">
                            <a:solidFill>
                              <a:srgbClr val="FF0000"/>
                            </a:solidFill>
                            <a:latin typeface="Cambria Math" panose="02040503050406030204" pitchFamily="18" charset="0"/>
                            <a:ea typeface="黑体" panose="02010609060101010101" pitchFamily="49" charset="-122"/>
                          </a:rPr>
                          <m:t>′</m:t>
                        </m:r>
                      </m:sup>
                    </m:sSup>
                    <m:r>
                      <a:rPr lang="en-US" altLang="zh-CN" i="1">
                        <a:solidFill>
                          <a:srgbClr val="FF0000"/>
                        </a:solidFill>
                        <a:latin typeface="Cambria Math" panose="02040503050406030204" pitchFamily="18" charset="0"/>
                        <a:ea typeface="黑体" panose="02010609060101010101" pitchFamily="49" charset="-122"/>
                      </a:rPr>
                      <m:t>=0, </m:t>
                    </m:r>
                    <m:sSup>
                      <m:sSupPr>
                        <m:ctrlPr>
                          <a:rPr lang="en-US" altLang="zh-CN" i="1">
                            <a:solidFill>
                              <a:srgbClr val="FF0000"/>
                            </a:solidFill>
                            <a:latin typeface="Cambria Math" panose="02040503050406030204" pitchFamily="18" charset="0"/>
                            <a:ea typeface="黑体" panose="02010609060101010101" pitchFamily="49" charset="-122"/>
                          </a:rPr>
                        </m:ctrlPr>
                      </m:sSupPr>
                      <m:e>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𝑣</m:t>
                            </m:r>
                          </m:e>
                        </m:acc>
                      </m:e>
                      <m:sup>
                        <m:r>
                          <a:rPr lang="en-US" altLang="zh-CN" i="1">
                            <a:solidFill>
                              <a:srgbClr val="FF0000"/>
                            </a:solidFill>
                            <a:latin typeface="Cambria Math" panose="02040503050406030204" pitchFamily="18" charset="0"/>
                            <a:ea typeface="黑体" panose="02010609060101010101" pitchFamily="49" charset="-122"/>
                          </a:rPr>
                          <m:t>′</m:t>
                        </m:r>
                      </m:sup>
                    </m:sSup>
                    <m:r>
                      <a:rPr lang="en-US" altLang="zh-CN" i="1">
                        <a:solidFill>
                          <a:srgbClr val="FF0000"/>
                        </a:solidFill>
                        <a:latin typeface="Cambria Math" panose="02040503050406030204" pitchFamily="18" charset="0"/>
                        <a:ea typeface="黑体" panose="02010609060101010101" pitchFamily="49" charset="-122"/>
                      </a:rPr>
                      <m:t>=0</m:t>
                    </m:r>
                  </m:oMath>
                </a14:m>
                <a:endParaRPr lang="en-US" altLang="zh-CN" b="0" i="1" dirty="0">
                  <a:solidFill>
                    <a:srgbClr val="FF0000"/>
                  </a:solidFill>
                  <a:latin typeface="Cambria Math" panose="02040503050406030204" pitchFamily="18" charset="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黑体" panose="02010609060101010101" pitchFamily="49" charset="-122"/>
                        </a:rPr>
                        <m:t>⟹  </m:t>
                      </m:r>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𝐹</m:t>
                          </m:r>
                        </m:e>
                      </m:acc>
                      <m:r>
                        <a:rPr lang="en-US" altLang="zh-CN" b="0" i="1" smtClean="0">
                          <a:solidFill>
                            <a:schemeClr val="tx1"/>
                          </a:solidFill>
                          <a:latin typeface="Cambria Math" panose="02040503050406030204" pitchFamily="18" charset="0"/>
                          <a:ea typeface="黑体" panose="02010609060101010101" pitchFamily="49" charset="-122"/>
                        </a:rPr>
                        <m:t>+</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𝐹</m:t>
                              </m:r>
                            </m:e>
                          </m:acc>
                        </m:e>
                        <m:sub>
                          <m:r>
                            <a:rPr lang="zh-CN" altLang="en-US" i="1">
                              <a:solidFill>
                                <a:schemeClr val="tx1"/>
                              </a:solidFill>
                              <a:latin typeface="Cambria Math" panose="02040503050406030204" pitchFamily="18" charset="0"/>
                              <a:ea typeface="黑体" panose="02010609060101010101" pitchFamily="49" charset="-122"/>
                            </a:rPr>
                            <m:t>惯</m:t>
                          </m:r>
                        </m:sub>
                      </m:sSub>
                      <m:r>
                        <a:rPr lang="en-US" altLang="zh-CN" b="0" i="1" smtClean="0">
                          <a:solidFill>
                            <a:schemeClr val="tx1"/>
                          </a:solidFill>
                          <a:latin typeface="Cambria Math" panose="02040503050406030204" pitchFamily="18" charset="0"/>
                          <a:ea typeface="黑体" panose="02010609060101010101" pitchFamily="49" charset="-122"/>
                        </a:rPr>
                        <m:t>=0,  </m:t>
                      </m:r>
                      <m:sSub>
                        <m:sSubPr>
                          <m:ctrlPr>
                            <a:rPr lang="en-US" altLang="zh-CN" b="0" i="1" smtClean="0">
                              <a:solidFill>
                                <a:schemeClr val="tx1"/>
                              </a:solidFill>
                              <a:latin typeface="Cambria Math" panose="02040503050406030204" pitchFamily="18" charset="0"/>
                              <a:ea typeface="黑体" panose="02010609060101010101" pitchFamily="49" charset="-122"/>
                            </a:rPr>
                          </m:ctrlPr>
                        </m:sSubPr>
                        <m:e>
                          <m:acc>
                            <m:accPr>
                              <m:chr m:val="⃗"/>
                              <m:ctrlPr>
                                <a:rPr lang="en-US" altLang="zh-CN" b="0" i="1" smtClean="0">
                                  <a:solidFill>
                                    <a:schemeClr val="tx1"/>
                                  </a:solidFill>
                                  <a:latin typeface="Cambria Math" panose="02040503050406030204" pitchFamily="18" charset="0"/>
                                  <a:ea typeface="黑体" panose="02010609060101010101" pitchFamily="49" charset="-122"/>
                                </a:rPr>
                              </m:ctrlPr>
                            </m:accPr>
                            <m:e>
                              <m:r>
                                <a:rPr lang="en-US" altLang="zh-CN" b="0" i="1" smtClean="0">
                                  <a:solidFill>
                                    <a:schemeClr val="tx1"/>
                                  </a:solidFill>
                                  <a:latin typeface="Cambria Math" panose="02040503050406030204" pitchFamily="18" charset="0"/>
                                  <a:ea typeface="黑体" panose="02010609060101010101" pitchFamily="49" charset="-122"/>
                                </a:rPr>
                                <m:t>𝑎</m:t>
                              </m:r>
                            </m:e>
                          </m:acc>
                        </m:e>
                        <m:sub>
                          <m:r>
                            <a:rPr lang="en-US" altLang="zh-CN" b="0" i="1" smtClean="0">
                              <a:solidFill>
                                <a:schemeClr val="tx1"/>
                              </a:solidFill>
                              <a:latin typeface="Cambria Math" panose="02040503050406030204" pitchFamily="18" charset="0"/>
                              <a:ea typeface="黑体" panose="02010609060101010101" pitchFamily="49" charset="-122"/>
                            </a:rPr>
                            <m:t>𝑐</m:t>
                          </m:r>
                        </m:sub>
                      </m:sSub>
                      <m:r>
                        <a:rPr lang="en-US" altLang="zh-CN" b="0" i="1" smtClean="0">
                          <a:solidFill>
                            <a:schemeClr val="tx1"/>
                          </a:solidFill>
                          <a:latin typeface="Cambria Math" panose="02040503050406030204" pitchFamily="18" charset="0"/>
                          <a:ea typeface="黑体" panose="02010609060101010101" pitchFamily="49" charset="-122"/>
                        </a:rPr>
                        <m:t>=0   ⟹   </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𝑎</m:t>
                              </m:r>
                            </m:e>
                          </m:acc>
                        </m:e>
                        <m:sub>
                          <m:r>
                            <m:rPr>
                              <m:sty m:val="p"/>
                            </m:rPr>
                            <a:rPr lang="en-US" altLang="zh-CN" b="0" i="0" smtClean="0">
                              <a:solidFill>
                                <a:srgbClr val="0000FF"/>
                              </a:solidFill>
                              <a:latin typeface="Cambria Math" panose="02040503050406030204" pitchFamily="18" charset="0"/>
                              <a:ea typeface="黑体" panose="02010609060101010101" pitchFamily="49" charset="-122"/>
                            </a:rPr>
                            <m:t>t</m:t>
                          </m:r>
                        </m:sub>
                      </m:sSub>
                      <m:r>
                        <a:rPr lang="en-US" altLang="zh-CN" b="0" i="1" smtClean="0">
                          <a:solidFill>
                            <a:srgbClr val="0000FF"/>
                          </a:solidFill>
                          <a:latin typeface="Cambria Math" panose="02040503050406030204" pitchFamily="18" charset="0"/>
                          <a:ea typeface="黑体" panose="02010609060101010101" pitchFamily="49" charset="-122"/>
                        </a:rPr>
                        <m:t>=0</m:t>
                      </m:r>
                    </m:oMath>
                  </m:oMathPara>
                </a14:m>
                <a:endParaRPr lang="en-US" altLang="zh-CN" b="0" dirty="0">
                  <a:solidFill>
                    <a:srgbClr val="0000FF"/>
                  </a:solidFill>
                  <a:ea typeface="黑体" panose="02010609060101010101" pitchFamily="49" charset="-122"/>
                </a:endParaRPr>
              </a:p>
            </p:txBody>
          </p:sp>
        </mc:Choice>
        <mc:Fallback xmlns="">
          <p:sp>
            <p:nvSpPr>
              <p:cNvPr id="33800" name="Text Box 8">
                <a:extLst>
                  <a:ext uri="{FF2B5EF4-FFF2-40B4-BE49-F238E27FC236}">
                    <a16:creationId xmlns:a16="http://schemas.microsoft.com/office/drawing/2014/main" id="{E7A8B672-D008-104C-B3D2-0B082DFB361E}"/>
                  </a:ext>
                </a:extLst>
              </p:cNvPr>
              <p:cNvSpPr txBox="1">
                <a:spLocks noRot="1" noChangeAspect="1" noMove="1" noResize="1" noEditPoints="1" noAdjustHandles="1" noChangeArrowheads="1" noChangeShapeType="1" noTextEdit="1"/>
              </p:cNvSpPr>
              <p:nvPr/>
            </p:nvSpPr>
            <p:spPr bwMode="auto">
              <a:xfrm>
                <a:off x="179512" y="116632"/>
                <a:ext cx="8784976" cy="5918030"/>
              </a:xfrm>
              <a:prstGeom prst="rect">
                <a:avLst/>
              </a:prstGeom>
              <a:blipFill>
                <a:blip r:embed="rId2"/>
                <a:stretch>
                  <a:fillRect l="-1040" r="-69"/>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D671F21D-77E1-4711-B99A-91C90B8515C4}"/>
              </a:ext>
            </a:extLst>
          </p:cNvPr>
          <p:cNvSpPr>
            <a:spLocks noGrp="1"/>
          </p:cNvSpPr>
          <p:nvPr>
            <p:ph type="sldNum" sz="quarter" idx="12"/>
          </p:nvPr>
        </p:nvSpPr>
        <p:spPr/>
        <p:txBody>
          <a:bodyPr/>
          <a:lstStyle/>
          <a:p>
            <a:pPr>
              <a:defRPr/>
            </a:pPr>
            <a:fld id="{8372D68D-3E4D-E140-BABB-1F7B81CFF020}" type="slidenum">
              <a:rPr lang="en-US" altLang="zh-CN" smtClean="0"/>
              <a:pPr>
                <a:defRPr/>
              </a:pPr>
              <a:t>3</a:t>
            </a:fld>
            <a:endParaRPr lang="en-US" altLang="zh-CN" dirty="0"/>
          </a:p>
        </p:txBody>
      </p:sp>
    </p:spTree>
    <p:extLst>
      <p:ext uri="{BB962C8B-B14F-4D97-AF65-F5344CB8AC3E}">
        <p14:creationId xmlns:p14="http://schemas.microsoft.com/office/powerpoint/2010/main" val="312072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800">
                                            <p:txEl>
                                              <p:pRg st="0" end="0"/>
                                            </p:txEl>
                                          </p:spTgt>
                                        </p:tgtEl>
                                        <p:attrNameLst>
                                          <p:attrName>style.visibility</p:attrName>
                                        </p:attrNameLst>
                                      </p:cBhvr>
                                      <p:to>
                                        <p:strVal val="visible"/>
                                      </p:to>
                                    </p:set>
                                    <p:animEffect transition="in" filter="wipe(left)">
                                      <p:cBhvr>
                                        <p:cTn id="7" dur="500"/>
                                        <p:tgtEl>
                                          <p:spTgt spid="338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3800">
                                            <p:txEl>
                                              <p:pRg st="1" end="1"/>
                                            </p:txEl>
                                          </p:spTgt>
                                        </p:tgtEl>
                                        <p:attrNameLst>
                                          <p:attrName>style.visibility</p:attrName>
                                        </p:attrNameLst>
                                      </p:cBhvr>
                                      <p:to>
                                        <p:strVal val="visible"/>
                                      </p:to>
                                    </p:set>
                                    <p:animEffect transition="in" filter="wipe(left)">
                                      <p:cBhvr>
                                        <p:cTn id="12" dur="500"/>
                                        <p:tgtEl>
                                          <p:spTgt spid="338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800">
                                            <p:txEl>
                                              <p:pRg st="2" end="2"/>
                                            </p:txEl>
                                          </p:spTgt>
                                        </p:tgtEl>
                                        <p:attrNameLst>
                                          <p:attrName>style.visibility</p:attrName>
                                        </p:attrNameLst>
                                      </p:cBhvr>
                                      <p:to>
                                        <p:strVal val="visible"/>
                                      </p:to>
                                    </p:set>
                                    <p:animEffect transition="in" filter="wipe(left)">
                                      <p:cBhvr>
                                        <p:cTn id="17" dur="500"/>
                                        <p:tgtEl>
                                          <p:spTgt spid="3380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800">
                                            <p:txEl>
                                              <p:pRg st="3" end="3"/>
                                            </p:txEl>
                                          </p:spTgt>
                                        </p:tgtEl>
                                        <p:attrNameLst>
                                          <p:attrName>style.visibility</p:attrName>
                                        </p:attrNameLst>
                                      </p:cBhvr>
                                      <p:to>
                                        <p:strVal val="visible"/>
                                      </p:to>
                                    </p:set>
                                    <p:animEffect transition="in" filter="wipe(left)">
                                      <p:cBhvr>
                                        <p:cTn id="22" dur="500"/>
                                        <p:tgtEl>
                                          <p:spTgt spid="3380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800">
                                            <p:txEl>
                                              <p:pRg st="4" end="4"/>
                                            </p:txEl>
                                          </p:spTgt>
                                        </p:tgtEl>
                                        <p:attrNameLst>
                                          <p:attrName>style.visibility</p:attrName>
                                        </p:attrNameLst>
                                      </p:cBhvr>
                                      <p:to>
                                        <p:strVal val="visible"/>
                                      </p:to>
                                    </p:set>
                                    <p:animEffect transition="in" filter="wipe(left)">
                                      <p:cBhvr>
                                        <p:cTn id="27" dur="500"/>
                                        <p:tgtEl>
                                          <p:spTgt spid="3380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3800">
                                            <p:txEl>
                                              <p:pRg st="5" end="5"/>
                                            </p:txEl>
                                          </p:spTgt>
                                        </p:tgtEl>
                                        <p:attrNameLst>
                                          <p:attrName>style.visibility</p:attrName>
                                        </p:attrNameLst>
                                      </p:cBhvr>
                                      <p:to>
                                        <p:strVal val="visible"/>
                                      </p:to>
                                    </p:set>
                                    <p:animEffect transition="in" filter="wipe(left)">
                                      <p:cBhvr>
                                        <p:cTn id="32" dur="500"/>
                                        <p:tgtEl>
                                          <p:spTgt spid="33800">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3800">
                                            <p:txEl>
                                              <p:pRg st="6" end="6"/>
                                            </p:txEl>
                                          </p:spTgt>
                                        </p:tgtEl>
                                        <p:attrNameLst>
                                          <p:attrName>style.visibility</p:attrName>
                                        </p:attrNameLst>
                                      </p:cBhvr>
                                      <p:to>
                                        <p:strVal val="visible"/>
                                      </p:to>
                                    </p:set>
                                    <p:animEffect transition="in" filter="wipe(left)">
                                      <p:cBhvr>
                                        <p:cTn id="37" dur="500"/>
                                        <p:tgtEl>
                                          <p:spTgt spid="3380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800">
                                            <p:txEl>
                                              <p:pRg st="7" end="7"/>
                                            </p:txEl>
                                          </p:spTgt>
                                        </p:tgtEl>
                                        <p:attrNameLst>
                                          <p:attrName>style.visibility</p:attrName>
                                        </p:attrNameLst>
                                      </p:cBhvr>
                                      <p:to>
                                        <p:strVal val="visible"/>
                                      </p:to>
                                    </p:set>
                                    <p:animEffect transition="in" filter="wipe(left)">
                                      <p:cBhvr>
                                        <p:cTn id="42" dur="500"/>
                                        <p:tgtEl>
                                          <p:spTgt spid="3380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Text Box 4">
            <a:extLst>
              <a:ext uri="{FF2B5EF4-FFF2-40B4-BE49-F238E27FC236}">
                <a16:creationId xmlns:a16="http://schemas.microsoft.com/office/drawing/2014/main" id="{B8CAE299-5457-E344-8486-B88AFF2400DD}"/>
              </a:ext>
            </a:extLst>
          </p:cNvPr>
          <p:cNvSpPr txBox="1">
            <a:spLocks noChangeArrowheads="1"/>
          </p:cNvSpPr>
          <p:nvPr/>
        </p:nvSpPr>
        <p:spPr bwMode="auto">
          <a:xfrm>
            <a:off x="5410200" y="1524000"/>
            <a:ext cx="2660650" cy="835025"/>
          </a:xfrm>
          <a:prstGeom prst="rect">
            <a:avLst/>
          </a:prstGeom>
          <a:solidFill>
            <a:schemeClr val="tx1"/>
          </a:solidFill>
          <a:ln w="12700">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808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飞机急速爬高时</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80808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飞行员的黑晕现象</a:t>
            </a:r>
          </a:p>
        </p:txBody>
      </p:sp>
      <p:sp>
        <p:nvSpPr>
          <p:cNvPr id="82949" name="Text Box 5">
            <a:extLst>
              <a:ext uri="{FF2B5EF4-FFF2-40B4-BE49-F238E27FC236}">
                <a16:creationId xmlns:a16="http://schemas.microsoft.com/office/drawing/2014/main" id="{69520CAC-D6AC-0746-B169-7BAC018FE3BF}"/>
              </a:ext>
            </a:extLst>
          </p:cNvPr>
          <p:cNvSpPr txBox="1">
            <a:spLocks noChangeArrowheads="1"/>
          </p:cNvSpPr>
          <p:nvPr/>
        </p:nvSpPr>
        <p:spPr bwMode="auto">
          <a:xfrm>
            <a:off x="1295400" y="5638800"/>
            <a:ext cx="2205038" cy="469900"/>
          </a:xfrm>
          <a:prstGeom prst="rect">
            <a:avLst/>
          </a:prstGeom>
          <a:solidFill>
            <a:srgbClr val="99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爬升时：</a:t>
            </a:r>
            <a:r>
              <a:rPr kumimoji="1" lang="en-US" altLang="zh-CN" sz="24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a </a:t>
            </a:r>
            <a:r>
              <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&gt; 5</a:t>
            </a:r>
            <a:r>
              <a:rPr kumimoji="1" lang="en-US" altLang="zh-CN" sz="24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g</a:t>
            </a:r>
            <a:endPar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82950" name="Text Box 6">
            <a:extLst>
              <a:ext uri="{FF2B5EF4-FFF2-40B4-BE49-F238E27FC236}">
                <a16:creationId xmlns:a16="http://schemas.microsoft.com/office/drawing/2014/main" id="{7FB15CF5-9BA9-044B-B101-989174B6B636}"/>
              </a:ext>
            </a:extLst>
          </p:cNvPr>
          <p:cNvSpPr txBox="1">
            <a:spLocks noChangeArrowheads="1"/>
          </p:cNvSpPr>
          <p:nvPr/>
        </p:nvSpPr>
        <p:spPr bwMode="auto">
          <a:xfrm>
            <a:off x="5181600" y="2895600"/>
            <a:ext cx="32750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惯性参考系</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地球</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非惯性参考系</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飞机</a:t>
            </a:r>
          </a:p>
        </p:txBody>
      </p:sp>
      <p:sp>
        <p:nvSpPr>
          <p:cNvPr id="82951" name="Text Box 7">
            <a:extLst>
              <a:ext uri="{FF2B5EF4-FFF2-40B4-BE49-F238E27FC236}">
                <a16:creationId xmlns:a16="http://schemas.microsoft.com/office/drawing/2014/main" id="{E3C7865D-F34D-0D47-BCAD-2121B8BD0582}"/>
              </a:ext>
            </a:extLst>
          </p:cNvPr>
          <p:cNvSpPr txBox="1">
            <a:spLocks noChangeArrowheads="1"/>
          </p:cNvSpPr>
          <p:nvPr/>
        </p:nvSpPr>
        <p:spPr bwMode="auto">
          <a:xfrm>
            <a:off x="5257800" y="4287838"/>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动点</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血流质点</a:t>
            </a:r>
          </a:p>
        </p:txBody>
      </p:sp>
      <p:sp>
        <p:nvSpPr>
          <p:cNvPr id="82952" name="Text Box 8">
            <a:extLst>
              <a:ext uri="{FF2B5EF4-FFF2-40B4-BE49-F238E27FC236}">
                <a16:creationId xmlns:a16="http://schemas.microsoft.com/office/drawing/2014/main" id="{F12EAFA3-28C9-0942-B45F-B3DFD76C91C0}"/>
              </a:ext>
            </a:extLst>
          </p:cNvPr>
          <p:cNvSpPr txBox="1">
            <a:spLocks noChangeArrowheads="1"/>
          </p:cNvSpPr>
          <p:nvPr/>
        </p:nvSpPr>
        <p:spPr bwMode="auto">
          <a:xfrm>
            <a:off x="4959350" y="5137150"/>
            <a:ext cx="38973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牵连惯性力向下，从心脏</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流向头部的血流受阻，造成</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大脑缺血，形成</a:t>
            </a:r>
            <a:r>
              <a:rPr kumimoji="1" lang="zh-CN" altLang="en-US" sz="2400" b="0" i="1"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黑晕现象。</a:t>
            </a:r>
          </a:p>
        </p:txBody>
      </p:sp>
      <p:sp>
        <p:nvSpPr>
          <p:cNvPr id="82953" name="Text Box 9">
            <a:extLst>
              <a:ext uri="{FF2B5EF4-FFF2-40B4-BE49-F238E27FC236}">
                <a16:creationId xmlns:a16="http://schemas.microsoft.com/office/drawing/2014/main" id="{41356C5D-60E6-644F-B401-EAF7E1400D5D}"/>
              </a:ext>
            </a:extLst>
          </p:cNvPr>
          <p:cNvSpPr txBox="1">
            <a:spLocks noChangeArrowheads="1"/>
          </p:cNvSpPr>
          <p:nvPr/>
        </p:nvSpPr>
        <p:spPr bwMode="auto">
          <a:xfrm>
            <a:off x="1835150" y="476250"/>
            <a:ext cx="4435475" cy="531813"/>
          </a:xfrm>
          <a:prstGeom prst="rect">
            <a:avLst/>
          </a:prstGeom>
          <a:solidFill>
            <a:srgbClr val="800000"/>
          </a:solidFill>
          <a:ln w="12700">
            <a:solidFill>
              <a:srgbClr val="FFFF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  飞行员的黑晕与红视现象</a:t>
            </a:r>
            <a:endParaRPr kumimoji="1" lang="zh-CN" altLang="en-US" sz="3200" b="0" i="0" u="none" strike="noStrike" kern="1200" cap="none" spc="0" normalizeH="0" baseline="0" noProof="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endParaRPr>
          </a:p>
        </p:txBody>
      </p:sp>
      <p:pic>
        <p:nvPicPr>
          <p:cNvPr id="82954" name="Picture 10" descr="7-1">
            <a:extLst>
              <a:ext uri="{FF2B5EF4-FFF2-40B4-BE49-F238E27FC236}">
                <a16:creationId xmlns:a16="http://schemas.microsoft.com/office/drawing/2014/main" id="{7BAD1437-3B40-804C-8791-C5D0A1EB8528}"/>
              </a:ext>
            </a:extLst>
          </p:cNvPr>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304800" y="1524000"/>
            <a:ext cx="43434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DE6FE0CD-7337-4012-A29C-579DD10F0B5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83307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2953"/>
                                        </p:tgtEl>
                                        <p:attrNameLst>
                                          <p:attrName>style.visibility</p:attrName>
                                        </p:attrNameLst>
                                      </p:cBhvr>
                                      <p:to>
                                        <p:strVal val="visible"/>
                                      </p:to>
                                    </p:set>
                                    <p:animEffect transition="in" filter="box(out)">
                                      <p:cBhvr>
                                        <p:cTn id="7" dur="500"/>
                                        <p:tgtEl>
                                          <p:spTgt spid="829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2954"/>
                                        </p:tgtEl>
                                        <p:attrNameLst>
                                          <p:attrName>style.visibility</p:attrName>
                                        </p:attrNameLst>
                                      </p:cBhvr>
                                      <p:to>
                                        <p:strVal val="visible"/>
                                      </p:to>
                                    </p:set>
                                    <p:animEffect transition="in" filter="box(out)">
                                      <p:cBhvr>
                                        <p:cTn id="12" dur="500"/>
                                        <p:tgtEl>
                                          <p:spTgt spid="829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2949"/>
                                        </p:tgtEl>
                                        <p:attrNameLst>
                                          <p:attrName>style.visibility</p:attrName>
                                        </p:attrNameLst>
                                      </p:cBhvr>
                                      <p:to>
                                        <p:strVal val="visible"/>
                                      </p:to>
                                    </p:set>
                                    <p:animEffect transition="in" filter="box(out)">
                                      <p:cBhvr>
                                        <p:cTn id="17" dur="500"/>
                                        <p:tgtEl>
                                          <p:spTgt spid="829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2948"/>
                                        </p:tgtEl>
                                        <p:attrNameLst>
                                          <p:attrName>style.visibility</p:attrName>
                                        </p:attrNameLst>
                                      </p:cBhvr>
                                      <p:to>
                                        <p:strVal val="visible"/>
                                      </p:to>
                                    </p:set>
                                    <p:animEffect transition="in" filter="box(out)">
                                      <p:cBhvr>
                                        <p:cTn id="22" dur="500"/>
                                        <p:tgtEl>
                                          <p:spTgt spid="829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2950"/>
                                        </p:tgtEl>
                                        <p:attrNameLst>
                                          <p:attrName>style.visibility</p:attrName>
                                        </p:attrNameLst>
                                      </p:cBhvr>
                                      <p:to>
                                        <p:strVal val="visible"/>
                                      </p:to>
                                    </p:set>
                                    <p:animEffect transition="in" filter="box(out)">
                                      <p:cBhvr>
                                        <p:cTn id="27" dur="500"/>
                                        <p:tgtEl>
                                          <p:spTgt spid="829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2951"/>
                                        </p:tgtEl>
                                        <p:attrNameLst>
                                          <p:attrName>style.visibility</p:attrName>
                                        </p:attrNameLst>
                                      </p:cBhvr>
                                      <p:to>
                                        <p:strVal val="visible"/>
                                      </p:to>
                                    </p:set>
                                    <p:animEffect transition="in" filter="box(out)">
                                      <p:cBhvr>
                                        <p:cTn id="32" dur="500"/>
                                        <p:tgtEl>
                                          <p:spTgt spid="829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2952"/>
                                        </p:tgtEl>
                                        <p:attrNameLst>
                                          <p:attrName>style.visibility</p:attrName>
                                        </p:attrNameLst>
                                      </p:cBhvr>
                                      <p:to>
                                        <p:strVal val="visible"/>
                                      </p:to>
                                    </p:set>
                                    <p:animEffect transition="in" filter="box(out)">
                                      <p:cBhvr>
                                        <p:cTn id="37" dur="500"/>
                                        <p:tgtEl>
                                          <p:spTgt spid="829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8" grpId="0" animBg="1" autoUpdateAnimBg="0"/>
      <p:bldP spid="82949" grpId="0" animBg="1" autoUpdateAnimBg="0"/>
      <p:bldP spid="82950" grpId="0" autoUpdateAnimBg="0"/>
      <p:bldP spid="82951" grpId="0" autoUpdateAnimBg="0"/>
      <p:bldP spid="82952" grpId="0" autoUpdateAnimBg="0"/>
      <p:bldP spid="82953"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2" name="Picture 4" descr="x2b">
            <a:extLst>
              <a:ext uri="{FF2B5EF4-FFF2-40B4-BE49-F238E27FC236}">
                <a16:creationId xmlns:a16="http://schemas.microsoft.com/office/drawing/2014/main" id="{1B0FE47C-1581-B44D-8F37-402ECF9213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71600"/>
            <a:ext cx="4256088"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3" name="Text Box 5">
            <a:extLst>
              <a:ext uri="{FF2B5EF4-FFF2-40B4-BE49-F238E27FC236}">
                <a16:creationId xmlns:a16="http://schemas.microsoft.com/office/drawing/2014/main" id="{5B7C0F56-11E2-3141-862B-FD235ADD2F06}"/>
              </a:ext>
            </a:extLst>
          </p:cNvPr>
          <p:cNvSpPr txBox="1">
            <a:spLocks noChangeArrowheads="1"/>
          </p:cNvSpPr>
          <p:nvPr/>
        </p:nvSpPr>
        <p:spPr bwMode="auto">
          <a:xfrm>
            <a:off x="1376363" y="5626100"/>
            <a:ext cx="2205037" cy="469900"/>
          </a:xfrm>
          <a:prstGeom prst="rect">
            <a:avLst/>
          </a:prstGeom>
          <a:solidFill>
            <a:srgbClr val="99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俯冲时：</a:t>
            </a:r>
            <a:r>
              <a:rPr kumimoji="1" lang="en-US" altLang="zh-CN" sz="24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a </a:t>
            </a:r>
            <a:r>
              <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&gt; 2</a:t>
            </a:r>
            <a:r>
              <a:rPr kumimoji="1" lang="en-US" altLang="zh-CN" sz="2400" b="0" i="1"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g</a:t>
            </a:r>
            <a:endParaRPr kumimoji="1" lang="en-US" altLang="zh-CN" sz="24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83974" name="Text Box 6">
            <a:extLst>
              <a:ext uri="{FF2B5EF4-FFF2-40B4-BE49-F238E27FC236}">
                <a16:creationId xmlns:a16="http://schemas.microsoft.com/office/drawing/2014/main" id="{12F053C2-6F22-CB4E-9F3E-D53E14FDCF4A}"/>
              </a:ext>
            </a:extLst>
          </p:cNvPr>
          <p:cNvSpPr txBox="1">
            <a:spLocks noChangeArrowheads="1"/>
          </p:cNvSpPr>
          <p:nvPr/>
        </p:nvSpPr>
        <p:spPr bwMode="auto">
          <a:xfrm>
            <a:off x="5264150" y="1447800"/>
            <a:ext cx="2660650" cy="835025"/>
          </a:xfrm>
          <a:prstGeom prst="rect">
            <a:avLst/>
          </a:prstGeom>
          <a:solidFill>
            <a:schemeClr val="tx1"/>
          </a:solidFill>
          <a:ln w="12700">
            <a:solidFill>
              <a:srgbClr val="660033"/>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0066"/>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飞机急速俯冲时</a:t>
            </a:r>
          </a:p>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0066"/>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飞行员的红视现象</a:t>
            </a:r>
          </a:p>
        </p:txBody>
      </p:sp>
      <p:sp>
        <p:nvSpPr>
          <p:cNvPr id="83975" name="Text Box 7">
            <a:extLst>
              <a:ext uri="{FF2B5EF4-FFF2-40B4-BE49-F238E27FC236}">
                <a16:creationId xmlns:a16="http://schemas.microsoft.com/office/drawing/2014/main" id="{4AF9D305-B0F1-D843-81CC-F819669D626F}"/>
              </a:ext>
            </a:extLst>
          </p:cNvPr>
          <p:cNvSpPr txBox="1">
            <a:spLocks noChangeArrowheads="1"/>
          </p:cNvSpPr>
          <p:nvPr/>
        </p:nvSpPr>
        <p:spPr bwMode="auto">
          <a:xfrm>
            <a:off x="4959350" y="5137150"/>
            <a:ext cx="38973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牵连惯性力向上，使血流</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自下而上加速流动，造成</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大脑充血，形成</a:t>
            </a:r>
            <a:r>
              <a:rPr kumimoji="1" lang="zh-CN" altLang="en-US" sz="2400" b="0" i="1"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红视现象</a:t>
            </a:r>
            <a:r>
              <a:rPr kumimoji="1" lang="zh-CN" altLang="en-US"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p>
        </p:txBody>
      </p:sp>
      <p:sp>
        <p:nvSpPr>
          <p:cNvPr id="83976" name="Text Box 8">
            <a:extLst>
              <a:ext uri="{FF2B5EF4-FFF2-40B4-BE49-F238E27FC236}">
                <a16:creationId xmlns:a16="http://schemas.microsoft.com/office/drawing/2014/main" id="{70EE4749-736A-6E49-AECF-A14F08D174D8}"/>
              </a:ext>
            </a:extLst>
          </p:cNvPr>
          <p:cNvSpPr txBox="1">
            <a:spLocks noChangeArrowheads="1"/>
          </p:cNvSpPr>
          <p:nvPr/>
        </p:nvSpPr>
        <p:spPr bwMode="auto">
          <a:xfrm>
            <a:off x="2209800" y="382588"/>
            <a:ext cx="4435475" cy="53181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飞行员的黑晕与红视现象</a:t>
            </a:r>
            <a:endParaRPr kumimoji="1" lang="zh-CN" altLang="en-US" sz="32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endParaRPr>
          </a:p>
        </p:txBody>
      </p:sp>
      <p:sp>
        <p:nvSpPr>
          <p:cNvPr id="83977" name="Text Box 9">
            <a:extLst>
              <a:ext uri="{FF2B5EF4-FFF2-40B4-BE49-F238E27FC236}">
                <a16:creationId xmlns:a16="http://schemas.microsoft.com/office/drawing/2014/main" id="{C0C8694D-5AE1-6442-B2A7-4779724E6087}"/>
              </a:ext>
            </a:extLst>
          </p:cNvPr>
          <p:cNvSpPr txBox="1">
            <a:spLocks noChangeArrowheads="1"/>
          </p:cNvSpPr>
          <p:nvPr/>
        </p:nvSpPr>
        <p:spPr bwMode="auto">
          <a:xfrm>
            <a:off x="5181600" y="2743200"/>
            <a:ext cx="327501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惯性参考系</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地球</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非惯性参考系</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飞机</a:t>
            </a:r>
          </a:p>
        </p:txBody>
      </p:sp>
      <p:sp>
        <p:nvSpPr>
          <p:cNvPr id="83978" name="Text Box 10">
            <a:extLst>
              <a:ext uri="{FF2B5EF4-FFF2-40B4-BE49-F238E27FC236}">
                <a16:creationId xmlns:a16="http://schemas.microsoft.com/office/drawing/2014/main" id="{F18BA95E-97F8-E747-83EC-A1D3C73C89D0}"/>
              </a:ext>
            </a:extLst>
          </p:cNvPr>
          <p:cNvSpPr txBox="1">
            <a:spLocks noChangeArrowheads="1"/>
          </p:cNvSpPr>
          <p:nvPr/>
        </p:nvSpPr>
        <p:spPr bwMode="auto">
          <a:xfrm>
            <a:off x="5181600" y="4267200"/>
            <a:ext cx="264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动点</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血流质点</a:t>
            </a:r>
          </a:p>
        </p:txBody>
      </p:sp>
      <p:sp>
        <p:nvSpPr>
          <p:cNvPr id="2" name="灯片编号占位符 1">
            <a:extLst>
              <a:ext uri="{FF2B5EF4-FFF2-40B4-BE49-F238E27FC236}">
                <a16:creationId xmlns:a16="http://schemas.microsoft.com/office/drawing/2014/main" id="{36F7C1BC-9BD9-4FCD-B24F-FA7E9B4100DA}"/>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68832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83976"/>
                                        </p:tgtEl>
                                        <p:attrNameLst>
                                          <p:attrName>style.visibility</p:attrName>
                                        </p:attrNameLst>
                                      </p:cBhvr>
                                      <p:to>
                                        <p:strVal val="visible"/>
                                      </p:to>
                                    </p:set>
                                    <p:animEffect transition="in" filter="box(out)">
                                      <p:cBhvr>
                                        <p:cTn id="7" dur="500"/>
                                        <p:tgtEl>
                                          <p:spTgt spid="839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83972"/>
                                        </p:tgtEl>
                                        <p:attrNameLst>
                                          <p:attrName>style.visibility</p:attrName>
                                        </p:attrNameLst>
                                      </p:cBhvr>
                                      <p:to>
                                        <p:strVal val="visible"/>
                                      </p:to>
                                    </p:set>
                                    <p:animEffect transition="in" filter="box(out)">
                                      <p:cBhvr>
                                        <p:cTn id="12" dur="500"/>
                                        <p:tgtEl>
                                          <p:spTgt spid="839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83973"/>
                                        </p:tgtEl>
                                        <p:attrNameLst>
                                          <p:attrName>style.visibility</p:attrName>
                                        </p:attrNameLst>
                                      </p:cBhvr>
                                      <p:to>
                                        <p:strVal val="visible"/>
                                      </p:to>
                                    </p:set>
                                    <p:animEffect transition="in" filter="box(out)">
                                      <p:cBhvr>
                                        <p:cTn id="17" dur="500"/>
                                        <p:tgtEl>
                                          <p:spTgt spid="839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83974"/>
                                        </p:tgtEl>
                                        <p:attrNameLst>
                                          <p:attrName>style.visibility</p:attrName>
                                        </p:attrNameLst>
                                      </p:cBhvr>
                                      <p:to>
                                        <p:strVal val="visible"/>
                                      </p:to>
                                    </p:set>
                                    <p:animEffect transition="in" filter="box(out)">
                                      <p:cBhvr>
                                        <p:cTn id="22" dur="500"/>
                                        <p:tgtEl>
                                          <p:spTgt spid="8397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83977"/>
                                        </p:tgtEl>
                                        <p:attrNameLst>
                                          <p:attrName>style.visibility</p:attrName>
                                        </p:attrNameLst>
                                      </p:cBhvr>
                                      <p:to>
                                        <p:strVal val="visible"/>
                                      </p:to>
                                    </p:set>
                                    <p:animEffect transition="in" filter="box(out)">
                                      <p:cBhvr>
                                        <p:cTn id="27" dur="500"/>
                                        <p:tgtEl>
                                          <p:spTgt spid="8397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83978"/>
                                        </p:tgtEl>
                                        <p:attrNameLst>
                                          <p:attrName>style.visibility</p:attrName>
                                        </p:attrNameLst>
                                      </p:cBhvr>
                                      <p:to>
                                        <p:strVal val="visible"/>
                                      </p:to>
                                    </p:set>
                                    <p:animEffect transition="in" filter="box(out)">
                                      <p:cBhvr>
                                        <p:cTn id="32" dur="500"/>
                                        <p:tgtEl>
                                          <p:spTgt spid="8397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83975"/>
                                        </p:tgtEl>
                                        <p:attrNameLst>
                                          <p:attrName>style.visibility</p:attrName>
                                        </p:attrNameLst>
                                      </p:cBhvr>
                                      <p:to>
                                        <p:strVal val="visible"/>
                                      </p:to>
                                    </p:set>
                                    <p:animEffect transition="in" filter="box(out)">
                                      <p:cBhvr>
                                        <p:cTn id="37" dur="500"/>
                                        <p:tgtEl>
                                          <p:spTgt spid="839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3" grpId="0" animBg="1" autoUpdateAnimBg="0"/>
      <p:bldP spid="83974" grpId="0" animBg="1" autoUpdateAnimBg="0"/>
      <p:bldP spid="83975" grpId="0" autoUpdateAnimBg="0"/>
      <p:bldP spid="83976" grpId="0" animBg="1" autoUpdateAnimBg="0"/>
      <p:bldP spid="83977" grpId="0" autoUpdateAnimBg="0"/>
      <p:bldP spid="8397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2" name="Group 4">
            <a:extLst>
              <a:ext uri="{FF2B5EF4-FFF2-40B4-BE49-F238E27FC236}">
                <a16:creationId xmlns:a16="http://schemas.microsoft.com/office/drawing/2014/main" id="{26DC1BF2-A9B1-DB46-B6D5-270A302E2DA0}"/>
              </a:ext>
            </a:extLst>
          </p:cNvPr>
          <p:cNvGrpSpPr>
            <a:grpSpLocks/>
          </p:cNvGrpSpPr>
          <p:nvPr/>
        </p:nvGrpSpPr>
        <p:grpSpPr bwMode="auto">
          <a:xfrm>
            <a:off x="6770688" y="4024313"/>
            <a:ext cx="1828800" cy="1828800"/>
            <a:chOff x="4320" y="2784"/>
            <a:chExt cx="1152" cy="1152"/>
          </a:xfrm>
        </p:grpSpPr>
        <p:grpSp>
          <p:nvGrpSpPr>
            <p:cNvPr id="50213" name="Group 5">
              <a:extLst>
                <a:ext uri="{FF2B5EF4-FFF2-40B4-BE49-F238E27FC236}">
                  <a16:creationId xmlns:a16="http://schemas.microsoft.com/office/drawing/2014/main" id="{E0455931-CCA5-CB49-BF16-DCD1E75F69DD}"/>
                </a:ext>
              </a:extLst>
            </p:cNvPr>
            <p:cNvGrpSpPr>
              <a:grpSpLocks/>
            </p:cNvGrpSpPr>
            <p:nvPr/>
          </p:nvGrpSpPr>
          <p:grpSpPr bwMode="auto">
            <a:xfrm>
              <a:off x="4320" y="2784"/>
              <a:ext cx="1152" cy="1152"/>
              <a:chOff x="2448" y="1824"/>
              <a:chExt cx="1152" cy="1152"/>
            </a:xfrm>
          </p:grpSpPr>
          <p:sp>
            <p:nvSpPr>
              <p:cNvPr id="50216" name="Oval 6">
                <a:extLst>
                  <a:ext uri="{FF2B5EF4-FFF2-40B4-BE49-F238E27FC236}">
                    <a16:creationId xmlns:a16="http://schemas.microsoft.com/office/drawing/2014/main" id="{2A5BB8C7-0170-9341-8962-A5617C46C1B0}"/>
                  </a:ext>
                </a:extLst>
              </p:cNvPr>
              <p:cNvSpPr>
                <a:spLocks noChangeArrowheads="1"/>
              </p:cNvSpPr>
              <p:nvPr/>
            </p:nvSpPr>
            <p:spPr bwMode="auto">
              <a:xfrm>
                <a:off x="2448" y="1824"/>
                <a:ext cx="1134" cy="1134"/>
              </a:xfrm>
              <a:prstGeom prst="ellipse">
                <a:avLst/>
              </a:prstGeom>
              <a:solidFill>
                <a:srgbClr val="FF6600"/>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0217" name="Line 7">
                <a:extLst>
                  <a:ext uri="{FF2B5EF4-FFF2-40B4-BE49-F238E27FC236}">
                    <a16:creationId xmlns:a16="http://schemas.microsoft.com/office/drawing/2014/main" id="{8542AB76-F2E1-4A41-9F41-C106B11C2786}"/>
                  </a:ext>
                </a:extLst>
              </p:cNvPr>
              <p:cNvSpPr>
                <a:spLocks noChangeShapeType="1"/>
              </p:cNvSpPr>
              <p:nvPr/>
            </p:nvSpPr>
            <p:spPr bwMode="auto">
              <a:xfrm>
                <a:off x="2448" y="2400"/>
                <a:ext cx="1152" cy="0"/>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218" name="Line 8">
                <a:extLst>
                  <a:ext uri="{FF2B5EF4-FFF2-40B4-BE49-F238E27FC236}">
                    <a16:creationId xmlns:a16="http://schemas.microsoft.com/office/drawing/2014/main" id="{9DBE6DE0-3200-BD41-921B-0D3F8AA60539}"/>
                  </a:ext>
                </a:extLst>
              </p:cNvPr>
              <p:cNvSpPr>
                <a:spLocks noChangeShapeType="1"/>
              </p:cNvSpPr>
              <p:nvPr/>
            </p:nvSpPr>
            <p:spPr bwMode="auto">
              <a:xfrm>
                <a:off x="3024" y="1824"/>
                <a:ext cx="0" cy="1152"/>
              </a:xfrm>
              <a:prstGeom prst="line">
                <a:avLst/>
              </a:prstGeom>
              <a:noFill/>
              <a:ln w="9525">
                <a:solidFill>
                  <a:schemeClr val="tx1"/>
                </a:solidFill>
                <a:prstDash val="lg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219" name="Text Box 9">
                <a:extLst>
                  <a:ext uri="{FF2B5EF4-FFF2-40B4-BE49-F238E27FC236}">
                    <a16:creationId xmlns:a16="http://schemas.microsoft.com/office/drawing/2014/main" id="{659E3B81-665F-0845-919D-95A2BE73E9DC}"/>
                  </a:ext>
                </a:extLst>
              </p:cNvPr>
              <p:cNvSpPr txBox="1">
                <a:spLocks noChangeArrowheads="1"/>
              </p:cNvSpPr>
              <p:nvPr/>
            </p:nvSpPr>
            <p:spPr bwMode="auto">
              <a:xfrm>
                <a:off x="2832" y="235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O</a:t>
                </a:r>
              </a:p>
            </p:txBody>
          </p:sp>
        </p:grpSp>
        <p:sp>
          <p:nvSpPr>
            <p:cNvPr id="50214" name="Line 10">
              <a:extLst>
                <a:ext uri="{FF2B5EF4-FFF2-40B4-BE49-F238E27FC236}">
                  <a16:creationId xmlns:a16="http://schemas.microsoft.com/office/drawing/2014/main" id="{F483CED4-A797-194C-9DC4-CFC52DD32052}"/>
                </a:ext>
              </a:extLst>
            </p:cNvPr>
            <p:cNvSpPr>
              <a:spLocks noChangeShapeType="1"/>
            </p:cNvSpPr>
            <p:nvPr/>
          </p:nvSpPr>
          <p:spPr bwMode="auto">
            <a:xfrm flipV="1">
              <a:off x="4896" y="2928"/>
              <a:ext cx="384" cy="432"/>
            </a:xfrm>
            <a:prstGeom prst="line">
              <a:avLst/>
            </a:prstGeom>
            <a:noFill/>
            <a:ln w="9525">
              <a:solidFill>
                <a:srgbClr val="00FF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215" name="Text Box 11">
              <a:extLst>
                <a:ext uri="{FF2B5EF4-FFF2-40B4-BE49-F238E27FC236}">
                  <a16:creationId xmlns:a16="http://schemas.microsoft.com/office/drawing/2014/main" id="{419E28A8-0D07-5C49-9026-46EA06DFFE5E}"/>
                </a:ext>
              </a:extLst>
            </p:cNvPr>
            <p:cNvSpPr txBox="1">
              <a:spLocks noChangeArrowheads="1"/>
            </p:cNvSpPr>
            <p:nvPr/>
          </p:nvSpPr>
          <p:spPr bwMode="auto">
            <a:xfrm>
              <a:off x="4944" y="292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rPr>
                <a:t>R</a:t>
              </a:r>
            </a:p>
          </p:txBody>
        </p:sp>
      </p:grpSp>
      <p:grpSp>
        <p:nvGrpSpPr>
          <p:cNvPr id="17420" name="Group 12">
            <a:extLst>
              <a:ext uri="{FF2B5EF4-FFF2-40B4-BE49-F238E27FC236}">
                <a16:creationId xmlns:a16="http://schemas.microsoft.com/office/drawing/2014/main" id="{0AB21D5C-DBC0-684C-B41C-A0A6211297F7}"/>
              </a:ext>
            </a:extLst>
          </p:cNvPr>
          <p:cNvGrpSpPr>
            <a:grpSpLocks/>
          </p:cNvGrpSpPr>
          <p:nvPr/>
        </p:nvGrpSpPr>
        <p:grpSpPr bwMode="auto">
          <a:xfrm>
            <a:off x="76200" y="188913"/>
            <a:ext cx="9067800" cy="830262"/>
            <a:chOff x="48" y="96"/>
            <a:chExt cx="5712" cy="523"/>
          </a:xfrm>
        </p:grpSpPr>
        <p:sp>
          <p:nvSpPr>
            <p:cNvPr id="17421" name="Text Box 13">
              <a:extLst>
                <a:ext uri="{FF2B5EF4-FFF2-40B4-BE49-F238E27FC236}">
                  <a16:creationId xmlns:a16="http://schemas.microsoft.com/office/drawing/2014/main" id="{DA5AFCCB-58E5-144F-8819-C20323BA3E1D}"/>
                </a:ext>
              </a:extLst>
            </p:cNvPr>
            <p:cNvSpPr txBox="1">
              <a:spLocks noChangeArrowheads="1"/>
            </p:cNvSpPr>
            <p:nvPr/>
          </p:nvSpPr>
          <p:spPr bwMode="auto">
            <a:xfrm>
              <a:off x="48" y="144"/>
              <a:ext cx="910" cy="335"/>
            </a:xfrm>
            <a:prstGeom prst="rect">
              <a:avLst/>
            </a:prstGeom>
            <a:solidFill>
              <a:srgbClr val="D9D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例  题  </a:t>
              </a:r>
              <a:r>
                <a:rPr kumimoji="1" lang="en-US" altLang="zh-CN" sz="2800" b="0"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3</a:t>
              </a:r>
            </a:p>
          </p:txBody>
        </p:sp>
        <p:sp>
          <p:nvSpPr>
            <p:cNvPr id="50212" name="Text Box 14">
              <a:extLst>
                <a:ext uri="{FF2B5EF4-FFF2-40B4-BE49-F238E27FC236}">
                  <a16:creationId xmlns:a16="http://schemas.microsoft.com/office/drawing/2014/main" id="{20966CDA-E2A6-7448-AF80-0BE6BAECECE5}"/>
                </a:ext>
              </a:extLst>
            </p:cNvPr>
            <p:cNvSpPr txBox="1">
              <a:spLocks noChangeArrowheads="1"/>
            </p:cNvSpPr>
            <p:nvPr/>
          </p:nvSpPr>
          <p:spPr bwMode="auto">
            <a:xfrm>
              <a:off x="1008" y="96"/>
              <a:ext cx="4752" cy="523"/>
            </a:xfrm>
            <a:prstGeom prst="rect">
              <a:avLst/>
            </a:prstGeom>
            <a:solidFill>
              <a:srgbClr val="D9D9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人造卫星观察到地球海洋处有一逆时针的漩涡，周期为</a:t>
              </a:r>
              <a:r>
                <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14</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小时，问该处在北半球还是南半球？纬度多少？</a:t>
              </a:r>
            </a:p>
          </p:txBody>
        </p:sp>
      </p:grpSp>
      <p:sp>
        <p:nvSpPr>
          <p:cNvPr id="17423" name="Text Box 15">
            <a:extLst>
              <a:ext uri="{FF2B5EF4-FFF2-40B4-BE49-F238E27FC236}">
                <a16:creationId xmlns:a16="http://schemas.microsoft.com/office/drawing/2014/main" id="{BCECD2C9-4911-DC4E-958C-19951635A311}"/>
              </a:ext>
            </a:extLst>
          </p:cNvPr>
          <p:cNvSpPr txBox="1">
            <a:spLocks noChangeArrowheads="1"/>
          </p:cNvSpPr>
          <p:nvPr/>
        </p:nvSpPr>
        <p:spPr bwMode="auto">
          <a:xfrm>
            <a:off x="179388" y="1268413"/>
            <a:ext cx="6096000" cy="830262"/>
          </a:xfrm>
          <a:prstGeom prst="rect">
            <a:avLst/>
          </a:prstGeom>
          <a:solidFill>
            <a:srgbClr val="D9D9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解：</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取地球为非惯性参考系，考察任一点</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M</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F</a:t>
            </a:r>
            <a:r>
              <a:rPr kumimoji="1" lang="en-US" altLang="zh-CN" sz="2400" b="0" i="0" u="none" strike="noStrike" kern="1200" cap="none" spc="0" normalizeH="0" baseline="-25000" noProof="0">
                <a:ln>
                  <a:noFill/>
                </a:ln>
                <a:solidFill>
                  <a:srgbClr val="000000"/>
                </a:solidFill>
                <a:effectLst/>
                <a:uLnTx/>
                <a:uFillTx/>
                <a:latin typeface="黑体" panose="02010609060101010101" pitchFamily="49" charset="-122"/>
                <a:ea typeface="黑体" panose="02010609060101010101" pitchFamily="49" charset="-122"/>
                <a:cs typeface="+mn-cs"/>
              </a:rPr>
              <a:t>C </a:t>
            </a:r>
            <a:r>
              <a:rPr kumimoji="1" lang="en-US" altLang="zh-CN" sz="2400" b="0" i="0" u="none" strike="noStrike" kern="1200" cap="none" spc="0" normalizeH="0" baseline="-25000" noProof="0">
                <a:ln>
                  <a:noFill/>
                </a:ln>
                <a:solidFill>
                  <a:srgbClr val="B2B2B2"/>
                </a:solidFill>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应提供其圆周运动的向心力。</a:t>
            </a:r>
            <a:endParaRPr kumimoji="1" lang="zh-CN" altLang="en-US" sz="2400" b="0" i="0" u="none" strike="noStrike" kern="1200" cap="none" spc="0" normalizeH="0" baseline="3000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grpSp>
        <p:nvGrpSpPr>
          <p:cNvPr id="17424" name="Group 16">
            <a:extLst>
              <a:ext uri="{FF2B5EF4-FFF2-40B4-BE49-F238E27FC236}">
                <a16:creationId xmlns:a16="http://schemas.microsoft.com/office/drawing/2014/main" id="{D5BDFD6B-8A3E-8B4A-A9C4-5AF51EE26408}"/>
              </a:ext>
            </a:extLst>
          </p:cNvPr>
          <p:cNvGrpSpPr>
            <a:grpSpLocks/>
          </p:cNvGrpSpPr>
          <p:nvPr/>
        </p:nvGrpSpPr>
        <p:grpSpPr bwMode="auto">
          <a:xfrm>
            <a:off x="6604000" y="762000"/>
            <a:ext cx="2159000" cy="2895600"/>
            <a:chOff x="4256" y="1296"/>
            <a:chExt cx="1360" cy="1824"/>
          </a:xfrm>
        </p:grpSpPr>
        <p:sp>
          <p:nvSpPr>
            <p:cNvPr id="50204" name="Oval 17">
              <a:extLst>
                <a:ext uri="{FF2B5EF4-FFF2-40B4-BE49-F238E27FC236}">
                  <a16:creationId xmlns:a16="http://schemas.microsoft.com/office/drawing/2014/main" id="{317D8499-B9B2-A148-ACE0-94C6EDCD4F20}"/>
                </a:ext>
              </a:extLst>
            </p:cNvPr>
            <p:cNvSpPr>
              <a:spLocks noChangeArrowheads="1"/>
            </p:cNvSpPr>
            <p:nvPr/>
          </p:nvSpPr>
          <p:spPr bwMode="auto">
            <a:xfrm>
              <a:off x="4256" y="1760"/>
              <a:ext cx="1360" cy="1360"/>
            </a:xfrm>
            <a:prstGeom prst="ellipse">
              <a:avLst/>
            </a:prstGeom>
            <a:solidFill>
              <a:srgbClr val="0000FF"/>
            </a:solidFill>
            <a:ln w="1905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0205" name="Oval 18">
              <a:extLst>
                <a:ext uri="{FF2B5EF4-FFF2-40B4-BE49-F238E27FC236}">
                  <a16:creationId xmlns:a16="http://schemas.microsoft.com/office/drawing/2014/main" id="{D524295B-24D2-AD4D-9155-73950A726A3E}"/>
                </a:ext>
              </a:extLst>
            </p:cNvPr>
            <p:cNvSpPr>
              <a:spLocks noChangeArrowheads="1"/>
            </p:cNvSpPr>
            <p:nvPr/>
          </p:nvSpPr>
          <p:spPr bwMode="auto">
            <a:xfrm>
              <a:off x="4256" y="2256"/>
              <a:ext cx="1344" cy="384"/>
            </a:xfrm>
            <a:prstGeom prst="ellipse">
              <a:avLst/>
            </a:prstGeom>
            <a:solidFill>
              <a:srgbClr val="0000FF"/>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0206" name="Line 19">
              <a:extLst>
                <a:ext uri="{FF2B5EF4-FFF2-40B4-BE49-F238E27FC236}">
                  <a16:creationId xmlns:a16="http://schemas.microsoft.com/office/drawing/2014/main" id="{0850F780-7999-FD4E-9279-3FACC9CC3B6C}"/>
                </a:ext>
              </a:extLst>
            </p:cNvPr>
            <p:cNvSpPr>
              <a:spLocks noChangeShapeType="1"/>
            </p:cNvSpPr>
            <p:nvPr/>
          </p:nvSpPr>
          <p:spPr bwMode="auto">
            <a:xfrm>
              <a:off x="4256" y="2448"/>
              <a:ext cx="1344" cy="0"/>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207" name="Line 20">
              <a:extLst>
                <a:ext uri="{FF2B5EF4-FFF2-40B4-BE49-F238E27FC236}">
                  <a16:creationId xmlns:a16="http://schemas.microsoft.com/office/drawing/2014/main" id="{E949C89D-5435-584A-B692-CB6690CF741E}"/>
                </a:ext>
              </a:extLst>
            </p:cNvPr>
            <p:cNvSpPr>
              <a:spLocks noChangeShapeType="1"/>
            </p:cNvSpPr>
            <p:nvPr/>
          </p:nvSpPr>
          <p:spPr bwMode="auto">
            <a:xfrm flipV="1">
              <a:off x="4928" y="1776"/>
              <a:ext cx="0" cy="1344"/>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50208" name="Group 21">
              <a:extLst>
                <a:ext uri="{FF2B5EF4-FFF2-40B4-BE49-F238E27FC236}">
                  <a16:creationId xmlns:a16="http://schemas.microsoft.com/office/drawing/2014/main" id="{628E3C5C-94BB-E745-84DF-86053809EAC0}"/>
                </a:ext>
              </a:extLst>
            </p:cNvPr>
            <p:cNvGrpSpPr>
              <a:grpSpLocks/>
            </p:cNvGrpSpPr>
            <p:nvPr/>
          </p:nvGrpSpPr>
          <p:grpSpPr bwMode="auto">
            <a:xfrm>
              <a:off x="4926" y="1296"/>
              <a:ext cx="384" cy="1152"/>
              <a:chOff x="1632" y="1680"/>
              <a:chExt cx="384" cy="1152"/>
            </a:xfrm>
          </p:grpSpPr>
          <p:sp>
            <p:nvSpPr>
              <p:cNvPr id="50209" name="Line 22">
                <a:extLst>
                  <a:ext uri="{FF2B5EF4-FFF2-40B4-BE49-F238E27FC236}">
                    <a16:creationId xmlns:a16="http://schemas.microsoft.com/office/drawing/2014/main" id="{DFE98C1A-95B2-1147-83C5-F7D4E2999560}"/>
                  </a:ext>
                </a:extLst>
              </p:cNvPr>
              <p:cNvSpPr>
                <a:spLocks noChangeShapeType="1"/>
              </p:cNvSpPr>
              <p:nvPr/>
            </p:nvSpPr>
            <p:spPr bwMode="auto">
              <a:xfrm flipV="1">
                <a:off x="1634" y="1776"/>
                <a:ext cx="0" cy="1056"/>
              </a:xfrm>
              <a:prstGeom prst="line">
                <a:avLst/>
              </a:prstGeom>
              <a:noFill/>
              <a:ln w="31750">
                <a:solidFill>
                  <a:srgbClr val="FF0000"/>
                </a:solidFill>
                <a:round/>
                <a:headEnd type="none" w="sm" len="sm"/>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31" name="Rectangle 23">
                <a:extLst>
                  <a:ext uri="{FF2B5EF4-FFF2-40B4-BE49-F238E27FC236}">
                    <a16:creationId xmlns:a16="http://schemas.microsoft.com/office/drawing/2014/main" id="{69424022-5671-A244-9829-7F99F497517B}"/>
                  </a:ext>
                </a:extLst>
              </p:cNvPr>
              <p:cNvSpPr>
                <a:spLocks noChangeArrowheads="1"/>
              </p:cNvSpPr>
              <p:nvPr/>
            </p:nvSpPr>
            <p:spPr bwMode="auto">
              <a:xfrm>
                <a:off x="1632" y="16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r>
                  <a:rPr kumimoji="1" lang="zh-CN" altLang="en-US" sz="2400" b="0" i="1" u="none" strike="noStrike" kern="1200" cap="none" spc="0" normalizeH="0" baseline="-2500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地</a:t>
                </a:r>
              </a:p>
            </p:txBody>
          </p:sp>
        </p:grpSp>
      </p:grpSp>
      <p:grpSp>
        <p:nvGrpSpPr>
          <p:cNvPr id="17432" name="Group 24">
            <a:extLst>
              <a:ext uri="{FF2B5EF4-FFF2-40B4-BE49-F238E27FC236}">
                <a16:creationId xmlns:a16="http://schemas.microsoft.com/office/drawing/2014/main" id="{11D3C2B6-01AF-2445-881B-19DA379B5041}"/>
              </a:ext>
            </a:extLst>
          </p:cNvPr>
          <p:cNvGrpSpPr>
            <a:grpSpLocks/>
          </p:cNvGrpSpPr>
          <p:nvPr/>
        </p:nvGrpSpPr>
        <p:grpSpPr bwMode="auto">
          <a:xfrm>
            <a:off x="6923088" y="3795713"/>
            <a:ext cx="457200" cy="528637"/>
            <a:chOff x="4416" y="2640"/>
            <a:chExt cx="288" cy="333"/>
          </a:xfrm>
        </p:grpSpPr>
        <p:sp>
          <p:nvSpPr>
            <p:cNvPr id="50202" name="Oval 25">
              <a:extLst>
                <a:ext uri="{FF2B5EF4-FFF2-40B4-BE49-F238E27FC236}">
                  <a16:creationId xmlns:a16="http://schemas.microsoft.com/office/drawing/2014/main" id="{3C3E0DEA-D693-C041-9377-50AC4478B0FA}"/>
                </a:ext>
              </a:extLst>
            </p:cNvPr>
            <p:cNvSpPr>
              <a:spLocks noChangeArrowheads="1"/>
            </p:cNvSpPr>
            <p:nvPr/>
          </p:nvSpPr>
          <p:spPr bwMode="auto">
            <a:xfrm>
              <a:off x="4464" y="2928"/>
              <a:ext cx="45" cy="45"/>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0203" name="Text Box 26">
              <a:extLst>
                <a:ext uri="{FF2B5EF4-FFF2-40B4-BE49-F238E27FC236}">
                  <a16:creationId xmlns:a16="http://schemas.microsoft.com/office/drawing/2014/main" id="{3C1DDBE3-E677-234F-995E-BC0C0A3E7220}"/>
                </a:ext>
              </a:extLst>
            </p:cNvPr>
            <p:cNvSpPr txBox="1">
              <a:spLocks noChangeArrowheads="1"/>
            </p:cNvSpPr>
            <p:nvPr/>
          </p:nvSpPr>
          <p:spPr bwMode="auto">
            <a:xfrm>
              <a:off x="4416" y="2640"/>
              <a:ext cx="28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p>
          </p:txBody>
        </p:sp>
      </p:grpSp>
      <p:grpSp>
        <p:nvGrpSpPr>
          <p:cNvPr id="17435" name="Group 27">
            <a:extLst>
              <a:ext uri="{FF2B5EF4-FFF2-40B4-BE49-F238E27FC236}">
                <a16:creationId xmlns:a16="http://schemas.microsoft.com/office/drawing/2014/main" id="{B536F9EA-8479-F14D-A7E5-775E0A5F6FB8}"/>
              </a:ext>
            </a:extLst>
          </p:cNvPr>
          <p:cNvGrpSpPr>
            <a:grpSpLocks/>
          </p:cNvGrpSpPr>
          <p:nvPr/>
        </p:nvGrpSpPr>
        <p:grpSpPr bwMode="auto">
          <a:xfrm>
            <a:off x="6196013" y="4329113"/>
            <a:ext cx="803275" cy="838200"/>
            <a:chOff x="3958" y="2976"/>
            <a:chExt cx="506" cy="528"/>
          </a:xfrm>
        </p:grpSpPr>
        <p:sp>
          <p:nvSpPr>
            <p:cNvPr id="50200" name="Line 28">
              <a:extLst>
                <a:ext uri="{FF2B5EF4-FFF2-40B4-BE49-F238E27FC236}">
                  <a16:creationId xmlns:a16="http://schemas.microsoft.com/office/drawing/2014/main" id="{EF2DF6A2-5DEC-514A-A55D-1EA88A7DF214}"/>
                </a:ext>
              </a:extLst>
            </p:cNvPr>
            <p:cNvSpPr>
              <a:spLocks noChangeShapeType="1"/>
            </p:cNvSpPr>
            <p:nvPr/>
          </p:nvSpPr>
          <p:spPr bwMode="auto">
            <a:xfrm flipH="1">
              <a:off x="4176" y="2976"/>
              <a:ext cx="288" cy="384"/>
            </a:xfrm>
            <a:prstGeom prst="line">
              <a:avLst/>
            </a:prstGeom>
            <a:noFill/>
            <a:ln w="28575">
              <a:solidFill>
                <a:srgbClr val="00FF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201" name="Rectangle 29">
              <a:extLst>
                <a:ext uri="{FF2B5EF4-FFF2-40B4-BE49-F238E27FC236}">
                  <a16:creationId xmlns:a16="http://schemas.microsoft.com/office/drawing/2014/main" id="{7F9130B9-91F7-4542-8DAF-7ADF1EFFFA6E}"/>
                </a:ext>
              </a:extLst>
            </p:cNvPr>
            <p:cNvSpPr>
              <a:spLocks noChangeArrowheads="1"/>
            </p:cNvSpPr>
            <p:nvPr/>
          </p:nvSpPr>
          <p:spPr bwMode="auto">
            <a:xfrm>
              <a:off x="3958" y="3177"/>
              <a:ext cx="26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rPr>
                <a:t>v</a:t>
              </a:r>
              <a:r>
                <a:rPr kumimoji="1" lang="en-US" altLang="zh-CN" sz="2800" b="0" i="0" u="none" strike="noStrike" kern="1200" cap="none" spc="0" normalizeH="0" baseline="-25000" noProof="0">
                  <a:ln>
                    <a:noFill/>
                  </a:ln>
                  <a:solidFill>
                    <a:srgbClr val="00FF00"/>
                  </a:solidFill>
                  <a:effectLst/>
                  <a:uLnTx/>
                  <a:uFillTx/>
                  <a:latin typeface="Times New Roman" panose="02020603050405020304" pitchFamily="18" charset="0"/>
                  <a:ea typeface="黑体" panose="02010609060101010101" pitchFamily="49" charset="-122"/>
                  <a:cs typeface="+mn-cs"/>
                </a:rPr>
                <a:t>r</a:t>
              </a:r>
            </a:p>
          </p:txBody>
        </p:sp>
      </p:grpSp>
      <p:grpSp>
        <p:nvGrpSpPr>
          <p:cNvPr id="17438" name="Group 30">
            <a:extLst>
              <a:ext uri="{FF2B5EF4-FFF2-40B4-BE49-F238E27FC236}">
                <a16:creationId xmlns:a16="http://schemas.microsoft.com/office/drawing/2014/main" id="{4C8E4C98-3345-5243-B592-921F547D638A}"/>
              </a:ext>
            </a:extLst>
          </p:cNvPr>
          <p:cNvGrpSpPr>
            <a:grpSpLocks/>
          </p:cNvGrpSpPr>
          <p:nvPr/>
        </p:nvGrpSpPr>
        <p:grpSpPr bwMode="auto">
          <a:xfrm>
            <a:off x="6846888" y="4329113"/>
            <a:ext cx="685800" cy="533400"/>
            <a:chOff x="4368" y="2976"/>
            <a:chExt cx="432" cy="336"/>
          </a:xfrm>
        </p:grpSpPr>
        <p:sp>
          <p:nvSpPr>
            <p:cNvPr id="50198" name="Line 31">
              <a:extLst>
                <a:ext uri="{FF2B5EF4-FFF2-40B4-BE49-F238E27FC236}">
                  <a16:creationId xmlns:a16="http://schemas.microsoft.com/office/drawing/2014/main" id="{356F77C2-CB34-F14C-9388-A80E7907AD5E}"/>
                </a:ext>
              </a:extLst>
            </p:cNvPr>
            <p:cNvSpPr>
              <a:spLocks noChangeShapeType="1"/>
            </p:cNvSpPr>
            <p:nvPr/>
          </p:nvSpPr>
          <p:spPr bwMode="auto">
            <a:xfrm>
              <a:off x="4512" y="2976"/>
              <a:ext cx="288" cy="288"/>
            </a:xfrm>
            <a:prstGeom prst="line">
              <a:avLst/>
            </a:prstGeom>
            <a:noFill/>
            <a:ln w="31750">
              <a:solidFill>
                <a:schemeClr val="folHlink"/>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7440" name="Rectangle 32">
              <a:extLst>
                <a:ext uri="{FF2B5EF4-FFF2-40B4-BE49-F238E27FC236}">
                  <a16:creationId xmlns:a16="http://schemas.microsoft.com/office/drawing/2014/main" id="{B7791588-AC09-C94C-9EAD-24213E157F85}"/>
                </a:ext>
              </a:extLst>
            </p:cNvPr>
            <p:cNvSpPr>
              <a:spLocks noChangeArrowheads="1"/>
            </p:cNvSpPr>
            <p:nvPr/>
          </p:nvSpPr>
          <p:spPr bwMode="auto">
            <a:xfrm>
              <a:off x="4368" y="3024"/>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F</a:t>
              </a:r>
              <a:r>
                <a:rPr kumimoji="1" lang="en-US" altLang="zh-CN" sz="2400" b="0" i="0" u="none" strike="noStrike" kern="1200" cap="none" spc="0" normalizeH="0" baseline="-2500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C</a:t>
              </a:r>
            </a:p>
          </p:txBody>
        </p:sp>
      </p:grpSp>
      <p:grpSp>
        <p:nvGrpSpPr>
          <p:cNvPr id="17441" name="Group 33">
            <a:extLst>
              <a:ext uri="{FF2B5EF4-FFF2-40B4-BE49-F238E27FC236}">
                <a16:creationId xmlns:a16="http://schemas.microsoft.com/office/drawing/2014/main" id="{002074DC-BCEA-2F4A-9FD5-7CACAD2A10B7}"/>
              </a:ext>
            </a:extLst>
          </p:cNvPr>
          <p:cNvGrpSpPr>
            <a:grpSpLocks/>
          </p:cNvGrpSpPr>
          <p:nvPr/>
        </p:nvGrpSpPr>
        <p:grpSpPr bwMode="auto">
          <a:xfrm>
            <a:off x="6172200" y="3657600"/>
            <a:ext cx="827088" cy="595313"/>
            <a:chOff x="3943" y="2553"/>
            <a:chExt cx="521" cy="375"/>
          </a:xfrm>
        </p:grpSpPr>
        <p:sp>
          <p:nvSpPr>
            <p:cNvPr id="50196" name="Line 34">
              <a:extLst>
                <a:ext uri="{FF2B5EF4-FFF2-40B4-BE49-F238E27FC236}">
                  <a16:creationId xmlns:a16="http://schemas.microsoft.com/office/drawing/2014/main" id="{C564675F-D180-4446-A58A-0BC974B4B0C8}"/>
                </a:ext>
              </a:extLst>
            </p:cNvPr>
            <p:cNvSpPr>
              <a:spLocks noChangeShapeType="1"/>
            </p:cNvSpPr>
            <p:nvPr/>
          </p:nvSpPr>
          <p:spPr bwMode="auto">
            <a:xfrm rot="10800000">
              <a:off x="4176" y="2640"/>
              <a:ext cx="288" cy="288"/>
            </a:xfrm>
            <a:prstGeom prst="line">
              <a:avLst/>
            </a:prstGeom>
            <a:noFill/>
            <a:ln w="31750">
              <a:solidFill>
                <a:srgbClr val="FF0000"/>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0197" name="Rectangle 35">
              <a:extLst>
                <a:ext uri="{FF2B5EF4-FFF2-40B4-BE49-F238E27FC236}">
                  <a16:creationId xmlns:a16="http://schemas.microsoft.com/office/drawing/2014/main" id="{07BDC32E-B21F-B74D-9CE2-D31FDC621ED8}"/>
                </a:ext>
              </a:extLst>
            </p:cNvPr>
            <p:cNvSpPr>
              <a:spLocks noChangeArrowheads="1"/>
            </p:cNvSpPr>
            <p:nvPr/>
          </p:nvSpPr>
          <p:spPr bwMode="auto">
            <a:xfrm>
              <a:off x="3943" y="2553"/>
              <a:ext cx="3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altLang="zh-CN" sz="2800" b="0" i="1" u="none" strike="noStrike" kern="1200" cap="none" spc="0" normalizeH="0" baseline="0" noProof="0">
                  <a:ln>
                    <a:noFill/>
                  </a:ln>
                  <a:solidFill>
                    <a:srgbClr val="FF0000"/>
                  </a:solidFill>
                  <a:effectLst/>
                  <a:uLnTx/>
                  <a:uFillTx/>
                  <a:latin typeface="Times New Roman" panose="02020603050405020304" pitchFamily="18" charset="0"/>
                  <a:ea typeface="黑体" panose="02010609060101010101" pitchFamily="49" charset="-122"/>
                  <a:cs typeface="+mn-cs"/>
                </a:rPr>
                <a:t>a</a:t>
              </a:r>
              <a:r>
                <a:rPr kumimoji="1" lang="en-US" altLang="zh-CN" sz="2800" b="0" i="0" u="none" strike="noStrike" kern="1200" cap="none" spc="0" normalizeH="0" baseline="-25000" noProof="0">
                  <a:ln>
                    <a:noFill/>
                  </a:ln>
                  <a:solidFill>
                    <a:srgbClr val="FF0000"/>
                  </a:solidFill>
                  <a:effectLst/>
                  <a:uLnTx/>
                  <a:uFillTx/>
                  <a:latin typeface="Times New Roman" panose="02020603050405020304" pitchFamily="18" charset="0"/>
                  <a:ea typeface="黑体" panose="02010609060101010101" pitchFamily="49" charset="-122"/>
                  <a:cs typeface="+mn-cs"/>
                </a:rPr>
                <a:t>C</a:t>
              </a:r>
            </a:p>
          </p:txBody>
        </p:sp>
      </p:grpSp>
      <p:grpSp>
        <p:nvGrpSpPr>
          <p:cNvPr id="17444" name="Group 36">
            <a:extLst>
              <a:ext uri="{FF2B5EF4-FFF2-40B4-BE49-F238E27FC236}">
                <a16:creationId xmlns:a16="http://schemas.microsoft.com/office/drawing/2014/main" id="{BB97292C-C7F6-114D-BB74-27F2957828CB}"/>
              </a:ext>
            </a:extLst>
          </p:cNvPr>
          <p:cNvGrpSpPr>
            <a:grpSpLocks/>
          </p:cNvGrpSpPr>
          <p:nvPr/>
        </p:nvGrpSpPr>
        <p:grpSpPr bwMode="auto">
          <a:xfrm>
            <a:off x="7204075" y="6096000"/>
            <a:ext cx="949325" cy="457200"/>
            <a:chOff x="4416" y="3792"/>
            <a:chExt cx="598" cy="288"/>
          </a:xfrm>
        </p:grpSpPr>
        <p:grpSp>
          <p:nvGrpSpPr>
            <p:cNvPr id="50192" name="Group 37">
              <a:extLst>
                <a:ext uri="{FF2B5EF4-FFF2-40B4-BE49-F238E27FC236}">
                  <a16:creationId xmlns:a16="http://schemas.microsoft.com/office/drawing/2014/main" id="{3EC65AC2-5CE1-2946-95CE-3C3BBFD62137}"/>
                </a:ext>
              </a:extLst>
            </p:cNvPr>
            <p:cNvGrpSpPr>
              <a:grpSpLocks/>
            </p:cNvGrpSpPr>
            <p:nvPr/>
          </p:nvGrpSpPr>
          <p:grpSpPr bwMode="auto">
            <a:xfrm>
              <a:off x="4704" y="3792"/>
              <a:ext cx="310" cy="288"/>
              <a:chOff x="1920" y="2928"/>
              <a:chExt cx="310" cy="288"/>
            </a:xfrm>
          </p:grpSpPr>
          <p:sp>
            <p:nvSpPr>
              <p:cNvPr id="50194" name="Oval 38">
                <a:extLst>
                  <a:ext uri="{FF2B5EF4-FFF2-40B4-BE49-F238E27FC236}">
                    <a16:creationId xmlns:a16="http://schemas.microsoft.com/office/drawing/2014/main" id="{CAFE755C-D457-F546-9629-DA900F8718D2}"/>
                  </a:ext>
                </a:extLst>
              </p:cNvPr>
              <p:cNvSpPr>
                <a:spLocks noChangeArrowheads="1"/>
              </p:cNvSpPr>
              <p:nvPr/>
            </p:nvSpPr>
            <p:spPr bwMode="auto">
              <a:xfrm>
                <a:off x="1979" y="2987"/>
                <a:ext cx="192" cy="192"/>
              </a:xfrm>
              <a:prstGeom prst="ellipse">
                <a:avLst/>
              </a:prstGeom>
              <a:solidFill>
                <a:schemeClr val="hlink"/>
              </a:solidFill>
              <a:ln w="19050">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0195" name="Rectangle 39">
                <a:extLst>
                  <a:ext uri="{FF2B5EF4-FFF2-40B4-BE49-F238E27FC236}">
                    <a16:creationId xmlns:a16="http://schemas.microsoft.com/office/drawing/2014/main" id="{E2309E34-56DD-9E41-9949-061901F2D817}"/>
                  </a:ext>
                </a:extLst>
              </p:cNvPr>
              <p:cNvSpPr>
                <a:spLocks noChangeArrowheads="1"/>
              </p:cNvSpPr>
              <p:nvPr/>
            </p:nvSpPr>
            <p:spPr bwMode="auto">
              <a:xfrm>
                <a:off x="1920" y="2928"/>
                <a:ext cx="3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rPr>
                  <a:t>×</a:t>
                </a:r>
              </a:p>
            </p:txBody>
          </p:sp>
        </p:grpSp>
        <p:sp>
          <p:nvSpPr>
            <p:cNvPr id="17448" name="Rectangle 40">
              <a:extLst>
                <a:ext uri="{FF2B5EF4-FFF2-40B4-BE49-F238E27FC236}">
                  <a16:creationId xmlns:a16="http://schemas.microsoft.com/office/drawing/2014/main" id="{08C68CAD-ED20-284D-98DB-5F1F113C9679}"/>
                </a:ext>
              </a:extLst>
            </p:cNvPr>
            <p:cNvSpPr>
              <a:spLocks noChangeArrowheads="1"/>
            </p:cNvSpPr>
            <p:nvPr/>
          </p:nvSpPr>
          <p:spPr bwMode="auto">
            <a:xfrm>
              <a:off x="4416" y="3792"/>
              <a:ext cx="3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e</a:t>
              </a:r>
            </a:p>
          </p:txBody>
        </p:sp>
      </p:grpSp>
      <p:graphicFrame>
        <p:nvGraphicFramePr>
          <p:cNvPr id="17449" name="Object 41">
            <a:extLst>
              <a:ext uri="{FF2B5EF4-FFF2-40B4-BE49-F238E27FC236}">
                <a16:creationId xmlns:a16="http://schemas.microsoft.com/office/drawing/2014/main" id="{ADA34835-EFCC-D546-B3FF-A31A87BBEEEA}"/>
              </a:ext>
            </a:extLst>
          </p:cNvPr>
          <p:cNvGraphicFramePr>
            <a:graphicFrameLocks noChangeAspect="1"/>
          </p:cNvGraphicFramePr>
          <p:nvPr/>
        </p:nvGraphicFramePr>
        <p:xfrm>
          <a:off x="795338" y="2181225"/>
          <a:ext cx="5176837" cy="473075"/>
        </p:xfrm>
        <a:graphic>
          <a:graphicData uri="http://schemas.openxmlformats.org/presentationml/2006/ole">
            <mc:AlternateContent xmlns:mc="http://schemas.openxmlformats.org/markup-compatibility/2006">
              <mc:Choice xmlns:v="urn:schemas-microsoft-com:vml" Requires="v">
                <p:oleObj spid="_x0000_s61493" name="Equation" r:id="rId3" imgW="1485900" imgH="139700" progId="Equation.3">
                  <p:embed/>
                </p:oleObj>
              </mc:Choice>
              <mc:Fallback>
                <p:oleObj name="Equation" r:id="rId3" imgW="1485900" imgH="139700" progId="Equation.3">
                  <p:embed/>
                  <p:pic>
                    <p:nvPicPr>
                      <p:cNvPr id="17449" name="Object 41">
                        <a:extLst>
                          <a:ext uri="{FF2B5EF4-FFF2-40B4-BE49-F238E27FC236}">
                            <a16:creationId xmlns:a16="http://schemas.microsoft.com/office/drawing/2014/main" id="{ADA34835-EFCC-D546-B3FF-A31A87BBEE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338" y="2181225"/>
                        <a:ext cx="5176837" cy="473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50" name="Object 42">
            <a:extLst>
              <a:ext uri="{FF2B5EF4-FFF2-40B4-BE49-F238E27FC236}">
                <a16:creationId xmlns:a16="http://schemas.microsoft.com/office/drawing/2014/main" id="{E2253E6A-1F76-1943-936D-30FF8282FAF5}"/>
              </a:ext>
            </a:extLst>
          </p:cNvPr>
          <p:cNvGraphicFramePr>
            <a:graphicFrameLocks noChangeAspect="1"/>
          </p:cNvGraphicFramePr>
          <p:nvPr/>
        </p:nvGraphicFramePr>
        <p:xfrm>
          <a:off x="828675" y="3292475"/>
          <a:ext cx="3440113" cy="865188"/>
        </p:xfrm>
        <a:graphic>
          <a:graphicData uri="http://schemas.openxmlformats.org/presentationml/2006/ole">
            <mc:AlternateContent xmlns:mc="http://schemas.openxmlformats.org/markup-compatibility/2006">
              <mc:Choice xmlns:v="urn:schemas-microsoft-com:vml" Requires="v">
                <p:oleObj spid="_x0000_s61494" name="公式" r:id="rId5" imgW="984250" imgH="260350" progId="Equation.3">
                  <p:embed/>
                </p:oleObj>
              </mc:Choice>
              <mc:Fallback>
                <p:oleObj name="公式" r:id="rId5" imgW="984250" imgH="260350" progId="Equation.3">
                  <p:embed/>
                  <p:pic>
                    <p:nvPicPr>
                      <p:cNvPr id="17450" name="Object 42">
                        <a:extLst>
                          <a:ext uri="{FF2B5EF4-FFF2-40B4-BE49-F238E27FC236}">
                            <a16:creationId xmlns:a16="http://schemas.microsoft.com/office/drawing/2014/main" id="{E2253E6A-1F76-1943-936D-30FF8282FA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675" y="3292475"/>
                        <a:ext cx="3440113" cy="86518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7451" name="Object 43">
            <a:extLst>
              <a:ext uri="{FF2B5EF4-FFF2-40B4-BE49-F238E27FC236}">
                <a16:creationId xmlns:a16="http://schemas.microsoft.com/office/drawing/2014/main" id="{5215CEB1-544C-074D-A065-5E09AAF469EA}"/>
              </a:ext>
            </a:extLst>
          </p:cNvPr>
          <p:cNvGraphicFramePr>
            <a:graphicFrameLocks noChangeAspect="1"/>
          </p:cNvGraphicFramePr>
          <p:nvPr/>
        </p:nvGraphicFramePr>
        <p:xfrm>
          <a:off x="838200" y="4267200"/>
          <a:ext cx="3355975" cy="1785938"/>
        </p:xfrm>
        <a:graphic>
          <a:graphicData uri="http://schemas.openxmlformats.org/presentationml/2006/ole">
            <mc:AlternateContent xmlns:mc="http://schemas.openxmlformats.org/markup-compatibility/2006">
              <mc:Choice xmlns:v="urn:schemas-microsoft-com:vml" Requires="v">
                <p:oleObj spid="_x0000_s61495" name="Equation" r:id="rId7" imgW="965200" imgH="533400" progId="Equation.3">
                  <p:embed/>
                </p:oleObj>
              </mc:Choice>
              <mc:Fallback>
                <p:oleObj name="Equation" r:id="rId7" imgW="965200" imgH="533400" progId="Equation.3">
                  <p:embed/>
                  <p:pic>
                    <p:nvPicPr>
                      <p:cNvPr id="17451" name="Object 43">
                        <a:extLst>
                          <a:ext uri="{FF2B5EF4-FFF2-40B4-BE49-F238E27FC236}">
                            <a16:creationId xmlns:a16="http://schemas.microsoft.com/office/drawing/2014/main" id="{5215CEB1-544C-074D-A065-5E09AAF469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267200"/>
                        <a:ext cx="3355975" cy="1785938"/>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52" name="Rectangle 44">
            <a:extLst>
              <a:ext uri="{FF2B5EF4-FFF2-40B4-BE49-F238E27FC236}">
                <a16:creationId xmlns:a16="http://schemas.microsoft.com/office/drawing/2014/main" id="{9B74742F-334E-944C-A6BC-AE75C63678F7}"/>
              </a:ext>
            </a:extLst>
          </p:cNvPr>
          <p:cNvSpPr>
            <a:spLocks noChangeArrowheads="1"/>
          </p:cNvSpPr>
          <p:nvPr/>
        </p:nvSpPr>
        <p:spPr bwMode="auto">
          <a:xfrm>
            <a:off x="250825" y="2781300"/>
            <a:ext cx="631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科氏力指向运动物体的左侧，该处应在南半球</a:t>
            </a:r>
          </a:p>
        </p:txBody>
      </p:sp>
      <p:sp>
        <p:nvSpPr>
          <p:cNvPr id="17453" name="Rectangle 45">
            <a:extLst>
              <a:ext uri="{FF2B5EF4-FFF2-40B4-BE49-F238E27FC236}">
                <a16:creationId xmlns:a16="http://schemas.microsoft.com/office/drawing/2014/main" id="{9CE42B99-F7CE-5B47-B304-7796F12BECD5}"/>
              </a:ext>
            </a:extLst>
          </p:cNvPr>
          <p:cNvSpPr>
            <a:spLocks noChangeArrowheads="1"/>
          </p:cNvSpPr>
          <p:nvPr/>
        </p:nvSpPr>
        <p:spPr bwMode="auto">
          <a:xfrm>
            <a:off x="3429000" y="5486400"/>
            <a:ext cx="2557463" cy="5191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纬度</a:t>
            </a:r>
            <a:r>
              <a:rPr kumimoji="1" lang="zh-CN" altLang="en-US" sz="28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    </a:t>
            </a:r>
            <a:r>
              <a:rPr kumimoji="1" lang="zh-CN" altLang="en-US" sz="2800" b="0" i="1" u="none" strike="noStrike" kern="1200" cap="none" spc="0" normalizeH="0" baseline="0" noProof="0">
                <a:ln>
                  <a:noFill/>
                </a:ln>
                <a:solidFill>
                  <a:srgbClr val="990033"/>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 </a:t>
            </a:r>
            <a:r>
              <a:rPr kumimoji="1" lang="en-US" altLang="zh-CN" sz="2800" b="0" i="0" u="none" strike="noStrike" kern="1200" cap="none" spc="0" normalizeH="0" baseline="0" noProof="0">
                <a:ln>
                  <a:noFill/>
                </a:ln>
                <a:solidFill>
                  <a:srgbClr val="990033"/>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a:t>
            </a:r>
            <a:r>
              <a:rPr kumimoji="1" lang="en-US" altLang="zh-CN" sz="2800" b="0" i="0" u="none" strike="noStrike" kern="1200" cap="none" spc="0" normalizeH="0" baseline="0" noProof="0">
                <a:ln>
                  <a:noFill/>
                </a:ln>
                <a:solidFill>
                  <a:srgbClr val="B2B2B2"/>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 </a:t>
            </a:r>
            <a:r>
              <a:rPr kumimoji="1" lang="en-US" altLang="zh-CN" sz="2800" b="0" i="0" u="none" strike="noStrike" kern="1200" cap="none" spc="0" normalizeH="0" baseline="0" noProof="0">
                <a:ln>
                  <a:noFill/>
                </a:ln>
                <a:solidFill>
                  <a:srgbClr val="990033"/>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59°</a:t>
            </a:r>
          </a:p>
        </p:txBody>
      </p:sp>
      <p:sp>
        <p:nvSpPr>
          <p:cNvPr id="2" name="灯片编号占位符 1">
            <a:extLst>
              <a:ext uri="{FF2B5EF4-FFF2-40B4-BE49-F238E27FC236}">
                <a16:creationId xmlns:a16="http://schemas.microsoft.com/office/drawing/2014/main" id="{4FB9B2EA-302B-42C6-B3EE-0BF5797FA726}"/>
              </a:ext>
            </a:extLst>
          </p:cNvPr>
          <p:cNvSpPr>
            <a:spLocks noGrp="1"/>
          </p:cNvSpPr>
          <p:nvPr>
            <p:ph type="sldNum" sz="quarter" idx="12"/>
          </p:nvPr>
        </p:nvSpPr>
        <p:spPr/>
        <p:txBody>
          <a:bodyPr/>
          <a:lstStyle/>
          <a:p>
            <a:pPr>
              <a:defRPr/>
            </a:pPr>
            <a:fld id="{8372D68D-3E4D-E140-BABB-1F7B81CFF020}" type="slidenum">
              <a:rPr lang="en-US" altLang="zh-CN" smtClean="0"/>
              <a:pPr>
                <a:defRPr/>
              </a:pPr>
              <a:t>32</a:t>
            </a:fld>
            <a:endParaRPr lang="en-US" altLang="zh-CN" dirty="0"/>
          </a:p>
        </p:txBody>
      </p:sp>
    </p:spTree>
    <p:extLst>
      <p:ext uri="{BB962C8B-B14F-4D97-AF65-F5344CB8AC3E}">
        <p14:creationId xmlns:p14="http://schemas.microsoft.com/office/powerpoint/2010/main" val="3657132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7420"/>
                                        </p:tgtEl>
                                        <p:attrNameLst>
                                          <p:attrName>style.visibility</p:attrName>
                                        </p:attrNameLst>
                                      </p:cBhvr>
                                      <p:to>
                                        <p:strVal val="visible"/>
                                      </p:to>
                                    </p:set>
                                    <p:animEffect transition="in" filter="box(out)">
                                      <p:cBhvr>
                                        <p:cTn id="7" dur="500"/>
                                        <p:tgtEl>
                                          <p:spTgt spid="17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423"/>
                                        </p:tgtEl>
                                        <p:attrNameLst>
                                          <p:attrName>style.visibility</p:attrName>
                                        </p:attrNameLst>
                                      </p:cBhvr>
                                      <p:to>
                                        <p:strVal val="visible"/>
                                      </p:to>
                                    </p:set>
                                    <p:animEffect transition="in" filter="box(out)">
                                      <p:cBhvr>
                                        <p:cTn id="12" dur="500"/>
                                        <p:tgtEl>
                                          <p:spTgt spid="174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7424"/>
                                        </p:tgtEl>
                                        <p:attrNameLst>
                                          <p:attrName>style.visibility</p:attrName>
                                        </p:attrNameLst>
                                      </p:cBhvr>
                                      <p:to>
                                        <p:strVal val="visible"/>
                                      </p:to>
                                    </p:set>
                                    <p:animEffect transition="in" filter="box(out)">
                                      <p:cBhvr>
                                        <p:cTn id="17" dur="500"/>
                                        <p:tgtEl>
                                          <p:spTgt spid="1742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7412"/>
                                        </p:tgtEl>
                                        <p:attrNameLst>
                                          <p:attrName>style.visibility</p:attrName>
                                        </p:attrNameLst>
                                      </p:cBhvr>
                                      <p:to>
                                        <p:strVal val="visible"/>
                                      </p:to>
                                    </p:set>
                                    <p:animEffect transition="in" filter="box(out)">
                                      <p:cBhvr>
                                        <p:cTn id="22" dur="500"/>
                                        <p:tgtEl>
                                          <p:spTgt spid="174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7432"/>
                                        </p:tgtEl>
                                        <p:attrNameLst>
                                          <p:attrName>style.visibility</p:attrName>
                                        </p:attrNameLst>
                                      </p:cBhvr>
                                      <p:to>
                                        <p:strVal val="visible"/>
                                      </p:to>
                                    </p:set>
                                    <p:animEffect transition="in" filter="box(out)">
                                      <p:cBhvr>
                                        <p:cTn id="27" dur="500"/>
                                        <p:tgtEl>
                                          <p:spTgt spid="174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7435"/>
                                        </p:tgtEl>
                                        <p:attrNameLst>
                                          <p:attrName>style.visibility</p:attrName>
                                        </p:attrNameLst>
                                      </p:cBhvr>
                                      <p:to>
                                        <p:strVal val="visible"/>
                                      </p:to>
                                    </p:set>
                                    <p:animEffect transition="in" filter="box(out)">
                                      <p:cBhvr>
                                        <p:cTn id="32" dur="500"/>
                                        <p:tgtEl>
                                          <p:spTgt spid="174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7444"/>
                                        </p:tgtEl>
                                        <p:attrNameLst>
                                          <p:attrName>style.visibility</p:attrName>
                                        </p:attrNameLst>
                                      </p:cBhvr>
                                      <p:to>
                                        <p:strVal val="visible"/>
                                      </p:to>
                                    </p:set>
                                    <p:animEffect transition="in" filter="box(out)">
                                      <p:cBhvr>
                                        <p:cTn id="37" dur="500"/>
                                        <p:tgtEl>
                                          <p:spTgt spid="1744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nodeType="clickEffect">
                                  <p:stCondLst>
                                    <p:cond delay="0"/>
                                  </p:stCondLst>
                                  <p:childTnLst>
                                    <p:set>
                                      <p:cBhvr>
                                        <p:cTn id="41" dur="1" fill="hold">
                                          <p:stCondLst>
                                            <p:cond delay="0"/>
                                          </p:stCondLst>
                                        </p:cTn>
                                        <p:tgtEl>
                                          <p:spTgt spid="17441"/>
                                        </p:tgtEl>
                                        <p:attrNameLst>
                                          <p:attrName>style.visibility</p:attrName>
                                        </p:attrNameLst>
                                      </p:cBhvr>
                                      <p:to>
                                        <p:strVal val="visible"/>
                                      </p:to>
                                    </p:set>
                                    <p:animEffect transition="in" filter="box(out)">
                                      <p:cBhvr>
                                        <p:cTn id="42" dur="500"/>
                                        <p:tgtEl>
                                          <p:spTgt spid="1744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nodeType="clickEffect">
                                  <p:stCondLst>
                                    <p:cond delay="0"/>
                                  </p:stCondLst>
                                  <p:childTnLst>
                                    <p:set>
                                      <p:cBhvr>
                                        <p:cTn id="46" dur="1" fill="hold">
                                          <p:stCondLst>
                                            <p:cond delay="0"/>
                                          </p:stCondLst>
                                        </p:cTn>
                                        <p:tgtEl>
                                          <p:spTgt spid="17438"/>
                                        </p:tgtEl>
                                        <p:attrNameLst>
                                          <p:attrName>style.visibility</p:attrName>
                                        </p:attrNameLst>
                                      </p:cBhvr>
                                      <p:to>
                                        <p:strVal val="visible"/>
                                      </p:to>
                                    </p:set>
                                    <p:animEffect transition="in" filter="box(out)">
                                      <p:cBhvr>
                                        <p:cTn id="47" dur="500"/>
                                        <p:tgtEl>
                                          <p:spTgt spid="1743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7449"/>
                                        </p:tgtEl>
                                        <p:attrNameLst>
                                          <p:attrName>style.visibility</p:attrName>
                                        </p:attrNameLst>
                                      </p:cBhvr>
                                      <p:to>
                                        <p:strVal val="visible"/>
                                      </p:to>
                                    </p:set>
                                    <p:animEffect transition="in" filter="box(out)">
                                      <p:cBhvr>
                                        <p:cTn id="52" dur="500"/>
                                        <p:tgtEl>
                                          <p:spTgt spid="174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grpId="0" nodeType="clickEffect">
                                  <p:stCondLst>
                                    <p:cond delay="0"/>
                                  </p:stCondLst>
                                  <p:childTnLst>
                                    <p:set>
                                      <p:cBhvr>
                                        <p:cTn id="56" dur="1" fill="hold">
                                          <p:stCondLst>
                                            <p:cond delay="0"/>
                                          </p:stCondLst>
                                        </p:cTn>
                                        <p:tgtEl>
                                          <p:spTgt spid="17452"/>
                                        </p:tgtEl>
                                        <p:attrNameLst>
                                          <p:attrName>style.visibility</p:attrName>
                                        </p:attrNameLst>
                                      </p:cBhvr>
                                      <p:to>
                                        <p:strVal val="visible"/>
                                      </p:to>
                                    </p:set>
                                    <p:animEffect transition="in" filter="box(out)">
                                      <p:cBhvr>
                                        <p:cTn id="57" dur="500"/>
                                        <p:tgtEl>
                                          <p:spTgt spid="1745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7450"/>
                                        </p:tgtEl>
                                        <p:attrNameLst>
                                          <p:attrName>style.visibility</p:attrName>
                                        </p:attrNameLst>
                                      </p:cBhvr>
                                      <p:to>
                                        <p:strVal val="visible"/>
                                      </p:to>
                                    </p:set>
                                    <p:animEffect transition="in" filter="box(out)">
                                      <p:cBhvr>
                                        <p:cTn id="62" dur="500"/>
                                        <p:tgtEl>
                                          <p:spTgt spid="17450"/>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nodeType="clickEffect">
                                  <p:stCondLst>
                                    <p:cond delay="0"/>
                                  </p:stCondLst>
                                  <p:childTnLst>
                                    <p:set>
                                      <p:cBhvr>
                                        <p:cTn id="66" dur="1" fill="hold">
                                          <p:stCondLst>
                                            <p:cond delay="0"/>
                                          </p:stCondLst>
                                        </p:cTn>
                                        <p:tgtEl>
                                          <p:spTgt spid="17451"/>
                                        </p:tgtEl>
                                        <p:attrNameLst>
                                          <p:attrName>style.visibility</p:attrName>
                                        </p:attrNameLst>
                                      </p:cBhvr>
                                      <p:to>
                                        <p:strVal val="visible"/>
                                      </p:to>
                                    </p:set>
                                    <p:animEffect transition="in" filter="box(out)">
                                      <p:cBhvr>
                                        <p:cTn id="67" dur="500"/>
                                        <p:tgtEl>
                                          <p:spTgt spid="17451"/>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7453"/>
                                        </p:tgtEl>
                                        <p:attrNameLst>
                                          <p:attrName>style.visibility</p:attrName>
                                        </p:attrNameLst>
                                      </p:cBhvr>
                                      <p:to>
                                        <p:strVal val="visible"/>
                                      </p:to>
                                    </p:set>
                                    <p:animEffect transition="in" filter="box(out)">
                                      <p:cBhvr>
                                        <p:cTn id="72" dur="500"/>
                                        <p:tgtEl>
                                          <p:spTgt spid="17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3" grpId="0" animBg="1" autoUpdateAnimBg="0"/>
      <p:bldP spid="17452" grpId="0" autoUpdateAnimBg="0"/>
      <p:bldP spid="17453"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FECE3E3-1D9A-4178-9709-4B1511AA40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06" y="908720"/>
            <a:ext cx="9052994" cy="4536504"/>
          </a:xfrm>
          <a:prstGeom prst="rect">
            <a:avLst/>
          </a:prstGeom>
        </p:spPr>
      </p:pic>
      <p:sp>
        <p:nvSpPr>
          <p:cNvPr id="2" name="灯片编号占位符 1">
            <a:extLst>
              <a:ext uri="{FF2B5EF4-FFF2-40B4-BE49-F238E27FC236}">
                <a16:creationId xmlns:a16="http://schemas.microsoft.com/office/drawing/2014/main" id="{802235F7-DE71-451C-B061-D360121A228B}"/>
              </a:ext>
            </a:extLst>
          </p:cNvPr>
          <p:cNvSpPr>
            <a:spLocks noGrp="1"/>
          </p:cNvSpPr>
          <p:nvPr>
            <p:ph type="sldNum" sz="quarter" idx="12"/>
          </p:nvPr>
        </p:nvSpPr>
        <p:spPr/>
        <p:txBody>
          <a:bodyPr/>
          <a:lstStyle/>
          <a:p>
            <a:pPr>
              <a:defRPr/>
            </a:pPr>
            <a:fld id="{8372D68D-3E4D-E140-BABB-1F7B81CFF020}" type="slidenum">
              <a:rPr lang="en-US" altLang="zh-CN" smtClean="0"/>
              <a:pPr>
                <a:defRPr/>
              </a:pPr>
              <a:t>33</a:t>
            </a:fld>
            <a:endParaRPr lang="en-US" altLang="zh-CN" dirty="0"/>
          </a:p>
        </p:txBody>
      </p:sp>
    </p:spTree>
    <p:extLst>
      <p:ext uri="{BB962C8B-B14F-4D97-AF65-F5344CB8AC3E}">
        <p14:creationId xmlns:p14="http://schemas.microsoft.com/office/powerpoint/2010/main" val="1927723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descr="内容">
            <a:extLst>
              <a:ext uri="{FF2B5EF4-FFF2-40B4-BE49-F238E27FC236}">
                <a16:creationId xmlns:a16="http://schemas.microsoft.com/office/drawing/2014/main" id="{580B19E5-FAAF-6840-BC4B-3369BEF700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Text Box 3">
            <a:extLst>
              <a:ext uri="{FF2B5EF4-FFF2-40B4-BE49-F238E27FC236}">
                <a16:creationId xmlns:a16="http://schemas.microsoft.com/office/drawing/2014/main" id="{CC361979-E2C9-6F43-B63B-1A5D4C260CA6}"/>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grpSp>
        <p:nvGrpSpPr>
          <p:cNvPr id="18436" name="Group 4">
            <a:extLst>
              <a:ext uri="{FF2B5EF4-FFF2-40B4-BE49-F238E27FC236}">
                <a16:creationId xmlns:a16="http://schemas.microsoft.com/office/drawing/2014/main" id="{B5433DD4-6582-AF42-8690-63C7B5B16FF8}"/>
              </a:ext>
            </a:extLst>
          </p:cNvPr>
          <p:cNvGrpSpPr>
            <a:grpSpLocks/>
          </p:cNvGrpSpPr>
          <p:nvPr/>
        </p:nvGrpSpPr>
        <p:grpSpPr bwMode="auto">
          <a:xfrm>
            <a:off x="685800" y="2351088"/>
            <a:ext cx="3276600" cy="3352800"/>
            <a:chOff x="432" y="1481"/>
            <a:chExt cx="2064" cy="2112"/>
          </a:xfrm>
        </p:grpSpPr>
        <p:grpSp>
          <p:nvGrpSpPr>
            <p:cNvPr id="51237" name="Group 5">
              <a:extLst>
                <a:ext uri="{FF2B5EF4-FFF2-40B4-BE49-F238E27FC236}">
                  <a16:creationId xmlns:a16="http://schemas.microsoft.com/office/drawing/2014/main" id="{127A1F70-6B81-AA48-8C23-C8B4CD13E873}"/>
                </a:ext>
              </a:extLst>
            </p:cNvPr>
            <p:cNvGrpSpPr>
              <a:grpSpLocks/>
            </p:cNvGrpSpPr>
            <p:nvPr/>
          </p:nvGrpSpPr>
          <p:grpSpPr bwMode="auto">
            <a:xfrm>
              <a:off x="528" y="1632"/>
              <a:ext cx="1776" cy="1776"/>
              <a:chOff x="528" y="1632"/>
              <a:chExt cx="1776" cy="1776"/>
            </a:xfrm>
          </p:grpSpPr>
          <p:sp>
            <p:nvSpPr>
              <p:cNvPr id="51241" name="Oval 6">
                <a:extLst>
                  <a:ext uri="{FF2B5EF4-FFF2-40B4-BE49-F238E27FC236}">
                    <a16:creationId xmlns:a16="http://schemas.microsoft.com/office/drawing/2014/main" id="{56AC2491-D4A4-994A-8EDB-CF2854AC85BB}"/>
                  </a:ext>
                </a:extLst>
              </p:cNvPr>
              <p:cNvSpPr>
                <a:spLocks noChangeArrowheads="1"/>
              </p:cNvSpPr>
              <p:nvPr/>
            </p:nvSpPr>
            <p:spPr bwMode="auto">
              <a:xfrm>
                <a:off x="528" y="1632"/>
                <a:ext cx="1776" cy="177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8439" name="Text Box 7">
                <a:extLst>
                  <a:ext uri="{FF2B5EF4-FFF2-40B4-BE49-F238E27FC236}">
                    <a16:creationId xmlns:a16="http://schemas.microsoft.com/office/drawing/2014/main" id="{0513AED7-3B62-444C-88EF-7A6D2051CF18}"/>
                  </a:ext>
                </a:extLst>
              </p:cNvPr>
              <p:cNvSpPr txBox="1">
                <a:spLocks noChangeArrowheads="1"/>
              </p:cNvSpPr>
              <p:nvPr/>
            </p:nvSpPr>
            <p:spPr bwMode="auto">
              <a:xfrm>
                <a:off x="1377" y="2544"/>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O</a:t>
                </a:r>
              </a:p>
            </p:txBody>
          </p:sp>
        </p:grpSp>
        <p:grpSp>
          <p:nvGrpSpPr>
            <p:cNvPr id="51238" name="Group 8">
              <a:extLst>
                <a:ext uri="{FF2B5EF4-FFF2-40B4-BE49-F238E27FC236}">
                  <a16:creationId xmlns:a16="http://schemas.microsoft.com/office/drawing/2014/main" id="{7C3BF908-1C33-8347-9FD8-956F86F4B8CB}"/>
                </a:ext>
              </a:extLst>
            </p:cNvPr>
            <p:cNvGrpSpPr>
              <a:grpSpLocks/>
            </p:cNvGrpSpPr>
            <p:nvPr/>
          </p:nvGrpSpPr>
          <p:grpSpPr bwMode="auto">
            <a:xfrm>
              <a:off x="432" y="1481"/>
              <a:ext cx="2064" cy="2112"/>
              <a:chOff x="694" y="1776"/>
              <a:chExt cx="2064" cy="2112"/>
            </a:xfrm>
          </p:grpSpPr>
          <p:sp>
            <p:nvSpPr>
              <p:cNvPr id="51239" name="Line 9">
                <a:extLst>
                  <a:ext uri="{FF2B5EF4-FFF2-40B4-BE49-F238E27FC236}">
                    <a16:creationId xmlns:a16="http://schemas.microsoft.com/office/drawing/2014/main" id="{0D392D19-0293-F340-AAEE-637CC6BCA624}"/>
                  </a:ext>
                </a:extLst>
              </p:cNvPr>
              <p:cNvSpPr>
                <a:spLocks noChangeShapeType="1"/>
              </p:cNvSpPr>
              <p:nvPr/>
            </p:nvSpPr>
            <p:spPr bwMode="auto">
              <a:xfrm>
                <a:off x="694" y="2832"/>
                <a:ext cx="206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40" name="Line 10">
                <a:extLst>
                  <a:ext uri="{FF2B5EF4-FFF2-40B4-BE49-F238E27FC236}">
                    <a16:creationId xmlns:a16="http://schemas.microsoft.com/office/drawing/2014/main" id="{BFC0003A-D84E-8A46-ADAB-C05C363299B1}"/>
                  </a:ext>
                </a:extLst>
              </p:cNvPr>
              <p:cNvSpPr>
                <a:spLocks noChangeShapeType="1"/>
              </p:cNvSpPr>
              <p:nvPr/>
            </p:nvSpPr>
            <p:spPr bwMode="auto">
              <a:xfrm>
                <a:off x="1680" y="1776"/>
                <a:ext cx="0" cy="2112"/>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8443" name="Text Box 11">
            <a:extLst>
              <a:ext uri="{FF2B5EF4-FFF2-40B4-BE49-F238E27FC236}">
                <a16:creationId xmlns:a16="http://schemas.microsoft.com/office/drawing/2014/main" id="{B86FA5FC-5DCA-0F47-ADEF-2B4B9835F92B}"/>
              </a:ext>
            </a:extLst>
          </p:cNvPr>
          <p:cNvSpPr txBox="1">
            <a:spLocks noChangeArrowheads="1"/>
          </p:cNvSpPr>
          <p:nvPr/>
        </p:nvSpPr>
        <p:spPr bwMode="auto">
          <a:xfrm>
            <a:off x="1143000" y="457200"/>
            <a:ext cx="1557338" cy="531813"/>
          </a:xfrm>
          <a:prstGeom prst="rect">
            <a:avLst/>
          </a:prstGeom>
          <a:solidFill>
            <a:srgbClr val="D9D9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例  题 </a:t>
            </a:r>
            <a:r>
              <a:rPr kumimoji="1" lang="en-US" altLang="zh-CN" sz="2800" b="0" i="0" u="none" strike="noStrike" kern="1200" cap="none" spc="0" normalizeH="0" baseline="0" noProof="0">
                <a:ln>
                  <a:noFill/>
                </a:ln>
                <a:solidFill>
                  <a:srgbClr val="CC00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4</a:t>
            </a:r>
          </a:p>
        </p:txBody>
      </p:sp>
      <p:sp>
        <p:nvSpPr>
          <p:cNvPr id="18444" name="Rectangle 12">
            <a:extLst>
              <a:ext uri="{FF2B5EF4-FFF2-40B4-BE49-F238E27FC236}">
                <a16:creationId xmlns:a16="http://schemas.microsoft.com/office/drawing/2014/main" id="{8E438C81-984E-9842-9DEC-1632CC4B1C28}"/>
              </a:ext>
            </a:extLst>
          </p:cNvPr>
          <p:cNvSpPr>
            <a:spLocks noChangeArrowheads="1"/>
          </p:cNvSpPr>
          <p:nvPr/>
        </p:nvSpPr>
        <p:spPr bwMode="auto">
          <a:xfrm rot="-1476331">
            <a:off x="1001713" y="3844925"/>
            <a:ext cx="2514600" cy="304800"/>
          </a:xfrm>
          <a:prstGeom prst="rect">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8445" name="Group 13">
            <a:extLst>
              <a:ext uri="{FF2B5EF4-FFF2-40B4-BE49-F238E27FC236}">
                <a16:creationId xmlns:a16="http://schemas.microsoft.com/office/drawing/2014/main" id="{2EC1999A-2FDE-2946-8B25-A49821E89609}"/>
              </a:ext>
            </a:extLst>
          </p:cNvPr>
          <p:cNvGrpSpPr>
            <a:grpSpLocks/>
          </p:cNvGrpSpPr>
          <p:nvPr/>
        </p:nvGrpSpPr>
        <p:grpSpPr bwMode="auto">
          <a:xfrm>
            <a:off x="1008063" y="3089275"/>
            <a:ext cx="2484437" cy="1752600"/>
            <a:chOff x="635" y="2016"/>
            <a:chExt cx="1565" cy="1104"/>
          </a:xfrm>
        </p:grpSpPr>
        <p:grpSp>
          <p:nvGrpSpPr>
            <p:cNvPr id="51213" name="Group 14">
              <a:extLst>
                <a:ext uri="{FF2B5EF4-FFF2-40B4-BE49-F238E27FC236}">
                  <a16:creationId xmlns:a16="http://schemas.microsoft.com/office/drawing/2014/main" id="{7A4E3BE5-2DB3-AC42-A58D-7E2B014D5523}"/>
                </a:ext>
              </a:extLst>
            </p:cNvPr>
            <p:cNvGrpSpPr>
              <a:grpSpLocks/>
            </p:cNvGrpSpPr>
            <p:nvPr/>
          </p:nvGrpSpPr>
          <p:grpSpPr bwMode="auto">
            <a:xfrm rot="-1476331">
              <a:off x="635" y="2495"/>
              <a:ext cx="1565" cy="210"/>
              <a:chOff x="890" y="2729"/>
              <a:chExt cx="1565" cy="210"/>
            </a:xfrm>
          </p:grpSpPr>
          <p:sp>
            <p:nvSpPr>
              <p:cNvPr id="51217" name="Rectangle 15">
                <a:extLst>
                  <a:ext uri="{FF2B5EF4-FFF2-40B4-BE49-F238E27FC236}">
                    <a16:creationId xmlns:a16="http://schemas.microsoft.com/office/drawing/2014/main" id="{FE7AF23F-95C2-D04C-A939-59EAB9D172A9}"/>
                  </a:ext>
                </a:extLst>
              </p:cNvPr>
              <p:cNvSpPr>
                <a:spLocks noChangeArrowheads="1"/>
              </p:cNvSpPr>
              <p:nvPr/>
            </p:nvSpPr>
            <p:spPr bwMode="auto">
              <a:xfrm>
                <a:off x="1599" y="2736"/>
                <a:ext cx="144" cy="192"/>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1218" name="Group 16">
                <a:extLst>
                  <a:ext uri="{FF2B5EF4-FFF2-40B4-BE49-F238E27FC236}">
                    <a16:creationId xmlns:a16="http://schemas.microsoft.com/office/drawing/2014/main" id="{A8C59AFA-D0EB-FC4F-BF5B-B06C3C851952}"/>
                  </a:ext>
                </a:extLst>
              </p:cNvPr>
              <p:cNvGrpSpPr>
                <a:grpSpLocks/>
              </p:cNvGrpSpPr>
              <p:nvPr/>
            </p:nvGrpSpPr>
            <p:grpSpPr bwMode="auto">
              <a:xfrm>
                <a:off x="890" y="2729"/>
                <a:ext cx="1565" cy="210"/>
                <a:chOff x="890" y="2729"/>
                <a:chExt cx="1565" cy="210"/>
              </a:xfrm>
            </p:grpSpPr>
            <p:sp>
              <p:nvSpPr>
                <p:cNvPr id="51219" name="Line 17">
                  <a:extLst>
                    <a:ext uri="{FF2B5EF4-FFF2-40B4-BE49-F238E27FC236}">
                      <a16:creationId xmlns:a16="http://schemas.microsoft.com/office/drawing/2014/main" id="{4FC56C27-4B4C-EB4B-B54C-F57A435E7058}"/>
                    </a:ext>
                  </a:extLst>
                </p:cNvPr>
                <p:cNvSpPr>
                  <a:spLocks noChangeShapeType="1"/>
                </p:cNvSpPr>
                <p:nvPr/>
              </p:nvSpPr>
              <p:spPr bwMode="auto">
                <a:xfrm>
                  <a:off x="890"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0" name="Line 18">
                  <a:extLst>
                    <a:ext uri="{FF2B5EF4-FFF2-40B4-BE49-F238E27FC236}">
                      <a16:creationId xmlns:a16="http://schemas.microsoft.com/office/drawing/2014/main" id="{B3FA9742-A9C9-FA45-B268-3DB445636465}"/>
                    </a:ext>
                  </a:extLst>
                </p:cNvPr>
                <p:cNvSpPr>
                  <a:spLocks noChangeShapeType="1"/>
                </p:cNvSpPr>
                <p:nvPr/>
              </p:nvSpPr>
              <p:spPr bwMode="auto">
                <a:xfrm>
                  <a:off x="105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1" name="Line 19">
                  <a:extLst>
                    <a:ext uri="{FF2B5EF4-FFF2-40B4-BE49-F238E27FC236}">
                      <a16:creationId xmlns:a16="http://schemas.microsoft.com/office/drawing/2014/main" id="{036FCE20-5F7C-E045-A047-70CD12F403B5}"/>
                    </a:ext>
                  </a:extLst>
                </p:cNvPr>
                <p:cNvSpPr>
                  <a:spLocks noChangeShapeType="1"/>
                </p:cNvSpPr>
                <p:nvPr/>
              </p:nvSpPr>
              <p:spPr bwMode="auto">
                <a:xfrm>
                  <a:off x="122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2" name="Line 20">
                  <a:extLst>
                    <a:ext uri="{FF2B5EF4-FFF2-40B4-BE49-F238E27FC236}">
                      <a16:creationId xmlns:a16="http://schemas.microsoft.com/office/drawing/2014/main" id="{9CA1FA08-DA26-5143-9DA3-3E71E653CD9E}"/>
                    </a:ext>
                  </a:extLst>
                </p:cNvPr>
                <p:cNvSpPr>
                  <a:spLocks noChangeShapeType="1"/>
                </p:cNvSpPr>
                <p:nvPr/>
              </p:nvSpPr>
              <p:spPr bwMode="auto">
                <a:xfrm>
                  <a:off x="140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3" name="Line 21">
                  <a:extLst>
                    <a:ext uri="{FF2B5EF4-FFF2-40B4-BE49-F238E27FC236}">
                      <a16:creationId xmlns:a16="http://schemas.microsoft.com/office/drawing/2014/main" id="{55BD4A6D-F602-444D-8980-17A154260E50}"/>
                    </a:ext>
                  </a:extLst>
                </p:cNvPr>
                <p:cNvSpPr>
                  <a:spLocks noChangeShapeType="1"/>
                </p:cNvSpPr>
                <p:nvPr/>
              </p:nvSpPr>
              <p:spPr bwMode="auto">
                <a:xfrm>
                  <a:off x="187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4" name="Line 22">
                  <a:extLst>
                    <a:ext uri="{FF2B5EF4-FFF2-40B4-BE49-F238E27FC236}">
                      <a16:creationId xmlns:a16="http://schemas.microsoft.com/office/drawing/2014/main" id="{0FDA7FC8-D1EC-504B-B07F-62C097FF5A2C}"/>
                    </a:ext>
                  </a:extLst>
                </p:cNvPr>
                <p:cNvSpPr>
                  <a:spLocks noChangeShapeType="1"/>
                </p:cNvSpPr>
                <p:nvPr/>
              </p:nvSpPr>
              <p:spPr bwMode="auto">
                <a:xfrm>
                  <a:off x="2042" y="2729"/>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5" name="Line 23">
                  <a:extLst>
                    <a:ext uri="{FF2B5EF4-FFF2-40B4-BE49-F238E27FC236}">
                      <a16:creationId xmlns:a16="http://schemas.microsoft.com/office/drawing/2014/main" id="{CF2E9807-D6C0-E64C-9970-8BFB69F656BC}"/>
                    </a:ext>
                  </a:extLst>
                </p:cNvPr>
                <p:cNvSpPr>
                  <a:spLocks noChangeShapeType="1"/>
                </p:cNvSpPr>
                <p:nvPr/>
              </p:nvSpPr>
              <p:spPr bwMode="auto">
                <a:xfrm>
                  <a:off x="2197"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6" name="Line 24">
                  <a:extLst>
                    <a:ext uri="{FF2B5EF4-FFF2-40B4-BE49-F238E27FC236}">
                      <a16:creationId xmlns:a16="http://schemas.microsoft.com/office/drawing/2014/main" id="{2228E9BD-8158-8746-97D3-423624BA9375}"/>
                    </a:ext>
                  </a:extLst>
                </p:cNvPr>
                <p:cNvSpPr>
                  <a:spLocks noChangeShapeType="1"/>
                </p:cNvSpPr>
                <p:nvPr/>
              </p:nvSpPr>
              <p:spPr bwMode="auto">
                <a:xfrm>
                  <a:off x="235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7" name="Line 25">
                  <a:extLst>
                    <a:ext uri="{FF2B5EF4-FFF2-40B4-BE49-F238E27FC236}">
                      <a16:creationId xmlns:a16="http://schemas.microsoft.com/office/drawing/2014/main" id="{267A559F-43A8-8F4D-A075-43A98F713FB8}"/>
                    </a:ext>
                  </a:extLst>
                </p:cNvPr>
                <p:cNvSpPr>
                  <a:spLocks noChangeShapeType="1"/>
                </p:cNvSpPr>
                <p:nvPr/>
              </p:nvSpPr>
              <p:spPr bwMode="auto">
                <a:xfrm flipH="1">
                  <a:off x="100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8" name="Line 26">
                  <a:extLst>
                    <a:ext uri="{FF2B5EF4-FFF2-40B4-BE49-F238E27FC236}">
                      <a16:creationId xmlns:a16="http://schemas.microsoft.com/office/drawing/2014/main" id="{1BB66887-5A9C-464C-A20F-9663173AEBFB}"/>
                    </a:ext>
                  </a:extLst>
                </p:cNvPr>
                <p:cNvSpPr>
                  <a:spLocks noChangeShapeType="1"/>
                </p:cNvSpPr>
                <p:nvPr/>
              </p:nvSpPr>
              <p:spPr bwMode="auto">
                <a:xfrm flipH="1">
                  <a:off x="117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29" name="Line 27">
                  <a:extLst>
                    <a:ext uri="{FF2B5EF4-FFF2-40B4-BE49-F238E27FC236}">
                      <a16:creationId xmlns:a16="http://schemas.microsoft.com/office/drawing/2014/main" id="{270DC099-35C4-8640-917A-1DB5A9B96DE3}"/>
                    </a:ext>
                  </a:extLst>
                </p:cNvPr>
                <p:cNvSpPr>
                  <a:spLocks noChangeShapeType="1"/>
                </p:cNvSpPr>
                <p:nvPr/>
              </p:nvSpPr>
              <p:spPr bwMode="auto">
                <a:xfrm flipH="1">
                  <a:off x="134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0" name="Line 28">
                  <a:extLst>
                    <a:ext uri="{FF2B5EF4-FFF2-40B4-BE49-F238E27FC236}">
                      <a16:creationId xmlns:a16="http://schemas.microsoft.com/office/drawing/2014/main" id="{8CB0F7AA-98E9-5849-BD80-5CD90857F1A8}"/>
                    </a:ext>
                  </a:extLst>
                </p:cNvPr>
                <p:cNvSpPr>
                  <a:spLocks noChangeShapeType="1"/>
                </p:cNvSpPr>
                <p:nvPr/>
              </p:nvSpPr>
              <p:spPr bwMode="auto">
                <a:xfrm flipH="1">
                  <a:off x="1503"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1" name="Line 29">
                  <a:extLst>
                    <a:ext uri="{FF2B5EF4-FFF2-40B4-BE49-F238E27FC236}">
                      <a16:creationId xmlns:a16="http://schemas.microsoft.com/office/drawing/2014/main" id="{825FC02B-1E02-A147-9884-BB571E4BA305}"/>
                    </a:ext>
                  </a:extLst>
                </p:cNvPr>
                <p:cNvSpPr>
                  <a:spLocks noChangeShapeType="1"/>
                </p:cNvSpPr>
                <p:nvPr/>
              </p:nvSpPr>
              <p:spPr bwMode="auto">
                <a:xfrm flipH="1">
                  <a:off x="2149" y="2747"/>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2" name="Line 30">
                  <a:extLst>
                    <a:ext uri="{FF2B5EF4-FFF2-40B4-BE49-F238E27FC236}">
                      <a16:creationId xmlns:a16="http://schemas.microsoft.com/office/drawing/2014/main" id="{E294FDF9-45A9-5C4D-848A-547B12CA1B0D}"/>
                    </a:ext>
                  </a:extLst>
                </p:cNvPr>
                <p:cNvSpPr>
                  <a:spLocks noChangeShapeType="1"/>
                </p:cNvSpPr>
                <p:nvPr/>
              </p:nvSpPr>
              <p:spPr bwMode="auto">
                <a:xfrm flipH="1">
                  <a:off x="182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3" name="Line 31">
                  <a:extLst>
                    <a:ext uri="{FF2B5EF4-FFF2-40B4-BE49-F238E27FC236}">
                      <a16:creationId xmlns:a16="http://schemas.microsoft.com/office/drawing/2014/main" id="{7681088F-10BD-CE49-93F2-9CFB3B99BF39}"/>
                    </a:ext>
                  </a:extLst>
                </p:cNvPr>
                <p:cNvSpPr>
                  <a:spLocks noChangeShapeType="1"/>
                </p:cNvSpPr>
                <p:nvPr/>
              </p:nvSpPr>
              <p:spPr bwMode="auto">
                <a:xfrm flipH="1">
                  <a:off x="1990"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4" name="Line 32">
                  <a:extLst>
                    <a:ext uri="{FF2B5EF4-FFF2-40B4-BE49-F238E27FC236}">
                      <a16:creationId xmlns:a16="http://schemas.microsoft.com/office/drawing/2014/main" id="{E09CD462-4510-CF46-B19A-EAD1AC3A3D4C}"/>
                    </a:ext>
                  </a:extLst>
                </p:cNvPr>
                <p:cNvSpPr>
                  <a:spLocks noChangeShapeType="1"/>
                </p:cNvSpPr>
                <p:nvPr/>
              </p:nvSpPr>
              <p:spPr bwMode="auto">
                <a:xfrm flipH="1">
                  <a:off x="230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5" name="Line 33">
                  <a:extLst>
                    <a:ext uri="{FF2B5EF4-FFF2-40B4-BE49-F238E27FC236}">
                      <a16:creationId xmlns:a16="http://schemas.microsoft.com/office/drawing/2014/main" id="{04B0333E-31D7-9143-B85F-10BB152161E6}"/>
                    </a:ext>
                  </a:extLst>
                </p:cNvPr>
                <p:cNvSpPr>
                  <a:spLocks noChangeShapeType="1"/>
                </p:cNvSpPr>
                <p:nvPr/>
              </p:nvSpPr>
              <p:spPr bwMode="auto">
                <a:xfrm>
                  <a:off x="174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36" name="Line 34">
                  <a:extLst>
                    <a:ext uri="{FF2B5EF4-FFF2-40B4-BE49-F238E27FC236}">
                      <a16:creationId xmlns:a16="http://schemas.microsoft.com/office/drawing/2014/main" id="{9E56CDC1-5CD9-B641-AEC9-F3C86A07E994}"/>
                    </a:ext>
                  </a:extLst>
                </p:cNvPr>
                <p:cNvSpPr>
                  <a:spLocks noChangeShapeType="1"/>
                </p:cNvSpPr>
                <p:nvPr/>
              </p:nvSpPr>
              <p:spPr bwMode="auto">
                <a:xfrm>
                  <a:off x="1547"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8467" name="Text Box 35">
              <a:extLst>
                <a:ext uri="{FF2B5EF4-FFF2-40B4-BE49-F238E27FC236}">
                  <a16:creationId xmlns:a16="http://schemas.microsoft.com/office/drawing/2014/main" id="{BB47DBE7-1E17-5443-A15C-E72ACBE2B87D}"/>
                </a:ext>
              </a:extLst>
            </p:cNvPr>
            <p:cNvSpPr txBox="1">
              <a:spLocks noChangeArrowheads="1"/>
            </p:cNvSpPr>
            <p:nvPr/>
          </p:nvSpPr>
          <p:spPr bwMode="auto">
            <a:xfrm>
              <a:off x="1200" y="225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P</a:t>
              </a:r>
              <a:endParaRPr kumimoji="1" lang="en-US" altLang="zh-CN" sz="2400" b="0" i="1" u="none" strike="noStrike" kern="1200" cap="none" spc="0" normalizeH="0" baseline="0" noProof="0">
                <a:ln>
                  <a:noFill/>
                </a:ln>
                <a:solidFill>
                  <a:srgbClr val="CC0099"/>
                </a:solidFill>
                <a:effectLst/>
                <a:uLnTx/>
                <a:uFillTx/>
                <a:latin typeface="Times New Roman" panose="02020603050405020304" pitchFamily="18" charset="0"/>
                <a:ea typeface="黑体" panose="02010609060101010101" pitchFamily="49" charset="-122"/>
                <a:cs typeface="+mn-cs"/>
              </a:endParaRPr>
            </a:p>
          </p:txBody>
        </p:sp>
        <p:sp>
          <p:nvSpPr>
            <p:cNvPr id="18468" name="Text Box 36">
              <a:extLst>
                <a:ext uri="{FF2B5EF4-FFF2-40B4-BE49-F238E27FC236}">
                  <a16:creationId xmlns:a16="http://schemas.microsoft.com/office/drawing/2014/main" id="{5B5238BB-AB15-9C43-9E97-A00466989287}"/>
                </a:ext>
              </a:extLst>
            </p:cNvPr>
            <p:cNvSpPr txBox="1">
              <a:spLocks noChangeArrowheads="1"/>
            </p:cNvSpPr>
            <p:nvPr/>
          </p:nvSpPr>
          <p:spPr bwMode="auto">
            <a:xfrm>
              <a:off x="951" y="28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8469" name="Text Box 37">
              <a:extLst>
                <a:ext uri="{FF2B5EF4-FFF2-40B4-BE49-F238E27FC236}">
                  <a16:creationId xmlns:a16="http://schemas.microsoft.com/office/drawing/2014/main" id="{57240733-BF27-C740-8947-F10F0A447951}"/>
                </a:ext>
              </a:extLst>
            </p:cNvPr>
            <p:cNvSpPr txBox="1">
              <a:spLocks noChangeArrowheads="1"/>
            </p:cNvSpPr>
            <p:nvPr/>
          </p:nvSpPr>
          <p:spPr bwMode="auto">
            <a:xfrm>
              <a:off x="1728" y="201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sp>
        <p:nvSpPr>
          <p:cNvPr id="18470" name="Text Box 38">
            <a:extLst>
              <a:ext uri="{FF2B5EF4-FFF2-40B4-BE49-F238E27FC236}">
                <a16:creationId xmlns:a16="http://schemas.microsoft.com/office/drawing/2014/main" id="{93BE400C-1EC9-E34C-816D-D2641EF907D9}"/>
              </a:ext>
            </a:extLst>
          </p:cNvPr>
          <p:cNvSpPr txBox="1">
            <a:spLocks noChangeArrowheads="1"/>
          </p:cNvSpPr>
          <p:nvPr/>
        </p:nvSpPr>
        <p:spPr bwMode="auto">
          <a:xfrm>
            <a:off x="3962400" y="457200"/>
            <a:ext cx="4491038" cy="2308225"/>
          </a:xfrm>
          <a:prstGeom prst="rect">
            <a:avLst/>
          </a:prstGeom>
          <a:solidFill>
            <a:srgbClr val="D9D9FF"/>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开有矩形槽的大盘以等角速度</a:t>
            </a:r>
            <a:r>
              <a:rPr kumimoji="1" lang="zh-CN" altLang="en-US"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sym typeface="Symbol" pitchFamily="2" charset="2"/>
              </a:rPr>
              <a:t></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绕</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O</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轴旋转。矩形槽内安置物块</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弹簧系统，物块</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P</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的质量为</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m</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弹簧的刚度系数为</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k</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初始状态下，物块处于大盘圆心</a:t>
            </a:r>
            <a:r>
              <a:rPr kumimoji="1" lang="en-US" altLang="zh-CN" sz="2400" b="0" i="1"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O</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这时弹簧不变形。</a:t>
            </a:r>
            <a:endPar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endParaRPr>
          </a:p>
        </p:txBody>
      </p:sp>
      <p:sp>
        <p:nvSpPr>
          <p:cNvPr id="18471" name="Text Box 39">
            <a:extLst>
              <a:ext uri="{FF2B5EF4-FFF2-40B4-BE49-F238E27FC236}">
                <a16:creationId xmlns:a16="http://schemas.microsoft.com/office/drawing/2014/main" id="{A54A8E59-3352-F543-AAC7-2A4731012323}"/>
              </a:ext>
            </a:extLst>
          </p:cNvPr>
          <p:cNvSpPr txBox="1">
            <a:spLocks noChangeArrowheads="1"/>
          </p:cNvSpPr>
          <p:nvPr/>
        </p:nvSpPr>
        <p:spPr bwMode="auto">
          <a:xfrm>
            <a:off x="3886200" y="2971800"/>
            <a:ext cx="50069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求：</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、物块的相对运动微分方程；</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    </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、物块对槽壁的侧压力。</a:t>
            </a:r>
          </a:p>
        </p:txBody>
      </p:sp>
      <p:grpSp>
        <p:nvGrpSpPr>
          <p:cNvPr id="18472" name="Group 40">
            <a:extLst>
              <a:ext uri="{FF2B5EF4-FFF2-40B4-BE49-F238E27FC236}">
                <a16:creationId xmlns:a16="http://schemas.microsoft.com/office/drawing/2014/main" id="{0867E20D-2208-E443-B138-870CFF7F83F5}"/>
              </a:ext>
            </a:extLst>
          </p:cNvPr>
          <p:cNvGrpSpPr>
            <a:grpSpLocks/>
          </p:cNvGrpSpPr>
          <p:nvPr/>
        </p:nvGrpSpPr>
        <p:grpSpPr bwMode="auto">
          <a:xfrm>
            <a:off x="2590800" y="4254500"/>
            <a:ext cx="1308100" cy="1536700"/>
            <a:chOff x="1632" y="2680"/>
            <a:chExt cx="824" cy="968"/>
          </a:xfrm>
        </p:grpSpPr>
        <p:sp>
          <p:nvSpPr>
            <p:cNvPr id="51211" name="Arc 41">
              <a:extLst>
                <a:ext uri="{FF2B5EF4-FFF2-40B4-BE49-F238E27FC236}">
                  <a16:creationId xmlns:a16="http://schemas.microsoft.com/office/drawing/2014/main" id="{EA655B6B-2A6D-AB45-A7CD-27AB37A4B938}"/>
                </a:ext>
              </a:extLst>
            </p:cNvPr>
            <p:cNvSpPr>
              <a:spLocks/>
            </p:cNvSpPr>
            <p:nvPr/>
          </p:nvSpPr>
          <p:spPr bwMode="auto">
            <a:xfrm rot="-6222307" flipH="1" flipV="1">
              <a:off x="1776" y="2680"/>
              <a:ext cx="680" cy="680"/>
            </a:xfrm>
            <a:custGeom>
              <a:avLst/>
              <a:gdLst>
                <a:gd name="T0" fmla="*/ 0 w 21600"/>
                <a:gd name="T1" fmla="*/ 0 h 21600"/>
                <a:gd name="T2" fmla="*/ 21 w 21600"/>
                <a:gd name="T3" fmla="*/ 21 h 21600"/>
                <a:gd name="T4" fmla="*/ 0 w 21600"/>
                <a:gd name="T5" fmla="*/ 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chemeClr val="folHlink"/>
              </a:solidFill>
              <a:round/>
              <a:headEnd type="triangle" w="sm"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1212" name="Rectangle 42">
              <a:extLst>
                <a:ext uri="{FF2B5EF4-FFF2-40B4-BE49-F238E27FC236}">
                  <a16:creationId xmlns:a16="http://schemas.microsoft.com/office/drawing/2014/main" id="{B274F1D4-0F59-DE42-A574-E9101E9470A2}"/>
                </a:ext>
              </a:extLst>
            </p:cNvPr>
            <p:cNvSpPr>
              <a:spLocks noChangeArrowheads="1"/>
            </p:cNvSpPr>
            <p:nvPr/>
          </p:nvSpPr>
          <p:spPr bwMode="auto">
            <a:xfrm>
              <a:off x="1632" y="3360"/>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uLnTx/>
                  <a:uFillTx/>
                  <a:latin typeface="Times New Roman" panose="02020603050405020304" pitchFamily="18" charset="0"/>
                  <a:ea typeface="黑体" panose="02010609060101010101" pitchFamily="49" charset="-122"/>
                  <a:cs typeface="+mn-cs"/>
                  <a:sym typeface="Symbol" pitchFamily="2" charset="2"/>
                </a:rPr>
                <a:t></a:t>
              </a:r>
            </a:p>
          </p:txBody>
        </p:sp>
      </p:grpSp>
      <p:sp>
        <p:nvSpPr>
          <p:cNvPr id="2" name="灯片编号占位符 1">
            <a:extLst>
              <a:ext uri="{FF2B5EF4-FFF2-40B4-BE49-F238E27FC236}">
                <a16:creationId xmlns:a16="http://schemas.microsoft.com/office/drawing/2014/main" id="{737FE78C-46E5-4AD9-B75A-DE7A01C5F0F7}"/>
              </a:ext>
            </a:extLst>
          </p:cNvPr>
          <p:cNvSpPr>
            <a:spLocks noGrp="1"/>
          </p:cNvSpPr>
          <p:nvPr>
            <p:ph type="sldNum" sz="quarter" idx="12"/>
          </p:nvPr>
        </p:nvSpPr>
        <p:spPr/>
        <p:txBody>
          <a:bodyPr/>
          <a:lstStyle/>
          <a:p>
            <a:pPr>
              <a:defRPr/>
            </a:pPr>
            <a:fld id="{8372D68D-3E4D-E140-BABB-1F7B81CFF020}" type="slidenum">
              <a:rPr lang="en-US" altLang="zh-CN" smtClean="0"/>
              <a:pPr>
                <a:defRPr/>
              </a:pPr>
              <a:t>34</a:t>
            </a:fld>
            <a:endParaRPr lang="en-US" altLang="zh-CN" dirty="0"/>
          </a:p>
        </p:txBody>
      </p:sp>
    </p:spTree>
    <p:extLst>
      <p:ext uri="{BB962C8B-B14F-4D97-AF65-F5344CB8AC3E}">
        <p14:creationId xmlns:p14="http://schemas.microsoft.com/office/powerpoint/2010/main" val="2272201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8443"/>
                                        </p:tgtEl>
                                        <p:attrNameLst>
                                          <p:attrName>style.visibility</p:attrName>
                                        </p:attrNameLst>
                                      </p:cBhvr>
                                      <p:to>
                                        <p:strVal val="visible"/>
                                      </p:to>
                                    </p:set>
                                    <p:animEffect transition="in" filter="box(out)">
                                      <p:cBhvr>
                                        <p:cTn id="7" dur="500"/>
                                        <p:tgtEl>
                                          <p:spTgt spid="18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box(out)">
                                      <p:cBhvr>
                                        <p:cTn id="12" dur="500"/>
                                        <p:tgtEl>
                                          <p:spTgt spid="184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8444"/>
                                        </p:tgtEl>
                                        <p:attrNameLst>
                                          <p:attrName>style.visibility</p:attrName>
                                        </p:attrNameLst>
                                      </p:cBhvr>
                                      <p:to>
                                        <p:strVal val="visible"/>
                                      </p:to>
                                    </p:set>
                                    <p:animEffect transition="in" filter="box(out)">
                                      <p:cBhvr>
                                        <p:cTn id="17" dur="500"/>
                                        <p:tgtEl>
                                          <p:spTgt spid="18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8445"/>
                                        </p:tgtEl>
                                        <p:attrNameLst>
                                          <p:attrName>style.visibility</p:attrName>
                                        </p:attrNameLst>
                                      </p:cBhvr>
                                      <p:to>
                                        <p:strVal val="visible"/>
                                      </p:to>
                                    </p:set>
                                    <p:animEffect transition="in" filter="box(out)">
                                      <p:cBhvr>
                                        <p:cTn id="22" dur="500"/>
                                        <p:tgtEl>
                                          <p:spTgt spid="18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8472"/>
                                        </p:tgtEl>
                                        <p:attrNameLst>
                                          <p:attrName>style.visibility</p:attrName>
                                        </p:attrNameLst>
                                      </p:cBhvr>
                                      <p:to>
                                        <p:strVal val="visible"/>
                                      </p:to>
                                    </p:set>
                                    <p:animEffect transition="in" filter="box(out)">
                                      <p:cBhvr>
                                        <p:cTn id="27" dur="500"/>
                                        <p:tgtEl>
                                          <p:spTgt spid="184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8470"/>
                                        </p:tgtEl>
                                        <p:attrNameLst>
                                          <p:attrName>style.visibility</p:attrName>
                                        </p:attrNameLst>
                                      </p:cBhvr>
                                      <p:to>
                                        <p:strVal val="visible"/>
                                      </p:to>
                                    </p:set>
                                    <p:animEffect transition="in" filter="box(out)">
                                      <p:cBhvr>
                                        <p:cTn id="32" dur="500"/>
                                        <p:tgtEl>
                                          <p:spTgt spid="1847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18471"/>
                                        </p:tgtEl>
                                        <p:attrNameLst>
                                          <p:attrName>style.visibility</p:attrName>
                                        </p:attrNameLst>
                                      </p:cBhvr>
                                      <p:to>
                                        <p:strVal val="visible"/>
                                      </p:to>
                                    </p:set>
                                    <p:animEffect transition="in" filter="box(out)">
                                      <p:cBhvr>
                                        <p:cTn id="37" dur="500"/>
                                        <p:tgtEl>
                                          <p:spTgt spid="18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43" grpId="0" animBg="1" autoUpdateAnimBg="0"/>
      <p:bldP spid="18444" grpId="0" animBg="1"/>
      <p:bldP spid="18470" grpId="0" animBg="1" autoUpdateAnimBg="0"/>
      <p:bldP spid="1847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2226" name="Picture 2" descr="内容">
            <a:extLst>
              <a:ext uri="{FF2B5EF4-FFF2-40B4-BE49-F238E27FC236}">
                <a16:creationId xmlns:a16="http://schemas.microsoft.com/office/drawing/2014/main" id="{16E3F53D-EA3A-FC4D-9A34-B55A977FA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7" name="Text Box 3">
            <a:extLst>
              <a:ext uri="{FF2B5EF4-FFF2-40B4-BE49-F238E27FC236}">
                <a16:creationId xmlns:a16="http://schemas.microsoft.com/office/drawing/2014/main" id="{6358F323-FC21-F34D-AA54-0010ACF7B41E}"/>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grpSp>
        <p:nvGrpSpPr>
          <p:cNvPr id="19460" name="Group 4">
            <a:extLst>
              <a:ext uri="{FF2B5EF4-FFF2-40B4-BE49-F238E27FC236}">
                <a16:creationId xmlns:a16="http://schemas.microsoft.com/office/drawing/2014/main" id="{85749E20-31C9-E248-9EC7-2342A7907541}"/>
              </a:ext>
            </a:extLst>
          </p:cNvPr>
          <p:cNvGrpSpPr>
            <a:grpSpLocks/>
          </p:cNvGrpSpPr>
          <p:nvPr/>
        </p:nvGrpSpPr>
        <p:grpSpPr bwMode="auto">
          <a:xfrm>
            <a:off x="381000" y="381000"/>
            <a:ext cx="3276600" cy="3441700"/>
            <a:chOff x="240" y="240"/>
            <a:chExt cx="2064" cy="2168"/>
          </a:xfrm>
        </p:grpSpPr>
        <p:grpSp>
          <p:nvGrpSpPr>
            <p:cNvPr id="52332" name="Group 5">
              <a:extLst>
                <a:ext uri="{FF2B5EF4-FFF2-40B4-BE49-F238E27FC236}">
                  <a16:creationId xmlns:a16="http://schemas.microsoft.com/office/drawing/2014/main" id="{D08F978C-60AC-194A-8113-A7FBDCFB1CFD}"/>
                </a:ext>
              </a:extLst>
            </p:cNvPr>
            <p:cNvGrpSpPr>
              <a:grpSpLocks/>
            </p:cNvGrpSpPr>
            <p:nvPr/>
          </p:nvGrpSpPr>
          <p:grpSpPr bwMode="auto">
            <a:xfrm>
              <a:off x="240" y="240"/>
              <a:ext cx="2064" cy="2112"/>
              <a:chOff x="694" y="1776"/>
              <a:chExt cx="2064" cy="2112"/>
            </a:xfrm>
          </p:grpSpPr>
          <p:sp>
            <p:nvSpPr>
              <p:cNvPr id="52336" name="Oval 6">
                <a:extLst>
                  <a:ext uri="{FF2B5EF4-FFF2-40B4-BE49-F238E27FC236}">
                    <a16:creationId xmlns:a16="http://schemas.microsoft.com/office/drawing/2014/main" id="{AD78B8C1-22F2-FC45-8EA0-F335F6A36765}"/>
                  </a:ext>
                </a:extLst>
              </p:cNvPr>
              <p:cNvSpPr>
                <a:spLocks noChangeArrowheads="1"/>
              </p:cNvSpPr>
              <p:nvPr/>
            </p:nvSpPr>
            <p:spPr bwMode="auto">
              <a:xfrm>
                <a:off x="790" y="1942"/>
                <a:ext cx="1776" cy="177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2337" name="Group 7">
                <a:extLst>
                  <a:ext uri="{FF2B5EF4-FFF2-40B4-BE49-F238E27FC236}">
                    <a16:creationId xmlns:a16="http://schemas.microsoft.com/office/drawing/2014/main" id="{4FCD919B-7846-634A-826C-8E3A344DC7C2}"/>
                  </a:ext>
                </a:extLst>
              </p:cNvPr>
              <p:cNvGrpSpPr>
                <a:grpSpLocks/>
              </p:cNvGrpSpPr>
              <p:nvPr/>
            </p:nvGrpSpPr>
            <p:grpSpPr bwMode="auto">
              <a:xfrm>
                <a:off x="694" y="1776"/>
                <a:ext cx="2064" cy="2112"/>
                <a:chOff x="694" y="1776"/>
                <a:chExt cx="2064" cy="2112"/>
              </a:xfrm>
            </p:grpSpPr>
            <p:sp>
              <p:nvSpPr>
                <p:cNvPr id="52338" name="Line 8">
                  <a:extLst>
                    <a:ext uri="{FF2B5EF4-FFF2-40B4-BE49-F238E27FC236}">
                      <a16:creationId xmlns:a16="http://schemas.microsoft.com/office/drawing/2014/main" id="{7DF5079A-29DC-304A-9FAC-1F456C5DFA3A}"/>
                    </a:ext>
                  </a:extLst>
                </p:cNvPr>
                <p:cNvSpPr>
                  <a:spLocks noChangeShapeType="1"/>
                </p:cNvSpPr>
                <p:nvPr/>
              </p:nvSpPr>
              <p:spPr bwMode="auto">
                <a:xfrm>
                  <a:off x="694" y="2832"/>
                  <a:ext cx="206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39" name="Line 9">
                  <a:extLst>
                    <a:ext uri="{FF2B5EF4-FFF2-40B4-BE49-F238E27FC236}">
                      <a16:creationId xmlns:a16="http://schemas.microsoft.com/office/drawing/2014/main" id="{BF9FB62B-3960-0846-8190-BD811B717A81}"/>
                    </a:ext>
                  </a:extLst>
                </p:cNvPr>
                <p:cNvSpPr>
                  <a:spLocks noChangeShapeType="1"/>
                </p:cNvSpPr>
                <p:nvPr/>
              </p:nvSpPr>
              <p:spPr bwMode="auto">
                <a:xfrm>
                  <a:off x="1680" y="1776"/>
                  <a:ext cx="0" cy="2112"/>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52333" name="Group 10">
              <a:extLst>
                <a:ext uri="{FF2B5EF4-FFF2-40B4-BE49-F238E27FC236}">
                  <a16:creationId xmlns:a16="http://schemas.microsoft.com/office/drawing/2014/main" id="{627E0F8F-F357-0D40-83B5-6F93DB48FB6A}"/>
                </a:ext>
              </a:extLst>
            </p:cNvPr>
            <p:cNvGrpSpPr>
              <a:grpSpLocks/>
            </p:cNvGrpSpPr>
            <p:nvPr/>
          </p:nvGrpSpPr>
          <p:grpSpPr bwMode="auto">
            <a:xfrm>
              <a:off x="1432" y="1440"/>
              <a:ext cx="824" cy="968"/>
              <a:chOff x="1632" y="2680"/>
              <a:chExt cx="824" cy="968"/>
            </a:xfrm>
          </p:grpSpPr>
          <p:sp>
            <p:nvSpPr>
              <p:cNvPr id="52334" name="Arc 11">
                <a:extLst>
                  <a:ext uri="{FF2B5EF4-FFF2-40B4-BE49-F238E27FC236}">
                    <a16:creationId xmlns:a16="http://schemas.microsoft.com/office/drawing/2014/main" id="{5D33173C-C3A4-6744-AE05-14CA75729081}"/>
                  </a:ext>
                </a:extLst>
              </p:cNvPr>
              <p:cNvSpPr>
                <a:spLocks/>
              </p:cNvSpPr>
              <p:nvPr/>
            </p:nvSpPr>
            <p:spPr bwMode="auto">
              <a:xfrm rot="-6222307" flipH="1" flipV="1">
                <a:off x="1776" y="2680"/>
                <a:ext cx="680" cy="680"/>
              </a:xfrm>
              <a:custGeom>
                <a:avLst/>
                <a:gdLst>
                  <a:gd name="T0" fmla="*/ 0 w 21600"/>
                  <a:gd name="T1" fmla="*/ 0 h 21600"/>
                  <a:gd name="T2" fmla="*/ 21 w 21600"/>
                  <a:gd name="T3" fmla="*/ 21 h 21600"/>
                  <a:gd name="T4" fmla="*/ 0 w 21600"/>
                  <a:gd name="T5" fmla="*/ 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chemeClr val="folHlink"/>
                </a:solidFill>
                <a:round/>
                <a:headEnd type="triangle" w="sm"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35" name="Rectangle 12">
                <a:extLst>
                  <a:ext uri="{FF2B5EF4-FFF2-40B4-BE49-F238E27FC236}">
                    <a16:creationId xmlns:a16="http://schemas.microsoft.com/office/drawing/2014/main" id="{DE3F682C-3ED0-5647-9B72-518FE4516E32}"/>
                  </a:ext>
                </a:extLst>
              </p:cNvPr>
              <p:cNvSpPr>
                <a:spLocks noChangeArrowheads="1"/>
              </p:cNvSpPr>
              <p:nvPr/>
            </p:nvSpPr>
            <p:spPr bwMode="auto">
              <a:xfrm>
                <a:off x="1632" y="3360"/>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uLnTx/>
                    <a:uFillTx/>
                    <a:latin typeface="Times New Roman" panose="02020603050405020304" pitchFamily="18" charset="0"/>
                    <a:ea typeface="黑体" panose="02010609060101010101" pitchFamily="49" charset="-122"/>
                    <a:cs typeface="+mn-cs"/>
                    <a:sym typeface="Symbol" pitchFamily="2" charset="2"/>
                  </a:rPr>
                  <a:t></a:t>
                </a:r>
              </a:p>
            </p:txBody>
          </p:sp>
        </p:grpSp>
      </p:grpSp>
      <p:grpSp>
        <p:nvGrpSpPr>
          <p:cNvPr id="19469" name="Group 13">
            <a:extLst>
              <a:ext uri="{FF2B5EF4-FFF2-40B4-BE49-F238E27FC236}">
                <a16:creationId xmlns:a16="http://schemas.microsoft.com/office/drawing/2014/main" id="{6992DF5D-B012-F94C-B89C-A252C637F625}"/>
              </a:ext>
            </a:extLst>
          </p:cNvPr>
          <p:cNvGrpSpPr>
            <a:grpSpLocks/>
          </p:cNvGrpSpPr>
          <p:nvPr/>
        </p:nvGrpSpPr>
        <p:grpSpPr bwMode="auto">
          <a:xfrm>
            <a:off x="674688" y="1143000"/>
            <a:ext cx="2520950" cy="1752600"/>
            <a:chOff x="2396" y="1861"/>
            <a:chExt cx="1588" cy="1104"/>
          </a:xfrm>
        </p:grpSpPr>
        <p:sp>
          <p:nvSpPr>
            <p:cNvPr id="52306" name="Rectangle 14">
              <a:extLst>
                <a:ext uri="{FF2B5EF4-FFF2-40B4-BE49-F238E27FC236}">
                  <a16:creationId xmlns:a16="http://schemas.microsoft.com/office/drawing/2014/main" id="{EE3FB718-16C4-8949-B934-659A66D32593}"/>
                </a:ext>
              </a:extLst>
            </p:cNvPr>
            <p:cNvSpPr>
              <a:spLocks noChangeArrowheads="1"/>
            </p:cNvSpPr>
            <p:nvPr/>
          </p:nvSpPr>
          <p:spPr bwMode="auto">
            <a:xfrm rot="-1476331">
              <a:off x="2396" y="2352"/>
              <a:ext cx="1584" cy="192"/>
            </a:xfrm>
            <a:prstGeom prst="rect">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2307" name="Group 15">
              <a:extLst>
                <a:ext uri="{FF2B5EF4-FFF2-40B4-BE49-F238E27FC236}">
                  <a16:creationId xmlns:a16="http://schemas.microsoft.com/office/drawing/2014/main" id="{2049329B-5E8C-0240-AF17-BFF3B5EE9A1A}"/>
                </a:ext>
              </a:extLst>
            </p:cNvPr>
            <p:cNvGrpSpPr>
              <a:grpSpLocks/>
            </p:cNvGrpSpPr>
            <p:nvPr/>
          </p:nvGrpSpPr>
          <p:grpSpPr bwMode="auto">
            <a:xfrm>
              <a:off x="2419" y="1861"/>
              <a:ext cx="1565" cy="1104"/>
              <a:chOff x="635" y="2016"/>
              <a:chExt cx="1565" cy="1104"/>
            </a:xfrm>
          </p:grpSpPr>
          <p:grpSp>
            <p:nvGrpSpPr>
              <p:cNvPr id="52308" name="Group 16">
                <a:extLst>
                  <a:ext uri="{FF2B5EF4-FFF2-40B4-BE49-F238E27FC236}">
                    <a16:creationId xmlns:a16="http://schemas.microsoft.com/office/drawing/2014/main" id="{C8B8D7B3-B01D-8A4E-AB96-DF31A784F495}"/>
                  </a:ext>
                </a:extLst>
              </p:cNvPr>
              <p:cNvGrpSpPr>
                <a:grpSpLocks/>
              </p:cNvGrpSpPr>
              <p:nvPr/>
            </p:nvGrpSpPr>
            <p:grpSpPr bwMode="auto">
              <a:xfrm rot="-1476331">
                <a:off x="635" y="2495"/>
                <a:ext cx="1565" cy="210"/>
                <a:chOff x="890" y="2729"/>
                <a:chExt cx="1565" cy="210"/>
              </a:xfrm>
            </p:grpSpPr>
            <p:sp>
              <p:nvSpPr>
                <p:cNvPr id="52312" name="Rectangle 17">
                  <a:extLst>
                    <a:ext uri="{FF2B5EF4-FFF2-40B4-BE49-F238E27FC236}">
                      <a16:creationId xmlns:a16="http://schemas.microsoft.com/office/drawing/2014/main" id="{C3CE8C04-EB44-174A-84B7-C827637C86E0}"/>
                    </a:ext>
                  </a:extLst>
                </p:cNvPr>
                <p:cNvSpPr>
                  <a:spLocks noChangeArrowheads="1"/>
                </p:cNvSpPr>
                <p:nvPr/>
              </p:nvSpPr>
              <p:spPr bwMode="auto">
                <a:xfrm>
                  <a:off x="1599" y="2736"/>
                  <a:ext cx="144" cy="192"/>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2313" name="Group 18">
                  <a:extLst>
                    <a:ext uri="{FF2B5EF4-FFF2-40B4-BE49-F238E27FC236}">
                      <a16:creationId xmlns:a16="http://schemas.microsoft.com/office/drawing/2014/main" id="{2282773C-58D0-1343-8CFB-7605088F93B4}"/>
                    </a:ext>
                  </a:extLst>
                </p:cNvPr>
                <p:cNvGrpSpPr>
                  <a:grpSpLocks/>
                </p:cNvGrpSpPr>
                <p:nvPr/>
              </p:nvGrpSpPr>
              <p:grpSpPr bwMode="auto">
                <a:xfrm>
                  <a:off x="890" y="2729"/>
                  <a:ext cx="1565" cy="210"/>
                  <a:chOff x="890" y="2729"/>
                  <a:chExt cx="1565" cy="210"/>
                </a:xfrm>
              </p:grpSpPr>
              <p:sp>
                <p:nvSpPr>
                  <p:cNvPr id="52314" name="Line 19">
                    <a:extLst>
                      <a:ext uri="{FF2B5EF4-FFF2-40B4-BE49-F238E27FC236}">
                        <a16:creationId xmlns:a16="http://schemas.microsoft.com/office/drawing/2014/main" id="{25BCC586-08EB-9B4F-9DD2-A5AAC67A74E9}"/>
                      </a:ext>
                    </a:extLst>
                  </p:cNvPr>
                  <p:cNvSpPr>
                    <a:spLocks noChangeShapeType="1"/>
                  </p:cNvSpPr>
                  <p:nvPr/>
                </p:nvSpPr>
                <p:spPr bwMode="auto">
                  <a:xfrm>
                    <a:off x="890"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15" name="Line 20">
                    <a:extLst>
                      <a:ext uri="{FF2B5EF4-FFF2-40B4-BE49-F238E27FC236}">
                        <a16:creationId xmlns:a16="http://schemas.microsoft.com/office/drawing/2014/main" id="{8DA540B4-0679-A14F-A6AB-52E414598D01}"/>
                      </a:ext>
                    </a:extLst>
                  </p:cNvPr>
                  <p:cNvSpPr>
                    <a:spLocks noChangeShapeType="1"/>
                  </p:cNvSpPr>
                  <p:nvPr/>
                </p:nvSpPr>
                <p:spPr bwMode="auto">
                  <a:xfrm>
                    <a:off x="105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16" name="Line 21">
                    <a:extLst>
                      <a:ext uri="{FF2B5EF4-FFF2-40B4-BE49-F238E27FC236}">
                        <a16:creationId xmlns:a16="http://schemas.microsoft.com/office/drawing/2014/main" id="{F648850F-000A-2B41-A269-FD7BB8BF488C}"/>
                      </a:ext>
                    </a:extLst>
                  </p:cNvPr>
                  <p:cNvSpPr>
                    <a:spLocks noChangeShapeType="1"/>
                  </p:cNvSpPr>
                  <p:nvPr/>
                </p:nvSpPr>
                <p:spPr bwMode="auto">
                  <a:xfrm>
                    <a:off x="122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17" name="Line 22">
                    <a:extLst>
                      <a:ext uri="{FF2B5EF4-FFF2-40B4-BE49-F238E27FC236}">
                        <a16:creationId xmlns:a16="http://schemas.microsoft.com/office/drawing/2014/main" id="{E0801C34-1D62-FA43-B323-531FEEA2D5C8}"/>
                      </a:ext>
                    </a:extLst>
                  </p:cNvPr>
                  <p:cNvSpPr>
                    <a:spLocks noChangeShapeType="1"/>
                  </p:cNvSpPr>
                  <p:nvPr/>
                </p:nvSpPr>
                <p:spPr bwMode="auto">
                  <a:xfrm>
                    <a:off x="140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18" name="Line 23">
                    <a:extLst>
                      <a:ext uri="{FF2B5EF4-FFF2-40B4-BE49-F238E27FC236}">
                        <a16:creationId xmlns:a16="http://schemas.microsoft.com/office/drawing/2014/main" id="{DF77524F-A203-D04D-A0BE-8B64616511F5}"/>
                      </a:ext>
                    </a:extLst>
                  </p:cNvPr>
                  <p:cNvSpPr>
                    <a:spLocks noChangeShapeType="1"/>
                  </p:cNvSpPr>
                  <p:nvPr/>
                </p:nvSpPr>
                <p:spPr bwMode="auto">
                  <a:xfrm>
                    <a:off x="187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19" name="Line 24">
                    <a:extLst>
                      <a:ext uri="{FF2B5EF4-FFF2-40B4-BE49-F238E27FC236}">
                        <a16:creationId xmlns:a16="http://schemas.microsoft.com/office/drawing/2014/main" id="{77C202E9-8039-0841-BFEC-50301EAE8946}"/>
                      </a:ext>
                    </a:extLst>
                  </p:cNvPr>
                  <p:cNvSpPr>
                    <a:spLocks noChangeShapeType="1"/>
                  </p:cNvSpPr>
                  <p:nvPr/>
                </p:nvSpPr>
                <p:spPr bwMode="auto">
                  <a:xfrm>
                    <a:off x="2042" y="2729"/>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0" name="Line 25">
                    <a:extLst>
                      <a:ext uri="{FF2B5EF4-FFF2-40B4-BE49-F238E27FC236}">
                        <a16:creationId xmlns:a16="http://schemas.microsoft.com/office/drawing/2014/main" id="{D8C25B2F-58ED-3145-93C2-FFFD735EC838}"/>
                      </a:ext>
                    </a:extLst>
                  </p:cNvPr>
                  <p:cNvSpPr>
                    <a:spLocks noChangeShapeType="1"/>
                  </p:cNvSpPr>
                  <p:nvPr/>
                </p:nvSpPr>
                <p:spPr bwMode="auto">
                  <a:xfrm>
                    <a:off x="2197"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1" name="Line 26">
                    <a:extLst>
                      <a:ext uri="{FF2B5EF4-FFF2-40B4-BE49-F238E27FC236}">
                        <a16:creationId xmlns:a16="http://schemas.microsoft.com/office/drawing/2014/main" id="{197A2E7A-CE88-B448-9B43-723577C4C038}"/>
                      </a:ext>
                    </a:extLst>
                  </p:cNvPr>
                  <p:cNvSpPr>
                    <a:spLocks noChangeShapeType="1"/>
                  </p:cNvSpPr>
                  <p:nvPr/>
                </p:nvSpPr>
                <p:spPr bwMode="auto">
                  <a:xfrm>
                    <a:off x="235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2" name="Line 27">
                    <a:extLst>
                      <a:ext uri="{FF2B5EF4-FFF2-40B4-BE49-F238E27FC236}">
                        <a16:creationId xmlns:a16="http://schemas.microsoft.com/office/drawing/2014/main" id="{A0F9E06C-BDAA-0942-9450-E5461E63AB56}"/>
                      </a:ext>
                    </a:extLst>
                  </p:cNvPr>
                  <p:cNvSpPr>
                    <a:spLocks noChangeShapeType="1"/>
                  </p:cNvSpPr>
                  <p:nvPr/>
                </p:nvSpPr>
                <p:spPr bwMode="auto">
                  <a:xfrm flipH="1">
                    <a:off x="100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3" name="Line 28">
                    <a:extLst>
                      <a:ext uri="{FF2B5EF4-FFF2-40B4-BE49-F238E27FC236}">
                        <a16:creationId xmlns:a16="http://schemas.microsoft.com/office/drawing/2014/main" id="{8FA6A193-D2E5-7648-A6A3-49BC8555C258}"/>
                      </a:ext>
                    </a:extLst>
                  </p:cNvPr>
                  <p:cNvSpPr>
                    <a:spLocks noChangeShapeType="1"/>
                  </p:cNvSpPr>
                  <p:nvPr/>
                </p:nvSpPr>
                <p:spPr bwMode="auto">
                  <a:xfrm flipH="1">
                    <a:off x="117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4" name="Line 29">
                    <a:extLst>
                      <a:ext uri="{FF2B5EF4-FFF2-40B4-BE49-F238E27FC236}">
                        <a16:creationId xmlns:a16="http://schemas.microsoft.com/office/drawing/2014/main" id="{92030C65-7433-9E46-B748-022E54F05D44}"/>
                      </a:ext>
                    </a:extLst>
                  </p:cNvPr>
                  <p:cNvSpPr>
                    <a:spLocks noChangeShapeType="1"/>
                  </p:cNvSpPr>
                  <p:nvPr/>
                </p:nvSpPr>
                <p:spPr bwMode="auto">
                  <a:xfrm flipH="1">
                    <a:off x="134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5" name="Line 30">
                    <a:extLst>
                      <a:ext uri="{FF2B5EF4-FFF2-40B4-BE49-F238E27FC236}">
                        <a16:creationId xmlns:a16="http://schemas.microsoft.com/office/drawing/2014/main" id="{A103A36A-825B-A84D-8F8C-80CAADA17AB1}"/>
                      </a:ext>
                    </a:extLst>
                  </p:cNvPr>
                  <p:cNvSpPr>
                    <a:spLocks noChangeShapeType="1"/>
                  </p:cNvSpPr>
                  <p:nvPr/>
                </p:nvSpPr>
                <p:spPr bwMode="auto">
                  <a:xfrm flipH="1">
                    <a:off x="1503"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6" name="Line 31">
                    <a:extLst>
                      <a:ext uri="{FF2B5EF4-FFF2-40B4-BE49-F238E27FC236}">
                        <a16:creationId xmlns:a16="http://schemas.microsoft.com/office/drawing/2014/main" id="{09EF4C1C-8323-304F-8013-6D893143BECB}"/>
                      </a:ext>
                    </a:extLst>
                  </p:cNvPr>
                  <p:cNvSpPr>
                    <a:spLocks noChangeShapeType="1"/>
                  </p:cNvSpPr>
                  <p:nvPr/>
                </p:nvSpPr>
                <p:spPr bwMode="auto">
                  <a:xfrm flipH="1">
                    <a:off x="2149" y="2747"/>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7" name="Line 32">
                    <a:extLst>
                      <a:ext uri="{FF2B5EF4-FFF2-40B4-BE49-F238E27FC236}">
                        <a16:creationId xmlns:a16="http://schemas.microsoft.com/office/drawing/2014/main" id="{C19FEABB-3F32-9045-872C-BE2684D9EE71}"/>
                      </a:ext>
                    </a:extLst>
                  </p:cNvPr>
                  <p:cNvSpPr>
                    <a:spLocks noChangeShapeType="1"/>
                  </p:cNvSpPr>
                  <p:nvPr/>
                </p:nvSpPr>
                <p:spPr bwMode="auto">
                  <a:xfrm flipH="1">
                    <a:off x="182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8" name="Line 33">
                    <a:extLst>
                      <a:ext uri="{FF2B5EF4-FFF2-40B4-BE49-F238E27FC236}">
                        <a16:creationId xmlns:a16="http://schemas.microsoft.com/office/drawing/2014/main" id="{2A330097-10BB-7142-8905-078D2550E9B3}"/>
                      </a:ext>
                    </a:extLst>
                  </p:cNvPr>
                  <p:cNvSpPr>
                    <a:spLocks noChangeShapeType="1"/>
                  </p:cNvSpPr>
                  <p:nvPr/>
                </p:nvSpPr>
                <p:spPr bwMode="auto">
                  <a:xfrm flipH="1">
                    <a:off x="1990"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29" name="Line 34">
                    <a:extLst>
                      <a:ext uri="{FF2B5EF4-FFF2-40B4-BE49-F238E27FC236}">
                        <a16:creationId xmlns:a16="http://schemas.microsoft.com/office/drawing/2014/main" id="{9C1A4B49-5B25-7249-8315-68DA1415BD46}"/>
                      </a:ext>
                    </a:extLst>
                  </p:cNvPr>
                  <p:cNvSpPr>
                    <a:spLocks noChangeShapeType="1"/>
                  </p:cNvSpPr>
                  <p:nvPr/>
                </p:nvSpPr>
                <p:spPr bwMode="auto">
                  <a:xfrm flipH="1">
                    <a:off x="230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30" name="Line 35">
                    <a:extLst>
                      <a:ext uri="{FF2B5EF4-FFF2-40B4-BE49-F238E27FC236}">
                        <a16:creationId xmlns:a16="http://schemas.microsoft.com/office/drawing/2014/main" id="{8B35C78E-DBDA-6E40-88AF-EE657D20FDA1}"/>
                      </a:ext>
                    </a:extLst>
                  </p:cNvPr>
                  <p:cNvSpPr>
                    <a:spLocks noChangeShapeType="1"/>
                  </p:cNvSpPr>
                  <p:nvPr/>
                </p:nvSpPr>
                <p:spPr bwMode="auto">
                  <a:xfrm>
                    <a:off x="174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31" name="Line 36">
                    <a:extLst>
                      <a:ext uri="{FF2B5EF4-FFF2-40B4-BE49-F238E27FC236}">
                        <a16:creationId xmlns:a16="http://schemas.microsoft.com/office/drawing/2014/main" id="{4C0CBAAB-B858-4443-85A5-76441C28AA43}"/>
                      </a:ext>
                    </a:extLst>
                  </p:cNvPr>
                  <p:cNvSpPr>
                    <a:spLocks noChangeShapeType="1"/>
                  </p:cNvSpPr>
                  <p:nvPr/>
                </p:nvSpPr>
                <p:spPr bwMode="auto">
                  <a:xfrm>
                    <a:off x="1547"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9493" name="Text Box 37">
                <a:extLst>
                  <a:ext uri="{FF2B5EF4-FFF2-40B4-BE49-F238E27FC236}">
                    <a16:creationId xmlns:a16="http://schemas.microsoft.com/office/drawing/2014/main" id="{5C8930B9-2EE3-AB4A-87B1-D1373CBEC35A}"/>
                  </a:ext>
                </a:extLst>
              </p:cNvPr>
              <p:cNvSpPr txBox="1">
                <a:spLocks noChangeArrowheads="1"/>
              </p:cNvSpPr>
              <p:nvPr/>
            </p:nvSpPr>
            <p:spPr bwMode="auto">
              <a:xfrm>
                <a:off x="1200" y="225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P</a:t>
                </a:r>
                <a:endParaRPr kumimoji="1" lang="en-US" altLang="zh-CN" sz="2400" b="0" i="1" u="none" strike="noStrike" kern="1200" cap="none" spc="0" normalizeH="0" baseline="0" noProof="0">
                  <a:ln>
                    <a:noFill/>
                  </a:ln>
                  <a:solidFill>
                    <a:srgbClr val="CC0099"/>
                  </a:solidFill>
                  <a:effectLst/>
                  <a:uLnTx/>
                  <a:uFillTx/>
                  <a:latin typeface="Times New Roman" panose="02020603050405020304" pitchFamily="18" charset="0"/>
                  <a:ea typeface="黑体" panose="02010609060101010101" pitchFamily="49" charset="-122"/>
                  <a:cs typeface="+mn-cs"/>
                </a:endParaRPr>
              </a:p>
            </p:txBody>
          </p:sp>
          <p:sp>
            <p:nvSpPr>
              <p:cNvPr id="19494" name="Text Box 38">
                <a:extLst>
                  <a:ext uri="{FF2B5EF4-FFF2-40B4-BE49-F238E27FC236}">
                    <a16:creationId xmlns:a16="http://schemas.microsoft.com/office/drawing/2014/main" id="{1AB9CC7D-E61B-6047-BCF8-0337EFCEB231}"/>
                  </a:ext>
                </a:extLst>
              </p:cNvPr>
              <p:cNvSpPr txBox="1">
                <a:spLocks noChangeArrowheads="1"/>
              </p:cNvSpPr>
              <p:nvPr/>
            </p:nvSpPr>
            <p:spPr bwMode="auto">
              <a:xfrm>
                <a:off x="951" y="28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9495" name="Text Box 39">
                <a:extLst>
                  <a:ext uri="{FF2B5EF4-FFF2-40B4-BE49-F238E27FC236}">
                    <a16:creationId xmlns:a16="http://schemas.microsoft.com/office/drawing/2014/main" id="{1DA12055-6B29-9B4D-9212-BE6D7727B44A}"/>
                  </a:ext>
                </a:extLst>
              </p:cNvPr>
              <p:cNvSpPr txBox="1">
                <a:spLocks noChangeArrowheads="1"/>
              </p:cNvSpPr>
              <p:nvPr/>
            </p:nvSpPr>
            <p:spPr bwMode="auto">
              <a:xfrm>
                <a:off x="1728" y="201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grpSp>
      <p:grpSp>
        <p:nvGrpSpPr>
          <p:cNvPr id="19496" name="Group 40">
            <a:extLst>
              <a:ext uri="{FF2B5EF4-FFF2-40B4-BE49-F238E27FC236}">
                <a16:creationId xmlns:a16="http://schemas.microsoft.com/office/drawing/2014/main" id="{23BC60A6-ECF3-5F40-AFD8-EB8F29A77BEA}"/>
              </a:ext>
            </a:extLst>
          </p:cNvPr>
          <p:cNvGrpSpPr>
            <a:grpSpLocks/>
          </p:cNvGrpSpPr>
          <p:nvPr/>
        </p:nvGrpSpPr>
        <p:grpSpPr bwMode="auto">
          <a:xfrm>
            <a:off x="685800" y="1184275"/>
            <a:ext cx="2524125" cy="1558925"/>
            <a:chOff x="720" y="1658"/>
            <a:chExt cx="1590" cy="982"/>
          </a:xfrm>
        </p:grpSpPr>
        <p:grpSp>
          <p:nvGrpSpPr>
            <p:cNvPr id="52278" name="Group 41">
              <a:extLst>
                <a:ext uri="{FF2B5EF4-FFF2-40B4-BE49-F238E27FC236}">
                  <a16:creationId xmlns:a16="http://schemas.microsoft.com/office/drawing/2014/main" id="{0B8CC330-B462-3E4C-8E7D-B84290F620F6}"/>
                </a:ext>
              </a:extLst>
            </p:cNvPr>
            <p:cNvGrpSpPr>
              <a:grpSpLocks/>
            </p:cNvGrpSpPr>
            <p:nvPr/>
          </p:nvGrpSpPr>
          <p:grpSpPr bwMode="auto">
            <a:xfrm rot="-1398316">
              <a:off x="720" y="2112"/>
              <a:ext cx="1590" cy="209"/>
              <a:chOff x="2777" y="2688"/>
              <a:chExt cx="1590" cy="209"/>
            </a:xfrm>
          </p:grpSpPr>
          <p:sp>
            <p:nvSpPr>
              <p:cNvPr id="52283" name="Rectangle 42">
                <a:extLst>
                  <a:ext uri="{FF2B5EF4-FFF2-40B4-BE49-F238E27FC236}">
                    <a16:creationId xmlns:a16="http://schemas.microsoft.com/office/drawing/2014/main" id="{75FB8D70-2288-A449-9EF3-FF3B9040D8D6}"/>
                  </a:ext>
                </a:extLst>
              </p:cNvPr>
              <p:cNvSpPr>
                <a:spLocks noChangeArrowheads="1"/>
              </p:cNvSpPr>
              <p:nvPr/>
            </p:nvSpPr>
            <p:spPr bwMode="auto">
              <a:xfrm rot="41">
                <a:off x="2783" y="2688"/>
                <a:ext cx="1584" cy="192"/>
              </a:xfrm>
              <a:prstGeom prst="rect">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2284" name="Rectangle 43">
                <a:extLst>
                  <a:ext uri="{FF2B5EF4-FFF2-40B4-BE49-F238E27FC236}">
                    <a16:creationId xmlns:a16="http://schemas.microsoft.com/office/drawing/2014/main" id="{C9BAAB21-85F1-4C40-959C-1CD19597C6C7}"/>
                  </a:ext>
                </a:extLst>
              </p:cNvPr>
              <p:cNvSpPr>
                <a:spLocks noChangeArrowheads="1"/>
              </p:cNvSpPr>
              <p:nvPr/>
            </p:nvSpPr>
            <p:spPr bwMode="auto">
              <a:xfrm rot="-7644">
                <a:off x="3744" y="2688"/>
                <a:ext cx="144" cy="192"/>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2285" name="Group 44">
                <a:extLst>
                  <a:ext uri="{FF2B5EF4-FFF2-40B4-BE49-F238E27FC236}">
                    <a16:creationId xmlns:a16="http://schemas.microsoft.com/office/drawing/2014/main" id="{24C172B7-09C0-FF4C-8C9C-04D127033AB5}"/>
                  </a:ext>
                </a:extLst>
              </p:cNvPr>
              <p:cNvGrpSpPr>
                <a:grpSpLocks/>
              </p:cNvGrpSpPr>
              <p:nvPr/>
            </p:nvGrpSpPr>
            <p:grpSpPr bwMode="auto">
              <a:xfrm>
                <a:off x="2777" y="2688"/>
                <a:ext cx="961" cy="200"/>
                <a:chOff x="2831" y="3216"/>
                <a:chExt cx="961" cy="200"/>
              </a:xfrm>
            </p:grpSpPr>
            <p:sp>
              <p:nvSpPr>
                <p:cNvPr id="52294" name="Line 45">
                  <a:extLst>
                    <a:ext uri="{FF2B5EF4-FFF2-40B4-BE49-F238E27FC236}">
                      <a16:creationId xmlns:a16="http://schemas.microsoft.com/office/drawing/2014/main" id="{1F249064-BCBA-B44C-B117-5546B29A2E5D}"/>
                    </a:ext>
                  </a:extLst>
                </p:cNvPr>
                <p:cNvSpPr>
                  <a:spLocks noChangeShapeType="1"/>
                </p:cNvSpPr>
                <p:nvPr/>
              </p:nvSpPr>
              <p:spPr bwMode="auto">
                <a:xfrm rot="-7644">
                  <a:off x="2831" y="3224"/>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5" name="Line 46">
                  <a:extLst>
                    <a:ext uri="{FF2B5EF4-FFF2-40B4-BE49-F238E27FC236}">
                      <a16:creationId xmlns:a16="http://schemas.microsoft.com/office/drawing/2014/main" id="{C9C5BDF8-FAD5-7B49-B1E8-A2448FFD168A}"/>
                    </a:ext>
                  </a:extLst>
                </p:cNvPr>
                <p:cNvSpPr>
                  <a:spLocks noChangeShapeType="1"/>
                </p:cNvSpPr>
                <p:nvPr/>
              </p:nvSpPr>
              <p:spPr bwMode="auto">
                <a:xfrm rot="-7644">
                  <a:off x="2997" y="3224"/>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6" name="Line 47">
                  <a:extLst>
                    <a:ext uri="{FF2B5EF4-FFF2-40B4-BE49-F238E27FC236}">
                      <a16:creationId xmlns:a16="http://schemas.microsoft.com/office/drawing/2014/main" id="{764419A1-3D11-164D-8819-62D44B21BB0F}"/>
                    </a:ext>
                  </a:extLst>
                </p:cNvPr>
                <p:cNvSpPr>
                  <a:spLocks noChangeShapeType="1"/>
                </p:cNvSpPr>
                <p:nvPr/>
              </p:nvSpPr>
              <p:spPr bwMode="auto">
                <a:xfrm rot="-7644">
                  <a:off x="3170" y="3223"/>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7" name="Line 48">
                  <a:extLst>
                    <a:ext uri="{FF2B5EF4-FFF2-40B4-BE49-F238E27FC236}">
                      <a16:creationId xmlns:a16="http://schemas.microsoft.com/office/drawing/2014/main" id="{3B22C00D-D5D4-B349-B262-5971BBB2CD89}"/>
                    </a:ext>
                  </a:extLst>
                </p:cNvPr>
                <p:cNvSpPr>
                  <a:spLocks noChangeShapeType="1"/>
                </p:cNvSpPr>
                <p:nvPr/>
              </p:nvSpPr>
              <p:spPr bwMode="auto">
                <a:xfrm rot="-7644">
                  <a:off x="3344" y="3223"/>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8" name="Line 49">
                  <a:extLst>
                    <a:ext uri="{FF2B5EF4-FFF2-40B4-BE49-F238E27FC236}">
                      <a16:creationId xmlns:a16="http://schemas.microsoft.com/office/drawing/2014/main" id="{8388F528-9F8F-5449-859B-8D2AAEF0AE30}"/>
                    </a:ext>
                  </a:extLst>
                </p:cNvPr>
                <p:cNvSpPr>
                  <a:spLocks noChangeShapeType="1"/>
                </p:cNvSpPr>
                <p:nvPr/>
              </p:nvSpPr>
              <p:spPr bwMode="auto">
                <a:xfrm rot="-7644">
                  <a:off x="3648" y="321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9" name="Line 50">
                  <a:extLst>
                    <a:ext uri="{FF2B5EF4-FFF2-40B4-BE49-F238E27FC236}">
                      <a16:creationId xmlns:a16="http://schemas.microsoft.com/office/drawing/2014/main" id="{A338F687-27DB-E14B-98E0-9C0B72BA08B9}"/>
                    </a:ext>
                  </a:extLst>
                </p:cNvPr>
                <p:cNvSpPr>
                  <a:spLocks noChangeShapeType="1"/>
                </p:cNvSpPr>
                <p:nvPr/>
              </p:nvSpPr>
              <p:spPr bwMode="auto">
                <a:xfrm rot="21592356" flipH="1">
                  <a:off x="2949" y="32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0" name="Line 51">
                  <a:extLst>
                    <a:ext uri="{FF2B5EF4-FFF2-40B4-BE49-F238E27FC236}">
                      <a16:creationId xmlns:a16="http://schemas.microsoft.com/office/drawing/2014/main" id="{16AA2ADE-BC3A-C641-AA93-166A6D7C5770}"/>
                    </a:ext>
                  </a:extLst>
                </p:cNvPr>
                <p:cNvSpPr>
                  <a:spLocks noChangeShapeType="1"/>
                </p:cNvSpPr>
                <p:nvPr/>
              </p:nvSpPr>
              <p:spPr bwMode="auto">
                <a:xfrm rot="21592356" flipH="1">
                  <a:off x="3119" y="32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1" name="Line 52">
                  <a:extLst>
                    <a:ext uri="{FF2B5EF4-FFF2-40B4-BE49-F238E27FC236}">
                      <a16:creationId xmlns:a16="http://schemas.microsoft.com/office/drawing/2014/main" id="{69675A21-C5C7-8241-A012-84075D7D35A3}"/>
                    </a:ext>
                  </a:extLst>
                </p:cNvPr>
                <p:cNvSpPr>
                  <a:spLocks noChangeShapeType="1"/>
                </p:cNvSpPr>
                <p:nvPr/>
              </p:nvSpPr>
              <p:spPr bwMode="auto">
                <a:xfrm rot="21592356" flipH="1">
                  <a:off x="3285" y="3223"/>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2" name="Line 53">
                  <a:extLst>
                    <a:ext uri="{FF2B5EF4-FFF2-40B4-BE49-F238E27FC236}">
                      <a16:creationId xmlns:a16="http://schemas.microsoft.com/office/drawing/2014/main" id="{0A0C216F-0309-694E-852C-9FD30708D015}"/>
                    </a:ext>
                  </a:extLst>
                </p:cNvPr>
                <p:cNvSpPr>
                  <a:spLocks noChangeShapeType="1"/>
                </p:cNvSpPr>
                <p:nvPr/>
              </p:nvSpPr>
              <p:spPr bwMode="auto">
                <a:xfrm rot="21592356" flipH="1">
                  <a:off x="3444" y="3223"/>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3" name="Line 54">
                  <a:extLst>
                    <a:ext uri="{FF2B5EF4-FFF2-40B4-BE49-F238E27FC236}">
                      <a16:creationId xmlns:a16="http://schemas.microsoft.com/office/drawing/2014/main" id="{EAA32F14-5C91-924D-AB39-23425758D0E6}"/>
                    </a:ext>
                  </a:extLst>
                </p:cNvPr>
                <p:cNvSpPr>
                  <a:spLocks noChangeShapeType="1"/>
                </p:cNvSpPr>
                <p:nvPr/>
              </p:nvSpPr>
              <p:spPr bwMode="auto">
                <a:xfrm rot="21592356" flipH="1">
                  <a:off x="3600" y="321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4" name="Line 55">
                  <a:extLst>
                    <a:ext uri="{FF2B5EF4-FFF2-40B4-BE49-F238E27FC236}">
                      <a16:creationId xmlns:a16="http://schemas.microsoft.com/office/drawing/2014/main" id="{B24A1A97-99EE-7C4A-8D5C-90E5E5F85F51}"/>
                    </a:ext>
                  </a:extLst>
                </p:cNvPr>
                <p:cNvSpPr>
                  <a:spLocks noChangeShapeType="1"/>
                </p:cNvSpPr>
                <p:nvPr/>
              </p:nvSpPr>
              <p:spPr bwMode="auto">
                <a:xfrm rot="21592356" flipH="1">
                  <a:off x="3744" y="321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305" name="Line 56">
                  <a:extLst>
                    <a:ext uri="{FF2B5EF4-FFF2-40B4-BE49-F238E27FC236}">
                      <a16:creationId xmlns:a16="http://schemas.microsoft.com/office/drawing/2014/main" id="{F087E892-5B66-934F-856B-1E15AA722555}"/>
                    </a:ext>
                  </a:extLst>
                </p:cNvPr>
                <p:cNvSpPr>
                  <a:spLocks noChangeShapeType="1"/>
                </p:cNvSpPr>
                <p:nvPr/>
              </p:nvSpPr>
              <p:spPr bwMode="auto">
                <a:xfrm rot="-7644">
                  <a:off x="3504" y="321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52286" name="Group 57">
                <a:extLst>
                  <a:ext uri="{FF2B5EF4-FFF2-40B4-BE49-F238E27FC236}">
                    <a16:creationId xmlns:a16="http://schemas.microsoft.com/office/drawing/2014/main" id="{76DC4057-BAF0-0E41-B979-E81727D793C2}"/>
                  </a:ext>
                </a:extLst>
              </p:cNvPr>
              <p:cNvGrpSpPr>
                <a:grpSpLocks/>
              </p:cNvGrpSpPr>
              <p:nvPr/>
            </p:nvGrpSpPr>
            <p:grpSpPr bwMode="auto">
              <a:xfrm>
                <a:off x="3903" y="2688"/>
                <a:ext cx="450" cy="209"/>
                <a:chOff x="3903" y="2688"/>
                <a:chExt cx="450" cy="209"/>
              </a:xfrm>
            </p:grpSpPr>
            <p:grpSp>
              <p:nvGrpSpPr>
                <p:cNvPr id="52287" name="Group 58">
                  <a:extLst>
                    <a:ext uri="{FF2B5EF4-FFF2-40B4-BE49-F238E27FC236}">
                      <a16:creationId xmlns:a16="http://schemas.microsoft.com/office/drawing/2014/main" id="{6EE5F29D-B40E-B84D-B66A-F8C55481E9CA}"/>
                    </a:ext>
                  </a:extLst>
                </p:cNvPr>
                <p:cNvGrpSpPr>
                  <a:grpSpLocks/>
                </p:cNvGrpSpPr>
                <p:nvPr/>
              </p:nvGrpSpPr>
              <p:grpSpPr bwMode="auto">
                <a:xfrm>
                  <a:off x="3903" y="2688"/>
                  <a:ext cx="413" cy="209"/>
                  <a:chOff x="3983" y="3215"/>
                  <a:chExt cx="413" cy="209"/>
                </a:xfrm>
              </p:grpSpPr>
              <p:sp>
                <p:nvSpPr>
                  <p:cNvPr id="52289" name="Line 59">
                    <a:extLst>
                      <a:ext uri="{FF2B5EF4-FFF2-40B4-BE49-F238E27FC236}">
                        <a16:creationId xmlns:a16="http://schemas.microsoft.com/office/drawing/2014/main" id="{D7A3A3A0-B19B-0443-A842-57788EAB869A}"/>
                      </a:ext>
                    </a:extLst>
                  </p:cNvPr>
                  <p:cNvSpPr>
                    <a:spLocks noChangeShapeType="1"/>
                  </p:cNvSpPr>
                  <p:nvPr/>
                </p:nvSpPr>
                <p:spPr bwMode="auto">
                  <a:xfrm rot="-7644">
                    <a:off x="3983" y="3215"/>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0" name="Line 60">
                    <a:extLst>
                      <a:ext uri="{FF2B5EF4-FFF2-40B4-BE49-F238E27FC236}">
                        <a16:creationId xmlns:a16="http://schemas.microsoft.com/office/drawing/2014/main" id="{7A69C7B4-B31D-DF45-8DDD-D7A0A1E7323C}"/>
                      </a:ext>
                    </a:extLst>
                  </p:cNvPr>
                  <p:cNvSpPr>
                    <a:spLocks noChangeShapeType="1"/>
                  </p:cNvSpPr>
                  <p:nvPr/>
                </p:nvSpPr>
                <p:spPr bwMode="auto">
                  <a:xfrm rot="-7644">
                    <a:off x="4138" y="3221"/>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1" name="Line 61">
                    <a:extLst>
                      <a:ext uri="{FF2B5EF4-FFF2-40B4-BE49-F238E27FC236}">
                        <a16:creationId xmlns:a16="http://schemas.microsoft.com/office/drawing/2014/main" id="{B6CD9DE8-F7E8-5D4A-B0AD-96740E5A8641}"/>
                      </a:ext>
                    </a:extLst>
                  </p:cNvPr>
                  <p:cNvSpPr>
                    <a:spLocks noChangeShapeType="1"/>
                  </p:cNvSpPr>
                  <p:nvPr/>
                </p:nvSpPr>
                <p:spPr bwMode="auto">
                  <a:xfrm rot="-7644">
                    <a:off x="4300" y="3221"/>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2" name="Line 62">
                    <a:extLst>
                      <a:ext uri="{FF2B5EF4-FFF2-40B4-BE49-F238E27FC236}">
                        <a16:creationId xmlns:a16="http://schemas.microsoft.com/office/drawing/2014/main" id="{3C3608D7-99AE-3342-8F0F-CD2AC6734227}"/>
                      </a:ext>
                    </a:extLst>
                  </p:cNvPr>
                  <p:cNvSpPr>
                    <a:spLocks noChangeShapeType="1"/>
                  </p:cNvSpPr>
                  <p:nvPr/>
                </p:nvSpPr>
                <p:spPr bwMode="auto">
                  <a:xfrm rot="21592356" flipH="1">
                    <a:off x="4091" y="3232"/>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93" name="Line 63">
                    <a:extLst>
                      <a:ext uri="{FF2B5EF4-FFF2-40B4-BE49-F238E27FC236}">
                        <a16:creationId xmlns:a16="http://schemas.microsoft.com/office/drawing/2014/main" id="{662D5224-DC9A-2745-9A51-D2482EBC57FE}"/>
                      </a:ext>
                    </a:extLst>
                  </p:cNvPr>
                  <p:cNvSpPr>
                    <a:spLocks noChangeShapeType="1"/>
                  </p:cNvSpPr>
                  <p:nvPr/>
                </p:nvSpPr>
                <p:spPr bwMode="auto">
                  <a:xfrm rot="21592356" flipH="1">
                    <a:off x="4245" y="3221"/>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2288" name="Line 64">
                  <a:extLst>
                    <a:ext uri="{FF2B5EF4-FFF2-40B4-BE49-F238E27FC236}">
                      <a16:creationId xmlns:a16="http://schemas.microsoft.com/office/drawing/2014/main" id="{510E3CFF-BE1E-8C45-B44C-FF09152710BB}"/>
                    </a:ext>
                  </a:extLst>
                </p:cNvPr>
                <p:cNvSpPr>
                  <a:spLocks noChangeShapeType="1"/>
                </p:cNvSpPr>
                <p:nvPr/>
              </p:nvSpPr>
              <p:spPr bwMode="auto">
                <a:xfrm flipH="1">
                  <a:off x="4305" y="2721"/>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19521" name="Text Box 65">
              <a:extLst>
                <a:ext uri="{FF2B5EF4-FFF2-40B4-BE49-F238E27FC236}">
                  <a16:creationId xmlns:a16="http://schemas.microsoft.com/office/drawing/2014/main" id="{5149309D-B31B-CE49-9406-7A4C8639533A}"/>
                </a:ext>
              </a:extLst>
            </p:cNvPr>
            <p:cNvSpPr txBox="1">
              <a:spLocks noChangeArrowheads="1"/>
            </p:cNvSpPr>
            <p:nvPr/>
          </p:nvSpPr>
          <p:spPr bwMode="auto">
            <a:xfrm>
              <a:off x="1200" y="235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p>
          </p:txBody>
        </p:sp>
        <p:sp>
          <p:nvSpPr>
            <p:cNvPr id="19522" name="Text Box 66">
              <a:extLst>
                <a:ext uri="{FF2B5EF4-FFF2-40B4-BE49-F238E27FC236}">
                  <a16:creationId xmlns:a16="http://schemas.microsoft.com/office/drawing/2014/main" id="{E66A09EF-FA2A-A646-A2BB-7554C47A768F}"/>
                </a:ext>
              </a:extLst>
            </p:cNvPr>
            <p:cNvSpPr txBox="1">
              <a:spLocks noChangeArrowheads="1"/>
            </p:cNvSpPr>
            <p:nvPr/>
          </p:nvSpPr>
          <p:spPr bwMode="auto">
            <a:xfrm>
              <a:off x="1824" y="165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p>
          </p:txBody>
        </p:sp>
        <p:sp>
          <p:nvSpPr>
            <p:cNvPr id="19523" name="Text Box 67">
              <a:extLst>
                <a:ext uri="{FF2B5EF4-FFF2-40B4-BE49-F238E27FC236}">
                  <a16:creationId xmlns:a16="http://schemas.microsoft.com/office/drawing/2014/main" id="{F8CFAA56-2522-1041-BE1C-34BF8559F53A}"/>
                </a:ext>
              </a:extLst>
            </p:cNvPr>
            <p:cNvSpPr txBox="1">
              <a:spLocks noChangeArrowheads="1"/>
            </p:cNvSpPr>
            <p:nvPr/>
          </p:nvSpPr>
          <p:spPr bwMode="auto">
            <a:xfrm>
              <a:off x="1536" y="177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P</a:t>
              </a:r>
            </a:p>
          </p:txBody>
        </p:sp>
        <p:sp>
          <p:nvSpPr>
            <p:cNvPr id="19524" name="Text Box 68">
              <a:extLst>
                <a:ext uri="{FF2B5EF4-FFF2-40B4-BE49-F238E27FC236}">
                  <a16:creationId xmlns:a16="http://schemas.microsoft.com/office/drawing/2014/main" id="{9B304291-0B6B-AB40-892B-2E792AB4A443}"/>
                </a:ext>
              </a:extLst>
            </p:cNvPr>
            <p:cNvSpPr txBox="1">
              <a:spLocks noChangeArrowheads="1"/>
            </p:cNvSpPr>
            <p:nvPr/>
          </p:nvSpPr>
          <p:spPr bwMode="auto">
            <a:xfrm>
              <a:off x="1680" y="210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25" name="Group 69">
            <a:extLst>
              <a:ext uri="{FF2B5EF4-FFF2-40B4-BE49-F238E27FC236}">
                <a16:creationId xmlns:a16="http://schemas.microsoft.com/office/drawing/2014/main" id="{316DCE7F-BF10-8740-AF38-F2AEC5239D8A}"/>
              </a:ext>
            </a:extLst>
          </p:cNvPr>
          <p:cNvGrpSpPr>
            <a:grpSpLocks/>
          </p:cNvGrpSpPr>
          <p:nvPr/>
        </p:nvGrpSpPr>
        <p:grpSpPr bwMode="auto">
          <a:xfrm>
            <a:off x="914400" y="228600"/>
            <a:ext cx="3200400" cy="1905000"/>
            <a:chOff x="864" y="1056"/>
            <a:chExt cx="2016" cy="1200"/>
          </a:xfrm>
        </p:grpSpPr>
        <p:grpSp>
          <p:nvGrpSpPr>
            <p:cNvPr id="52272" name="Group 70">
              <a:extLst>
                <a:ext uri="{FF2B5EF4-FFF2-40B4-BE49-F238E27FC236}">
                  <a16:creationId xmlns:a16="http://schemas.microsoft.com/office/drawing/2014/main" id="{57FAA051-D960-FD4F-A2E1-7983DA83039C}"/>
                </a:ext>
              </a:extLst>
            </p:cNvPr>
            <p:cNvGrpSpPr>
              <a:grpSpLocks/>
            </p:cNvGrpSpPr>
            <p:nvPr/>
          </p:nvGrpSpPr>
          <p:grpSpPr bwMode="auto">
            <a:xfrm>
              <a:off x="1034" y="1248"/>
              <a:ext cx="1632" cy="960"/>
              <a:chOff x="1034" y="1248"/>
              <a:chExt cx="1632" cy="960"/>
            </a:xfrm>
          </p:grpSpPr>
          <p:sp>
            <p:nvSpPr>
              <p:cNvPr id="52276" name="Line 71">
                <a:extLst>
                  <a:ext uri="{FF2B5EF4-FFF2-40B4-BE49-F238E27FC236}">
                    <a16:creationId xmlns:a16="http://schemas.microsoft.com/office/drawing/2014/main" id="{D5E7507B-141B-2B46-BA99-20D159903947}"/>
                  </a:ext>
                </a:extLst>
              </p:cNvPr>
              <p:cNvSpPr>
                <a:spLocks noChangeShapeType="1"/>
              </p:cNvSpPr>
              <p:nvPr/>
            </p:nvSpPr>
            <p:spPr bwMode="auto">
              <a:xfrm flipV="1">
                <a:off x="1514" y="1728"/>
                <a:ext cx="1152" cy="48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77" name="Line 72">
                <a:extLst>
                  <a:ext uri="{FF2B5EF4-FFF2-40B4-BE49-F238E27FC236}">
                    <a16:creationId xmlns:a16="http://schemas.microsoft.com/office/drawing/2014/main" id="{51105843-E1E1-6149-9D60-62A9ED92DB9E}"/>
                  </a:ext>
                </a:extLst>
              </p:cNvPr>
              <p:cNvSpPr>
                <a:spLocks noChangeShapeType="1"/>
              </p:cNvSpPr>
              <p:nvPr/>
            </p:nvSpPr>
            <p:spPr bwMode="auto">
              <a:xfrm flipH="1" flipV="1">
                <a:off x="1034" y="1248"/>
                <a:ext cx="480" cy="96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9529" name="Text Box 73">
              <a:extLst>
                <a:ext uri="{FF2B5EF4-FFF2-40B4-BE49-F238E27FC236}">
                  <a16:creationId xmlns:a16="http://schemas.microsoft.com/office/drawing/2014/main" id="{FF2EAC55-BBD0-D847-90FE-0B0AED1A29C8}"/>
                </a:ext>
              </a:extLst>
            </p:cNvPr>
            <p:cNvSpPr txBox="1">
              <a:spLocks noChangeArrowheads="1"/>
            </p:cNvSpPr>
            <p:nvPr/>
          </p:nvSpPr>
          <p:spPr bwMode="auto">
            <a:xfrm>
              <a:off x="2640" y="158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endPar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19530" name="Text Box 74">
              <a:extLst>
                <a:ext uri="{FF2B5EF4-FFF2-40B4-BE49-F238E27FC236}">
                  <a16:creationId xmlns:a16="http://schemas.microsoft.com/office/drawing/2014/main" id="{6F28ABB2-B40B-1A4B-9C49-F7E3D7B93172}"/>
                </a:ext>
              </a:extLst>
            </p:cNvPr>
            <p:cNvSpPr txBox="1">
              <a:spLocks noChangeArrowheads="1"/>
            </p:cNvSpPr>
            <p:nvPr/>
          </p:nvSpPr>
          <p:spPr bwMode="auto">
            <a:xfrm>
              <a:off x="864" y="105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y</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endPar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19531" name="Text Box 75">
              <a:extLst>
                <a:ext uri="{FF2B5EF4-FFF2-40B4-BE49-F238E27FC236}">
                  <a16:creationId xmlns:a16="http://schemas.microsoft.com/office/drawing/2014/main" id="{7C175AAF-B91A-C141-AECE-84BE9F39BF7D}"/>
                </a:ext>
              </a:extLst>
            </p:cNvPr>
            <p:cNvSpPr txBox="1">
              <a:spLocks noChangeArrowheads="1"/>
            </p:cNvSpPr>
            <p:nvPr/>
          </p:nvSpPr>
          <p:spPr bwMode="auto">
            <a:xfrm>
              <a:off x="1200" y="196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O</a:t>
              </a:r>
            </a:p>
          </p:txBody>
        </p:sp>
      </p:grpSp>
      <p:grpSp>
        <p:nvGrpSpPr>
          <p:cNvPr id="19532" name="Group 76">
            <a:extLst>
              <a:ext uri="{FF2B5EF4-FFF2-40B4-BE49-F238E27FC236}">
                <a16:creationId xmlns:a16="http://schemas.microsoft.com/office/drawing/2014/main" id="{372DBEFF-44F1-AC48-B640-157DB0821294}"/>
              </a:ext>
            </a:extLst>
          </p:cNvPr>
          <p:cNvGrpSpPr>
            <a:grpSpLocks/>
          </p:cNvGrpSpPr>
          <p:nvPr/>
        </p:nvGrpSpPr>
        <p:grpSpPr bwMode="auto">
          <a:xfrm>
            <a:off x="1957388" y="1911350"/>
            <a:ext cx="657225" cy="790575"/>
            <a:chOff x="1521" y="2116"/>
            <a:chExt cx="414" cy="498"/>
          </a:xfrm>
        </p:grpSpPr>
        <p:sp>
          <p:nvSpPr>
            <p:cNvPr id="52268" name="Line 77">
              <a:extLst>
                <a:ext uri="{FF2B5EF4-FFF2-40B4-BE49-F238E27FC236}">
                  <a16:creationId xmlns:a16="http://schemas.microsoft.com/office/drawing/2014/main" id="{4B4FD01E-CF45-B44F-A9D5-6D2EA0B14BCF}"/>
                </a:ext>
              </a:extLst>
            </p:cNvPr>
            <p:cNvSpPr>
              <a:spLocks noChangeShapeType="1"/>
            </p:cNvSpPr>
            <p:nvPr/>
          </p:nvSpPr>
          <p:spPr bwMode="auto">
            <a:xfrm>
              <a:off x="1521" y="2230"/>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69" name="Line 78">
              <a:extLst>
                <a:ext uri="{FF2B5EF4-FFF2-40B4-BE49-F238E27FC236}">
                  <a16:creationId xmlns:a16="http://schemas.microsoft.com/office/drawing/2014/main" id="{59480BCD-8671-974D-9557-3E87B23A6169}"/>
                </a:ext>
              </a:extLst>
            </p:cNvPr>
            <p:cNvSpPr>
              <a:spLocks noChangeShapeType="1"/>
            </p:cNvSpPr>
            <p:nvPr/>
          </p:nvSpPr>
          <p:spPr bwMode="auto">
            <a:xfrm>
              <a:off x="1743" y="2116"/>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2270" name="Line 79">
              <a:extLst>
                <a:ext uri="{FF2B5EF4-FFF2-40B4-BE49-F238E27FC236}">
                  <a16:creationId xmlns:a16="http://schemas.microsoft.com/office/drawing/2014/main" id="{30924D72-B4A9-7049-B69F-2B24D6120915}"/>
                </a:ext>
              </a:extLst>
            </p:cNvPr>
            <p:cNvSpPr>
              <a:spLocks noChangeShapeType="1"/>
            </p:cNvSpPr>
            <p:nvPr/>
          </p:nvSpPr>
          <p:spPr bwMode="auto">
            <a:xfrm rot="21318613" flipV="1">
              <a:off x="1647" y="2400"/>
              <a:ext cx="240" cy="96"/>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36" name="Text Box 80">
              <a:extLst>
                <a:ext uri="{FF2B5EF4-FFF2-40B4-BE49-F238E27FC236}">
                  <a16:creationId xmlns:a16="http://schemas.microsoft.com/office/drawing/2014/main" id="{F9B0E0A4-09F8-3E47-AA07-5B9982CC64CE}"/>
                </a:ext>
              </a:extLst>
            </p:cNvPr>
            <p:cNvSpPr txBox="1">
              <a:spLocks noChangeArrowheads="1"/>
            </p:cNvSpPr>
            <p:nvPr/>
          </p:nvSpPr>
          <p:spPr bwMode="auto">
            <a:xfrm>
              <a:off x="1606" y="2208"/>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p>
          </p:txBody>
        </p:sp>
      </p:grpSp>
      <p:sp>
        <p:nvSpPr>
          <p:cNvPr id="19537" name="Rectangle 81">
            <a:extLst>
              <a:ext uri="{FF2B5EF4-FFF2-40B4-BE49-F238E27FC236}">
                <a16:creationId xmlns:a16="http://schemas.microsoft.com/office/drawing/2014/main" id="{C7CA174D-0797-484A-83A2-FA9334C99A2E}"/>
              </a:ext>
            </a:extLst>
          </p:cNvPr>
          <p:cNvSpPr>
            <a:spLocks noChangeArrowheads="1"/>
          </p:cNvSpPr>
          <p:nvPr/>
        </p:nvSpPr>
        <p:spPr bwMode="auto">
          <a:xfrm rot="-1622975">
            <a:off x="914400" y="5334000"/>
            <a:ext cx="304800" cy="381000"/>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9538" name="Group 82">
            <a:extLst>
              <a:ext uri="{FF2B5EF4-FFF2-40B4-BE49-F238E27FC236}">
                <a16:creationId xmlns:a16="http://schemas.microsoft.com/office/drawing/2014/main" id="{571246C3-7123-5648-A806-13F65D4EB620}"/>
              </a:ext>
            </a:extLst>
          </p:cNvPr>
          <p:cNvGrpSpPr>
            <a:grpSpLocks/>
          </p:cNvGrpSpPr>
          <p:nvPr/>
        </p:nvGrpSpPr>
        <p:grpSpPr bwMode="auto">
          <a:xfrm>
            <a:off x="1066800" y="4876800"/>
            <a:ext cx="533400" cy="661988"/>
            <a:chOff x="672" y="3168"/>
            <a:chExt cx="336" cy="417"/>
          </a:xfrm>
        </p:grpSpPr>
        <p:sp>
          <p:nvSpPr>
            <p:cNvPr id="52266" name="Line 83">
              <a:extLst>
                <a:ext uri="{FF2B5EF4-FFF2-40B4-BE49-F238E27FC236}">
                  <a16:creationId xmlns:a16="http://schemas.microsoft.com/office/drawing/2014/main" id="{8F49D1B2-27B4-504D-B41B-996CB51D7C5E}"/>
                </a:ext>
              </a:extLst>
            </p:cNvPr>
            <p:cNvSpPr>
              <a:spLocks noChangeShapeType="1"/>
            </p:cNvSpPr>
            <p:nvPr/>
          </p:nvSpPr>
          <p:spPr bwMode="auto">
            <a:xfrm flipV="1">
              <a:off x="672" y="3441"/>
              <a:ext cx="288" cy="144"/>
            </a:xfrm>
            <a:prstGeom prst="line">
              <a:avLst/>
            </a:prstGeom>
            <a:noFill/>
            <a:ln w="28575">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40" name="Text Box 84">
              <a:extLst>
                <a:ext uri="{FF2B5EF4-FFF2-40B4-BE49-F238E27FC236}">
                  <a16:creationId xmlns:a16="http://schemas.microsoft.com/office/drawing/2014/main" id="{8231F592-CA06-EB40-A7C5-FBDE9AC756A4}"/>
                </a:ext>
              </a:extLst>
            </p:cNvPr>
            <p:cNvSpPr txBox="1">
              <a:spLocks noChangeArrowheads="1"/>
            </p:cNvSpPr>
            <p:nvPr/>
          </p:nvSpPr>
          <p:spPr bwMode="auto">
            <a:xfrm>
              <a:off x="764" y="31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v</a:t>
              </a:r>
              <a:r>
                <a:rPr kumimoji="1" lang="en-US" altLang="zh-CN" sz="2400" b="0" i="0" u="none" strike="noStrike" kern="1200" cap="none" spc="0" normalizeH="0" baseline="-2500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r</a:t>
              </a:r>
              <a:endPar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41" name="Group 85">
            <a:extLst>
              <a:ext uri="{FF2B5EF4-FFF2-40B4-BE49-F238E27FC236}">
                <a16:creationId xmlns:a16="http://schemas.microsoft.com/office/drawing/2014/main" id="{05587DF5-9700-C641-A90C-65BBF0F3AB6F}"/>
              </a:ext>
            </a:extLst>
          </p:cNvPr>
          <p:cNvGrpSpPr>
            <a:grpSpLocks/>
          </p:cNvGrpSpPr>
          <p:nvPr/>
        </p:nvGrpSpPr>
        <p:grpSpPr bwMode="auto">
          <a:xfrm>
            <a:off x="381000" y="5545138"/>
            <a:ext cx="685800" cy="627062"/>
            <a:chOff x="240" y="3589"/>
            <a:chExt cx="432" cy="395"/>
          </a:xfrm>
        </p:grpSpPr>
        <p:sp>
          <p:nvSpPr>
            <p:cNvPr id="52264" name="Line 86">
              <a:extLst>
                <a:ext uri="{FF2B5EF4-FFF2-40B4-BE49-F238E27FC236}">
                  <a16:creationId xmlns:a16="http://schemas.microsoft.com/office/drawing/2014/main" id="{F229EE57-7D6A-384B-A9BA-3C74B0A83687}"/>
                </a:ext>
              </a:extLst>
            </p:cNvPr>
            <p:cNvSpPr>
              <a:spLocks noChangeShapeType="1"/>
            </p:cNvSpPr>
            <p:nvPr/>
          </p:nvSpPr>
          <p:spPr bwMode="auto">
            <a:xfrm flipH="1">
              <a:off x="288" y="3589"/>
              <a:ext cx="384" cy="203"/>
            </a:xfrm>
            <a:prstGeom prst="line">
              <a:avLst/>
            </a:prstGeom>
            <a:noFill/>
            <a:ln w="28575">
              <a:solidFill>
                <a:srgbClr val="FF66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43" name="Text Box 87">
              <a:extLst>
                <a:ext uri="{FF2B5EF4-FFF2-40B4-BE49-F238E27FC236}">
                  <a16:creationId xmlns:a16="http://schemas.microsoft.com/office/drawing/2014/main" id="{F82F2243-0E08-5F43-B1F0-B28A05EFFAEF}"/>
                </a:ext>
              </a:extLst>
            </p:cNvPr>
            <p:cNvSpPr txBox="1">
              <a:spLocks noChangeArrowheads="1"/>
            </p:cNvSpPr>
            <p:nvPr/>
          </p:nvSpPr>
          <p:spPr bwMode="auto">
            <a:xfrm>
              <a:off x="240" y="3696"/>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1200" cap="none" spc="0" normalizeH="0" baseline="-25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e</a:t>
              </a:r>
              <a:r>
                <a:rPr kumimoji="1" lang="en-US" altLang="zh-CN" sz="2400" b="0" i="0" u="none" strike="noStrike" kern="1200" cap="none" spc="0" normalizeH="0" baseline="30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n</a:t>
              </a:r>
              <a:endParaRPr kumimoji="1" lang="en-US" altLang="zh-CN" sz="2400" b="0" i="0" u="none" strike="noStrike" kern="1200" cap="none" spc="0" normalizeH="0" baseline="-25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44" name="Group 88">
            <a:extLst>
              <a:ext uri="{FF2B5EF4-FFF2-40B4-BE49-F238E27FC236}">
                <a16:creationId xmlns:a16="http://schemas.microsoft.com/office/drawing/2014/main" id="{8C7454C4-4433-5D46-B3DC-DEDA226FECC3}"/>
              </a:ext>
            </a:extLst>
          </p:cNvPr>
          <p:cNvGrpSpPr>
            <a:grpSpLocks/>
          </p:cNvGrpSpPr>
          <p:nvPr/>
        </p:nvGrpSpPr>
        <p:grpSpPr bwMode="auto">
          <a:xfrm>
            <a:off x="228600" y="4724400"/>
            <a:ext cx="762000" cy="627063"/>
            <a:chOff x="144" y="3072"/>
            <a:chExt cx="480" cy="395"/>
          </a:xfrm>
        </p:grpSpPr>
        <p:sp>
          <p:nvSpPr>
            <p:cNvPr id="19545" name="Text Box 89">
              <a:extLst>
                <a:ext uri="{FF2B5EF4-FFF2-40B4-BE49-F238E27FC236}">
                  <a16:creationId xmlns:a16="http://schemas.microsoft.com/office/drawing/2014/main" id="{B3B8BAD3-A594-9F47-984E-BFDC3D588D49}"/>
                </a:ext>
              </a:extLst>
            </p:cNvPr>
            <p:cNvSpPr txBox="1">
              <a:spLocks noChangeArrowheads="1"/>
            </p:cNvSpPr>
            <p:nvPr/>
          </p:nvSpPr>
          <p:spPr bwMode="auto">
            <a:xfrm>
              <a:off x="144" y="307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C</a:t>
              </a:r>
              <a:endPar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52263" name="Line 90">
              <a:extLst>
                <a:ext uri="{FF2B5EF4-FFF2-40B4-BE49-F238E27FC236}">
                  <a16:creationId xmlns:a16="http://schemas.microsoft.com/office/drawing/2014/main" id="{E3C48979-4942-C44E-AB0D-C5E26A08D5C2}"/>
                </a:ext>
              </a:extLst>
            </p:cNvPr>
            <p:cNvSpPr>
              <a:spLocks noChangeShapeType="1"/>
            </p:cNvSpPr>
            <p:nvPr/>
          </p:nvSpPr>
          <p:spPr bwMode="auto">
            <a:xfrm flipH="1" flipV="1">
              <a:off x="480" y="3179"/>
              <a:ext cx="144" cy="288"/>
            </a:xfrm>
            <a:prstGeom prst="line">
              <a:avLst/>
            </a:prstGeom>
            <a:noFill/>
            <a:ln w="28575">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9547" name="Text Box 91">
            <a:extLst>
              <a:ext uri="{FF2B5EF4-FFF2-40B4-BE49-F238E27FC236}">
                <a16:creationId xmlns:a16="http://schemas.microsoft.com/office/drawing/2014/main" id="{1FFF5D93-E2AA-DE4D-BDEB-ACDC88320C1B}"/>
              </a:ext>
            </a:extLst>
          </p:cNvPr>
          <p:cNvSpPr txBox="1">
            <a:spLocks noChangeArrowheads="1"/>
          </p:cNvSpPr>
          <p:nvPr/>
        </p:nvSpPr>
        <p:spPr bwMode="auto">
          <a:xfrm>
            <a:off x="4114800" y="76200"/>
            <a:ext cx="371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1</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、非惯性参考系－</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O 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y</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p>
        </p:txBody>
      </p:sp>
      <p:sp>
        <p:nvSpPr>
          <p:cNvPr id="19548" name="Text Box 92">
            <a:extLst>
              <a:ext uri="{FF2B5EF4-FFF2-40B4-BE49-F238E27FC236}">
                <a16:creationId xmlns:a16="http://schemas.microsoft.com/office/drawing/2014/main" id="{D44FC522-540B-C145-87B3-04461C5B7938}"/>
              </a:ext>
            </a:extLst>
          </p:cNvPr>
          <p:cNvSpPr txBox="1">
            <a:spLocks noChangeArrowheads="1"/>
          </p:cNvSpPr>
          <p:nvPr/>
        </p:nvSpPr>
        <p:spPr bwMode="auto">
          <a:xfrm>
            <a:off x="4643438" y="381000"/>
            <a:ext cx="1868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动点－物块</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P</a:t>
            </a:r>
          </a:p>
        </p:txBody>
      </p:sp>
      <p:sp>
        <p:nvSpPr>
          <p:cNvPr id="19549" name="Text Box 93">
            <a:extLst>
              <a:ext uri="{FF2B5EF4-FFF2-40B4-BE49-F238E27FC236}">
                <a16:creationId xmlns:a16="http://schemas.microsoft.com/office/drawing/2014/main" id="{F35F884B-0264-B04E-A6A4-0B7ED749D5C9}"/>
              </a:ext>
            </a:extLst>
          </p:cNvPr>
          <p:cNvSpPr txBox="1">
            <a:spLocks noChangeArrowheads="1"/>
          </p:cNvSpPr>
          <p:nvPr/>
        </p:nvSpPr>
        <p:spPr bwMode="auto">
          <a:xfrm>
            <a:off x="4114800" y="935038"/>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、分析相对速度和各种加速度：</a:t>
            </a:r>
          </a:p>
        </p:txBody>
      </p:sp>
      <p:sp>
        <p:nvSpPr>
          <p:cNvPr id="19550" name="Text Box 94">
            <a:extLst>
              <a:ext uri="{FF2B5EF4-FFF2-40B4-BE49-F238E27FC236}">
                <a16:creationId xmlns:a16="http://schemas.microsoft.com/office/drawing/2014/main" id="{8A85277D-7451-504A-905D-65528DAE7A09}"/>
              </a:ext>
            </a:extLst>
          </p:cNvPr>
          <p:cNvSpPr txBox="1">
            <a:spLocks noChangeArrowheads="1"/>
          </p:cNvSpPr>
          <p:nvPr/>
        </p:nvSpPr>
        <p:spPr bwMode="auto">
          <a:xfrm>
            <a:off x="4535488" y="1524000"/>
            <a:ext cx="36052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相对速度</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v</a:t>
            </a:r>
            <a:r>
              <a:rPr kumimoji="1" lang="en-US" altLang="zh-CN" sz="2400" b="0" i="0" u="none" strike="noStrike" kern="1200" cap="none" spc="0" normalizeH="0" baseline="-25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r</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沿着</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正向</a:t>
            </a:r>
            <a:endPar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19551" name="Text Box 95">
            <a:extLst>
              <a:ext uri="{FF2B5EF4-FFF2-40B4-BE49-F238E27FC236}">
                <a16:creationId xmlns:a16="http://schemas.microsoft.com/office/drawing/2014/main" id="{37DFB751-D5A1-FB4B-9981-F59795787320}"/>
              </a:ext>
            </a:extLst>
          </p:cNvPr>
          <p:cNvSpPr txBox="1">
            <a:spLocks noChangeArrowheads="1"/>
          </p:cNvSpPr>
          <p:nvPr/>
        </p:nvSpPr>
        <p:spPr bwMode="auto">
          <a:xfrm>
            <a:off x="4267200" y="2154238"/>
            <a:ext cx="487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牵连加速度</a:t>
            </a:r>
            <a:r>
              <a:rPr kumimoji="1" lang="en-US" altLang="zh-CN" sz="2400" b="0" i="1" u="none" strike="noStrike" kern="1200" cap="none" spc="0" normalizeH="0" baseline="0" noProof="0">
                <a:ln>
                  <a:noFill/>
                </a:ln>
                <a:solidFill>
                  <a:srgbClr val="FF66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r>
              <a:rPr kumimoji="1" lang="en-US" altLang="zh-CN" sz="2400" b="0" i="0" u="none" strike="noStrike" kern="1200" cap="none" spc="0" normalizeH="0" baseline="-25000" noProof="0">
                <a:ln>
                  <a:noFill/>
                </a:ln>
                <a:solidFill>
                  <a:srgbClr val="FF66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e</a:t>
            </a:r>
            <a:r>
              <a:rPr kumimoji="1" lang="en-US" altLang="zh-CN" sz="2400" b="0" i="0" u="none" strike="noStrike" kern="1200" cap="none" spc="0" normalizeH="0" baseline="30000" noProof="0">
                <a:ln>
                  <a:noFill/>
                </a:ln>
                <a:solidFill>
                  <a:srgbClr val="FF66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由大盘转动引起</a:t>
            </a:r>
            <a:endPar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19552" name="Text Box 96">
            <a:extLst>
              <a:ext uri="{FF2B5EF4-FFF2-40B4-BE49-F238E27FC236}">
                <a16:creationId xmlns:a16="http://schemas.microsoft.com/office/drawing/2014/main" id="{CC4DBA38-EFEB-554E-AB44-161138284B11}"/>
              </a:ext>
            </a:extLst>
          </p:cNvPr>
          <p:cNvSpPr txBox="1">
            <a:spLocks noChangeArrowheads="1"/>
          </p:cNvSpPr>
          <p:nvPr/>
        </p:nvSpPr>
        <p:spPr bwMode="auto">
          <a:xfrm>
            <a:off x="4648200" y="2763838"/>
            <a:ext cx="331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科氏加速度</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a:t>
            </a:r>
            <a:r>
              <a:rPr kumimoji="1" lang="en-US" altLang="zh-CN" sz="2400" b="0" i="0" u="none" strike="noStrike" kern="1200" cap="none" spc="0" normalizeH="0" baseline="-25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C</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rPr>
              <a:t></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anose="05050102010706020507" pitchFamily="18" charset="2"/>
              </a:rPr>
              <a:t> </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v</a:t>
            </a:r>
            <a:r>
              <a:rPr kumimoji="1" lang="en-US" altLang="zh-CN" sz="2400" b="0" i="0" u="none" strike="noStrike" kern="1200" cap="none" spc="0" normalizeH="0" baseline="-25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r</a:t>
            </a:r>
          </a:p>
        </p:txBody>
      </p:sp>
      <p:sp>
        <p:nvSpPr>
          <p:cNvPr id="19553" name="Rectangle 97">
            <a:extLst>
              <a:ext uri="{FF2B5EF4-FFF2-40B4-BE49-F238E27FC236}">
                <a16:creationId xmlns:a16="http://schemas.microsoft.com/office/drawing/2014/main" id="{9F5E5F57-22AA-9F45-B2C5-B903790E155F}"/>
              </a:ext>
            </a:extLst>
          </p:cNvPr>
          <p:cNvSpPr>
            <a:spLocks noChangeArrowheads="1"/>
          </p:cNvSpPr>
          <p:nvPr/>
        </p:nvSpPr>
        <p:spPr bwMode="auto">
          <a:xfrm rot="-1622975">
            <a:off x="2743200" y="5334000"/>
            <a:ext cx="304800" cy="381000"/>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9554" name="Group 98">
            <a:extLst>
              <a:ext uri="{FF2B5EF4-FFF2-40B4-BE49-F238E27FC236}">
                <a16:creationId xmlns:a16="http://schemas.microsoft.com/office/drawing/2014/main" id="{511CD3CA-B3DA-C14D-81B8-009AE12C477A}"/>
              </a:ext>
            </a:extLst>
          </p:cNvPr>
          <p:cNvGrpSpPr>
            <a:grpSpLocks/>
          </p:cNvGrpSpPr>
          <p:nvPr/>
        </p:nvGrpSpPr>
        <p:grpSpPr bwMode="auto">
          <a:xfrm>
            <a:off x="3030538" y="4800600"/>
            <a:ext cx="877887" cy="644525"/>
            <a:chOff x="1909" y="3024"/>
            <a:chExt cx="553" cy="406"/>
          </a:xfrm>
        </p:grpSpPr>
        <p:sp>
          <p:nvSpPr>
            <p:cNvPr id="52260" name="Line 99">
              <a:extLst>
                <a:ext uri="{FF2B5EF4-FFF2-40B4-BE49-F238E27FC236}">
                  <a16:creationId xmlns:a16="http://schemas.microsoft.com/office/drawing/2014/main" id="{9B679E2F-64C4-EB4E-996C-1E79E0333483}"/>
                </a:ext>
              </a:extLst>
            </p:cNvPr>
            <p:cNvSpPr>
              <a:spLocks noChangeShapeType="1"/>
            </p:cNvSpPr>
            <p:nvPr/>
          </p:nvSpPr>
          <p:spPr bwMode="auto">
            <a:xfrm flipV="1">
              <a:off x="1909" y="3286"/>
              <a:ext cx="288" cy="144"/>
            </a:xfrm>
            <a:prstGeom prst="line">
              <a:avLst/>
            </a:prstGeom>
            <a:noFill/>
            <a:ln w="28575">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56" name="Text Box 100">
              <a:extLst>
                <a:ext uri="{FF2B5EF4-FFF2-40B4-BE49-F238E27FC236}">
                  <a16:creationId xmlns:a16="http://schemas.microsoft.com/office/drawing/2014/main" id="{BC9CA513-10E8-2349-9D1B-C9CE737B377A}"/>
                </a:ext>
              </a:extLst>
            </p:cNvPr>
            <p:cNvSpPr txBox="1">
              <a:spLocks noChangeArrowheads="1"/>
            </p:cNvSpPr>
            <p:nvPr/>
          </p:nvSpPr>
          <p:spPr bwMode="auto">
            <a:xfrm>
              <a:off x="2054" y="3024"/>
              <a:ext cx="4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Ie</a:t>
              </a:r>
              <a:r>
                <a:rPr kumimoji="1" lang="en-US" altLang="zh-CN" sz="2400" b="0" i="0" u="none" strike="noStrike" kern="1200" cap="none" spc="0" normalizeH="0" baseline="30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n</a:t>
              </a:r>
              <a:endPar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57" name="Group 101">
            <a:extLst>
              <a:ext uri="{FF2B5EF4-FFF2-40B4-BE49-F238E27FC236}">
                <a16:creationId xmlns:a16="http://schemas.microsoft.com/office/drawing/2014/main" id="{36E31473-AAFA-C949-86DC-DA5357D28E22}"/>
              </a:ext>
            </a:extLst>
          </p:cNvPr>
          <p:cNvGrpSpPr>
            <a:grpSpLocks/>
          </p:cNvGrpSpPr>
          <p:nvPr/>
        </p:nvGrpSpPr>
        <p:grpSpPr bwMode="auto">
          <a:xfrm>
            <a:off x="1905000" y="5597525"/>
            <a:ext cx="838200" cy="503238"/>
            <a:chOff x="1200" y="3526"/>
            <a:chExt cx="528" cy="317"/>
          </a:xfrm>
        </p:grpSpPr>
        <p:sp>
          <p:nvSpPr>
            <p:cNvPr id="52258" name="Line 102">
              <a:extLst>
                <a:ext uri="{FF2B5EF4-FFF2-40B4-BE49-F238E27FC236}">
                  <a16:creationId xmlns:a16="http://schemas.microsoft.com/office/drawing/2014/main" id="{197212DF-A9C6-4C4F-88AD-90A8664C49F5}"/>
                </a:ext>
              </a:extLst>
            </p:cNvPr>
            <p:cNvSpPr>
              <a:spLocks noChangeShapeType="1"/>
            </p:cNvSpPr>
            <p:nvPr/>
          </p:nvSpPr>
          <p:spPr bwMode="auto">
            <a:xfrm rot="10800000" flipV="1">
              <a:off x="1440" y="3526"/>
              <a:ext cx="288" cy="144"/>
            </a:xfrm>
            <a:prstGeom prst="line">
              <a:avLst/>
            </a:prstGeom>
            <a:noFill/>
            <a:ln w="2857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59" name="Text Box 103">
              <a:extLst>
                <a:ext uri="{FF2B5EF4-FFF2-40B4-BE49-F238E27FC236}">
                  <a16:creationId xmlns:a16="http://schemas.microsoft.com/office/drawing/2014/main" id="{BDD88EFC-B481-0041-A0A1-2D14E9005F50}"/>
                </a:ext>
              </a:extLst>
            </p:cNvPr>
            <p:cNvSpPr txBox="1">
              <a:spLocks noChangeArrowheads="1"/>
            </p:cNvSpPr>
            <p:nvPr/>
          </p:nvSpPr>
          <p:spPr bwMode="auto">
            <a:xfrm>
              <a:off x="1200" y="3552"/>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60" name="Group 104">
            <a:extLst>
              <a:ext uri="{FF2B5EF4-FFF2-40B4-BE49-F238E27FC236}">
                <a16:creationId xmlns:a16="http://schemas.microsoft.com/office/drawing/2014/main" id="{9B9A234C-C1C0-204F-9EA3-83C16F6C69E7}"/>
              </a:ext>
            </a:extLst>
          </p:cNvPr>
          <p:cNvGrpSpPr>
            <a:grpSpLocks/>
          </p:cNvGrpSpPr>
          <p:nvPr/>
        </p:nvGrpSpPr>
        <p:grpSpPr bwMode="auto">
          <a:xfrm>
            <a:off x="3008313" y="5703888"/>
            <a:ext cx="725487" cy="544512"/>
            <a:chOff x="1895" y="3593"/>
            <a:chExt cx="457" cy="343"/>
          </a:xfrm>
        </p:grpSpPr>
        <p:sp>
          <p:nvSpPr>
            <p:cNvPr id="52256" name="Line 105">
              <a:extLst>
                <a:ext uri="{FF2B5EF4-FFF2-40B4-BE49-F238E27FC236}">
                  <a16:creationId xmlns:a16="http://schemas.microsoft.com/office/drawing/2014/main" id="{82B6A794-83A7-C543-B173-32EB7444FCD8}"/>
                </a:ext>
              </a:extLst>
            </p:cNvPr>
            <p:cNvSpPr>
              <a:spLocks noChangeShapeType="1"/>
            </p:cNvSpPr>
            <p:nvPr/>
          </p:nvSpPr>
          <p:spPr bwMode="auto">
            <a:xfrm rot="16200000" flipV="1">
              <a:off x="1823" y="3665"/>
              <a:ext cx="288" cy="144"/>
            </a:xfrm>
            <a:prstGeom prst="line">
              <a:avLst/>
            </a:prstGeom>
            <a:noFill/>
            <a:ln w="28575">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2" name="Text Box 106">
              <a:extLst>
                <a:ext uri="{FF2B5EF4-FFF2-40B4-BE49-F238E27FC236}">
                  <a16:creationId xmlns:a16="http://schemas.microsoft.com/office/drawing/2014/main" id="{BADF5E4F-8AA4-B14C-A1BE-C8DA3831CFD7}"/>
                </a:ext>
              </a:extLst>
            </p:cNvPr>
            <p:cNvSpPr txBox="1">
              <a:spLocks noChangeArrowheads="1"/>
            </p:cNvSpPr>
            <p:nvPr/>
          </p:nvSpPr>
          <p:spPr bwMode="auto">
            <a:xfrm>
              <a:off x="2016" y="36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N</a:t>
              </a:r>
              <a:endParaRPr kumimoji="1" lang="en-US" altLang="zh-CN" sz="2400" b="0" i="0"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19563" name="Group 107">
            <a:extLst>
              <a:ext uri="{FF2B5EF4-FFF2-40B4-BE49-F238E27FC236}">
                <a16:creationId xmlns:a16="http://schemas.microsoft.com/office/drawing/2014/main" id="{BEBB1F0A-2FFB-3C46-99D6-FB34623759B3}"/>
              </a:ext>
            </a:extLst>
          </p:cNvPr>
          <p:cNvGrpSpPr>
            <a:grpSpLocks/>
          </p:cNvGrpSpPr>
          <p:nvPr/>
        </p:nvGrpSpPr>
        <p:grpSpPr bwMode="auto">
          <a:xfrm>
            <a:off x="2574925" y="4572000"/>
            <a:ext cx="625475" cy="782638"/>
            <a:chOff x="1622" y="2880"/>
            <a:chExt cx="394" cy="493"/>
          </a:xfrm>
        </p:grpSpPr>
        <p:sp>
          <p:nvSpPr>
            <p:cNvPr id="52254" name="Line 108">
              <a:extLst>
                <a:ext uri="{FF2B5EF4-FFF2-40B4-BE49-F238E27FC236}">
                  <a16:creationId xmlns:a16="http://schemas.microsoft.com/office/drawing/2014/main" id="{E7C6A30B-5E60-0F4F-BCE4-BFB4845C0751}"/>
                </a:ext>
              </a:extLst>
            </p:cNvPr>
            <p:cNvSpPr>
              <a:spLocks noChangeShapeType="1"/>
            </p:cNvSpPr>
            <p:nvPr/>
          </p:nvSpPr>
          <p:spPr bwMode="auto">
            <a:xfrm rot="5400000" flipV="1">
              <a:off x="1550" y="3157"/>
              <a:ext cx="288" cy="144"/>
            </a:xfrm>
            <a:prstGeom prst="line">
              <a:avLst/>
            </a:prstGeom>
            <a:noFill/>
            <a:ln w="28575">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9565" name="Text Box 109">
              <a:extLst>
                <a:ext uri="{FF2B5EF4-FFF2-40B4-BE49-F238E27FC236}">
                  <a16:creationId xmlns:a16="http://schemas.microsoft.com/office/drawing/2014/main" id="{574EEE84-CDFC-4049-97E1-5D2C6D29C4EF}"/>
                </a:ext>
              </a:extLst>
            </p:cNvPr>
            <p:cNvSpPr txBox="1">
              <a:spLocks noChangeArrowheads="1"/>
            </p:cNvSpPr>
            <p:nvPr/>
          </p:nvSpPr>
          <p:spPr bwMode="auto">
            <a:xfrm>
              <a:off x="1644" y="2880"/>
              <a:ext cx="3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IC</a:t>
              </a:r>
              <a:endParaRPr kumimoji="1" lang="en-US" altLang="zh-CN" sz="2400" b="0" i="0"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sp>
        <p:nvSpPr>
          <p:cNvPr id="19566" name="Text Box 110">
            <a:extLst>
              <a:ext uri="{FF2B5EF4-FFF2-40B4-BE49-F238E27FC236}">
                <a16:creationId xmlns:a16="http://schemas.microsoft.com/office/drawing/2014/main" id="{9DC4DEF2-A902-B24B-94F4-E3CBB1345112}"/>
              </a:ext>
            </a:extLst>
          </p:cNvPr>
          <p:cNvSpPr txBox="1">
            <a:spLocks noChangeArrowheads="1"/>
          </p:cNvSpPr>
          <p:nvPr/>
        </p:nvSpPr>
        <p:spPr bwMode="auto">
          <a:xfrm>
            <a:off x="4159250" y="3276600"/>
            <a:ext cx="3709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3</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、分析质点</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物块</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受力：</a:t>
            </a:r>
          </a:p>
        </p:txBody>
      </p:sp>
      <p:sp>
        <p:nvSpPr>
          <p:cNvPr id="19567" name="Text Box 111">
            <a:extLst>
              <a:ext uri="{FF2B5EF4-FFF2-40B4-BE49-F238E27FC236}">
                <a16:creationId xmlns:a16="http://schemas.microsoft.com/office/drawing/2014/main" id="{66C04B3D-0D24-8343-94BF-1235905F037B}"/>
              </a:ext>
            </a:extLst>
          </p:cNvPr>
          <p:cNvSpPr txBox="1">
            <a:spLocks noChangeArrowheads="1"/>
          </p:cNvSpPr>
          <p:nvPr/>
        </p:nvSpPr>
        <p:spPr bwMode="auto">
          <a:xfrm>
            <a:off x="4648200" y="3810000"/>
            <a:ext cx="288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－弹簧力</a:t>
            </a: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2</a:t>
            </a: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k x</a:t>
            </a:r>
            <a:r>
              <a:rPr kumimoji="1" lang="en-US" altLang="zh-CN" sz="2400" b="0" i="0" u="none" strike="noStrike" kern="1200" cap="none" spc="0" normalizeH="0" baseline="3000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p>
        </p:txBody>
      </p:sp>
      <p:sp>
        <p:nvSpPr>
          <p:cNvPr id="19568" name="Text Box 112">
            <a:extLst>
              <a:ext uri="{FF2B5EF4-FFF2-40B4-BE49-F238E27FC236}">
                <a16:creationId xmlns:a16="http://schemas.microsoft.com/office/drawing/2014/main" id="{EF739E20-B43D-F249-BE86-7EF488F7B285}"/>
              </a:ext>
            </a:extLst>
          </p:cNvPr>
          <p:cNvSpPr txBox="1">
            <a:spLocks noChangeArrowheads="1"/>
          </p:cNvSpPr>
          <p:nvPr/>
        </p:nvSpPr>
        <p:spPr bwMode="auto">
          <a:xfrm>
            <a:off x="4648200" y="4343400"/>
            <a:ext cx="3351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N</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－槽对物块的约束力</a:t>
            </a:r>
            <a:endParaRPr kumimoji="1" lang="zh-CN" altLang="en-US"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19569" name="Text Box 113">
            <a:extLst>
              <a:ext uri="{FF2B5EF4-FFF2-40B4-BE49-F238E27FC236}">
                <a16:creationId xmlns:a16="http://schemas.microsoft.com/office/drawing/2014/main" id="{EF5BC423-34A0-6646-9C8B-B03F9A5BD028}"/>
              </a:ext>
            </a:extLst>
          </p:cNvPr>
          <p:cNvSpPr txBox="1">
            <a:spLocks noChangeArrowheads="1"/>
          </p:cNvSpPr>
          <p:nvPr/>
        </p:nvSpPr>
        <p:spPr bwMode="auto">
          <a:xfrm>
            <a:off x="4572000" y="4876800"/>
            <a:ext cx="18192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C</a:t>
            </a: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－科氏力</a:t>
            </a:r>
            <a:endParaRPr kumimoji="1" lang="zh-CN" altLang="en-US"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19570" name="Text Box 114">
            <a:extLst>
              <a:ext uri="{FF2B5EF4-FFF2-40B4-BE49-F238E27FC236}">
                <a16:creationId xmlns:a16="http://schemas.microsoft.com/office/drawing/2014/main" id="{85671FAF-B4D4-FC41-8E81-31317EAB5287}"/>
              </a:ext>
            </a:extLst>
          </p:cNvPr>
          <p:cNvSpPr txBox="1">
            <a:spLocks noChangeArrowheads="1"/>
          </p:cNvSpPr>
          <p:nvPr/>
        </p:nvSpPr>
        <p:spPr bwMode="auto">
          <a:xfrm>
            <a:off x="4159250" y="5445125"/>
            <a:ext cx="503237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CC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en-US" altLang="zh-CN" sz="2400" b="0" i="0" u="none" strike="noStrike" kern="1200" cap="none" spc="0" normalizeH="0" baseline="-25000" noProof="0">
                <a:ln>
                  <a:noFill/>
                </a:ln>
                <a:solidFill>
                  <a:srgbClr val="00CC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en</a:t>
            </a:r>
            <a:r>
              <a:rPr kumimoji="1" lang="en-US" altLang="zh-CN" sz="2400" b="0" i="0" u="none" strike="noStrike" kern="1200" cap="none" spc="0" normalizeH="0" baseline="0" noProof="0">
                <a:ln>
                  <a:noFill/>
                </a:ln>
                <a:solidFill>
                  <a:srgbClr val="00CC99"/>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－法向牵连惯性力：惯性离心力</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F</a:t>
            </a:r>
            <a:r>
              <a:rPr kumimoji="1" lang="en-US" altLang="zh-CN" sz="2400" b="0" i="0" u="none" strike="noStrike" kern="1200" cap="none" spc="0" normalizeH="0" baseline="-25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en</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m </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Symbol" pitchFamily="2" charset="2"/>
              </a:rPr>
              <a:t></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sym typeface="Math A" pitchFamily="18" charset="2"/>
              </a:rPr>
              <a:t>2</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p>
        </p:txBody>
      </p:sp>
      <p:sp>
        <p:nvSpPr>
          <p:cNvPr id="19571" name="Text Box 115">
            <a:extLst>
              <a:ext uri="{FF2B5EF4-FFF2-40B4-BE49-F238E27FC236}">
                <a16:creationId xmlns:a16="http://schemas.microsoft.com/office/drawing/2014/main" id="{7C6CA4CA-6043-CD47-A0FA-B57F857C9E84}"/>
              </a:ext>
            </a:extLst>
          </p:cNvPr>
          <p:cNvSpPr txBox="1">
            <a:spLocks noChangeArrowheads="1"/>
          </p:cNvSpPr>
          <p:nvPr/>
        </p:nvSpPr>
        <p:spPr bwMode="auto">
          <a:xfrm>
            <a:off x="288925" y="20638"/>
            <a:ext cx="1006475" cy="830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解：</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0" i="0" u="none" strike="noStrike" kern="1200" cap="none" spc="0" normalizeH="0" baseline="0" noProof="0">
              <a:ln>
                <a:noFill/>
              </a:ln>
              <a:solidFill>
                <a:srgbClr val="CC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p:txBody>
      </p:sp>
      <p:sp>
        <p:nvSpPr>
          <p:cNvPr id="2" name="灯片编号占位符 1">
            <a:extLst>
              <a:ext uri="{FF2B5EF4-FFF2-40B4-BE49-F238E27FC236}">
                <a16:creationId xmlns:a16="http://schemas.microsoft.com/office/drawing/2014/main" id="{CF1321F9-0DA5-4765-920E-F1EB44F89996}"/>
              </a:ext>
            </a:extLst>
          </p:cNvPr>
          <p:cNvSpPr>
            <a:spLocks noGrp="1"/>
          </p:cNvSpPr>
          <p:nvPr>
            <p:ph type="sldNum" sz="quarter" idx="12"/>
          </p:nvPr>
        </p:nvSpPr>
        <p:spPr/>
        <p:txBody>
          <a:bodyPr/>
          <a:lstStyle/>
          <a:p>
            <a:pPr>
              <a:defRPr/>
            </a:pPr>
            <a:fld id="{8372D68D-3E4D-E140-BABB-1F7B81CFF020}" type="slidenum">
              <a:rPr lang="en-US" altLang="zh-CN" smtClean="0"/>
              <a:pPr>
                <a:defRPr/>
              </a:pPr>
              <a:t>35</a:t>
            </a:fld>
            <a:endParaRPr lang="en-US" altLang="zh-CN" dirty="0"/>
          </a:p>
        </p:txBody>
      </p:sp>
    </p:spTree>
    <p:extLst>
      <p:ext uri="{BB962C8B-B14F-4D97-AF65-F5344CB8AC3E}">
        <p14:creationId xmlns:p14="http://schemas.microsoft.com/office/powerpoint/2010/main" val="1973056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ox(out)">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9547"/>
                                        </p:tgtEl>
                                        <p:attrNameLst>
                                          <p:attrName>style.visibility</p:attrName>
                                        </p:attrNameLst>
                                      </p:cBhvr>
                                      <p:to>
                                        <p:strVal val="visible"/>
                                      </p:to>
                                    </p:set>
                                    <p:animEffect transition="in" filter="box(out)">
                                      <p:cBhvr>
                                        <p:cTn id="12" dur="500"/>
                                        <p:tgtEl>
                                          <p:spTgt spid="195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9525"/>
                                        </p:tgtEl>
                                        <p:attrNameLst>
                                          <p:attrName>style.visibility</p:attrName>
                                        </p:attrNameLst>
                                      </p:cBhvr>
                                      <p:to>
                                        <p:strVal val="visible"/>
                                      </p:to>
                                    </p:set>
                                    <p:animEffect transition="in" filter="box(out)">
                                      <p:cBhvr>
                                        <p:cTn id="17" dur="500"/>
                                        <p:tgtEl>
                                          <p:spTgt spid="1952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19469"/>
                                        </p:tgtEl>
                                        <p:attrNameLst>
                                          <p:attrName>style.visibility</p:attrName>
                                        </p:attrNameLst>
                                      </p:cBhvr>
                                      <p:to>
                                        <p:strVal val="visible"/>
                                      </p:to>
                                    </p:set>
                                    <p:animEffect transition="in" filter="box(out)">
                                      <p:cBhvr>
                                        <p:cTn id="22" dur="500"/>
                                        <p:tgtEl>
                                          <p:spTgt spid="19469"/>
                                        </p:tgtEl>
                                      </p:cBhvr>
                                    </p:animEffect>
                                  </p:childTnLst>
                                  <p:subTnLst>
                                    <p:set>
                                      <p:cBhvr override="childStyle">
                                        <p:cTn dur="1" fill="hold" display="0" masterRel="nextClick" afterEffect="1"/>
                                        <p:tgtEl>
                                          <p:spTgt spid="19469"/>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19496"/>
                                        </p:tgtEl>
                                        <p:attrNameLst>
                                          <p:attrName>style.visibility</p:attrName>
                                        </p:attrNameLst>
                                      </p:cBhvr>
                                      <p:to>
                                        <p:strVal val="visible"/>
                                      </p:to>
                                    </p:set>
                                    <p:animEffect transition="in" filter="box(out)">
                                      <p:cBhvr>
                                        <p:cTn id="27" dur="500"/>
                                        <p:tgtEl>
                                          <p:spTgt spid="194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9548"/>
                                        </p:tgtEl>
                                        <p:attrNameLst>
                                          <p:attrName>style.visibility</p:attrName>
                                        </p:attrNameLst>
                                      </p:cBhvr>
                                      <p:to>
                                        <p:strVal val="visible"/>
                                      </p:to>
                                    </p:set>
                                    <p:animEffect transition="in" filter="box(out)">
                                      <p:cBhvr>
                                        <p:cTn id="32" dur="500"/>
                                        <p:tgtEl>
                                          <p:spTgt spid="1954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19532"/>
                                        </p:tgtEl>
                                        <p:attrNameLst>
                                          <p:attrName>style.visibility</p:attrName>
                                        </p:attrNameLst>
                                      </p:cBhvr>
                                      <p:to>
                                        <p:strVal val="visible"/>
                                      </p:to>
                                    </p:set>
                                    <p:animEffect transition="in" filter="box(out)">
                                      <p:cBhvr>
                                        <p:cTn id="37" dur="500"/>
                                        <p:tgtEl>
                                          <p:spTgt spid="195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9549"/>
                                        </p:tgtEl>
                                        <p:attrNameLst>
                                          <p:attrName>style.visibility</p:attrName>
                                        </p:attrNameLst>
                                      </p:cBhvr>
                                      <p:to>
                                        <p:strVal val="visible"/>
                                      </p:to>
                                    </p:set>
                                    <p:animEffect transition="in" filter="box(out)">
                                      <p:cBhvr>
                                        <p:cTn id="42" dur="500"/>
                                        <p:tgtEl>
                                          <p:spTgt spid="1954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19537"/>
                                        </p:tgtEl>
                                        <p:attrNameLst>
                                          <p:attrName>style.visibility</p:attrName>
                                        </p:attrNameLst>
                                      </p:cBhvr>
                                      <p:to>
                                        <p:strVal val="visible"/>
                                      </p:to>
                                    </p:set>
                                    <p:animEffect transition="in" filter="box(out)">
                                      <p:cBhvr>
                                        <p:cTn id="47" dur="500"/>
                                        <p:tgtEl>
                                          <p:spTgt spid="195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32" fill="hold" nodeType="clickEffect">
                                  <p:stCondLst>
                                    <p:cond delay="0"/>
                                  </p:stCondLst>
                                  <p:childTnLst>
                                    <p:set>
                                      <p:cBhvr>
                                        <p:cTn id="51" dur="1" fill="hold">
                                          <p:stCondLst>
                                            <p:cond delay="0"/>
                                          </p:stCondLst>
                                        </p:cTn>
                                        <p:tgtEl>
                                          <p:spTgt spid="19538"/>
                                        </p:tgtEl>
                                        <p:attrNameLst>
                                          <p:attrName>style.visibility</p:attrName>
                                        </p:attrNameLst>
                                      </p:cBhvr>
                                      <p:to>
                                        <p:strVal val="visible"/>
                                      </p:to>
                                    </p:set>
                                    <p:animEffect transition="in" filter="box(out)">
                                      <p:cBhvr>
                                        <p:cTn id="52" dur="500"/>
                                        <p:tgtEl>
                                          <p:spTgt spid="1953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32" fill="hold" nodeType="clickEffect">
                                  <p:stCondLst>
                                    <p:cond delay="0"/>
                                  </p:stCondLst>
                                  <p:childTnLst>
                                    <p:set>
                                      <p:cBhvr>
                                        <p:cTn id="56" dur="1" fill="hold">
                                          <p:stCondLst>
                                            <p:cond delay="0"/>
                                          </p:stCondLst>
                                        </p:cTn>
                                        <p:tgtEl>
                                          <p:spTgt spid="19541"/>
                                        </p:tgtEl>
                                        <p:attrNameLst>
                                          <p:attrName>style.visibility</p:attrName>
                                        </p:attrNameLst>
                                      </p:cBhvr>
                                      <p:to>
                                        <p:strVal val="visible"/>
                                      </p:to>
                                    </p:set>
                                    <p:animEffect transition="in" filter="box(out)">
                                      <p:cBhvr>
                                        <p:cTn id="57" dur="500"/>
                                        <p:tgtEl>
                                          <p:spTgt spid="1954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4" presetClass="entr" presetSubtype="32" fill="hold" nodeType="clickEffect">
                                  <p:stCondLst>
                                    <p:cond delay="0"/>
                                  </p:stCondLst>
                                  <p:childTnLst>
                                    <p:set>
                                      <p:cBhvr>
                                        <p:cTn id="61" dur="1" fill="hold">
                                          <p:stCondLst>
                                            <p:cond delay="0"/>
                                          </p:stCondLst>
                                        </p:cTn>
                                        <p:tgtEl>
                                          <p:spTgt spid="19544"/>
                                        </p:tgtEl>
                                        <p:attrNameLst>
                                          <p:attrName>style.visibility</p:attrName>
                                        </p:attrNameLst>
                                      </p:cBhvr>
                                      <p:to>
                                        <p:strVal val="visible"/>
                                      </p:to>
                                    </p:set>
                                    <p:animEffect transition="in" filter="box(out)">
                                      <p:cBhvr>
                                        <p:cTn id="62" dur="500"/>
                                        <p:tgtEl>
                                          <p:spTgt spid="1954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 presetClass="entr" presetSubtype="32" fill="hold" grpId="0" nodeType="clickEffect">
                                  <p:stCondLst>
                                    <p:cond delay="0"/>
                                  </p:stCondLst>
                                  <p:childTnLst>
                                    <p:set>
                                      <p:cBhvr>
                                        <p:cTn id="66" dur="1" fill="hold">
                                          <p:stCondLst>
                                            <p:cond delay="0"/>
                                          </p:stCondLst>
                                        </p:cTn>
                                        <p:tgtEl>
                                          <p:spTgt spid="19550"/>
                                        </p:tgtEl>
                                        <p:attrNameLst>
                                          <p:attrName>style.visibility</p:attrName>
                                        </p:attrNameLst>
                                      </p:cBhvr>
                                      <p:to>
                                        <p:strVal val="visible"/>
                                      </p:to>
                                    </p:set>
                                    <p:animEffect transition="in" filter="box(out)">
                                      <p:cBhvr>
                                        <p:cTn id="67" dur="500"/>
                                        <p:tgtEl>
                                          <p:spTgt spid="1955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19551"/>
                                        </p:tgtEl>
                                        <p:attrNameLst>
                                          <p:attrName>style.visibility</p:attrName>
                                        </p:attrNameLst>
                                      </p:cBhvr>
                                      <p:to>
                                        <p:strVal val="visible"/>
                                      </p:to>
                                    </p:set>
                                    <p:animEffect transition="in" filter="box(out)">
                                      <p:cBhvr>
                                        <p:cTn id="72" dur="500"/>
                                        <p:tgtEl>
                                          <p:spTgt spid="1955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 presetClass="entr" presetSubtype="32" fill="hold" grpId="0" nodeType="clickEffect">
                                  <p:stCondLst>
                                    <p:cond delay="0"/>
                                  </p:stCondLst>
                                  <p:childTnLst>
                                    <p:set>
                                      <p:cBhvr>
                                        <p:cTn id="76" dur="1" fill="hold">
                                          <p:stCondLst>
                                            <p:cond delay="0"/>
                                          </p:stCondLst>
                                        </p:cTn>
                                        <p:tgtEl>
                                          <p:spTgt spid="19552"/>
                                        </p:tgtEl>
                                        <p:attrNameLst>
                                          <p:attrName>style.visibility</p:attrName>
                                        </p:attrNameLst>
                                      </p:cBhvr>
                                      <p:to>
                                        <p:strVal val="visible"/>
                                      </p:to>
                                    </p:set>
                                    <p:animEffect transition="in" filter="box(out)">
                                      <p:cBhvr>
                                        <p:cTn id="77" dur="500"/>
                                        <p:tgtEl>
                                          <p:spTgt spid="1955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32" fill="hold" grpId="0" nodeType="clickEffect">
                                  <p:stCondLst>
                                    <p:cond delay="0"/>
                                  </p:stCondLst>
                                  <p:childTnLst>
                                    <p:set>
                                      <p:cBhvr>
                                        <p:cTn id="81" dur="1" fill="hold">
                                          <p:stCondLst>
                                            <p:cond delay="0"/>
                                          </p:stCondLst>
                                        </p:cTn>
                                        <p:tgtEl>
                                          <p:spTgt spid="19566"/>
                                        </p:tgtEl>
                                        <p:attrNameLst>
                                          <p:attrName>style.visibility</p:attrName>
                                        </p:attrNameLst>
                                      </p:cBhvr>
                                      <p:to>
                                        <p:strVal val="visible"/>
                                      </p:to>
                                    </p:set>
                                    <p:animEffect transition="in" filter="box(out)">
                                      <p:cBhvr>
                                        <p:cTn id="82" dur="500"/>
                                        <p:tgtEl>
                                          <p:spTgt spid="1956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4" presetClass="entr" presetSubtype="32" fill="hold" grpId="0" nodeType="clickEffect">
                                  <p:stCondLst>
                                    <p:cond delay="0"/>
                                  </p:stCondLst>
                                  <p:childTnLst>
                                    <p:set>
                                      <p:cBhvr>
                                        <p:cTn id="86" dur="1" fill="hold">
                                          <p:stCondLst>
                                            <p:cond delay="0"/>
                                          </p:stCondLst>
                                        </p:cTn>
                                        <p:tgtEl>
                                          <p:spTgt spid="19553"/>
                                        </p:tgtEl>
                                        <p:attrNameLst>
                                          <p:attrName>style.visibility</p:attrName>
                                        </p:attrNameLst>
                                      </p:cBhvr>
                                      <p:to>
                                        <p:strVal val="visible"/>
                                      </p:to>
                                    </p:set>
                                    <p:animEffect transition="in" filter="box(out)">
                                      <p:cBhvr>
                                        <p:cTn id="87" dur="500"/>
                                        <p:tgtEl>
                                          <p:spTgt spid="19553"/>
                                        </p:tgtEl>
                                      </p:cBhvr>
                                    </p:animEffect>
                                  </p:childTnLst>
                                  <p:subTnLst>
                                    <p:audio>
                                      <p:cMediaNode>
                                        <p:cTn display="0" masterRel="sameClick">
                                          <p:stCondLst>
                                            <p:cond evt="begin" delay="0">
                                              <p:tn val="85"/>
                                            </p:cond>
                                          </p:stCondLst>
                                          <p:endCondLst>
                                            <p:cond evt="onStopAudio" delay="0">
                                              <p:tgtEl>
                                                <p:sldTgt/>
                                              </p:tgtEl>
                                            </p:cond>
                                          </p:endCondLst>
                                        </p:cTn>
                                        <p:tgtEl>
                                          <p:sndTgt r:embed="rId2" name="CAMERA.WAV"/>
                                        </p:tgtEl>
                                      </p:cMediaNode>
                                    </p:audio>
                                  </p:subTnLst>
                                </p:cTn>
                              </p:par>
                            </p:childTnLst>
                          </p:cTn>
                        </p:par>
                      </p:childTnLst>
                    </p:cTn>
                  </p:par>
                  <p:par>
                    <p:cTn id="88" fill="hold" nodeType="clickPar">
                      <p:stCondLst>
                        <p:cond delay="indefinite"/>
                      </p:stCondLst>
                      <p:childTnLst>
                        <p:par>
                          <p:cTn id="89" fill="hold" nodeType="withGroup">
                            <p:stCondLst>
                              <p:cond delay="0"/>
                            </p:stCondLst>
                            <p:childTnLst>
                              <p:par>
                                <p:cTn id="90" presetID="4" presetClass="entr" presetSubtype="32" fill="hold" nodeType="clickEffect">
                                  <p:stCondLst>
                                    <p:cond delay="0"/>
                                  </p:stCondLst>
                                  <p:childTnLst>
                                    <p:set>
                                      <p:cBhvr>
                                        <p:cTn id="91" dur="1" fill="hold">
                                          <p:stCondLst>
                                            <p:cond delay="0"/>
                                          </p:stCondLst>
                                        </p:cTn>
                                        <p:tgtEl>
                                          <p:spTgt spid="19554"/>
                                        </p:tgtEl>
                                        <p:attrNameLst>
                                          <p:attrName>style.visibility</p:attrName>
                                        </p:attrNameLst>
                                      </p:cBhvr>
                                      <p:to>
                                        <p:strVal val="visible"/>
                                      </p:to>
                                    </p:set>
                                    <p:animEffect transition="in" filter="box(out)">
                                      <p:cBhvr>
                                        <p:cTn id="92" dur="500"/>
                                        <p:tgtEl>
                                          <p:spTgt spid="1955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4" presetClass="entr" presetSubtype="32" fill="hold" nodeType="clickEffect">
                                  <p:stCondLst>
                                    <p:cond delay="0"/>
                                  </p:stCondLst>
                                  <p:childTnLst>
                                    <p:set>
                                      <p:cBhvr>
                                        <p:cTn id="96" dur="1" fill="hold">
                                          <p:stCondLst>
                                            <p:cond delay="0"/>
                                          </p:stCondLst>
                                        </p:cTn>
                                        <p:tgtEl>
                                          <p:spTgt spid="19557"/>
                                        </p:tgtEl>
                                        <p:attrNameLst>
                                          <p:attrName>style.visibility</p:attrName>
                                        </p:attrNameLst>
                                      </p:cBhvr>
                                      <p:to>
                                        <p:strVal val="visible"/>
                                      </p:to>
                                    </p:set>
                                    <p:animEffect transition="in" filter="box(out)">
                                      <p:cBhvr>
                                        <p:cTn id="97" dur="500"/>
                                        <p:tgtEl>
                                          <p:spTgt spid="19557"/>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 presetClass="entr" presetSubtype="32" fill="hold" nodeType="clickEffect">
                                  <p:stCondLst>
                                    <p:cond delay="0"/>
                                  </p:stCondLst>
                                  <p:childTnLst>
                                    <p:set>
                                      <p:cBhvr>
                                        <p:cTn id="101" dur="1" fill="hold">
                                          <p:stCondLst>
                                            <p:cond delay="0"/>
                                          </p:stCondLst>
                                        </p:cTn>
                                        <p:tgtEl>
                                          <p:spTgt spid="19560"/>
                                        </p:tgtEl>
                                        <p:attrNameLst>
                                          <p:attrName>style.visibility</p:attrName>
                                        </p:attrNameLst>
                                      </p:cBhvr>
                                      <p:to>
                                        <p:strVal val="visible"/>
                                      </p:to>
                                    </p:set>
                                    <p:animEffect transition="in" filter="box(out)">
                                      <p:cBhvr>
                                        <p:cTn id="102" dur="500"/>
                                        <p:tgtEl>
                                          <p:spTgt spid="1956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nodeType="clickEffect">
                                  <p:stCondLst>
                                    <p:cond delay="0"/>
                                  </p:stCondLst>
                                  <p:childTnLst>
                                    <p:set>
                                      <p:cBhvr>
                                        <p:cTn id="106" dur="1" fill="hold">
                                          <p:stCondLst>
                                            <p:cond delay="0"/>
                                          </p:stCondLst>
                                        </p:cTn>
                                        <p:tgtEl>
                                          <p:spTgt spid="19563"/>
                                        </p:tgtEl>
                                        <p:attrNameLst>
                                          <p:attrName>style.visibility</p:attrName>
                                        </p:attrNameLst>
                                      </p:cBhvr>
                                      <p:to>
                                        <p:strVal val="visible"/>
                                      </p:to>
                                    </p:set>
                                    <p:animEffect transition="in" filter="box(out)">
                                      <p:cBhvr>
                                        <p:cTn id="107" dur="500"/>
                                        <p:tgtEl>
                                          <p:spTgt spid="19563"/>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4" presetClass="entr" presetSubtype="32" fill="hold" grpId="0" nodeType="clickEffect">
                                  <p:stCondLst>
                                    <p:cond delay="0"/>
                                  </p:stCondLst>
                                  <p:childTnLst>
                                    <p:set>
                                      <p:cBhvr>
                                        <p:cTn id="111" dur="1" fill="hold">
                                          <p:stCondLst>
                                            <p:cond delay="0"/>
                                          </p:stCondLst>
                                        </p:cTn>
                                        <p:tgtEl>
                                          <p:spTgt spid="19567"/>
                                        </p:tgtEl>
                                        <p:attrNameLst>
                                          <p:attrName>style.visibility</p:attrName>
                                        </p:attrNameLst>
                                      </p:cBhvr>
                                      <p:to>
                                        <p:strVal val="visible"/>
                                      </p:to>
                                    </p:set>
                                    <p:animEffect transition="in" filter="box(out)">
                                      <p:cBhvr>
                                        <p:cTn id="112" dur="500"/>
                                        <p:tgtEl>
                                          <p:spTgt spid="19567"/>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4" presetClass="entr" presetSubtype="32" fill="hold" grpId="0" nodeType="clickEffect">
                                  <p:stCondLst>
                                    <p:cond delay="0"/>
                                  </p:stCondLst>
                                  <p:childTnLst>
                                    <p:set>
                                      <p:cBhvr>
                                        <p:cTn id="116" dur="1" fill="hold">
                                          <p:stCondLst>
                                            <p:cond delay="0"/>
                                          </p:stCondLst>
                                        </p:cTn>
                                        <p:tgtEl>
                                          <p:spTgt spid="19568"/>
                                        </p:tgtEl>
                                        <p:attrNameLst>
                                          <p:attrName>style.visibility</p:attrName>
                                        </p:attrNameLst>
                                      </p:cBhvr>
                                      <p:to>
                                        <p:strVal val="visible"/>
                                      </p:to>
                                    </p:set>
                                    <p:animEffect transition="in" filter="box(out)">
                                      <p:cBhvr>
                                        <p:cTn id="117" dur="500"/>
                                        <p:tgtEl>
                                          <p:spTgt spid="19568"/>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4" presetClass="entr" presetSubtype="32" fill="hold" grpId="0" nodeType="clickEffect">
                                  <p:stCondLst>
                                    <p:cond delay="0"/>
                                  </p:stCondLst>
                                  <p:childTnLst>
                                    <p:set>
                                      <p:cBhvr>
                                        <p:cTn id="121" dur="1" fill="hold">
                                          <p:stCondLst>
                                            <p:cond delay="0"/>
                                          </p:stCondLst>
                                        </p:cTn>
                                        <p:tgtEl>
                                          <p:spTgt spid="19569"/>
                                        </p:tgtEl>
                                        <p:attrNameLst>
                                          <p:attrName>style.visibility</p:attrName>
                                        </p:attrNameLst>
                                      </p:cBhvr>
                                      <p:to>
                                        <p:strVal val="visible"/>
                                      </p:to>
                                    </p:set>
                                    <p:animEffect transition="in" filter="box(out)">
                                      <p:cBhvr>
                                        <p:cTn id="122" dur="500"/>
                                        <p:tgtEl>
                                          <p:spTgt spid="19569"/>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32" fill="hold" grpId="0" nodeType="clickEffect">
                                  <p:stCondLst>
                                    <p:cond delay="0"/>
                                  </p:stCondLst>
                                  <p:childTnLst>
                                    <p:set>
                                      <p:cBhvr>
                                        <p:cTn id="126" dur="1" fill="hold">
                                          <p:stCondLst>
                                            <p:cond delay="0"/>
                                          </p:stCondLst>
                                        </p:cTn>
                                        <p:tgtEl>
                                          <p:spTgt spid="19570"/>
                                        </p:tgtEl>
                                        <p:attrNameLst>
                                          <p:attrName>style.visibility</p:attrName>
                                        </p:attrNameLst>
                                      </p:cBhvr>
                                      <p:to>
                                        <p:strVal val="visible"/>
                                      </p:to>
                                    </p:set>
                                    <p:animEffect transition="in" filter="box(out)">
                                      <p:cBhvr>
                                        <p:cTn id="127" dur="500"/>
                                        <p:tgtEl>
                                          <p:spTgt spid="1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37" grpId="0" animBg="1"/>
      <p:bldP spid="19547" grpId="0" autoUpdateAnimBg="0"/>
      <p:bldP spid="19548" grpId="0" autoUpdateAnimBg="0"/>
      <p:bldP spid="19549" grpId="0" autoUpdateAnimBg="0"/>
      <p:bldP spid="19550" grpId="0" autoUpdateAnimBg="0"/>
      <p:bldP spid="19551" grpId="0" autoUpdateAnimBg="0"/>
      <p:bldP spid="19552" grpId="0" autoUpdateAnimBg="0"/>
      <p:bldP spid="19553" grpId="0" animBg="1"/>
      <p:bldP spid="19566" grpId="0" autoUpdateAnimBg="0"/>
      <p:bldP spid="19567" grpId="0" autoUpdateAnimBg="0"/>
      <p:bldP spid="19568" grpId="0" autoUpdateAnimBg="0"/>
      <p:bldP spid="19569" grpId="0" autoUpdateAnimBg="0"/>
      <p:bldP spid="19570"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内容">
            <a:extLst>
              <a:ext uri="{FF2B5EF4-FFF2-40B4-BE49-F238E27FC236}">
                <a16:creationId xmlns:a16="http://schemas.microsoft.com/office/drawing/2014/main" id="{4CDD5E00-100E-9844-954D-8A99B207C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Text Box 3">
            <a:extLst>
              <a:ext uri="{FF2B5EF4-FFF2-40B4-BE49-F238E27FC236}">
                <a16:creationId xmlns:a16="http://schemas.microsoft.com/office/drawing/2014/main" id="{CCE3388B-5665-5642-80B8-C8951CA63968}"/>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grpSp>
        <p:nvGrpSpPr>
          <p:cNvPr id="53252" name="Group 4">
            <a:extLst>
              <a:ext uri="{FF2B5EF4-FFF2-40B4-BE49-F238E27FC236}">
                <a16:creationId xmlns:a16="http://schemas.microsoft.com/office/drawing/2014/main" id="{02A9919C-038D-A246-A4D9-9B6A232A5425}"/>
              </a:ext>
            </a:extLst>
          </p:cNvPr>
          <p:cNvGrpSpPr>
            <a:grpSpLocks/>
          </p:cNvGrpSpPr>
          <p:nvPr/>
        </p:nvGrpSpPr>
        <p:grpSpPr bwMode="auto">
          <a:xfrm>
            <a:off x="250825" y="260350"/>
            <a:ext cx="3886200" cy="6019800"/>
            <a:chOff x="144" y="144"/>
            <a:chExt cx="2448" cy="3792"/>
          </a:xfrm>
        </p:grpSpPr>
        <p:grpSp>
          <p:nvGrpSpPr>
            <p:cNvPr id="53259" name="Group 5">
              <a:extLst>
                <a:ext uri="{FF2B5EF4-FFF2-40B4-BE49-F238E27FC236}">
                  <a16:creationId xmlns:a16="http://schemas.microsoft.com/office/drawing/2014/main" id="{19819E2C-C03A-7B43-8F08-63C366B69D74}"/>
                </a:ext>
              </a:extLst>
            </p:cNvPr>
            <p:cNvGrpSpPr>
              <a:grpSpLocks/>
            </p:cNvGrpSpPr>
            <p:nvPr/>
          </p:nvGrpSpPr>
          <p:grpSpPr bwMode="auto">
            <a:xfrm>
              <a:off x="240" y="240"/>
              <a:ext cx="2064" cy="2168"/>
              <a:chOff x="240" y="240"/>
              <a:chExt cx="2064" cy="2168"/>
            </a:xfrm>
          </p:grpSpPr>
          <p:grpSp>
            <p:nvGrpSpPr>
              <p:cNvPr id="53351" name="Group 6">
                <a:extLst>
                  <a:ext uri="{FF2B5EF4-FFF2-40B4-BE49-F238E27FC236}">
                    <a16:creationId xmlns:a16="http://schemas.microsoft.com/office/drawing/2014/main" id="{BC3B19AB-D49C-E043-85FA-D1B8747162D5}"/>
                  </a:ext>
                </a:extLst>
              </p:cNvPr>
              <p:cNvGrpSpPr>
                <a:grpSpLocks/>
              </p:cNvGrpSpPr>
              <p:nvPr/>
            </p:nvGrpSpPr>
            <p:grpSpPr bwMode="auto">
              <a:xfrm>
                <a:off x="240" y="240"/>
                <a:ext cx="2064" cy="2112"/>
                <a:chOff x="694" y="1776"/>
                <a:chExt cx="2064" cy="2112"/>
              </a:xfrm>
            </p:grpSpPr>
            <p:sp>
              <p:nvSpPr>
                <p:cNvPr id="53355" name="Oval 7">
                  <a:extLst>
                    <a:ext uri="{FF2B5EF4-FFF2-40B4-BE49-F238E27FC236}">
                      <a16:creationId xmlns:a16="http://schemas.microsoft.com/office/drawing/2014/main" id="{D5B675F5-CF0A-EB44-A1B7-40F8BE41EF5B}"/>
                    </a:ext>
                  </a:extLst>
                </p:cNvPr>
                <p:cNvSpPr>
                  <a:spLocks noChangeArrowheads="1"/>
                </p:cNvSpPr>
                <p:nvPr/>
              </p:nvSpPr>
              <p:spPr bwMode="auto">
                <a:xfrm>
                  <a:off x="790" y="1942"/>
                  <a:ext cx="1776" cy="1776"/>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356" name="Group 8">
                  <a:extLst>
                    <a:ext uri="{FF2B5EF4-FFF2-40B4-BE49-F238E27FC236}">
                      <a16:creationId xmlns:a16="http://schemas.microsoft.com/office/drawing/2014/main" id="{214C11ED-A899-D74A-99DD-84BA5C8596C8}"/>
                    </a:ext>
                  </a:extLst>
                </p:cNvPr>
                <p:cNvGrpSpPr>
                  <a:grpSpLocks/>
                </p:cNvGrpSpPr>
                <p:nvPr/>
              </p:nvGrpSpPr>
              <p:grpSpPr bwMode="auto">
                <a:xfrm>
                  <a:off x="694" y="1776"/>
                  <a:ext cx="2064" cy="2112"/>
                  <a:chOff x="694" y="1776"/>
                  <a:chExt cx="2064" cy="2112"/>
                </a:xfrm>
              </p:grpSpPr>
              <p:sp>
                <p:nvSpPr>
                  <p:cNvPr id="53357" name="Line 9">
                    <a:extLst>
                      <a:ext uri="{FF2B5EF4-FFF2-40B4-BE49-F238E27FC236}">
                        <a16:creationId xmlns:a16="http://schemas.microsoft.com/office/drawing/2014/main" id="{363670B3-0FD5-2B40-8789-A67D376758B2}"/>
                      </a:ext>
                    </a:extLst>
                  </p:cNvPr>
                  <p:cNvSpPr>
                    <a:spLocks noChangeShapeType="1"/>
                  </p:cNvSpPr>
                  <p:nvPr/>
                </p:nvSpPr>
                <p:spPr bwMode="auto">
                  <a:xfrm>
                    <a:off x="694" y="2832"/>
                    <a:ext cx="2064" cy="0"/>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58" name="Line 10">
                    <a:extLst>
                      <a:ext uri="{FF2B5EF4-FFF2-40B4-BE49-F238E27FC236}">
                        <a16:creationId xmlns:a16="http://schemas.microsoft.com/office/drawing/2014/main" id="{2E310720-96BE-904E-90CD-988F97B31F1E}"/>
                      </a:ext>
                    </a:extLst>
                  </p:cNvPr>
                  <p:cNvSpPr>
                    <a:spLocks noChangeShapeType="1"/>
                  </p:cNvSpPr>
                  <p:nvPr/>
                </p:nvSpPr>
                <p:spPr bwMode="auto">
                  <a:xfrm>
                    <a:off x="1680" y="1776"/>
                    <a:ext cx="0" cy="2112"/>
                  </a:xfrm>
                  <a:prstGeom prst="line">
                    <a:avLst/>
                  </a:prstGeom>
                  <a:noFill/>
                  <a:ln w="12700">
                    <a:solidFill>
                      <a:schemeClr val="tx1"/>
                    </a:solidFill>
                    <a:prstDash val="lgDash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grpSp>
            <p:nvGrpSpPr>
              <p:cNvPr id="53352" name="Group 11">
                <a:extLst>
                  <a:ext uri="{FF2B5EF4-FFF2-40B4-BE49-F238E27FC236}">
                    <a16:creationId xmlns:a16="http://schemas.microsoft.com/office/drawing/2014/main" id="{01A18720-384F-C843-8711-517EC28B8D45}"/>
                  </a:ext>
                </a:extLst>
              </p:cNvPr>
              <p:cNvGrpSpPr>
                <a:grpSpLocks/>
              </p:cNvGrpSpPr>
              <p:nvPr/>
            </p:nvGrpSpPr>
            <p:grpSpPr bwMode="auto">
              <a:xfrm>
                <a:off x="1432" y="1440"/>
                <a:ext cx="824" cy="968"/>
                <a:chOff x="1632" y="2680"/>
                <a:chExt cx="824" cy="968"/>
              </a:xfrm>
            </p:grpSpPr>
            <p:sp>
              <p:nvSpPr>
                <p:cNvPr id="53353" name="Arc 12">
                  <a:extLst>
                    <a:ext uri="{FF2B5EF4-FFF2-40B4-BE49-F238E27FC236}">
                      <a16:creationId xmlns:a16="http://schemas.microsoft.com/office/drawing/2014/main" id="{5F568E89-B3F8-6E4E-9D6F-71A69CEC5F71}"/>
                    </a:ext>
                  </a:extLst>
                </p:cNvPr>
                <p:cNvSpPr>
                  <a:spLocks/>
                </p:cNvSpPr>
                <p:nvPr/>
              </p:nvSpPr>
              <p:spPr bwMode="auto">
                <a:xfrm rot="-6222307" flipH="1" flipV="1">
                  <a:off x="1776" y="2680"/>
                  <a:ext cx="680" cy="680"/>
                </a:xfrm>
                <a:custGeom>
                  <a:avLst/>
                  <a:gdLst>
                    <a:gd name="T0" fmla="*/ 0 w 21600"/>
                    <a:gd name="T1" fmla="*/ 0 h 21600"/>
                    <a:gd name="T2" fmla="*/ 21 w 21600"/>
                    <a:gd name="T3" fmla="*/ 21 h 21600"/>
                    <a:gd name="T4" fmla="*/ 0 w 21600"/>
                    <a:gd name="T5" fmla="*/ 21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chemeClr val="folHlink"/>
                  </a:solidFill>
                  <a:round/>
                  <a:headEnd type="triangle" w="sm"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54" name="Rectangle 13">
                  <a:extLst>
                    <a:ext uri="{FF2B5EF4-FFF2-40B4-BE49-F238E27FC236}">
                      <a16:creationId xmlns:a16="http://schemas.microsoft.com/office/drawing/2014/main" id="{F3284D1A-BB99-344E-84AF-0242313F73CE}"/>
                    </a:ext>
                  </a:extLst>
                </p:cNvPr>
                <p:cNvSpPr>
                  <a:spLocks noChangeArrowheads="1"/>
                </p:cNvSpPr>
                <p:nvPr/>
              </p:nvSpPr>
              <p:spPr bwMode="auto">
                <a:xfrm>
                  <a:off x="1632" y="3360"/>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uLnTx/>
                      <a:uFillTx/>
                      <a:latin typeface="Times New Roman" panose="02020603050405020304" pitchFamily="18" charset="0"/>
                      <a:ea typeface="黑体" panose="02010609060101010101" pitchFamily="49" charset="-122"/>
                      <a:cs typeface="+mn-cs"/>
                      <a:sym typeface="Symbol" pitchFamily="2" charset="2"/>
                    </a:rPr>
                    <a:t></a:t>
                  </a:r>
                </a:p>
              </p:txBody>
            </p:sp>
          </p:grpSp>
        </p:grpSp>
        <p:grpSp>
          <p:nvGrpSpPr>
            <p:cNvPr id="53260" name="Group 14">
              <a:extLst>
                <a:ext uri="{FF2B5EF4-FFF2-40B4-BE49-F238E27FC236}">
                  <a16:creationId xmlns:a16="http://schemas.microsoft.com/office/drawing/2014/main" id="{F6E85D5A-F31A-E94F-B3A5-68907BFC1CAE}"/>
                </a:ext>
              </a:extLst>
            </p:cNvPr>
            <p:cNvGrpSpPr>
              <a:grpSpLocks/>
            </p:cNvGrpSpPr>
            <p:nvPr/>
          </p:nvGrpSpPr>
          <p:grpSpPr bwMode="auto">
            <a:xfrm>
              <a:off x="425" y="720"/>
              <a:ext cx="1588" cy="1104"/>
              <a:chOff x="2396" y="1861"/>
              <a:chExt cx="1588" cy="1104"/>
            </a:xfrm>
          </p:grpSpPr>
          <p:sp>
            <p:nvSpPr>
              <p:cNvPr id="53325" name="Rectangle 15">
                <a:extLst>
                  <a:ext uri="{FF2B5EF4-FFF2-40B4-BE49-F238E27FC236}">
                    <a16:creationId xmlns:a16="http://schemas.microsoft.com/office/drawing/2014/main" id="{04225B2B-874E-2D44-B060-CCDA572D8678}"/>
                  </a:ext>
                </a:extLst>
              </p:cNvPr>
              <p:cNvSpPr>
                <a:spLocks noChangeArrowheads="1"/>
              </p:cNvSpPr>
              <p:nvPr/>
            </p:nvSpPr>
            <p:spPr bwMode="auto">
              <a:xfrm rot="-1476331">
                <a:off x="2396" y="2352"/>
                <a:ext cx="1584" cy="192"/>
              </a:xfrm>
              <a:prstGeom prst="rect">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326" name="Group 16">
                <a:extLst>
                  <a:ext uri="{FF2B5EF4-FFF2-40B4-BE49-F238E27FC236}">
                    <a16:creationId xmlns:a16="http://schemas.microsoft.com/office/drawing/2014/main" id="{ECD37E79-DB3B-4140-B703-88741FCDA76E}"/>
                  </a:ext>
                </a:extLst>
              </p:cNvPr>
              <p:cNvGrpSpPr>
                <a:grpSpLocks/>
              </p:cNvGrpSpPr>
              <p:nvPr/>
            </p:nvGrpSpPr>
            <p:grpSpPr bwMode="auto">
              <a:xfrm>
                <a:off x="2419" y="1861"/>
                <a:ext cx="1565" cy="1104"/>
                <a:chOff x="635" y="2016"/>
                <a:chExt cx="1565" cy="1104"/>
              </a:xfrm>
            </p:grpSpPr>
            <p:grpSp>
              <p:nvGrpSpPr>
                <p:cNvPr id="53327" name="Group 17">
                  <a:extLst>
                    <a:ext uri="{FF2B5EF4-FFF2-40B4-BE49-F238E27FC236}">
                      <a16:creationId xmlns:a16="http://schemas.microsoft.com/office/drawing/2014/main" id="{7020084A-8166-E04E-A9F6-D32F59113E91}"/>
                    </a:ext>
                  </a:extLst>
                </p:cNvPr>
                <p:cNvGrpSpPr>
                  <a:grpSpLocks/>
                </p:cNvGrpSpPr>
                <p:nvPr/>
              </p:nvGrpSpPr>
              <p:grpSpPr bwMode="auto">
                <a:xfrm rot="-1476331">
                  <a:off x="635" y="2495"/>
                  <a:ext cx="1565" cy="210"/>
                  <a:chOff x="890" y="2729"/>
                  <a:chExt cx="1565" cy="210"/>
                </a:xfrm>
              </p:grpSpPr>
              <p:sp>
                <p:nvSpPr>
                  <p:cNvPr id="53331" name="Rectangle 18">
                    <a:extLst>
                      <a:ext uri="{FF2B5EF4-FFF2-40B4-BE49-F238E27FC236}">
                        <a16:creationId xmlns:a16="http://schemas.microsoft.com/office/drawing/2014/main" id="{3F31155A-0743-DB47-AFE7-8C5F7F9C69AA}"/>
                      </a:ext>
                    </a:extLst>
                  </p:cNvPr>
                  <p:cNvSpPr>
                    <a:spLocks noChangeArrowheads="1"/>
                  </p:cNvSpPr>
                  <p:nvPr/>
                </p:nvSpPr>
                <p:spPr bwMode="auto">
                  <a:xfrm>
                    <a:off x="1599" y="2736"/>
                    <a:ext cx="144" cy="192"/>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332" name="Group 19">
                    <a:extLst>
                      <a:ext uri="{FF2B5EF4-FFF2-40B4-BE49-F238E27FC236}">
                        <a16:creationId xmlns:a16="http://schemas.microsoft.com/office/drawing/2014/main" id="{9456F0A7-6A41-AF4A-A39C-E0EC8007B884}"/>
                      </a:ext>
                    </a:extLst>
                  </p:cNvPr>
                  <p:cNvGrpSpPr>
                    <a:grpSpLocks/>
                  </p:cNvGrpSpPr>
                  <p:nvPr/>
                </p:nvGrpSpPr>
                <p:grpSpPr bwMode="auto">
                  <a:xfrm>
                    <a:off x="890" y="2729"/>
                    <a:ext cx="1565" cy="210"/>
                    <a:chOff x="890" y="2729"/>
                    <a:chExt cx="1565" cy="210"/>
                  </a:xfrm>
                </p:grpSpPr>
                <p:sp>
                  <p:nvSpPr>
                    <p:cNvPr id="53333" name="Line 20">
                      <a:extLst>
                        <a:ext uri="{FF2B5EF4-FFF2-40B4-BE49-F238E27FC236}">
                          <a16:creationId xmlns:a16="http://schemas.microsoft.com/office/drawing/2014/main" id="{764BC567-F922-A84F-902A-BEE1E36555B4}"/>
                        </a:ext>
                      </a:extLst>
                    </p:cNvPr>
                    <p:cNvSpPr>
                      <a:spLocks noChangeShapeType="1"/>
                    </p:cNvSpPr>
                    <p:nvPr/>
                  </p:nvSpPr>
                  <p:spPr bwMode="auto">
                    <a:xfrm>
                      <a:off x="890"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4" name="Line 21">
                      <a:extLst>
                        <a:ext uri="{FF2B5EF4-FFF2-40B4-BE49-F238E27FC236}">
                          <a16:creationId xmlns:a16="http://schemas.microsoft.com/office/drawing/2014/main" id="{D43078AE-A35E-D949-871F-E6CBEA3096F6}"/>
                        </a:ext>
                      </a:extLst>
                    </p:cNvPr>
                    <p:cNvSpPr>
                      <a:spLocks noChangeShapeType="1"/>
                    </p:cNvSpPr>
                    <p:nvPr/>
                  </p:nvSpPr>
                  <p:spPr bwMode="auto">
                    <a:xfrm>
                      <a:off x="105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5" name="Line 22">
                      <a:extLst>
                        <a:ext uri="{FF2B5EF4-FFF2-40B4-BE49-F238E27FC236}">
                          <a16:creationId xmlns:a16="http://schemas.microsoft.com/office/drawing/2014/main" id="{3F62B30E-B15B-954A-8404-3B22140C43DB}"/>
                        </a:ext>
                      </a:extLst>
                    </p:cNvPr>
                    <p:cNvSpPr>
                      <a:spLocks noChangeShapeType="1"/>
                    </p:cNvSpPr>
                    <p:nvPr/>
                  </p:nvSpPr>
                  <p:spPr bwMode="auto">
                    <a:xfrm>
                      <a:off x="122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6" name="Line 23">
                      <a:extLst>
                        <a:ext uri="{FF2B5EF4-FFF2-40B4-BE49-F238E27FC236}">
                          <a16:creationId xmlns:a16="http://schemas.microsoft.com/office/drawing/2014/main" id="{D3A976EF-D59E-3647-87E2-5C2DD4AAE71B}"/>
                        </a:ext>
                      </a:extLst>
                    </p:cNvPr>
                    <p:cNvSpPr>
                      <a:spLocks noChangeShapeType="1"/>
                    </p:cNvSpPr>
                    <p:nvPr/>
                  </p:nvSpPr>
                  <p:spPr bwMode="auto">
                    <a:xfrm>
                      <a:off x="140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7" name="Line 24">
                      <a:extLst>
                        <a:ext uri="{FF2B5EF4-FFF2-40B4-BE49-F238E27FC236}">
                          <a16:creationId xmlns:a16="http://schemas.microsoft.com/office/drawing/2014/main" id="{3D68A12D-E0D0-FD49-B7A5-5CBBC3C84FDD}"/>
                        </a:ext>
                      </a:extLst>
                    </p:cNvPr>
                    <p:cNvSpPr>
                      <a:spLocks noChangeShapeType="1"/>
                    </p:cNvSpPr>
                    <p:nvPr/>
                  </p:nvSpPr>
                  <p:spPr bwMode="auto">
                    <a:xfrm>
                      <a:off x="1876"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8" name="Line 25">
                      <a:extLst>
                        <a:ext uri="{FF2B5EF4-FFF2-40B4-BE49-F238E27FC236}">
                          <a16:creationId xmlns:a16="http://schemas.microsoft.com/office/drawing/2014/main" id="{8706CA2C-3E5E-7845-99FC-151F9C3767DB}"/>
                        </a:ext>
                      </a:extLst>
                    </p:cNvPr>
                    <p:cNvSpPr>
                      <a:spLocks noChangeShapeType="1"/>
                    </p:cNvSpPr>
                    <p:nvPr/>
                  </p:nvSpPr>
                  <p:spPr bwMode="auto">
                    <a:xfrm>
                      <a:off x="2042" y="2729"/>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39" name="Line 26">
                      <a:extLst>
                        <a:ext uri="{FF2B5EF4-FFF2-40B4-BE49-F238E27FC236}">
                          <a16:creationId xmlns:a16="http://schemas.microsoft.com/office/drawing/2014/main" id="{5576AB53-60C1-E44B-A42A-3EE63137287E}"/>
                        </a:ext>
                      </a:extLst>
                    </p:cNvPr>
                    <p:cNvSpPr>
                      <a:spLocks noChangeShapeType="1"/>
                    </p:cNvSpPr>
                    <p:nvPr/>
                  </p:nvSpPr>
                  <p:spPr bwMode="auto">
                    <a:xfrm>
                      <a:off x="2197"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0" name="Line 27">
                      <a:extLst>
                        <a:ext uri="{FF2B5EF4-FFF2-40B4-BE49-F238E27FC236}">
                          <a16:creationId xmlns:a16="http://schemas.microsoft.com/office/drawing/2014/main" id="{30037089-229B-3E4D-9C22-59A430C1C7EC}"/>
                        </a:ext>
                      </a:extLst>
                    </p:cNvPr>
                    <p:cNvSpPr>
                      <a:spLocks noChangeShapeType="1"/>
                    </p:cNvSpPr>
                    <p:nvPr/>
                  </p:nvSpPr>
                  <p:spPr bwMode="auto">
                    <a:xfrm>
                      <a:off x="2359"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1" name="Line 28">
                      <a:extLst>
                        <a:ext uri="{FF2B5EF4-FFF2-40B4-BE49-F238E27FC236}">
                          <a16:creationId xmlns:a16="http://schemas.microsoft.com/office/drawing/2014/main" id="{A25C778A-BB84-2148-BA17-FCB976114C49}"/>
                        </a:ext>
                      </a:extLst>
                    </p:cNvPr>
                    <p:cNvSpPr>
                      <a:spLocks noChangeShapeType="1"/>
                    </p:cNvSpPr>
                    <p:nvPr/>
                  </p:nvSpPr>
                  <p:spPr bwMode="auto">
                    <a:xfrm flipH="1">
                      <a:off x="100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2" name="Line 29">
                      <a:extLst>
                        <a:ext uri="{FF2B5EF4-FFF2-40B4-BE49-F238E27FC236}">
                          <a16:creationId xmlns:a16="http://schemas.microsoft.com/office/drawing/2014/main" id="{45969BA6-ACDE-B845-82DA-DA13CE06DF85}"/>
                        </a:ext>
                      </a:extLst>
                    </p:cNvPr>
                    <p:cNvSpPr>
                      <a:spLocks noChangeShapeType="1"/>
                    </p:cNvSpPr>
                    <p:nvPr/>
                  </p:nvSpPr>
                  <p:spPr bwMode="auto">
                    <a:xfrm flipH="1">
                      <a:off x="1178"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3" name="Line 30">
                      <a:extLst>
                        <a:ext uri="{FF2B5EF4-FFF2-40B4-BE49-F238E27FC236}">
                          <a16:creationId xmlns:a16="http://schemas.microsoft.com/office/drawing/2014/main" id="{6D399E9F-6625-3849-864F-8F04F215E91C}"/>
                        </a:ext>
                      </a:extLst>
                    </p:cNvPr>
                    <p:cNvSpPr>
                      <a:spLocks noChangeShapeType="1"/>
                    </p:cNvSpPr>
                    <p:nvPr/>
                  </p:nvSpPr>
                  <p:spPr bwMode="auto">
                    <a:xfrm flipH="1">
                      <a:off x="134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4" name="Line 31">
                      <a:extLst>
                        <a:ext uri="{FF2B5EF4-FFF2-40B4-BE49-F238E27FC236}">
                          <a16:creationId xmlns:a16="http://schemas.microsoft.com/office/drawing/2014/main" id="{B3195A65-D664-0047-81C7-4DAB9D9C6EE2}"/>
                        </a:ext>
                      </a:extLst>
                    </p:cNvPr>
                    <p:cNvSpPr>
                      <a:spLocks noChangeShapeType="1"/>
                    </p:cNvSpPr>
                    <p:nvPr/>
                  </p:nvSpPr>
                  <p:spPr bwMode="auto">
                    <a:xfrm flipH="1">
                      <a:off x="1503"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5" name="Line 32">
                      <a:extLst>
                        <a:ext uri="{FF2B5EF4-FFF2-40B4-BE49-F238E27FC236}">
                          <a16:creationId xmlns:a16="http://schemas.microsoft.com/office/drawing/2014/main" id="{E903CFD2-D9EA-A34E-8874-6B1B4242D1E9}"/>
                        </a:ext>
                      </a:extLst>
                    </p:cNvPr>
                    <p:cNvSpPr>
                      <a:spLocks noChangeShapeType="1"/>
                    </p:cNvSpPr>
                    <p:nvPr/>
                  </p:nvSpPr>
                  <p:spPr bwMode="auto">
                    <a:xfrm flipH="1">
                      <a:off x="2149" y="2747"/>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6" name="Line 33">
                      <a:extLst>
                        <a:ext uri="{FF2B5EF4-FFF2-40B4-BE49-F238E27FC236}">
                          <a16:creationId xmlns:a16="http://schemas.microsoft.com/office/drawing/2014/main" id="{F69027B4-8A1C-F147-96A4-C891E03B2360}"/>
                        </a:ext>
                      </a:extLst>
                    </p:cNvPr>
                    <p:cNvSpPr>
                      <a:spLocks noChangeShapeType="1"/>
                    </p:cNvSpPr>
                    <p:nvPr/>
                  </p:nvSpPr>
                  <p:spPr bwMode="auto">
                    <a:xfrm flipH="1">
                      <a:off x="182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7" name="Line 34">
                      <a:extLst>
                        <a:ext uri="{FF2B5EF4-FFF2-40B4-BE49-F238E27FC236}">
                          <a16:creationId xmlns:a16="http://schemas.microsoft.com/office/drawing/2014/main" id="{3669E420-8B2A-E946-8A7A-12150AFF357F}"/>
                        </a:ext>
                      </a:extLst>
                    </p:cNvPr>
                    <p:cNvSpPr>
                      <a:spLocks noChangeShapeType="1"/>
                    </p:cNvSpPr>
                    <p:nvPr/>
                  </p:nvSpPr>
                  <p:spPr bwMode="auto">
                    <a:xfrm flipH="1">
                      <a:off x="1990"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8" name="Line 35">
                      <a:extLst>
                        <a:ext uri="{FF2B5EF4-FFF2-40B4-BE49-F238E27FC236}">
                          <a16:creationId xmlns:a16="http://schemas.microsoft.com/office/drawing/2014/main" id="{EB4AA8A7-47B5-AA42-B609-63A22B76D9DF}"/>
                        </a:ext>
                      </a:extLst>
                    </p:cNvPr>
                    <p:cNvSpPr>
                      <a:spLocks noChangeShapeType="1"/>
                    </p:cNvSpPr>
                    <p:nvPr/>
                  </p:nvSpPr>
                  <p:spPr bwMode="auto">
                    <a:xfrm flipH="1">
                      <a:off x="2304"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49" name="Line 36">
                      <a:extLst>
                        <a:ext uri="{FF2B5EF4-FFF2-40B4-BE49-F238E27FC236}">
                          <a16:creationId xmlns:a16="http://schemas.microsoft.com/office/drawing/2014/main" id="{A2FD4D22-1C76-0847-9284-4CFC856ACD6D}"/>
                        </a:ext>
                      </a:extLst>
                    </p:cNvPr>
                    <p:cNvSpPr>
                      <a:spLocks noChangeShapeType="1"/>
                    </p:cNvSpPr>
                    <p:nvPr/>
                  </p:nvSpPr>
                  <p:spPr bwMode="auto">
                    <a:xfrm>
                      <a:off x="1743" y="273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50" name="Line 37">
                      <a:extLst>
                        <a:ext uri="{FF2B5EF4-FFF2-40B4-BE49-F238E27FC236}">
                          <a16:creationId xmlns:a16="http://schemas.microsoft.com/office/drawing/2014/main" id="{5771BEEF-2535-7145-BA20-5033F3FAAEB3}"/>
                        </a:ext>
                      </a:extLst>
                    </p:cNvPr>
                    <p:cNvSpPr>
                      <a:spLocks noChangeShapeType="1"/>
                    </p:cNvSpPr>
                    <p:nvPr/>
                  </p:nvSpPr>
                  <p:spPr bwMode="auto">
                    <a:xfrm>
                      <a:off x="1547" y="273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20518" name="Text Box 38">
                  <a:extLst>
                    <a:ext uri="{FF2B5EF4-FFF2-40B4-BE49-F238E27FC236}">
                      <a16:creationId xmlns:a16="http://schemas.microsoft.com/office/drawing/2014/main" id="{DB923064-C7FE-F746-A719-EEF994429DAF}"/>
                    </a:ext>
                  </a:extLst>
                </p:cNvPr>
                <p:cNvSpPr txBox="1">
                  <a:spLocks noChangeArrowheads="1"/>
                </p:cNvSpPr>
                <p:nvPr/>
              </p:nvSpPr>
              <p:spPr bwMode="auto">
                <a:xfrm>
                  <a:off x="1200" y="225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P</a:t>
                  </a:r>
                  <a:endParaRPr kumimoji="1" lang="en-US" altLang="zh-CN" sz="2400" b="0" i="1" u="none" strike="noStrike" kern="1200" cap="none" spc="0" normalizeH="0" baseline="0" noProof="0">
                    <a:ln>
                      <a:noFill/>
                    </a:ln>
                    <a:solidFill>
                      <a:srgbClr val="CC0099"/>
                    </a:solidFill>
                    <a:effectLst/>
                    <a:uLnTx/>
                    <a:uFillTx/>
                    <a:latin typeface="Times New Roman" panose="02020603050405020304" pitchFamily="18" charset="0"/>
                    <a:ea typeface="黑体" panose="02010609060101010101" pitchFamily="49" charset="-122"/>
                    <a:cs typeface="+mn-cs"/>
                  </a:endParaRPr>
                </a:p>
              </p:txBody>
            </p:sp>
            <p:sp>
              <p:nvSpPr>
                <p:cNvPr id="20519" name="Text Box 39">
                  <a:extLst>
                    <a:ext uri="{FF2B5EF4-FFF2-40B4-BE49-F238E27FC236}">
                      <a16:creationId xmlns:a16="http://schemas.microsoft.com/office/drawing/2014/main" id="{EA7C65EC-D646-1E4B-80F4-9677CC2EAC6D}"/>
                    </a:ext>
                  </a:extLst>
                </p:cNvPr>
                <p:cNvSpPr txBox="1">
                  <a:spLocks noChangeArrowheads="1"/>
                </p:cNvSpPr>
                <p:nvPr/>
              </p:nvSpPr>
              <p:spPr bwMode="auto">
                <a:xfrm>
                  <a:off x="951" y="283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0520" name="Text Box 40">
                  <a:extLst>
                    <a:ext uri="{FF2B5EF4-FFF2-40B4-BE49-F238E27FC236}">
                      <a16:creationId xmlns:a16="http://schemas.microsoft.com/office/drawing/2014/main" id="{94F3D8AD-F5DC-F949-B5B6-F9B854E8453A}"/>
                    </a:ext>
                  </a:extLst>
                </p:cNvPr>
                <p:cNvSpPr txBox="1">
                  <a:spLocks noChangeArrowheads="1"/>
                </p:cNvSpPr>
                <p:nvPr/>
              </p:nvSpPr>
              <p:spPr bwMode="auto">
                <a:xfrm>
                  <a:off x="1728" y="2016"/>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endParaRPr kumimoji="1" lang="en-US" altLang="zh-CN" sz="24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grpSp>
        <p:grpSp>
          <p:nvGrpSpPr>
            <p:cNvPr id="53261" name="Group 41">
              <a:extLst>
                <a:ext uri="{FF2B5EF4-FFF2-40B4-BE49-F238E27FC236}">
                  <a16:creationId xmlns:a16="http://schemas.microsoft.com/office/drawing/2014/main" id="{DF305F18-A948-3449-AA8D-998893D7E426}"/>
                </a:ext>
              </a:extLst>
            </p:cNvPr>
            <p:cNvGrpSpPr>
              <a:grpSpLocks/>
            </p:cNvGrpSpPr>
            <p:nvPr/>
          </p:nvGrpSpPr>
          <p:grpSpPr bwMode="auto">
            <a:xfrm>
              <a:off x="432" y="746"/>
              <a:ext cx="1590" cy="982"/>
              <a:chOff x="720" y="1658"/>
              <a:chExt cx="1590" cy="982"/>
            </a:xfrm>
          </p:grpSpPr>
          <p:grpSp>
            <p:nvGrpSpPr>
              <p:cNvPr id="53297" name="Group 42">
                <a:extLst>
                  <a:ext uri="{FF2B5EF4-FFF2-40B4-BE49-F238E27FC236}">
                    <a16:creationId xmlns:a16="http://schemas.microsoft.com/office/drawing/2014/main" id="{5027AA70-CDA1-9D4C-A43D-A03D048DD93C}"/>
                  </a:ext>
                </a:extLst>
              </p:cNvPr>
              <p:cNvGrpSpPr>
                <a:grpSpLocks/>
              </p:cNvGrpSpPr>
              <p:nvPr/>
            </p:nvGrpSpPr>
            <p:grpSpPr bwMode="auto">
              <a:xfrm rot="-1398316">
                <a:off x="720" y="2112"/>
                <a:ext cx="1590" cy="209"/>
                <a:chOff x="2777" y="2688"/>
                <a:chExt cx="1590" cy="209"/>
              </a:xfrm>
            </p:grpSpPr>
            <p:sp>
              <p:nvSpPr>
                <p:cNvPr id="53302" name="Rectangle 43">
                  <a:extLst>
                    <a:ext uri="{FF2B5EF4-FFF2-40B4-BE49-F238E27FC236}">
                      <a16:creationId xmlns:a16="http://schemas.microsoft.com/office/drawing/2014/main" id="{B9787791-7B18-0545-899E-BC48A577E7AA}"/>
                    </a:ext>
                  </a:extLst>
                </p:cNvPr>
                <p:cNvSpPr>
                  <a:spLocks noChangeArrowheads="1"/>
                </p:cNvSpPr>
                <p:nvPr/>
              </p:nvSpPr>
              <p:spPr bwMode="auto">
                <a:xfrm rot="41">
                  <a:off x="2783" y="2688"/>
                  <a:ext cx="1584" cy="192"/>
                </a:xfrm>
                <a:prstGeom prst="rect">
                  <a:avLst/>
                </a:prstGeom>
                <a:solidFill>
                  <a:srgbClr val="FF66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53303" name="Rectangle 44">
                  <a:extLst>
                    <a:ext uri="{FF2B5EF4-FFF2-40B4-BE49-F238E27FC236}">
                      <a16:creationId xmlns:a16="http://schemas.microsoft.com/office/drawing/2014/main" id="{0010E28F-7C11-7C48-A9A2-94EE98CCF4C7}"/>
                    </a:ext>
                  </a:extLst>
                </p:cNvPr>
                <p:cNvSpPr>
                  <a:spLocks noChangeArrowheads="1"/>
                </p:cNvSpPr>
                <p:nvPr/>
              </p:nvSpPr>
              <p:spPr bwMode="auto">
                <a:xfrm rot="-7644">
                  <a:off x="3744" y="2688"/>
                  <a:ext cx="144" cy="192"/>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304" name="Group 45">
                  <a:extLst>
                    <a:ext uri="{FF2B5EF4-FFF2-40B4-BE49-F238E27FC236}">
                      <a16:creationId xmlns:a16="http://schemas.microsoft.com/office/drawing/2014/main" id="{53769CD8-C8C5-2848-A082-0E4B26FC1E81}"/>
                    </a:ext>
                  </a:extLst>
                </p:cNvPr>
                <p:cNvGrpSpPr>
                  <a:grpSpLocks/>
                </p:cNvGrpSpPr>
                <p:nvPr/>
              </p:nvGrpSpPr>
              <p:grpSpPr bwMode="auto">
                <a:xfrm>
                  <a:off x="2777" y="2688"/>
                  <a:ext cx="961" cy="200"/>
                  <a:chOff x="2831" y="3216"/>
                  <a:chExt cx="961" cy="200"/>
                </a:xfrm>
              </p:grpSpPr>
              <p:sp>
                <p:nvSpPr>
                  <p:cNvPr id="53313" name="Line 46">
                    <a:extLst>
                      <a:ext uri="{FF2B5EF4-FFF2-40B4-BE49-F238E27FC236}">
                        <a16:creationId xmlns:a16="http://schemas.microsoft.com/office/drawing/2014/main" id="{52FAC15A-8469-1E4A-8407-92478D34C86C}"/>
                      </a:ext>
                    </a:extLst>
                  </p:cNvPr>
                  <p:cNvSpPr>
                    <a:spLocks noChangeShapeType="1"/>
                  </p:cNvSpPr>
                  <p:nvPr/>
                </p:nvSpPr>
                <p:spPr bwMode="auto">
                  <a:xfrm rot="-7644">
                    <a:off x="2831" y="3224"/>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4" name="Line 47">
                    <a:extLst>
                      <a:ext uri="{FF2B5EF4-FFF2-40B4-BE49-F238E27FC236}">
                        <a16:creationId xmlns:a16="http://schemas.microsoft.com/office/drawing/2014/main" id="{320738DC-C1C0-554F-B58A-922665539086}"/>
                      </a:ext>
                    </a:extLst>
                  </p:cNvPr>
                  <p:cNvSpPr>
                    <a:spLocks noChangeShapeType="1"/>
                  </p:cNvSpPr>
                  <p:nvPr/>
                </p:nvSpPr>
                <p:spPr bwMode="auto">
                  <a:xfrm rot="-7644">
                    <a:off x="2997" y="3224"/>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5" name="Line 48">
                    <a:extLst>
                      <a:ext uri="{FF2B5EF4-FFF2-40B4-BE49-F238E27FC236}">
                        <a16:creationId xmlns:a16="http://schemas.microsoft.com/office/drawing/2014/main" id="{E794E0E0-38E9-8A43-B648-3E8A18AEDAF1}"/>
                      </a:ext>
                    </a:extLst>
                  </p:cNvPr>
                  <p:cNvSpPr>
                    <a:spLocks noChangeShapeType="1"/>
                  </p:cNvSpPr>
                  <p:nvPr/>
                </p:nvSpPr>
                <p:spPr bwMode="auto">
                  <a:xfrm rot="-7644">
                    <a:off x="3170" y="3223"/>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6" name="Line 49">
                    <a:extLst>
                      <a:ext uri="{FF2B5EF4-FFF2-40B4-BE49-F238E27FC236}">
                        <a16:creationId xmlns:a16="http://schemas.microsoft.com/office/drawing/2014/main" id="{87C1708E-47B6-6349-AF8B-B3663E5A2969}"/>
                      </a:ext>
                    </a:extLst>
                  </p:cNvPr>
                  <p:cNvSpPr>
                    <a:spLocks noChangeShapeType="1"/>
                  </p:cNvSpPr>
                  <p:nvPr/>
                </p:nvSpPr>
                <p:spPr bwMode="auto">
                  <a:xfrm rot="-7644">
                    <a:off x="3344" y="3223"/>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7" name="Line 50">
                    <a:extLst>
                      <a:ext uri="{FF2B5EF4-FFF2-40B4-BE49-F238E27FC236}">
                        <a16:creationId xmlns:a16="http://schemas.microsoft.com/office/drawing/2014/main" id="{FCE49E1F-76E4-7D41-B48B-A70BF13CD8E4}"/>
                      </a:ext>
                    </a:extLst>
                  </p:cNvPr>
                  <p:cNvSpPr>
                    <a:spLocks noChangeShapeType="1"/>
                  </p:cNvSpPr>
                  <p:nvPr/>
                </p:nvSpPr>
                <p:spPr bwMode="auto">
                  <a:xfrm rot="-7644">
                    <a:off x="3648" y="321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8" name="Line 51">
                    <a:extLst>
                      <a:ext uri="{FF2B5EF4-FFF2-40B4-BE49-F238E27FC236}">
                        <a16:creationId xmlns:a16="http://schemas.microsoft.com/office/drawing/2014/main" id="{42BD0CC1-FC9F-5C45-B9AD-D0FE1F1F985E}"/>
                      </a:ext>
                    </a:extLst>
                  </p:cNvPr>
                  <p:cNvSpPr>
                    <a:spLocks noChangeShapeType="1"/>
                  </p:cNvSpPr>
                  <p:nvPr/>
                </p:nvSpPr>
                <p:spPr bwMode="auto">
                  <a:xfrm rot="21592356" flipH="1">
                    <a:off x="2949" y="32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9" name="Line 52">
                    <a:extLst>
                      <a:ext uri="{FF2B5EF4-FFF2-40B4-BE49-F238E27FC236}">
                        <a16:creationId xmlns:a16="http://schemas.microsoft.com/office/drawing/2014/main" id="{C176BAA5-0803-D947-A82D-C263D5A2EAC0}"/>
                      </a:ext>
                    </a:extLst>
                  </p:cNvPr>
                  <p:cNvSpPr>
                    <a:spLocks noChangeShapeType="1"/>
                  </p:cNvSpPr>
                  <p:nvPr/>
                </p:nvSpPr>
                <p:spPr bwMode="auto">
                  <a:xfrm rot="21592356" flipH="1">
                    <a:off x="3119" y="3224"/>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20" name="Line 53">
                    <a:extLst>
                      <a:ext uri="{FF2B5EF4-FFF2-40B4-BE49-F238E27FC236}">
                        <a16:creationId xmlns:a16="http://schemas.microsoft.com/office/drawing/2014/main" id="{25A476AA-D0D5-064C-A49B-B0175DE8F950}"/>
                      </a:ext>
                    </a:extLst>
                  </p:cNvPr>
                  <p:cNvSpPr>
                    <a:spLocks noChangeShapeType="1"/>
                  </p:cNvSpPr>
                  <p:nvPr/>
                </p:nvSpPr>
                <p:spPr bwMode="auto">
                  <a:xfrm rot="21592356" flipH="1">
                    <a:off x="3285" y="3223"/>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21" name="Line 54">
                    <a:extLst>
                      <a:ext uri="{FF2B5EF4-FFF2-40B4-BE49-F238E27FC236}">
                        <a16:creationId xmlns:a16="http://schemas.microsoft.com/office/drawing/2014/main" id="{0B2F2943-92C4-E14B-965A-BB8FCC53248E}"/>
                      </a:ext>
                    </a:extLst>
                  </p:cNvPr>
                  <p:cNvSpPr>
                    <a:spLocks noChangeShapeType="1"/>
                  </p:cNvSpPr>
                  <p:nvPr/>
                </p:nvSpPr>
                <p:spPr bwMode="auto">
                  <a:xfrm rot="21592356" flipH="1">
                    <a:off x="3444" y="3223"/>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22" name="Line 55">
                    <a:extLst>
                      <a:ext uri="{FF2B5EF4-FFF2-40B4-BE49-F238E27FC236}">
                        <a16:creationId xmlns:a16="http://schemas.microsoft.com/office/drawing/2014/main" id="{39F0B723-7462-7E49-A3C8-CEEF9BE9883C}"/>
                      </a:ext>
                    </a:extLst>
                  </p:cNvPr>
                  <p:cNvSpPr>
                    <a:spLocks noChangeShapeType="1"/>
                  </p:cNvSpPr>
                  <p:nvPr/>
                </p:nvSpPr>
                <p:spPr bwMode="auto">
                  <a:xfrm rot="21592356" flipH="1">
                    <a:off x="3600" y="321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23" name="Line 56">
                    <a:extLst>
                      <a:ext uri="{FF2B5EF4-FFF2-40B4-BE49-F238E27FC236}">
                        <a16:creationId xmlns:a16="http://schemas.microsoft.com/office/drawing/2014/main" id="{A5DB382C-9101-594F-BEC2-38EA45A03784}"/>
                      </a:ext>
                    </a:extLst>
                  </p:cNvPr>
                  <p:cNvSpPr>
                    <a:spLocks noChangeShapeType="1"/>
                  </p:cNvSpPr>
                  <p:nvPr/>
                </p:nvSpPr>
                <p:spPr bwMode="auto">
                  <a:xfrm rot="21592356" flipH="1">
                    <a:off x="3744" y="3216"/>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24" name="Line 57">
                    <a:extLst>
                      <a:ext uri="{FF2B5EF4-FFF2-40B4-BE49-F238E27FC236}">
                        <a16:creationId xmlns:a16="http://schemas.microsoft.com/office/drawing/2014/main" id="{E699AE48-EA24-7442-B051-1615B4413BC9}"/>
                      </a:ext>
                    </a:extLst>
                  </p:cNvPr>
                  <p:cNvSpPr>
                    <a:spLocks noChangeShapeType="1"/>
                  </p:cNvSpPr>
                  <p:nvPr/>
                </p:nvSpPr>
                <p:spPr bwMode="auto">
                  <a:xfrm rot="-7644">
                    <a:off x="3504" y="3216"/>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53305" name="Group 58">
                  <a:extLst>
                    <a:ext uri="{FF2B5EF4-FFF2-40B4-BE49-F238E27FC236}">
                      <a16:creationId xmlns:a16="http://schemas.microsoft.com/office/drawing/2014/main" id="{0FF2EBB2-FABB-C64F-ADAA-58364B26B876}"/>
                    </a:ext>
                  </a:extLst>
                </p:cNvPr>
                <p:cNvGrpSpPr>
                  <a:grpSpLocks/>
                </p:cNvGrpSpPr>
                <p:nvPr/>
              </p:nvGrpSpPr>
              <p:grpSpPr bwMode="auto">
                <a:xfrm>
                  <a:off x="3903" y="2688"/>
                  <a:ext cx="450" cy="209"/>
                  <a:chOff x="3903" y="2688"/>
                  <a:chExt cx="450" cy="209"/>
                </a:xfrm>
              </p:grpSpPr>
              <p:grpSp>
                <p:nvGrpSpPr>
                  <p:cNvPr id="53306" name="Group 59">
                    <a:extLst>
                      <a:ext uri="{FF2B5EF4-FFF2-40B4-BE49-F238E27FC236}">
                        <a16:creationId xmlns:a16="http://schemas.microsoft.com/office/drawing/2014/main" id="{8D1F3FCC-5041-F147-B689-416CE3A51A41}"/>
                      </a:ext>
                    </a:extLst>
                  </p:cNvPr>
                  <p:cNvGrpSpPr>
                    <a:grpSpLocks/>
                  </p:cNvGrpSpPr>
                  <p:nvPr/>
                </p:nvGrpSpPr>
                <p:grpSpPr bwMode="auto">
                  <a:xfrm>
                    <a:off x="3903" y="2688"/>
                    <a:ext cx="413" cy="209"/>
                    <a:chOff x="3983" y="3215"/>
                    <a:chExt cx="413" cy="209"/>
                  </a:xfrm>
                </p:grpSpPr>
                <p:sp>
                  <p:nvSpPr>
                    <p:cNvPr id="53308" name="Line 60">
                      <a:extLst>
                        <a:ext uri="{FF2B5EF4-FFF2-40B4-BE49-F238E27FC236}">
                          <a16:creationId xmlns:a16="http://schemas.microsoft.com/office/drawing/2014/main" id="{86A73E59-8FCA-814E-86E1-96006AF94028}"/>
                        </a:ext>
                      </a:extLst>
                    </p:cNvPr>
                    <p:cNvSpPr>
                      <a:spLocks noChangeShapeType="1"/>
                    </p:cNvSpPr>
                    <p:nvPr/>
                  </p:nvSpPr>
                  <p:spPr bwMode="auto">
                    <a:xfrm rot="-7644">
                      <a:off x="3983" y="3215"/>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09" name="Line 61">
                      <a:extLst>
                        <a:ext uri="{FF2B5EF4-FFF2-40B4-BE49-F238E27FC236}">
                          <a16:creationId xmlns:a16="http://schemas.microsoft.com/office/drawing/2014/main" id="{E4C2ABBB-89BD-8140-A2B0-291B5D98640B}"/>
                        </a:ext>
                      </a:extLst>
                    </p:cNvPr>
                    <p:cNvSpPr>
                      <a:spLocks noChangeShapeType="1"/>
                    </p:cNvSpPr>
                    <p:nvPr/>
                  </p:nvSpPr>
                  <p:spPr bwMode="auto">
                    <a:xfrm rot="-7644">
                      <a:off x="4138" y="3221"/>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0" name="Line 62">
                      <a:extLst>
                        <a:ext uri="{FF2B5EF4-FFF2-40B4-BE49-F238E27FC236}">
                          <a16:creationId xmlns:a16="http://schemas.microsoft.com/office/drawing/2014/main" id="{565366F6-BA2F-C84B-8EB7-22F6BB1C92E0}"/>
                        </a:ext>
                      </a:extLst>
                    </p:cNvPr>
                    <p:cNvSpPr>
                      <a:spLocks noChangeShapeType="1"/>
                    </p:cNvSpPr>
                    <p:nvPr/>
                  </p:nvSpPr>
                  <p:spPr bwMode="auto">
                    <a:xfrm rot="-7644">
                      <a:off x="4300" y="3221"/>
                      <a:ext cx="96"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1" name="Line 63">
                      <a:extLst>
                        <a:ext uri="{FF2B5EF4-FFF2-40B4-BE49-F238E27FC236}">
                          <a16:creationId xmlns:a16="http://schemas.microsoft.com/office/drawing/2014/main" id="{5036B4F6-67DB-A748-9E68-C5F502D9D5D7}"/>
                        </a:ext>
                      </a:extLst>
                    </p:cNvPr>
                    <p:cNvSpPr>
                      <a:spLocks noChangeShapeType="1"/>
                    </p:cNvSpPr>
                    <p:nvPr/>
                  </p:nvSpPr>
                  <p:spPr bwMode="auto">
                    <a:xfrm rot="21592356" flipH="1">
                      <a:off x="4091" y="3232"/>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312" name="Line 64">
                      <a:extLst>
                        <a:ext uri="{FF2B5EF4-FFF2-40B4-BE49-F238E27FC236}">
                          <a16:creationId xmlns:a16="http://schemas.microsoft.com/office/drawing/2014/main" id="{5B59F6CE-1E15-B447-9D84-5B39A7649E60}"/>
                        </a:ext>
                      </a:extLst>
                    </p:cNvPr>
                    <p:cNvSpPr>
                      <a:spLocks noChangeShapeType="1"/>
                    </p:cNvSpPr>
                    <p:nvPr/>
                  </p:nvSpPr>
                  <p:spPr bwMode="auto">
                    <a:xfrm rot="21592356" flipH="1">
                      <a:off x="4245" y="3221"/>
                      <a:ext cx="48" cy="1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3307" name="Line 65">
                    <a:extLst>
                      <a:ext uri="{FF2B5EF4-FFF2-40B4-BE49-F238E27FC236}">
                        <a16:creationId xmlns:a16="http://schemas.microsoft.com/office/drawing/2014/main" id="{22D38FDE-7F73-8943-91E9-6EAF7C29773A}"/>
                      </a:ext>
                    </a:extLst>
                  </p:cNvPr>
                  <p:cNvSpPr>
                    <a:spLocks noChangeShapeType="1"/>
                  </p:cNvSpPr>
                  <p:nvPr/>
                </p:nvSpPr>
                <p:spPr bwMode="auto">
                  <a:xfrm flipH="1">
                    <a:off x="4305" y="2721"/>
                    <a:ext cx="48" cy="14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sp>
            <p:nvSpPr>
              <p:cNvPr id="20546" name="Text Box 66">
                <a:extLst>
                  <a:ext uri="{FF2B5EF4-FFF2-40B4-BE49-F238E27FC236}">
                    <a16:creationId xmlns:a16="http://schemas.microsoft.com/office/drawing/2014/main" id="{9594E550-6590-F146-A8AE-F2702DCEA3C2}"/>
                  </a:ext>
                </a:extLst>
              </p:cNvPr>
              <p:cNvSpPr txBox="1">
                <a:spLocks noChangeArrowheads="1"/>
              </p:cNvSpPr>
              <p:nvPr/>
            </p:nvSpPr>
            <p:spPr bwMode="auto">
              <a:xfrm>
                <a:off x="1200" y="2352"/>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p>
            </p:txBody>
          </p:sp>
          <p:sp>
            <p:nvSpPr>
              <p:cNvPr id="20547" name="Text Box 67">
                <a:extLst>
                  <a:ext uri="{FF2B5EF4-FFF2-40B4-BE49-F238E27FC236}">
                    <a16:creationId xmlns:a16="http://schemas.microsoft.com/office/drawing/2014/main" id="{915D3F11-2401-6743-BE39-1E584D544AB0}"/>
                  </a:ext>
                </a:extLst>
              </p:cNvPr>
              <p:cNvSpPr txBox="1">
                <a:spLocks noChangeArrowheads="1"/>
              </p:cNvSpPr>
              <p:nvPr/>
            </p:nvSpPr>
            <p:spPr bwMode="auto">
              <a:xfrm>
                <a:off x="1824" y="1658"/>
                <a:ext cx="20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k</a:t>
                </a:r>
              </a:p>
            </p:txBody>
          </p:sp>
          <p:sp>
            <p:nvSpPr>
              <p:cNvPr id="20548" name="Text Box 68">
                <a:extLst>
                  <a:ext uri="{FF2B5EF4-FFF2-40B4-BE49-F238E27FC236}">
                    <a16:creationId xmlns:a16="http://schemas.microsoft.com/office/drawing/2014/main" id="{0F1AB681-43B7-0549-A29D-1E5E73EFFAC1}"/>
                  </a:ext>
                </a:extLst>
              </p:cNvPr>
              <p:cNvSpPr txBox="1">
                <a:spLocks noChangeArrowheads="1"/>
              </p:cNvSpPr>
              <p:nvPr/>
            </p:nvSpPr>
            <p:spPr bwMode="auto">
              <a:xfrm>
                <a:off x="1536" y="1776"/>
                <a:ext cx="2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P</a:t>
                </a:r>
              </a:p>
            </p:txBody>
          </p:sp>
          <p:sp>
            <p:nvSpPr>
              <p:cNvPr id="20549" name="Text Box 69">
                <a:extLst>
                  <a:ext uri="{FF2B5EF4-FFF2-40B4-BE49-F238E27FC236}">
                    <a16:creationId xmlns:a16="http://schemas.microsoft.com/office/drawing/2014/main" id="{326F1700-2B8C-634C-B3F4-75D54BF2A068}"/>
                  </a:ext>
                </a:extLst>
              </p:cNvPr>
              <p:cNvSpPr txBox="1">
                <a:spLocks noChangeArrowheads="1"/>
              </p:cNvSpPr>
              <p:nvPr/>
            </p:nvSpPr>
            <p:spPr bwMode="auto">
              <a:xfrm>
                <a:off x="1680" y="210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62" name="Group 70">
              <a:extLst>
                <a:ext uri="{FF2B5EF4-FFF2-40B4-BE49-F238E27FC236}">
                  <a16:creationId xmlns:a16="http://schemas.microsoft.com/office/drawing/2014/main" id="{14D1AF5B-6873-784A-AB51-BA213648BFE2}"/>
                </a:ext>
              </a:extLst>
            </p:cNvPr>
            <p:cNvGrpSpPr>
              <a:grpSpLocks/>
            </p:cNvGrpSpPr>
            <p:nvPr/>
          </p:nvGrpSpPr>
          <p:grpSpPr bwMode="auto">
            <a:xfrm>
              <a:off x="576" y="144"/>
              <a:ext cx="2016" cy="1200"/>
              <a:chOff x="864" y="1056"/>
              <a:chExt cx="2016" cy="1200"/>
            </a:xfrm>
          </p:grpSpPr>
          <p:grpSp>
            <p:nvGrpSpPr>
              <p:cNvPr id="53291" name="Group 71">
                <a:extLst>
                  <a:ext uri="{FF2B5EF4-FFF2-40B4-BE49-F238E27FC236}">
                    <a16:creationId xmlns:a16="http://schemas.microsoft.com/office/drawing/2014/main" id="{C1AA245C-B677-D349-8BE7-50ED2E0EF862}"/>
                  </a:ext>
                </a:extLst>
              </p:cNvPr>
              <p:cNvGrpSpPr>
                <a:grpSpLocks/>
              </p:cNvGrpSpPr>
              <p:nvPr/>
            </p:nvGrpSpPr>
            <p:grpSpPr bwMode="auto">
              <a:xfrm>
                <a:off x="1034" y="1248"/>
                <a:ext cx="1632" cy="960"/>
                <a:chOff x="1034" y="1248"/>
                <a:chExt cx="1632" cy="960"/>
              </a:xfrm>
            </p:grpSpPr>
            <p:sp>
              <p:nvSpPr>
                <p:cNvPr id="53295" name="Line 72">
                  <a:extLst>
                    <a:ext uri="{FF2B5EF4-FFF2-40B4-BE49-F238E27FC236}">
                      <a16:creationId xmlns:a16="http://schemas.microsoft.com/office/drawing/2014/main" id="{428594BB-7996-8C48-8F2E-BFD70D8AC037}"/>
                    </a:ext>
                  </a:extLst>
                </p:cNvPr>
                <p:cNvSpPr>
                  <a:spLocks noChangeShapeType="1"/>
                </p:cNvSpPr>
                <p:nvPr/>
              </p:nvSpPr>
              <p:spPr bwMode="auto">
                <a:xfrm flipV="1">
                  <a:off x="1514" y="1728"/>
                  <a:ext cx="1152" cy="48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296" name="Line 73">
                  <a:extLst>
                    <a:ext uri="{FF2B5EF4-FFF2-40B4-BE49-F238E27FC236}">
                      <a16:creationId xmlns:a16="http://schemas.microsoft.com/office/drawing/2014/main" id="{C58905B9-0EAE-5A47-BA7A-AE078710BFD2}"/>
                    </a:ext>
                  </a:extLst>
                </p:cNvPr>
                <p:cNvSpPr>
                  <a:spLocks noChangeShapeType="1"/>
                </p:cNvSpPr>
                <p:nvPr/>
              </p:nvSpPr>
              <p:spPr bwMode="auto">
                <a:xfrm flipH="1" flipV="1">
                  <a:off x="1034" y="1248"/>
                  <a:ext cx="480" cy="96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20554" name="Text Box 74">
                <a:extLst>
                  <a:ext uri="{FF2B5EF4-FFF2-40B4-BE49-F238E27FC236}">
                    <a16:creationId xmlns:a16="http://schemas.microsoft.com/office/drawing/2014/main" id="{AA18B5FA-04AF-3341-8A2A-0E37A856CFF6}"/>
                  </a:ext>
                </a:extLst>
              </p:cNvPr>
              <p:cNvSpPr txBox="1">
                <a:spLocks noChangeArrowheads="1"/>
              </p:cNvSpPr>
              <p:nvPr/>
            </p:nvSpPr>
            <p:spPr bwMode="auto">
              <a:xfrm>
                <a:off x="2640" y="1584"/>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endPar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20555" name="Text Box 75">
                <a:extLst>
                  <a:ext uri="{FF2B5EF4-FFF2-40B4-BE49-F238E27FC236}">
                    <a16:creationId xmlns:a16="http://schemas.microsoft.com/office/drawing/2014/main" id="{74AE4813-DBC3-994E-9BD9-8B53D5D25AED}"/>
                  </a:ext>
                </a:extLst>
              </p:cNvPr>
              <p:cNvSpPr txBox="1">
                <a:spLocks noChangeArrowheads="1"/>
              </p:cNvSpPr>
              <p:nvPr/>
            </p:nvSpPr>
            <p:spPr bwMode="auto">
              <a:xfrm>
                <a:off x="864" y="1056"/>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y</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endPar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20556" name="Text Box 76">
                <a:extLst>
                  <a:ext uri="{FF2B5EF4-FFF2-40B4-BE49-F238E27FC236}">
                    <a16:creationId xmlns:a16="http://schemas.microsoft.com/office/drawing/2014/main" id="{0F1678ED-48D7-FC48-9E07-4C24FBAC0770}"/>
                  </a:ext>
                </a:extLst>
              </p:cNvPr>
              <p:cNvSpPr txBox="1">
                <a:spLocks noChangeArrowheads="1"/>
              </p:cNvSpPr>
              <p:nvPr/>
            </p:nvSpPr>
            <p:spPr bwMode="auto">
              <a:xfrm>
                <a:off x="1200" y="1968"/>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O</a:t>
                </a:r>
              </a:p>
            </p:txBody>
          </p:sp>
        </p:grpSp>
        <p:grpSp>
          <p:nvGrpSpPr>
            <p:cNvPr id="53263" name="Group 77">
              <a:extLst>
                <a:ext uri="{FF2B5EF4-FFF2-40B4-BE49-F238E27FC236}">
                  <a16:creationId xmlns:a16="http://schemas.microsoft.com/office/drawing/2014/main" id="{3CC9CD8A-1CE4-8540-BFBD-079BB2FAE81A}"/>
                </a:ext>
              </a:extLst>
            </p:cNvPr>
            <p:cNvGrpSpPr>
              <a:grpSpLocks/>
            </p:cNvGrpSpPr>
            <p:nvPr/>
          </p:nvGrpSpPr>
          <p:grpSpPr bwMode="auto">
            <a:xfrm>
              <a:off x="1233" y="1204"/>
              <a:ext cx="414" cy="498"/>
              <a:chOff x="1521" y="2116"/>
              <a:chExt cx="414" cy="498"/>
            </a:xfrm>
          </p:grpSpPr>
          <p:sp>
            <p:nvSpPr>
              <p:cNvPr id="53287" name="Line 78">
                <a:extLst>
                  <a:ext uri="{FF2B5EF4-FFF2-40B4-BE49-F238E27FC236}">
                    <a16:creationId xmlns:a16="http://schemas.microsoft.com/office/drawing/2014/main" id="{B5C1ED4E-6436-2142-AE0F-93D705C76ED6}"/>
                  </a:ext>
                </a:extLst>
              </p:cNvPr>
              <p:cNvSpPr>
                <a:spLocks noChangeShapeType="1"/>
              </p:cNvSpPr>
              <p:nvPr/>
            </p:nvSpPr>
            <p:spPr bwMode="auto">
              <a:xfrm>
                <a:off x="1521" y="2230"/>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288" name="Line 79">
                <a:extLst>
                  <a:ext uri="{FF2B5EF4-FFF2-40B4-BE49-F238E27FC236}">
                    <a16:creationId xmlns:a16="http://schemas.microsoft.com/office/drawing/2014/main" id="{39F50C36-BAF6-784B-81D3-A1A1C824E1DA}"/>
                  </a:ext>
                </a:extLst>
              </p:cNvPr>
              <p:cNvSpPr>
                <a:spLocks noChangeShapeType="1"/>
              </p:cNvSpPr>
              <p:nvPr/>
            </p:nvSpPr>
            <p:spPr bwMode="auto">
              <a:xfrm>
                <a:off x="1743" y="2116"/>
                <a:ext cx="192"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53289" name="Line 80">
                <a:extLst>
                  <a:ext uri="{FF2B5EF4-FFF2-40B4-BE49-F238E27FC236}">
                    <a16:creationId xmlns:a16="http://schemas.microsoft.com/office/drawing/2014/main" id="{BE433739-EEF5-2445-9BB3-EA54DE10424F}"/>
                  </a:ext>
                </a:extLst>
              </p:cNvPr>
              <p:cNvSpPr>
                <a:spLocks noChangeShapeType="1"/>
              </p:cNvSpPr>
              <p:nvPr/>
            </p:nvSpPr>
            <p:spPr bwMode="auto">
              <a:xfrm rot="21318613" flipV="1">
                <a:off x="1647" y="2400"/>
                <a:ext cx="240" cy="96"/>
              </a:xfrm>
              <a:prstGeom prst="line">
                <a:avLst/>
              </a:prstGeom>
              <a:noFill/>
              <a:ln w="12700">
                <a:solidFill>
                  <a:schemeClr val="tx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61" name="Text Box 81">
                <a:extLst>
                  <a:ext uri="{FF2B5EF4-FFF2-40B4-BE49-F238E27FC236}">
                    <a16:creationId xmlns:a16="http://schemas.microsoft.com/office/drawing/2014/main" id="{1287EEE8-9FC7-EB4C-AF20-22B3C19FC172}"/>
                  </a:ext>
                </a:extLst>
              </p:cNvPr>
              <p:cNvSpPr txBox="1">
                <a:spLocks noChangeArrowheads="1"/>
              </p:cNvSpPr>
              <p:nvPr/>
            </p:nvSpPr>
            <p:spPr bwMode="auto">
              <a:xfrm>
                <a:off x="1606" y="2208"/>
                <a:ext cx="24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p>
            </p:txBody>
          </p:sp>
        </p:grpSp>
        <p:sp>
          <p:nvSpPr>
            <p:cNvPr id="53264" name="Rectangle 82">
              <a:extLst>
                <a:ext uri="{FF2B5EF4-FFF2-40B4-BE49-F238E27FC236}">
                  <a16:creationId xmlns:a16="http://schemas.microsoft.com/office/drawing/2014/main" id="{09119F47-CB99-824D-AA45-87DC4D8253FD}"/>
                </a:ext>
              </a:extLst>
            </p:cNvPr>
            <p:cNvSpPr>
              <a:spLocks noChangeArrowheads="1"/>
            </p:cNvSpPr>
            <p:nvPr/>
          </p:nvSpPr>
          <p:spPr bwMode="auto">
            <a:xfrm rot="-1622975">
              <a:off x="576" y="3360"/>
              <a:ext cx="192" cy="240"/>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265" name="Group 83">
              <a:extLst>
                <a:ext uri="{FF2B5EF4-FFF2-40B4-BE49-F238E27FC236}">
                  <a16:creationId xmlns:a16="http://schemas.microsoft.com/office/drawing/2014/main" id="{D7F5A947-A28D-4543-83D4-3EEF26E9A0D4}"/>
                </a:ext>
              </a:extLst>
            </p:cNvPr>
            <p:cNvGrpSpPr>
              <a:grpSpLocks/>
            </p:cNvGrpSpPr>
            <p:nvPr/>
          </p:nvGrpSpPr>
          <p:grpSpPr bwMode="auto">
            <a:xfrm>
              <a:off x="672" y="3072"/>
              <a:ext cx="336" cy="417"/>
              <a:chOff x="672" y="3168"/>
              <a:chExt cx="336" cy="417"/>
            </a:xfrm>
          </p:grpSpPr>
          <p:sp>
            <p:nvSpPr>
              <p:cNvPr id="53285" name="Line 84">
                <a:extLst>
                  <a:ext uri="{FF2B5EF4-FFF2-40B4-BE49-F238E27FC236}">
                    <a16:creationId xmlns:a16="http://schemas.microsoft.com/office/drawing/2014/main" id="{522F1DF8-38AA-F84E-A580-013F1BCD6F00}"/>
                  </a:ext>
                </a:extLst>
              </p:cNvPr>
              <p:cNvSpPr>
                <a:spLocks noChangeShapeType="1"/>
              </p:cNvSpPr>
              <p:nvPr/>
            </p:nvSpPr>
            <p:spPr bwMode="auto">
              <a:xfrm flipV="1">
                <a:off x="672" y="3441"/>
                <a:ext cx="288" cy="144"/>
              </a:xfrm>
              <a:prstGeom prst="line">
                <a:avLst/>
              </a:prstGeom>
              <a:noFill/>
              <a:ln w="28575">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65" name="Text Box 85">
                <a:extLst>
                  <a:ext uri="{FF2B5EF4-FFF2-40B4-BE49-F238E27FC236}">
                    <a16:creationId xmlns:a16="http://schemas.microsoft.com/office/drawing/2014/main" id="{3681DC5B-66C5-0D4B-9CBD-9B75AC5CCE43}"/>
                  </a:ext>
                </a:extLst>
              </p:cNvPr>
              <p:cNvSpPr txBox="1">
                <a:spLocks noChangeArrowheads="1"/>
              </p:cNvSpPr>
              <p:nvPr/>
            </p:nvSpPr>
            <p:spPr bwMode="auto">
              <a:xfrm>
                <a:off x="764" y="316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v</a:t>
                </a:r>
                <a:r>
                  <a:rPr kumimoji="1" lang="en-US" altLang="zh-CN" sz="2400" b="0" i="0" u="none" strike="noStrike" kern="1200" cap="none" spc="0" normalizeH="0" baseline="-2500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r</a:t>
                </a:r>
                <a:endPar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66" name="Group 86">
              <a:extLst>
                <a:ext uri="{FF2B5EF4-FFF2-40B4-BE49-F238E27FC236}">
                  <a16:creationId xmlns:a16="http://schemas.microsoft.com/office/drawing/2014/main" id="{941BA765-24F7-5A49-BAA3-C692B851E75B}"/>
                </a:ext>
              </a:extLst>
            </p:cNvPr>
            <p:cNvGrpSpPr>
              <a:grpSpLocks/>
            </p:cNvGrpSpPr>
            <p:nvPr/>
          </p:nvGrpSpPr>
          <p:grpSpPr bwMode="auto">
            <a:xfrm>
              <a:off x="240" y="3493"/>
              <a:ext cx="432" cy="395"/>
              <a:chOff x="240" y="3589"/>
              <a:chExt cx="432" cy="395"/>
            </a:xfrm>
          </p:grpSpPr>
          <p:sp>
            <p:nvSpPr>
              <p:cNvPr id="53283" name="Line 87">
                <a:extLst>
                  <a:ext uri="{FF2B5EF4-FFF2-40B4-BE49-F238E27FC236}">
                    <a16:creationId xmlns:a16="http://schemas.microsoft.com/office/drawing/2014/main" id="{C730401C-0047-9C40-96FB-B96D6AB7F489}"/>
                  </a:ext>
                </a:extLst>
              </p:cNvPr>
              <p:cNvSpPr>
                <a:spLocks noChangeShapeType="1"/>
              </p:cNvSpPr>
              <p:nvPr/>
            </p:nvSpPr>
            <p:spPr bwMode="auto">
              <a:xfrm flipH="1">
                <a:off x="288" y="3589"/>
                <a:ext cx="384" cy="203"/>
              </a:xfrm>
              <a:prstGeom prst="line">
                <a:avLst/>
              </a:prstGeom>
              <a:noFill/>
              <a:ln w="28575">
                <a:solidFill>
                  <a:srgbClr val="FF66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68" name="Text Box 88">
                <a:extLst>
                  <a:ext uri="{FF2B5EF4-FFF2-40B4-BE49-F238E27FC236}">
                    <a16:creationId xmlns:a16="http://schemas.microsoft.com/office/drawing/2014/main" id="{8F17DC21-DC62-DE4C-B12E-F1733E5C47EC}"/>
                  </a:ext>
                </a:extLst>
              </p:cNvPr>
              <p:cNvSpPr txBox="1">
                <a:spLocks noChangeArrowheads="1"/>
              </p:cNvSpPr>
              <p:nvPr/>
            </p:nvSpPr>
            <p:spPr bwMode="auto">
              <a:xfrm>
                <a:off x="240" y="3696"/>
                <a:ext cx="33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1200" cap="none" spc="0" normalizeH="0" baseline="-25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e</a:t>
                </a:r>
                <a:r>
                  <a:rPr kumimoji="1" lang="en-US" altLang="zh-CN" sz="2400" b="0" i="0" u="none" strike="noStrike" kern="1200" cap="none" spc="0" normalizeH="0" baseline="30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n</a:t>
                </a:r>
                <a:endParaRPr kumimoji="1" lang="en-US" altLang="zh-CN" sz="2400" b="0" i="0" u="none" strike="noStrike" kern="1200" cap="none" spc="0" normalizeH="0" baseline="-2500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67" name="Group 89">
              <a:extLst>
                <a:ext uri="{FF2B5EF4-FFF2-40B4-BE49-F238E27FC236}">
                  <a16:creationId xmlns:a16="http://schemas.microsoft.com/office/drawing/2014/main" id="{24C59058-53C3-F24F-961D-C2DF525D7784}"/>
                </a:ext>
              </a:extLst>
            </p:cNvPr>
            <p:cNvGrpSpPr>
              <a:grpSpLocks/>
            </p:cNvGrpSpPr>
            <p:nvPr/>
          </p:nvGrpSpPr>
          <p:grpSpPr bwMode="auto">
            <a:xfrm>
              <a:off x="144" y="2976"/>
              <a:ext cx="480" cy="395"/>
              <a:chOff x="144" y="3072"/>
              <a:chExt cx="480" cy="395"/>
            </a:xfrm>
          </p:grpSpPr>
          <p:sp>
            <p:nvSpPr>
              <p:cNvPr id="20570" name="Text Box 90">
                <a:extLst>
                  <a:ext uri="{FF2B5EF4-FFF2-40B4-BE49-F238E27FC236}">
                    <a16:creationId xmlns:a16="http://schemas.microsoft.com/office/drawing/2014/main" id="{143EF569-4FFD-244B-99D8-EAB71B914373}"/>
                  </a:ext>
                </a:extLst>
              </p:cNvPr>
              <p:cNvSpPr txBox="1">
                <a:spLocks noChangeArrowheads="1"/>
              </p:cNvSpPr>
              <p:nvPr/>
            </p:nvSpPr>
            <p:spPr bwMode="auto">
              <a:xfrm>
                <a:off x="144" y="3072"/>
                <a:ext cx="2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C</a:t>
                </a:r>
                <a:endPar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sp>
            <p:nvSpPr>
              <p:cNvPr id="53282" name="Line 91">
                <a:extLst>
                  <a:ext uri="{FF2B5EF4-FFF2-40B4-BE49-F238E27FC236}">
                    <a16:creationId xmlns:a16="http://schemas.microsoft.com/office/drawing/2014/main" id="{0375468D-8F1B-A840-9091-537E5CF273C2}"/>
                  </a:ext>
                </a:extLst>
              </p:cNvPr>
              <p:cNvSpPr>
                <a:spLocks noChangeShapeType="1"/>
              </p:cNvSpPr>
              <p:nvPr/>
            </p:nvSpPr>
            <p:spPr bwMode="auto">
              <a:xfrm flipH="1" flipV="1">
                <a:off x="480" y="3179"/>
                <a:ext cx="144" cy="288"/>
              </a:xfrm>
              <a:prstGeom prst="line">
                <a:avLst/>
              </a:prstGeom>
              <a:noFill/>
              <a:ln w="28575">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53268" name="Rectangle 92">
              <a:extLst>
                <a:ext uri="{FF2B5EF4-FFF2-40B4-BE49-F238E27FC236}">
                  <a16:creationId xmlns:a16="http://schemas.microsoft.com/office/drawing/2014/main" id="{16080707-9EB9-1D45-B2B6-83064EC4E3C4}"/>
                </a:ext>
              </a:extLst>
            </p:cNvPr>
            <p:cNvSpPr>
              <a:spLocks noChangeArrowheads="1"/>
            </p:cNvSpPr>
            <p:nvPr/>
          </p:nvSpPr>
          <p:spPr bwMode="auto">
            <a:xfrm rot="-1622975">
              <a:off x="1728" y="3360"/>
              <a:ext cx="192" cy="240"/>
            </a:xfrm>
            <a:prstGeom prst="rect">
              <a:avLst/>
            </a:prstGeom>
            <a:solidFill>
              <a:srgbClr val="CC0099"/>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53269" name="Group 93">
              <a:extLst>
                <a:ext uri="{FF2B5EF4-FFF2-40B4-BE49-F238E27FC236}">
                  <a16:creationId xmlns:a16="http://schemas.microsoft.com/office/drawing/2014/main" id="{610AFD66-A002-3248-BB65-3DFEB69630BD}"/>
                </a:ext>
              </a:extLst>
            </p:cNvPr>
            <p:cNvGrpSpPr>
              <a:grpSpLocks/>
            </p:cNvGrpSpPr>
            <p:nvPr/>
          </p:nvGrpSpPr>
          <p:grpSpPr bwMode="auto">
            <a:xfrm>
              <a:off x="1909" y="3024"/>
              <a:ext cx="510" cy="406"/>
              <a:chOff x="1909" y="3024"/>
              <a:chExt cx="510" cy="406"/>
            </a:xfrm>
          </p:grpSpPr>
          <p:sp>
            <p:nvSpPr>
              <p:cNvPr id="53279" name="Line 94">
                <a:extLst>
                  <a:ext uri="{FF2B5EF4-FFF2-40B4-BE49-F238E27FC236}">
                    <a16:creationId xmlns:a16="http://schemas.microsoft.com/office/drawing/2014/main" id="{601D8EE4-AE49-E649-8452-4876FD817FD8}"/>
                  </a:ext>
                </a:extLst>
              </p:cNvPr>
              <p:cNvSpPr>
                <a:spLocks noChangeShapeType="1"/>
              </p:cNvSpPr>
              <p:nvPr/>
            </p:nvSpPr>
            <p:spPr bwMode="auto">
              <a:xfrm flipV="1">
                <a:off x="1909" y="3286"/>
                <a:ext cx="288" cy="144"/>
              </a:xfrm>
              <a:prstGeom prst="line">
                <a:avLst/>
              </a:prstGeom>
              <a:noFill/>
              <a:ln w="28575">
                <a:solidFill>
                  <a:srgbClr val="00FF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75" name="Text Box 95">
                <a:extLst>
                  <a:ext uri="{FF2B5EF4-FFF2-40B4-BE49-F238E27FC236}">
                    <a16:creationId xmlns:a16="http://schemas.microsoft.com/office/drawing/2014/main" id="{C9AFA96D-E2B3-7647-9C2F-A6F163713B6C}"/>
                  </a:ext>
                </a:extLst>
              </p:cNvPr>
              <p:cNvSpPr txBox="1">
                <a:spLocks noChangeArrowheads="1"/>
              </p:cNvSpPr>
              <p:nvPr/>
            </p:nvSpPr>
            <p:spPr bwMode="auto">
              <a:xfrm>
                <a:off x="2054" y="3024"/>
                <a:ext cx="36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en</a:t>
                </a:r>
                <a:endPar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70" name="Group 96">
              <a:extLst>
                <a:ext uri="{FF2B5EF4-FFF2-40B4-BE49-F238E27FC236}">
                  <a16:creationId xmlns:a16="http://schemas.microsoft.com/office/drawing/2014/main" id="{5480EBDE-373B-C141-896D-96991BA7AEAD}"/>
                </a:ext>
              </a:extLst>
            </p:cNvPr>
            <p:cNvGrpSpPr>
              <a:grpSpLocks/>
            </p:cNvGrpSpPr>
            <p:nvPr/>
          </p:nvGrpSpPr>
          <p:grpSpPr bwMode="auto">
            <a:xfrm>
              <a:off x="1200" y="3526"/>
              <a:ext cx="528" cy="317"/>
              <a:chOff x="1200" y="3526"/>
              <a:chExt cx="528" cy="317"/>
            </a:xfrm>
          </p:grpSpPr>
          <p:sp>
            <p:nvSpPr>
              <p:cNvPr id="53277" name="Line 97">
                <a:extLst>
                  <a:ext uri="{FF2B5EF4-FFF2-40B4-BE49-F238E27FC236}">
                    <a16:creationId xmlns:a16="http://schemas.microsoft.com/office/drawing/2014/main" id="{4EF4422A-1E49-4047-B206-AE6EA4CC56B4}"/>
                  </a:ext>
                </a:extLst>
              </p:cNvPr>
              <p:cNvSpPr>
                <a:spLocks noChangeShapeType="1"/>
              </p:cNvSpPr>
              <p:nvPr/>
            </p:nvSpPr>
            <p:spPr bwMode="auto">
              <a:xfrm rot="10800000" flipV="1">
                <a:off x="1440" y="3526"/>
                <a:ext cx="288" cy="144"/>
              </a:xfrm>
              <a:prstGeom prst="line">
                <a:avLst/>
              </a:prstGeom>
              <a:noFill/>
              <a:ln w="28575">
                <a:solidFill>
                  <a:srgbClr val="FF0000"/>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78" name="Text Box 98">
                <a:extLst>
                  <a:ext uri="{FF2B5EF4-FFF2-40B4-BE49-F238E27FC236}">
                    <a16:creationId xmlns:a16="http://schemas.microsoft.com/office/drawing/2014/main" id="{09A1603D-EF29-AD4F-90CF-821FA943FA3A}"/>
                  </a:ext>
                </a:extLst>
              </p:cNvPr>
              <p:cNvSpPr txBox="1">
                <a:spLocks noChangeArrowheads="1"/>
              </p:cNvSpPr>
              <p:nvPr/>
            </p:nvSpPr>
            <p:spPr bwMode="auto">
              <a:xfrm>
                <a:off x="1200" y="3552"/>
                <a:ext cx="23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endParaRPr kumimoji="1" lang="en-US" altLang="zh-CN"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71" name="Group 99">
              <a:extLst>
                <a:ext uri="{FF2B5EF4-FFF2-40B4-BE49-F238E27FC236}">
                  <a16:creationId xmlns:a16="http://schemas.microsoft.com/office/drawing/2014/main" id="{6E2011E1-FE6B-6949-A9F3-E9A76C4E477A}"/>
                </a:ext>
              </a:extLst>
            </p:cNvPr>
            <p:cNvGrpSpPr>
              <a:grpSpLocks/>
            </p:cNvGrpSpPr>
            <p:nvPr/>
          </p:nvGrpSpPr>
          <p:grpSpPr bwMode="auto">
            <a:xfrm>
              <a:off x="1895" y="3593"/>
              <a:ext cx="457" cy="343"/>
              <a:chOff x="1895" y="3593"/>
              <a:chExt cx="457" cy="343"/>
            </a:xfrm>
          </p:grpSpPr>
          <p:sp>
            <p:nvSpPr>
              <p:cNvPr id="53275" name="Line 100">
                <a:extLst>
                  <a:ext uri="{FF2B5EF4-FFF2-40B4-BE49-F238E27FC236}">
                    <a16:creationId xmlns:a16="http://schemas.microsoft.com/office/drawing/2014/main" id="{EC82C828-B40D-5A45-B54C-EB3AEBA9750F}"/>
                  </a:ext>
                </a:extLst>
              </p:cNvPr>
              <p:cNvSpPr>
                <a:spLocks noChangeShapeType="1"/>
              </p:cNvSpPr>
              <p:nvPr/>
            </p:nvSpPr>
            <p:spPr bwMode="auto">
              <a:xfrm rot="16200000" flipV="1">
                <a:off x="1823" y="3665"/>
                <a:ext cx="288" cy="144"/>
              </a:xfrm>
              <a:prstGeom prst="line">
                <a:avLst/>
              </a:prstGeom>
              <a:noFill/>
              <a:ln w="28575">
                <a:solidFill>
                  <a:schemeClr val="folHlink"/>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81" name="Text Box 101">
                <a:extLst>
                  <a:ext uri="{FF2B5EF4-FFF2-40B4-BE49-F238E27FC236}">
                    <a16:creationId xmlns:a16="http://schemas.microsoft.com/office/drawing/2014/main" id="{0CE4362F-C284-8141-A502-7EF1A3802B74}"/>
                  </a:ext>
                </a:extLst>
              </p:cNvPr>
              <p:cNvSpPr txBox="1">
                <a:spLocks noChangeArrowheads="1"/>
              </p:cNvSpPr>
              <p:nvPr/>
            </p:nvSpPr>
            <p:spPr bwMode="auto">
              <a:xfrm>
                <a:off x="2016" y="364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N</a:t>
                </a:r>
                <a:endParaRPr kumimoji="1" lang="en-US" altLang="zh-CN" sz="2400" b="0" i="0" u="none" strike="noStrike" kern="1200" cap="none" spc="0" normalizeH="0" baseline="0" noProof="0">
                  <a:ln>
                    <a:noFill/>
                  </a:ln>
                  <a:solidFill>
                    <a:srgbClr val="B2B2B2"/>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nvGrpSpPr>
            <p:cNvPr id="53272" name="Group 102">
              <a:extLst>
                <a:ext uri="{FF2B5EF4-FFF2-40B4-BE49-F238E27FC236}">
                  <a16:creationId xmlns:a16="http://schemas.microsoft.com/office/drawing/2014/main" id="{C4A24958-09A0-9B43-88E0-212AB64660E1}"/>
                </a:ext>
              </a:extLst>
            </p:cNvPr>
            <p:cNvGrpSpPr>
              <a:grpSpLocks/>
            </p:cNvGrpSpPr>
            <p:nvPr/>
          </p:nvGrpSpPr>
          <p:grpSpPr bwMode="auto">
            <a:xfrm>
              <a:off x="1622" y="2880"/>
              <a:ext cx="351" cy="493"/>
              <a:chOff x="1622" y="2880"/>
              <a:chExt cx="351" cy="493"/>
            </a:xfrm>
          </p:grpSpPr>
          <p:sp>
            <p:nvSpPr>
              <p:cNvPr id="53273" name="Line 103">
                <a:extLst>
                  <a:ext uri="{FF2B5EF4-FFF2-40B4-BE49-F238E27FC236}">
                    <a16:creationId xmlns:a16="http://schemas.microsoft.com/office/drawing/2014/main" id="{C1A29F6D-34B2-0441-90E8-D3576D6DF102}"/>
                  </a:ext>
                </a:extLst>
              </p:cNvPr>
              <p:cNvSpPr>
                <a:spLocks noChangeShapeType="1"/>
              </p:cNvSpPr>
              <p:nvPr/>
            </p:nvSpPr>
            <p:spPr bwMode="auto">
              <a:xfrm rot="5400000" flipV="1">
                <a:off x="1550" y="3157"/>
                <a:ext cx="288" cy="144"/>
              </a:xfrm>
              <a:prstGeom prst="line">
                <a:avLst/>
              </a:prstGeom>
              <a:noFill/>
              <a:ln w="28575">
                <a:solidFill>
                  <a:srgbClr val="FF0066"/>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0584" name="Text Box 104">
                <a:extLst>
                  <a:ext uri="{FF2B5EF4-FFF2-40B4-BE49-F238E27FC236}">
                    <a16:creationId xmlns:a16="http://schemas.microsoft.com/office/drawing/2014/main" id="{9BF6F5E0-EC59-BA44-9C9D-3A3393B9F667}"/>
                  </a:ext>
                </a:extLst>
              </p:cNvPr>
              <p:cNvSpPr txBox="1">
                <a:spLocks noChangeArrowheads="1"/>
              </p:cNvSpPr>
              <p:nvPr/>
            </p:nvSpPr>
            <p:spPr bwMode="auto">
              <a:xfrm>
                <a:off x="1644" y="2880"/>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C</a:t>
                </a:r>
                <a:endParaRPr kumimoji="1" lang="en-US" altLang="zh-CN" sz="2400" b="0" i="0"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grpSp>
      <p:sp>
        <p:nvSpPr>
          <p:cNvPr id="20585" name="Text Box 105">
            <a:extLst>
              <a:ext uri="{FF2B5EF4-FFF2-40B4-BE49-F238E27FC236}">
                <a16:creationId xmlns:a16="http://schemas.microsoft.com/office/drawing/2014/main" id="{2CBA5722-33A7-E848-AFA3-4725AB591604}"/>
              </a:ext>
            </a:extLst>
          </p:cNvPr>
          <p:cNvSpPr txBox="1">
            <a:spLocks noChangeArrowheads="1"/>
          </p:cNvSpPr>
          <p:nvPr/>
        </p:nvSpPr>
        <p:spPr bwMode="auto">
          <a:xfrm>
            <a:off x="4343400" y="533400"/>
            <a:ext cx="4572000"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4</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、建立质点</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物块</a:t>
            </a:r>
            <a:r>
              <a:rPr kumimoji="1" lang="en-US" altLang="zh-CN"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a:t>
            </a:r>
            <a:r>
              <a:rPr kumimoji="1" lang="zh-CN" altLang="en-US" sz="2400" b="0" i="0" u="none" strike="noStrike" kern="1200" cap="none" spc="0" normalizeH="0" baseline="0" noProof="0">
                <a:ln>
                  <a:noFill/>
                </a:ln>
                <a:solidFill>
                  <a:srgbClr val="000000"/>
                </a:solidFill>
                <a:effectLst/>
                <a:uLnTx/>
                <a:uFillTx/>
                <a:latin typeface="黑体" panose="02010609060101010101" pitchFamily="49" charset="-122"/>
                <a:ea typeface="黑体" panose="02010609060101010101" pitchFamily="49" charset="-122"/>
                <a:cs typeface="+mn-cs"/>
              </a:rPr>
              <a:t>的相对运动微 分方程：</a:t>
            </a:r>
          </a:p>
        </p:txBody>
      </p:sp>
      <p:graphicFrame>
        <p:nvGraphicFramePr>
          <p:cNvPr id="20586" name="Object 106">
            <a:extLst>
              <a:ext uri="{FF2B5EF4-FFF2-40B4-BE49-F238E27FC236}">
                <a16:creationId xmlns:a16="http://schemas.microsoft.com/office/drawing/2014/main" id="{007BA031-BC34-CC4E-91BD-FA96901E96E6}"/>
              </a:ext>
            </a:extLst>
          </p:cNvPr>
          <p:cNvGraphicFramePr>
            <a:graphicFrameLocks noChangeAspect="1"/>
          </p:cNvGraphicFramePr>
          <p:nvPr/>
        </p:nvGraphicFramePr>
        <p:xfrm>
          <a:off x="4140200" y="1916113"/>
          <a:ext cx="4248150" cy="520700"/>
        </p:xfrm>
        <a:graphic>
          <a:graphicData uri="http://schemas.openxmlformats.org/presentationml/2006/ole">
            <mc:AlternateContent xmlns:mc="http://schemas.openxmlformats.org/markup-compatibility/2006">
              <mc:Choice xmlns:v="urn:schemas-microsoft-com:vml" Requires="v">
                <p:oleObj spid="_x0000_s62534" name="公式" r:id="rId4" imgW="1219200" imgH="146050" progId="Equation.3">
                  <p:embed/>
                </p:oleObj>
              </mc:Choice>
              <mc:Fallback>
                <p:oleObj name="公式" r:id="rId4" imgW="1219200" imgH="146050" progId="Equation.3">
                  <p:embed/>
                  <p:pic>
                    <p:nvPicPr>
                      <p:cNvPr id="20586" name="Object 106">
                        <a:extLst>
                          <a:ext uri="{FF2B5EF4-FFF2-40B4-BE49-F238E27FC236}">
                            <a16:creationId xmlns:a16="http://schemas.microsoft.com/office/drawing/2014/main" id="{007BA031-BC34-CC4E-91BD-FA96901E96E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1916113"/>
                        <a:ext cx="4248150" cy="520700"/>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87" name="Object 107">
            <a:extLst>
              <a:ext uri="{FF2B5EF4-FFF2-40B4-BE49-F238E27FC236}">
                <a16:creationId xmlns:a16="http://schemas.microsoft.com/office/drawing/2014/main" id="{C709630C-4CA8-E045-9719-CBE3B94E28AF}"/>
              </a:ext>
            </a:extLst>
          </p:cNvPr>
          <p:cNvGraphicFramePr>
            <a:graphicFrameLocks noChangeAspect="1"/>
          </p:cNvGraphicFramePr>
          <p:nvPr/>
        </p:nvGraphicFramePr>
        <p:xfrm>
          <a:off x="4097338" y="2636838"/>
          <a:ext cx="2119312" cy="554037"/>
        </p:xfrm>
        <a:graphic>
          <a:graphicData uri="http://schemas.openxmlformats.org/presentationml/2006/ole">
            <mc:AlternateContent xmlns:mc="http://schemas.openxmlformats.org/markup-compatibility/2006">
              <mc:Choice xmlns:v="urn:schemas-microsoft-com:vml" Requires="v">
                <p:oleObj spid="_x0000_s62535" name="公式" r:id="rId6" imgW="546100" imgH="139700" progId="Equation.3">
                  <p:embed/>
                </p:oleObj>
              </mc:Choice>
              <mc:Fallback>
                <p:oleObj name="公式" r:id="rId6" imgW="546100" imgH="139700" progId="Equation.3">
                  <p:embed/>
                  <p:pic>
                    <p:nvPicPr>
                      <p:cNvPr id="20587" name="Object 107">
                        <a:extLst>
                          <a:ext uri="{FF2B5EF4-FFF2-40B4-BE49-F238E27FC236}">
                            <a16:creationId xmlns:a16="http://schemas.microsoft.com/office/drawing/2014/main" id="{C709630C-4CA8-E045-9719-CBE3B94E28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7338" y="2636838"/>
                        <a:ext cx="2119312" cy="55403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88" name="AutoShape 108">
            <a:extLst>
              <a:ext uri="{FF2B5EF4-FFF2-40B4-BE49-F238E27FC236}">
                <a16:creationId xmlns:a16="http://schemas.microsoft.com/office/drawing/2014/main" id="{A2AD5903-99C0-D646-BAD9-ABDC710F0124}"/>
              </a:ext>
            </a:extLst>
          </p:cNvPr>
          <p:cNvSpPr>
            <a:spLocks noChangeArrowheads="1"/>
          </p:cNvSpPr>
          <p:nvPr/>
        </p:nvSpPr>
        <p:spPr bwMode="auto">
          <a:xfrm>
            <a:off x="5795963" y="3500438"/>
            <a:ext cx="762000" cy="304800"/>
          </a:xfrm>
          <a:prstGeom prst="downArrow">
            <a:avLst>
              <a:gd name="adj1" fmla="val 50000"/>
              <a:gd name="adj2" fmla="val 25000"/>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aphicFrame>
        <p:nvGraphicFramePr>
          <p:cNvPr id="20589" name="Object 109">
            <a:extLst>
              <a:ext uri="{FF2B5EF4-FFF2-40B4-BE49-F238E27FC236}">
                <a16:creationId xmlns:a16="http://schemas.microsoft.com/office/drawing/2014/main" id="{2F4FDC57-D65F-4D49-8EC4-2D18E923D580}"/>
              </a:ext>
            </a:extLst>
          </p:cNvPr>
          <p:cNvGraphicFramePr>
            <a:graphicFrameLocks noChangeAspect="1"/>
          </p:cNvGraphicFramePr>
          <p:nvPr/>
        </p:nvGraphicFramePr>
        <p:xfrm>
          <a:off x="5334000" y="4341813"/>
          <a:ext cx="2743200" cy="839787"/>
        </p:xfrm>
        <a:graphic>
          <a:graphicData uri="http://schemas.openxmlformats.org/presentationml/2006/ole">
            <mc:AlternateContent xmlns:mc="http://schemas.openxmlformats.org/markup-compatibility/2006">
              <mc:Choice xmlns:v="urn:schemas-microsoft-com:vml" Requires="v">
                <p:oleObj spid="_x0000_s62536" name="公式" r:id="rId8" imgW="793750" imgH="241300" progId="Equation.3">
                  <p:embed/>
                </p:oleObj>
              </mc:Choice>
              <mc:Fallback>
                <p:oleObj name="公式" r:id="rId8" imgW="793750" imgH="241300" progId="Equation.3">
                  <p:embed/>
                  <p:pic>
                    <p:nvPicPr>
                      <p:cNvPr id="20589" name="Object 109">
                        <a:extLst>
                          <a:ext uri="{FF2B5EF4-FFF2-40B4-BE49-F238E27FC236}">
                            <a16:creationId xmlns:a16="http://schemas.microsoft.com/office/drawing/2014/main" id="{2F4FDC57-D65F-4D49-8EC4-2D18E923D5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4341813"/>
                        <a:ext cx="2743200" cy="839787"/>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90" name="Object 110">
            <a:extLst>
              <a:ext uri="{FF2B5EF4-FFF2-40B4-BE49-F238E27FC236}">
                <a16:creationId xmlns:a16="http://schemas.microsoft.com/office/drawing/2014/main" id="{DC6F3846-0BBA-134B-893A-8D060B50DD1C}"/>
              </a:ext>
            </a:extLst>
          </p:cNvPr>
          <p:cNvGraphicFramePr>
            <a:graphicFrameLocks noChangeAspect="1"/>
          </p:cNvGraphicFramePr>
          <p:nvPr/>
        </p:nvGraphicFramePr>
        <p:xfrm>
          <a:off x="5334000" y="5475288"/>
          <a:ext cx="1905000" cy="544512"/>
        </p:xfrm>
        <a:graphic>
          <a:graphicData uri="http://schemas.openxmlformats.org/presentationml/2006/ole">
            <mc:AlternateContent xmlns:mc="http://schemas.openxmlformats.org/markup-compatibility/2006">
              <mc:Choice xmlns:v="urn:schemas-microsoft-com:vml" Requires="v">
                <p:oleObj spid="_x0000_s62537" name="公式" r:id="rId10" imgW="495300" imgH="139700" progId="Equation.3">
                  <p:embed/>
                </p:oleObj>
              </mc:Choice>
              <mc:Fallback>
                <p:oleObj name="公式" r:id="rId10" imgW="495300" imgH="139700" progId="Equation.3">
                  <p:embed/>
                  <p:pic>
                    <p:nvPicPr>
                      <p:cNvPr id="20590" name="Object 110">
                        <a:extLst>
                          <a:ext uri="{FF2B5EF4-FFF2-40B4-BE49-F238E27FC236}">
                            <a16:creationId xmlns:a16="http://schemas.microsoft.com/office/drawing/2014/main" id="{DC6F3846-0BBA-134B-893A-8D060B50DD1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334000" y="5475288"/>
                        <a:ext cx="1905000" cy="54451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69ED33AE-D53E-46D9-9DC1-B02116357777}"/>
              </a:ext>
            </a:extLst>
          </p:cNvPr>
          <p:cNvSpPr>
            <a:spLocks noGrp="1"/>
          </p:cNvSpPr>
          <p:nvPr>
            <p:ph type="sldNum" sz="quarter" idx="12"/>
          </p:nvPr>
        </p:nvSpPr>
        <p:spPr/>
        <p:txBody>
          <a:bodyPr/>
          <a:lstStyle/>
          <a:p>
            <a:pPr>
              <a:defRPr/>
            </a:pPr>
            <a:fld id="{8372D68D-3E4D-E140-BABB-1F7B81CFF020}" type="slidenum">
              <a:rPr lang="en-US" altLang="zh-CN" smtClean="0"/>
              <a:pPr>
                <a:defRPr/>
              </a:pPr>
              <a:t>36</a:t>
            </a:fld>
            <a:endParaRPr lang="en-US" altLang="zh-CN" dirty="0"/>
          </a:p>
        </p:txBody>
      </p:sp>
    </p:spTree>
    <p:extLst>
      <p:ext uri="{BB962C8B-B14F-4D97-AF65-F5344CB8AC3E}">
        <p14:creationId xmlns:p14="http://schemas.microsoft.com/office/powerpoint/2010/main" val="7251967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0585"/>
                                        </p:tgtEl>
                                        <p:attrNameLst>
                                          <p:attrName>style.visibility</p:attrName>
                                        </p:attrNameLst>
                                      </p:cBhvr>
                                      <p:to>
                                        <p:strVal val="visible"/>
                                      </p:to>
                                    </p:set>
                                    <p:animEffect transition="in" filter="box(out)">
                                      <p:cBhvr>
                                        <p:cTn id="7" dur="500"/>
                                        <p:tgtEl>
                                          <p:spTgt spid="2058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0586"/>
                                        </p:tgtEl>
                                        <p:attrNameLst>
                                          <p:attrName>style.visibility</p:attrName>
                                        </p:attrNameLst>
                                      </p:cBhvr>
                                      <p:to>
                                        <p:strVal val="visible"/>
                                      </p:to>
                                    </p:set>
                                    <p:animEffect transition="in" filter="box(out)">
                                      <p:cBhvr>
                                        <p:cTn id="12" dur="500"/>
                                        <p:tgtEl>
                                          <p:spTgt spid="2058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0587"/>
                                        </p:tgtEl>
                                        <p:attrNameLst>
                                          <p:attrName>style.visibility</p:attrName>
                                        </p:attrNameLst>
                                      </p:cBhvr>
                                      <p:to>
                                        <p:strVal val="visible"/>
                                      </p:to>
                                    </p:set>
                                    <p:animEffect transition="in" filter="box(out)">
                                      <p:cBhvr>
                                        <p:cTn id="17" dur="500"/>
                                        <p:tgtEl>
                                          <p:spTgt spid="20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20588"/>
                                        </p:tgtEl>
                                        <p:attrNameLst>
                                          <p:attrName>style.visibility</p:attrName>
                                        </p:attrNameLst>
                                      </p:cBhvr>
                                      <p:to>
                                        <p:strVal val="visible"/>
                                      </p:to>
                                    </p:set>
                                    <p:animEffect transition="in" filter="box(out)">
                                      <p:cBhvr>
                                        <p:cTn id="22" dur="500"/>
                                        <p:tgtEl>
                                          <p:spTgt spid="2058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20589"/>
                                        </p:tgtEl>
                                        <p:attrNameLst>
                                          <p:attrName>style.visibility</p:attrName>
                                        </p:attrNameLst>
                                      </p:cBhvr>
                                      <p:to>
                                        <p:strVal val="visible"/>
                                      </p:to>
                                    </p:set>
                                    <p:animEffect transition="in" filter="box(out)">
                                      <p:cBhvr>
                                        <p:cTn id="27" dur="500"/>
                                        <p:tgtEl>
                                          <p:spTgt spid="2058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0590"/>
                                        </p:tgtEl>
                                        <p:attrNameLst>
                                          <p:attrName>style.visibility</p:attrName>
                                        </p:attrNameLst>
                                      </p:cBhvr>
                                      <p:to>
                                        <p:strVal val="visible"/>
                                      </p:to>
                                    </p:set>
                                    <p:animEffect transition="in" filter="box(out)">
                                      <p:cBhvr>
                                        <p:cTn id="32" dur="500"/>
                                        <p:tgtEl>
                                          <p:spTgt spid="20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5" grpId="0" autoUpdateAnimBg="0"/>
      <p:bldP spid="2058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内容">
            <a:extLst>
              <a:ext uri="{FF2B5EF4-FFF2-40B4-BE49-F238E27FC236}">
                <a16:creationId xmlns:a16="http://schemas.microsoft.com/office/drawing/2014/main" id="{88A966F3-68DF-424B-81AA-DD7C142BB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3">
            <a:extLst>
              <a:ext uri="{FF2B5EF4-FFF2-40B4-BE49-F238E27FC236}">
                <a16:creationId xmlns:a16="http://schemas.microsoft.com/office/drawing/2014/main" id="{32D73A8F-BC44-434E-9B4C-B2D00A62F2AA}"/>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sp>
        <p:nvSpPr>
          <p:cNvPr id="21508" name="Text Box 4">
            <a:extLst>
              <a:ext uri="{FF2B5EF4-FFF2-40B4-BE49-F238E27FC236}">
                <a16:creationId xmlns:a16="http://schemas.microsoft.com/office/drawing/2014/main" id="{8DF9B51D-C2AF-2F48-86F0-2E528CD54D56}"/>
              </a:ext>
            </a:extLst>
          </p:cNvPr>
          <p:cNvSpPr txBox="1">
            <a:spLocks noChangeArrowheads="1"/>
          </p:cNvSpPr>
          <p:nvPr/>
        </p:nvSpPr>
        <p:spPr bwMode="auto">
          <a:xfrm>
            <a:off x="1143000" y="152400"/>
            <a:ext cx="4648200" cy="4572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 </a:t>
            </a:r>
            <a:r>
              <a:rPr kumimoji="1" lang="en-US" altLang="zh-CN"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5</a:t>
            </a:r>
            <a:r>
              <a:rPr kumimoji="1" lang="zh-CN" altLang="en-US" sz="2400" b="0" i="0" u="none" strike="noStrike" kern="1200" cap="none" spc="0" normalizeH="0" baseline="0" noProof="0">
                <a:ln>
                  <a:noFill/>
                </a:ln>
                <a:solidFill>
                  <a:srgbClr val="00FF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、计算结果分析与讨论</a:t>
            </a:r>
          </a:p>
        </p:txBody>
      </p:sp>
      <p:graphicFrame>
        <p:nvGraphicFramePr>
          <p:cNvPr id="21509" name="Object 5">
            <a:extLst>
              <a:ext uri="{FF2B5EF4-FFF2-40B4-BE49-F238E27FC236}">
                <a16:creationId xmlns:a16="http://schemas.microsoft.com/office/drawing/2014/main" id="{944F4EDE-6D20-0443-9DA9-DEB349E8E88A}"/>
              </a:ext>
            </a:extLst>
          </p:cNvPr>
          <p:cNvGraphicFramePr>
            <a:graphicFrameLocks noChangeAspect="1"/>
          </p:cNvGraphicFramePr>
          <p:nvPr/>
        </p:nvGraphicFramePr>
        <p:xfrm>
          <a:off x="2424113" y="609600"/>
          <a:ext cx="2376487" cy="727075"/>
        </p:xfrm>
        <a:graphic>
          <a:graphicData uri="http://schemas.openxmlformats.org/presentationml/2006/ole">
            <mc:AlternateContent xmlns:mc="http://schemas.openxmlformats.org/markup-compatibility/2006">
              <mc:Choice xmlns:v="urn:schemas-microsoft-com:vml" Requires="v">
                <p:oleObj spid="_x0000_s63575" name="公式" r:id="rId4" imgW="793750" imgH="241300" progId="Equation.3">
                  <p:embed/>
                </p:oleObj>
              </mc:Choice>
              <mc:Fallback>
                <p:oleObj name="公式" r:id="rId4" imgW="793750" imgH="241300" progId="Equation.3">
                  <p:embed/>
                  <p:pic>
                    <p:nvPicPr>
                      <p:cNvPr id="21509" name="Object 5">
                        <a:extLst>
                          <a:ext uri="{FF2B5EF4-FFF2-40B4-BE49-F238E27FC236}">
                            <a16:creationId xmlns:a16="http://schemas.microsoft.com/office/drawing/2014/main" id="{944F4EDE-6D20-0443-9DA9-DEB349E8E88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24113" y="609600"/>
                        <a:ext cx="2376487" cy="727075"/>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Text Box 6">
            <a:extLst>
              <a:ext uri="{FF2B5EF4-FFF2-40B4-BE49-F238E27FC236}">
                <a16:creationId xmlns:a16="http://schemas.microsoft.com/office/drawing/2014/main" id="{3789F4CA-891B-E04E-917F-45D6E2786582}"/>
              </a:ext>
            </a:extLst>
          </p:cNvPr>
          <p:cNvSpPr txBox="1">
            <a:spLocks noChangeArrowheads="1"/>
          </p:cNvSpPr>
          <p:nvPr/>
        </p:nvSpPr>
        <p:spPr bwMode="auto">
          <a:xfrm>
            <a:off x="1066800" y="3375025"/>
            <a:ext cx="510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物块在</a:t>
            </a:r>
            <a:r>
              <a:rPr kumimoji="1" lang="en-US" altLang="zh-CN" sz="20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000" b="0" i="1"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0</a:t>
            </a:r>
            <a:r>
              <a:rPr kumimoji="1" lang="zh-CN"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处的平衡位置</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为稳定平衡位置。</a:t>
            </a:r>
          </a:p>
        </p:txBody>
      </p:sp>
      <p:grpSp>
        <p:nvGrpSpPr>
          <p:cNvPr id="21511" name="Group 7">
            <a:extLst>
              <a:ext uri="{FF2B5EF4-FFF2-40B4-BE49-F238E27FC236}">
                <a16:creationId xmlns:a16="http://schemas.microsoft.com/office/drawing/2014/main" id="{4EC49B31-E022-6E41-9C31-5A4A6ADFC5CC}"/>
              </a:ext>
            </a:extLst>
          </p:cNvPr>
          <p:cNvGrpSpPr>
            <a:grpSpLocks/>
          </p:cNvGrpSpPr>
          <p:nvPr/>
        </p:nvGrpSpPr>
        <p:grpSpPr bwMode="auto">
          <a:xfrm>
            <a:off x="1066800" y="1268413"/>
            <a:ext cx="6951663" cy="984250"/>
            <a:chOff x="672" y="912"/>
            <a:chExt cx="4379" cy="620"/>
          </a:xfrm>
        </p:grpSpPr>
        <p:sp>
          <p:nvSpPr>
            <p:cNvPr id="21512" name="Text Box 8">
              <a:extLst>
                <a:ext uri="{FF2B5EF4-FFF2-40B4-BE49-F238E27FC236}">
                  <a16:creationId xmlns:a16="http://schemas.microsoft.com/office/drawing/2014/main" id="{1EF75C0E-ED71-A14C-8B45-95E18612C993}"/>
                </a:ext>
              </a:extLst>
            </p:cNvPr>
            <p:cNvSpPr txBox="1">
              <a:spLocks noChangeArrowheads="1"/>
            </p:cNvSpPr>
            <p:nvPr/>
          </p:nvSpPr>
          <p:spPr bwMode="auto">
            <a:xfrm>
              <a:off x="864" y="970"/>
              <a:ext cx="477" cy="2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6600"/>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Monotype Sorts" pitchFamily="2" charset="2"/>
                </a:rPr>
                <a:t></a:t>
              </a:r>
              <a:r>
                <a:rPr kumimoji="1" lang="en-US" altLang="zh-CN" sz="20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sym typeface="Monotype Sorts" pitchFamily="2" charset="2"/>
                </a:rPr>
                <a:t>  </a:t>
              </a:r>
              <a:r>
                <a:rPr kumimoji="1" lang="zh-CN" altLang="en-US" sz="20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当</a:t>
              </a:r>
            </a:p>
          </p:txBody>
        </p:sp>
        <p:sp>
          <p:nvSpPr>
            <p:cNvPr id="21513" name="Text Box 9">
              <a:extLst>
                <a:ext uri="{FF2B5EF4-FFF2-40B4-BE49-F238E27FC236}">
                  <a16:creationId xmlns:a16="http://schemas.microsoft.com/office/drawing/2014/main" id="{6EDA0C8C-EEDE-2A44-803B-E22C276C7D55}"/>
                </a:ext>
              </a:extLst>
            </p:cNvPr>
            <p:cNvSpPr txBox="1">
              <a:spLocks noChangeArrowheads="1"/>
            </p:cNvSpPr>
            <p:nvPr/>
          </p:nvSpPr>
          <p:spPr bwMode="auto">
            <a:xfrm>
              <a:off x="2198" y="963"/>
              <a:ext cx="2853" cy="250"/>
            </a:xfrm>
            <a:prstGeom prst="rect">
              <a:avLst/>
            </a:prstGeom>
            <a:solidFill>
              <a:srgbClr val="FFFF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FFFFFF"/>
                    </a:outerShdw>
                  </a:effectLst>
                  <a:uLnTx/>
                  <a:uFillTx/>
                  <a:latin typeface="Times New Roman" panose="02020603050405020304" pitchFamily="18" charset="0"/>
                  <a:ea typeface="黑体" panose="02010609060101010101" pitchFamily="49" charset="-122"/>
                  <a:cs typeface="+mn-cs"/>
                </a:rPr>
                <a:t>时牵连惯性力小于弹簧的弹性恢复力，</a:t>
              </a:r>
            </a:p>
          </p:txBody>
        </p:sp>
        <p:sp>
          <p:nvSpPr>
            <p:cNvPr id="21514" name="Text Box 10">
              <a:extLst>
                <a:ext uri="{FF2B5EF4-FFF2-40B4-BE49-F238E27FC236}">
                  <a16:creationId xmlns:a16="http://schemas.microsoft.com/office/drawing/2014/main" id="{B9DB9FB1-5621-3248-A900-E888D9CB7D0B}"/>
                </a:ext>
              </a:extLst>
            </p:cNvPr>
            <p:cNvSpPr txBox="1">
              <a:spLocks noChangeArrowheads="1"/>
            </p:cNvSpPr>
            <p:nvPr/>
          </p:nvSpPr>
          <p:spPr bwMode="auto">
            <a:xfrm>
              <a:off x="672" y="1282"/>
              <a:ext cx="317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物块的相对运动为自由振动，其固有频率为</a:t>
              </a:r>
            </a:p>
          </p:txBody>
        </p:sp>
        <p:graphicFrame>
          <p:nvGraphicFramePr>
            <p:cNvPr id="54294" name="Object 11">
              <a:extLst>
                <a:ext uri="{FF2B5EF4-FFF2-40B4-BE49-F238E27FC236}">
                  <a16:creationId xmlns:a16="http://schemas.microsoft.com/office/drawing/2014/main" id="{B23FE0B5-319A-3B4A-B949-02525AFC970D}"/>
                </a:ext>
              </a:extLst>
            </p:cNvPr>
            <p:cNvGraphicFramePr>
              <a:graphicFrameLocks noChangeAspect="1"/>
            </p:cNvGraphicFramePr>
            <p:nvPr/>
          </p:nvGraphicFramePr>
          <p:xfrm>
            <a:off x="1525" y="912"/>
            <a:ext cx="576" cy="395"/>
          </p:xfrm>
          <a:graphic>
            <a:graphicData uri="http://schemas.openxmlformats.org/presentationml/2006/ole">
              <mc:AlternateContent xmlns:mc="http://schemas.openxmlformats.org/markup-compatibility/2006">
                <mc:Choice xmlns:v="urn:schemas-microsoft-com:vml" Requires="v">
                  <p:oleObj spid="_x0000_s63576" name="公式" r:id="rId6" imgW="355600" imgH="241300" progId="Equation.3">
                    <p:embed/>
                  </p:oleObj>
                </mc:Choice>
                <mc:Fallback>
                  <p:oleObj name="公式" r:id="rId6" imgW="355600" imgH="241300" progId="Equation.3">
                    <p:embed/>
                    <p:pic>
                      <p:nvPicPr>
                        <p:cNvPr id="54294" name="Object 11">
                          <a:extLst>
                            <a:ext uri="{FF2B5EF4-FFF2-40B4-BE49-F238E27FC236}">
                              <a16:creationId xmlns:a16="http://schemas.microsoft.com/office/drawing/2014/main" id="{B23FE0B5-319A-3B4A-B949-02525AFC97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5" y="912"/>
                          <a:ext cx="576" cy="395"/>
                        </a:xfrm>
                        <a:prstGeom prst="rect">
                          <a:avLst/>
                        </a:prstGeom>
                        <a:solidFill>
                          <a:srgbClr val="FFFF00"/>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1516" name="Object 12">
            <a:extLst>
              <a:ext uri="{FF2B5EF4-FFF2-40B4-BE49-F238E27FC236}">
                <a16:creationId xmlns:a16="http://schemas.microsoft.com/office/drawing/2014/main" id="{361C6DF3-1CF9-1046-9EF6-43A62E2E493D}"/>
              </a:ext>
            </a:extLst>
          </p:cNvPr>
          <p:cNvGraphicFramePr>
            <a:graphicFrameLocks noChangeAspect="1"/>
          </p:cNvGraphicFramePr>
          <p:nvPr/>
        </p:nvGraphicFramePr>
        <p:xfrm>
          <a:off x="3276600" y="2335213"/>
          <a:ext cx="2133600" cy="906462"/>
        </p:xfrm>
        <a:graphic>
          <a:graphicData uri="http://schemas.openxmlformats.org/presentationml/2006/ole">
            <mc:AlternateContent xmlns:mc="http://schemas.openxmlformats.org/markup-compatibility/2006">
              <mc:Choice xmlns:v="urn:schemas-microsoft-com:vml" Requires="v">
                <p:oleObj spid="_x0000_s63577" name="公式" r:id="rId8" imgW="647700" imgH="273050" progId="Equation.3">
                  <p:embed/>
                </p:oleObj>
              </mc:Choice>
              <mc:Fallback>
                <p:oleObj name="公式" r:id="rId8" imgW="647700" imgH="273050" progId="Equation.3">
                  <p:embed/>
                  <p:pic>
                    <p:nvPicPr>
                      <p:cNvPr id="21516" name="Object 12">
                        <a:extLst>
                          <a:ext uri="{FF2B5EF4-FFF2-40B4-BE49-F238E27FC236}">
                            <a16:creationId xmlns:a16="http://schemas.microsoft.com/office/drawing/2014/main" id="{361C6DF3-1CF9-1046-9EF6-43A62E2E493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2335213"/>
                        <a:ext cx="2133600" cy="906462"/>
                      </a:xfrm>
                      <a:prstGeom prst="rect">
                        <a:avLst/>
                      </a:prstGeom>
                      <a:noFill/>
                      <a:ln>
                        <a:noFill/>
                      </a:ln>
                      <a:effectLst>
                        <a:outerShdw dist="35921" dir="2700000" algn="ctr" rotWithShape="0">
                          <a:schemeClr val="bg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517" name="Group 13">
            <a:extLst>
              <a:ext uri="{FF2B5EF4-FFF2-40B4-BE49-F238E27FC236}">
                <a16:creationId xmlns:a16="http://schemas.microsoft.com/office/drawing/2014/main" id="{0274EF00-E8B1-784E-9698-C16067FB30AB}"/>
              </a:ext>
            </a:extLst>
          </p:cNvPr>
          <p:cNvGrpSpPr>
            <a:grpSpLocks/>
          </p:cNvGrpSpPr>
          <p:nvPr/>
        </p:nvGrpSpPr>
        <p:grpSpPr bwMode="auto">
          <a:xfrm>
            <a:off x="914400" y="4070350"/>
            <a:ext cx="6696075" cy="1306513"/>
            <a:chOff x="576" y="2677"/>
            <a:chExt cx="4218" cy="823"/>
          </a:xfrm>
        </p:grpSpPr>
        <p:sp>
          <p:nvSpPr>
            <p:cNvPr id="21518" name="Text Box 14">
              <a:extLst>
                <a:ext uri="{FF2B5EF4-FFF2-40B4-BE49-F238E27FC236}">
                  <a16:creationId xmlns:a16="http://schemas.microsoft.com/office/drawing/2014/main" id="{79126016-18BC-6C43-A699-C911A4A811E2}"/>
                </a:ext>
              </a:extLst>
            </p:cNvPr>
            <p:cNvSpPr txBox="1">
              <a:spLocks noChangeArrowheads="1"/>
            </p:cNvSpPr>
            <p:nvPr/>
          </p:nvSpPr>
          <p:spPr bwMode="auto">
            <a:xfrm>
              <a:off x="768" y="2735"/>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onotype Sorts" pitchFamily="2" charset="2"/>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onotype Sorts" pitchFamily="2" charset="2"/>
                </a:rPr>
                <a:t>  </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当</a:t>
              </a:r>
            </a:p>
          </p:txBody>
        </p:sp>
        <p:sp>
          <p:nvSpPr>
            <p:cNvPr id="21519" name="Text Box 15">
              <a:extLst>
                <a:ext uri="{FF2B5EF4-FFF2-40B4-BE49-F238E27FC236}">
                  <a16:creationId xmlns:a16="http://schemas.microsoft.com/office/drawing/2014/main" id="{95B030F0-AD52-2E4D-A9FD-D3A903D1D515}"/>
                </a:ext>
              </a:extLst>
            </p:cNvPr>
            <p:cNvSpPr txBox="1">
              <a:spLocks noChangeArrowheads="1"/>
            </p:cNvSpPr>
            <p:nvPr/>
          </p:nvSpPr>
          <p:spPr bwMode="auto">
            <a:xfrm>
              <a:off x="2102" y="2728"/>
              <a:ext cx="269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牵连惯性力大于弹簧的弹性恢复力，</a:t>
              </a:r>
            </a:p>
          </p:txBody>
        </p:sp>
        <p:sp>
          <p:nvSpPr>
            <p:cNvPr id="21520" name="Text Box 16">
              <a:extLst>
                <a:ext uri="{FF2B5EF4-FFF2-40B4-BE49-F238E27FC236}">
                  <a16:creationId xmlns:a16="http://schemas.microsoft.com/office/drawing/2014/main" id="{4D13DA2F-5A93-0842-9610-C9F637C23987}"/>
                </a:ext>
              </a:extLst>
            </p:cNvPr>
            <p:cNvSpPr txBox="1">
              <a:spLocks noChangeArrowheads="1"/>
            </p:cNvSpPr>
            <p:nvPr/>
          </p:nvSpPr>
          <p:spPr bwMode="auto">
            <a:xfrm>
              <a:off x="576" y="3058"/>
              <a:ext cx="374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物块不能在</a:t>
              </a:r>
              <a:r>
                <a:rPr kumimoji="1" lang="en-US" altLang="zh-CN" sz="20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000" b="0" i="1"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0</a:t>
              </a:r>
              <a:r>
                <a:rPr kumimoji="1" lang="zh-CN"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处附近作</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自由振动，物块在</a:t>
              </a:r>
              <a:r>
                <a:rPr kumimoji="1" lang="en-US" altLang="zh-CN" sz="20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000" b="0" i="1"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0</a:t>
              </a:r>
              <a:r>
                <a:rPr kumimoji="1" lang="zh-CN"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处</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的平衡是不稳定的。</a:t>
              </a:r>
              <a:endPar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aphicFrame>
          <p:nvGraphicFramePr>
            <p:cNvPr id="54290" name="Object 17">
              <a:extLst>
                <a:ext uri="{FF2B5EF4-FFF2-40B4-BE49-F238E27FC236}">
                  <a16:creationId xmlns:a16="http://schemas.microsoft.com/office/drawing/2014/main" id="{AACA6174-348D-2E41-909B-8DA2132ED128}"/>
                </a:ext>
              </a:extLst>
            </p:cNvPr>
            <p:cNvGraphicFramePr>
              <a:graphicFrameLocks noChangeAspect="1"/>
            </p:cNvGraphicFramePr>
            <p:nvPr/>
          </p:nvGraphicFramePr>
          <p:xfrm>
            <a:off x="1424" y="2677"/>
            <a:ext cx="587" cy="395"/>
          </p:xfrm>
          <a:graphic>
            <a:graphicData uri="http://schemas.openxmlformats.org/presentationml/2006/ole">
              <mc:AlternateContent xmlns:mc="http://schemas.openxmlformats.org/markup-compatibility/2006">
                <mc:Choice xmlns:v="urn:schemas-microsoft-com:vml" Requires="v">
                  <p:oleObj spid="_x0000_s63578" name="公式" r:id="rId10" imgW="361950" imgH="241300" progId="Equation.3">
                    <p:embed/>
                  </p:oleObj>
                </mc:Choice>
                <mc:Fallback>
                  <p:oleObj name="公式" r:id="rId10" imgW="361950" imgH="241300" progId="Equation.3">
                    <p:embed/>
                    <p:pic>
                      <p:nvPicPr>
                        <p:cNvPr id="54290" name="Object 17">
                          <a:extLst>
                            <a:ext uri="{FF2B5EF4-FFF2-40B4-BE49-F238E27FC236}">
                              <a16:creationId xmlns:a16="http://schemas.microsoft.com/office/drawing/2014/main" id="{AACA6174-348D-2E41-909B-8DA2132ED1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24" y="2677"/>
                          <a:ext cx="587" cy="395"/>
                        </a:xfrm>
                        <a:prstGeom prst="rect">
                          <a:avLst/>
                        </a:prstGeom>
                        <a:solidFill>
                          <a:srgbClr val="660066"/>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21522" name="Group 18">
            <a:extLst>
              <a:ext uri="{FF2B5EF4-FFF2-40B4-BE49-F238E27FC236}">
                <a16:creationId xmlns:a16="http://schemas.microsoft.com/office/drawing/2014/main" id="{294C2B74-9256-0347-A9A6-0A3C952BCE33}"/>
              </a:ext>
            </a:extLst>
          </p:cNvPr>
          <p:cNvGrpSpPr>
            <a:grpSpLocks/>
          </p:cNvGrpSpPr>
          <p:nvPr/>
        </p:nvGrpSpPr>
        <p:grpSpPr bwMode="auto">
          <a:xfrm>
            <a:off x="990600" y="5519738"/>
            <a:ext cx="6303963" cy="995362"/>
            <a:chOff x="624" y="3590"/>
            <a:chExt cx="3971" cy="627"/>
          </a:xfrm>
        </p:grpSpPr>
        <p:sp>
          <p:nvSpPr>
            <p:cNvPr id="21523" name="Text Box 19">
              <a:extLst>
                <a:ext uri="{FF2B5EF4-FFF2-40B4-BE49-F238E27FC236}">
                  <a16:creationId xmlns:a16="http://schemas.microsoft.com/office/drawing/2014/main" id="{3EA61DFC-BED3-1548-AA92-5ECF8EBFB856}"/>
                </a:ext>
              </a:extLst>
            </p:cNvPr>
            <p:cNvSpPr txBox="1">
              <a:spLocks noChangeArrowheads="1"/>
            </p:cNvSpPr>
            <p:nvPr/>
          </p:nvSpPr>
          <p:spPr bwMode="auto">
            <a:xfrm>
              <a:off x="783" y="3669"/>
              <a:ext cx="47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FF66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onotype Sorts" pitchFamily="2" charset="2"/>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Monotype Sorts" pitchFamily="2" charset="2"/>
                </a:rPr>
                <a:t>  </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当</a:t>
              </a:r>
            </a:p>
          </p:txBody>
        </p:sp>
        <p:graphicFrame>
          <p:nvGraphicFramePr>
            <p:cNvPr id="54284" name="Object 20">
              <a:extLst>
                <a:ext uri="{FF2B5EF4-FFF2-40B4-BE49-F238E27FC236}">
                  <a16:creationId xmlns:a16="http://schemas.microsoft.com/office/drawing/2014/main" id="{F9D64233-4A43-3C43-A27A-08BA792966A5}"/>
                </a:ext>
              </a:extLst>
            </p:cNvPr>
            <p:cNvGraphicFramePr>
              <a:graphicFrameLocks noChangeAspect="1"/>
            </p:cNvGraphicFramePr>
            <p:nvPr/>
          </p:nvGraphicFramePr>
          <p:xfrm>
            <a:off x="1344" y="3590"/>
            <a:ext cx="587" cy="395"/>
          </p:xfrm>
          <a:graphic>
            <a:graphicData uri="http://schemas.openxmlformats.org/presentationml/2006/ole">
              <mc:AlternateContent xmlns:mc="http://schemas.openxmlformats.org/markup-compatibility/2006">
                <mc:Choice xmlns:v="urn:schemas-microsoft-com:vml" Requires="v">
                  <p:oleObj spid="_x0000_s63579" name="公式" r:id="rId12" imgW="361950" imgH="241300" progId="Equation.3">
                    <p:embed/>
                  </p:oleObj>
                </mc:Choice>
                <mc:Fallback>
                  <p:oleObj name="公式" r:id="rId12" imgW="361950" imgH="241300" progId="Equation.3">
                    <p:embed/>
                    <p:pic>
                      <p:nvPicPr>
                        <p:cNvPr id="54284" name="Object 20">
                          <a:extLst>
                            <a:ext uri="{FF2B5EF4-FFF2-40B4-BE49-F238E27FC236}">
                              <a16:creationId xmlns:a16="http://schemas.microsoft.com/office/drawing/2014/main" id="{F9D64233-4A43-3C43-A27A-08BA792966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4" y="3590"/>
                          <a:ext cx="587" cy="395"/>
                        </a:xfrm>
                        <a:prstGeom prst="rect">
                          <a:avLst/>
                        </a:prstGeom>
                        <a:solidFill>
                          <a:srgbClr val="660066"/>
                        </a:solidFill>
                        <a:ln>
                          <a:noFill/>
                        </a:ln>
                        <a:effectLst>
                          <a:outerShdw dist="35921"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5" name="Text Box 21">
              <a:extLst>
                <a:ext uri="{FF2B5EF4-FFF2-40B4-BE49-F238E27FC236}">
                  <a16:creationId xmlns:a16="http://schemas.microsoft.com/office/drawing/2014/main" id="{FA4F2286-5359-4B42-B47F-EE32B2C1F0CD}"/>
                </a:ext>
              </a:extLst>
            </p:cNvPr>
            <p:cNvSpPr txBox="1">
              <a:spLocks noChangeArrowheads="1"/>
            </p:cNvSpPr>
            <p:nvPr/>
          </p:nvSpPr>
          <p:spPr bwMode="auto">
            <a:xfrm>
              <a:off x="2064" y="3671"/>
              <a:ext cx="25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牵连惯性力等于弹簧的弹性恢复力</a:t>
              </a:r>
            </a:p>
          </p:txBody>
        </p:sp>
        <p:sp>
          <p:nvSpPr>
            <p:cNvPr id="21526" name="Text Box 22">
              <a:extLst>
                <a:ext uri="{FF2B5EF4-FFF2-40B4-BE49-F238E27FC236}">
                  <a16:creationId xmlns:a16="http://schemas.microsoft.com/office/drawing/2014/main" id="{FD417590-BFB7-D141-A5BD-97D77A386AF5}"/>
                </a:ext>
              </a:extLst>
            </p:cNvPr>
            <p:cNvSpPr txBox="1">
              <a:spLocks noChangeArrowheads="1"/>
            </p:cNvSpPr>
            <p:nvPr/>
          </p:nvSpPr>
          <p:spPr bwMode="auto">
            <a:xfrm>
              <a:off x="624" y="3967"/>
              <a:ext cx="25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物块在</a:t>
              </a:r>
              <a:r>
                <a:rPr kumimoji="1" lang="en-US" altLang="zh-CN" sz="20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x</a:t>
              </a:r>
              <a:r>
                <a:rPr kumimoji="1" lang="en-US" altLang="zh-CN" sz="2000" b="0" i="1"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a:t>
              </a:r>
              <a:r>
                <a:rPr kumimoji="1" lang="en-US"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0</a:t>
              </a:r>
              <a:r>
                <a:rPr kumimoji="1" lang="zh-CN" altLang="zh-CN"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处为随遇的平衡位置。</a:t>
              </a:r>
              <a:endParaRPr kumimoji="1" lang="zh-CN" altLang="en-US" sz="20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sp>
        <p:nvSpPr>
          <p:cNvPr id="2" name="灯片编号占位符 1">
            <a:extLst>
              <a:ext uri="{FF2B5EF4-FFF2-40B4-BE49-F238E27FC236}">
                <a16:creationId xmlns:a16="http://schemas.microsoft.com/office/drawing/2014/main" id="{384C4A60-FFC4-4F41-8A21-C9A89EACDDF6}"/>
              </a:ext>
            </a:extLst>
          </p:cNvPr>
          <p:cNvSpPr>
            <a:spLocks noGrp="1"/>
          </p:cNvSpPr>
          <p:nvPr>
            <p:ph type="sldNum" sz="quarter" idx="12"/>
          </p:nvPr>
        </p:nvSpPr>
        <p:spPr/>
        <p:txBody>
          <a:bodyPr/>
          <a:lstStyle/>
          <a:p>
            <a:pPr>
              <a:defRPr/>
            </a:pPr>
            <a:fld id="{8372D68D-3E4D-E140-BABB-1F7B81CFF020}" type="slidenum">
              <a:rPr lang="en-US" altLang="zh-CN" smtClean="0"/>
              <a:pPr>
                <a:defRPr/>
              </a:pPr>
              <a:t>37</a:t>
            </a:fld>
            <a:endParaRPr lang="en-US" altLang="zh-CN" dirty="0"/>
          </a:p>
        </p:txBody>
      </p:sp>
    </p:spTree>
    <p:extLst>
      <p:ext uri="{BB962C8B-B14F-4D97-AF65-F5344CB8AC3E}">
        <p14:creationId xmlns:p14="http://schemas.microsoft.com/office/powerpoint/2010/main" val="1855603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box(out)">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box(out)">
                                      <p:cBhvr>
                                        <p:cTn id="12" dur="500"/>
                                        <p:tgtEl>
                                          <p:spTgt spid="21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box(out)">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21516"/>
                                        </p:tgtEl>
                                        <p:attrNameLst>
                                          <p:attrName>style.visibility</p:attrName>
                                        </p:attrNameLst>
                                      </p:cBhvr>
                                      <p:to>
                                        <p:strVal val="visible"/>
                                      </p:to>
                                    </p:set>
                                    <p:animEffect transition="in" filter="box(out)">
                                      <p:cBhvr>
                                        <p:cTn id="22" dur="500"/>
                                        <p:tgtEl>
                                          <p:spTgt spid="215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grpId="0" nodeType="clickEffect">
                                  <p:stCondLst>
                                    <p:cond delay="0"/>
                                  </p:stCondLst>
                                  <p:childTnLst>
                                    <p:set>
                                      <p:cBhvr>
                                        <p:cTn id="26" dur="1" fill="hold">
                                          <p:stCondLst>
                                            <p:cond delay="0"/>
                                          </p:stCondLst>
                                        </p:cTn>
                                        <p:tgtEl>
                                          <p:spTgt spid="21510"/>
                                        </p:tgtEl>
                                        <p:attrNameLst>
                                          <p:attrName>style.visibility</p:attrName>
                                        </p:attrNameLst>
                                      </p:cBhvr>
                                      <p:to>
                                        <p:strVal val="visible"/>
                                      </p:to>
                                    </p:set>
                                    <p:animEffect transition="in" filter="box(out)">
                                      <p:cBhvr>
                                        <p:cTn id="27" dur="500"/>
                                        <p:tgtEl>
                                          <p:spTgt spid="215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21517"/>
                                        </p:tgtEl>
                                        <p:attrNameLst>
                                          <p:attrName>style.visibility</p:attrName>
                                        </p:attrNameLst>
                                      </p:cBhvr>
                                      <p:to>
                                        <p:strVal val="visible"/>
                                      </p:to>
                                    </p:set>
                                    <p:animEffect transition="in" filter="box(out)">
                                      <p:cBhvr>
                                        <p:cTn id="32" dur="500"/>
                                        <p:tgtEl>
                                          <p:spTgt spid="2151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nodeType="clickEffect">
                                  <p:stCondLst>
                                    <p:cond delay="0"/>
                                  </p:stCondLst>
                                  <p:childTnLst>
                                    <p:set>
                                      <p:cBhvr>
                                        <p:cTn id="36" dur="1" fill="hold">
                                          <p:stCondLst>
                                            <p:cond delay="0"/>
                                          </p:stCondLst>
                                        </p:cTn>
                                        <p:tgtEl>
                                          <p:spTgt spid="21522"/>
                                        </p:tgtEl>
                                        <p:attrNameLst>
                                          <p:attrName>style.visibility</p:attrName>
                                        </p:attrNameLst>
                                      </p:cBhvr>
                                      <p:to>
                                        <p:strVal val="visible"/>
                                      </p:to>
                                    </p:set>
                                    <p:animEffect transition="in" filter="box(out)">
                                      <p:cBhvr>
                                        <p:cTn id="37" dur="500"/>
                                        <p:tgtEl>
                                          <p:spTgt spid="215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nimBg="1" autoUpdateAnimBg="0"/>
      <p:bldP spid="2151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内容">
            <a:extLst>
              <a:ext uri="{FF2B5EF4-FFF2-40B4-BE49-F238E27FC236}">
                <a16:creationId xmlns:a16="http://schemas.microsoft.com/office/drawing/2014/main" id="{D14A71E6-3C22-4149-B393-05FBDCA47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3">
            <a:extLst>
              <a:ext uri="{FF2B5EF4-FFF2-40B4-BE49-F238E27FC236}">
                <a16:creationId xmlns:a16="http://schemas.microsoft.com/office/drawing/2014/main" id="{D7AFF1F6-0BA5-204C-82F7-2A2173507DEC}"/>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sp>
        <p:nvSpPr>
          <p:cNvPr id="34820" name="Text Box 5">
            <a:extLst>
              <a:ext uri="{FF2B5EF4-FFF2-40B4-BE49-F238E27FC236}">
                <a16:creationId xmlns:a16="http://schemas.microsoft.com/office/drawing/2014/main" id="{35FCD8E3-C3F5-B149-AA64-140C559F8FBE}"/>
              </a:ext>
            </a:extLst>
          </p:cNvPr>
          <p:cNvSpPr txBox="1">
            <a:spLocks noChangeArrowheads="1"/>
          </p:cNvSpPr>
          <p:nvPr/>
        </p:nvSpPr>
        <p:spPr bwMode="auto">
          <a:xfrm>
            <a:off x="611188" y="836613"/>
            <a:ext cx="7848600" cy="1570037"/>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1851</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年法国科学家傅科（</a:t>
            </a:r>
            <a:r>
              <a:rPr kumimoji="0" lang="en-US" altLang="zh-CN" sz="2400" b="0" i="0" u="none" strike="noStrike" kern="1200" cap="none" spc="0" normalizeH="0" baseline="0" noProof="0" dirty="0" err="1">
                <a:ln>
                  <a:noFill/>
                </a:ln>
                <a:solidFill>
                  <a:srgbClr val="000000"/>
                </a:solidFill>
                <a:effectLst/>
                <a:uLnTx/>
                <a:uFillTx/>
                <a:latin typeface="Times New Roman" panose="02020603050405020304" pitchFamily="18" charset="0"/>
                <a:ea typeface="黑体" panose="02010609060101010101" pitchFamily="49" charset="-122"/>
                <a:cs typeface="+mn-cs"/>
              </a:rPr>
              <a:t>J.L.Foucault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1819—1868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在巴黎大教堂穹顶下吊了一个重</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28</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公斤的铁球</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悬挂的钢丝长</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67</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米</a:t>
            </a:r>
            <a:r>
              <a:rPr kumimoji="0"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傅科以此证明了地球的自转。这种摆被称为</a:t>
            </a:r>
            <a:r>
              <a:rPr kumimoji="0" lang="zh-CN" altLang="en-US" sz="2400" b="0" i="0" u="none" strike="noStrike" kern="1200" cap="none" spc="0" normalizeH="0" baseline="0" noProof="0" dirty="0">
                <a:ln>
                  <a:noFill/>
                </a:ln>
                <a:solidFill>
                  <a:srgbClr val="C60A00"/>
                </a:solidFill>
                <a:effectLst/>
                <a:uLnTx/>
                <a:uFillTx/>
                <a:latin typeface="Times New Roman" panose="02020603050405020304" pitchFamily="18" charset="0"/>
                <a:ea typeface="黑体" panose="02010609060101010101" pitchFamily="49" charset="-122"/>
                <a:cs typeface="+mn-cs"/>
              </a:rPr>
              <a:t>傅科摆</a:t>
            </a:r>
            <a:r>
              <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 </a:t>
            </a:r>
          </a:p>
        </p:txBody>
      </p:sp>
      <p:grpSp>
        <p:nvGrpSpPr>
          <p:cNvPr id="34821" name="Group 6">
            <a:extLst>
              <a:ext uri="{FF2B5EF4-FFF2-40B4-BE49-F238E27FC236}">
                <a16:creationId xmlns:a16="http://schemas.microsoft.com/office/drawing/2014/main" id="{85A9FDAA-0F8F-1E45-82A7-F73C5DFA9F92}"/>
              </a:ext>
            </a:extLst>
          </p:cNvPr>
          <p:cNvGrpSpPr>
            <a:grpSpLocks/>
          </p:cNvGrpSpPr>
          <p:nvPr/>
        </p:nvGrpSpPr>
        <p:grpSpPr bwMode="auto">
          <a:xfrm>
            <a:off x="-4763" y="2819400"/>
            <a:ext cx="5294313" cy="2990850"/>
            <a:chOff x="1624" y="2069"/>
            <a:chExt cx="3335" cy="1884"/>
          </a:xfrm>
        </p:grpSpPr>
        <p:pic>
          <p:nvPicPr>
            <p:cNvPr id="34824" name="Picture 7" descr="fkb">
              <a:extLst>
                <a:ext uri="{FF2B5EF4-FFF2-40B4-BE49-F238E27FC236}">
                  <a16:creationId xmlns:a16="http://schemas.microsoft.com/office/drawing/2014/main" id="{D3BA5A21-5CB3-204C-A693-4DC5B076CE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2069"/>
              <a:ext cx="2759" cy="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5" name="Text Box 8">
              <a:extLst>
                <a:ext uri="{FF2B5EF4-FFF2-40B4-BE49-F238E27FC236}">
                  <a16:creationId xmlns:a16="http://schemas.microsoft.com/office/drawing/2014/main" id="{ED97EEC6-4663-0741-A0E7-9D8CF42CF16E}"/>
                </a:ext>
              </a:extLst>
            </p:cNvPr>
            <p:cNvSpPr txBox="1">
              <a:spLocks noChangeArrowheads="1"/>
            </p:cNvSpPr>
            <p:nvPr/>
          </p:nvSpPr>
          <p:spPr bwMode="auto">
            <a:xfrm>
              <a:off x="1624" y="2251"/>
              <a:ext cx="349"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傅科摆</a:t>
              </a:r>
            </a:p>
          </p:txBody>
        </p:sp>
      </p:grpSp>
      <p:sp>
        <p:nvSpPr>
          <p:cNvPr id="34822" name="Rectangle 9">
            <a:extLst>
              <a:ext uri="{FF2B5EF4-FFF2-40B4-BE49-F238E27FC236}">
                <a16:creationId xmlns:a16="http://schemas.microsoft.com/office/drawing/2014/main" id="{B63A031E-FF45-8446-90CB-CD8EEAB53C90}"/>
              </a:ext>
            </a:extLst>
          </p:cNvPr>
          <p:cNvSpPr>
            <a:spLocks noChangeArrowheads="1"/>
          </p:cNvSpPr>
          <p:nvPr/>
        </p:nvSpPr>
        <p:spPr bwMode="auto">
          <a:xfrm>
            <a:off x="304800" y="226368"/>
            <a:ext cx="5519460" cy="461665"/>
          </a:xfrm>
          <a:prstGeom prst="rect">
            <a:avLst/>
          </a:prstGeom>
          <a:solidFill>
            <a:srgbClr val="FFFF00"/>
          </a:solidFill>
          <a:ln w="9525">
            <a:solidFill>
              <a:srgbClr val="FFFF99"/>
            </a:solidFill>
            <a:miter lim="800000"/>
            <a:headEnd/>
            <a:tailEnd/>
          </a:ln>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四、傅科摆</a:t>
            </a:r>
            <a:r>
              <a:rPr kumimoji="0"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a:t>
            </a:r>
            <a:r>
              <a:rPr kumimoji="0"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地球自转的验证（自学）</a:t>
            </a:r>
          </a:p>
        </p:txBody>
      </p:sp>
      <p:pic>
        <p:nvPicPr>
          <p:cNvPr id="34823" name="Picture 10">
            <a:extLst>
              <a:ext uri="{FF2B5EF4-FFF2-40B4-BE49-F238E27FC236}">
                <a16:creationId xmlns:a16="http://schemas.microsoft.com/office/drawing/2014/main" id="{780F0267-7B13-C742-B4D4-F4FF0D0AF7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2819400"/>
            <a:ext cx="337185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BCC60078-B83C-4D28-86B7-F3B0DF8FCC35}"/>
              </a:ext>
            </a:extLst>
          </p:cNvPr>
          <p:cNvSpPr>
            <a:spLocks noGrp="1"/>
          </p:cNvSpPr>
          <p:nvPr>
            <p:ph type="sldNum" sz="quarter" idx="12"/>
          </p:nvPr>
        </p:nvSpPr>
        <p:spPr/>
        <p:txBody>
          <a:bodyPr/>
          <a:lstStyle/>
          <a:p>
            <a:pPr>
              <a:defRPr/>
            </a:pPr>
            <a:fld id="{8372D68D-3E4D-E140-BABB-1F7B81CFF020}" type="slidenum">
              <a:rPr lang="en-US" altLang="zh-CN" smtClean="0"/>
              <a:pPr>
                <a:defRPr/>
              </a:pPr>
              <a:t>38</a:t>
            </a:fld>
            <a:endParaRPr lang="en-US" altLang="zh-CN" dirty="0"/>
          </a:p>
        </p:txBody>
      </p:sp>
    </p:spTree>
    <p:extLst>
      <p:ext uri="{BB962C8B-B14F-4D97-AF65-F5344CB8AC3E}">
        <p14:creationId xmlns:p14="http://schemas.microsoft.com/office/powerpoint/2010/main" val="2888029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3">
            <a:extLst>
              <a:ext uri="{FF2B5EF4-FFF2-40B4-BE49-F238E27FC236}">
                <a16:creationId xmlns:a16="http://schemas.microsoft.com/office/drawing/2014/main" id="{5C6D9A54-33BD-C844-8561-79DEB6A443DB}"/>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sp>
        <p:nvSpPr>
          <p:cNvPr id="35844" name="Text Box 4">
            <a:extLst>
              <a:ext uri="{FF2B5EF4-FFF2-40B4-BE49-F238E27FC236}">
                <a16:creationId xmlns:a16="http://schemas.microsoft.com/office/drawing/2014/main" id="{302710BA-88EC-2C43-9D4B-37726F564F61}"/>
              </a:ext>
            </a:extLst>
          </p:cNvPr>
          <p:cNvSpPr txBox="1">
            <a:spLocks noChangeArrowheads="1"/>
          </p:cNvSpPr>
          <p:nvPr/>
        </p:nvSpPr>
        <p:spPr bwMode="auto">
          <a:xfrm>
            <a:off x="-76200" y="0"/>
            <a:ext cx="9144000" cy="1938338"/>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傅科摆：地球的自转对单摆的运动也会产生影响，单摆的振动平面将顺时针方向不断偏转。傅科</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1851</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年在巴黎的教堂第一次用摆长达</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67m</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，摆球为直径略大于</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30m</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的铁球，质量为</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28kg</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，单摆振动时所画出的随圆长轴等于</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3m</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，摆的振动周期为</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16s</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，而随圆旋转的周期则为</a:t>
            </a:r>
            <a:r>
              <a:rPr kumimoji="0" lang="en-US"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32h</a:t>
            </a:r>
            <a:r>
              <a:rPr kumimoji="0"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grpSp>
        <p:nvGrpSpPr>
          <p:cNvPr id="29705" name="Group 9">
            <a:extLst>
              <a:ext uri="{FF2B5EF4-FFF2-40B4-BE49-F238E27FC236}">
                <a16:creationId xmlns:a16="http://schemas.microsoft.com/office/drawing/2014/main" id="{92E0B8C5-FD38-0A4F-A7A3-B352C3653564}"/>
              </a:ext>
            </a:extLst>
          </p:cNvPr>
          <p:cNvGrpSpPr>
            <a:grpSpLocks/>
          </p:cNvGrpSpPr>
          <p:nvPr/>
        </p:nvGrpSpPr>
        <p:grpSpPr bwMode="auto">
          <a:xfrm>
            <a:off x="304800" y="1828800"/>
            <a:ext cx="3505200" cy="4876800"/>
            <a:chOff x="154" y="480"/>
            <a:chExt cx="2394" cy="3361"/>
          </a:xfrm>
        </p:grpSpPr>
        <p:pic>
          <p:nvPicPr>
            <p:cNvPr id="35852" name="Picture 10" descr="傅科摆">
              <a:extLst>
                <a:ext uri="{FF2B5EF4-FFF2-40B4-BE49-F238E27FC236}">
                  <a16:creationId xmlns:a16="http://schemas.microsoft.com/office/drawing/2014/main" id="{D1C2A124-FBE2-924A-BC6A-069FE08786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 y="480"/>
              <a:ext cx="2394" cy="3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3" name="Rectangle 11">
              <a:extLst>
                <a:ext uri="{FF2B5EF4-FFF2-40B4-BE49-F238E27FC236}">
                  <a16:creationId xmlns:a16="http://schemas.microsoft.com/office/drawing/2014/main" id="{F686B8A8-C794-764C-8355-6FA7CEBC29F0}"/>
                </a:ext>
              </a:extLst>
            </p:cNvPr>
            <p:cNvSpPr>
              <a:spLocks noChangeArrowheads="1"/>
            </p:cNvSpPr>
            <p:nvPr/>
          </p:nvSpPr>
          <p:spPr bwMode="auto">
            <a:xfrm>
              <a:off x="1907" y="1723"/>
              <a:ext cx="374" cy="9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FFFFFF"/>
                  </a:solidFill>
                  <a:effectLst/>
                  <a:uLnTx/>
                  <a:uFillTx/>
                  <a:latin typeface="Times New Roman" panose="02020603050405020304" pitchFamily="18" charset="0"/>
                  <a:ea typeface="黑体" panose="02010609060101010101" pitchFamily="49" charset="-122"/>
                  <a:cs typeface="+mn-cs"/>
                </a:rPr>
                <a:t>傅科摆</a:t>
              </a:r>
            </a:p>
          </p:txBody>
        </p:sp>
      </p:grpSp>
      <p:grpSp>
        <p:nvGrpSpPr>
          <p:cNvPr id="35846" name="Group 12">
            <a:extLst>
              <a:ext uri="{FF2B5EF4-FFF2-40B4-BE49-F238E27FC236}">
                <a16:creationId xmlns:a16="http://schemas.microsoft.com/office/drawing/2014/main" id="{D5F1304F-69DC-134E-A618-9B48566A77FF}"/>
              </a:ext>
            </a:extLst>
          </p:cNvPr>
          <p:cNvGrpSpPr>
            <a:grpSpLocks/>
          </p:cNvGrpSpPr>
          <p:nvPr/>
        </p:nvGrpSpPr>
        <p:grpSpPr bwMode="auto">
          <a:xfrm>
            <a:off x="4022725" y="3635896"/>
            <a:ext cx="4487863" cy="563563"/>
            <a:chOff x="2704" y="3464"/>
            <a:chExt cx="2827" cy="355"/>
          </a:xfrm>
        </p:grpSpPr>
        <p:sp>
          <p:nvSpPr>
            <p:cNvPr id="35850" name="Rectangle 13">
              <a:extLst>
                <a:ext uri="{FF2B5EF4-FFF2-40B4-BE49-F238E27FC236}">
                  <a16:creationId xmlns:a16="http://schemas.microsoft.com/office/drawing/2014/main" id="{05567173-42E3-8547-B39C-82A2291C420F}"/>
                </a:ext>
              </a:extLst>
            </p:cNvPr>
            <p:cNvSpPr>
              <a:spLocks noChangeArrowheads="1"/>
            </p:cNvSpPr>
            <p:nvPr/>
          </p:nvSpPr>
          <p:spPr bwMode="auto">
            <a:xfrm>
              <a:off x="2704" y="3483"/>
              <a:ext cx="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北京，</a:t>
              </a:r>
            </a:p>
          </p:txBody>
        </p:sp>
        <p:graphicFrame>
          <p:nvGraphicFramePr>
            <p:cNvPr id="35851" name="Object 14">
              <a:extLst>
                <a:ext uri="{FF2B5EF4-FFF2-40B4-BE49-F238E27FC236}">
                  <a16:creationId xmlns:a16="http://schemas.microsoft.com/office/drawing/2014/main" id="{6446ECC0-533B-404F-9E0E-3F59ED51B3FC}"/>
                </a:ext>
              </a:extLst>
            </p:cNvPr>
            <p:cNvGraphicFramePr>
              <a:graphicFrameLocks noChangeAspect="1"/>
            </p:cNvGraphicFramePr>
            <p:nvPr/>
          </p:nvGraphicFramePr>
          <p:xfrm>
            <a:off x="3336" y="3464"/>
            <a:ext cx="2195" cy="355"/>
          </p:xfrm>
          <a:graphic>
            <a:graphicData uri="http://schemas.openxmlformats.org/presentationml/2006/ole">
              <mc:AlternateContent xmlns:mc="http://schemas.openxmlformats.org/markup-compatibility/2006">
                <mc:Choice xmlns:v="urn:schemas-microsoft-com:vml" Requires="v">
                  <p:oleObj spid="_x0000_s59432" name="公式" r:id="rId4" imgW="19310350" imgH="2781300" progId="Equation.3">
                    <p:embed/>
                  </p:oleObj>
                </mc:Choice>
                <mc:Fallback>
                  <p:oleObj name="公式" r:id="rId4" imgW="19310350" imgH="2781300" progId="Equation.3">
                    <p:embed/>
                    <p:pic>
                      <p:nvPicPr>
                        <p:cNvPr id="35851" name="Object 14">
                          <a:extLst>
                            <a:ext uri="{FF2B5EF4-FFF2-40B4-BE49-F238E27FC236}">
                              <a16:creationId xmlns:a16="http://schemas.microsoft.com/office/drawing/2014/main" id="{6446ECC0-533B-404F-9E0E-3F59ED51B3F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6" y="3464"/>
                          <a:ext cx="2195"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47" name="Group 15">
            <a:extLst>
              <a:ext uri="{FF2B5EF4-FFF2-40B4-BE49-F238E27FC236}">
                <a16:creationId xmlns:a16="http://schemas.microsoft.com/office/drawing/2014/main" id="{985AF091-7441-514F-95CF-A74CBFE96EC9}"/>
              </a:ext>
            </a:extLst>
          </p:cNvPr>
          <p:cNvGrpSpPr>
            <a:grpSpLocks/>
          </p:cNvGrpSpPr>
          <p:nvPr/>
        </p:nvGrpSpPr>
        <p:grpSpPr bwMode="auto">
          <a:xfrm>
            <a:off x="3946525" y="2492896"/>
            <a:ext cx="4572000" cy="563563"/>
            <a:chOff x="2692" y="3044"/>
            <a:chExt cx="2827" cy="355"/>
          </a:xfrm>
        </p:grpSpPr>
        <p:sp>
          <p:nvSpPr>
            <p:cNvPr id="35848" name="Rectangle 16">
              <a:extLst>
                <a:ext uri="{FF2B5EF4-FFF2-40B4-BE49-F238E27FC236}">
                  <a16:creationId xmlns:a16="http://schemas.microsoft.com/office/drawing/2014/main" id="{A5047E2A-D3D6-3C4F-B134-BD5DBA74569B}"/>
                </a:ext>
              </a:extLst>
            </p:cNvPr>
            <p:cNvSpPr>
              <a:spLocks noChangeArrowheads="1"/>
            </p:cNvSpPr>
            <p:nvPr/>
          </p:nvSpPr>
          <p:spPr bwMode="auto">
            <a:xfrm>
              <a:off x="2692" y="3063"/>
              <a:ext cx="87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巴黎，</a:t>
              </a:r>
            </a:p>
          </p:txBody>
        </p:sp>
        <p:graphicFrame>
          <p:nvGraphicFramePr>
            <p:cNvPr id="35849" name="Object 17">
              <a:extLst>
                <a:ext uri="{FF2B5EF4-FFF2-40B4-BE49-F238E27FC236}">
                  <a16:creationId xmlns:a16="http://schemas.microsoft.com/office/drawing/2014/main" id="{5B53ADF1-1FAD-7A47-847E-A7D4C2584B61}"/>
                </a:ext>
              </a:extLst>
            </p:cNvPr>
            <p:cNvGraphicFramePr>
              <a:graphicFrameLocks noChangeAspect="1"/>
            </p:cNvGraphicFramePr>
            <p:nvPr/>
          </p:nvGraphicFramePr>
          <p:xfrm>
            <a:off x="3324" y="3044"/>
            <a:ext cx="2195" cy="355"/>
          </p:xfrm>
          <a:graphic>
            <a:graphicData uri="http://schemas.openxmlformats.org/presentationml/2006/ole">
              <mc:AlternateContent xmlns:mc="http://schemas.openxmlformats.org/markup-compatibility/2006">
                <mc:Choice xmlns:v="urn:schemas-microsoft-com:vml" Requires="v">
                  <p:oleObj spid="_x0000_s59433" name="公式" r:id="rId6" imgW="19310350" imgH="2781300" progId="Equation.3">
                    <p:embed/>
                  </p:oleObj>
                </mc:Choice>
                <mc:Fallback>
                  <p:oleObj name="公式" r:id="rId6" imgW="19310350" imgH="2781300" progId="Equation.3">
                    <p:embed/>
                    <p:pic>
                      <p:nvPicPr>
                        <p:cNvPr id="35849" name="Object 17">
                          <a:extLst>
                            <a:ext uri="{FF2B5EF4-FFF2-40B4-BE49-F238E27FC236}">
                              <a16:creationId xmlns:a16="http://schemas.microsoft.com/office/drawing/2014/main" id="{5B53ADF1-1FAD-7A47-847E-A7D4C2584B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24" y="3044"/>
                          <a:ext cx="2195" cy="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7B7A2C9-DBB6-4DA9-B34F-FB17D51703AA}"/>
                  </a:ext>
                </a:extLst>
              </p:cNvPr>
              <p:cNvSpPr txBox="1"/>
              <p:nvPr/>
            </p:nvSpPr>
            <p:spPr>
              <a:xfrm>
                <a:off x="4572000" y="4323383"/>
                <a:ext cx="3413755" cy="1694438"/>
              </a:xfrm>
              <a:prstGeom prst="rect">
                <a:avLst/>
              </a:prstGeom>
              <a:noFill/>
            </p:spPr>
            <p:txBody>
              <a:bodyPr wrap="non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𝑇</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𝜋</m:t>
                          </m:r>
                        </m:num>
                        <m:den>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𝜔</m:t>
                          </m:r>
                        </m:den>
                      </m:f>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sin</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den>
                      </m:f>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24</m:t>
                          </m:r>
                        </m:num>
                        <m:den>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sin</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den>
                      </m:f>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h</m:t>
                      </m:r>
                    </m:oMath>
                  </m:oMathPara>
                </a14:m>
                <a:endParaRPr kumimoji="1" lang="en-US" altLang="zh-CN"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5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自学 </a:t>
                </a:r>
                <a:r>
                  <a:rPr kumimoji="1" lang="en-US" altLang="zh-CN" sz="24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4.5 </a:t>
                </a:r>
                <a:r>
                  <a:rPr kumimoji="1" lang="zh-CN" altLang="en-US" sz="2400" b="0" i="0" u="none" strike="noStrike" kern="1200" cap="none" spc="0" normalizeH="0" baseline="0" noProof="0" dirty="0">
                    <a:ln>
                      <a:noFill/>
                    </a:ln>
                    <a:solidFill>
                      <a:srgbClr val="000000"/>
                    </a:solidFill>
                    <a:effectLst/>
                    <a:uLnTx/>
                    <a:uFillTx/>
                    <a:latin typeface="Times New Roman"/>
                    <a:ea typeface="黑体" panose="02010609060101010101" pitchFamily="49" charset="-122"/>
                    <a:cs typeface="+mn-cs"/>
                  </a:rPr>
                  <a:t>节证明</a:t>
                </a:r>
                <a:r>
                  <a:rPr kumimoji="1" lang="zh-CN" altLang="en-US" sz="24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之。</a:t>
                </a:r>
              </a:p>
            </p:txBody>
          </p:sp>
        </mc:Choice>
        <mc:Fallback xmlns="">
          <p:sp>
            <p:nvSpPr>
              <p:cNvPr id="2" name="文本框 1">
                <a:extLst>
                  <a:ext uri="{FF2B5EF4-FFF2-40B4-BE49-F238E27FC236}">
                    <a16:creationId xmlns:a16="http://schemas.microsoft.com/office/drawing/2014/main" id="{C7B7A2C9-DBB6-4DA9-B34F-FB17D51703AA}"/>
                  </a:ext>
                </a:extLst>
              </p:cNvPr>
              <p:cNvSpPr txBox="1">
                <a:spLocks noRot="1" noChangeAspect="1" noMove="1" noResize="1" noEditPoints="1" noAdjustHandles="1" noChangeArrowheads="1" noChangeShapeType="1" noTextEdit="1"/>
              </p:cNvSpPr>
              <p:nvPr/>
            </p:nvSpPr>
            <p:spPr>
              <a:xfrm>
                <a:off x="4572000" y="4323383"/>
                <a:ext cx="3413755" cy="1694438"/>
              </a:xfrm>
              <a:prstGeom prst="rect">
                <a:avLst/>
              </a:prstGeom>
              <a:blipFill>
                <a:blip r:embed="rId8"/>
                <a:stretch>
                  <a:fillRect l="-2679" b="-8633"/>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1981C50-11CB-4BB2-98BB-B20CD5C1A8B7}"/>
              </a:ext>
            </a:extLst>
          </p:cNvPr>
          <p:cNvSpPr>
            <a:spLocks noGrp="1"/>
          </p:cNvSpPr>
          <p:nvPr>
            <p:ph type="sldNum" sz="quarter" idx="12"/>
          </p:nvPr>
        </p:nvSpPr>
        <p:spPr/>
        <p:txBody>
          <a:bodyPr/>
          <a:lstStyle/>
          <a:p>
            <a:pPr>
              <a:defRPr/>
            </a:pPr>
            <a:fld id="{8372D68D-3E4D-E140-BABB-1F7B81CFF020}" type="slidenum">
              <a:rPr lang="en-US" altLang="zh-CN" smtClean="0"/>
              <a:pPr>
                <a:defRPr/>
              </a:pPr>
              <a:t>39</a:t>
            </a:fld>
            <a:endParaRPr lang="en-US" altLang="zh-CN" dirty="0"/>
          </a:p>
        </p:txBody>
      </p:sp>
    </p:spTree>
    <p:extLst>
      <p:ext uri="{BB962C8B-B14F-4D97-AF65-F5344CB8AC3E}">
        <p14:creationId xmlns:p14="http://schemas.microsoft.com/office/powerpoint/2010/main" val="1935859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a:extLst>
              <a:ext uri="{FF2B5EF4-FFF2-40B4-BE49-F238E27FC236}">
                <a16:creationId xmlns:a16="http://schemas.microsoft.com/office/drawing/2014/main" id="{110C946A-532A-9A4B-9CB2-DC316A2C4C06}"/>
              </a:ext>
            </a:extLst>
          </p:cNvPr>
          <p:cNvSpPr txBox="1">
            <a:spLocks noChangeArrowheads="1"/>
          </p:cNvSpPr>
          <p:nvPr/>
        </p:nvSpPr>
        <p:spPr bwMode="auto">
          <a:xfrm>
            <a:off x="2406650" y="513428"/>
            <a:ext cx="2309366" cy="57624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chemeClr val="accent2"/>
                </a:solidFill>
                <a:ea typeface="黑体" panose="02010609060101010101" pitchFamily="49" charset="-122"/>
              </a:rPr>
              <a:t>惯性力的方向：</a:t>
            </a:r>
            <a:endParaRPr lang="en-US" altLang="zh-CN" dirty="0">
              <a:solidFill>
                <a:schemeClr val="accent2"/>
              </a:solidFill>
              <a:ea typeface="黑体" panose="02010609060101010101" pitchFamily="49" charset="-122"/>
            </a:endParaRPr>
          </a:p>
        </p:txBody>
      </p:sp>
      <p:sp>
        <p:nvSpPr>
          <p:cNvPr id="35846" name="Line 6">
            <a:extLst>
              <a:ext uri="{FF2B5EF4-FFF2-40B4-BE49-F238E27FC236}">
                <a16:creationId xmlns:a16="http://schemas.microsoft.com/office/drawing/2014/main" id="{8AAA4142-158E-A646-835F-A30FAA6CA5F7}"/>
              </a:ext>
            </a:extLst>
          </p:cNvPr>
          <p:cNvSpPr>
            <a:spLocks noChangeShapeType="1"/>
          </p:cNvSpPr>
          <p:nvPr/>
        </p:nvSpPr>
        <p:spPr bwMode="auto">
          <a:xfrm>
            <a:off x="921296" y="2962275"/>
            <a:ext cx="3429000" cy="0"/>
          </a:xfrm>
          <a:prstGeom prst="line">
            <a:avLst/>
          </a:prstGeom>
          <a:noFill/>
          <a:ln w="28575">
            <a:solidFill>
              <a:schemeClr val="tx1"/>
            </a:solidFill>
            <a:round/>
            <a:headEnd type="oval"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847" name="Object 7">
            <a:extLst>
              <a:ext uri="{FF2B5EF4-FFF2-40B4-BE49-F238E27FC236}">
                <a16:creationId xmlns:a16="http://schemas.microsoft.com/office/drawing/2014/main" id="{4C147E52-3C46-C742-A748-35195BD0CC9E}"/>
              </a:ext>
            </a:extLst>
          </p:cNvPr>
          <p:cNvGraphicFramePr>
            <a:graphicFrameLocks noChangeAspect="1"/>
          </p:cNvGraphicFramePr>
          <p:nvPr>
            <p:extLst>
              <p:ext uri="{D42A27DB-BD31-4B8C-83A1-F6EECF244321}">
                <p14:modId xmlns:p14="http://schemas.microsoft.com/office/powerpoint/2010/main" val="3909431112"/>
              </p:ext>
            </p:extLst>
          </p:nvPr>
        </p:nvGraphicFramePr>
        <p:xfrm>
          <a:off x="387896" y="2809875"/>
          <a:ext cx="341313" cy="374650"/>
        </p:xfrm>
        <a:graphic>
          <a:graphicData uri="http://schemas.openxmlformats.org/presentationml/2006/ole">
            <mc:AlternateContent xmlns:mc="http://schemas.openxmlformats.org/markup-compatibility/2006">
              <mc:Choice xmlns:v="urn:schemas-microsoft-com:vml" Requires="v">
                <p:oleObj spid="_x0000_s8560" name="Equation" r:id="rId3" imgW="1460500" imgH="1606550" progId="Equation.3">
                  <p:embed/>
                </p:oleObj>
              </mc:Choice>
              <mc:Fallback>
                <p:oleObj name="Equation" r:id="rId3" imgW="1460500" imgH="160655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896" y="2809875"/>
                        <a:ext cx="3413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xmlns:a14="http://schemas.microsoft.com/office/drawing/2010/main">
        <mc:Choice Requires="a14">
          <p:sp>
            <p:nvSpPr>
              <p:cNvPr id="35848" name="Object 8">
                <a:extLst>
                  <a:ext uri="{FF2B5EF4-FFF2-40B4-BE49-F238E27FC236}">
                    <a16:creationId xmlns:a16="http://schemas.microsoft.com/office/drawing/2014/main" id="{57CC6C4D-1FC4-2248-8044-A6412DD3070C}"/>
                  </a:ext>
                </a:extLst>
              </p:cNvPr>
              <p:cNvSpPr txBox="1"/>
              <p:nvPr/>
            </p:nvSpPr>
            <p:spPr bwMode="auto">
              <a:xfrm>
                <a:off x="4502696" y="2657475"/>
                <a:ext cx="1127125" cy="54610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𝑚</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𝜔</m:t>
                          </m:r>
                        </m:e>
                        <m:sup>
                          <m:r>
                            <a:rPr lang="zh-CN" altLang="en-US" i="1">
                              <a:solidFill>
                                <a:srgbClr val="000000"/>
                              </a:solidFill>
                              <a:latin typeface="Cambria Math" panose="02040503050406030204" pitchFamily="18" charset="0"/>
                            </a:rPr>
                            <m:t>2</m:t>
                          </m:r>
                        </m:sup>
                      </m:sSup>
                      <m:acc>
                        <m:accPr>
                          <m:chr m:val="⃗"/>
                          <m:ctrlPr>
                            <a:rPr lang="zh-CN" altLang="en-US" i="1">
                              <a:solidFill>
                                <a:srgbClr val="000000"/>
                              </a:solidFill>
                              <a:latin typeface="Cambria Math" panose="02040503050406030204" pitchFamily="18" charset="0"/>
                            </a:rPr>
                          </m:ctrlPr>
                        </m:accPr>
                        <m:e>
                          <m:r>
                            <a:rPr lang="en-US" altLang="zh-CN" b="0" i="1" smtClean="0">
                              <a:solidFill>
                                <a:srgbClr val="000000"/>
                              </a:solidFill>
                              <a:latin typeface="Cambria Math" panose="02040503050406030204" pitchFamily="18" charset="0"/>
                            </a:rPr>
                            <m:t>𝑅</m:t>
                          </m:r>
                        </m:e>
                      </m:acc>
                    </m:oMath>
                  </m:oMathPara>
                </a14:m>
                <a:endParaRPr lang="zh-CN" altLang="en-US" dirty="0"/>
              </a:p>
            </p:txBody>
          </p:sp>
        </mc:Choice>
        <mc:Fallback xmlns="">
          <p:sp>
            <p:nvSpPr>
              <p:cNvPr id="35848" name="Object 8">
                <a:extLst>
                  <a:ext uri="{FF2B5EF4-FFF2-40B4-BE49-F238E27FC236}">
                    <a16:creationId xmlns:a16="http://schemas.microsoft.com/office/drawing/2014/main" id="{57CC6C4D-1FC4-2248-8044-A6412DD3070C}"/>
                  </a:ext>
                </a:extLst>
              </p:cNvPr>
              <p:cNvSpPr txBox="1">
                <a:spLocks noRot="1" noChangeAspect="1" noMove="1" noResize="1" noEditPoints="1" noAdjustHandles="1" noChangeArrowheads="1" noChangeShapeType="1" noTextEdit="1"/>
              </p:cNvSpPr>
              <p:nvPr/>
            </p:nvSpPr>
            <p:spPr bwMode="auto">
              <a:xfrm>
                <a:off x="4502696" y="2657475"/>
                <a:ext cx="1127125" cy="546100"/>
              </a:xfrm>
              <a:prstGeom prst="rect">
                <a:avLst/>
              </a:prstGeom>
              <a:blipFill>
                <a:blip r:embed="rId5"/>
                <a:stretch>
                  <a:fillRect/>
                </a:stretch>
              </a:blipFill>
              <a:ln>
                <a:noFill/>
              </a:ln>
              <a:effectLst/>
              <a:extLst/>
            </p:spPr>
            <p:txBody>
              <a:bodyPr/>
              <a:lstStyle/>
              <a:p>
                <a:r>
                  <a:rPr lang="zh-CN" altLang="en-US">
                    <a:noFill/>
                  </a:rPr>
                  <a:t> </a:t>
                </a:r>
              </a:p>
            </p:txBody>
          </p:sp>
        </mc:Fallback>
      </mc:AlternateContent>
      <p:grpSp>
        <p:nvGrpSpPr>
          <p:cNvPr id="35861" name="Group 21">
            <a:extLst>
              <a:ext uri="{FF2B5EF4-FFF2-40B4-BE49-F238E27FC236}">
                <a16:creationId xmlns:a16="http://schemas.microsoft.com/office/drawing/2014/main" id="{79A515B8-B86B-8F49-8F01-AAE4129A532E}"/>
              </a:ext>
            </a:extLst>
          </p:cNvPr>
          <p:cNvGrpSpPr>
            <a:grpSpLocks/>
          </p:cNvGrpSpPr>
          <p:nvPr/>
        </p:nvGrpSpPr>
        <p:grpSpPr bwMode="auto">
          <a:xfrm>
            <a:off x="3131096" y="2124075"/>
            <a:ext cx="1206500" cy="685800"/>
            <a:chOff x="2784" y="1296"/>
            <a:chExt cx="760" cy="432"/>
          </a:xfrm>
        </p:grpSpPr>
        <p:sp>
          <p:nvSpPr>
            <p:cNvPr id="8216" name="Line 9">
              <a:extLst>
                <a:ext uri="{FF2B5EF4-FFF2-40B4-BE49-F238E27FC236}">
                  <a16:creationId xmlns:a16="http://schemas.microsoft.com/office/drawing/2014/main" id="{0F128E79-3AED-9A49-8FE2-B7B44679B613}"/>
                </a:ext>
              </a:extLst>
            </p:cNvPr>
            <p:cNvSpPr>
              <a:spLocks noChangeShapeType="1"/>
            </p:cNvSpPr>
            <p:nvPr/>
          </p:nvSpPr>
          <p:spPr bwMode="auto">
            <a:xfrm rot="19890895" flipV="1">
              <a:off x="2784" y="1392"/>
              <a:ext cx="576" cy="336"/>
            </a:xfrm>
            <a:prstGeom prst="line">
              <a:avLst/>
            </a:prstGeom>
            <a:noFill/>
            <a:ln w="2857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17" name="Object 10">
              <a:extLst>
                <a:ext uri="{FF2B5EF4-FFF2-40B4-BE49-F238E27FC236}">
                  <a16:creationId xmlns:a16="http://schemas.microsoft.com/office/drawing/2014/main" id="{85321632-029E-E143-AEEC-B124AD7E19C8}"/>
                </a:ext>
              </a:extLst>
            </p:cNvPr>
            <p:cNvGraphicFramePr>
              <a:graphicFrameLocks noChangeAspect="1"/>
            </p:cNvGraphicFramePr>
            <p:nvPr/>
          </p:nvGraphicFramePr>
          <p:xfrm>
            <a:off x="3264" y="1296"/>
            <a:ext cx="280" cy="301"/>
          </p:xfrm>
          <a:graphic>
            <a:graphicData uri="http://schemas.openxmlformats.org/presentationml/2006/ole">
              <mc:AlternateContent xmlns:mc="http://schemas.openxmlformats.org/markup-compatibility/2006">
                <mc:Choice xmlns:v="urn:schemas-microsoft-com:vml" Requires="v">
                  <p:oleObj spid="_x0000_s8561" name="Equation" r:id="rId6" imgW="82550" imgH="88900" progId="Equation.3">
                    <p:embed/>
                  </p:oleObj>
                </mc:Choice>
                <mc:Fallback>
                  <p:oleObj name="Equation" r:id="rId6" imgW="82550" imgH="889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1296"/>
                          <a:ext cx="280" cy="3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5851" name="Freeform 11">
            <a:extLst>
              <a:ext uri="{FF2B5EF4-FFF2-40B4-BE49-F238E27FC236}">
                <a16:creationId xmlns:a16="http://schemas.microsoft.com/office/drawing/2014/main" id="{FCC4DC16-A71E-334B-A07B-0B5BE0ECF358}"/>
              </a:ext>
            </a:extLst>
          </p:cNvPr>
          <p:cNvSpPr>
            <a:spLocks/>
          </p:cNvSpPr>
          <p:nvPr/>
        </p:nvSpPr>
        <p:spPr bwMode="auto">
          <a:xfrm>
            <a:off x="1835696" y="2124075"/>
            <a:ext cx="1612900" cy="2451100"/>
          </a:xfrm>
          <a:custGeom>
            <a:avLst/>
            <a:gdLst>
              <a:gd name="T0" fmla="*/ 0 w 1016"/>
              <a:gd name="T1" fmla="*/ 2147483646 h 1544"/>
              <a:gd name="T2" fmla="*/ 2147483646 w 1016"/>
              <a:gd name="T3" fmla="*/ 2147483646 h 1544"/>
              <a:gd name="T4" fmla="*/ 2147483646 w 1016"/>
              <a:gd name="T5" fmla="*/ 2147483646 h 1544"/>
              <a:gd name="T6" fmla="*/ 2147483646 w 1016"/>
              <a:gd name="T7" fmla="*/ 2147483646 h 1544"/>
              <a:gd name="T8" fmla="*/ 2147483646 w 1016"/>
              <a:gd name="T9" fmla="*/ 2147483646 h 1544"/>
              <a:gd name="T10" fmla="*/ 2147483646 w 1016"/>
              <a:gd name="T11" fmla="*/ 2147483646 h 1544"/>
              <a:gd name="T12" fmla="*/ 2147483646 w 1016"/>
              <a:gd name="T13" fmla="*/ 2147483646 h 1544"/>
              <a:gd name="T14" fmla="*/ 2147483646 w 1016"/>
              <a:gd name="T15" fmla="*/ 2147483646 h 1544"/>
              <a:gd name="T16" fmla="*/ 2147483646 w 1016"/>
              <a:gd name="T17" fmla="*/ 2147483646 h 1544"/>
              <a:gd name="T18" fmla="*/ 2147483646 w 1016"/>
              <a:gd name="T19" fmla="*/ 2147483646 h 1544"/>
              <a:gd name="T20" fmla="*/ 2147483646 w 1016"/>
              <a:gd name="T21" fmla="*/ 2147483646 h 1544"/>
              <a:gd name="T22" fmla="*/ 2147483646 w 1016"/>
              <a:gd name="T23" fmla="*/ 2147483646 h 1544"/>
              <a:gd name="T24" fmla="*/ 2147483646 w 1016"/>
              <a:gd name="T25" fmla="*/ 2147483646 h 1544"/>
              <a:gd name="T26" fmla="*/ 2147483646 w 1016"/>
              <a:gd name="T27" fmla="*/ 2147483646 h 1544"/>
              <a:gd name="T28" fmla="*/ 2147483646 w 1016"/>
              <a:gd name="T29" fmla="*/ 2147483646 h 1544"/>
              <a:gd name="T30" fmla="*/ 2147483646 w 1016"/>
              <a:gd name="T31" fmla="*/ 2147483646 h 1544"/>
              <a:gd name="T32" fmla="*/ 2147483646 w 1016"/>
              <a:gd name="T33" fmla="*/ 0 h 15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016" h="1544">
                <a:moveTo>
                  <a:pt x="0" y="1536"/>
                </a:moveTo>
                <a:cubicBezTo>
                  <a:pt x="32" y="1540"/>
                  <a:pt x="64" y="1544"/>
                  <a:pt x="96" y="1536"/>
                </a:cubicBezTo>
                <a:cubicBezTo>
                  <a:pt x="128" y="1528"/>
                  <a:pt x="160" y="1504"/>
                  <a:pt x="192" y="1488"/>
                </a:cubicBezTo>
                <a:cubicBezTo>
                  <a:pt x="224" y="1472"/>
                  <a:pt x="256" y="1456"/>
                  <a:pt x="288" y="1440"/>
                </a:cubicBezTo>
                <a:cubicBezTo>
                  <a:pt x="320" y="1424"/>
                  <a:pt x="360" y="1408"/>
                  <a:pt x="384" y="1392"/>
                </a:cubicBezTo>
                <a:cubicBezTo>
                  <a:pt x="408" y="1376"/>
                  <a:pt x="416" y="1360"/>
                  <a:pt x="432" y="1344"/>
                </a:cubicBezTo>
                <a:cubicBezTo>
                  <a:pt x="448" y="1328"/>
                  <a:pt x="464" y="1312"/>
                  <a:pt x="480" y="1296"/>
                </a:cubicBezTo>
                <a:cubicBezTo>
                  <a:pt x="496" y="1280"/>
                  <a:pt x="512" y="1264"/>
                  <a:pt x="528" y="1248"/>
                </a:cubicBezTo>
                <a:cubicBezTo>
                  <a:pt x="544" y="1232"/>
                  <a:pt x="560" y="1216"/>
                  <a:pt x="576" y="1200"/>
                </a:cubicBezTo>
                <a:cubicBezTo>
                  <a:pt x="592" y="1184"/>
                  <a:pt x="608" y="1168"/>
                  <a:pt x="624" y="1152"/>
                </a:cubicBezTo>
                <a:cubicBezTo>
                  <a:pt x="640" y="1136"/>
                  <a:pt x="648" y="1176"/>
                  <a:pt x="672" y="1104"/>
                </a:cubicBezTo>
                <a:cubicBezTo>
                  <a:pt x="696" y="1032"/>
                  <a:pt x="728" y="816"/>
                  <a:pt x="768" y="720"/>
                </a:cubicBezTo>
                <a:cubicBezTo>
                  <a:pt x="808" y="624"/>
                  <a:pt x="880" y="568"/>
                  <a:pt x="912" y="528"/>
                </a:cubicBezTo>
                <a:cubicBezTo>
                  <a:pt x="944" y="488"/>
                  <a:pt x="944" y="528"/>
                  <a:pt x="960" y="480"/>
                </a:cubicBezTo>
                <a:cubicBezTo>
                  <a:pt x="976" y="432"/>
                  <a:pt x="1000" y="296"/>
                  <a:pt x="1008" y="240"/>
                </a:cubicBezTo>
                <a:cubicBezTo>
                  <a:pt x="1016" y="184"/>
                  <a:pt x="1008" y="184"/>
                  <a:pt x="1008" y="144"/>
                </a:cubicBezTo>
                <a:cubicBezTo>
                  <a:pt x="1008" y="104"/>
                  <a:pt x="1008" y="24"/>
                  <a:pt x="1008" y="0"/>
                </a:cubicBezTo>
              </a:path>
            </a:pathLst>
          </a:custGeom>
          <a:noFill/>
          <a:ln w="952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2" name="Line 12">
            <a:extLst>
              <a:ext uri="{FF2B5EF4-FFF2-40B4-BE49-F238E27FC236}">
                <a16:creationId xmlns:a16="http://schemas.microsoft.com/office/drawing/2014/main" id="{000516F5-F34B-D34E-8A89-9A09AC206D59}"/>
              </a:ext>
            </a:extLst>
          </p:cNvPr>
          <p:cNvSpPr>
            <a:spLocks noChangeShapeType="1"/>
          </p:cNvSpPr>
          <p:nvPr/>
        </p:nvSpPr>
        <p:spPr bwMode="auto">
          <a:xfrm>
            <a:off x="921296" y="2962275"/>
            <a:ext cx="2362200" cy="0"/>
          </a:xfrm>
          <a:prstGeom prst="line">
            <a:avLst/>
          </a:prstGeom>
          <a:noFill/>
          <a:ln w="28575">
            <a:solidFill>
              <a:srgbClr val="FF99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853" name="Object 13">
            <a:extLst>
              <a:ext uri="{FF2B5EF4-FFF2-40B4-BE49-F238E27FC236}">
                <a16:creationId xmlns:a16="http://schemas.microsoft.com/office/drawing/2014/main" id="{D39EA3EA-ABC2-A84B-ADC0-41D2F0408F0D}"/>
              </a:ext>
            </a:extLst>
          </p:cNvPr>
          <p:cNvGraphicFramePr>
            <a:graphicFrameLocks noChangeAspect="1"/>
          </p:cNvGraphicFramePr>
          <p:nvPr>
            <p:extLst>
              <p:ext uri="{D42A27DB-BD31-4B8C-83A1-F6EECF244321}">
                <p14:modId xmlns:p14="http://schemas.microsoft.com/office/powerpoint/2010/main" val="2305163446"/>
              </p:ext>
            </p:extLst>
          </p:nvPr>
        </p:nvGraphicFramePr>
        <p:xfrm>
          <a:off x="1835696" y="2505075"/>
          <a:ext cx="341313" cy="442913"/>
        </p:xfrm>
        <a:graphic>
          <a:graphicData uri="http://schemas.openxmlformats.org/presentationml/2006/ole">
            <mc:AlternateContent xmlns:mc="http://schemas.openxmlformats.org/markup-compatibility/2006">
              <mc:Choice xmlns:v="urn:schemas-microsoft-com:vml" Requires="v">
                <p:oleObj spid="_x0000_s8562" name="Equation" r:id="rId8" imgW="57150" imgH="82550" progId="Equation.3">
                  <p:embed/>
                </p:oleObj>
              </mc:Choice>
              <mc:Fallback>
                <p:oleObj name="Equation" r:id="rId8" imgW="57150" imgH="8255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35696" y="2505075"/>
                        <a:ext cx="341313" cy="442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6" name="Freeform 16">
            <a:extLst>
              <a:ext uri="{FF2B5EF4-FFF2-40B4-BE49-F238E27FC236}">
                <a16:creationId xmlns:a16="http://schemas.microsoft.com/office/drawing/2014/main" id="{0299ABEE-8956-9140-AD13-55198E322428}"/>
              </a:ext>
            </a:extLst>
          </p:cNvPr>
          <p:cNvSpPr>
            <a:spLocks/>
          </p:cNvSpPr>
          <p:nvPr/>
        </p:nvSpPr>
        <p:spPr bwMode="auto">
          <a:xfrm>
            <a:off x="1073696" y="2581275"/>
            <a:ext cx="88900" cy="609600"/>
          </a:xfrm>
          <a:custGeom>
            <a:avLst/>
            <a:gdLst>
              <a:gd name="T0" fmla="*/ 2147483646 w 152"/>
              <a:gd name="T1" fmla="*/ 2147483646 h 480"/>
              <a:gd name="T2" fmla="*/ 2147483646 w 152"/>
              <a:gd name="T3" fmla="*/ 2147483646 h 480"/>
              <a:gd name="T4" fmla="*/ 2147483646 w 152"/>
              <a:gd name="T5" fmla="*/ 2147483646 h 480"/>
              <a:gd name="T6" fmla="*/ 2147483646 w 152"/>
              <a:gd name="T7" fmla="*/ 2147483646 h 480"/>
              <a:gd name="T8" fmla="*/ 2147483646 w 152"/>
              <a:gd name="T9" fmla="*/ 2147483646 h 480"/>
              <a:gd name="T10" fmla="*/ 2147483646 w 152"/>
              <a:gd name="T11" fmla="*/ 2147483646 h 480"/>
              <a:gd name="T12" fmla="*/ 0 w 152"/>
              <a:gd name="T13" fmla="*/ 0 h 4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52" h="480">
                <a:moveTo>
                  <a:pt x="48" y="480"/>
                </a:moveTo>
                <a:cubicBezTo>
                  <a:pt x="64" y="444"/>
                  <a:pt x="80" y="408"/>
                  <a:pt x="96" y="384"/>
                </a:cubicBezTo>
                <a:cubicBezTo>
                  <a:pt x="112" y="360"/>
                  <a:pt x="136" y="360"/>
                  <a:pt x="144" y="336"/>
                </a:cubicBezTo>
                <a:cubicBezTo>
                  <a:pt x="152" y="312"/>
                  <a:pt x="144" y="280"/>
                  <a:pt x="144" y="240"/>
                </a:cubicBezTo>
                <a:cubicBezTo>
                  <a:pt x="144" y="200"/>
                  <a:pt x="152" y="128"/>
                  <a:pt x="144" y="96"/>
                </a:cubicBezTo>
                <a:cubicBezTo>
                  <a:pt x="136" y="64"/>
                  <a:pt x="120" y="64"/>
                  <a:pt x="96" y="48"/>
                </a:cubicBezTo>
                <a:cubicBezTo>
                  <a:pt x="72" y="32"/>
                  <a:pt x="16" y="8"/>
                  <a:pt x="0" y="0"/>
                </a:cubicBezTo>
              </a:path>
            </a:pathLst>
          </a:custGeom>
          <a:noFill/>
          <a:ln w="9525">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857" name="Object 17">
            <a:extLst>
              <a:ext uri="{FF2B5EF4-FFF2-40B4-BE49-F238E27FC236}">
                <a16:creationId xmlns:a16="http://schemas.microsoft.com/office/drawing/2014/main" id="{2F3356F7-C258-DE42-BDA5-EE76D31B7BA0}"/>
              </a:ext>
            </a:extLst>
          </p:cNvPr>
          <p:cNvGraphicFramePr>
            <a:graphicFrameLocks noChangeAspect="1"/>
          </p:cNvGraphicFramePr>
          <p:nvPr>
            <p:extLst>
              <p:ext uri="{D42A27DB-BD31-4B8C-83A1-F6EECF244321}">
                <p14:modId xmlns:p14="http://schemas.microsoft.com/office/powerpoint/2010/main" val="1635828187"/>
              </p:ext>
            </p:extLst>
          </p:nvPr>
        </p:nvGraphicFramePr>
        <p:xfrm>
          <a:off x="1149896" y="2581275"/>
          <a:ext cx="409575" cy="374650"/>
        </p:xfrm>
        <a:graphic>
          <a:graphicData uri="http://schemas.openxmlformats.org/presentationml/2006/ole">
            <mc:AlternateContent xmlns:mc="http://schemas.openxmlformats.org/markup-compatibility/2006">
              <mc:Choice xmlns:v="urn:schemas-microsoft-com:vml" Requires="v">
                <p:oleObj spid="_x0000_s8563" name="Equation" r:id="rId10" imgW="1752600" imgH="1606550" progId="Equation.3">
                  <p:embed/>
                </p:oleObj>
              </mc:Choice>
              <mc:Fallback>
                <p:oleObj name="Equation" r:id="rId10" imgW="1752600" imgH="160655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9896" y="2581275"/>
                        <a:ext cx="4095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5860" name="Group 20">
            <a:extLst>
              <a:ext uri="{FF2B5EF4-FFF2-40B4-BE49-F238E27FC236}">
                <a16:creationId xmlns:a16="http://schemas.microsoft.com/office/drawing/2014/main" id="{92D316C5-63F7-2E42-9038-86EF3C7CF2CD}"/>
              </a:ext>
            </a:extLst>
          </p:cNvPr>
          <p:cNvGrpSpPr>
            <a:grpSpLocks/>
          </p:cNvGrpSpPr>
          <p:nvPr/>
        </p:nvGrpSpPr>
        <p:grpSpPr bwMode="auto">
          <a:xfrm>
            <a:off x="3283496" y="2962275"/>
            <a:ext cx="1905000" cy="779463"/>
            <a:chOff x="2880" y="1824"/>
            <a:chExt cx="1200" cy="491"/>
          </a:xfrm>
        </p:grpSpPr>
        <p:sp>
          <p:nvSpPr>
            <p:cNvPr id="8214" name="Line 18">
              <a:extLst>
                <a:ext uri="{FF2B5EF4-FFF2-40B4-BE49-F238E27FC236}">
                  <a16:creationId xmlns:a16="http://schemas.microsoft.com/office/drawing/2014/main" id="{25DF8111-662A-764D-8356-DC4A91726495}"/>
                </a:ext>
              </a:extLst>
            </p:cNvPr>
            <p:cNvSpPr>
              <a:spLocks noChangeShapeType="1"/>
            </p:cNvSpPr>
            <p:nvPr/>
          </p:nvSpPr>
          <p:spPr bwMode="auto">
            <a:xfrm>
              <a:off x="2880" y="1824"/>
              <a:ext cx="480" cy="336"/>
            </a:xfrm>
            <a:prstGeom prst="line">
              <a:avLst/>
            </a:prstGeom>
            <a:noFill/>
            <a:ln w="28575">
              <a:solidFill>
                <a:srgbClr val="33CC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15" name="Object 19">
              <a:extLst>
                <a:ext uri="{FF2B5EF4-FFF2-40B4-BE49-F238E27FC236}">
                  <a16:creationId xmlns:a16="http://schemas.microsoft.com/office/drawing/2014/main" id="{73D4F2BB-5DE7-0C43-B1D1-05C625933F6B}"/>
                </a:ext>
              </a:extLst>
            </p:cNvPr>
            <p:cNvGraphicFramePr>
              <a:graphicFrameLocks noChangeAspect="1"/>
            </p:cNvGraphicFramePr>
            <p:nvPr/>
          </p:nvGraphicFramePr>
          <p:xfrm>
            <a:off x="3161" y="2085"/>
            <a:ext cx="919" cy="230"/>
          </p:xfrm>
          <a:graphic>
            <a:graphicData uri="http://schemas.openxmlformats.org/presentationml/2006/ole">
              <mc:AlternateContent xmlns:mc="http://schemas.openxmlformats.org/markup-compatibility/2006">
                <mc:Choice xmlns:v="urn:schemas-microsoft-com:vml" Requires="v">
                  <p:oleObj spid="_x0000_s8564" name="Equation" r:id="rId12" imgW="419100" imgH="88900" progId="Equation.3">
                    <p:embed/>
                  </p:oleObj>
                </mc:Choice>
                <mc:Fallback>
                  <p:oleObj name="Equation" r:id="rId12" imgW="419100" imgH="8890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61" y="2085"/>
                          <a:ext cx="919"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5867" name="Group 27">
            <a:extLst>
              <a:ext uri="{FF2B5EF4-FFF2-40B4-BE49-F238E27FC236}">
                <a16:creationId xmlns:a16="http://schemas.microsoft.com/office/drawing/2014/main" id="{D20FD87A-7815-4746-9C8F-616F6008F7F9}"/>
              </a:ext>
            </a:extLst>
          </p:cNvPr>
          <p:cNvGrpSpPr>
            <a:grpSpLocks/>
          </p:cNvGrpSpPr>
          <p:nvPr/>
        </p:nvGrpSpPr>
        <p:grpSpPr bwMode="auto">
          <a:xfrm>
            <a:off x="2902496" y="2962275"/>
            <a:ext cx="1331913" cy="1319213"/>
            <a:chOff x="2640" y="1824"/>
            <a:chExt cx="839" cy="831"/>
          </a:xfrm>
        </p:grpSpPr>
        <p:sp>
          <p:nvSpPr>
            <p:cNvPr id="8212" name="Line 23">
              <a:extLst>
                <a:ext uri="{FF2B5EF4-FFF2-40B4-BE49-F238E27FC236}">
                  <a16:creationId xmlns:a16="http://schemas.microsoft.com/office/drawing/2014/main" id="{C51A54BD-8BA4-8C48-9520-E664CBA10207}"/>
                </a:ext>
              </a:extLst>
            </p:cNvPr>
            <p:cNvSpPr>
              <a:spLocks noChangeShapeType="1"/>
            </p:cNvSpPr>
            <p:nvPr/>
          </p:nvSpPr>
          <p:spPr bwMode="auto">
            <a:xfrm>
              <a:off x="2880" y="1824"/>
              <a:ext cx="0" cy="528"/>
            </a:xfrm>
            <a:prstGeom prst="line">
              <a:avLst/>
            </a:prstGeom>
            <a:noFill/>
            <a:ln w="28575">
              <a:solidFill>
                <a:srgbClr val="FF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8213" name="Object 26">
              <a:extLst>
                <a:ext uri="{FF2B5EF4-FFF2-40B4-BE49-F238E27FC236}">
                  <a16:creationId xmlns:a16="http://schemas.microsoft.com/office/drawing/2014/main" id="{A921F65A-61B5-0943-8B7F-795C6901039F}"/>
                </a:ext>
              </a:extLst>
            </p:cNvPr>
            <p:cNvGraphicFramePr>
              <a:graphicFrameLocks noChangeAspect="1"/>
            </p:cNvGraphicFramePr>
            <p:nvPr/>
          </p:nvGraphicFramePr>
          <p:xfrm>
            <a:off x="2640" y="2352"/>
            <a:ext cx="839" cy="303"/>
          </p:xfrm>
          <a:graphic>
            <a:graphicData uri="http://schemas.openxmlformats.org/presentationml/2006/ole">
              <mc:AlternateContent xmlns:mc="http://schemas.openxmlformats.org/markup-compatibility/2006">
                <mc:Choice xmlns:v="urn:schemas-microsoft-com:vml" Requires="v">
                  <p:oleObj spid="_x0000_s8565" name="Equation" r:id="rId14" imgW="349250" imgH="107950" progId="Equation.3">
                    <p:embed/>
                  </p:oleObj>
                </mc:Choice>
                <mc:Fallback>
                  <p:oleObj name="Equation" r:id="rId14" imgW="349250" imgH="107950"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40" y="2352"/>
                          <a:ext cx="839"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06" name="Group 29">
            <a:extLst>
              <a:ext uri="{FF2B5EF4-FFF2-40B4-BE49-F238E27FC236}">
                <a16:creationId xmlns:a16="http://schemas.microsoft.com/office/drawing/2014/main" id="{A2357713-C7F2-544C-A0D6-6EDC59A286E3}"/>
              </a:ext>
            </a:extLst>
          </p:cNvPr>
          <p:cNvGrpSpPr>
            <a:grpSpLocks/>
          </p:cNvGrpSpPr>
          <p:nvPr/>
        </p:nvGrpSpPr>
        <p:grpSpPr bwMode="auto">
          <a:xfrm>
            <a:off x="323850" y="260350"/>
            <a:ext cx="1676400" cy="1143000"/>
            <a:chOff x="432" y="2064"/>
            <a:chExt cx="1056" cy="720"/>
          </a:xfrm>
        </p:grpSpPr>
        <p:sp>
          <p:nvSpPr>
            <p:cNvPr id="8210" name="AutoShape 28">
              <a:extLst>
                <a:ext uri="{FF2B5EF4-FFF2-40B4-BE49-F238E27FC236}">
                  <a16:creationId xmlns:a16="http://schemas.microsoft.com/office/drawing/2014/main" id="{0803EA1E-6647-C34C-8E58-50AF0B85C3FA}"/>
                </a:ext>
              </a:extLst>
            </p:cNvPr>
            <p:cNvSpPr>
              <a:spLocks noChangeArrowheads="1"/>
            </p:cNvSpPr>
            <p:nvPr/>
          </p:nvSpPr>
          <p:spPr bwMode="auto">
            <a:xfrm>
              <a:off x="432" y="2064"/>
              <a:ext cx="1056" cy="720"/>
            </a:xfrm>
            <a:prstGeom prst="irregularSeal2">
              <a:avLst/>
            </a:prstGeom>
            <a:solidFill>
              <a:srgbClr val="FFFF99"/>
            </a:solidFill>
            <a:ln w="9525">
              <a:solidFill>
                <a:srgbClr val="FF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8211" name="Text Box 4">
              <a:extLst>
                <a:ext uri="{FF2B5EF4-FFF2-40B4-BE49-F238E27FC236}">
                  <a16:creationId xmlns:a16="http://schemas.microsoft.com/office/drawing/2014/main" id="{EABE8AC3-16E2-B34D-95E0-663EC72DF582}"/>
                </a:ext>
              </a:extLst>
            </p:cNvPr>
            <p:cNvSpPr txBox="1">
              <a:spLocks noChangeArrowheads="1"/>
            </p:cNvSpPr>
            <p:nvPr/>
          </p:nvSpPr>
          <p:spPr bwMode="auto">
            <a:xfrm>
              <a:off x="672" y="2256"/>
              <a:ext cx="564" cy="288"/>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rgbClr val="FF99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solidFill>
                    <a:schemeClr val="accent2"/>
                  </a:solidFill>
                  <a:ea typeface="黑体" panose="02010609060101010101" pitchFamily="49" charset="-122"/>
                </a:rPr>
                <a:t>Note!</a:t>
              </a:r>
            </a:p>
          </p:txBody>
        </p:sp>
      </p:grpSp>
      <mc:AlternateContent xmlns:mc="http://schemas.openxmlformats.org/markup-compatibility/2006" xmlns:a14="http://schemas.microsoft.com/office/drawing/2010/main">
        <mc:Choice Requires="a14">
          <p:sp>
            <p:nvSpPr>
              <p:cNvPr id="35871" name="Text Box 31">
                <a:extLst>
                  <a:ext uri="{FF2B5EF4-FFF2-40B4-BE49-F238E27FC236}">
                    <a16:creationId xmlns:a16="http://schemas.microsoft.com/office/drawing/2014/main" id="{94CAE4C7-31EF-9846-A9C5-748C21CA0DE2}"/>
                  </a:ext>
                </a:extLst>
              </p:cNvPr>
              <p:cNvSpPr txBox="1">
                <a:spLocks noChangeArrowheads="1"/>
              </p:cNvSpPr>
              <p:nvPr/>
            </p:nvSpPr>
            <p:spPr bwMode="auto">
              <a:xfrm>
                <a:off x="6319395" y="2118213"/>
                <a:ext cx="2543710" cy="1737720"/>
              </a:xfrm>
              <a:prstGeom prst="rect">
                <a:avLst/>
              </a:prstGeom>
              <a:solidFill>
                <a:schemeClr val="bg1"/>
              </a:solidFill>
              <a:ln w="9525">
                <a:solidFill>
                  <a:srgbClr val="0000FF"/>
                </a:solidFill>
                <a:miter lim="800000"/>
                <a:headEnd/>
                <a:tailEnd/>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0000"/>
                    </a:solidFill>
                    <a:ea typeface="黑体" panose="02010609060101010101" pitchFamily="49" charset="-122"/>
                  </a:rPr>
                  <a:t>惯性离心力</a:t>
                </a:r>
                <a:endParaRPr lang="en-US" altLang="zh-CN" dirty="0">
                  <a:solidFill>
                    <a:srgbClr val="FF0000"/>
                  </a:solidFill>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平面转动沿</a:t>
                </a:r>
                <a14:m>
                  <m:oMath xmlns:m="http://schemas.openxmlformats.org/officeDocument/2006/math">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𝑟</m:t>
                        </m:r>
                      </m:e>
                    </m:acc>
                  </m:oMath>
                </a14:m>
                <a:r>
                  <a:rPr lang="zh-CN" altLang="en-US" dirty="0">
                    <a:solidFill>
                      <a:srgbClr val="0000FF"/>
                    </a:solidFill>
                    <a:ea typeface="黑体" panose="02010609060101010101" pitchFamily="49" charset="-122"/>
                  </a:rPr>
                  <a:t>方向</a:t>
                </a:r>
                <a:endParaRPr lang="en-US" altLang="zh-CN" dirty="0">
                  <a:solidFill>
                    <a:srgbClr val="FF0000"/>
                  </a:solidFill>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空间转动沿</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𝑅</m:t>
                        </m:r>
                      </m:e>
                    </m:acc>
                  </m:oMath>
                </a14:m>
                <a:r>
                  <a:rPr lang="zh-CN" altLang="en-US" dirty="0">
                    <a:solidFill>
                      <a:srgbClr val="0000FF"/>
                    </a:solidFill>
                    <a:ea typeface="黑体" panose="02010609060101010101" pitchFamily="49" charset="-122"/>
                  </a:rPr>
                  <a:t>方向</a:t>
                </a:r>
                <a:endParaRPr lang="en-US" altLang="zh-CN" dirty="0">
                  <a:solidFill>
                    <a:srgbClr val="0000FF"/>
                  </a:solidFill>
                  <a:ea typeface="黑体" panose="02010609060101010101" pitchFamily="49" charset="-122"/>
                </a:endParaRPr>
              </a:p>
            </p:txBody>
          </p:sp>
        </mc:Choice>
        <mc:Fallback xmlns="">
          <p:sp>
            <p:nvSpPr>
              <p:cNvPr id="35871" name="Text Box 31">
                <a:extLst>
                  <a:ext uri="{FF2B5EF4-FFF2-40B4-BE49-F238E27FC236}">
                    <a16:creationId xmlns:a16="http://schemas.microsoft.com/office/drawing/2014/main" id="{94CAE4C7-31EF-9846-A9C5-748C21CA0DE2}"/>
                  </a:ext>
                </a:extLst>
              </p:cNvPr>
              <p:cNvSpPr txBox="1">
                <a:spLocks noRot="1" noChangeAspect="1" noMove="1" noResize="1" noEditPoints="1" noAdjustHandles="1" noChangeArrowheads="1" noChangeShapeType="1" noTextEdit="1"/>
              </p:cNvSpPr>
              <p:nvPr/>
            </p:nvSpPr>
            <p:spPr bwMode="auto">
              <a:xfrm>
                <a:off x="6319395" y="2118213"/>
                <a:ext cx="2543710" cy="1737720"/>
              </a:xfrm>
              <a:prstGeom prst="rect">
                <a:avLst/>
              </a:prstGeom>
              <a:blipFill>
                <a:blip r:embed="rId16"/>
                <a:stretch>
                  <a:fillRect l="-3580" r="-2387" b="-5208"/>
                </a:stretch>
              </a:blipFill>
              <a:ln w="9525">
                <a:solidFill>
                  <a:srgbClr val="0000FF"/>
                </a:solidFill>
                <a:miter lim="800000"/>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872" name="Text Box 32">
                <a:extLst>
                  <a:ext uri="{FF2B5EF4-FFF2-40B4-BE49-F238E27FC236}">
                    <a16:creationId xmlns:a16="http://schemas.microsoft.com/office/drawing/2014/main" id="{7F7C7C34-024A-F349-B2B5-05D991C49CC2}"/>
                  </a:ext>
                </a:extLst>
              </p:cNvPr>
              <p:cNvSpPr txBox="1">
                <a:spLocks noChangeArrowheads="1"/>
              </p:cNvSpPr>
              <p:nvPr/>
            </p:nvSpPr>
            <p:spPr bwMode="auto">
              <a:xfrm>
                <a:off x="5188497" y="4464488"/>
                <a:ext cx="2031325" cy="1684244"/>
              </a:xfrm>
              <a:prstGeom prst="rect">
                <a:avLst/>
              </a:prstGeom>
              <a:solidFill>
                <a:schemeClr val="bg1"/>
              </a:solidFill>
              <a:ln w="9525">
                <a:solidFill>
                  <a:srgbClr val="0000FF"/>
                </a:solidFill>
                <a:miter lim="800000"/>
                <a:headEnd/>
                <a:tailEnd/>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0000"/>
                    </a:solidFill>
                    <a:ea typeface="黑体" panose="02010609060101010101" pitchFamily="49" charset="-122"/>
                  </a:rPr>
                  <a:t>科里奥利力</a:t>
                </a:r>
                <a:endParaRPr lang="en-US" altLang="zh-CN" dirty="0">
                  <a:solidFill>
                    <a:srgbClr val="FF0000"/>
                  </a:solidFill>
                  <a:ea typeface="黑体" panose="02010609060101010101" pitchFamily="49" charset="-122"/>
                </a:endParaRPr>
              </a:p>
              <a:p>
                <a:pPr eaLnBrk="1" hangingPunct="1">
                  <a:lnSpc>
                    <a:spcPct val="150000"/>
                  </a:lnSpc>
                </a:pPr>
                <a14:m>
                  <m:oMath xmlns:m="http://schemas.openxmlformats.org/officeDocument/2006/math">
                    <m:r>
                      <a:rPr lang="zh-CN" altLang="en-US" i="1" dirty="0" smtClean="0">
                        <a:solidFill>
                          <a:srgbClr val="0000FF"/>
                        </a:solidFill>
                        <a:latin typeface="Cambria Math" panose="02040503050406030204" pitchFamily="18" charset="0"/>
                        <a:ea typeface="黑体" panose="02010609060101010101" pitchFamily="49" charset="-122"/>
                      </a:rPr>
                      <m:t>垂直于</m:t>
                    </m:r>
                  </m:oMath>
                </a14:m>
                <a:r>
                  <a:rPr lang="zh-CN" altLang="en-US" dirty="0">
                    <a:solidFill>
                      <a:srgbClr val="0000FF"/>
                    </a:solidFill>
                    <a:ea typeface="黑体" panose="02010609060101010101" pitchFamily="49" charset="-122"/>
                  </a:rPr>
                  <a:t>速度，</a:t>
                </a:r>
                <a:endParaRPr lang="en-US" altLang="zh-CN" dirty="0">
                  <a:solidFill>
                    <a:srgbClr val="0000FF"/>
                  </a:solidFill>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沿</a:t>
                </a:r>
                <a14:m>
                  <m:oMath xmlns:m="http://schemas.openxmlformats.org/officeDocument/2006/math">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𝑣</m:t>
                            </m:r>
                          </m:e>
                        </m:acc>
                      </m:e>
                      <m:sup>
                        <m:r>
                          <a:rPr lang="en-US" altLang="zh-CN" b="0" i="1" smtClean="0">
                            <a:solidFill>
                              <a:srgbClr val="0000FF"/>
                            </a:solidFill>
                            <a:latin typeface="Cambria Math" panose="02040503050406030204" pitchFamily="18" charset="0"/>
                            <a:ea typeface="黑体" panose="02010609060101010101" pitchFamily="49" charset="-122"/>
                          </a:rPr>
                          <m:t>′</m:t>
                        </m:r>
                      </m:sup>
                    </m:sSup>
                    <m:r>
                      <a:rPr lang="en-US" altLang="zh-CN" b="0" i="1" smtClean="0">
                        <a:solidFill>
                          <a:srgbClr val="0000FF"/>
                        </a:solidFill>
                        <a:latin typeface="Cambria Math" panose="02040503050406030204" pitchFamily="18" charset="0"/>
                        <a:ea typeface="黑体" panose="02010609060101010101" pitchFamily="49" charset="-122"/>
                      </a:rPr>
                      <m:t>×</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oMath>
                </a14:m>
                <a:r>
                  <a:rPr lang="zh-CN" altLang="en-US" dirty="0">
                    <a:solidFill>
                      <a:srgbClr val="0000FF"/>
                    </a:solidFill>
                    <a:ea typeface="黑体" panose="02010609060101010101" pitchFamily="49" charset="-122"/>
                  </a:rPr>
                  <a:t>方向</a:t>
                </a:r>
              </a:p>
            </p:txBody>
          </p:sp>
        </mc:Choice>
        <mc:Fallback xmlns="">
          <p:sp>
            <p:nvSpPr>
              <p:cNvPr id="35872" name="Text Box 32">
                <a:extLst>
                  <a:ext uri="{FF2B5EF4-FFF2-40B4-BE49-F238E27FC236}">
                    <a16:creationId xmlns:a16="http://schemas.microsoft.com/office/drawing/2014/main" id="{7F7C7C34-024A-F349-B2B5-05D991C49CC2}"/>
                  </a:ext>
                </a:extLst>
              </p:cNvPr>
              <p:cNvSpPr txBox="1">
                <a:spLocks noRot="1" noChangeAspect="1" noMove="1" noResize="1" noEditPoints="1" noAdjustHandles="1" noChangeArrowheads="1" noChangeShapeType="1" noTextEdit="1"/>
              </p:cNvSpPr>
              <p:nvPr/>
            </p:nvSpPr>
            <p:spPr bwMode="auto">
              <a:xfrm>
                <a:off x="5188497" y="4464488"/>
                <a:ext cx="2031325" cy="1684244"/>
              </a:xfrm>
              <a:prstGeom prst="rect">
                <a:avLst/>
              </a:prstGeom>
              <a:blipFill>
                <a:blip r:embed="rId17"/>
                <a:stretch>
                  <a:fillRect l="-4179" r="-3582" b="-5735"/>
                </a:stretch>
              </a:blipFill>
              <a:ln w="9525">
                <a:solidFill>
                  <a:srgbClr val="0000FF"/>
                </a:solidFill>
                <a:miter lim="800000"/>
                <a:headEnd/>
                <a:tailEn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Text Box 32">
                <a:extLst>
                  <a:ext uri="{FF2B5EF4-FFF2-40B4-BE49-F238E27FC236}">
                    <a16:creationId xmlns:a16="http://schemas.microsoft.com/office/drawing/2014/main" id="{80CD677C-2498-4545-9CA9-5C44296C5208}"/>
                  </a:ext>
                </a:extLst>
              </p:cNvPr>
              <p:cNvSpPr txBox="1">
                <a:spLocks noChangeArrowheads="1"/>
              </p:cNvSpPr>
              <p:nvPr/>
            </p:nvSpPr>
            <p:spPr bwMode="auto">
              <a:xfrm>
                <a:off x="1835696" y="4717659"/>
                <a:ext cx="2339102" cy="1742144"/>
              </a:xfrm>
              <a:prstGeom prst="rect">
                <a:avLst/>
              </a:prstGeom>
              <a:solidFill>
                <a:schemeClr val="bg1"/>
              </a:solidFill>
              <a:ln w="9525">
                <a:solidFill>
                  <a:srgbClr val="0000FF"/>
                </a:solidFill>
                <a:miter lim="800000"/>
                <a:headEnd/>
                <a:tailEnd/>
              </a:ln>
              <a:effec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chemeClr val="tx2"/>
                    </a:solidFill>
                    <a:ea typeface="黑体" panose="02010609060101010101" pitchFamily="49" charset="-122"/>
                  </a:rPr>
                  <a:t>角速度变化引起</a:t>
                </a:r>
                <a:endParaRPr lang="en-US" altLang="zh-CN" dirty="0">
                  <a:solidFill>
                    <a:schemeClr val="tx2"/>
                  </a:solidFill>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垂直于位矢，</a:t>
                </a:r>
                <a:endParaRPr lang="en-US" altLang="zh-CN" dirty="0">
                  <a:solidFill>
                    <a:srgbClr val="0000FF"/>
                  </a:solidFill>
                  <a:ea typeface="黑体" panose="02010609060101010101" pitchFamily="49" charset="-122"/>
                </a:endParaRPr>
              </a:p>
              <a:p>
                <a:pPr eaLnBrk="1" hangingPunct="1">
                  <a:lnSpc>
                    <a:spcPct val="150000"/>
                  </a:lnSpc>
                </a:pPr>
                <a:r>
                  <a:rPr lang="zh-CN" altLang="en-US" dirty="0">
                    <a:solidFill>
                      <a:srgbClr val="0000FF"/>
                    </a:solidFill>
                    <a:ea typeface="黑体" panose="02010609060101010101" pitchFamily="49" charset="-122"/>
                  </a:rPr>
                  <a:t>沿</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𝑟</m:t>
                        </m:r>
                      </m:e>
                    </m:acc>
                    <m:r>
                      <a:rPr lang="en-US" altLang="zh-CN" b="0" i="1" smtClean="0">
                        <a:solidFill>
                          <a:srgbClr val="0000FF"/>
                        </a:solidFill>
                        <a:latin typeface="Cambria Math" panose="02040503050406030204" pitchFamily="18" charset="0"/>
                        <a:ea typeface="黑体" panose="02010609060101010101" pitchFamily="49" charset="-122"/>
                      </a:rPr>
                      <m:t>×</m:t>
                    </m:r>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e>
                    </m:acc>
                  </m:oMath>
                </a14:m>
                <a:r>
                  <a:rPr lang="zh-CN" altLang="en-US" dirty="0">
                    <a:solidFill>
                      <a:srgbClr val="0000FF"/>
                    </a:solidFill>
                    <a:ea typeface="黑体" panose="02010609060101010101" pitchFamily="49" charset="-122"/>
                  </a:rPr>
                  <a:t>方向</a:t>
                </a:r>
              </a:p>
            </p:txBody>
          </p:sp>
        </mc:Choice>
        <mc:Fallback xmlns="">
          <p:sp>
            <p:nvSpPr>
              <p:cNvPr id="27" name="Text Box 32">
                <a:extLst>
                  <a:ext uri="{FF2B5EF4-FFF2-40B4-BE49-F238E27FC236}">
                    <a16:creationId xmlns:a16="http://schemas.microsoft.com/office/drawing/2014/main" id="{80CD677C-2498-4545-9CA9-5C44296C5208}"/>
                  </a:ext>
                </a:extLst>
              </p:cNvPr>
              <p:cNvSpPr txBox="1">
                <a:spLocks noRot="1" noChangeAspect="1" noMove="1" noResize="1" noEditPoints="1" noAdjustHandles="1" noChangeArrowheads="1" noChangeShapeType="1" noTextEdit="1"/>
              </p:cNvSpPr>
              <p:nvPr/>
            </p:nvSpPr>
            <p:spPr bwMode="auto">
              <a:xfrm>
                <a:off x="1835696" y="4717659"/>
                <a:ext cx="2339102" cy="1742144"/>
              </a:xfrm>
              <a:prstGeom prst="rect">
                <a:avLst/>
              </a:prstGeom>
              <a:blipFill>
                <a:blip r:embed="rId18"/>
                <a:stretch>
                  <a:fillRect l="-3627" r="-2850" b="-5208"/>
                </a:stretch>
              </a:blipFill>
              <a:ln w="9525">
                <a:solidFill>
                  <a:srgbClr val="0000FF"/>
                </a:solidFill>
                <a:miter lim="800000"/>
                <a:headEnd/>
                <a:tailEnd/>
              </a:ln>
              <a:effectLst/>
              <a:extLst/>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672F3325-5A81-4185-A4FE-B33213B25142}"/>
              </a:ext>
            </a:extLst>
          </p:cNvPr>
          <p:cNvGrpSpPr/>
          <p:nvPr/>
        </p:nvGrpSpPr>
        <p:grpSpPr>
          <a:xfrm>
            <a:off x="6970676" y="-17200"/>
            <a:ext cx="1786554" cy="1963475"/>
            <a:chOff x="6706927" y="150607"/>
            <a:chExt cx="2302110" cy="2392075"/>
          </a:xfrm>
        </p:grpSpPr>
        <p:sp>
          <p:nvSpPr>
            <p:cNvPr id="29" name="任意多边形: 形状 28">
              <a:extLst>
                <a:ext uri="{FF2B5EF4-FFF2-40B4-BE49-F238E27FC236}">
                  <a16:creationId xmlns:a16="http://schemas.microsoft.com/office/drawing/2014/main" id="{7E6F38BA-A361-450C-8DA3-8622810318AC}"/>
                </a:ext>
              </a:extLst>
            </p:cNvPr>
            <p:cNvSpPr/>
            <p:nvPr/>
          </p:nvSpPr>
          <p:spPr>
            <a:xfrm>
              <a:off x="6706927" y="693302"/>
              <a:ext cx="2302110" cy="1849380"/>
            </a:xfrm>
            <a:custGeom>
              <a:avLst/>
              <a:gdLst>
                <a:gd name="connsiteX0" fmla="*/ 40173 w 1632706"/>
                <a:gd name="connsiteY0" fmla="*/ 443975 h 1528362"/>
                <a:gd name="connsiteX1" fmla="*/ 1139058 w 1632706"/>
                <a:gd name="connsiteY1" fmla="*/ 34902 h 1528362"/>
                <a:gd name="connsiteX2" fmla="*/ 1604279 w 1632706"/>
                <a:gd name="connsiteY2" fmla="*/ 1286186 h 1528362"/>
                <a:gd name="connsiteX3" fmla="*/ 369037 w 1632706"/>
                <a:gd name="connsiteY3" fmla="*/ 1454628 h 1528362"/>
                <a:gd name="connsiteX4" fmla="*/ 40173 w 1632706"/>
                <a:gd name="connsiteY4" fmla="*/ 443975 h 152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2706" h="1528362">
                  <a:moveTo>
                    <a:pt x="40173" y="443975"/>
                  </a:moveTo>
                  <a:cubicBezTo>
                    <a:pt x="168510" y="207354"/>
                    <a:pt x="878374" y="-105466"/>
                    <a:pt x="1139058" y="34902"/>
                  </a:cubicBezTo>
                  <a:cubicBezTo>
                    <a:pt x="1399742" y="175270"/>
                    <a:pt x="1732616" y="1049565"/>
                    <a:pt x="1604279" y="1286186"/>
                  </a:cubicBezTo>
                  <a:cubicBezTo>
                    <a:pt x="1475942" y="1522807"/>
                    <a:pt x="628385" y="1600344"/>
                    <a:pt x="369037" y="1454628"/>
                  </a:cubicBezTo>
                  <a:cubicBezTo>
                    <a:pt x="109689" y="1308912"/>
                    <a:pt x="-88164" y="680596"/>
                    <a:pt x="40173" y="443975"/>
                  </a:cubicBezTo>
                  <a:close/>
                </a:path>
              </a:pathLst>
            </a:cu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a:extLst>
                <a:ext uri="{FF2B5EF4-FFF2-40B4-BE49-F238E27FC236}">
                  <a16:creationId xmlns:a16="http://schemas.microsoft.com/office/drawing/2014/main" id="{47CE052D-CCF9-4E9D-A9B7-E871D673ECA5}"/>
                </a:ext>
              </a:extLst>
            </p:cNvPr>
            <p:cNvCxnSpPr>
              <a:cxnSpLocks/>
            </p:cNvCxnSpPr>
            <p:nvPr/>
          </p:nvCxnSpPr>
          <p:spPr>
            <a:xfrm flipV="1">
              <a:off x="7181731" y="381440"/>
              <a:ext cx="0" cy="1939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弧形 30">
              <a:extLst>
                <a:ext uri="{FF2B5EF4-FFF2-40B4-BE49-F238E27FC236}">
                  <a16:creationId xmlns:a16="http://schemas.microsoft.com/office/drawing/2014/main" id="{067B87E2-F1A9-4E02-BDA5-60069FEC5A03}"/>
                </a:ext>
              </a:extLst>
            </p:cNvPr>
            <p:cNvSpPr/>
            <p:nvPr/>
          </p:nvSpPr>
          <p:spPr>
            <a:xfrm>
              <a:off x="6856877" y="612096"/>
              <a:ext cx="649706" cy="220579"/>
            </a:xfrm>
            <a:prstGeom prst="arc">
              <a:avLst>
                <a:gd name="adj1" fmla="val 20234095"/>
                <a:gd name="adj2" fmla="val 12612672"/>
              </a:avLst>
            </a:prstGeom>
            <a:ln w="28575">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2" name="矩形 31">
                  <a:extLst>
                    <a:ext uri="{FF2B5EF4-FFF2-40B4-BE49-F238E27FC236}">
                      <a16:creationId xmlns:a16="http://schemas.microsoft.com/office/drawing/2014/main" id="{9B0320DE-7C66-430B-A180-084610DD9B2E}"/>
                    </a:ext>
                  </a:extLst>
                </p:cNvPr>
                <p:cNvSpPr/>
                <p:nvPr/>
              </p:nvSpPr>
              <p:spPr>
                <a:xfrm>
                  <a:off x="7181731" y="150607"/>
                  <a:ext cx="48314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b="0" i="1" smtClean="0">
                                <a:solidFill>
                                  <a:schemeClr val="tx1"/>
                                </a:solidFill>
                                <a:latin typeface="Cambria Math" panose="02040503050406030204" pitchFamily="18" charset="0"/>
                                <a:ea typeface="黑体" panose="02010609060101010101" pitchFamily="49" charset="-122"/>
                              </a:rPr>
                            </m:ctrlPr>
                          </m:accPr>
                          <m:e>
                            <m:r>
                              <a:rPr lang="en-US" altLang="zh-CN" sz="2400" i="1" smtClean="0">
                                <a:solidFill>
                                  <a:schemeClr val="tx1"/>
                                </a:solidFill>
                                <a:latin typeface="Cambria Math" panose="02040503050406030204" pitchFamily="18" charset="0"/>
                                <a:ea typeface="黑体" panose="02010609060101010101" pitchFamily="49" charset="-122"/>
                              </a:rPr>
                              <m:t>𝜔</m:t>
                            </m:r>
                          </m:e>
                        </m:acc>
                      </m:oMath>
                    </m:oMathPara>
                  </a14:m>
                  <a:endParaRPr lang="zh-CN" altLang="en-US" sz="2400" dirty="0">
                    <a:solidFill>
                      <a:schemeClr val="tx1"/>
                    </a:solidFill>
                  </a:endParaRPr>
                </a:p>
              </p:txBody>
            </p:sp>
          </mc:Choice>
          <mc:Fallback xmlns="">
            <p:sp>
              <p:nvSpPr>
                <p:cNvPr id="6" name="矩形 5">
                  <a:extLst>
                    <a:ext uri="{FF2B5EF4-FFF2-40B4-BE49-F238E27FC236}">
                      <a16:creationId xmlns:a16="http://schemas.microsoft.com/office/drawing/2014/main" id="{2B444866-EDBB-4792-A7B0-0268328B504D}"/>
                    </a:ext>
                  </a:extLst>
                </p:cNvPr>
                <p:cNvSpPr>
                  <a:spLocks noRot="1" noChangeAspect="1" noMove="1" noResize="1" noEditPoints="1" noAdjustHandles="1" noChangeArrowheads="1" noChangeShapeType="1" noTextEdit="1"/>
                </p:cNvSpPr>
                <p:nvPr/>
              </p:nvSpPr>
              <p:spPr>
                <a:xfrm>
                  <a:off x="7181731" y="150607"/>
                  <a:ext cx="483145" cy="461665"/>
                </a:xfrm>
                <a:prstGeom prst="rect">
                  <a:avLst/>
                </a:prstGeom>
                <a:blipFill>
                  <a:blip r:embed="rId19"/>
                  <a:stretch>
                    <a:fillRect/>
                  </a:stretch>
                </a:blipFill>
              </p:spPr>
              <p:txBody>
                <a:bodyPr/>
                <a:lstStyle/>
                <a:p>
                  <a:r>
                    <a:rPr lang="zh-CN" altLang="en-US">
                      <a:noFill/>
                    </a:rPr>
                    <a:t> </a:t>
                  </a:r>
                </a:p>
              </p:txBody>
            </p:sp>
          </mc:Fallback>
        </mc:AlternateContent>
        <p:cxnSp>
          <p:nvCxnSpPr>
            <p:cNvPr id="33" name="直接箭头连接符 32">
              <a:extLst>
                <a:ext uri="{FF2B5EF4-FFF2-40B4-BE49-F238E27FC236}">
                  <a16:creationId xmlns:a16="http://schemas.microsoft.com/office/drawing/2014/main" id="{9C221C67-4C21-469B-BB7F-E15F6F6C4309}"/>
                </a:ext>
              </a:extLst>
            </p:cNvPr>
            <p:cNvCxnSpPr>
              <a:cxnSpLocks/>
            </p:cNvCxnSpPr>
            <p:nvPr/>
          </p:nvCxnSpPr>
          <p:spPr>
            <a:xfrm flipV="1">
              <a:off x="7181731" y="1362321"/>
              <a:ext cx="1211179" cy="9583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952115F-A04A-4397-94B7-FEF71B7884D2}"/>
                </a:ext>
              </a:extLst>
            </p:cNvPr>
            <p:cNvCxnSpPr>
              <a:cxnSpLocks/>
            </p:cNvCxnSpPr>
            <p:nvPr/>
          </p:nvCxnSpPr>
          <p:spPr>
            <a:xfrm>
              <a:off x="7198720" y="1351073"/>
              <a:ext cx="1194190" cy="0"/>
            </a:xfrm>
            <a:prstGeom prst="straightConnector1">
              <a:avLst/>
            </a:prstGeom>
            <a:ln w="38100">
              <a:solidFill>
                <a:srgbClr val="0000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矩形 34">
                  <a:extLst>
                    <a:ext uri="{FF2B5EF4-FFF2-40B4-BE49-F238E27FC236}">
                      <a16:creationId xmlns:a16="http://schemas.microsoft.com/office/drawing/2014/main" id="{57607005-F944-4339-B139-537ED3DDF152}"/>
                    </a:ext>
                  </a:extLst>
                </p:cNvPr>
                <p:cNvSpPr/>
                <p:nvPr/>
              </p:nvSpPr>
              <p:spPr>
                <a:xfrm>
                  <a:off x="7728728" y="804050"/>
                  <a:ext cx="458202" cy="5064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b="0" i="1" smtClean="0">
                                <a:solidFill>
                                  <a:srgbClr val="0000FF"/>
                                </a:solidFill>
                                <a:latin typeface="Cambria Math" panose="02040503050406030204" pitchFamily="18" charset="0"/>
                                <a:ea typeface="黑体" panose="02010609060101010101" pitchFamily="49" charset="-122"/>
                              </a:rPr>
                            </m:ctrlPr>
                          </m:accPr>
                          <m:e>
                            <m:r>
                              <a:rPr lang="en-US" altLang="zh-CN" sz="2400" b="0" i="1" smtClean="0">
                                <a:solidFill>
                                  <a:srgbClr val="0000FF"/>
                                </a:solidFill>
                                <a:latin typeface="Cambria Math" panose="02040503050406030204" pitchFamily="18" charset="0"/>
                                <a:ea typeface="黑体" panose="02010609060101010101" pitchFamily="49" charset="-122"/>
                              </a:rPr>
                              <m:t>𝑅</m:t>
                            </m:r>
                          </m:e>
                        </m:acc>
                      </m:oMath>
                    </m:oMathPara>
                  </a14:m>
                  <a:endParaRPr lang="zh-CN" altLang="en-US" sz="2400" dirty="0"/>
                </a:p>
              </p:txBody>
            </p:sp>
          </mc:Choice>
          <mc:Fallback xmlns="">
            <p:sp>
              <p:nvSpPr>
                <p:cNvPr id="35" name="矩形 34">
                  <a:extLst>
                    <a:ext uri="{FF2B5EF4-FFF2-40B4-BE49-F238E27FC236}">
                      <a16:creationId xmlns:a16="http://schemas.microsoft.com/office/drawing/2014/main" id="{57607005-F944-4339-B139-537ED3DDF152}"/>
                    </a:ext>
                  </a:extLst>
                </p:cNvPr>
                <p:cNvSpPr>
                  <a:spLocks noRot="1" noChangeAspect="1" noMove="1" noResize="1" noEditPoints="1" noAdjustHandles="1" noChangeArrowheads="1" noChangeShapeType="1" noTextEdit="1"/>
                </p:cNvSpPr>
                <p:nvPr/>
              </p:nvSpPr>
              <p:spPr>
                <a:xfrm>
                  <a:off x="7728728" y="804050"/>
                  <a:ext cx="458202" cy="506421"/>
                </a:xfrm>
                <a:prstGeom prst="rect">
                  <a:avLst/>
                </a:prstGeom>
                <a:blipFill>
                  <a:blip r:embed="rId2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矩形 35">
                  <a:extLst>
                    <a:ext uri="{FF2B5EF4-FFF2-40B4-BE49-F238E27FC236}">
                      <a16:creationId xmlns:a16="http://schemas.microsoft.com/office/drawing/2014/main" id="{41117B26-67AA-45E7-85BC-6FC9C2684877}"/>
                    </a:ext>
                  </a:extLst>
                </p:cNvPr>
                <p:cNvSpPr/>
                <p:nvPr/>
              </p:nvSpPr>
              <p:spPr>
                <a:xfrm>
                  <a:off x="7654882" y="1837736"/>
                  <a:ext cx="40620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sz="2400" b="0" i="1" smtClean="0">
                                <a:solidFill>
                                  <a:schemeClr val="tx1"/>
                                </a:solidFill>
                                <a:latin typeface="Cambria Math" panose="02040503050406030204" pitchFamily="18" charset="0"/>
                                <a:ea typeface="黑体" panose="02010609060101010101" pitchFamily="49" charset="-122"/>
                              </a:rPr>
                            </m:ctrlPr>
                          </m:accPr>
                          <m:e>
                            <m:r>
                              <a:rPr lang="en-US" altLang="zh-CN" sz="2400" b="0" i="1" smtClean="0">
                                <a:solidFill>
                                  <a:schemeClr val="tx1"/>
                                </a:solidFill>
                                <a:latin typeface="Cambria Math" panose="02040503050406030204" pitchFamily="18" charset="0"/>
                                <a:ea typeface="黑体" panose="02010609060101010101" pitchFamily="49" charset="-122"/>
                              </a:rPr>
                              <m:t>𝑟</m:t>
                            </m:r>
                          </m:e>
                        </m:acc>
                      </m:oMath>
                    </m:oMathPara>
                  </a14:m>
                  <a:endParaRPr lang="zh-CN" altLang="en-US" sz="2400" dirty="0">
                    <a:solidFill>
                      <a:schemeClr val="tx1"/>
                    </a:solidFill>
                  </a:endParaRPr>
                </a:p>
              </p:txBody>
            </p:sp>
          </mc:Choice>
          <mc:Fallback xmlns="">
            <p:sp>
              <p:nvSpPr>
                <p:cNvPr id="10" name="矩形 9">
                  <a:extLst>
                    <a:ext uri="{FF2B5EF4-FFF2-40B4-BE49-F238E27FC236}">
                      <a16:creationId xmlns:a16="http://schemas.microsoft.com/office/drawing/2014/main" id="{542870B2-2FDA-4F1D-A3D1-5509806A98C7}"/>
                    </a:ext>
                  </a:extLst>
                </p:cNvPr>
                <p:cNvSpPr>
                  <a:spLocks noRot="1" noChangeAspect="1" noMove="1" noResize="1" noEditPoints="1" noAdjustHandles="1" noChangeArrowheads="1" noChangeShapeType="1" noTextEdit="1"/>
                </p:cNvSpPr>
                <p:nvPr/>
              </p:nvSpPr>
              <p:spPr>
                <a:xfrm>
                  <a:off x="7654882" y="1837736"/>
                  <a:ext cx="406200" cy="461665"/>
                </a:xfrm>
                <a:prstGeom prst="rect">
                  <a:avLst/>
                </a:prstGeom>
                <a:blipFill>
                  <a:blip r:embed="rId21"/>
                  <a:stretch>
                    <a:fillRect t="-18421" r="-31818"/>
                  </a:stretch>
                </a:blipFill>
              </p:spPr>
              <p:txBody>
                <a:bodyPr/>
                <a:lstStyle/>
                <a:p>
                  <a:r>
                    <a:rPr lang="zh-CN" altLang="en-US">
                      <a:noFill/>
                    </a:rPr>
                    <a:t> </a:t>
                  </a:r>
                </a:p>
              </p:txBody>
            </p:sp>
          </mc:Fallback>
        </mc:AlternateContent>
      </p:grpSp>
      <p:cxnSp>
        <p:nvCxnSpPr>
          <p:cNvPr id="6" name="直接箭头连接符 5">
            <a:extLst>
              <a:ext uri="{FF2B5EF4-FFF2-40B4-BE49-F238E27FC236}">
                <a16:creationId xmlns:a16="http://schemas.microsoft.com/office/drawing/2014/main" id="{AEE288F4-3ADA-4449-9539-8F1E1A9D5571}"/>
              </a:ext>
            </a:extLst>
          </p:cNvPr>
          <p:cNvCxnSpPr>
            <a:stCxn id="35848" idx="3"/>
          </p:cNvCxnSpPr>
          <p:nvPr/>
        </p:nvCxnSpPr>
        <p:spPr bwMode="auto">
          <a:xfrm>
            <a:off x="5629821" y="2930525"/>
            <a:ext cx="574338" cy="0"/>
          </a:xfrm>
          <a:prstGeom prst="straightConnector1">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直接箭头连接符 40">
            <a:extLst>
              <a:ext uri="{FF2B5EF4-FFF2-40B4-BE49-F238E27FC236}">
                <a16:creationId xmlns:a16="http://schemas.microsoft.com/office/drawing/2014/main" id="{E37AA6FD-8D21-4C9D-9AAC-6FDD07DAFA6D}"/>
              </a:ext>
            </a:extLst>
          </p:cNvPr>
          <p:cNvCxnSpPr/>
          <p:nvPr/>
        </p:nvCxnSpPr>
        <p:spPr bwMode="auto">
          <a:xfrm>
            <a:off x="3664496" y="4281488"/>
            <a:ext cx="0" cy="436171"/>
          </a:xfrm>
          <a:prstGeom prst="straightConnector1">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8A2E24D4-4271-4A7C-B890-D387146C9E74}"/>
              </a:ext>
            </a:extLst>
          </p:cNvPr>
          <p:cNvCxnSpPr/>
          <p:nvPr/>
        </p:nvCxnSpPr>
        <p:spPr bwMode="auto">
          <a:xfrm>
            <a:off x="4901328" y="3840058"/>
            <a:ext cx="1168062" cy="624430"/>
          </a:xfrm>
          <a:prstGeom prst="straightConnector1">
            <a:avLst/>
          </a:prstGeom>
          <a:solidFill>
            <a:schemeClr val="accent1"/>
          </a:solidFill>
          <a:ln w="57150" cap="flat" cmpd="sng" algn="ctr">
            <a:solidFill>
              <a:srgbClr val="00B05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1">
            <a:extLst>
              <a:ext uri="{FF2B5EF4-FFF2-40B4-BE49-F238E27FC236}">
                <a16:creationId xmlns:a16="http://schemas.microsoft.com/office/drawing/2014/main" id="{DE88B3DA-7942-46C6-9340-79C7BF3008ED}"/>
              </a:ext>
            </a:extLst>
          </p:cNvPr>
          <p:cNvSpPr>
            <a:spLocks noGrp="1"/>
          </p:cNvSpPr>
          <p:nvPr>
            <p:ph type="sldNum" sz="quarter" idx="12"/>
          </p:nvPr>
        </p:nvSpPr>
        <p:spPr/>
        <p:txBody>
          <a:bodyPr/>
          <a:lstStyle/>
          <a:p>
            <a:pPr>
              <a:defRPr/>
            </a:pPr>
            <a:fld id="{8372D68D-3E4D-E140-BABB-1F7B81CFF020}" type="slidenum">
              <a:rPr lang="en-US" altLang="zh-CN" smtClean="0"/>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58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584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58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58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585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358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3585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3585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3586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586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35871"/>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3587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Effect transition="in" filter="fade">
                                      <p:cBhvr>
                                        <p:cTn id="5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71" grpId="0" animBg="1" autoUpdateAnimBg="0"/>
      <p:bldP spid="35872" grpId="0" animBg="1" autoUpdateAnimBg="0"/>
      <p:bldP spid="27" grpId="0" animBg="1"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6866" name="Picture 2" descr="内容">
            <a:extLst>
              <a:ext uri="{FF2B5EF4-FFF2-40B4-BE49-F238E27FC236}">
                <a16:creationId xmlns:a16="http://schemas.microsoft.com/office/drawing/2014/main" id="{052A5956-A308-3B4A-A37E-4C900FA5B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3">
            <a:extLst>
              <a:ext uri="{FF2B5EF4-FFF2-40B4-BE49-F238E27FC236}">
                <a16:creationId xmlns:a16="http://schemas.microsoft.com/office/drawing/2014/main" id="{EC82DE89-0257-9140-BE70-00CF2011BAB2}"/>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sp>
        <p:nvSpPr>
          <p:cNvPr id="36868" name="Rectangle 17">
            <a:extLst>
              <a:ext uri="{FF2B5EF4-FFF2-40B4-BE49-F238E27FC236}">
                <a16:creationId xmlns:a16="http://schemas.microsoft.com/office/drawing/2014/main" id="{ABB781F1-5218-024A-9222-214AC273F2A9}"/>
              </a:ext>
            </a:extLst>
          </p:cNvPr>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69" name="Rectangle 18">
            <a:extLst>
              <a:ext uri="{FF2B5EF4-FFF2-40B4-BE49-F238E27FC236}">
                <a16:creationId xmlns:a16="http://schemas.microsoft.com/office/drawing/2014/main" id="{27EF643C-A9AD-044F-B0AE-441009912521}"/>
              </a:ext>
            </a:extLst>
          </p:cNvPr>
          <p:cNvSpPr>
            <a:spLocks noChangeArrowheads="1"/>
          </p:cNvSpPr>
          <p:nvPr/>
        </p:nvSpPr>
        <p:spPr bwMode="auto">
          <a:xfrm>
            <a:off x="0" y="-230188"/>
            <a:ext cx="184150" cy="460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70" name="Rectangle 19">
            <a:extLst>
              <a:ext uri="{FF2B5EF4-FFF2-40B4-BE49-F238E27FC236}">
                <a16:creationId xmlns:a16="http://schemas.microsoft.com/office/drawing/2014/main" id="{FB6492EA-01E2-0D48-9BB9-380B2B9F088F}"/>
              </a:ext>
            </a:extLst>
          </p:cNvPr>
          <p:cNvSpPr>
            <a:spLocks noChangeArrowheads="1"/>
          </p:cNvSpPr>
          <p:nvPr/>
        </p:nvSpPr>
        <p:spPr bwMode="auto">
          <a:xfrm>
            <a:off x="0" y="3070225"/>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71" name="Rectangle 20">
            <a:extLst>
              <a:ext uri="{FF2B5EF4-FFF2-40B4-BE49-F238E27FC236}">
                <a16:creationId xmlns:a16="http://schemas.microsoft.com/office/drawing/2014/main" id="{05FCEFEB-F32C-F645-9EC7-E4F409067D45}"/>
              </a:ext>
            </a:extLst>
          </p:cNvPr>
          <p:cNvSpPr>
            <a:spLocks noChangeArrowheads="1"/>
          </p:cNvSpPr>
          <p:nvPr/>
        </p:nvSpPr>
        <p:spPr bwMode="auto">
          <a:xfrm>
            <a:off x="0" y="2852738"/>
            <a:ext cx="1841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72" name="Rectangle 21">
            <a:extLst>
              <a:ext uri="{FF2B5EF4-FFF2-40B4-BE49-F238E27FC236}">
                <a16:creationId xmlns:a16="http://schemas.microsoft.com/office/drawing/2014/main" id="{483A18C1-C9D1-5E44-8D51-742445F372E3}"/>
              </a:ext>
            </a:extLst>
          </p:cNvPr>
          <p:cNvSpPr>
            <a:spLocks noChangeArrowheads="1"/>
          </p:cNvSpPr>
          <p:nvPr/>
        </p:nvSpPr>
        <p:spPr bwMode="auto">
          <a:xfrm>
            <a:off x="266700" y="3529013"/>
            <a:ext cx="217488" cy="24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 </a:t>
            </a:r>
            <a:endParaRPr kumimoji="0" lang="en-US" altLang="zh-CN" sz="18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6873" name="Group 23">
            <a:extLst>
              <a:ext uri="{FF2B5EF4-FFF2-40B4-BE49-F238E27FC236}">
                <a16:creationId xmlns:a16="http://schemas.microsoft.com/office/drawing/2014/main" id="{ADBE710C-C211-1943-8F16-A877A93327DD}"/>
              </a:ext>
            </a:extLst>
          </p:cNvPr>
          <p:cNvGrpSpPr>
            <a:grpSpLocks/>
          </p:cNvGrpSpPr>
          <p:nvPr/>
        </p:nvGrpSpPr>
        <p:grpSpPr bwMode="auto">
          <a:xfrm>
            <a:off x="684213" y="404813"/>
            <a:ext cx="5400675" cy="396875"/>
            <a:chOff x="975" y="482"/>
            <a:chExt cx="3402" cy="250"/>
          </a:xfrm>
        </p:grpSpPr>
        <p:sp>
          <p:nvSpPr>
            <p:cNvPr id="36898" name="Text Box 24">
              <a:extLst>
                <a:ext uri="{FF2B5EF4-FFF2-40B4-BE49-F238E27FC236}">
                  <a16:creationId xmlns:a16="http://schemas.microsoft.com/office/drawing/2014/main" id="{6EEB34C2-9FFE-5B47-8632-4618F969B4C6}"/>
                </a:ext>
              </a:extLst>
            </p:cNvPr>
            <p:cNvSpPr txBox="1">
              <a:spLocks noChangeArrowheads="1"/>
            </p:cNvSpPr>
            <p:nvPr/>
          </p:nvSpPr>
          <p:spPr bwMode="auto">
            <a:xfrm>
              <a:off x="975" y="482"/>
              <a:ext cx="3402" cy="2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傅科摆摆球振幅直径（弧长）公式：</a:t>
              </a:r>
            </a:p>
          </p:txBody>
        </p:sp>
        <p:graphicFrame>
          <p:nvGraphicFramePr>
            <p:cNvPr id="36899" name="Object 25">
              <a:extLst>
                <a:ext uri="{FF2B5EF4-FFF2-40B4-BE49-F238E27FC236}">
                  <a16:creationId xmlns:a16="http://schemas.microsoft.com/office/drawing/2014/main" id="{3E5D8D95-750D-B444-B7AA-F53A9FE59BD2}"/>
                </a:ext>
              </a:extLst>
            </p:cNvPr>
            <p:cNvGraphicFramePr>
              <a:graphicFrameLocks noChangeAspect="1"/>
            </p:cNvGraphicFramePr>
            <p:nvPr/>
          </p:nvGraphicFramePr>
          <p:xfrm>
            <a:off x="3787" y="482"/>
            <a:ext cx="590" cy="245"/>
          </p:xfrm>
          <a:graphic>
            <a:graphicData uri="http://schemas.openxmlformats.org/presentationml/2006/ole">
              <mc:AlternateContent xmlns:mc="http://schemas.openxmlformats.org/markup-compatibility/2006">
                <mc:Choice xmlns:v="urn:schemas-microsoft-com:vml" Requires="v">
                  <p:oleObj spid="_x0000_s60475" name="公式" r:id="rId4" imgW="7169150" imgH="2927350" progId="Equation.3">
                    <p:embed/>
                  </p:oleObj>
                </mc:Choice>
                <mc:Fallback>
                  <p:oleObj name="公式" r:id="rId4" imgW="7169150" imgH="2927350" progId="Equation.3">
                    <p:embed/>
                    <p:pic>
                      <p:nvPicPr>
                        <p:cNvPr id="36899" name="Object 25">
                          <a:extLst>
                            <a:ext uri="{FF2B5EF4-FFF2-40B4-BE49-F238E27FC236}">
                              <a16:creationId xmlns:a16="http://schemas.microsoft.com/office/drawing/2014/main" id="{3E5D8D95-750D-B444-B7AA-F53A9FE59B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7" y="482"/>
                          <a:ext cx="59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36874" name="Text Box 26">
            <a:extLst>
              <a:ext uri="{FF2B5EF4-FFF2-40B4-BE49-F238E27FC236}">
                <a16:creationId xmlns:a16="http://schemas.microsoft.com/office/drawing/2014/main" id="{694B17C0-BFC4-4742-8E2C-F2B1FBB5597B}"/>
              </a:ext>
            </a:extLst>
          </p:cNvPr>
          <p:cNvSpPr txBox="1">
            <a:spLocks noChangeArrowheads="1"/>
          </p:cNvSpPr>
          <p:nvPr/>
        </p:nvSpPr>
        <p:spPr bwMode="auto">
          <a:xfrm>
            <a:off x="468313" y="1196975"/>
            <a:ext cx="6840537" cy="466407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R</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是傅科摆摆球振幅直径（摆球重力沿圆弧切线方向在振幅相等的时间走过的空间弧长在地面的投影长度），</a:t>
            </a: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 </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是指傅科摆吊索的长度，</a:t>
            </a: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g</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是指重力加速度，</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圆周的周长公式：</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综合以上公式可以得出</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平均每周角的周长公式：</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是指傅科摆摆球振幅圈的总周长，是指傅科摆摆球振幅圈总周长的平均周角度的平均周长．</a:t>
            </a:r>
            <a:endParaRPr kumimoji="0" lang="zh-CN" altLang="en-US"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傅科摆的圆周角是</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360°</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角，一天的时间是</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24</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小时，那么傅科摆每小时的振幅圆周角是</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15°</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角。每小时有</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60</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分钟，那么每分钟的振幅圆周角是</a:t>
            </a: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0.25°</a:t>
            </a:r>
            <a:r>
              <a:rPr kumimoji="0"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角。</a:t>
            </a:r>
          </a:p>
        </p:txBody>
      </p:sp>
      <p:graphicFrame>
        <p:nvGraphicFramePr>
          <p:cNvPr id="36875" name="Object 27">
            <a:extLst>
              <a:ext uri="{FF2B5EF4-FFF2-40B4-BE49-F238E27FC236}">
                <a16:creationId xmlns:a16="http://schemas.microsoft.com/office/drawing/2014/main" id="{D31AA3CD-BC1D-0F4A-A4C6-C7A548C1C581}"/>
              </a:ext>
            </a:extLst>
          </p:cNvPr>
          <p:cNvGraphicFramePr>
            <a:graphicFrameLocks noChangeAspect="1"/>
          </p:cNvGraphicFramePr>
          <p:nvPr/>
        </p:nvGraphicFramePr>
        <p:xfrm>
          <a:off x="3203575" y="2638425"/>
          <a:ext cx="936625" cy="311150"/>
        </p:xfrm>
        <a:graphic>
          <a:graphicData uri="http://schemas.openxmlformats.org/presentationml/2006/ole">
            <mc:AlternateContent xmlns:mc="http://schemas.openxmlformats.org/markup-compatibility/2006">
              <mc:Choice xmlns:v="urn:schemas-microsoft-com:vml" Requires="v">
                <p:oleObj spid="_x0000_s60476" name="公式" r:id="rId6" imgW="6292850" imgH="2051050" progId="Equation.3">
                  <p:embed/>
                </p:oleObj>
              </mc:Choice>
              <mc:Fallback>
                <p:oleObj name="公式" r:id="rId6" imgW="6292850" imgH="2051050" progId="Equation.3">
                  <p:embed/>
                  <p:pic>
                    <p:nvPicPr>
                      <p:cNvPr id="36875" name="Object 27">
                        <a:extLst>
                          <a:ext uri="{FF2B5EF4-FFF2-40B4-BE49-F238E27FC236}">
                            <a16:creationId xmlns:a16="http://schemas.microsoft.com/office/drawing/2014/main" id="{D31AA3CD-BC1D-0F4A-A4C6-C7A548C1C5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2638425"/>
                        <a:ext cx="9366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6" name="Object 28">
            <a:extLst>
              <a:ext uri="{FF2B5EF4-FFF2-40B4-BE49-F238E27FC236}">
                <a16:creationId xmlns:a16="http://schemas.microsoft.com/office/drawing/2014/main" id="{E87F6A02-5EF8-E04B-85E9-8A47D7BB28A4}"/>
              </a:ext>
            </a:extLst>
          </p:cNvPr>
          <p:cNvGraphicFramePr>
            <a:graphicFrameLocks noChangeAspect="1"/>
          </p:cNvGraphicFramePr>
          <p:nvPr/>
        </p:nvGraphicFramePr>
        <p:xfrm>
          <a:off x="3932238" y="3070225"/>
          <a:ext cx="1711325" cy="431800"/>
        </p:xfrm>
        <a:graphic>
          <a:graphicData uri="http://schemas.openxmlformats.org/presentationml/2006/ole">
            <mc:AlternateContent xmlns:mc="http://schemas.openxmlformats.org/markup-compatibility/2006">
              <mc:Choice xmlns:v="urn:schemas-microsoft-com:vml" Requires="v">
                <p:oleObj spid="_x0000_s60477" name="公式" r:id="rId8" imgW="13747750" imgH="2927350" progId="Equation.3">
                  <p:embed/>
                </p:oleObj>
              </mc:Choice>
              <mc:Fallback>
                <p:oleObj name="公式" r:id="rId8" imgW="13747750" imgH="2927350" progId="Equation.3">
                  <p:embed/>
                  <p:pic>
                    <p:nvPicPr>
                      <p:cNvPr id="36876" name="Object 28">
                        <a:extLst>
                          <a:ext uri="{FF2B5EF4-FFF2-40B4-BE49-F238E27FC236}">
                            <a16:creationId xmlns:a16="http://schemas.microsoft.com/office/drawing/2014/main" id="{E87F6A02-5EF8-E04B-85E9-8A47D7BB28A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2238" y="3070225"/>
                        <a:ext cx="171132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7" name="AutoShape 30">
            <a:extLst>
              <a:ext uri="{FF2B5EF4-FFF2-40B4-BE49-F238E27FC236}">
                <a16:creationId xmlns:a16="http://schemas.microsoft.com/office/drawing/2014/main" id="{975A7300-FD92-7C4E-843C-C2ED024BE37C}"/>
              </a:ext>
            </a:extLst>
          </p:cNvPr>
          <p:cNvSpPr>
            <a:spLocks noChangeAspect="1" noChangeArrowheads="1" noTextEdit="1"/>
          </p:cNvSpPr>
          <p:nvPr/>
        </p:nvSpPr>
        <p:spPr bwMode="auto">
          <a:xfrm>
            <a:off x="3851275" y="3573463"/>
            <a:ext cx="208915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78" name="Line 31">
            <a:extLst>
              <a:ext uri="{FF2B5EF4-FFF2-40B4-BE49-F238E27FC236}">
                <a16:creationId xmlns:a16="http://schemas.microsoft.com/office/drawing/2014/main" id="{C6A7DE42-BB37-B546-A724-277AA278F04F}"/>
              </a:ext>
            </a:extLst>
          </p:cNvPr>
          <p:cNvSpPr>
            <a:spLocks noChangeShapeType="1"/>
          </p:cNvSpPr>
          <p:nvPr/>
        </p:nvSpPr>
        <p:spPr bwMode="auto">
          <a:xfrm>
            <a:off x="4373563" y="3971925"/>
            <a:ext cx="4667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79" name="Line 32">
            <a:extLst>
              <a:ext uri="{FF2B5EF4-FFF2-40B4-BE49-F238E27FC236}">
                <a16:creationId xmlns:a16="http://schemas.microsoft.com/office/drawing/2014/main" id="{EFCFE7EB-A831-2546-A3C0-A5F6055D6089}"/>
              </a:ext>
            </a:extLst>
          </p:cNvPr>
          <p:cNvSpPr>
            <a:spLocks noChangeShapeType="1"/>
          </p:cNvSpPr>
          <p:nvPr/>
        </p:nvSpPr>
        <p:spPr bwMode="auto">
          <a:xfrm flipH="1">
            <a:off x="5624513" y="3676650"/>
            <a:ext cx="76200" cy="236538"/>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0" name="Line 33">
            <a:extLst>
              <a:ext uri="{FF2B5EF4-FFF2-40B4-BE49-F238E27FC236}">
                <a16:creationId xmlns:a16="http://schemas.microsoft.com/office/drawing/2014/main" id="{AE705E50-509D-5446-8D9C-D20470DC4DCD}"/>
              </a:ext>
            </a:extLst>
          </p:cNvPr>
          <p:cNvSpPr>
            <a:spLocks noChangeShapeType="1"/>
          </p:cNvSpPr>
          <p:nvPr/>
        </p:nvSpPr>
        <p:spPr bwMode="auto">
          <a:xfrm flipV="1">
            <a:off x="5407025" y="3817938"/>
            <a:ext cx="30163" cy="174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1" name="Line 34">
            <a:extLst>
              <a:ext uri="{FF2B5EF4-FFF2-40B4-BE49-F238E27FC236}">
                <a16:creationId xmlns:a16="http://schemas.microsoft.com/office/drawing/2014/main" id="{184F3307-01A5-1E45-B5C0-ECBC650D4F9B}"/>
              </a:ext>
            </a:extLst>
          </p:cNvPr>
          <p:cNvSpPr>
            <a:spLocks noChangeShapeType="1"/>
          </p:cNvSpPr>
          <p:nvPr/>
        </p:nvSpPr>
        <p:spPr bwMode="auto">
          <a:xfrm>
            <a:off x="5437188" y="3822700"/>
            <a:ext cx="44450" cy="101600"/>
          </a:xfrm>
          <a:prstGeom prst="line">
            <a:avLst/>
          </a:prstGeom>
          <a:noFill/>
          <a:ln w="17463">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2" name="Line 35">
            <a:extLst>
              <a:ext uri="{FF2B5EF4-FFF2-40B4-BE49-F238E27FC236}">
                <a16:creationId xmlns:a16="http://schemas.microsoft.com/office/drawing/2014/main" id="{91566893-A16E-9F45-A2F6-68656EF4E4B3}"/>
              </a:ext>
            </a:extLst>
          </p:cNvPr>
          <p:cNvSpPr>
            <a:spLocks noChangeShapeType="1"/>
          </p:cNvSpPr>
          <p:nvPr/>
        </p:nvSpPr>
        <p:spPr bwMode="auto">
          <a:xfrm flipV="1">
            <a:off x="5484813" y="3630613"/>
            <a:ext cx="58737" cy="2936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3" name="Line 36">
            <a:extLst>
              <a:ext uri="{FF2B5EF4-FFF2-40B4-BE49-F238E27FC236}">
                <a16:creationId xmlns:a16="http://schemas.microsoft.com/office/drawing/2014/main" id="{4C7E6823-6744-A840-A2E0-9DE393720F09}"/>
              </a:ext>
            </a:extLst>
          </p:cNvPr>
          <p:cNvSpPr>
            <a:spLocks noChangeShapeType="1"/>
          </p:cNvSpPr>
          <p:nvPr/>
        </p:nvSpPr>
        <p:spPr bwMode="auto">
          <a:xfrm>
            <a:off x="5543550" y="3630613"/>
            <a:ext cx="331788"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4" name="Line 37">
            <a:extLst>
              <a:ext uri="{FF2B5EF4-FFF2-40B4-BE49-F238E27FC236}">
                <a16:creationId xmlns:a16="http://schemas.microsoft.com/office/drawing/2014/main" id="{CF0221A3-F53D-634A-B4A5-3482B9E5E35F}"/>
              </a:ext>
            </a:extLst>
          </p:cNvPr>
          <p:cNvSpPr>
            <a:spLocks noChangeShapeType="1"/>
          </p:cNvSpPr>
          <p:nvPr/>
        </p:nvSpPr>
        <p:spPr bwMode="auto">
          <a:xfrm>
            <a:off x="5105400" y="3971925"/>
            <a:ext cx="788988"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6885" name="Rectangle 38">
            <a:extLst>
              <a:ext uri="{FF2B5EF4-FFF2-40B4-BE49-F238E27FC236}">
                <a16:creationId xmlns:a16="http://schemas.microsoft.com/office/drawing/2014/main" id="{26C5E592-7589-A341-B928-512B761F178A}"/>
              </a:ext>
            </a:extLst>
          </p:cNvPr>
          <p:cNvSpPr>
            <a:spLocks noChangeArrowheads="1"/>
          </p:cNvSpPr>
          <p:nvPr/>
        </p:nvSpPr>
        <p:spPr bwMode="auto">
          <a:xfrm>
            <a:off x="5622925" y="3978275"/>
            <a:ext cx="2587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36886" name="Rectangle 39">
            <a:extLst>
              <a:ext uri="{FF2B5EF4-FFF2-40B4-BE49-F238E27FC236}">
                <a16:creationId xmlns:a16="http://schemas.microsoft.com/office/drawing/2014/main" id="{3E535250-AED7-E140-BE14-4E9B4AA54939}"/>
              </a:ext>
            </a:extLst>
          </p:cNvPr>
          <p:cNvSpPr>
            <a:spLocks noChangeArrowheads="1"/>
          </p:cNvSpPr>
          <p:nvPr/>
        </p:nvSpPr>
        <p:spPr bwMode="auto">
          <a:xfrm>
            <a:off x="4973638" y="3790950"/>
            <a:ext cx="144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36887" name="Rectangle 40">
            <a:extLst>
              <a:ext uri="{FF2B5EF4-FFF2-40B4-BE49-F238E27FC236}">
                <a16:creationId xmlns:a16="http://schemas.microsoft.com/office/drawing/2014/main" id="{900990CD-E436-014C-BA3D-2B0865CF56E7}"/>
              </a:ext>
            </a:extLst>
          </p:cNvPr>
          <p:cNvSpPr>
            <a:spLocks noChangeArrowheads="1"/>
          </p:cNvSpPr>
          <p:nvPr/>
        </p:nvSpPr>
        <p:spPr bwMode="auto">
          <a:xfrm>
            <a:off x="4730750" y="3978275"/>
            <a:ext cx="255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36888" name="Rectangle 41">
            <a:extLst>
              <a:ext uri="{FF2B5EF4-FFF2-40B4-BE49-F238E27FC236}">
                <a16:creationId xmlns:a16="http://schemas.microsoft.com/office/drawing/2014/main" id="{8158FC5C-B31C-1042-8C50-2EDA70D0D5DE}"/>
              </a:ext>
            </a:extLst>
          </p:cNvPr>
          <p:cNvSpPr>
            <a:spLocks noChangeArrowheads="1"/>
          </p:cNvSpPr>
          <p:nvPr/>
        </p:nvSpPr>
        <p:spPr bwMode="auto">
          <a:xfrm>
            <a:off x="4243388" y="3790950"/>
            <a:ext cx="144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36889" name="Rectangle 42">
            <a:extLst>
              <a:ext uri="{FF2B5EF4-FFF2-40B4-BE49-F238E27FC236}">
                <a16:creationId xmlns:a16="http://schemas.microsoft.com/office/drawing/2014/main" id="{177F228C-8347-2447-9CD7-D6415CEB4DBF}"/>
              </a:ext>
            </a:extLst>
          </p:cNvPr>
          <p:cNvSpPr>
            <a:spLocks noChangeArrowheads="1"/>
          </p:cNvSpPr>
          <p:nvPr/>
        </p:nvSpPr>
        <p:spPr bwMode="auto">
          <a:xfrm>
            <a:off x="4019550" y="3790950"/>
            <a:ext cx="255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p>
        </p:txBody>
      </p:sp>
      <p:sp>
        <p:nvSpPr>
          <p:cNvPr id="36890" name="Rectangle 43">
            <a:extLst>
              <a:ext uri="{FF2B5EF4-FFF2-40B4-BE49-F238E27FC236}">
                <a16:creationId xmlns:a16="http://schemas.microsoft.com/office/drawing/2014/main" id="{9C6223BE-F7DA-2343-BABB-080A0C401C3F}"/>
              </a:ext>
            </a:extLst>
          </p:cNvPr>
          <p:cNvSpPr>
            <a:spLocks noChangeArrowheads="1"/>
          </p:cNvSpPr>
          <p:nvPr/>
        </p:nvSpPr>
        <p:spPr bwMode="auto">
          <a:xfrm>
            <a:off x="5308600" y="4005263"/>
            <a:ext cx="388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360</a:t>
            </a:r>
          </a:p>
        </p:txBody>
      </p:sp>
      <p:sp>
        <p:nvSpPr>
          <p:cNvPr id="36891" name="Rectangle 44">
            <a:extLst>
              <a:ext uri="{FF2B5EF4-FFF2-40B4-BE49-F238E27FC236}">
                <a16:creationId xmlns:a16="http://schemas.microsoft.com/office/drawing/2014/main" id="{EFE4E2EE-A0E3-3947-9A6E-BAE65BA67B44}"/>
              </a:ext>
            </a:extLst>
          </p:cNvPr>
          <p:cNvSpPr>
            <a:spLocks noChangeArrowheads="1"/>
          </p:cNvSpPr>
          <p:nvPr/>
        </p:nvSpPr>
        <p:spPr bwMode="auto">
          <a:xfrm>
            <a:off x="5165725" y="3646488"/>
            <a:ext cx="128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a:t>
            </a:r>
          </a:p>
        </p:txBody>
      </p:sp>
      <p:sp>
        <p:nvSpPr>
          <p:cNvPr id="36892" name="Rectangle 45">
            <a:extLst>
              <a:ext uri="{FF2B5EF4-FFF2-40B4-BE49-F238E27FC236}">
                <a16:creationId xmlns:a16="http://schemas.microsoft.com/office/drawing/2014/main" id="{BF98D73C-80B4-6047-BDD6-F5719F457825}"/>
              </a:ext>
            </a:extLst>
          </p:cNvPr>
          <p:cNvSpPr>
            <a:spLocks noChangeArrowheads="1"/>
          </p:cNvSpPr>
          <p:nvPr/>
        </p:nvSpPr>
        <p:spPr bwMode="auto">
          <a:xfrm>
            <a:off x="4418013" y="4005263"/>
            <a:ext cx="387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360</a:t>
            </a:r>
          </a:p>
        </p:txBody>
      </p:sp>
      <p:sp>
        <p:nvSpPr>
          <p:cNvPr id="36893" name="Rectangle 46">
            <a:extLst>
              <a:ext uri="{FF2B5EF4-FFF2-40B4-BE49-F238E27FC236}">
                <a16:creationId xmlns:a16="http://schemas.microsoft.com/office/drawing/2014/main" id="{ADCC730E-3AB9-F940-ACA0-BF1A2C44EA78}"/>
              </a:ext>
            </a:extLst>
          </p:cNvPr>
          <p:cNvSpPr>
            <a:spLocks noChangeArrowheads="1"/>
          </p:cNvSpPr>
          <p:nvPr/>
        </p:nvSpPr>
        <p:spPr bwMode="auto">
          <a:xfrm>
            <a:off x="5772150" y="3646488"/>
            <a:ext cx="1301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g</a:t>
            </a: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94" name="Rectangle 47">
            <a:extLst>
              <a:ext uri="{FF2B5EF4-FFF2-40B4-BE49-F238E27FC236}">
                <a16:creationId xmlns:a16="http://schemas.microsoft.com/office/drawing/2014/main" id="{C7517BBA-8BD5-FA4D-8391-4F1F96F08E32}"/>
              </a:ext>
            </a:extLst>
          </p:cNvPr>
          <p:cNvSpPr>
            <a:spLocks noChangeArrowheads="1"/>
          </p:cNvSpPr>
          <p:nvPr/>
        </p:nvSpPr>
        <p:spPr bwMode="auto">
          <a:xfrm>
            <a:off x="5507038" y="3644900"/>
            <a:ext cx="144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t>
            </a: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95" name="Rectangle 48">
            <a:extLst>
              <a:ext uri="{FF2B5EF4-FFF2-40B4-BE49-F238E27FC236}">
                <a16:creationId xmlns:a16="http://schemas.microsoft.com/office/drawing/2014/main" id="{A3C73792-B1C4-7C42-884F-2D3B2119DF47}"/>
              </a:ext>
            </a:extLst>
          </p:cNvPr>
          <p:cNvSpPr>
            <a:spLocks noChangeArrowheads="1"/>
          </p:cNvSpPr>
          <p:nvPr/>
        </p:nvSpPr>
        <p:spPr bwMode="auto">
          <a:xfrm>
            <a:off x="4589463" y="3667125"/>
            <a:ext cx="1412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t>
            </a: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96" name="Rectangle 49">
            <a:extLst>
              <a:ext uri="{FF2B5EF4-FFF2-40B4-BE49-F238E27FC236}">
                <a16:creationId xmlns:a16="http://schemas.microsoft.com/office/drawing/2014/main" id="{07A8D907-1BEC-B449-85AE-8DD8D9D2E65F}"/>
              </a:ext>
            </a:extLst>
          </p:cNvPr>
          <p:cNvSpPr>
            <a:spLocks noChangeArrowheads="1"/>
          </p:cNvSpPr>
          <p:nvPr/>
        </p:nvSpPr>
        <p:spPr bwMode="auto">
          <a:xfrm>
            <a:off x="3937000" y="3817938"/>
            <a:ext cx="142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L</a:t>
            </a:r>
            <a:endParaRPr kumimoji="0"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6897" name="Rectangle 50">
            <a:extLst>
              <a:ext uri="{FF2B5EF4-FFF2-40B4-BE49-F238E27FC236}">
                <a16:creationId xmlns:a16="http://schemas.microsoft.com/office/drawing/2014/main" id="{72034563-5DF6-014E-9A58-4641B1A42ACE}"/>
              </a:ext>
            </a:extLst>
          </p:cNvPr>
          <p:cNvSpPr>
            <a:spLocks noChangeArrowheads="1"/>
          </p:cNvSpPr>
          <p:nvPr/>
        </p:nvSpPr>
        <p:spPr bwMode="auto">
          <a:xfrm>
            <a:off x="5300663" y="3619500"/>
            <a:ext cx="1285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l-GR"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π</a:t>
            </a:r>
            <a:endParaRPr kumimoji="0" lang="el-GR"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2" name="灯片编号占位符 1">
            <a:extLst>
              <a:ext uri="{FF2B5EF4-FFF2-40B4-BE49-F238E27FC236}">
                <a16:creationId xmlns:a16="http://schemas.microsoft.com/office/drawing/2014/main" id="{DB8E4C3E-E813-4ED1-BAF4-49A8E3295DC8}"/>
              </a:ext>
            </a:extLst>
          </p:cNvPr>
          <p:cNvSpPr>
            <a:spLocks noGrp="1"/>
          </p:cNvSpPr>
          <p:nvPr>
            <p:ph type="sldNum" sz="quarter" idx="12"/>
          </p:nvPr>
        </p:nvSpPr>
        <p:spPr/>
        <p:txBody>
          <a:bodyPr/>
          <a:lstStyle/>
          <a:p>
            <a:pPr>
              <a:defRPr/>
            </a:pPr>
            <a:fld id="{8372D68D-3E4D-E140-BABB-1F7B81CFF020}" type="slidenum">
              <a:rPr lang="en-US" altLang="zh-CN" smtClean="0"/>
              <a:pPr>
                <a:defRPr/>
              </a:pPr>
              <a:t>40</a:t>
            </a:fld>
            <a:endParaRPr lang="en-US" altLang="zh-CN" dirty="0"/>
          </a:p>
        </p:txBody>
      </p:sp>
    </p:spTree>
    <p:extLst>
      <p:ext uri="{BB962C8B-B14F-4D97-AF65-F5344CB8AC3E}">
        <p14:creationId xmlns:p14="http://schemas.microsoft.com/office/powerpoint/2010/main" val="1791938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2" descr="内容">
            <a:extLst>
              <a:ext uri="{FF2B5EF4-FFF2-40B4-BE49-F238E27FC236}">
                <a16:creationId xmlns:a16="http://schemas.microsoft.com/office/drawing/2014/main" id="{8BDDC60E-B06D-F44D-89E4-B66CD7DBF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Text Box 3">
            <a:extLst>
              <a:ext uri="{FF2B5EF4-FFF2-40B4-BE49-F238E27FC236}">
                <a16:creationId xmlns:a16="http://schemas.microsoft.com/office/drawing/2014/main" id="{D7437D2C-7B5D-1949-8DC7-E9BC782118FF}"/>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pic>
        <p:nvPicPr>
          <p:cNvPr id="37892" name="Picture 4">
            <a:extLst>
              <a:ext uri="{FF2B5EF4-FFF2-40B4-BE49-F238E27FC236}">
                <a16:creationId xmlns:a16="http://schemas.microsoft.com/office/drawing/2014/main" id="{0BA60F85-D5DD-5C42-BB7D-52D7B8701F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57200"/>
            <a:ext cx="38068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3" name="Text Box 5">
            <a:extLst>
              <a:ext uri="{FF2B5EF4-FFF2-40B4-BE49-F238E27FC236}">
                <a16:creationId xmlns:a16="http://schemas.microsoft.com/office/drawing/2014/main" id="{96DF7237-DCCC-EC44-857F-51569D62F6A4}"/>
              </a:ext>
            </a:extLst>
          </p:cNvPr>
          <p:cNvSpPr txBox="1">
            <a:spLocks noChangeArrowheads="1"/>
          </p:cNvSpPr>
          <p:nvPr/>
        </p:nvSpPr>
        <p:spPr bwMode="auto">
          <a:xfrm>
            <a:off x="1143000" y="5029200"/>
            <a:ext cx="77184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关于</a:t>
            </a:r>
            <a:r>
              <a:rPr kumimoji="1" lang="en-US" altLang="zh-CN" sz="2400" b="0"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1851</a:t>
            </a:r>
            <a:r>
              <a:rPr kumimoji="1" lang="zh-CN" altLang="en-US" sz="2400" b="0" i="0" u="none" strike="noStrike" kern="1200" cap="none" spc="0" normalizeH="0" baseline="0" noProof="0">
                <a:ln>
                  <a:noFill/>
                </a:ln>
                <a:solidFill>
                  <a:srgbClr val="3399FF"/>
                </a:solidFill>
                <a:effectLst/>
                <a:uLnTx/>
                <a:uFillTx/>
                <a:latin typeface="Times New Roman" panose="02020603050405020304" pitchFamily="18" charset="0"/>
                <a:ea typeface="黑体" panose="02010609060101010101" pitchFamily="49" charset="-122"/>
                <a:cs typeface="+mn-cs"/>
              </a:rPr>
              <a:t>年傅科摆实验的版画，注意沙盘上画出的痕迹</a:t>
            </a:r>
            <a:r>
              <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a:t>
            </a:r>
          </a:p>
        </p:txBody>
      </p:sp>
      <p:sp>
        <p:nvSpPr>
          <p:cNvPr id="2" name="灯片编号占位符 1">
            <a:extLst>
              <a:ext uri="{FF2B5EF4-FFF2-40B4-BE49-F238E27FC236}">
                <a16:creationId xmlns:a16="http://schemas.microsoft.com/office/drawing/2014/main" id="{3D905901-19E5-4082-B3B1-BAE81AFFAE91}"/>
              </a:ext>
            </a:extLst>
          </p:cNvPr>
          <p:cNvSpPr>
            <a:spLocks noGrp="1"/>
          </p:cNvSpPr>
          <p:nvPr>
            <p:ph type="sldNum" sz="quarter" idx="12"/>
          </p:nvPr>
        </p:nvSpPr>
        <p:spPr/>
        <p:txBody>
          <a:bodyPr/>
          <a:lstStyle/>
          <a:p>
            <a:pPr>
              <a:defRPr/>
            </a:pPr>
            <a:fld id="{8372D68D-3E4D-E140-BABB-1F7B81CFF020}" type="slidenum">
              <a:rPr lang="en-US" altLang="zh-CN" smtClean="0"/>
              <a:pPr>
                <a:defRPr/>
              </a:pPr>
              <a:t>41</a:t>
            </a:fld>
            <a:endParaRPr lang="en-US" altLang="zh-CN" dirty="0"/>
          </a:p>
        </p:txBody>
      </p:sp>
    </p:spTree>
    <p:extLst>
      <p:ext uri="{BB962C8B-B14F-4D97-AF65-F5344CB8AC3E}">
        <p14:creationId xmlns:p14="http://schemas.microsoft.com/office/powerpoint/2010/main" val="1223188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8914" name="Picture 2" descr="内容">
            <a:extLst>
              <a:ext uri="{FF2B5EF4-FFF2-40B4-BE49-F238E27FC236}">
                <a16:creationId xmlns:a16="http://schemas.microsoft.com/office/drawing/2014/main" id="{CABEE949-C4BF-614E-B6A3-FC25F8EC7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Text Box 3">
            <a:extLst>
              <a:ext uri="{FF2B5EF4-FFF2-40B4-BE49-F238E27FC236}">
                <a16:creationId xmlns:a16="http://schemas.microsoft.com/office/drawing/2014/main" id="{64D9C195-0B98-5A4E-9EA0-0DFF3D8E1420}"/>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pic>
        <p:nvPicPr>
          <p:cNvPr id="38916" name="Picture 6">
            <a:extLst>
              <a:ext uri="{FF2B5EF4-FFF2-40B4-BE49-F238E27FC236}">
                <a16:creationId xmlns:a16="http://schemas.microsoft.com/office/drawing/2014/main" id="{FC0CA594-F7C6-A64F-84EA-EDC07A8B5B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762000"/>
            <a:ext cx="3551238"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8917" name="AutoShape 7">
            <a:extLst>
              <a:ext uri="{FF2B5EF4-FFF2-40B4-BE49-F238E27FC236}">
                <a16:creationId xmlns:a16="http://schemas.microsoft.com/office/drawing/2014/main" id="{D147FA0B-E261-754B-A236-98D1DC88EB6F}"/>
              </a:ext>
            </a:extLst>
          </p:cNvPr>
          <p:cNvSpPr>
            <a:spLocks noChangeAspect="1" noChangeArrowheads="1"/>
          </p:cNvSpPr>
          <p:nvPr/>
        </p:nvSpPr>
        <p:spPr bwMode="auto">
          <a:xfrm>
            <a:off x="1295400" y="1524000"/>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8918" name="AutoShape 8">
            <a:extLst>
              <a:ext uri="{FF2B5EF4-FFF2-40B4-BE49-F238E27FC236}">
                <a16:creationId xmlns:a16="http://schemas.microsoft.com/office/drawing/2014/main" id="{02493406-E5FE-0740-829C-76F3F6ECFDC5}"/>
              </a:ext>
            </a:extLst>
          </p:cNvPr>
          <p:cNvSpPr>
            <a:spLocks noChangeAspect="1" noChangeArrowheads="1"/>
          </p:cNvSpPr>
          <p:nvPr/>
        </p:nvSpPr>
        <p:spPr bwMode="auto">
          <a:xfrm>
            <a:off x="3143250" y="1743075"/>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8919" name="AutoShape 9">
            <a:extLst>
              <a:ext uri="{FF2B5EF4-FFF2-40B4-BE49-F238E27FC236}">
                <a16:creationId xmlns:a16="http://schemas.microsoft.com/office/drawing/2014/main" id="{2E72B16E-3262-A047-BF7A-6159F94CF241}"/>
              </a:ext>
            </a:extLst>
          </p:cNvPr>
          <p:cNvSpPr>
            <a:spLocks noChangeAspect="1" noChangeArrowheads="1"/>
          </p:cNvSpPr>
          <p:nvPr/>
        </p:nvSpPr>
        <p:spPr bwMode="auto">
          <a:xfrm>
            <a:off x="3143250" y="1743075"/>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pic>
        <p:nvPicPr>
          <p:cNvPr id="38920" name="Picture 11">
            <a:extLst>
              <a:ext uri="{FF2B5EF4-FFF2-40B4-BE49-F238E27FC236}">
                <a16:creationId xmlns:a16="http://schemas.microsoft.com/office/drawing/2014/main" id="{8061DE1E-5FCF-0F4A-B0CC-A87B0B238B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762000"/>
            <a:ext cx="440690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E36C5CB6-23C6-4985-8192-8D16EF6DB7E3}"/>
              </a:ext>
            </a:extLst>
          </p:cNvPr>
          <p:cNvSpPr>
            <a:spLocks noGrp="1"/>
          </p:cNvSpPr>
          <p:nvPr>
            <p:ph type="sldNum" sz="quarter" idx="12"/>
          </p:nvPr>
        </p:nvSpPr>
        <p:spPr/>
        <p:txBody>
          <a:bodyPr/>
          <a:lstStyle/>
          <a:p>
            <a:pPr>
              <a:defRPr/>
            </a:pPr>
            <a:fld id="{8372D68D-3E4D-E140-BABB-1F7B81CFF020}" type="slidenum">
              <a:rPr lang="en-US" altLang="zh-CN" smtClean="0"/>
              <a:pPr>
                <a:defRPr/>
              </a:pPr>
              <a:t>42</a:t>
            </a:fld>
            <a:endParaRPr lang="en-US" altLang="zh-CN" dirty="0"/>
          </a:p>
        </p:txBody>
      </p:sp>
    </p:spTree>
    <p:extLst>
      <p:ext uri="{BB962C8B-B14F-4D97-AF65-F5344CB8AC3E}">
        <p14:creationId xmlns:p14="http://schemas.microsoft.com/office/powerpoint/2010/main" val="32340718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9938" name="Picture 2" descr="内容">
            <a:extLst>
              <a:ext uri="{FF2B5EF4-FFF2-40B4-BE49-F238E27FC236}">
                <a16:creationId xmlns:a16="http://schemas.microsoft.com/office/drawing/2014/main" id="{4728F20F-E7A6-8D48-89FD-099E5989A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Text Box 3">
            <a:extLst>
              <a:ext uri="{FF2B5EF4-FFF2-40B4-BE49-F238E27FC236}">
                <a16:creationId xmlns:a16="http://schemas.microsoft.com/office/drawing/2014/main" id="{BDF3DD15-806B-BB49-8EE8-D8BE1707198B}"/>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sp>
        <p:nvSpPr>
          <p:cNvPr id="39940" name="AutoShape 5">
            <a:extLst>
              <a:ext uri="{FF2B5EF4-FFF2-40B4-BE49-F238E27FC236}">
                <a16:creationId xmlns:a16="http://schemas.microsoft.com/office/drawing/2014/main" id="{C4A89507-CD6A-624F-AEC6-95A78AE05FDD}"/>
              </a:ext>
            </a:extLst>
          </p:cNvPr>
          <p:cNvSpPr>
            <a:spLocks noChangeAspect="1" noChangeArrowheads="1"/>
          </p:cNvSpPr>
          <p:nvPr/>
        </p:nvSpPr>
        <p:spPr bwMode="auto">
          <a:xfrm>
            <a:off x="1295400" y="1524000"/>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9941" name="AutoShape 6">
            <a:extLst>
              <a:ext uri="{FF2B5EF4-FFF2-40B4-BE49-F238E27FC236}">
                <a16:creationId xmlns:a16="http://schemas.microsoft.com/office/drawing/2014/main" id="{1BEE1EE6-9000-1F4D-963F-4BC22B049387}"/>
              </a:ext>
            </a:extLst>
          </p:cNvPr>
          <p:cNvSpPr>
            <a:spLocks noChangeAspect="1" noChangeArrowheads="1"/>
          </p:cNvSpPr>
          <p:nvPr/>
        </p:nvSpPr>
        <p:spPr bwMode="auto">
          <a:xfrm>
            <a:off x="3143250" y="1743075"/>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9942" name="AutoShape 7">
            <a:extLst>
              <a:ext uri="{FF2B5EF4-FFF2-40B4-BE49-F238E27FC236}">
                <a16:creationId xmlns:a16="http://schemas.microsoft.com/office/drawing/2014/main" id="{E33D4132-15EC-5F47-9453-5062C3C71E3F}"/>
              </a:ext>
            </a:extLst>
          </p:cNvPr>
          <p:cNvSpPr>
            <a:spLocks noChangeAspect="1" noChangeArrowheads="1"/>
          </p:cNvSpPr>
          <p:nvPr/>
        </p:nvSpPr>
        <p:spPr bwMode="auto">
          <a:xfrm>
            <a:off x="3143250" y="1743075"/>
            <a:ext cx="285750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pic>
        <p:nvPicPr>
          <p:cNvPr id="39943" name="Picture 8">
            <a:extLst>
              <a:ext uri="{FF2B5EF4-FFF2-40B4-BE49-F238E27FC236}">
                <a16:creationId xmlns:a16="http://schemas.microsoft.com/office/drawing/2014/main" id="{48DDB612-C338-6A42-B0C0-4B5F67437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287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9944" name="Text Box 10">
            <a:extLst>
              <a:ext uri="{FF2B5EF4-FFF2-40B4-BE49-F238E27FC236}">
                <a16:creationId xmlns:a16="http://schemas.microsoft.com/office/drawing/2014/main" id="{13000BDD-4A41-A24B-996F-2D6C3FC66775}"/>
              </a:ext>
            </a:extLst>
          </p:cNvPr>
          <p:cNvSpPr txBox="1">
            <a:spLocks noChangeArrowheads="1"/>
          </p:cNvSpPr>
          <p:nvPr/>
        </p:nvSpPr>
        <p:spPr bwMode="auto">
          <a:xfrm>
            <a:off x="288925" y="32543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zh-CN"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39945" name="Text Box 11">
            <a:extLst>
              <a:ext uri="{FF2B5EF4-FFF2-40B4-BE49-F238E27FC236}">
                <a16:creationId xmlns:a16="http://schemas.microsoft.com/office/drawing/2014/main" id="{7E647D5F-252B-D14F-A5FF-262468CB112E}"/>
              </a:ext>
            </a:extLst>
          </p:cNvPr>
          <p:cNvSpPr txBox="1">
            <a:spLocks noChangeArrowheads="1"/>
          </p:cNvSpPr>
          <p:nvPr/>
        </p:nvSpPr>
        <p:spPr bwMode="auto">
          <a:xfrm>
            <a:off x="0" y="1676400"/>
            <a:ext cx="8512175" cy="496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1819</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年，让</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傅科生于巴黎。傅科从小喜欢动手做试验，最 初傅科学习的是医学，后来才转行学习物理学。</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1862</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年，傅科使 用旋转镜法成果的测定了光速为</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289 000km/s</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，这是当时相当了不起的成绩，因此他被授予了</a:t>
            </a:r>
            <a:r>
              <a:rPr kumimoji="1" lang="zh-CN" altLang="en-US" sz="20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骑士二级勋章</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。此外，傅科还在实验物理方面做出了一些贡献。例如改进了照相术、拍摄到了钠的吸收光谱（但是解释是由基尔霍夫做出的）。</a:t>
            </a:r>
            <a:r>
              <a:rPr kumimoji="1" lang="zh-CN" altLang="en-US" sz="20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傅科摆实验的第二 年，即</a:t>
            </a:r>
            <a:r>
              <a:rPr kumimoji="1" lang="en-US" altLang="zh-CN" sz="20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1852</a:t>
            </a:r>
            <a:r>
              <a:rPr kumimoji="1" lang="zh-CN" altLang="en-US" sz="20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年，他制造出了回转仪（陀螺仪）</a:t>
            </a:r>
            <a:r>
              <a:rPr kumimoji="1" lang="en-US" altLang="zh-CN" sz="20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a:t>
            </a:r>
            <a:r>
              <a:rPr kumimoji="1" lang="zh-CN" altLang="en-US" sz="2000" b="0" i="0" u="none" strike="noStrike" kern="1200" cap="none" spc="0" normalizeH="0" baseline="0" noProof="0">
                <a:ln>
                  <a:noFill/>
                </a:ln>
                <a:solidFill>
                  <a:srgbClr val="3333CC"/>
                </a:solidFill>
                <a:effectLst/>
                <a:uLnTx/>
                <a:uFillTx/>
                <a:latin typeface="Times New Roman" panose="02020603050405020304" pitchFamily="18" charset="0"/>
                <a:ea typeface="黑体" panose="02010609060101010101" pitchFamily="49" charset="-122"/>
                <a:cs typeface="+mn-cs"/>
              </a:rPr>
              <a:t>也就是现代航 空、军事领域使用的惯性制导装置的前身。此外，他还发现了在 磁场中的运动圆盘因电磁感应而产生涡电流，这被命名为“傅科 电流”</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。当然，不能忘记的是傅科摆实验，因为这个非常简单的 演示了地球自转现象的实验，傅科获得了荣誉</a:t>
            </a:r>
            <a:r>
              <a:rPr kumimoji="1" lang="zh-CN" altLang="en-US" sz="2000" b="0" i="0" u="none" strike="noStrike" kern="1200" cap="none" spc="0" normalizeH="0" baseline="0" noProof="0">
                <a:ln>
                  <a:noFill/>
                </a:ln>
                <a:solidFill>
                  <a:srgbClr val="990033"/>
                </a:solidFill>
                <a:effectLst/>
                <a:uLnTx/>
                <a:uFillTx/>
                <a:latin typeface="Times New Roman" panose="02020603050405020304" pitchFamily="18" charset="0"/>
                <a:ea typeface="黑体" panose="02010609060101010101" pitchFamily="49" charset="-122"/>
                <a:cs typeface="+mn-cs"/>
              </a:rPr>
              <a:t>骑士五级勋章</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 　　傅科使用了如此巨大的摆是有道理的。由于地球转动的比较缓慢（相对摆的周期而言），需要一个比较长的摆线才能显示出轨迹的差异。由因为空气阻力的影响，这个系统必须拥有足够的 机械能（一旦摆开始运动，就不能给它增加能量）。所以傅科选 择了一个</a:t>
            </a:r>
            <a:r>
              <a:rPr kumimoji="1" lang="en-US" altLang="zh-CN"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28</a:t>
            </a:r>
            <a:r>
              <a:rPr kumimoji="1" lang="zh-CN" altLang="en-US" sz="20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千克的铁球作为摆锤。此外，悬挂摆线的地方必须允 许摆线在任意方向运动。傅科正是因为做到了这三点，才能成功 地演示出地球的自转现象。 </a:t>
            </a:r>
          </a:p>
        </p:txBody>
      </p:sp>
      <p:sp>
        <p:nvSpPr>
          <p:cNvPr id="2" name="灯片编号占位符 1">
            <a:extLst>
              <a:ext uri="{FF2B5EF4-FFF2-40B4-BE49-F238E27FC236}">
                <a16:creationId xmlns:a16="http://schemas.microsoft.com/office/drawing/2014/main" id="{AD7AEFCC-DF03-4F02-A851-C487B32487BE}"/>
              </a:ext>
            </a:extLst>
          </p:cNvPr>
          <p:cNvSpPr>
            <a:spLocks noGrp="1"/>
          </p:cNvSpPr>
          <p:nvPr>
            <p:ph type="sldNum" sz="quarter" idx="12"/>
          </p:nvPr>
        </p:nvSpPr>
        <p:spPr/>
        <p:txBody>
          <a:bodyPr/>
          <a:lstStyle/>
          <a:p>
            <a:pPr>
              <a:defRPr/>
            </a:pPr>
            <a:fld id="{8372D68D-3E4D-E140-BABB-1F7B81CFF020}" type="slidenum">
              <a:rPr lang="en-US" altLang="zh-CN" smtClean="0"/>
              <a:pPr>
                <a:defRPr/>
              </a:pPr>
              <a:t>43</a:t>
            </a:fld>
            <a:endParaRPr lang="en-US" altLang="zh-CN" dirty="0"/>
          </a:p>
        </p:txBody>
      </p:sp>
    </p:spTree>
    <p:extLst>
      <p:ext uri="{BB962C8B-B14F-4D97-AF65-F5344CB8AC3E}">
        <p14:creationId xmlns:p14="http://schemas.microsoft.com/office/powerpoint/2010/main" val="3125129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0962" name="Picture 2" descr="内容">
            <a:extLst>
              <a:ext uri="{FF2B5EF4-FFF2-40B4-BE49-F238E27FC236}">
                <a16:creationId xmlns:a16="http://schemas.microsoft.com/office/drawing/2014/main" id="{96A77E73-2F71-4A4D-AAF8-C334122515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3">
            <a:extLst>
              <a:ext uri="{FF2B5EF4-FFF2-40B4-BE49-F238E27FC236}">
                <a16:creationId xmlns:a16="http://schemas.microsoft.com/office/drawing/2014/main" id="{75807CD4-9FDB-E743-A766-391B4DE53F12}"/>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grpSp>
        <p:nvGrpSpPr>
          <p:cNvPr id="40964" name="Group 6">
            <a:extLst>
              <a:ext uri="{FF2B5EF4-FFF2-40B4-BE49-F238E27FC236}">
                <a16:creationId xmlns:a16="http://schemas.microsoft.com/office/drawing/2014/main" id="{C290A2A5-645F-404F-A763-79A06121E6BE}"/>
              </a:ext>
            </a:extLst>
          </p:cNvPr>
          <p:cNvGrpSpPr>
            <a:grpSpLocks/>
          </p:cNvGrpSpPr>
          <p:nvPr/>
        </p:nvGrpSpPr>
        <p:grpSpPr bwMode="auto">
          <a:xfrm>
            <a:off x="1447800" y="685800"/>
            <a:ext cx="6096000" cy="4572000"/>
            <a:chOff x="1104" y="1104"/>
            <a:chExt cx="3840" cy="2880"/>
          </a:xfrm>
        </p:grpSpPr>
        <p:pic>
          <p:nvPicPr>
            <p:cNvPr id="23556" name="F07-12AT.AVI">
              <a:hlinkClick r:id="" action="ppaction://media"/>
              <a:extLst>
                <a:ext uri="{FF2B5EF4-FFF2-40B4-BE49-F238E27FC236}">
                  <a16:creationId xmlns:a16="http://schemas.microsoft.com/office/drawing/2014/main" id="{DC01F993-C847-C546-9D07-443FE6035714}"/>
                </a:ext>
              </a:extLst>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1104" y="1104"/>
              <a:ext cx="3840" cy="2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8" name="Rectangle 5">
              <a:extLst>
                <a:ext uri="{FF2B5EF4-FFF2-40B4-BE49-F238E27FC236}">
                  <a16:creationId xmlns:a16="http://schemas.microsoft.com/office/drawing/2014/main" id="{9D098788-B7D3-C64C-B973-0820961A76AD}"/>
                </a:ext>
              </a:extLst>
            </p:cNvPr>
            <p:cNvSpPr>
              <a:spLocks noChangeArrowheads="1"/>
            </p:cNvSpPr>
            <p:nvPr/>
          </p:nvSpPr>
          <p:spPr bwMode="auto">
            <a:xfrm>
              <a:off x="4464" y="3552"/>
              <a:ext cx="432" cy="384"/>
            </a:xfrm>
            <a:prstGeom prst="rect">
              <a:avLst/>
            </a:prstGeom>
            <a:solidFill>
              <a:srgbClr val="D9D9FF"/>
            </a:solidFill>
            <a:ln w="9525">
              <a:solidFill>
                <a:srgbClr val="D9D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sp>
        <p:nvSpPr>
          <p:cNvPr id="40965" name="Line 7">
            <a:extLst>
              <a:ext uri="{FF2B5EF4-FFF2-40B4-BE49-F238E27FC236}">
                <a16:creationId xmlns:a16="http://schemas.microsoft.com/office/drawing/2014/main" id="{9AC3758C-AEB9-D540-8FF2-B19A4AF12341}"/>
              </a:ext>
            </a:extLst>
          </p:cNvPr>
          <p:cNvSpPr>
            <a:spLocks noChangeShapeType="1"/>
          </p:cNvSpPr>
          <p:nvPr/>
        </p:nvSpPr>
        <p:spPr bwMode="auto">
          <a:xfrm flipV="1">
            <a:off x="4343400" y="2514600"/>
            <a:ext cx="0" cy="1524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0966" name="Line 8">
            <a:extLst>
              <a:ext uri="{FF2B5EF4-FFF2-40B4-BE49-F238E27FC236}">
                <a16:creationId xmlns:a16="http://schemas.microsoft.com/office/drawing/2014/main" id="{AF4DA973-A46F-9548-BB03-6688F6269B92}"/>
              </a:ext>
            </a:extLst>
          </p:cNvPr>
          <p:cNvSpPr>
            <a:spLocks noChangeShapeType="1"/>
          </p:cNvSpPr>
          <p:nvPr/>
        </p:nvSpPr>
        <p:spPr bwMode="auto">
          <a:xfrm>
            <a:off x="3352800" y="2590800"/>
            <a:ext cx="0" cy="2286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 name="灯片编号占位符 1">
            <a:extLst>
              <a:ext uri="{FF2B5EF4-FFF2-40B4-BE49-F238E27FC236}">
                <a16:creationId xmlns:a16="http://schemas.microsoft.com/office/drawing/2014/main" id="{D0D2F340-5F6B-4670-A456-469441B7D47F}"/>
              </a:ext>
            </a:extLst>
          </p:cNvPr>
          <p:cNvSpPr>
            <a:spLocks noGrp="1"/>
          </p:cNvSpPr>
          <p:nvPr>
            <p:ph type="sldNum" sz="quarter" idx="12"/>
          </p:nvPr>
        </p:nvSpPr>
        <p:spPr/>
        <p:txBody>
          <a:bodyPr/>
          <a:lstStyle/>
          <a:p>
            <a:pPr>
              <a:defRPr/>
            </a:pPr>
            <a:fld id="{8372D68D-3E4D-E140-BABB-1F7B81CFF020}" type="slidenum">
              <a:rPr lang="en-US" altLang="zh-CN" smtClean="0"/>
              <a:pPr>
                <a:defRPr/>
              </a:pPr>
              <a:t>44</a:t>
            </a:fld>
            <a:endParaRPr lang="en-US" altLang="zh-CN" dirty="0"/>
          </a:p>
        </p:txBody>
      </p:sp>
    </p:spTree>
    <p:extLst>
      <p:ext uri="{BB962C8B-B14F-4D97-AF65-F5344CB8AC3E}">
        <p14:creationId xmlns:p14="http://schemas.microsoft.com/office/powerpoint/2010/main" val="8826926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1986" name="Picture 2" descr="内容">
            <a:extLst>
              <a:ext uri="{FF2B5EF4-FFF2-40B4-BE49-F238E27FC236}">
                <a16:creationId xmlns:a16="http://schemas.microsoft.com/office/drawing/2014/main" id="{9CC6015B-82A1-1D4F-B83A-8494AB670A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7" name="Text Box 3">
            <a:extLst>
              <a:ext uri="{FF2B5EF4-FFF2-40B4-BE49-F238E27FC236}">
                <a16:creationId xmlns:a16="http://schemas.microsoft.com/office/drawing/2014/main" id="{6350AD06-82BE-E041-8D55-4F1D6DC950CE}"/>
              </a:ext>
            </a:extLst>
          </p:cNvPr>
          <p:cNvSpPr txBox="1">
            <a:spLocks noChangeArrowheads="1"/>
          </p:cNvSpPr>
          <p:nvPr/>
        </p:nvSpPr>
        <p:spPr bwMode="auto">
          <a:xfrm>
            <a:off x="3946525" y="6453188"/>
            <a:ext cx="9509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0" u="none" strike="noStrike" kern="1200" cap="none" spc="0" normalizeH="0" baseline="0" noProof="0">
                <a:ln>
                  <a:noFill/>
                </a:ln>
                <a:solidFill>
                  <a:srgbClr val="FFFF00"/>
                </a:solidFill>
                <a:effectLst/>
                <a:uLnTx/>
                <a:uFillTx/>
                <a:latin typeface="Times New Roman" panose="02020603050405020304" pitchFamily="18" charset="0"/>
                <a:ea typeface="黑体" panose="02010609060101010101" pitchFamily="49" charset="-122"/>
                <a:cs typeface="+mn-cs"/>
              </a:rPr>
              <a:t>第四章</a:t>
            </a:r>
          </a:p>
        </p:txBody>
      </p:sp>
      <p:pic>
        <p:nvPicPr>
          <p:cNvPr id="15364" name="F07-11.AVI">
            <a:hlinkClick r:id="" action="ppaction://media"/>
            <a:extLst>
              <a:ext uri="{FF2B5EF4-FFF2-40B4-BE49-F238E27FC236}">
                <a16:creationId xmlns:a16="http://schemas.microsoft.com/office/drawing/2014/main" id="{7E2E5D17-E937-D543-8DB8-5C1BFC09EAE8}"/>
              </a:ext>
            </a:extLst>
          </p:cNvPr>
          <p:cNvPicPr>
            <a:picLocks noRot="1" noChangeAspect="1" noChangeArrowheads="1"/>
          </p:cNvPicPr>
          <p:nvPr>
            <a:videoFile r:link="rId2"/>
            <p:extLst>
              <p:ext uri="{DAA4B4D4-6D71-4841-9C94-3DE7FCFB9230}">
                <p14:media xmlns:p14="http://schemas.microsoft.com/office/powerpoint/2010/main" r:link="rId1"/>
              </p:ext>
            </p:extLst>
          </p:nvPr>
        </p:nvPicPr>
        <p:blipFill>
          <a:blip r:embed="rId5">
            <a:extLst>
              <a:ext uri="{28A0092B-C50C-407E-A947-70E740481C1C}">
                <a14:useLocalDpi xmlns:a14="http://schemas.microsoft.com/office/drawing/2010/main" val="0"/>
              </a:ext>
            </a:extLst>
          </a:blip>
          <a:srcRect/>
          <a:stretch>
            <a:fillRect/>
          </a:stretch>
        </p:blipFill>
        <p:spPr bwMode="auto">
          <a:xfrm>
            <a:off x="1524000" y="1143000"/>
            <a:ext cx="60960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6770D1C-559F-4991-BA49-B81E8BDFF76C}"/>
              </a:ext>
            </a:extLst>
          </p:cNvPr>
          <p:cNvSpPr>
            <a:spLocks noGrp="1"/>
          </p:cNvSpPr>
          <p:nvPr>
            <p:ph type="sldNum" sz="quarter" idx="12"/>
          </p:nvPr>
        </p:nvSpPr>
        <p:spPr/>
        <p:txBody>
          <a:bodyPr/>
          <a:lstStyle/>
          <a:p>
            <a:pPr>
              <a:defRPr/>
            </a:pPr>
            <a:fld id="{8372D68D-3E4D-E140-BABB-1F7B81CFF020}" type="slidenum">
              <a:rPr lang="en-US" altLang="zh-CN" smtClean="0"/>
              <a:pPr>
                <a:defRPr/>
              </a:pPr>
              <a:t>45</a:t>
            </a:fld>
            <a:endParaRPr lang="en-US" altLang="zh-CN" dirty="0"/>
          </a:p>
        </p:txBody>
      </p:sp>
    </p:spTree>
    <p:extLst>
      <p:ext uri="{BB962C8B-B14F-4D97-AF65-F5344CB8AC3E}">
        <p14:creationId xmlns:p14="http://schemas.microsoft.com/office/powerpoint/2010/main" val="3115216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ox(out)">
                                      <p:cBhvr>
                                        <p:cTn id="7" dur="500"/>
                                        <p:tgtEl>
                                          <p:spTgt spid="15364"/>
                                        </p:tgtEl>
                                      </p:cBhvr>
                                    </p:animEffect>
                                  </p:childTnLst>
                                </p:cTn>
                              </p:par>
                            </p:childTnLst>
                          </p:cTn>
                        </p:par>
                        <p:par>
                          <p:cTn id="8" fill="hold" nodeType="afterGroup">
                            <p:stCondLst>
                              <p:cond delay="500"/>
                            </p:stCondLst>
                            <p:childTnLst>
                              <p:par>
                                <p:cTn id="9" presetID="1" presetClass="mediacall" presetSubtype="0" fill="hold" nodeType="afterEffect">
                                  <p:stCondLst>
                                    <p:cond delay="0"/>
                                  </p:stCondLst>
                                  <p:childTnLst>
                                    <p:cmd type="call" cmd="playFrom(0.0)">
                                      <p:cBhvr>
                                        <p:cTn id="10" dur="1" fill="hold"/>
                                        <p:tgtEl>
                                          <p:spTgt spid="1536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11" fill="hold" display="0">
                  <p:stCondLst>
                    <p:cond delay="indefinite"/>
                  </p:stCondLst>
                  <p:endCondLst>
                    <p:cond evt="onPrev" delay="0">
                      <p:tgtEl>
                        <p:sldTgt/>
                      </p:tgtEl>
                    </p:cond>
                  </p:endCondLst>
                </p:cTn>
                <p:tgtEl>
                  <p:spTgt spid="15364"/>
                </p:tgtEl>
              </p:cMediaNode>
            </p:video>
            <p:seq concurrent="1" nextAc="seek">
              <p:cTn id="12" restart="whenNotActive" fill="hold" evtFilter="cancelBubble" nodeType="interactiveSeq">
                <p:stCondLst>
                  <p:cond evt="onClick" delay="0">
                    <p:tgtEl>
                      <p:spTgt spid="15364"/>
                    </p:tgtEl>
                  </p:cond>
                </p:stCondLst>
                <p:endSync evt="end" delay="0">
                  <p:rtn val="all"/>
                </p:endSync>
                <p:childTnLst>
                  <p:par>
                    <p:cTn id="13" fill="hold" nodeType="clickPar">
                      <p:stCondLst>
                        <p:cond delay="0"/>
                      </p:stCondLst>
                      <p:childTnLst>
                        <p:par>
                          <p:cTn id="14" fill="hold" nodeType="withGroup">
                            <p:stCondLst>
                              <p:cond delay="0"/>
                            </p:stCondLst>
                            <p:childTnLst>
                              <p:par>
                                <p:cTn id="15" presetID="2" presetClass="mediacall" presetSubtype="0" fill="hold" nodeType="clickEffect">
                                  <p:stCondLst>
                                    <p:cond delay="0"/>
                                  </p:stCondLst>
                                  <p:childTnLst>
                                    <p:cmd type="call" cmd="togglePause">
                                      <p:cBhvr>
                                        <p:cTn id="16" dur="1" fill="hold"/>
                                        <p:tgtEl>
                                          <p:spTgt spid="15364"/>
                                        </p:tgtEl>
                                      </p:cBhvr>
                                    </p:cmd>
                                  </p:childTnLst>
                                </p:cTn>
                              </p:par>
                            </p:childTnLst>
                          </p:cTn>
                        </p:par>
                      </p:childTnLst>
                    </p:cTn>
                  </p:par>
                </p:childTnLst>
              </p:cTn>
              <p:nextCondLst>
                <p:cond evt="onClick" delay="0">
                  <p:tgtEl>
                    <p:spTgt spid="1536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7863C14-30DF-455B-800A-940DFF5A6544}"/>
              </a:ext>
            </a:extLst>
          </p:cNvPr>
          <p:cNvSpPr/>
          <p:nvPr/>
        </p:nvSpPr>
        <p:spPr bwMode="auto">
          <a:xfrm>
            <a:off x="251520" y="332656"/>
            <a:ext cx="8712968" cy="597666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pic>
        <p:nvPicPr>
          <p:cNvPr id="2" name="Picture 5" descr="7-8b">
            <a:extLst>
              <a:ext uri="{FF2B5EF4-FFF2-40B4-BE49-F238E27FC236}">
                <a16:creationId xmlns:a16="http://schemas.microsoft.com/office/drawing/2014/main" id="{076AA6EA-E5A8-48B3-81D4-A1709A0E2A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2097175"/>
            <a:ext cx="3431139" cy="3312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7" descr="7－8a">
            <a:extLst>
              <a:ext uri="{FF2B5EF4-FFF2-40B4-BE49-F238E27FC236}">
                <a16:creationId xmlns:a16="http://schemas.microsoft.com/office/drawing/2014/main" id="{A9860B94-8D59-4AE7-8304-47A05334E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418046"/>
            <a:ext cx="3440640" cy="288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5">
            <a:extLst>
              <a:ext uri="{FF2B5EF4-FFF2-40B4-BE49-F238E27FC236}">
                <a16:creationId xmlns:a16="http://schemas.microsoft.com/office/drawing/2014/main" id="{9F98C858-8EE4-4EE9-B7E2-2253852C6794}"/>
              </a:ext>
            </a:extLst>
          </p:cNvPr>
          <p:cNvSpPr txBox="1">
            <a:spLocks noChangeArrowheads="1"/>
          </p:cNvSpPr>
          <p:nvPr/>
        </p:nvSpPr>
        <p:spPr bwMode="auto">
          <a:xfrm>
            <a:off x="3200400" y="447766"/>
            <a:ext cx="3243808" cy="46166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chemeClr val="accent2"/>
                </a:solidFill>
                <a:ea typeface="黑体" panose="02010609060101010101" pitchFamily="49" charset="-122"/>
              </a:rPr>
              <a:t>科氏力导致的皮带变形</a:t>
            </a: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CF513772-298E-4AD7-807A-5F690D92D16B}"/>
                  </a:ext>
                </a:extLst>
              </p:cNvPr>
              <p:cNvSpPr/>
              <p:nvPr/>
            </p:nvSpPr>
            <p:spPr>
              <a:xfrm>
                <a:off x="2870232" y="995607"/>
                <a:ext cx="3993401" cy="13362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m:t>
                      </m:r>
                      <m:sSubSup>
                        <m:sSubSupPr>
                          <m:ctrlPr>
                            <a:rPr lang="en-US" altLang="zh-CN" b="0" i="1" smtClean="0">
                              <a:solidFill>
                                <a:srgbClr val="0000FF"/>
                              </a:solidFill>
                              <a:latin typeface="Cambria Math" panose="02040503050406030204" pitchFamily="18" charset="0"/>
                              <a:ea typeface="黑体" panose="02010609060101010101" pitchFamily="49" charset="-122"/>
                            </a:rPr>
                          </m:ctrlPr>
                        </m:sSubSupPr>
                        <m:e>
                          <m:r>
                            <a:rPr lang="en-US" altLang="zh-CN" b="0" i="1" smtClean="0">
                              <a:solidFill>
                                <a:srgbClr val="0000FF"/>
                              </a:solidFill>
                              <a:latin typeface="Cambria Math" panose="02040503050406030204" pitchFamily="18" charset="0"/>
                              <a:ea typeface="黑体" panose="02010609060101010101" pitchFamily="49" charset="-122"/>
                            </a:rPr>
                            <m:t>𝜔</m:t>
                          </m:r>
                        </m:e>
                        <m:sub>
                          <m:r>
                            <a:rPr lang="en-US" altLang="zh-CN" b="0" i="1" smtClean="0">
                              <a:solidFill>
                                <a:srgbClr val="0000FF"/>
                              </a:solidFill>
                              <a:latin typeface="Cambria Math" panose="02040503050406030204" pitchFamily="18" charset="0"/>
                              <a:ea typeface="黑体" panose="02010609060101010101" pitchFamily="49" charset="-122"/>
                            </a:rPr>
                            <m:t>𝑐</m:t>
                          </m:r>
                        </m:sub>
                        <m:sup>
                          <m:r>
                            <a:rPr lang="en-US" altLang="zh-CN" b="0" i="1" smtClean="0">
                              <a:solidFill>
                                <a:srgbClr val="0000FF"/>
                              </a:solidFill>
                              <a:latin typeface="Cambria Math" panose="02040503050406030204" pitchFamily="18" charset="0"/>
                              <a:ea typeface="黑体" panose="02010609060101010101" pitchFamily="49" charset="-122"/>
                            </a:rPr>
                            <m:t>2</m:t>
                          </m:r>
                        </m:sup>
                      </m:sSubSup>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𝑟</m:t>
                          </m:r>
                        </m:e>
                      </m:acc>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𝜔</m:t>
                              </m:r>
                            </m:e>
                          </m:acc>
                        </m:e>
                        <m:sub>
                          <m:r>
                            <a:rPr lang="en-US" altLang="zh-CN" b="0" i="1" smtClean="0">
                              <a:solidFill>
                                <a:srgbClr val="0000FF"/>
                              </a:solidFill>
                              <a:latin typeface="Cambria Math" panose="02040503050406030204" pitchFamily="18" charset="0"/>
                              <a:ea typeface="黑体" panose="02010609060101010101" pitchFamily="49" charset="-122"/>
                            </a:rPr>
                            <m:t>𝑐</m:t>
                          </m:r>
                        </m:sub>
                      </m:sSub>
                      <m:r>
                        <a:rPr lang="en-US" altLang="zh-CN" i="1">
                          <a:solidFill>
                            <a:srgbClr val="0000FF"/>
                          </a:solidFill>
                          <a:latin typeface="Cambria Math" panose="02040503050406030204" pitchFamily="18" charset="0"/>
                          <a:ea typeface="黑体" panose="02010609060101010101" pitchFamily="49" charset="-122"/>
                        </a:rPr>
                        <m:t>×</m:t>
                      </m:r>
                      <m:sSup>
                        <m:sSupPr>
                          <m:ctrlPr>
                            <a:rPr lang="en-US" altLang="zh-CN" i="1">
                              <a:solidFill>
                                <a:srgbClr val="0000FF"/>
                              </a:solidFill>
                              <a:latin typeface="Cambria Math" panose="02040503050406030204" pitchFamily="18" charset="0"/>
                              <a:ea typeface="黑体" panose="02010609060101010101" pitchFamily="49" charset="-122"/>
                            </a:rPr>
                          </m:ctrlPr>
                        </m:sSup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𝑣</m:t>
                              </m:r>
                            </m:e>
                          </m:acc>
                        </m:e>
                        <m:sup>
                          <m:r>
                            <a:rPr lang="en-US" altLang="zh-CN" i="1">
                              <a:solidFill>
                                <a:srgbClr val="0000FF"/>
                              </a:solidFill>
                              <a:latin typeface="Cambria Math" panose="02040503050406030204" pitchFamily="18" charset="0"/>
                              <a:ea typeface="黑体" panose="02010609060101010101" pitchFamily="49" charset="-122"/>
                            </a:rPr>
                            <m:t>′</m:t>
                          </m:r>
                        </m:sup>
                      </m:sSup>
                    </m:oMath>
                  </m:oMathPara>
                </a14:m>
                <a:endParaRPr lang="en-US" altLang="zh-CN" dirty="0">
                  <a:solidFill>
                    <a:srgbClr val="0000FF"/>
                  </a:solidFill>
                  <a:ea typeface="黑体" panose="02010609060101010101" pitchFamily="49" charset="-122"/>
                </a:endParaRPr>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        =</m:t>
                      </m:r>
                      <m:r>
                        <a:rPr lang="en-US" altLang="zh-CN" b="0" i="1" smtClean="0">
                          <a:latin typeface="Cambria Math" panose="02040503050406030204" pitchFamily="18" charset="0"/>
                        </a:rPr>
                        <m:t>𝑚</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𝑐</m:t>
                          </m:r>
                        </m:sub>
                        <m:sup>
                          <m:r>
                            <a:rPr lang="en-US" altLang="zh-CN" b="0" i="1" smtClean="0">
                              <a:latin typeface="Cambria Math" panose="02040503050406030204" pitchFamily="18" charset="0"/>
                            </a:rPr>
                            <m:t>2</m:t>
                          </m:r>
                        </m:sup>
                      </m:sSubSup>
                      <m:r>
                        <a:rPr lang="en-US" altLang="zh-CN" b="0" i="1" smtClean="0">
                          <a:latin typeface="Cambria Math" panose="02040503050406030204" pitchFamily="18" charset="0"/>
                        </a:rPr>
                        <m:t>𝑟</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𝑟</m:t>
                                  </m:r>
                                </m:sub>
                              </m:sSub>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𝜔</m:t>
                                  </m:r>
                                </m:e>
                                <m:sub>
                                  <m:r>
                                    <a:rPr lang="en-US" altLang="zh-CN" b="0" i="1" smtClean="0">
                                      <a:latin typeface="Cambria Math" panose="02040503050406030204" pitchFamily="18" charset="0"/>
                                    </a:rPr>
                                    <m:t>𝑐</m:t>
                                  </m:r>
                                </m:sub>
                              </m:sSub>
                            </m:den>
                          </m:f>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𝑎</m:t>
                              </m:r>
                            </m:num>
                            <m:den>
                              <m:r>
                                <a:rPr lang="en-US" altLang="zh-CN" b="0" i="1" smtClean="0">
                                  <a:latin typeface="Cambria Math" panose="02040503050406030204" pitchFamily="18" charset="0"/>
                                </a:rPr>
                                <m:t>𝑟</m:t>
                              </m:r>
                            </m:den>
                          </m:f>
                        </m:e>
                      </m:d>
                      <m:sSub>
                        <m:sSubPr>
                          <m:ctrlPr>
                            <a:rPr lang="en-US" altLang="zh-CN" b="0" i="1" smtClean="0">
                              <a:latin typeface="Cambria Math" panose="02040503050406030204" pitchFamily="18" charset="0"/>
                            </a:rPr>
                          </m:ctrlPr>
                        </m:sSubPr>
                        <m:e>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𝑒</m:t>
                              </m:r>
                            </m:e>
                          </m:acc>
                        </m:e>
                        <m:sub>
                          <m:r>
                            <a:rPr lang="en-US" altLang="zh-CN" b="0" i="1" smtClean="0">
                              <a:latin typeface="Cambria Math" panose="02040503050406030204" pitchFamily="18" charset="0"/>
                            </a:rPr>
                            <m:t>𝑟</m:t>
                          </m:r>
                        </m:sub>
                      </m:sSub>
                    </m:oMath>
                  </m:oMathPara>
                </a14:m>
                <a:endParaRPr lang="zh-CN" altLang="en-US" dirty="0"/>
              </a:p>
            </p:txBody>
          </p:sp>
        </mc:Choice>
        <mc:Fallback xmlns="">
          <p:sp>
            <p:nvSpPr>
              <p:cNvPr id="6" name="矩形 5">
                <a:extLst>
                  <a:ext uri="{FF2B5EF4-FFF2-40B4-BE49-F238E27FC236}">
                    <a16:creationId xmlns:a16="http://schemas.microsoft.com/office/drawing/2014/main" id="{CF513772-298E-4AD7-807A-5F690D92D16B}"/>
                  </a:ext>
                </a:extLst>
              </p:cNvPr>
              <p:cNvSpPr>
                <a:spLocks noRot="1" noChangeAspect="1" noMove="1" noResize="1" noEditPoints="1" noAdjustHandles="1" noChangeArrowheads="1" noChangeShapeType="1" noTextEdit="1"/>
              </p:cNvSpPr>
              <p:nvPr/>
            </p:nvSpPr>
            <p:spPr>
              <a:xfrm>
                <a:off x="2870232" y="995607"/>
                <a:ext cx="3993401" cy="1336263"/>
              </a:xfrm>
              <a:prstGeom prst="rect">
                <a:avLst/>
              </a:prstGeom>
              <a:blipFill>
                <a:blip r:embed="rId4"/>
                <a:stretch>
                  <a:fillRect/>
                </a:stretch>
              </a:blipFill>
            </p:spPr>
            <p:txBody>
              <a:bodyPr/>
              <a:lstStyle/>
              <a:p>
                <a:r>
                  <a:rPr lang="zh-CN" altLang="en-US">
                    <a:noFill/>
                  </a:rPr>
                  <a:t> </a:t>
                </a:r>
              </a:p>
            </p:txBody>
          </p:sp>
        </mc:Fallback>
      </mc:AlternateContent>
      <p:sp>
        <p:nvSpPr>
          <p:cNvPr id="7" name="灯片编号占位符 6">
            <a:extLst>
              <a:ext uri="{FF2B5EF4-FFF2-40B4-BE49-F238E27FC236}">
                <a16:creationId xmlns:a16="http://schemas.microsoft.com/office/drawing/2014/main" id="{A42CC312-EAE4-4240-8769-F069630A03AD}"/>
              </a:ext>
            </a:extLst>
          </p:cNvPr>
          <p:cNvSpPr>
            <a:spLocks noGrp="1"/>
          </p:cNvSpPr>
          <p:nvPr>
            <p:ph type="sldNum" sz="quarter" idx="12"/>
          </p:nvPr>
        </p:nvSpPr>
        <p:spPr/>
        <p:txBody>
          <a:bodyPr/>
          <a:lstStyle/>
          <a:p>
            <a:pPr>
              <a:defRPr/>
            </a:pPr>
            <a:fld id="{8372D68D-3E4D-E140-BABB-1F7B81CFF020}" type="slidenum">
              <a:rPr lang="en-US" altLang="zh-CN" smtClean="0"/>
              <a:pPr>
                <a:defRPr/>
              </a:pPr>
              <a:t>5</a:t>
            </a:fld>
            <a:endParaRPr lang="en-US" altLang="zh-CN" dirty="0"/>
          </a:p>
        </p:txBody>
      </p:sp>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CADCE90D-C3C3-4DD0-809E-E9455CBB7956}"/>
                  </a:ext>
                </a:extLst>
              </p:cNvPr>
              <p:cNvSpPr/>
              <p:nvPr/>
            </p:nvSpPr>
            <p:spPr>
              <a:xfrm>
                <a:off x="6187358" y="5013763"/>
                <a:ext cx="1352550" cy="8486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zh-CN" i="1" smtClean="0">
                              <a:solidFill>
                                <a:srgbClr val="0000FF"/>
                              </a:solidFill>
                              <a:latin typeface="Cambria Math" panose="02040503050406030204" pitchFamily="18" charset="0"/>
                            </a:rPr>
                          </m:ctrlPr>
                        </m:fPr>
                        <m:num>
                          <m:r>
                            <a:rPr lang="en-US" altLang="zh-CN" i="1">
                              <a:solidFill>
                                <a:srgbClr val="0000FF"/>
                              </a:solidFill>
                              <a:latin typeface="Cambria Math" panose="02040503050406030204" pitchFamily="18" charset="0"/>
                            </a:rPr>
                            <m:t>2</m:t>
                          </m:r>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𝜔</m:t>
                              </m:r>
                            </m:e>
                            <m:sub>
                              <m:r>
                                <a:rPr lang="en-US" altLang="zh-CN" i="1">
                                  <a:solidFill>
                                    <a:srgbClr val="0000FF"/>
                                  </a:solidFill>
                                  <a:latin typeface="Cambria Math" panose="02040503050406030204" pitchFamily="18" charset="0"/>
                                </a:rPr>
                                <m:t>𝑟</m:t>
                              </m:r>
                            </m:sub>
                          </m:sSub>
                        </m:num>
                        <m:den>
                          <m:sSub>
                            <m:sSubPr>
                              <m:ctrlPr>
                                <a:rPr lang="en-US" altLang="zh-CN" i="1">
                                  <a:solidFill>
                                    <a:srgbClr val="0000FF"/>
                                  </a:solidFill>
                                  <a:latin typeface="Cambria Math" panose="02040503050406030204" pitchFamily="18" charset="0"/>
                                </a:rPr>
                              </m:ctrlPr>
                            </m:sSubPr>
                            <m:e>
                              <m:r>
                                <a:rPr lang="en-US" altLang="zh-CN" i="1">
                                  <a:solidFill>
                                    <a:srgbClr val="0000FF"/>
                                  </a:solidFill>
                                  <a:latin typeface="Cambria Math" panose="02040503050406030204" pitchFamily="18" charset="0"/>
                                </a:rPr>
                                <m:t>𝜔</m:t>
                              </m:r>
                            </m:e>
                            <m:sub>
                              <m:r>
                                <a:rPr lang="en-US" altLang="zh-CN" i="1">
                                  <a:solidFill>
                                    <a:srgbClr val="0000FF"/>
                                  </a:solidFill>
                                  <a:latin typeface="Cambria Math" panose="02040503050406030204" pitchFamily="18" charset="0"/>
                                </a:rPr>
                                <m:t>𝑐</m:t>
                              </m:r>
                            </m:sub>
                          </m:sSub>
                        </m:den>
                      </m:f>
                      <m:r>
                        <a:rPr lang="en-US" altLang="zh-CN" b="0" i="1" smtClean="0">
                          <a:solidFill>
                            <a:srgbClr val="0000FF"/>
                          </a:solidFill>
                          <a:latin typeface="Cambria Math" panose="02040503050406030204" pitchFamily="18" charset="0"/>
                        </a:rPr>
                        <m:t>&gt;1</m:t>
                      </m:r>
                    </m:oMath>
                  </m:oMathPara>
                </a14:m>
                <a:endParaRPr lang="zh-CN" altLang="en-US" dirty="0">
                  <a:solidFill>
                    <a:srgbClr val="0000FF"/>
                  </a:solidFill>
                </a:endParaRPr>
              </a:p>
            </p:txBody>
          </p:sp>
        </mc:Choice>
        <mc:Fallback xmlns="">
          <p:sp>
            <p:nvSpPr>
              <p:cNvPr id="8" name="矩形 7">
                <a:extLst>
                  <a:ext uri="{FF2B5EF4-FFF2-40B4-BE49-F238E27FC236}">
                    <a16:creationId xmlns:a16="http://schemas.microsoft.com/office/drawing/2014/main" id="{CADCE90D-C3C3-4DD0-809E-E9455CBB7956}"/>
                  </a:ext>
                </a:extLst>
              </p:cNvPr>
              <p:cNvSpPr>
                <a:spLocks noRot="1" noChangeAspect="1" noMove="1" noResize="1" noEditPoints="1" noAdjustHandles="1" noChangeArrowheads="1" noChangeShapeType="1" noTextEdit="1"/>
              </p:cNvSpPr>
              <p:nvPr/>
            </p:nvSpPr>
            <p:spPr>
              <a:xfrm>
                <a:off x="6187358" y="5013763"/>
                <a:ext cx="1352550" cy="848630"/>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887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314" name="Text Box 4">
                <a:extLst>
                  <a:ext uri="{FF2B5EF4-FFF2-40B4-BE49-F238E27FC236}">
                    <a16:creationId xmlns:a16="http://schemas.microsoft.com/office/drawing/2014/main" id="{16E29674-52C6-6F41-B587-FEDC55F88658}"/>
                  </a:ext>
                </a:extLst>
              </p:cNvPr>
              <p:cNvSpPr txBox="1">
                <a:spLocks noChangeArrowheads="1"/>
              </p:cNvSpPr>
              <p:nvPr/>
            </p:nvSpPr>
            <p:spPr bwMode="auto">
              <a:xfrm>
                <a:off x="179513" y="692696"/>
                <a:ext cx="8856984" cy="3416320"/>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应用转动系中质点动力学方程，</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需注意</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（1）必须</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明确指出转动系</a:t>
                </a:r>
                <a:r>
                  <a:rPr kumimoji="1" lang="en-US" altLang="zh-CN"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S´</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的选取</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，说明以</a:t>
                </a:r>
                <a:r>
                  <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S´</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系为参考系；</a:t>
                </a:r>
                <a:endParaRPr kumimoji="1" lang="en-US" altLang="zh-CN"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lang="en-US" altLang="zh-CN" dirty="0">
                  <a:solidFill>
                    <a:srgbClr val="000000"/>
                  </a:solidFill>
                  <a:ea typeface="黑体" panose="02010609060101010101" pitchFamily="49" charset="-122"/>
                </a:endParaRPr>
              </a:p>
              <a:p>
                <a:pPr eaLnBrk="1" hangingPunct="1"/>
                <a:r>
                  <a:rPr lang="zh-CN" altLang="en-US" dirty="0">
                    <a:solidFill>
                      <a:srgbClr val="000000"/>
                    </a:solidFill>
                    <a:ea typeface="黑体" panose="02010609060101010101" pitchFamily="49" charset="-122"/>
                  </a:rPr>
                  <a:t>（</a:t>
                </a:r>
                <a:r>
                  <a:rPr lang="en-US" altLang="zh-CN" dirty="0">
                    <a:solidFill>
                      <a:srgbClr val="000000"/>
                    </a:solidFill>
                    <a:ea typeface="黑体" panose="02010609060101010101" pitchFamily="49" charset="-122"/>
                  </a:rPr>
                  <a:t>2</a:t>
                </a:r>
                <a:r>
                  <a:rPr lang="zh-CN" altLang="en-US" dirty="0">
                    <a:solidFill>
                      <a:srgbClr val="000000"/>
                    </a:solidFill>
                    <a:ea typeface="黑体" panose="02010609060101010101" pitchFamily="49" charset="-122"/>
                  </a:rPr>
                  <a:t>）</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oMath>
                </a14:m>
                <a:r>
                  <a:rPr lang="zh-CN" altLang="en-US" dirty="0">
                    <a:solidFill>
                      <a:srgbClr val="0000FF"/>
                    </a:solidFill>
                    <a:ea typeface="黑体" panose="02010609060101010101" pitchFamily="49" charset="-122"/>
                  </a:rPr>
                  <a:t> </a:t>
                </a:r>
                <a:r>
                  <a:rPr lang="zh-CN" altLang="en-US" dirty="0">
                    <a:solidFill>
                      <a:srgbClr val="FF0000"/>
                    </a:solidFill>
                    <a:ea typeface="黑体" panose="02010609060101010101" pitchFamily="49" charset="-122"/>
                  </a:rPr>
                  <a:t>是</a:t>
                </a:r>
                <a:r>
                  <a:rPr lang="en-US" altLang="zh-CN" dirty="0">
                    <a:solidFill>
                      <a:srgbClr val="FF0000"/>
                    </a:solidFill>
                    <a:ea typeface="黑体" panose="02010609060101010101" pitchFamily="49" charset="-122"/>
                  </a:rPr>
                  <a:t> </a:t>
                </a:r>
                <a:r>
                  <a:rPr lang="en-US" altLang="zh-CN" dirty="0">
                    <a:solidFill>
                      <a:srgbClr val="0000FF"/>
                    </a:solidFill>
                    <a:ea typeface="黑体" panose="02010609060101010101" pitchFamily="49" charset="-122"/>
                  </a:rPr>
                  <a:t>S´</a:t>
                </a:r>
                <a:r>
                  <a:rPr lang="zh-CN" altLang="en-US" dirty="0">
                    <a:solidFill>
                      <a:srgbClr val="0000FF"/>
                    </a:solidFill>
                    <a:ea typeface="黑体" panose="02010609060101010101" pitchFamily="49" charset="-122"/>
                  </a:rPr>
                  <a:t>系</a:t>
                </a:r>
                <a:r>
                  <a:rPr lang="zh-CN" altLang="en-US" dirty="0">
                    <a:solidFill>
                      <a:srgbClr val="FF0000"/>
                    </a:solidFill>
                    <a:ea typeface="黑体" panose="02010609060101010101" pitchFamily="49" charset="-122"/>
                  </a:rPr>
                  <a:t>相对</a:t>
                </a:r>
                <a:r>
                  <a:rPr lang="en-US" altLang="zh-CN" dirty="0">
                    <a:solidFill>
                      <a:srgbClr val="FF0000"/>
                    </a:solidFill>
                    <a:ea typeface="黑体" panose="02010609060101010101" pitchFamily="49" charset="-122"/>
                  </a:rPr>
                  <a:t>S</a:t>
                </a:r>
                <a:r>
                  <a:rPr lang="zh-CN" altLang="en-US" dirty="0">
                    <a:solidFill>
                      <a:srgbClr val="FF0000"/>
                    </a:solidFill>
                    <a:ea typeface="黑体" panose="02010609060101010101" pitchFamily="49" charset="-122"/>
                  </a:rPr>
                  <a:t>系的转动角速度，不一定是刚体角速度；</a:t>
                </a:r>
                <a:endParaRPr kumimoji="1" lang="zh-CN" altLang="en-US" sz="2400" b="0" i="0" u="none" strike="noStrike" kern="1200" cap="none" spc="0" normalizeH="0" baseline="0" noProof="0" dirty="0">
                  <a:ln>
                    <a:noFill/>
                  </a:ln>
                  <a:solidFill>
                    <a:srgbClr val="FF0000"/>
                  </a:solidFill>
                  <a:effectLst/>
                  <a:uLnTx/>
                  <a:uFillTx/>
                  <a:ea typeface="黑体" panose="02010609060101010101" pitchFamily="49" charset="-122"/>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（2）分析</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受力</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时，</a:t>
                </a:r>
                <a:r>
                  <a:rPr lang="zh-CN" altLang="en-US" dirty="0">
                    <a:solidFill>
                      <a:srgbClr val="000000"/>
                    </a:solidFill>
                    <a:ea typeface="黑体" panose="02010609060101010101" pitchFamily="49" charset="-122"/>
                  </a:rPr>
                  <a:t>主动力</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和惯性力</a:t>
                </a:r>
                <a:r>
                  <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rPr>
                  <a:t>逐一分析</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a:t>
                </a:r>
                <a:r>
                  <a:rPr lang="zh-CN" altLang="en-US" dirty="0">
                    <a:solidFill>
                      <a:srgbClr val="000000"/>
                    </a:solidFill>
                    <a:ea typeface="黑体" panose="02010609060101010101" pitchFamily="49" charset="-122"/>
                  </a:rPr>
                  <a:t>不要</a:t>
                </a:r>
                <a:r>
                  <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rPr>
                  <a:t>遗漏。</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dirty="0">
                  <a:ln>
                    <a:noFill/>
                  </a:ln>
                  <a:solidFill>
                    <a:srgbClr val="0000FF"/>
                  </a:solidFill>
                  <a:effectLst/>
                  <a:uLnTx/>
                  <a:uFillTx/>
                  <a:latin typeface="Times New Roman" panose="02020603050405020304" pitchFamily="18" charset="0"/>
                  <a:ea typeface="黑体" panose="02010609060101010101" pitchFamily="49" charset="-122"/>
                  <a:cs typeface="+mn-cs"/>
                </a:endParaRPr>
              </a:p>
            </p:txBody>
          </p:sp>
        </mc:Choice>
        <mc:Fallback xmlns="">
          <p:sp>
            <p:nvSpPr>
              <p:cNvPr id="13314" name="Text Box 4">
                <a:extLst>
                  <a:ext uri="{FF2B5EF4-FFF2-40B4-BE49-F238E27FC236}">
                    <a16:creationId xmlns:a16="http://schemas.microsoft.com/office/drawing/2014/main" id="{16E29674-52C6-6F41-B587-FEDC55F88658}"/>
                  </a:ext>
                </a:extLst>
              </p:cNvPr>
              <p:cNvSpPr txBox="1">
                <a:spLocks noRot="1" noChangeAspect="1" noMove="1" noResize="1" noEditPoints="1" noAdjustHandles="1" noChangeArrowheads="1" noChangeShapeType="1" noTextEdit="1"/>
              </p:cNvSpPr>
              <p:nvPr/>
            </p:nvSpPr>
            <p:spPr bwMode="auto">
              <a:xfrm>
                <a:off x="179513" y="692696"/>
                <a:ext cx="8856984" cy="3416320"/>
              </a:xfrm>
              <a:prstGeom prst="rect">
                <a:avLst/>
              </a:prstGeom>
              <a:blipFill>
                <a:blip r:embed="rId2"/>
                <a:stretch>
                  <a:fillRect l="-1032" t="-1964"/>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C7FF5B5-3908-4AA3-84BF-348C57A35303}"/>
              </a:ext>
            </a:extLst>
          </p:cNvPr>
          <p:cNvSpPr>
            <a:spLocks noGrp="1"/>
          </p:cNvSpPr>
          <p:nvPr>
            <p:ph type="sldNum" sz="quarter" idx="12"/>
          </p:nvPr>
        </p:nvSpPr>
        <p:spPr/>
        <p:txBody>
          <a:bodyPr/>
          <a:lstStyle/>
          <a:p>
            <a:pPr>
              <a:defRPr/>
            </a:pPr>
            <a:fld id="{8372D68D-3E4D-E140-BABB-1F7B81CFF020}" type="slidenum">
              <a:rPr lang="en-US" altLang="zh-CN" smtClean="0"/>
              <a:pPr>
                <a:defRPr/>
              </a:pPr>
              <a:t>6</a:t>
            </a:fld>
            <a:endParaRPr lang="en-US" altLang="zh-CN" dirty="0"/>
          </a:p>
        </p:txBody>
      </p:sp>
    </p:spTree>
    <p:extLst>
      <p:ext uri="{BB962C8B-B14F-4D97-AF65-F5344CB8AC3E}">
        <p14:creationId xmlns:p14="http://schemas.microsoft.com/office/powerpoint/2010/main" val="3874934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76" name="Text Box 1076">
            <a:extLst>
              <a:ext uri="{FF2B5EF4-FFF2-40B4-BE49-F238E27FC236}">
                <a16:creationId xmlns:a16="http://schemas.microsoft.com/office/drawing/2014/main" id="{2D72D7F7-BF38-6149-98E9-998F47C7C1B5}"/>
              </a:ext>
            </a:extLst>
          </p:cNvPr>
          <p:cNvSpPr txBox="1">
            <a:spLocks noChangeArrowheads="1"/>
          </p:cNvSpPr>
          <p:nvPr/>
        </p:nvSpPr>
        <p:spPr bwMode="auto">
          <a:xfrm>
            <a:off x="0" y="0"/>
            <a:ext cx="6319838" cy="1200150"/>
          </a:xfrm>
          <a:prstGeom prst="rect">
            <a:avLst/>
          </a:prstGeom>
          <a:solidFill>
            <a:srgbClr val="0066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[例</a:t>
            </a:r>
            <a:r>
              <a:rPr kumimoji="1"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1</a:t>
            </a:r>
            <a:r>
              <a:rPr kumimoji="1"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质量为</a:t>
            </a:r>
            <a:r>
              <a:rPr kumimoji="1" lang="en-US" altLang="zh-CN" sz="2400" b="0" i="1"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m</a:t>
            </a:r>
            <a:r>
              <a:rPr kumimoji="1" lang="en-US" altLang="zh-CN"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a:t>
            </a:r>
            <a:r>
              <a:rPr kumimoji="1" lang="zh-CN" altLang="en-US"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长度为</a:t>
            </a:r>
            <a:r>
              <a:rPr kumimoji="1" lang="en-US" altLang="zh-CN" sz="2400" b="0" i="1"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l </a:t>
            </a:r>
            <a:r>
              <a:rPr kumimoji="1" lang="zh-CN" altLang="en-US"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的单摆，其悬挂点随框架以匀角速度</a:t>
            </a:r>
            <a:r>
              <a:rPr kumimoji="1" lang="zh-CN" altLang="en-US" sz="2400" b="0" i="1"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a:t>
            </a:r>
            <a:r>
              <a:rPr kumimoji="1" lang="zh-CN" altLang="en-US"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绕铅垂轴转动，求单摆相对静止时的</a:t>
            </a:r>
            <a:r>
              <a:rPr kumimoji="1" lang="zh-CN" altLang="en-US" sz="2400" b="0" i="1"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sym typeface="Symbol" pitchFamily="2" charset="2"/>
              </a:rPr>
              <a:t> </a:t>
            </a:r>
            <a:r>
              <a:rPr kumimoji="1" lang="zh-CN" altLang="en-US" sz="2400" b="0" i="0" u="none" strike="noStrike" kern="1200" cap="none" spc="0" normalizeH="0" baseline="0" noProof="0" dirty="0">
                <a:ln>
                  <a:noFill/>
                </a:ln>
                <a:solidFill>
                  <a:srgbClr val="FFFF99"/>
                </a:solidFill>
                <a:effectLst>
                  <a:outerShdw blurRad="38100" dist="38100" dir="2700000" algn="tl">
                    <a:srgbClr val="000000"/>
                  </a:outerShdw>
                </a:effectLst>
                <a:uLnTx/>
                <a:uFillTx/>
                <a:latin typeface="Times New Roman" panose="02020603050405020304" pitchFamily="18" charset="0"/>
                <a:ea typeface="黑体" panose="02010609060101010101" pitchFamily="49" charset="-122"/>
                <a:cs typeface="+mn-cs"/>
              </a:rPr>
              <a:t>角和摆杆的张力。摆杆质量不计。</a:t>
            </a:r>
          </a:p>
        </p:txBody>
      </p:sp>
      <p:sp>
        <p:nvSpPr>
          <p:cNvPr id="77878" name="Text Box 1078">
            <a:extLst>
              <a:ext uri="{FF2B5EF4-FFF2-40B4-BE49-F238E27FC236}">
                <a16:creationId xmlns:a16="http://schemas.microsoft.com/office/drawing/2014/main" id="{D3BC284D-891A-984F-8FAB-4705C6EA960B}"/>
              </a:ext>
            </a:extLst>
          </p:cNvPr>
          <p:cNvSpPr txBox="1">
            <a:spLocks noChangeArrowheads="1"/>
          </p:cNvSpPr>
          <p:nvPr/>
        </p:nvSpPr>
        <p:spPr bwMode="auto">
          <a:xfrm>
            <a:off x="228600" y="1905000"/>
            <a:ext cx="5702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FF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解：</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取小球 </a:t>
            </a: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M </a:t>
            </a: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为研究对象,框架为参考系</a:t>
            </a:r>
            <a:endParaRPr kumimoji="1" lang="zh-CN" altLang="en-US" sz="2400" b="0" i="0" u="none" strike="noStrike" kern="1200" cap="none" spc="0" normalizeH="0" baseline="3000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nvGrpSpPr>
          <p:cNvPr id="77879" name="Group 1079">
            <a:extLst>
              <a:ext uri="{FF2B5EF4-FFF2-40B4-BE49-F238E27FC236}">
                <a16:creationId xmlns:a16="http://schemas.microsoft.com/office/drawing/2014/main" id="{B37E5C20-CBA9-4D4E-BD7B-D430FBE64376}"/>
              </a:ext>
            </a:extLst>
          </p:cNvPr>
          <p:cNvGrpSpPr>
            <a:grpSpLocks/>
          </p:cNvGrpSpPr>
          <p:nvPr/>
        </p:nvGrpSpPr>
        <p:grpSpPr bwMode="auto">
          <a:xfrm>
            <a:off x="7620000" y="5029200"/>
            <a:ext cx="685800" cy="1066800"/>
            <a:chOff x="4800" y="3168"/>
            <a:chExt cx="432" cy="672"/>
          </a:xfrm>
        </p:grpSpPr>
        <p:sp>
          <p:nvSpPr>
            <p:cNvPr id="14402" name="Line 1080">
              <a:extLst>
                <a:ext uri="{FF2B5EF4-FFF2-40B4-BE49-F238E27FC236}">
                  <a16:creationId xmlns:a16="http://schemas.microsoft.com/office/drawing/2014/main" id="{7C6D2ED4-0F69-6B40-AB71-F5AAEFD3FBA7}"/>
                </a:ext>
              </a:extLst>
            </p:cNvPr>
            <p:cNvSpPr>
              <a:spLocks noChangeShapeType="1"/>
            </p:cNvSpPr>
            <p:nvPr/>
          </p:nvSpPr>
          <p:spPr bwMode="auto">
            <a:xfrm flipV="1">
              <a:off x="4944" y="3168"/>
              <a:ext cx="0" cy="480"/>
            </a:xfrm>
            <a:prstGeom prst="line">
              <a:avLst/>
            </a:prstGeom>
            <a:noFill/>
            <a:ln w="28575">
              <a:solidFill>
                <a:schemeClr val="tx1"/>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881" name="Text Box 1081">
              <a:extLst>
                <a:ext uri="{FF2B5EF4-FFF2-40B4-BE49-F238E27FC236}">
                  <a16:creationId xmlns:a16="http://schemas.microsoft.com/office/drawing/2014/main" id="{4A0835EB-21EF-F742-90FA-968292D55CA0}"/>
                </a:ext>
              </a:extLst>
            </p:cNvPr>
            <p:cNvSpPr txBox="1">
              <a:spLocks noChangeArrowheads="1"/>
            </p:cNvSpPr>
            <p:nvPr/>
          </p:nvSpPr>
          <p:spPr bwMode="auto">
            <a:xfrm>
              <a:off x="4800" y="3552"/>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400" b="0" i="1"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mg</a:t>
              </a:r>
            </a:p>
          </p:txBody>
        </p:sp>
      </p:grpSp>
      <p:grpSp>
        <p:nvGrpSpPr>
          <p:cNvPr id="77882" name="Group 1082">
            <a:extLst>
              <a:ext uri="{FF2B5EF4-FFF2-40B4-BE49-F238E27FC236}">
                <a16:creationId xmlns:a16="http://schemas.microsoft.com/office/drawing/2014/main" id="{97C506C1-A0AB-524B-A45A-2A8170F7498E}"/>
              </a:ext>
            </a:extLst>
          </p:cNvPr>
          <p:cNvGrpSpPr>
            <a:grpSpLocks/>
          </p:cNvGrpSpPr>
          <p:nvPr/>
        </p:nvGrpSpPr>
        <p:grpSpPr bwMode="auto">
          <a:xfrm>
            <a:off x="7086600" y="4038600"/>
            <a:ext cx="762000" cy="838200"/>
            <a:chOff x="4464" y="2544"/>
            <a:chExt cx="480" cy="528"/>
          </a:xfrm>
        </p:grpSpPr>
        <p:sp>
          <p:nvSpPr>
            <p:cNvPr id="14400" name="Line 1083">
              <a:extLst>
                <a:ext uri="{FF2B5EF4-FFF2-40B4-BE49-F238E27FC236}">
                  <a16:creationId xmlns:a16="http://schemas.microsoft.com/office/drawing/2014/main" id="{19A070FC-3FE8-014C-AF13-ECD118D27FEC}"/>
                </a:ext>
              </a:extLst>
            </p:cNvPr>
            <p:cNvSpPr>
              <a:spLocks noChangeShapeType="1"/>
            </p:cNvSpPr>
            <p:nvPr/>
          </p:nvSpPr>
          <p:spPr bwMode="auto">
            <a:xfrm flipH="1" flipV="1">
              <a:off x="4752" y="2592"/>
              <a:ext cx="192" cy="480"/>
            </a:xfrm>
            <a:prstGeom prst="line">
              <a:avLst/>
            </a:prstGeom>
            <a:noFill/>
            <a:ln w="28575">
              <a:solidFill>
                <a:srgbClr val="00CC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884" name="Rectangle 1084">
              <a:extLst>
                <a:ext uri="{FF2B5EF4-FFF2-40B4-BE49-F238E27FC236}">
                  <a16:creationId xmlns:a16="http://schemas.microsoft.com/office/drawing/2014/main" id="{DE8CBB65-1E3C-BF44-B3D4-8A5C7CF53100}"/>
                </a:ext>
              </a:extLst>
            </p:cNvPr>
            <p:cNvSpPr>
              <a:spLocks noChangeArrowheads="1"/>
            </p:cNvSpPr>
            <p:nvPr/>
          </p:nvSpPr>
          <p:spPr bwMode="auto">
            <a:xfrm>
              <a:off x="4464" y="2544"/>
              <a:ext cx="3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00CC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00CCFF"/>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T</a:t>
              </a:r>
            </a:p>
          </p:txBody>
        </p:sp>
      </p:grpSp>
      <p:grpSp>
        <p:nvGrpSpPr>
          <p:cNvPr id="77885" name="Group 1085">
            <a:extLst>
              <a:ext uri="{FF2B5EF4-FFF2-40B4-BE49-F238E27FC236}">
                <a16:creationId xmlns:a16="http://schemas.microsoft.com/office/drawing/2014/main" id="{10DAB4B4-AFE4-F140-A921-0E7D8162ECA7}"/>
              </a:ext>
            </a:extLst>
          </p:cNvPr>
          <p:cNvGrpSpPr>
            <a:grpSpLocks/>
          </p:cNvGrpSpPr>
          <p:nvPr/>
        </p:nvGrpSpPr>
        <p:grpSpPr bwMode="auto">
          <a:xfrm>
            <a:off x="7924800" y="4495800"/>
            <a:ext cx="957263" cy="457200"/>
            <a:chOff x="4992" y="2832"/>
            <a:chExt cx="603" cy="288"/>
          </a:xfrm>
        </p:grpSpPr>
        <p:sp>
          <p:nvSpPr>
            <p:cNvPr id="14398" name="Line 1086">
              <a:extLst>
                <a:ext uri="{FF2B5EF4-FFF2-40B4-BE49-F238E27FC236}">
                  <a16:creationId xmlns:a16="http://schemas.microsoft.com/office/drawing/2014/main" id="{BBF735F1-F20C-5748-9BBA-6B4EF9701987}"/>
                </a:ext>
              </a:extLst>
            </p:cNvPr>
            <p:cNvSpPr>
              <a:spLocks noChangeShapeType="1"/>
            </p:cNvSpPr>
            <p:nvPr/>
          </p:nvSpPr>
          <p:spPr bwMode="auto">
            <a:xfrm rot="16200000" flipV="1">
              <a:off x="5232" y="2880"/>
              <a:ext cx="0" cy="480"/>
            </a:xfrm>
            <a:prstGeom prst="line">
              <a:avLst/>
            </a:prstGeom>
            <a:noFill/>
            <a:ln w="28575">
              <a:solidFill>
                <a:srgbClr val="FF0066"/>
              </a:solidFill>
              <a:round/>
              <a:headEnd type="triangle" w="sm"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887" name="Rectangle 1087">
              <a:extLst>
                <a:ext uri="{FF2B5EF4-FFF2-40B4-BE49-F238E27FC236}">
                  <a16:creationId xmlns:a16="http://schemas.microsoft.com/office/drawing/2014/main" id="{1D919DE9-1895-3A40-B3F9-1A554844BC00}"/>
                </a:ext>
              </a:extLst>
            </p:cNvPr>
            <p:cNvSpPr>
              <a:spLocks noChangeArrowheads="1"/>
            </p:cNvSpPr>
            <p:nvPr/>
          </p:nvSpPr>
          <p:spPr bwMode="auto">
            <a:xfrm>
              <a:off x="5251" y="2832"/>
              <a:ext cx="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1" u="none" strike="noStrike" kern="1200" cap="none" spc="0" normalizeH="0" baseline="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F</a:t>
              </a:r>
              <a:r>
                <a:rPr kumimoji="1" lang="en-US" altLang="zh-CN" sz="2400" b="0" i="0" u="none" strike="noStrike" kern="1200" cap="none" spc="0" normalizeH="0" baseline="-25000" noProof="0">
                  <a:ln>
                    <a:noFill/>
                  </a:ln>
                  <a:solidFill>
                    <a:srgbClr val="FF0066"/>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Ie</a:t>
              </a:r>
            </a:p>
          </p:txBody>
        </p:sp>
      </p:grpSp>
      <p:grpSp>
        <p:nvGrpSpPr>
          <p:cNvPr id="77888" name="Group 1088">
            <a:extLst>
              <a:ext uri="{FF2B5EF4-FFF2-40B4-BE49-F238E27FC236}">
                <a16:creationId xmlns:a16="http://schemas.microsoft.com/office/drawing/2014/main" id="{24E1AB44-8F62-A04C-BFCD-31454743E357}"/>
              </a:ext>
            </a:extLst>
          </p:cNvPr>
          <p:cNvGrpSpPr>
            <a:grpSpLocks/>
          </p:cNvGrpSpPr>
          <p:nvPr/>
        </p:nvGrpSpPr>
        <p:grpSpPr bwMode="auto">
          <a:xfrm>
            <a:off x="7745413" y="4876800"/>
            <a:ext cx="498475" cy="473075"/>
            <a:chOff x="4879" y="3072"/>
            <a:chExt cx="314" cy="298"/>
          </a:xfrm>
        </p:grpSpPr>
        <p:sp>
          <p:nvSpPr>
            <p:cNvPr id="14396" name="Oval 1089">
              <a:extLst>
                <a:ext uri="{FF2B5EF4-FFF2-40B4-BE49-F238E27FC236}">
                  <a16:creationId xmlns:a16="http://schemas.microsoft.com/office/drawing/2014/main" id="{24ADBBCD-5D92-2B46-9833-F48C470E55A7}"/>
                </a:ext>
              </a:extLst>
            </p:cNvPr>
            <p:cNvSpPr>
              <a:spLocks noChangeArrowheads="1"/>
            </p:cNvSpPr>
            <p:nvPr/>
          </p:nvSpPr>
          <p:spPr bwMode="auto">
            <a:xfrm>
              <a:off x="4879" y="3072"/>
              <a:ext cx="113" cy="113"/>
            </a:xfrm>
            <a:prstGeom prst="ellipse">
              <a:avLst/>
            </a:prstGeom>
            <a:solidFill>
              <a:srgbClr val="33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4397" name="Rectangle 1090">
              <a:extLst>
                <a:ext uri="{FF2B5EF4-FFF2-40B4-BE49-F238E27FC236}">
                  <a16:creationId xmlns:a16="http://schemas.microsoft.com/office/drawing/2014/main" id="{F0E283E0-8D3A-F540-B6BA-AD4916BA48AE}"/>
                </a:ext>
              </a:extLst>
            </p:cNvPr>
            <p:cNvSpPr>
              <a:spLocks noChangeArrowheads="1"/>
            </p:cNvSpPr>
            <p:nvPr/>
          </p:nvSpPr>
          <p:spPr bwMode="auto">
            <a:xfrm>
              <a:off x="4944" y="3120"/>
              <a:ext cx="24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p>
          </p:txBody>
        </p:sp>
      </p:grpSp>
      <mc:AlternateContent xmlns:mc="http://schemas.openxmlformats.org/markup-compatibility/2006" xmlns:a14="http://schemas.microsoft.com/office/drawing/2010/main">
        <mc:Choice Requires="a14">
          <p:sp>
            <p:nvSpPr>
              <p:cNvPr id="77891" name="Object 1091">
                <a:extLst>
                  <a:ext uri="{FF2B5EF4-FFF2-40B4-BE49-F238E27FC236}">
                    <a16:creationId xmlns:a16="http://schemas.microsoft.com/office/drawing/2014/main" id="{5566E24B-AA96-924D-86EC-DE6FF3722B8B}"/>
                  </a:ext>
                </a:extLst>
              </p:cNvPr>
              <p:cNvSpPr txBox="1"/>
              <p:nvPr/>
            </p:nvSpPr>
            <p:spPr bwMode="auto">
              <a:xfrm>
                <a:off x="858455" y="3048000"/>
                <a:ext cx="4346439" cy="957250"/>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r>
                        <a:rPr kumimoji="1"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𝑥</m:t>
                          </m:r>
                        </m:sub>
                      </m:s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=0 </m:t>
                      </m:r>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I</m:t>
                          </m:r>
                          <m:r>
                            <m:rPr>
                              <m:sty m:val="p"/>
                            </m:r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e</m:t>
                          </m:r>
                        </m:sub>
                      </m:s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𝑇</m:t>
                          </m:r>
                        </m:sub>
                      </m:sSub>
                      <m:func>
                        <m:func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1"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sin</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oMath>
                    <m:oMath xmlns:m="http://schemas.openxmlformats.org/officeDocument/2006/math">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𝑦</m:t>
                          </m:r>
                        </m:sub>
                      </m:s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=0 </m:t>
                      </m:r>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𝑇</m:t>
                          </m:r>
                        </m:sub>
                      </m:sSub>
                      <m:func>
                        <m:func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1"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cos</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𝑚𝑔</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oMath>
                  </m:oMathPara>
                </a14:m>
                <a:endParaRPr kumimoji="1"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mc:Choice>
        <mc:Fallback xmlns="">
          <p:sp>
            <p:nvSpPr>
              <p:cNvPr id="77891" name="Object 1091">
                <a:extLst>
                  <a:ext uri="{FF2B5EF4-FFF2-40B4-BE49-F238E27FC236}">
                    <a16:creationId xmlns:a16="http://schemas.microsoft.com/office/drawing/2014/main" id="{5566E24B-AA96-924D-86EC-DE6FF3722B8B}"/>
                  </a:ext>
                </a:extLst>
              </p:cNvPr>
              <p:cNvSpPr txBox="1">
                <a:spLocks noRot="1" noChangeAspect="1" noMove="1" noResize="1" noEditPoints="1" noAdjustHandles="1" noChangeArrowheads="1" noChangeShapeType="1" noTextEdit="1"/>
              </p:cNvSpPr>
              <p:nvPr/>
            </p:nvSpPr>
            <p:spPr bwMode="auto">
              <a:xfrm>
                <a:off x="858455" y="3048000"/>
                <a:ext cx="4346439" cy="957250"/>
              </a:xfrm>
              <a:prstGeom prst="rect">
                <a:avLst/>
              </a:prstGeom>
              <a:blipFill>
                <a:blip r:embed="rId2"/>
                <a:stretch>
                  <a:fillRect/>
                </a:stretch>
              </a:blipFill>
              <a:ln/>
            </p:spPr>
            <p:txBody>
              <a:bodyPr/>
              <a:lstStyle/>
              <a:p>
                <a:r>
                  <a:rPr lang="zh-CN" altLang="en-US">
                    <a:noFill/>
                  </a:rPr>
                  <a:t> </a:t>
                </a:r>
              </a:p>
            </p:txBody>
          </p:sp>
        </mc:Fallback>
      </mc:AlternateContent>
      <p:sp>
        <p:nvSpPr>
          <p:cNvPr id="77892" name="Rectangle 1092">
            <a:extLst>
              <a:ext uri="{FF2B5EF4-FFF2-40B4-BE49-F238E27FC236}">
                <a16:creationId xmlns:a16="http://schemas.microsoft.com/office/drawing/2014/main" id="{400D332D-51A1-444B-9FAE-7255F59AA738}"/>
              </a:ext>
            </a:extLst>
          </p:cNvPr>
          <p:cNvSpPr>
            <a:spLocks noChangeArrowheads="1"/>
          </p:cNvSpPr>
          <p:nvPr/>
        </p:nvSpPr>
        <p:spPr bwMode="auto">
          <a:xfrm>
            <a:off x="784225" y="2438400"/>
            <a:ext cx="4092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单摆相对静止时，应满足</a:t>
            </a:r>
          </a:p>
        </p:txBody>
      </p:sp>
      <p:sp>
        <p:nvSpPr>
          <p:cNvPr id="77893" name="Rectangle 1093">
            <a:extLst>
              <a:ext uri="{FF2B5EF4-FFF2-40B4-BE49-F238E27FC236}">
                <a16:creationId xmlns:a16="http://schemas.microsoft.com/office/drawing/2014/main" id="{008783AA-D852-D146-82C8-C7B25A31FBDA}"/>
              </a:ext>
            </a:extLst>
          </p:cNvPr>
          <p:cNvSpPr>
            <a:spLocks noChangeArrowheads="1"/>
          </p:cNvSpPr>
          <p:nvPr/>
        </p:nvSpPr>
        <p:spPr bwMode="auto">
          <a:xfrm>
            <a:off x="873125" y="4267200"/>
            <a:ext cx="110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0" u="none" strike="noStrike" kern="1200" cap="none" spc="0" normalizeH="0" baseline="0" noProof="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rPr>
              <a:t>解得：</a:t>
            </a:r>
          </a:p>
        </p:txBody>
      </p:sp>
      <mc:AlternateContent xmlns:mc="http://schemas.openxmlformats.org/markup-compatibility/2006" xmlns:a14="http://schemas.microsoft.com/office/drawing/2010/main">
        <mc:Choice Requires="a14">
          <p:sp>
            <p:nvSpPr>
              <p:cNvPr id="77894" name="Object 1094">
                <a:extLst>
                  <a:ext uri="{FF2B5EF4-FFF2-40B4-BE49-F238E27FC236}">
                    <a16:creationId xmlns:a16="http://schemas.microsoft.com/office/drawing/2014/main" id="{C6957110-0D04-DD46-BF45-A9F454C98100}"/>
                  </a:ext>
                </a:extLst>
              </p:cNvPr>
              <p:cNvSpPr txBox="1"/>
              <p:nvPr/>
            </p:nvSpPr>
            <p:spPr bwMode="auto">
              <a:xfrm>
                <a:off x="853278" y="4862241"/>
                <a:ext cx="5105402" cy="1553117"/>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14:m>
                  <m:oMathPara xmlns:m="http://schemas.openxmlformats.org/officeDocument/2006/math">
                    <m:oMathParaPr>
                      <m:jc m:val="left"/>
                    </m:oMathParaPr>
                    <m:oMath xmlns:m="http://schemas.openxmlformats.org/officeDocument/2006/math">
                      <m:f>
                        <m:f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sin</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num>
                        <m:den>
                          <m:func>
                            <m:funcPr>
                              <m:ctrlP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cos</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den>
                      </m:f>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𝑙</m:t>
                          </m:r>
                          <m:func>
                            <m:func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1"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sin</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num>
                        <m:den>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𝑔</m:t>
                          </m:r>
                        </m:den>
                      </m:f>
                      <m:sSup>
                        <m:sSup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𝜔</m:t>
                          </m:r>
                        </m:e>
                        <m:sup>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p>
                      </m:sSup>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  </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m:oMath xmlns:m="http://schemas.openxmlformats.org/officeDocument/2006/math">
                      <m:sSub>
                        <m:sSub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𝐹</m:t>
                          </m:r>
                        </m:e>
                        <m: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𝑇</m:t>
                          </m:r>
                        </m:sub>
                      </m:sSub>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𝑚𝑔</m:t>
                          </m:r>
                        </m:num>
                        <m:den>
                          <m:func>
                            <m:funcPr>
                              <m:ctrlPr>
                                <a:rPr kumimoji="1"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1" lang="zh-CN" altLang="en-US" sz="2400" b="0" i="0" u="none" strike="noStrike" kern="1200" cap="none" spc="0" normalizeH="0" baseline="0" noProof="0">
                                  <a:ln>
                                    <a:noFill/>
                                  </a:ln>
                                  <a:solidFill>
                                    <a:srgbClr val="000000"/>
                                  </a:solidFill>
                                  <a:effectLst/>
                                  <a:uLnTx/>
                                  <a:uFillTx/>
                                  <a:latin typeface="Cambria Math" panose="02040503050406030204" pitchFamily="18" charset="0"/>
                                  <a:cs typeface="+mn-cs"/>
                                </a:rPr>
                                <m:t>cos</m:t>
                              </m:r>
                            </m:fName>
                            <m:e>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𝜑</m:t>
                              </m:r>
                            </m:e>
                          </m:func>
                        </m:den>
                      </m:f>
                    </m:oMath>
                  </m:oMathPara>
                </a14:m>
                <a:endParaRPr kumimoji="1" lang="zh-CN" altLang="en-US" sz="2400" b="0" i="0" u="none" strike="noStrike" kern="1200" cap="none" spc="0" normalizeH="0" baseline="0" noProof="0" dirty="0">
                  <a:ln>
                    <a:noFill/>
                  </a:ln>
                  <a:solidFill>
                    <a:srgbClr val="000000"/>
                  </a:solidFill>
                  <a:effectLst/>
                  <a:uLnTx/>
                  <a:uFillTx/>
                  <a:latin typeface="Times New Roman"/>
                  <a:ea typeface="宋体"/>
                  <a:cs typeface="+mn-cs"/>
                </a:endParaRPr>
              </a:p>
            </p:txBody>
          </p:sp>
        </mc:Choice>
        <mc:Fallback xmlns="">
          <p:sp>
            <p:nvSpPr>
              <p:cNvPr id="77894" name="Object 1094">
                <a:extLst>
                  <a:ext uri="{FF2B5EF4-FFF2-40B4-BE49-F238E27FC236}">
                    <a16:creationId xmlns:a16="http://schemas.microsoft.com/office/drawing/2014/main" id="{C6957110-0D04-DD46-BF45-A9F454C98100}"/>
                  </a:ext>
                </a:extLst>
              </p:cNvPr>
              <p:cNvSpPr txBox="1">
                <a:spLocks noRot="1" noChangeAspect="1" noMove="1" noResize="1" noEditPoints="1" noAdjustHandles="1" noChangeArrowheads="1" noChangeShapeType="1" noTextEdit="1"/>
              </p:cNvSpPr>
              <p:nvPr/>
            </p:nvSpPr>
            <p:spPr bwMode="auto">
              <a:xfrm>
                <a:off x="853278" y="4862241"/>
                <a:ext cx="5105402" cy="1553117"/>
              </a:xfrm>
              <a:prstGeom prst="rect">
                <a:avLst/>
              </a:prstGeom>
              <a:blipFill>
                <a:blip r:embed="rId3"/>
                <a:stretch>
                  <a:fillRect/>
                </a:stretch>
              </a:blipFill>
              <a:ln/>
            </p:spPr>
            <p:txBody>
              <a:bodyPr/>
              <a:lstStyle/>
              <a:p>
                <a:r>
                  <a:rPr lang="zh-CN" altLang="en-US">
                    <a:noFill/>
                  </a:rPr>
                  <a:t> </a:t>
                </a:r>
              </a:p>
            </p:txBody>
          </p:sp>
        </mc:Fallback>
      </mc:AlternateContent>
      <p:grpSp>
        <p:nvGrpSpPr>
          <p:cNvPr id="14348" name="Group 1098">
            <a:extLst>
              <a:ext uri="{FF2B5EF4-FFF2-40B4-BE49-F238E27FC236}">
                <a16:creationId xmlns:a16="http://schemas.microsoft.com/office/drawing/2014/main" id="{4EE75937-8986-2B49-BF02-7123FCA0C1E5}"/>
              </a:ext>
            </a:extLst>
          </p:cNvPr>
          <p:cNvGrpSpPr>
            <a:grpSpLocks/>
          </p:cNvGrpSpPr>
          <p:nvPr/>
        </p:nvGrpSpPr>
        <p:grpSpPr bwMode="auto">
          <a:xfrm>
            <a:off x="6324600" y="228600"/>
            <a:ext cx="2651125" cy="3581400"/>
            <a:chOff x="3984" y="144"/>
            <a:chExt cx="1670" cy="2256"/>
          </a:xfrm>
        </p:grpSpPr>
        <p:sp>
          <p:nvSpPr>
            <p:cNvPr id="14349" name="Rectangle 1097">
              <a:extLst>
                <a:ext uri="{FF2B5EF4-FFF2-40B4-BE49-F238E27FC236}">
                  <a16:creationId xmlns:a16="http://schemas.microsoft.com/office/drawing/2014/main" id="{00D7F9CE-4D68-F347-85C2-DACBD05195B8}"/>
                </a:ext>
              </a:extLst>
            </p:cNvPr>
            <p:cNvSpPr>
              <a:spLocks noChangeArrowheads="1"/>
            </p:cNvSpPr>
            <p:nvPr/>
          </p:nvSpPr>
          <p:spPr bwMode="auto">
            <a:xfrm>
              <a:off x="3984" y="144"/>
              <a:ext cx="1632" cy="2256"/>
            </a:xfrm>
            <a:prstGeom prst="rect">
              <a:avLst/>
            </a:prstGeom>
            <a:solidFill>
              <a:srgbClr val="FFFF99"/>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4350" name="Group 1028">
              <a:extLst>
                <a:ext uri="{FF2B5EF4-FFF2-40B4-BE49-F238E27FC236}">
                  <a16:creationId xmlns:a16="http://schemas.microsoft.com/office/drawing/2014/main" id="{42C74478-78A0-0A4A-A440-06837B1249A8}"/>
                </a:ext>
              </a:extLst>
            </p:cNvPr>
            <p:cNvGrpSpPr>
              <a:grpSpLocks/>
            </p:cNvGrpSpPr>
            <p:nvPr/>
          </p:nvGrpSpPr>
          <p:grpSpPr bwMode="auto">
            <a:xfrm>
              <a:off x="3984" y="192"/>
              <a:ext cx="1670" cy="2112"/>
              <a:chOff x="3034" y="432"/>
              <a:chExt cx="1670" cy="2112"/>
            </a:xfrm>
          </p:grpSpPr>
          <p:sp>
            <p:nvSpPr>
              <p:cNvPr id="14351" name="Rectangle 1029">
                <a:extLst>
                  <a:ext uri="{FF2B5EF4-FFF2-40B4-BE49-F238E27FC236}">
                    <a16:creationId xmlns:a16="http://schemas.microsoft.com/office/drawing/2014/main" id="{E6C13688-5A72-694F-8865-E46A8D4ABBD7}"/>
                  </a:ext>
                </a:extLst>
              </p:cNvPr>
              <p:cNvSpPr>
                <a:spLocks noChangeArrowheads="1"/>
              </p:cNvSpPr>
              <p:nvPr/>
            </p:nvSpPr>
            <p:spPr bwMode="auto">
              <a:xfrm>
                <a:off x="3360" y="432"/>
                <a:ext cx="48" cy="2064"/>
              </a:xfrm>
              <a:prstGeom prst="rect">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grpSp>
            <p:nvGrpSpPr>
              <p:cNvPr id="14352" name="Group 1030">
                <a:extLst>
                  <a:ext uri="{FF2B5EF4-FFF2-40B4-BE49-F238E27FC236}">
                    <a16:creationId xmlns:a16="http://schemas.microsoft.com/office/drawing/2014/main" id="{5A054274-5E62-A440-BCB0-855E0C9762E3}"/>
                  </a:ext>
                </a:extLst>
              </p:cNvPr>
              <p:cNvGrpSpPr>
                <a:grpSpLocks/>
              </p:cNvGrpSpPr>
              <p:nvPr/>
            </p:nvGrpSpPr>
            <p:grpSpPr bwMode="auto">
              <a:xfrm>
                <a:off x="3216" y="2304"/>
                <a:ext cx="336" cy="240"/>
                <a:chOff x="3600" y="2688"/>
                <a:chExt cx="336" cy="240"/>
              </a:xfrm>
            </p:grpSpPr>
            <p:sp>
              <p:nvSpPr>
                <p:cNvPr id="14380" name="Line 1031">
                  <a:extLst>
                    <a:ext uri="{FF2B5EF4-FFF2-40B4-BE49-F238E27FC236}">
                      <a16:creationId xmlns:a16="http://schemas.microsoft.com/office/drawing/2014/main" id="{D57A5653-9B6A-204C-9230-90BBE733C07D}"/>
                    </a:ext>
                  </a:extLst>
                </p:cNvPr>
                <p:cNvSpPr>
                  <a:spLocks noChangeShapeType="1"/>
                </p:cNvSpPr>
                <p:nvPr/>
              </p:nvSpPr>
              <p:spPr bwMode="auto">
                <a:xfrm>
                  <a:off x="3696" y="2709"/>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1" name="Line 1032">
                  <a:extLst>
                    <a:ext uri="{FF2B5EF4-FFF2-40B4-BE49-F238E27FC236}">
                      <a16:creationId xmlns:a16="http://schemas.microsoft.com/office/drawing/2014/main" id="{21159526-7F45-6A4F-8068-8EAB1A5E8BBD}"/>
                    </a:ext>
                  </a:extLst>
                </p:cNvPr>
                <p:cNvSpPr>
                  <a:spLocks noChangeShapeType="1"/>
                </p:cNvSpPr>
                <p:nvPr/>
              </p:nvSpPr>
              <p:spPr bwMode="auto">
                <a:xfrm>
                  <a:off x="3840" y="2709"/>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2" name="Line 1033">
                  <a:extLst>
                    <a:ext uri="{FF2B5EF4-FFF2-40B4-BE49-F238E27FC236}">
                      <a16:creationId xmlns:a16="http://schemas.microsoft.com/office/drawing/2014/main" id="{584E8BCD-B3BC-1C43-B088-3C68F3AF9636}"/>
                    </a:ext>
                  </a:extLst>
                </p:cNvPr>
                <p:cNvSpPr>
                  <a:spLocks noChangeShapeType="1"/>
                </p:cNvSpPr>
                <p:nvPr/>
              </p:nvSpPr>
              <p:spPr bwMode="auto">
                <a:xfrm>
                  <a:off x="3696" y="2901"/>
                  <a:ext cx="144"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3" name="Line 1034">
                  <a:extLst>
                    <a:ext uri="{FF2B5EF4-FFF2-40B4-BE49-F238E27FC236}">
                      <a16:creationId xmlns:a16="http://schemas.microsoft.com/office/drawing/2014/main" id="{9D089AEA-0B54-6040-80E1-E1F2DF4D2328}"/>
                    </a:ext>
                  </a:extLst>
                </p:cNvPr>
                <p:cNvSpPr>
                  <a:spLocks noChangeShapeType="1"/>
                </p:cNvSpPr>
                <p:nvPr/>
              </p:nvSpPr>
              <p:spPr bwMode="auto">
                <a:xfrm rot="-2700000">
                  <a:off x="3605" y="273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4" name="Line 1035">
                  <a:extLst>
                    <a:ext uri="{FF2B5EF4-FFF2-40B4-BE49-F238E27FC236}">
                      <a16:creationId xmlns:a16="http://schemas.microsoft.com/office/drawing/2014/main" id="{9D0C9F4B-6C10-EC4B-952E-C0D5DEE11F5B}"/>
                    </a:ext>
                  </a:extLst>
                </p:cNvPr>
                <p:cNvSpPr>
                  <a:spLocks noChangeShapeType="1"/>
                </p:cNvSpPr>
                <p:nvPr/>
              </p:nvSpPr>
              <p:spPr bwMode="auto">
                <a:xfrm rot="-2700000">
                  <a:off x="3600" y="2784"/>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5" name="Line 1036">
                  <a:extLst>
                    <a:ext uri="{FF2B5EF4-FFF2-40B4-BE49-F238E27FC236}">
                      <a16:creationId xmlns:a16="http://schemas.microsoft.com/office/drawing/2014/main" id="{A0E36916-97B9-2C43-B272-FC961B7BF402}"/>
                    </a:ext>
                  </a:extLst>
                </p:cNvPr>
                <p:cNvSpPr>
                  <a:spLocks noChangeShapeType="1"/>
                </p:cNvSpPr>
                <p:nvPr/>
              </p:nvSpPr>
              <p:spPr bwMode="auto">
                <a:xfrm rot="-2700000">
                  <a:off x="3600" y="2880"/>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6" name="Line 1037">
                  <a:extLst>
                    <a:ext uri="{FF2B5EF4-FFF2-40B4-BE49-F238E27FC236}">
                      <a16:creationId xmlns:a16="http://schemas.microsoft.com/office/drawing/2014/main" id="{922C0C69-9BB3-4C48-B501-0C96ED4CEA40}"/>
                    </a:ext>
                  </a:extLst>
                </p:cNvPr>
                <p:cNvSpPr>
                  <a:spLocks noChangeShapeType="1"/>
                </p:cNvSpPr>
                <p:nvPr/>
              </p:nvSpPr>
              <p:spPr bwMode="auto">
                <a:xfrm rot="-2700000">
                  <a:off x="3653" y="292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7" name="Line 1038">
                  <a:extLst>
                    <a:ext uri="{FF2B5EF4-FFF2-40B4-BE49-F238E27FC236}">
                      <a16:creationId xmlns:a16="http://schemas.microsoft.com/office/drawing/2014/main" id="{D1BA0953-3E33-C146-89C2-E61EE5C9C480}"/>
                    </a:ext>
                  </a:extLst>
                </p:cNvPr>
                <p:cNvSpPr>
                  <a:spLocks noChangeShapeType="1"/>
                </p:cNvSpPr>
                <p:nvPr/>
              </p:nvSpPr>
              <p:spPr bwMode="auto">
                <a:xfrm rot="-2700000">
                  <a:off x="3695" y="292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8" name="Line 1039">
                  <a:extLst>
                    <a:ext uri="{FF2B5EF4-FFF2-40B4-BE49-F238E27FC236}">
                      <a16:creationId xmlns:a16="http://schemas.microsoft.com/office/drawing/2014/main" id="{FC805EDB-C1DF-9B4E-91D3-AC5EBF2507A3}"/>
                    </a:ext>
                  </a:extLst>
                </p:cNvPr>
                <p:cNvSpPr>
                  <a:spLocks noChangeShapeType="1"/>
                </p:cNvSpPr>
                <p:nvPr/>
              </p:nvSpPr>
              <p:spPr bwMode="auto">
                <a:xfrm rot="-2700000">
                  <a:off x="3744" y="292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89" name="Line 1040">
                  <a:extLst>
                    <a:ext uri="{FF2B5EF4-FFF2-40B4-BE49-F238E27FC236}">
                      <a16:creationId xmlns:a16="http://schemas.microsoft.com/office/drawing/2014/main" id="{5DF4A06B-AAD1-D94C-8B10-60A4C21BC70A}"/>
                    </a:ext>
                  </a:extLst>
                </p:cNvPr>
                <p:cNvSpPr>
                  <a:spLocks noChangeShapeType="1"/>
                </p:cNvSpPr>
                <p:nvPr/>
              </p:nvSpPr>
              <p:spPr bwMode="auto">
                <a:xfrm rot="-2700000">
                  <a:off x="3845" y="268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0" name="Line 1041">
                  <a:extLst>
                    <a:ext uri="{FF2B5EF4-FFF2-40B4-BE49-F238E27FC236}">
                      <a16:creationId xmlns:a16="http://schemas.microsoft.com/office/drawing/2014/main" id="{21628A95-D9FC-0E41-9732-E9E07D3A1C5B}"/>
                    </a:ext>
                  </a:extLst>
                </p:cNvPr>
                <p:cNvSpPr>
                  <a:spLocks noChangeShapeType="1"/>
                </p:cNvSpPr>
                <p:nvPr/>
              </p:nvSpPr>
              <p:spPr bwMode="auto">
                <a:xfrm rot="-2700000">
                  <a:off x="3600" y="283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1" name="Line 1042">
                  <a:extLst>
                    <a:ext uri="{FF2B5EF4-FFF2-40B4-BE49-F238E27FC236}">
                      <a16:creationId xmlns:a16="http://schemas.microsoft.com/office/drawing/2014/main" id="{989916A7-32DE-304F-8CC0-7ECF9F7016D5}"/>
                    </a:ext>
                  </a:extLst>
                </p:cNvPr>
                <p:cNvSpPr>
                  <a:spLocks noChangeShapeType="1"/>
                </p:cNvSpPr>
                <p:nvPr/>
              </p:nvSpPr>
              <p:spPr bwMode="auto">
                <a:xfrm rot="-2700000">
                  <a:off x="3600" y="292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2" name="Line 1043">
                  <a:extLst>
                    <a:ext uri="{FF2B5EF4-FFF2-40B4-BE49-F238E27FC236}">
                      <a16:creationId xmlns:a16="http://schemas.microsoft.com/office/drawing/2014/main" id="{254D8C31-E947-0F4A-AE14-928694E9732A}"/>
                    </a:ext>
                  </a:extLst>
                </p:cNvPr>
                <p:cNvSpPr>
                  <a:spLocks noChangeShapeType="1"/>
                </p:cNvSpPr>
                <p:nvPr/>
              </p:nvSpPr>
              <p:spPr bwMode="auto">
                <a:xfrm rot="-2700000">
                  <a:off x="3797" y="292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3" name="Line 1044">
                  <a:extLst>
                    <a:ext uri="{FF2B5EF4-FFF2-40B4-BE49-F238E27FC236}">
                      <a16:creationId xmlns:a16="http://schemas.microsoft.com/office/drawing/2014/main" id="{993A8154-7FA2-E147-B9B4-58AFF0B62C3D}"/>
                    </a:ext>
                  </a:extLst>
                </p:cNvPr>
                <p:cNvSpPr>
                  <a:spLocks noChangeShapeType="1"/>
                </p:cNvSpPr>
                <p:nvPr/>
              </p:nvSpPr>
              <p:spPr bwMode="auto">
                <a:xfrm rot="-2700000">
                  <a:off x="3840" y="2784"/>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4" name="Line 1045">
                  <a:extLst>
                    <a:ext uri="{FF2B5EF4-FFF2-40B4-BE49-F238E27FC236}">
                      <a16:creationId xmlns:a16="http://schemas.microsoft.com/office/drawing/2014/main" id="{A21709A4-ED9E-9D40-9F88-7367F28E216F}"/>
                    </a:ext>
                  </a:extLst>
                </p:cNvPr>
                <p:cNvSpPr>
                  <a:spLocks noChangeShapeType="1"/>
                </p:cNvSpPr>
                <p:nvPr/>
              </p:nvSpPr>
              <p:spPr bwMode="auto">
                <a:xfrm rot="-2700000">
                  <a:off x="3840" y="283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95" name="Line 1046">
                  <a:extLst>
                    <a:ext uri="{FF2B5EF4-FFF2-40B4-BE49-F238E27FC236}">
                      <a16:creationId xmlns:a16="http://schemas.microsoft.com/office/drawing/2014/main" id="{0B349976-009E-964F-8550-6E36080FF37E}"/>
                    </a:ext>
                  </a:extLst>
                </p:cNvPr>
                <p:cNvSpPr>
                  <a:spLocks noChangeShapeType="1"/>
                </p:cNvSpPr>
                <p:nvPr/>
              </p:nvSpPr>
              <p:spPr bwMode="auto">
                <a:xfrm rot="-2700000">
                  <a:off x="3840" y="2736"/>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4353" name="Group 1047">
                <a:extLst>
                  <a:ext uri="{FF2B5EF4-FFF2-40B4-BE49-F238E27FC236}">
                    <a16:creationId xmlns:a16="http://schemas.microsoft.com/office/drawing/2014/main" id="{6F9E63F9-A8FF-3C41-A019-847B58118446}"/>
                  </a:ext>
                </a:extLst>
              </p:cNvPr>
              <p:cNvGrpSpPr>
                <a:grpSpLocks/>
              </p:cNvGrpSpPr>
              <p:nvPr/>
            </p:nvGrpSpPr>
            <p:grpSpPr bwMode="auto">
              <a:xfrm>
                <a:off x="3456" y="624"/>
                <a:ext cx="96" cy="213"/>
                <a:chOff x="3936" y="624"/>
                <a:chExt cx="96" cy="213"/>
              </a:xfrm>
            </p:grpSpPr>
            <p:sp>
              <p:nvSpPr>
                <p:cNvPr id="14375" name="Line 1048">
                  <a:extLst>
                    <a:ext uri="{FF2B5EF4-FFF2-40B4-BE49-F238E27FC236}">
                      <a16:creationId xmlns:a16="http://schemas.microsoft.com/office/drawing/2014/main" id="{87816AB2-EC5E-A443-8A78-8A5ED6D48517}"/>
                    </a:ext>
                  </a:extLst>
                </p:cNvPr>
                <p:cNvSpPr>
                  <a:spLocks noChangeShapeType="1"/>
                </p:cNvSpPr>
                <p:nvPr/>
              </p:nvSpPr>
              <p:spPr bwMode="auto">
                <a:xfrm>
                  <a:off x="3936" y="645"/>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6" name="Line 1049">
                  <a:extLst>
                    <a:ext uri="{FF2B5EF4-FFF2-40B4-BE49-F238E27FC236}">
                      <a16:creationId xmlns:a16="http://schemas.microsoft.com/office/drawing/2014/main" id="{BA36BC88-D1E9-D647-AE5E-CD032EBA839E}"/>
                    </a:ext>
                  </a:extLst>
                </p:cNvPr>
                <p:cNvSpPr>
                  <a:spLocks noChangeShapeType="1"/>
                </p:cNvSpPr>
                <p:nvPr/>
              </p:nvSpPr>
              <p:spPr bwMode="auto">
                <a:xfrm rot="-2700000">
                  <a:off x="3941" y="624"/>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7" name="Line 1050">
                  <a:extLst>
                    <a:ext uri="{FF2B5EF4-FFF2-40B4-BE49-F238E27FC236}">
                      <a16:creationId xmlns:a16="http://schemas.microsoft.com/office/drawing/2014/main" id="{BC24A86D-F958-C44B-898B-5772BB0C9FC4}"/>
                    </a:ext>
                  </a:extLst>
                </p:cNvPr>
                <p:cNvSpPr>
                  <a:spLocks noChangeShapeType="1"/>
                </p:cNvSpPr>
                <p:nvPr/>
              </p:nvSpPr>
              <p:spPr bwMode="auto">
                <a:xfrm rot="-2700000">
                  <a:off x="3936" y="720"/>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8" name="Line 1051">
                  <a:extLst>
                    <a:ext uri="{FF2B5EF4-FFF2-40B4-BE49-F238E27FC236}">
                      <a16:creationId xmlns:a16="http://schemas.microsoft.com/office/drawing/2014/main" id="{2641F808-351E-6245-BC25-35C03A910162}"/>
                    </a:ext>
                  </a:extLst>
                </p:cNvPr>
                <p:cNvSpPr>
                  <a:spLocks noChangeShapeType="1"/>
                </p:cNvSpPr>
                <p:nvPr/>
              </p:nvSpPr>
              <p:spPr bwMode="auto">
                <a:xfrm rot="-2700000">
                  <a:off x="3936" y="768"/>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9" name="Line 1052">
                  <a:extLst>
                    <a:ext uri="{FF2B5EF4-FFF2-40B4-BE49-F238E27FC236}">
                      <a16:creationId xmlns:a16="http://schemas.microsoft.com/office/drawing/2014/main" id="{3534485A-5D40-0A46-878E-22986ED508A1}"/>
                    </a:ext>
                  </a:extLst>
                </p:cNvPr>
                <p:cNvSpPr>
                  <a:spLocks noChangeShapeType="1"/>
                </p:cNvSpPr>
                <p:nvPr/>
              </p:nvSpPr>
              <p:spPr bwMode="auto">
                <a:xfrm rot="-2700000">
                  <a:off x="3936" y="672"/>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grpSp>
            <p:nvGrpSpPr>
              <p:cNvPr id="14354" name="Group 1053">
                <a:extLst>
                  <a:ext uri="{FF2B5EF4-FFF2-40B4-BE49-F238E27FC236}">
                    <a16:creationId xmlns:a16="http://schemas.microsoft.com/office/drawing/2014/main" id="{C7FF1894-4C1B-A841-999C-872F7EC69FE2}"/>
                  </a:ext>
                </a:extLst>
              </p:cNvPr>
              <p:cNvGrpSpPr>
                <a:grpSpLocks/>
              </p:cNvGrpSpPr>
              <p:nvPr/>
            </p:nvGrpSpPr>
            <p:grpSpPr bwMode="auto">
              <a:xfrm>
                <a:off x="3216" y="624"/>
                <a:ext cx="96" cy="219"/>
                <a:chOff x="3696" y="624"/>
                <a:chExt cx="96" cy="219"/>
              </a:xfrm>
            </p:grpSpPr>
            <p:sp>
              <p:nvSpPr>
                <p:cNvPr id="14369" name="Line 1054">
                  <a:extLst>
                    <a:ext uri="{FF2B5EF4-FFF2-40B4-BE49-F238E27FC236}">
                      <a16:creationId xmlns:a16="http://schemas.microsoft.com/office/drawing/2014/main" id="{D3FD2BE6-5C39-2544-8F25-E2524CA6EEE7}"/>
                    </a:ext>
                  </a:extLst>
                </p:cNvPr>
                <p:cNvSpPr>
                  <a:spLocks noChangeShapeType="1"/>
                </p:cNvSpPr>
                <p:nvPr/>
              </p:nvSpPr>
              <p:spPr bwMode="auto">
                <a:xfrm>
                  <a:off x="3792" y="624"/>
                  <a:ext cx="0" cy="19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0" name="Line 1055">
                  <a:extLst>
                    <a:ext uri="{FF2B5EF4-FFF2-40B4-BE49-F238E27FC236}">
                      <a16:creationId xmlns:a16="http://schemas.microsoft.com/office/drawing/2014/main" id="{43023A5D-2612-6449-904C-E6B99BDE9A2A}"/>
                    </a:ext>
                  </a:extLst>
                </p:cNvPr>
                <p:cNvSpPr>
                  <a:spLocks noChangeShapeType="1"/>
                </p:cNvSpPr>
                <p:nvPr/>
              </p:nvSpPr>
              <p:spPr bwMode="auto">
                <a:xfrm rot="-2700000">
                  <a:off x="3701" y="651"/>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1" name="Line 1056">
                  <a:extLst>
                    <a:ext uri="{FF2B5EF4-FFF2-40B4-BE49-F238E27FC236}">
                      <a16:creationId xmlns:a16="http://schemas.microsoft.com/office/drawing/2014/main" id="{BAA9A912-22E3-6C4C-B2AE-75BD36214A11}"/>
                    </a:ext>
                  </a:extLst>
                </p:cNvPr>
                <p:cNvSpPr>
                  <a:spLocks noChangeShapeType="1"/>
                </p:cNvSpPr>
                <p:nvPr/>
              </p:nvSpPr>
              <p:spPr bwMode="auto">
                <a:xfrm rot="-2700000">
                  <a:off x="3696" y="699"/>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2" name="Line 1057">
                  <a:extLst>
                    <a:ext uri="{FF2B5EF4-FFF2-40B4-BE49-F238E27FC236}">
                      <a16:creationId xmlns:a16="http://schemas.microsoft.com/office/drawing/2014/main" id="{C443F957-B845-1642-96CC-53BBFDEDB748}"/>
                    </a:ext>
                  </a:extLst>
                </p:cNvPr>
                <p:cNvSpPr>
                  <a:spLocks noChangeShapeType="1"/>
                </p:cNvSpPr>
                <p:nvPr/>
              </p:nvSpPr>
              <p:spPr bwMode="auto">
                <a:xfrm rot="-2700000">
                  <a:off x="3696" y="795"/>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3" name="Line 1058">
                  <a:extLst>
                    <a:ext uri="{FF2B5EF4-FFF2-40B4-BE49-F238E27FC236}">
                      <a16:creationId xmlns:a16="http://schemas.microsoft.com/office/drawing/2014/main" id="{98C60A21-6CC7-A740-934E-F3A4350DAF4B}"/>
                    </a:ext>
                  </a:extLst>
                </p:cNvPr>
                <p:cNvSpPr>
                  <a:spLocks noChangeShapeType="1"/>
                </p:cNvSpPr>
                <p:nvPr/>
              </p:nvSpPr>
              <p:spPr bwMode="auto">
                <a:xfrm rot="-2700000">
                  <a:off x="3696" y="747"/>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74" name="Line 1059">
                  <a:extLst>
                    <a:ext uri="{FF2B5EF4-FFF2-40B4-BE49-F238E27FC236}">
                      <a16:creationId xmlns:a16="http://schemas.microsoft.com/office/drawing/2014/main" id="{01265DB0-E299-D74D-BFEE-9B69C506345A}"/>
                    </a:ext>
                  </a:extLst>
                </p:cNvPr>
                <p:cNvSpPr>
                  <a:spLocks noChangeShapeType="1"/>
                </p:cNvSpPr>
                <p:nvPr/>
              </p:nvSpPr>
              <p:spPr bwMode="auto">
                <a:xfrm rot="-2700000">
                  <a:off x="3696" y="843"/>
                  <a:ext cx="9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sp>
            <p:nvSpPr>
              <p:cNvPr id="14355" name="Oval 1060">
                <a:extLst>
                  <a:ext uri="{FF2B5EF4-FFF2-40B4-BE49-F238E27FC236}">
                    <a16:creationId xmlns:a16="http://schemas.microsoft.com/office/drawing/2014/main" id="{8EFE2F64-FBF8-8E49-B0E1-5FAE6912B212}"/>
                  </a:ext>
                </a:extLst>
              </p:cNvPr>
              <p:cNvSpPr>
                <a:spLocks noChangeArrowheads="1"/>
              </p:cNvSpPr>
              <p:nvPr/>
            </p:nvSpPr>
            <p:spPr bwMode="auto">
              <a:xfrm>
                <a:off x="4320" y="2016"/>
                <a:ext cx="113" cy="113"/>
              </a:xfrm>
              <a:prstGeom prst="ellipse">
                <a:avLst/>
              </a:prstGeom>
              <a:solidFill>
                <a:srgbClr val="33CC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4356" name="Text Box 1061">
                <a:extLst>
                  <a:ext uri="{FF2B5EF4-FFF2-40B4-BE49-F238E27FC236}">
                    <a16:creationId xmlns:a16="http://schemas.microsoft.com/office/drawing/2014/main" id="{6D2B0E29-BA56-AF4F-8E70-22350E6D7FCF}"/>
                  </a:ext>
                </a:extLst>
              </p:cNvPr>
              <p:cNvSpPr txBox="1">
                <a:spLocks noChangeArrowheads="1"/>
              </p:cNvSpPr>
              <p:nvPr/>
            </p:nvSpPr>
            <p:spPr bwMode="auto">
              <a:xfrm>
                <a:off x="4080" y="1104"/>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A</a:t>
                </a:r>
              </a:p>
            </p:txBody>
          </p:sp>
          <p:sp>
            <p:nvSpPr>
              <p:cNvPr id="14357" name="Rectangle 1062">
                <a:extLst>
                  <a:ext uri="{FF2B5EF4-FFF2-40B4-BE49-F238E27FC236}">
                    <a16:creationId xmlns:a16="http://schemas.microsoft.com/office/drawing/2014/main" id="{CA6AF812-DC4E-C94E-99E2-45189A0C8C4A}"/>
                  </a:ext>
                </a:extLst>
              </p:cNvPr>
              <p:cNvSpPr>
                <a:spLocks noChangeArrowheads="1"/>
              </p:cNvSpPr>
              <p:nvPr/>
            </p:nvSpPr>
            <p:spPr bwMode="auto">
              <a:xfrm rot="-5400000">
                <a:off x="3912" y="600"/>
                <a:ext cx="48" cy="1056"/>
              </a:xfrm>
              <a:prstGeom prst="rect">
                <a:avLst/>
              </a:prstGeom>
              <a:solidFill>
                <a:schemeClr val="tx2"/>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zh-CN" altLang="en-US" sz="2400" b="0" i="0"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
            <p:nvSpPr>
              <p:cNvPr id="14358" name="Line 1063">
                <a:extLst>
                  <a:ext uri="{FF2B5EF4-FFF2-40B4-BE49-F238E27FC236}">
                    <a16:creationId xmlns:a16="http://schemas.microsoft.com/office/drawing/2014/main" id="{D93102D2-0AB0-834F-A00C-4AD3839F5853}"/>
                  </a:ext>
                </a:extLst>
              </p:cNvPr>
              <p:cNvSpPr>
                <a:spLocks noChangeShapeType="1"/>
              </p:cNvSpPr>
              <p:nvPr/>
            </p:nvSpPr>
            <p:spPr bwMode="auto">
              <a:xfrm>
                <a:off x="4032" y="1152"/>
                <a:ext cx="336" cy="86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59" name="Line 1064">
                <a:extLst>
                  <a:ext uri="{FF2B5EF4-FFF2-40B4-BE49-F238E27FC236}">
                    <a16:creationId xmlns:a16="http://schemas.microsoft.com/office/drawing/2014/main" id="{144FCEC6-5F17-2146-8F22-11001043EBAC}"/>
                  </a:ext>
                </a:extLst>
              </p:cNvPr>
              <p:cNvSpPr>
                <a:spLocks noChangeShapeType="1"/>
              </p:cNvSpPr>
              <p:nvPr/>
            </p:nvSpPr>
            <p:spPr bwMode="auto">
              <a:xfrm>
                <a:off x="4032" y="1152"/>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grpSp>
            <p:nvGrpSpPr>
              <p:cNvPr id="14360" name="Group 1065">
                <a:extLst>
                  <a:ext uri="{FF2B5EF4-FFF2-40B4-BE49-F238E27FC236}">
                    <a16:creationId xmlns:a16="http://schemas.microsoft.com/office/drawing/2014/main" id="{E61D0B4B-1AC1-F74F-9F52-E745376CDF42}"/>
                  </a:ext>
                </a:extLst>
              </p:cNvPr>
              <p:cNvGrpSpPr>
                <a:grpSpLocks/>
              </p:cNvGrpSpPr>
              <p:nvPr/>
            </p:nvGrpSpPr>
            <p:grpSpPr bwMode="auto">
              <a:xfrm>
                <a:off x="3034" y="2016"/>
                <a:ext cx="518" cy="288"/>
                <a:chOff x="3522" y="1040"/>
                <a:chExt cx="518" cy="288"/>
              </a:xfrm>
            </p:grpSpPr>
            <p:sp>
              <p:nvSpPr>
                <p:cNvPr id="14367" name="Freeform 1066">
                  <a:extLst>
                    <a:ext uri="{FF2B5EF4-FFF2-40B4-BE49-F238E27FC236}">
                      <a16:creationId xmlns:a16="http://schemas.microsoft.com/office/drawing/2014/main" id="{BBD1D990-BC18-AC44-A67C-02019DA0D294}"/>
                    </a:ext>
                  </a:extLst>
                </p:cNvPr>
                <p:cNvSpPr>
                  <a:spLocks/>
                </p:cNvSpPr>
                <p:nvPr/>
              </p:nvSpPr>
              <p:spPr bwMode="auto">
                <a:xfrm rot="16200000" flipV="1">
                  <a:off x="3832" y="1064"/>
                  <a:ext cx="168" cy="248"/>
                </a:xfrm>
                <a:custGeom>
                  <a:avLst/>
                  <a:gdLst>
                    <a:gd name="T0" fmla="*/ 17 w 264"/>
                    <a:gd name="T1" fmla="*/ 13 h 392"/>
                    <a:gd name="T2" fmla="*/ 14 w 264"/>
                    <a:gd name="T3" fmla="*/ 4 h 392"/>
                    <a:gd name="T4" fmla="*/ 8 w 264"/>
                    <a:gd name="T5" fmla="*/ 1 h 392"/>
                    <a:gd name="T6" fmla="*/ 2 w 264"/>
                    <a:gd name="T7" fmla="*/ 7 h 392"/>
                    <a:gd name="T8" fmla="*/ 2 w 264"/>
                    <a:gd name="T9" fmla="*/ 16 h 392"/>
                    <a:gd name="T10" fmla="*/ 11 w 264"/>
                    <a:gd name="T11" fmla="*/ 25 h 3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4" h="392">
                      <a:moveTo>
                        <a:pt x="264" y="200"/>
                      </a:moveTo>
                      <a:cubicBezTo>
                        <a:pt x="252" y="144"/>
                        <a:pt x="240" y="88"/>
                        <a:pt x="216" y="56"/>
                      </a:cubicBezTo>
                      <a:cubicBezTo>
                        <a:pt x="192" y="24"/>
                        <a:pt x="152" y="0"/>
                        <a:pt x="120" y="8"/>
                      </a:cubicBezTo>
                      <a:cubicBezTo>
                        <a:pt x="88" y="16"/>
                        <a:pt x="40" y="64"/>
                        <a:pt x="24" y="104"/>
                      </a:cubicBezTo>
                      <a:cubicBezTo>
                        <a:pt x="8" y="144"/>
                        <a:pt x="0" y="200"/>
                        <a:pt x="24" y="248"/>
                      </a:cubicBezTo>
                      <a:cubicBezTo>
                        <a:pt x="48" y="296"/>
                        <a:pt x="108" y="344"/>
                        <a:pt x="168" y="392"/>
                      </a:cubicBezTo>
                    </a:path>
                  </a:pathLst>
                </a:custGeom>
                <a:noFill/>
                <a:ln w="19050" cap="flat" cmpd="sng">
                  <a:solidFill>
                    <a:srgbClr val="FF33CC"/>
                  </a:solidFill>
                  <a:prstDash val="solid"/>
                  <a:round/>
                  <a:headEnd type="stealth"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77867" name="Text Box 1067">
                  <a:extLst>
                    <a:ext uri="{FF2B5EF4-FFF2-40B4-BE49-F238E27FC236}">
                      <a16:creationId xmlns:a16="http://schemas.microsoft.com/office/drawing/2014/main" id="{3558BB42-3FFA-364D-9BAC-D1BE9980528B}"/>
                    </a:ext>
                  </a:extLst>
                </p:cNvPr>
                <p:cNvSpPr txBox="1">
                  <a:spLocks noChangeArrowheads="1"/>
                </p:cNvSpPr>
                <p:nvPr/>
              </p:nvSpPr>
              <p:spPr bwMode="auto">
                <a:xfrm>
                  <a:off x="3522" y="1040"/>
                  <a:ext cx="2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0" i="1" u="none" strike="noStrike" kern="1200" cap="none" spc="0" normalizeH="0" baseline="0" noProof="0">
                      <a:ln>
                        <a:noFill/>
                      </a:ln>
                      <a:solidFill>
                        <a:srgbClr val="FF33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sym typeface="Symbol" panose="05050102010706020507" pitchFamily="18" charset="2"/>
                    </a:rPr>
                    <a:t></a:t>
                  </a:r>
                  <a:endParaRPr kumimoji="1" lang="zh-CN" altLang="en-US" sz="2400" b="0" i="1" u="none" strike="noStrike" kern="1200" cap="none" spc="0" normalizeH="0" baseline="0" noProof="0">
                    <a:ln>
                      <a:noFill/>
                    </a:ln>
                    <a:solidFill>
                      <a:srgbClr val="FF33CC"/>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mn-cs"/>
                  </a:endParaRPr>
                </a:p>
              </p:txBody>
            </p:sp>
          </p:grpSp>
          <p:sp>
            <p:nvSpPr>
              <p:cNvPr id="14361" name="Arc 1068">
                <a:extLst>
                  <a:ext uri="{FF2B5EF4-FFF2-40B4-BE49-F238E27FC236}">
                    <a16:creationId xmlns:a16="http://schemas.microsoft.com/office/drawing/2014/main" id="{27CD50D5-A30E-6D46-BD91-2A8519CB03D9}"/>
                  </a:ext>
                </a:extLst>
              </p:cNvPr>
              <p:cNvSpPr>
                <a:spLocks/>
              </p:cNvSpPr>
              <p:nvPr/>
            </p:nvSpPr>
            <p:spPr bwMode="auto">
              <a:xfrm rot="8045698" flipH="1">
                <a:off x="3997" y="1290"/>
                <a:ext cx="166" cy="193"/>
              </a:xfrm>
              <a:custGeom>
                <a:avLst/>
                <a:gdLst>
                  <a:gd name="T0" fmla="*/ 0 w 17685"/>
                  <a:gd name="T1" fmla="*/ 0 h 20089"/>
                  <a:gd name="T2" fmla="*/ 0 w 17685"/>
                  <a:gd name="T3" fmla="*/ 0 h 20089"/>
                  <a:gd name="T4" fmla="*/ 0 w 17685"/>
                  <a:gd name="T5" fmla="*/ 0 h 20089"/>
                  <a:gd name="T6" fmla="*/ 0 60000 65536"/>
                  <a:gd name="T7" fmla="*/ 0 60000 65536"/>
                  <a:gd name="T8" fmla="*/ 0 60000 65536"/>
                </a:gdLst>
                <a:ahLst/>
                <a:cxnLst>
                  <a:cxn ang="T6">
                    <a:pos x="T0" y="T1"/>
                  </a:cxn>
                  <a:cxn ang="T7">
                    <a:pos x="T2" y="T3"/>
                  </a:cxn>
                  <a:cxn ang="T8">
                    <a:pos x="T4" y="T5"/>
                  </a:cxn>
                </a:cxnLst>
                <a:rect l="0" t="0" r="r" b="b"/>
                <a:pathLst>
                  <a:path w="17685" h="20089" fill="none" extrusionOk="0">
                    <a:moveTo>
                      <a:pt x="-1" y="7687"/>
                    </a:moveTo>
                    <a:cubicBezTo>
                      <a:pt x="2426" y="4226"/>
                      <a:pt x="5816" y="1553"/>
                      <a:pt x="9748" y="0"/>
                    </a:cubicBezTo>
                  </a:path>
                  <a:path w="17685" h="20089" stroke="0" extrusionOk="0">
                    <a:moveTo>
                      <a:pt x="-1" y="7687"/>
                    </a:moveTo>
                    <a:cubicBezTo>
                      <a:pt x="2426" y="4226"/>
                      <a:pt x="5816" y="1553"/>
                      <a:pt x="9748" y="0"/>
                    </a:cubicBezTo>
                    <a:lnTo>
                      <a:pt x="17685" y="20089"/>
                    </a:lnTo>
                    <a:lnTo>
                      <a:pt x="-1" y="7687"/>
                    </a:lnTo>
                    <a:close/>
                  </a:path>
                </a:pathLst>
              </a:custGeom>
              <a:noFill/>
              <a:ln w="12700">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62" name="Rectangle 1069">
                <a:extLst>
                  <a:ext uri="{FF2B5EF4-FFF2-40B4-BE49-F238E27FC236}">
                    <a16:creationId xmlns:a16="http://schemas.microsoft.com/office/drawing/2014/main" id="{C61A178B-6714-5047-AE05-6B91E2C6974D}"/>
                  </a:ext>
                </a:extLst>
              </p:cNvPr>
              <p:cNvSpPr>
                <a:spLocks noChangeArrowheads="1"/>
              </p:cNvSpPr>
              <p:nvPr/>
            </p:nvSpPr>
            <p:spPr bwMode="auto">
              <a:xfrm>
                <a:off x="3984" y="1382"/>
                <a:ext cx="21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000" b="0" i="1"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sym typeface="Symbol" pitchFamily="2" charset="2"/>
                  </a:rPr>
                  <a:t></a:t>
                </a:r>
              </a:p>
            </p:txBody>
          </p:sp>
          <p:sp>
            <p:nvSpPr>
              <p:cNvPr id="14363" name="Line 1070">
                <a:extLst>
                  <a:ext uri="{FF2B5EF4-FFF2-40B4-BE49-F238E27FC236}">
                    <a16:creationId xmlns:a16="http://schemas.microsoft.com/office/drawing/2014/main" id="{0A46C965-2145-8043-9AC8-91DB057C78FB}"/>
                  </a:ext>
                </a:extLst>
              </p:cNvPr>
              <p:cNvSpPr>
                <a:spLocks noChangeShapeType="1"/>
              </p:cNvSpPr>
              <p:nvPr/>
            </p:nvSpPr>
            <p:spPr bwMode="auto">
              <a:xfrm>
                <a:off x="3408" y="1344"/>
                <a:ext cx="624"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1" lang="en-US" sz="24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4364" name="Text Box 1071">
                <a:extLst>
                  <a:ext uri="{FF2B5EF4-FFF2-40B4-BE49-F238E27FC236}">
                    <a16:creationId xmlns:a16="http://schemas.microsoft.com/office/drawing/2014/main" id="{96527DED-2C26-BD46-A097-2717AFCD1A70}"/>
                  </a:ext>
                </a:extLst>
              </p:cNvPr>
              <p:cNvSpPr txBox="1">
                <a:spLocks noChangeArrowheads="1"/>
              </p:cNvSpPr>
              <p:nvPr/>
            </p:nvSpPr>
            <p:spPr bwMode="auto">
              <a:xfrm>
                <a:off x="3648" y="1142"/>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rPr>
                  <a:t>a</a:t>
                </a:r>
              </a:p>
            </p:txBody>
          </p:sp>
          <p:sp>
            <p:nvSpPr>
              <p:cNvPr id="14365" name="Text Box 1072">
                <a:extLst>
                  <a:ext uri="{FF2B5EF4-FFF2-40B4-BE49-F238E27FC236}">
                    <a16:creationId xmlns:a16="http://schemas.microsoft.com/office/drawing/2014/main" id="{B71DBF4D-16AA-7046-85DA-81AC6807EE21}"/>
                  </a:ext>
                </a:extLst>
              </p:cNvPr>
              <p:cNvSpPr txBox="1">
                <a:spLocks noChangeArrowheads="1"/>
              </p:cNvSpPr>
              <p:nvPr/>
            </p:nvSpPr>
            <p:spPr bwMode="auto">
              <a:xfrm>
                <a:off x="4224" y="1440"/>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FF00"/>
                    </a:solidFill>
                    <a:effectLst/>
                    <a:uLnTx/>
                    <a:uFillTx/>
                    <a:latin typeface="Times New Roman" panose="02020603050405020304" pitchFamily="18" charset="0"/>
                    <a:ea typeface="黑体" panose="02010609060101010101" pitchFamily="49" charset="-122"/>
                    <a:cs typeface="+mn-cs"/>
                  </a:rPr>
                  <a:t>l</a:t>
                </a:r>
              </a:p>
            </p:txBody>
          </p:sp>
          <p:sp>
            <p:nvSpPr>
              <p:cNvPr id="14366" name="Text Box 1073">
                <a:extLst>
                  <a:ext uri="{FF2B5EF4-FFF2-40B4-BE49-F238E27FC236}">
                    <a16:creationId xmlns:a16="http://schemas.microsoft.com/office/drawing/2014/main" id="{12C0C999-B95E-F14E-BBB7-760A79D8A656}"/>
                  </a:ext>
                </a:extLst>
              </p:cNvPr>
              <p:cNvSpPr txBox="1">
                <a:spLocks noChangeArrowheads="1"/>
              </p:cNvSpPr>
              <p:nvPr/>
            </p:nvSpPr>
            <p:spPr bwMode="auto">
              <a:xfrm>
                <a:off x="4464" y="1958"/>
                <a:ext cx="2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000" b="0" i="1" u="none" strike="noStrike" kern="1200" cap="none" spc="0" normalizeH="0" baseline="0" noProof="0">
                    <a:ln>
                      <a:noFill/>
                    </a:ln>
                    <a:solidFill>
                      <a:srgbClr val="000000"/>
                    </a:solidFill>
                    <a:effectLst/>
                    <a:uLnTx/>
                    <a:uFillTx/>
                    <a:latin typeface="Times New Roman" panose="02020603050405020304" pitchFamily="18" charset="0"/>
                    <a:ea typeface="黑体" panose="02010609060101010101" pitchFamily="49" charset="-122"/>
                    <a:cs typeface="+mn-cs"/>
                  </a:rPr>
                  <a:t>M</a:t>
                </a:r>
              </a:p>
            </p:txBody>
          </p:sp>
        </p:grpSp>
      </p:grpSp>
      <p:sp>
        <p:nvSpPr>
          <p:cNvPr id="2" name="灯片编号占位符 1">
            <a:extLst>
              <a:ext uri="{FF2B5EF4-FFF2-40B4-BE49-F238E27FC236}">
                <a16:creationId xmlns:a16="http://schemas.microsoft.com/office/drawing/2014/main" id="{14DE9DDE-D3A1-4409-9F42-D0FA639C8E82}"/>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372D68D-3E4D-E140-BABB-1F7B81CFF020}" type="slidenum">
              <a:rPr kumimoji="1" lang="en-US" altLang="zh-CN" sz="20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1" lang="en-US" altLang="zh-CN" sz="20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68911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77876"/>
                                        </p:tgtEl>
                                        <p:attrNameLst>
                                          <p:attrName>style.visibility</p:attrName>
                                        </p:attrNameLst>
                                      </p:cBhvr>
                                      <p:to>
                                        <p:strVal val="visible"/>
                                      </p:to>
                                    </p:set>
                                    <p:animEffect transition="in" filter="box(out)">
                                      <p:cBhvr>
                                        <p:cTn id="7" dur="500"/>
                                        <p:tgtEl>
                                          <p:spTgt spid="77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7878"/>
                                        </p:tgtEl>
                                        <p:attrNameLst>
                                          <p:attrName>style.visibility</p:attrName>
                                        </p:attrNameLst>
                                      </p:cBhvr>
                                      <p:to>
                                        <p:strVal val="visible"/>
                                      </p:to>
                                    </p:set>
                                    <p:animEffect transition="in" filter="box(out)">
                                      <p:cBhvr>
                                        <p:cTn id="12" dur="500"/>
                                        <p:tgtEl>
                                          <p:spTgt spid="7787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77888"/>
                                        </p:tgtEl>
                                        <p:attrNameLst>
                                          <p:attrName>style.visibility</p:attrName>
                                        </p:attrNameLst>
                                      </p:cBhvr>
                                      <p:to>
                                        <p:strVal val="visible"/>
                                      </p:to>
                                    </p:set>
                                    <p:animEffect transition="in" filter="box(out)">
                                      <p:cBhvr>
                                        <p:cTn id="17" dur="500"/>
                                        <p:tgtEl>
                                          <p:spTgt spid="7788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77879"/>
                                        </p:tgtEl>
                                        <p:attrNameLst>
                                          <p:attrName>style.visibility</p:attrName>
                                        </p:attrNameLst>
                                      </p:cBhvr>
                                      <p:to>
                                        <p:strVal val="visible"/>
                                      </p:to>
                                    </p:set>
                                    <p:animEffect transition="in" filter="box(out)">
                                      <p:cBhvr>
                                        <p:cTn id="22" dur="500"/>
                                        <p:tgtEl>
                                          <p:spTgt spid="778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32" fill="hold" nodeType="clickEffect">
                                  <p:stCondLst>
                                    <p:cond delay="0"/>
                                  </p:stCondLst>
                                  <p:childTnLst>
                                    <p:set>
                                      <p:cBhvr>
                                        <p:cTn id="26" dur="1" fill="hold">
                                          <p:stCondLst>
                                            <p:cond delay="0"/>
                                          </p:stCondLst>
                                        </p:cTn>
                                        <p:tgtEl>
                                          <p:spTgt spid="77882"/>
                                        </p:tgtEl>
                                        <p:attrNameLst>
                                          <p:attrName>style.visibility</p:attrName>
                                        </p:attrNameLst>
                                      </p:cBhvr>
                                      <p:to>
                                        <p:strVal val="visible"/>
                                      </p:to>
                                    </p:set>
                                    <p:animEffect transition="in" filter="box(out)">
                                      <p:cBhvr>
                                        <p:cTn id="27" dur="500"/>
                                        <p:tgtEl>
                                          <p:spTgt spid="778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77885"/>
                                        </p:tgtEl>
                                        <p:attrNameLst>
                                          <p:attrName>style.visibility</p:attrName>
                                        </p:attrNameLst>
                                      </p:cBhvr>
                                      <p:to>
                                        <p:strVal val="visible"/>
                                      </p:to>
                                    </p:set>
                                    <p:animEffect transition="in" filter="box(out)">
                                      <p:cBhvr>
                                        <p:cTn id="32" dur="500"/>
                                        <p:tgtEl>
                                          <p:spTgt spid="778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32" fill="hold" grpId="0" nodeType="clickEffect">
                                  <p:stCondLst>
                                    <p:cond delay="0"/>
                                  </p:stCondLst>
                                  <p:childTnLst>
                                    <p:set>
                                      <p:cBhvr>
                                        <p:cTn id="36" dur="1" fill="hold">
                                          <p:stCondLst>
                                            <p:cond delay="0"/>
                                          </p:stCondLst>
                                        </p:cTn>
                                        <p:tgtEl>
                                          <p:spTgt spid="77892"/>
                                        </p:tgtEl>
                                        <p:attrNameLst>
                                          <p:attrName>style.visibility</p:attrName>
                                        </p:attrNameLst>
                                      </p:cBhvr>
                                      <p:to>
                                        <p:strVal val="visible"/>
                                      </p:to>
                                    </p:set>
                                    <p:animEffect transition="in" filter="box(out)">
                                      <p:cBhvr>
                                        <p:cTn id="37" dur="500"/>
                                        <p:tgtEl>
                                          <p:spTgt spid="7789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77893"/>
                                        </p:tgtEl>
                                        <p:attrNameLst>
                                          <p:attrName>style.visibility</p:attrName>
                                        </p:attrNameLst>
                                      </p:cBhvr>
                                      <p:to>
                                        <p:strVal val="visible"/>
                                      </p:to>
                                    </p:set>
                                    <p:animEffect transition="in" filter="box(out)">
                                      <p:cBhvr>
                                        <p:cTn id="42" dur="500"/>
                                        <p:tgtEl>
                                          <p:spTgt spid="778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76" grpId="0" animBg="1" autoUpdateAnimBg="0"/>
      <p:bldP spid="77878" grpId="0" autoUpdateAnimBg="0"/>
      <p:bldP spid="77892" grpId="0" autoUpdateAnimBg="0"/>
      <p:bldP spid="7789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4">
            <a:extLst>
              <a:ext uri="{FF2B5EF4-FFF2-40B4-BE49-F238E27FC236}">
                <a16:creationId xmlns:a16="http://schemas.microsoft.com/office/drawing/2014/main" id="{69354E39-175C-F341-BC57-B5F871CE9E1F}"/>
              </a:ext>
            </a:extLst>
          </p:cNvPr>
          <p:cNvSpPr txBox="1">
            <a:spLocks noChangeArrowheads="1"/>
          </p:cNvSpPr>
          <p:nvPr/>
        </p:nvSpPr>
        <p:spPr bwMode="auto">
          <a:xfrm>
            <a:off x="69850" y="0"/>
            <a:ext cx="9161463" cy="1570038"/>
          </a:xfrm>
          <a:prstGeom prst="rect">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FF0000"/>
                </a:solidFill>
                <a:ea typeface="黑体" panose="02010609060101010101" pitchFamily="49" charset="-122"/>
              </a:rPr>
              <a:t>[例</a:t>
            </a:r>
            <a:r>
              <a:rPr lang="en-US" altLang="zh-CN" dirty="0">
                <a:solidFill>
                  <a:srgbClr val="FF0000"/>
                </a:solidFill>
                <a:ea typeface="黑体" panose="02010609060101010101" pitchFamily="49" charset="-122"/>
              </a:rPr>
              <a:t>2</a:t>
            </a:r>
            <a:r>
              <a:rPr lang="zh-CN" altLang="en-US" dirty="0">
                <a:solidFill>
                  <a:srgbClr val="FF0000"/>
                </a:solidFill>
                <a:ea typeface="黑体" panose="02010609060101010101" pitchFamily="49" charset="-122"/>
              </a:rPr>
              <a:t>]</a:t>
            </a:r>
            <a:r>
              <a:rPr lang="zh-CN" altLang="en-US" dirty="0">
                <a:solidFill>
                  <a:srgbClr val="FFFF99"/>
                </a:solidFill>
                <a:ea typeface="黑体" panose="02010609060101010101" pitchFamily="49" charset="-122"/>
              </a:rPr>
              <a:t>  在一光滑水平直管中，有一质量为</a:t>
            </a:r>
            <a:r>
              <a:rPr lang="en-US" altLang="zh-CN" dirty="0">
                <a:solidFill>
                  <a:srgbClr val="FFFF99"/>
                </a:solidFill>
                <a:ea typeface="黑体" panose="02010609060101010101" pitchFamily="49" charset="-122"/>
              </a:rPr>
              <a:t>m</a:t>
            </a:r>
            <a:r>
              <a:rPr lang="zh-CN" altLang="en-US" dirty="0">
                <a:solidFill>
                  <a:srgbClr val="FFFF99"/>
                </a:solidFill>
                <a:ea typeface="黑体" panose="02010609060101010101" pitchFamily="49" charset="-122"/>
              </a:rPr>
              <a:t>的小球。此管以恒定</a:t>
            </a:r>
          </a:p>
          <a:p>
            <a:pPr eaLnBrk="1" hangingPunct="1"/>
            <a:r>
              <a:rPr lang="zh-CN" altLang="en-US" dirty="0">
                <a:solidFill>
                  <a:srgbClr val="FFFF99"/>
                </a:solidFill>
                <a:ea typeface="黑体" panose="02010609060101010101" pitchFamily="49" charset="-122"/>
              </a:rPr>
              <a:t>角速度</a:t>
            </a:r>
            <a:r>
              <a:rPr lang="en-US" altLang="zh-CN" dirty="0">
                <a:solidFill>
                  <a:srgbClr val="FFFF99"/>
                </a:solidFill>
                <a:ea typeface="黑体" panose="02010609060101010101" pitchFamily="49" charset="-122"/>
              </a:rPr>
              <a:t>ω</a:t>
            </a:r>
            <a:r>
              <a:rPr lang="zh-CN" altLang="en-US" dirty="0">
                <a:solidFill>
                  <a:srgbClr val="FFFF99"/>
                </a:solidFill>
                <a:ea typeface="黑体" panose="02010609060101010101" pitchFamily="49" charset="-122"/>
              </a:rPr>
              <a:t>绕通过管子一段的竖直轴转动。如果起始时，球距转动轴</a:t>
            </a:r>
          </a:p>
          <a:p>
            <a:pPr eaLnBrk="1" hangingPunct="1"/>
            <a:r>
              <a:rPr lang="zh-CN" altLang="en-US" dirty="0">
                <a:solidFill>
                  <a:srgbClr val="FFFF99"/>
                </a:solidFill>
                <a:ea typeface="黑体" panose="02010609060101010101" pitchFamily="49" charset="-122"/>
              </a:rPr>
              <a:t>的距离</a:t>
            </a:r>
            <a:r>
              <a:rPr lang="en-US" altLang="zh-CN" dirty="0">
                <a:solidFill>
                  <a:srgbClr val="FFFF99"/>
                </a:solidFill>
                <a:ea typeface="黑体" panose="02010609060101010101" pitchFamily="49" charset="-122"/>
              </a:rPr>
              <a:t>a，</a:t>
            </a:r>
            <a:r>
              <a:rPr lang="zh-CN" altLang="en-US" dirty="0">
                <a:solidFill>
                  <a:srgbClr val="FFFF99"/>
                </a:solidFill>
                <a:ea typeface="黑体" panose="02010609060101010101" pitchFamily="49" charset="-122"/>
              </a:rPr>
              <a:t>球相对于管子的速度为零，求小球沿馆的运动规律及管</a:t>
            </a:r>
          </a:p>
          <a:p>
            <a:pPr eaLnBrk="1" hangingPunct="1"/>
            <a:r>
              <a:rPr lang="zh-CN" altLang="en-US" dirty="0">
                <a:solidFill>
                  <a:srgbClr val="FFFF99"/>
                </a:solidFill>
                <a:ea typeface="黑体" panose="02010609060101010101" pitchFamily="49" charset="-122"/>
              </a:rPr>
              <a:t>对小球的约束反作用力。</a:t>
            </a:r>
          </a:p>
        </p:txBody>
      </p:sp>
      <mc:AlternateContent xmlns:mc="http://schemas.openxmlformats.org/markup-compatibility/2006" xmlns:a14="http://schemas.microsoft.com/office/drawing/2010/main">
        <mc:Choice Requires="a14">
          <p:sp>
            <p:nvSpPr>
              <p:cNvPr id="9219" name="Text Box 5">
                <a:extLst>
                  <a:ext uri="{FF2B5EF4-FFF2-40B4-BE49-F238E27FC236}">
                    <a16:creationId xmlns:a16="http://schemas.microsoft.com/office/drawing/2014/main" id="{10359B31-53E5-0741-9F72-4D46134A6053}"/>
                  </a:ext>
                </a:extLst>
              </p:cNvPr>
              <p:cNvSpPr txBox="1">
                <a:spLocks noChangeArrowheads="1"/>
              </p:cNvSpPr>
              <p:nvPr/>
            </p:nvSpPr>
            <p:spPr bwMode="auto">
              <a:xfrm>
                <a:off x="160043" y="1638437"/>
                <a:ext cx="8876454" cy="1130246"/>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0000"/>
                    </a:solidFill>
                    <a:ea typeface="黑体" panose="02010609060101010101" pitchFamily="49" charset="-122"/>
                  </a:rPr>
                  <a:t>解：</a:t>
                </a:r>
                <a:r>
                  <a:rPr lang="zh-CN" altLang="en-US" dirty="0">
                    <a:ea typeface="黑体" panose="02010609060101010101" pitchFamily="49" charset="-122"/>
                  </a:rPr>
                  <a:t>选取管为转动参考系</a:t>
                </a:r>
                <a14:m>
                  <m:oMath xmlns:m="http://schemas.openxmlformats.org/officeDocument/2006/math">
                    <m:r>
                      <a:rPr lang="en-US" altLang="zh-CN" b="0" i="1" smtClean="0">
                        <a:latin typeface="Cambria Math" panose="02040503050406030204" pitchFamily="18" charset="0"/>
                        <a:ea typeface="黑体" panose="02010609060101010101" pitchFamily="49" charset="-122"/>
                      </a:rPr>
                      <m:t>𝑆</m:t>
                    </m:r>
                    <m:r>
                      <a:rPr lang="en-US" altLang="zh-CN" b="0" i="1" smtClean="0">
                        <a:latin typeface="Cambria Math" panose="02040503050406030204" pitchFamily="18" charset="0"/>
                        <a:ea typeface="黑体" panose="02010609060101010101" pitchFamily="49" charset="-122"/>
                      </a:rPr>
                      <m:t>′</m:t>
                    </m:r>
                  </m:oMath>
                </a14:m>
                <a:r>
                  <a:rPr lang="zh-CN" altLang="en-US" dirty="0">
                    <a:ea typeface="黑体" panose="02010609060101010101" pitchFamily="49" charset="-122"/>
                  </a:rPr>
                  <a:t>，建立固结于管的坐标系0-</a:t>
                </a:r>
                <a:r>
                  <a:rPr lang="en-US" altLang="zh-CN" dirty="0" err="1">
                    <a:ea typeface="黑体" panose="02010609060101010101" pitchFamily="49" charset="-122"/>
                  </a:rPr>
                  <a:t>xyz</a:t>
                </a:r>
                <a:r>
                  <a:rPr lang="en-US" altLang="zh-CN" dirty="0">
                    <a:ea typeface="黑体" panose="02010609060101010101" pitchFamily="49" charset="-122"/>
                  </a:rPr>
                  <a:t>, </a:t>
                </a:r>
                <a:r>
                  <a:rPr lang="zh-CN" altLang="en-US" dirty="0">
                    <a:ea typeface="黑体" panose="02010609060101010101" pitchFamily="49" charset="-122"/>
                  </a:rPr>
                  <a:t>则</a:t>
                </a:r>
                <a14:m>
                  <m:oMath xmlns:m="http://schemas.openxmlformats.org/officeDocument/2006/math">
                    <m:r>
                      <a:rPr lang="en-US" altLang="zh-CN" b="0" i="1" smtClean="0">
                        <a:latin typeface="Cambria Math" panose="02040503050406030204" pitchFamily="18" charset="0"/>
                        <a:ea typeface="黑体" panose="02010609060101010101" pitchFamily="49" charset="-122"/>
                      </a:rPr>
                      <m:t>𝑆</m:t>
                    </m:r>
                    <m:r>
                      <a:rPr lang="en-US" altLang="zh-CN" b="0" i="1" smtClean="0">
                        <a:latin typeface="Cambria Math" panose="02040503050406030204" pitchFamily="18" charset="0"/>
                        <a:ea typeface="黑体" panose="02010609060101010101" pitchFamily="49" charset="-122"/>
                      </a:rPr>
                      <m:t>′</m:t>
                    </m:r>
                  </m:oMath>
                </a14:m>
                <a:r>
                  <a:rPr lang="zh-CN" altLang="en-US" dirty="0">
                    <a:ea typeface="黑体" panose="02010609060101010101" pitchFamily="49" charset="-122"/>
                  </a:rPr>
                  <a:t>系角速度为 </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𝜔</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𝑗</m:t>
                        </m:r>
                      </m:e>
                    </m:acc>
                  </m:oMath>
                </a14:m>
                <a:endParaRPr lang="zh-CN" altLang="en-US" dirty="0">
                  <a:ea typeface="黑体" panose="02010609060101010101" pitchFamily="49" charset="-122"/>
                </a:endParaRPr>
              </a:p>
            </p:txBody>
          </p:sp>
        </mc:Choice>
        <mc:Fallback xmlns="">
          <p:sp>
            <p:nvSpPr>
              <p:cNvPr id="9219" name="Text Box 5">
                <a:extLst>
                  <a:ext uri="{FF2B5EF4-FFF2-40B4-BE49-F238E27FC236}">
                    <a16:creationId xmlns:a16="http://schemas.microsoft.com/office/drawing/2014/main" id="{10359B31-53E5-0741-9F72-4D46134A6053}"/>
                  </a:ext>
                </a:extLst>
              </p:cNvPr>
              <p:cNvSpPr txBox="1">
                <a:spLocks noRot="1" noChangeAspect="1" noMove="1" noResize="1" noEditPoints="1" noAdjustHandles="1" noChangeArrowheads="1" noChangeShapeType="1" noTextEdit="1"/>
              </p:cNvSpPr>
              <p:nvPr/>
            </p:nvSpPr>
            <p:spPr bwMode="auto">
              <a:xfrm>
                <a:off x="160043" y="1638437"/>
                <a:ext cx="8876454" cy="1130246"/>
              </a:xfrm>
              <a:prstGeom prst="rect">
                <a:avLst/>
              </a:prstGeom>
              <a:blipFill>
                <a:blip r:embed="rId2"/>
                <a:stretch>
                  <a:fillRect l="-1030" r="-618" b="-10270"/>
                </a:stretch>
              </a:blipFill>
              <a:ln>
                <a:noFill/>
              </a:ln>
              <a:effectLst/>
              <a:extLst/>
            </p:spPr>
            <p:txBody>
              <a:bodyPr/>
              <a:lstStyle/>
              <a:p>
                <a:r>
                  <a:rPr lang="zh-CN" altLang="en-US">
                    <a:noFill/>
                  </a:rPr>
                  <a:t> </a:t>
                </a:r>
              </a:p>
            </p:txBody>
          </p:sp>
        </mc:Fallback>
      </mc:AlternateContent>
      <p:sp>
        <p:nvSpPr>
          <p:cNvPr id="9220" name="Rectangle 8">
            <a:extLst>
              <a:ext uri="{FF2B5EF4-FFF2-40B4-BE49-F238E27FC236}">
                <a16:creationId xmlns:a16="http://schemas.microsoft.com/office/drawing/2014/main" id="{DE9643AD-B16C-7541-8325-1828B3B1B785}"/>
              </a:ext>
            </a:extLst>
          </p:cNvPr>
          <p:cNvSpPr>
            <a:spLocks noChangeArrowheads="1"/>
          </p:cNvSpPr>
          <p:nvPr/>
        </p:nvSpPr>
        <p:spPr bwMode="auto">
          <a:xfrm>
            <a:off x="3962400" y="3872413"/>
            <a:ext cx="2743200" cy="152400"/>
          </a:xfrm>
          <a:prstGeom prst="rect">
            <a:avLst/>
          </a:prstGeom>
          <a:solidFill>
            <a:srgbClr val="FFCCFF"/>
          </a:solidFill>
          <a:ln w="12700">
            <a:solidFill>
              <a:schemeClr val="accent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221" name="Freeform 16">
            <a:extLst>
              <a:ext uri="{FF2B5EF4-FFF2-40B4-BE49-F238E27FC236}">
                <a16:creationId xmlns:a16="http://schemas.microsoft.com/office/drawing/2014/main" id="{CC7557BB-A4F1-884D-B605-3E46371F342C}"/>
              </a:ext>
            </a:extLst>
          </p:cNvPr>
          <p:cNvSpPr>
            <a:spLocks/>
          </p:cNvSpPr>
          <p:nvPr/>
        </p:nvSpPr>
        <p:spPr bwMode="auto">
          <a:xfrm rot="3400741">
            <a:off x="3894138" y="2704012"/>
            <a:ext cx="387350" cy="555625"/>
          </a:xfrm>
          <a:custGeom>
            <a:avLst/>
            <a:gdLst>
              <a:gd name="T0" fmla="*/ 0 w 288"/>
              <a:gd name="T1" fmla="*/ 2147483646 h 432"/>
              <a:gd name="T2" fmla="*/ 2147483646 w 288"/>
              <a:gd name="T3" fmla="*/ 2147483646 h 432"/>
              <a:gd name="T4" fmla="*/ 2147483646 w 288"/>
              <a:gd name="T5" fmla="*/ 2147483646 h 432"/>
              <a:gd name="T6" fmla="*/ 2147483646 w 288"/>
              <a:gd name="T7" fmla="*/ 0 h 4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8" h="432">
                <a:moveTo>
                  <a:pt x="0" y="432"/>
                </a:moveTo>
                <a:cubicBezTo>
                  <a:pt x="72" y="428"/>
                  <a:pt x="144" y="424"/>
                  <a:pt x="192" y="384"/>
                </a:cubicBezTo>
                <a:cubicBezTo>
                  <a:pt x="240" y="344"/>
                  <a:pt x="288" y="256"/>
                  <a:pt x="288" y="192"/>
                </a:cubicBezTo>
                <a:cubicBezTo>
                  <a:pt x="288" y="128"/>
                  <a:pt x="216" y="32"/>
                  <a:pt x="192" y="0"/>
                </a:cubicBezTo>
              </a:path>
            </a:pathLst>
          </a:custGeom>
          <a:noFill/>
          <a:ln w="12700" cap="flat" cmpd="sng">
            <a:solidFill>
              <a:schemeClr val="tx2"/>
            </a:solidFill>
            <a:prstDash val="solid"/>
            <a:round/>
            <a:headEnd type="none" w="sm" len="sm"/>
            <a:tailEnd type="stealth" w="med" len="lg"/>
          </a:ln>
          <a:effectLst>
            <a:outerShdw dist="35921" dir="2700000" algn="ctr" rotWithShape="0">
              <a:schemeClr val="bg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en-US"/>
          </a:p>
        </p:txBody>
      </p:sp>
      <p:sp>
        <p:nvSpPr>
          <p:cNvPr id="9222" name="Text Box 17">
            <a:extLst>
              <a:ext uri="{FF2B5EF4-FFF2-40B4-BE49-F238E27FC236}">
                <a16:creationId xmlns:a16="http://schemas.microsoft.com/office/drawing/2014/main" id="{E0E18E6B-F5A2-2446-BE07-8DEEF6C3BD45}"/>
              </a:ext>
            </a:extLst>
          </p:cNvPr>
          <p:cNvSpPr txBox="1">
            <a:spLocks noChangeArrowheads="1"/>
          </p:cNvSpPr>
          <p:nvPr/>
        </p:nvSpPr>
        <p:spPr bwMode="auto">
          <a:xfrm rot="49736">
            <a:off x="3505200" y="2483350"/>
            <a:ext cx="549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sz="2800" i="1">
                <a:ea typeface="黑体" panose="02010609060101010101" pitchFamily="49" charset="-122"/>
                <a:cs typeface="Times New Roman" panose="02020603050405020304" pitchFamily="18" charset="0"/>
                <a:sym typeface="Math C" pitchFamily="2" charset="2"/>
              </a:rPr>
              <a:t>ω</a:t>
            </a:r>
            <a:endParaRPr lang="zh-CN" altLang="en-US" sz="2800" i="1">
              <a:ea typeface="黑体" panose="02010609060101010101" pitchFamily="49" charset="-122"/>
              <a:cs typeface="Times New Roman" panose="02020603050405020304" pitchFamily="18" charset="0"/>
              <a:sym typeface="Math C" pitchFamily="2" charset="2"/>
            </a:endParaRPr>
          </a:p>
        </p:txBody>
      </p:sp>
      <p:sp>
        <p:nvSpPr>
          <p:cNvPr id="9223" name="Text Box 18">
            <a:extLst>
              <a:ext uri="{FF2B5EF4-FFF2-40B4-BE49-F238E27FC236}">
                <a16:creationId xmlns:a16="http://schemas.microsoft.com/office/drawing/2014/main" id="{961C93E7-C70E-4D40-8571-6C18869BFD63}"/>
              </a:ext>
            </a:extLst>
          </p:cNvPr>
          <p:cNvSpPr txBox="1">
            <a:spLocks noChangeArrowheads="1"/>
          </p:cNvSpPr>
          <p:nvPr/>
        </p:nvSpPr>
        <p:spPr bwMode="auto">
          <a:xfrm>
            <a:off x="3505200" y="3837488"/>
            <a:ext cx="40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CC00FF"/>
                </a:solidFill>
                <a:ea typeface="黑体" panose="02010609060101010101" pitchFamily="49" charset="-122"/>
              </a:rPr>
              <a:t>O</a:t>
            </a:r>
          </a:p>
        </p:txBody>
      </p:sp>
      <p:sp>
        <p:nvSpPr>
          <p:cNvPr id="9224" name="Oval 24">
            <a:extLst>
              <a:ext uri="{FF2B5EF4-FFF2-40B4-BE49-F238E27FC236}">
                <a16:creationId xmlns:a16="http://schemas.microsoft.com/office/drawing/2014/main" id="{3A93647D-7644-374B-B54C-B54109010B2E}"/>
              </a:ext>
            </a:extLst>
          </p:cNvPr>
          <p:cNvSpPr>
            <a:spLocks noChangeArrowheads="1"/>
          </p:cNvSpPr>
          <p:nvPr/>
        </p:nvSpPr>
        <p:spPr bwMode="auto">
          <a:xfrm>
            <a:off x="4587875" y="3872413"/>
            <a:ext cx="152400" cy="152400"/>
          </a:xfrm>
          <a:prstGeom prst="ellipse">
            <a:avLst/>
          </a:prstGeom>
          <a:solidFill>
            <a:srgbClr val="FF0000"/>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ea typeface="黑体" panose="02010609060101010101" pitchFamily="49" charset="-122"/>
            </a:endParaRPr>
          </a:p>
        </p:txBody>
      </p:sp>
      <p:sp>
        <p:nvSpPr>
          <p:cNvPr id="9225" name="Text Box 25">
            <a:extLst>
              <a:ext uri="{FF2B5EF4-FFF2-40B4-BE49-F238E27FC236}">
                <a16:creationId xmlns:a16="http://schemas.microsoft.com/office/drawing/2014/main" id="{2EC88F8B-18F0-7D4A-94B3-AAD4EA12AD52}"/>
              </a:ext>
            </a:extLst>
          </p:cNvPr>
          <p:cNvSpPr txBox="1">
            <a:spLocks noChangeArrowheads="1"/>
          </p:cNvSpPr>
          <p:nvPr/>
        </p:nvSpPr>
        <p:spPr bwMode="auto">
          <a:xfrm>
            <a:off x="4495800" y="3505700"/>
            <a:ext cx="339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solidFill>
                  <a:srgbClr val="FF0000"/>
                </a:solidFill>
                <a:ea typeface="黑体" panose="02010609060101010101" pitchFamily="49" charset="-122"/>
              </a:rPr>
              <a:t>P</a:t>
            </a:r>
            <a:endParaRPr lang="en-US" altLang="zh-CN">
              <a:ea typeface="黑体" panose="02010609060101010101" pitchFamily="49" charset="-122"/>
            </a:endParaRPr>
          </a:p>
        </p:txBody>
      </p:sp>
      <p:sp>
        <p:nvSpPr>
          <p:cNvPr id="9226" name="Line 29">
            <a:extLst>
              <a:ext uri="{FF2B5EF4-FFF2-40B4-BE49-F238E27FC236}">
                <a16:creationId xmlns:a16="http://schemas.microsoft.com/office/drawing/2014/main" id="{9847B6A0-5D11-9942-8684-475A97D21CA3}"/>
              </a:ext>
            </a:extLst>
          </p:cNvPr>
          <p:cNvSpPr>
            <a:spLocks noChangeShapeType="1"/>
          </p:cNvSpPr>
          <p:nvPr/>
        </p:nvSpPr>
        <p:spPr bwMode="auto">
          <a:xfrm flipH="1">
            <a:off x="3124200" y="3931150"/>
            <a:ext cx="990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7" name="Line 31">
            <a:extLst>
              <a:ext uri="{FF2B5EF4-FFF2-40B4-BE49-F238E27FC236}">
                <a16:creationId xmlns:a16="http://schemas.microsoft.com/office/drawing/2014/main" id="{BBFF6E3E-C6F6-9C44-9CA8-E0858E656604}"/>
              </a:ext>
            </a:extLst>
          </p:cNvPr>
          <p:cNvSpPr>
            <a:spLocks noChangeShapeType="1"/>
          </p:cNvSpPr>
          <p:nvPr/>
        </p:nvSpPr>
        <p:spPr bwMode="auto">
          <a:xfrm>
            <a:off x="4114800" y="3931150"/>
            <a:ext cx="3429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8" name="Line 32">
            <a:extLst>
              <a:ext uri="{FF2B5EF4-FFF2-40B4-BE49-F238E27FC236}">
                <a16:creationId xmlns:a16="http://schemas.microsoft.com/office/drawing/2014/main" id="{B71324E8-034B-D84B-B99A-32669F7B950A}"/>
              </a:ext>
            </a:extLst>
          </p:cNvPr>
          <p:cNvSpPr>
            <a:spLocks noChangeShapeType="1"/>
          </p:cNvSpPr>
          <p:nvPr/>
        </p:nvSpPr>
        <p:spPr bwMode="auto">
          <a:xfrm flipV="1">
            <a:off x="4114800" y="2407150"/>
            <a:ext cx="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29" name="Text Box 33">
            <a:extLst>
              <a:ext uri="{FF2B5EF4-FFF2-40B4-BE49-F238E27FC236}">
                <a16:creationId xmlns:a16="http://schemas.microsoft.com/office/drawing/2014/main" id="{84A79474-27F6-ED43-8978-3033FE2746DB}"/>
              </a:ext>
            </a:extLst>
          </p:cNvPr>
          <p:cNvSpPr txBox="1">
            <a:spLocks noChangeArrowheads="1"/>
          </p:cNvSpPr>
          <p:nvPr/>
        </p:nvSpPr>
        <p:spPr bwMode="auto">
          <a:xfrm>
            <a:off x="3184525" y="4277225"/>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黑体" panose="02010609060101010101" pitchFamily="49" charset="-122"/>
              </a:rPr>
              <a:t>z</a:t>
            </a:r>
          </a:p>
        </p:txBody>
      </p:sp>
      <p:sp>
        <p:nvSpPr>
          <p:cNvPr id="9230" name="Text Box 34">
            <a:extLst>
              <a:ext uri="{FF2B5EF4-FFF2-40B4-BE49-F238E27FC236}">
                <a16:creationId xmlns:a16="http://schemas.microsoft.com/office/drawing/2014/main" id="{7FC60011-0DB0-874E-B542-95FE7CBDD733}"/>
              </a:ext>
            </a:extLst>
          </p:cNvPr>
          <p:cNvSpPr txBox="1">
            <a:spLocks noChangeArrowheads="1"/>
          </p:cNvSpPr>
          <p:nvPr/>
        </p:nvSpPr>
        <p:spPr bwMode="auto">
          <a:xfrm>
            <a:off x="7696200" y="377875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黑体" panose="02010609060101010101" pitchFamily="49" charset="-122"/>
              </a:rPr>
              <a:t>x</a:t>
            </a:r>
          </a:p>
        </p:txBody>
      </p:sp>
      <p:sp>
        <p:nvSpPr>
          <p:cNvPr id="9231" name="Text Box 35">
            <a:extLst>
              <a:ext uri="{FF2B5EF4-FFF2-40B4-BE49-F238E27FC236}">
                <a16:creationId xmlns:a16="http://schemas.microsoft.com/office/drawing/2014/main" id="{D580579E-FA94-F244-A7BD-0140ABD24CED}"/>
              </a:ext>
            </a:extLst>
          </p:cNvPr>
          <p:cNvSpPr txBox="1">
            <a:spLocks noChangeArrowheads="1"/>
          </p:cNvSpPr>
          <p:nvPr/>
        </p:nvSpPr>
        <p:spPr bwMode="auto">
          <a:xfrm>
            <a:off x="4191000" y="2178550"/>
            <a:ext cx="319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ea typeface="黑体" panose="02010609060101010101" pitchFamily="49" charset="-122"/>
              </a:rPr>
              <a:t>y</a:t>
            </a:r>
          </a:p>
        </p:txBody>
      </p:sp>
      <p:sp>
        <p:nvSpPr>
          <p:cNvPr id="9232" name="Line 36">
            <a:extLst>
              <a:ext uri="{FF2B5EF4-FFF2-40B4-BE49-F238E27FC236}">
                <a16:creationId xmlns:a16="http://schemas.microsoft.com/office/drawing/2014/main" id="{589D7575-18AA-BA4C-9BD1-B04C33CF6644}"/>
              </a:ext>
            </a:extLst>
          </p:cNvPr>
          <p:cNvSpPr>
            <a:spLocks noChangeShapeType="1"/>
          </p:cNvSpPr>
          <p:nvPr/>
        </p:nvSpPr>
        <p:spPr bwMode="auto">
          <a:xfrm>
            <a:off x="4648200" y="3931150"/>
            <a:ext cx="0" cy="6096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3" name="Text Box 37">
            <a:extLst>
              <a:ext uri="{FF2B5EF4-FFF2-40B4-BE49-F238E27FC236}">
                <a16:creationId xmlns:a16="http://schemas.microsoft.com/office/drawing/2014/main" id="{7810E37C-D1B0-3944-9AFF-C44B689032E7}"/>
              </a:ext>
            </a:extLst>
          </p:cNvPr>
          <p:cNvSpPr txBox="1">
            <a:spLocks noChangeArrowheads="1"/>
          </p:cNvSpPr>
          <p:nvPr/>
        </p:nvSpPr>
        <p:spPr bwMode="auto">
          <a:xfrm>
            <a:off x="4495800" y="4464550"/>
            <a:ext cx="55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ea typeface="黑体" panose="02010609060101010101" pitchFamily="49" charset="-122"/>
              </a:rPr>
              <a:t>mg</a:t>
            </a:r>
          </a:p>
        </p:txBody>
      </p:sp>
      <p:sp>
        <p:nvSpPr>
          <p:cNvPr id="9234" name="Line 38">
            <a:extLst>
              <a:ext uri="{FF2B5EF4-FFF2-40B4-BE49-F238E27FC236}">
                <a16:creationId xmlns:a16="http://schemas.microsoft.com/office/drawing/2014/main" id="{14114660-878D-404A-A7FE-60E4C7F63FAD}"/>
              </a:ext>
            </a:extLst>
          </p:cNvPr>
          <p:cNvSpPr>
            <a:spLocks noChangeShapeType="1"/>
          </p:cNvSpPr>
          <p:nvPr/>
        </p:nvSpPr>
        <p:spPr bwMode="auto">
          <a:xfrm flipV="1">
            <a:off x="4648200" y="3169150"/>
            <a:ext cx="0" cy="762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5" name="Text Box 39">
            <a:extLst>
              <a:ext uri="{FF2B5EF4-FFF2-40B4-BE49-F238E27FC236}">
                <a16:creationId xmlns:a16="http://schemas.microsoft.com/office/drawing/2014/main" id="{03A23C40-27D1-B743-B939-6E988B40DBE6}"/>
              </a:ext>
            </a:extLst>
          </p:cNvPr>
          <p:cNvSpPr txBox="1">
            <a:spLocks noChangeArrowheads="1"/>
          </p:cNvSpPr>
          <p:nvPr/>
        </p:nvSpPr>
        <p:spPr bwMode="auto">
          <a:xfrm>
            <a:off x="4572000" y="2635750"/>
            <a:ext cx="460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ea typeface="黑体" panose="02010609060101010101" pitchFamily="49" charset="-122"/>
              </a:rPr>
              <a:t>R</a:t>
            </a:r>
            <a:r>
              <a:rPr lang="en-US" altLang="zh-CN" i="1" baseline="-25000">
                <a:solidFill>
                  <a:schemeClr val="accent2"/>
                </a:solidFill>
                <a:ea typeface="黑体" panose="02010609060101010101" pitchFamily="49" charset="-122"/>
              </a:rPr>
              <a:t>y</a:t>
            </a:r>
            <a:endParaRPr lang="en-US" altLang="zh-CN" i="1">
              <a:solidFill>
                <a:schemeClr val="accent2"/>
              </a:solidFill>
              <a:ea typeface="黑体" panose="02010609060101010101" pitchFamily="49" charset="-122"/>
            </a:endParaRPr>
          </a:p>
        </p:txBody>
      </p:sp>
      <p:sp>
        <p:nvSpPr>
          <p:cNvPr id="9236" name="Text Box 40">
            <a:extLst>
              <a:ext uri="{FF2B5EF4-FFF2-40B4-BE49-F238E27FC236}">
                <a16:creationId xmlns:a16="http://schemas.microsoft.com/office/drawing/2014/main" id="{4AB29484-0DFD-BC40-ABB4-513DAC735F84}"/>
              </a:ext>
            </a:extLst>
          </p:cNvPr>
          <p:cNvSpPr txBox="1">
            <a:spLocks noChangeArrowheads="1"/>
          </p:cNvSpPr>
          <p:nvPr/>
        </p:nvSpPr>
        <p:spPr bwMode="auto">
          <a:xfrm>
            <a:off x="5410200" y="3092950"/>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ea typeface="黑体" panose="02010609060101010101" pitchFamily="49" charset="-122"/>
              </a:rPr>
              <a:t>R</a:t>
            </a:r>
            <a:r>
              <a:rPr lang="en-US" altLang="zh-CN" i="1" baseline="-25000">
                <a:solidFill>
                  <a:schemeClr val="accent2"/>
                </a:solidFill>
                <a:ea typeface="黑体" panose="02010609060101010101" pitchFamily="49" charset="-122"/>
              </a:rPr>
              <a:t>z</a:t>
            </a:r>
            <a:endParaRPr lang="en-US" altLang="zh-CN" i="1">
              <a:solidFill>
                <a:schemeClr val="accent2"/>
              </a:solidFill>
              <a:ea typeface="黑体" panose="02010609060101010101" pitchFamily="49" charset="-122"/>
            </a:endParaRPr>
          </a:p>
        </p:txBody>
      </p:sp>
      <p:sp>
        <p:nvSpPr>
          <p:cNvPr id="9237" name="Line 41">
            <a:extLst>
              <a:ext uri="{FF2B5EF4-FFF2-40B4-BE49-F238E27FC236}">
                <a16:creationId xmlns:a16="http://schemas.microsoft.com/office/drawing/2014/main" id="{58C9DAAE-D7E0-6D48-A5A4-316C42F0E319}"/>
              </a:ext>
            </a:extLst>
          </p:cNvPr>
          <p:cNvSpPr>
            <a:spLocks noChangeShapeType="1"/>
          </p:cNvSpPr>
          <p:nvPr/>
        </p:nvSpPr>
        <p:spPr bwMode="auto">
          <a:xfrm flipV="1">
            <a:off x="4648200" y="3550150"/>
            <a:ext cx="685800" cy="381000"/>
          </a:xfrm>
          <a:prstGeom prst="line">
            <a:avLst/>
          </a:prstGeom>
          <a:noFill/>
          <a:ln w="9525">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8" name="Line 42">
            <a:extLst>
              <a:ext uri="{FF2B5EF4-FFF2-40B4-BE49-F238E27FC236}">
                <a16:creationId xmlns:a16="http://schemas.microsoft.com/office/drawing/2014/main" id="{849CDEC3-56BF-7B4C-9751-78A22B85866B}"/>
              </a:ext>
            </a:extLst>
          </p:cNvPr>
          <p:cNvSpPr>
            <a:spLocks noChangeShapeType="1"/>
          </p:cNvSpPr>
          <p:nvPr/>
        </p:nvSpPr>
        <p:spPr bwMode="auto">
          <a:xfrm>
            <a:off x="4648200" y="3931150"/>
            <a:ext cx="914400" cy="0"/>
          </a:xfrm>
          <a:prstGeom prst="line">
            <a:avLst/>
          </a:prstGeom>
          <a:noFill/>
          <a:ln w="952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39" name="Line 43">
            <a:extLst>
              <a:ext uri="{FF2B5EF4-FFF2-40B4-BE49-F238E27FC236}">
                <a16:creationId xmlns:a16="http://schemas.microsoft.com/office/drawing/2014/main" id="{476B86AF-FE01-C441-A8DD-D83AC431BC2B}"/>
              </a:ext>
            </a:extLst>
          </p:cNvPr>
          <p:cNvSpPr>
            <a:spLocks noChangeShapeType="1"/>
          </p:cNvSpPr>
          <p:nvPr/>
        </p:nvSpPr>
        <p:spPr bwMode="auto">
          <a:xfrm flipH="1">
            <a:off x="4114800" y="3931150"/>
            <a:ext cx="533400" cy="304800"/>
          </a:xfrm>
          <a:prstGeom prst="line">
            <a:avLst/>
          </a:prstGeom>
          <a:noFill/>
          <a:ln w="9525">
            <a:solidFill>
              <a:srgbClr val="00CC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240" name="Text Box 44">
            <a:extLst>
              <a:ext uri="{FF2B5EF4-FFF2-40B4-BE49-F238E27FC236}">
                <a16:creationId xmlns:a16="http://schemas.microsoft.com/office/drawing/2014/main" id="{39BC62A7-5B47-564A-B2C4-486A2A371560}"/>
              </a:ext>
            </a:extLst>
          </p:cNvPr>
          <p:cNvSpPr txBox="1">
            <a:spLocks noChangeArrowheads="1"/>
          </p:cNvSpPr>
          <p:nvPr/>
        </p:nvSpPr>
        <p:spPr bwMode="auto">
          <a:xfrm>
            <a:off x="5334000" y="40835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CCFF"/>
                </a:solidFill>
                <a:ea typeface="黑体" panose="02010609060101010101" pitchFamily="49" charset="-122"/>
              </a:rPr>
              <a:t>F</a:t>
            </a:r>
            <a:r>
              <a:rPr lang="en-US" altLang="zh-CN" i="1" baseline="-25000">
                <a:solidFill>
                  <a:srgbClr val="00CCFF"/>
                </a:solidFill>
                <a:ea typeface="黑体" panose="02010609060101010101" pitchFamily="49" charset="-122"/>
              </a:rPr>
              <a:t>en</a:t>
            </a:r>
            <a:endParaRPr lang="en-US" altLang="zh-CN" i="1">
              <a:solidFill>
                <a:srgbClr val="00CCFF"/>
              </a:solidFill>
              <a:ea typeface="黑体" panose="02010609060101010101" pitchFamily="49" charset="-122"/>
            </a:endParaRPr>
          </a:p>
        </p:txBody>
      </p:sp>
      <p:sp>
        <p:nvSpPr>
          <p:cNvPr id="9241" name="Text Box 45">
            <a:extLst>
              <a:ext uri="{FF2B5EF4-FFF2-40B4-BE49-F238E27FC236}">
                <a16:creationId xmlns:a16="http://schemas.microsoft.com/office/drawing/2014/main" id="{5CD4AFB9-D56A-0F47-80E8-E37D20264426}"/>
              </a:ext>
            </a:extLst>
          </p:cNvPr>
          <p:cNvSpPr txBox="1">
            <a:spLocks noChangeArrowheads="1"/>
          </p:cNvSpPr>
          <p:nvPr/>
        </p:nvSpPr>
        <p:spPr bwMode="auto">
          <a:xfrm>
            <a:off x="3886200" y="415975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rgbClr val="00CCFF"/>
                </a:solidFill>
                <a:ea typeface="黑体" panose="02010609060101010101" pitchFamily="49" charset="-122"/>
              </a:rPr>
              <a:t>F</a:t>
            </a:r>
            <a:r>
              <a:rPr lang="en-US" altLang="zh-CN" i="1" baseline="-25000">
                <a:solidFill>
                  <a:srgbClr val="00CCFF"/>
                </a:solidFill>
                <a:ea typeface="黑体" panose="02010609060101010101" pitchFamily="49" charset="-122"/>
              </a:rPr>
              <a:t>c</a:t>
            </a:r>
            <a:endParaRPr lang="en-US" altLang="zh-CN" i="1">
              <a:solidFill>
                <a:srgbClr val="00CCFF"/>
              </a:solidFill>
              <a:ea typeface="黑体" panose="02010609060101010101" pitchFamily="49" charset="-122"/>
            </a:endParaRPr>
          </a:p>
        </p:txBody>
      </p:sp>
      <mc:AlternateContent xmlns:mc="http://schemas.openxmlformats.org/markup-compatibility/2006" xmlns:a14="http://schemas.microsoft.com/office/drawing/2010/main">
        <mc:Choice Requires="a14">
          <p:sp>
            <p:nvSpPr>
              <p:cNvPr id="36910" name="Text Box 46">
                <a:extLst>
                  <a:ext uri="{FF2B5EF4-FFF2-40B4-BE49-F238E27FC236}">
                    <a16:creationId xmlns:a16="http://schemas.microsoft.com/office/drawing/2014/main" id="{8C79AB13-DAF9-D941-B934-BF0884F12181}"/>
                  </a:ext>
                </a:extLst>
              </p:cNvPr>
              <p:cNvSpPr txBox="1">
                <a:spLocks noChangeArrowheads="1"/>
              </p:cNvSpPr>
              <p:nvPr/>
            </p:nvSpPr>
            <p:spPr bwMode="auto">
              <a:xfrm>
                <a:off x="252252" y="4755033"/>
                <a:ext cx="8515672" cy="182511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ea typeface="黑体" panose="02010609060101010101" pitchFamily="49" charset="-122"/>
                  </a:rPr>
                  <a:t>重力</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𝐺</m:t>
                        </m:r>
                      </m:e>
                    </m:acc>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𝑗</m:t>
                        </m:r>
                      </m:e>
                    </m:acc>
                  </m:oMath>
                </a14:m>
                <a:r>
                  <a:rPr lang="zh-CN" altLang="en-US" dirty="0">
                    <a:ea typeface="黑体" panose="02010609060101010101" pitchFamily="49" charset="-122"/>
                  </a:rPr>
                  <a:t>，管对小球的作用力</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𝑅</m:t>
                        </m:r>
                      </m:e>
                    </m:acc>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𝑅</m:t>
                        </m:r>
                      </m:e>
                      <m:sub>
                        <m:r>
                          <a:rPr lang="en-US" altLang="zh-CN" b="0" i="1" smtClean="0">
                            <a:solidFill>
                              <a:srgbClr val="0000FF"/>
                            </a:solidFill>
                            <a:latin typeface="Cambria Math" panose="02040503050406030204" pitchFamily="18" charset="0"/>
                            <a:ea typeface="黑体" panose="02010609060101010101" pitchFamily="49" charset="-122"/>
                          </a:rPr>
                          <m:t>𝑦</m:t>
                        </m:r>
                      </m:sub>
                    </m:sSub>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𝑗</m:t>
                        </m:r>
                      </m:e>
                    </m:acc>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r>
                          <a:rPr lang="en-US" altLang="zh-CN" b="0" i="1" smtClean="0">
                            <a:solidFill>
                              <a:srgbClr val="0000FF"/>
                            </a:solidFill>
                            <a:latin typeface="Cambria Math" panose="02040503050406030204" pitchFamily="18" charset="0"/>
                            <a:ea typeface="黑体" panose="02010609060101010101" pitchFamily="49" charset="-122"/>
                          </a:rPr>
                          <m:t>𝑅</m:t>
                        </m:r>
                      </m:e>
                      <m:sub>
                        <m:r>
                          <a:rPr lang="en-US" altLang="zh-CN" b="0" i="1" smtClean="0">
                            <a:solidFill>
                              <a:srgbClr val="0000FF"/>
                            </a:solidFill>
                            <a:latin typeface="Cambria Math" panose="02040503050406030204" pitchFamily="18" charset="0"/>
                            <a:ea typeface="黑体" panose="02010609060101010101" pitchFamily="49" charset="-122"/>
                          </a:rPr>
                          <m:t>𝑧</m:t>
                        </m:r>
                      </m:sub>
                    </m:sSub>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𝑘</m:t>
                        </m:r>
                      </m:e>
                    </m:acc>
                  </m:oMath>
                </a14:m>
                <a:r>
                  <a:rPr lang="zh-CN" altLang="en-US" dirty="0">
                    <a:ea typeface="黑体" panose="02010609060101010101" pitchFamily="49" charset="-122"/>
                  </a:rPr>
                  <a:t>，惯性力为</a:t>
                </a:r>
                <a:endParaRPr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lang="en-US" altLang="zh-CN" b="0" i="1" smtClean="0">
                              <a:solidFill>
                                <a:srgbClr val="FF0000"/>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𝐹</m:t>
                              </m:r>
                            </m:e>
                          </m:acc>
                        </m:e>
                        <m:sub>
                          <m:r>
                            <a:rPr lang="zh-CN" altLang="en-US" i="1" dirty="0">
                              <a:solidFill>
                                <a:srgbClr val="FF0000"/>
                              </a:solidFill>
                              <a:latin typeface="Cambria Math" panose="02040503050406030204" pitchFamily="18" charset="0"/>
                              <a:ea typeface="黑体" panose="02010609060101010101" pitchFamily="49" charset="-122"/>
                            </a:rPr>
                            <m:t>惯</m:t>
                          </m:r>
                        </m:sub>
                      </m:sSub>
                      <m:r>
                        <a:rPr lang="en-US" altLang="zh-CN" i="1">
                          <a:solidFill>
                            <a:srgbClr val="FF0000"/>
                          </a:solidFill>
                          <a:latin typeface="Cambria Math" panose="02040503050406030204" pitchFamily="18" charset="0"/>
                          <a:ea typeface="黑体" panose="02010609060101010101" pitchFamily="49" charset="-122"/>
                        </a:rPr>
                        <m:t>=</m:t>
                      </m:r>
                      <m:r>
                        <a:rPr lang="en-US" altLang="zh-CN" b="0" i="1" smtClean="0">
                          <a:solidFill>
                            <a:srgbClr val="FF0000"/>
                          </a:solidFill>
                          <a:latin typeface="Cambria Math" panose="02040503050406030204" pitchFamily="18" charset="0"/>
                          <a:ea typeface="黑体" panose="02010609060101010101" pitchFamily="49" charset="-122"/>
                        </a:rPr>
                        <m:t>𝑚</m:t>
                      </m:r>
                      <m:sSup>
                        <m:sSupPr>
                          <m:ctrlPr>
                            <a:rPr lang="en-US" altLang="zh-CN" b="0" i="1" smtClean="0">
                              <a:solidFill>
                                <a:srgbClr val="FF0000"/>
                              </a:solidFill>
                              <a:latin typeface="Cambria Math" panose="02040503050406030204" pitchFamily="18" charset="0"/>
                              <a:ea typeface="黑体" panose="02010609060101010101" pitchFamily="49" charset="-122"/>
                            </a:rPr>
                          </m:ctrlPr>
                        </m:sSupPr>
                        <m:e>
                          <m:r>
                            <a:rPr lang="en-US" altLang="zh-CN" b="0" i="1" smtClean="0">
                              <a:solidFill>
                                <a:srgbClr val="FF0000"/>
                              </a:solidFill>
                              <a:latin typeface="Cambria Math" panose="02040503050406030204" pitchFamily="18" charset="0"/>
                              <a:ea typeface="黑体" panose="02010609060101010101" pitchFamily="49" charset="-122"/>
                            </a:rPr>
                            <m:t>𝜔</m:t>
                          </m:r>
                        </m:e>
                        <m:sup>
                          <m:r>
                            <a:rPr lang="en-US" altLang="zh-CN" b="0" i="1" smtClean="0">
                              <a:solidFill>
                                <a:srgbClr val="FF0000"/>
                              </a:solidFill>
                              <a:latin typeface="Cambria Math" panose="02040503050406030204" pitchFamily="18" charset="0"/>
                              <a:ea typeface="黑体" panose="02010609060101010101" pitchFamily="49" charset="-122"/>
                            </a:rPr>
                            <m:t>2</m:t>
                          </m:r>
                        </m:sup>
                      </m:sSup>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𝑟</m:t>
                          </m:r>
                        </m:e>
                      </m:acc>
                      <m:r>
                        <a:rPr lang="en-US" altLang="zh-CN" b="0" i="1" dirty="0" smtClean="0">
                          <a:solidFill>
                            <a:srgbClr val="FF0000"/>
                          </a:solidFill>
                          <a:latin typeface="Cambria Math" panose="02040503050406030204" pitchFamily="18" charset="0"/>
                          <a:ea typeface="黑体" panose="02010609060101010101" pitchFamily="49" charset="-122"/>
                        </a:rPr>
                        <m:t>−2</m:t>
                      </m:r>
                      <m:r>
                        <a:rPr lang="en-US" altLang="zh-CN" b="0" i="1" dirty="0" smtClean="0">
                          <a:solidFill>
                            <a:srgbClr val="FF0000"/>
                          </a:solidFill>
                          <a:latin typeface="Cambria Math" panose="02040503050406030204" pitchFamily="18" charset="0"/>
                          <a:ea typeface="黑体" panose="02010609060101010101" pitchFamily="49" charset="-122"/>
                        </a:rPr>
                        <m:t>𝑚</m:t>
                      </m:r>
                      <m:acc>
                        <m:accPr>
                          <m:chr m:val="⃗"/>
                          <m:ctrlPr>
                            <a:rPr lang="en-US" altLang="zh-CN" b="0" i="1" dirty="0" smtClean="0">
                              <a:solidFill>
                                <a:srgbClr val="FF0000"/>
                              </a:solidFill>
                              <a:latin typeface="Cambria Math" panose="02040503050406030204" pitchFamily="18" charset="0"/>
                              <a:ea typeface="黑体" panose="02010609060101010101" pitchFamily="49" charset="-122"/>
                            </a:rPr>
                          </m:ctrlPr>
                        </m:accPr>
                        <m:e>
                          <m:r>
                            <a:rPr lang="en-US" altLang="zh-CN" b="0" i="1" dirty="0" smtClean="0">
                              <a:solidFill>
                                <a:srgbClr val="FF0000"/>
                              </a:solidFill>
                              <a:latin typeface="Cambria Math" panose="02040503050406030204" pitchFamily="18" charset="0"/>
                              <a:ea typeface="黑体" panose="02010609060101010101" pitchFamily="49" charset="-122"/>
                            </a:rPr>
                            <m:t>𝜔</m:t>
                          </m:r>
                        </m:e>
                      </m:acc>
                      <m:r>
                        <a:rPr lang="en-US" altLang="zh-CN" b="0" i="1" dirty="0" smtClean="0">
                          <a:solidFill>
                            <a:srgbClr val="FF0000"/>
                          </a:solidFill>
                          <a:latin typeface="Cambria Math" panose="02040503050406030204" pitchFamily="18" charset="0"/>
                          <a:ea typeface="黑体" panose="02010609060101010101" pitchFamily="49" charset="-122"/>
                        </a:rPr>
                        <m:t>×</m:t>
                      </m:r>
                      <m:sSup>
                        <m:sSupPr>
                          <m:ctrlPr>
                            <a:rPr lang="en-US" altLang="zh-CN" b="0" i="1" dirty="0" smtClean="0">
                              <a:solidFill>
                                <a:srgbClr val="FF0000"/>
                              </a:solidFill>
                              <a:latin typeface="Cambria Math" panose="02040503050406030204" pitchFamily="18" charset="0"/>
                              <a:ea typeface="黑体" panose="02010609060101010101" pitchFamily="49" charset="-122"/>
                            </a:rPr>
                          </m:ctrlPr>
                        </m:sSupPr>
                        <m:e>
                          <m:acc>
                            <m:accPr>
                              <m:chr m:val="⃗"/>
                              <m:ctrlPr>
                                <a:rPr lang="en-US" altLang="zh-CN" b="0" i="1" dirty="0" smtClean="0">
                                  <a:solidFill>
                                    <a:srgbClr val="FF0000"/>
                                  </a:solidFill>
                                  <a:latin typeface="Cambria Math" panose="02040503050406030204" pitchFamily="18" charset="0"/>
                                  <a:ea typeface="黑体" panose="02010609060101010101" pitchFamily="49" charset="-122"/>
                                </a:rPr>
                              </m:ctrlPr>
                            </m:accPr>
                            <m:e>
                              <m:r>
                                <a:rPr lang="en-US" altLang="zh-CN" b="0" i="1" dirty="0" smtClean="0">
                                  <a:solidFill>
                                    <a:srgbClr val="FF0000"/>
                                  </a:solidFill>
                                  <a:latin typeface="Cambria Math" panose="02040503050406030204" pitchFamily="18" charset="0"/>
                                  <a:ea typeface="黑体" panose="02010609060101010101" pitchFamily="49" charset="-122"/>
                                </a:rPr>
                                <m:t>𝑣</m:t>
                              </m:r>
                            </m:e>
                          </m:acc>
                        </m:e>
                        <m:sup>
                          <m:r>
                            <a:rPr lang="en-US" altLang="zh-CN" b="0" i="1" dirty="0" smtClean="0">
                              <a:solidFill>
                                <a:srgbClr val="FF0000"/>
                              </a:solidFill>
                              <a:latin typeface="Cambria Math" panose="02040503050406030204" pitchFamily="18" charset="0"/>
                              <a:ea typeface="黑体" panose="02010609060101010101" pitchFamily="49" charset="-122"/>
                            </a:rPr>
                            <m:t>′</m:t>
                          </m:r>
                        </m:sup>
                      </m:sSup>
                      <m:r>
                        <a:rPr lang="en-US" altLang="zh-CN" b="0" i="1" dirty="0" smtClean="0">
                          <a:latin typeface="Cambria Math" panose="02040503050406030204" pitchFamily="18" charset="0"/>
                          <a:ea typeface="黑体" panose="02010609060101010101" pitchFamily="49" charset="-122"/>
                        </a:rPr>
                        <m:t>,   </m:t>
                      </m:r>
                      <m:d>
                        <m:dPr>
                          <m:ctrlPr>
                            <a:rPr lang="en-US" altLang="zh-CN" b="0" i="1" dirty="0" smtClean="0">
                              <a:latin typeface="Cambria Math" panose="02040503050406030204" pitchFamily="18" charset="0"/>
                              <a:ea typeface="黑体" panose="02010609060101010101" pitchFamily="49" charset="-122"/>
                            </a:rPr>
                          </m:ctrlPr>
                        </m:dPr>
                        <m:e>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𝑟</m:t>
                              </m:r>
                            </m:e>
                          </m:acc>
                          <m:r>
                            <a:rPr lang="en-US" altLang="zh-CN" b="0" i="1" dirty="0" smtClean="0">
                              <a:solidFill>
                                <a:srgbClr val="0000FF"/>
                              </a:solidFill>
                              <a:latin typeface="Cambria Math" panose="02040503050406030204" pitchFamily="18" charset="0"/>
                              <a:ea typeface="黑体" panose="02010609060101010101" pitchFamily="49" charset="-122"/>
                            </a:rPr>
                            <m:t>=</m:t>
                          </m:r>
                          <m:r>
                            <a:rPr lang="en-US" altLang="zh-CN" b="0" i="1" dirty="0" smtClean="0">
                              <a:solidFill>
                                <a:srgbClr val="0000FF"/>
                              </a:solidFill>
                              <a:latin typeface="Cambria Math" panose="02040503050406030204" pitchFamily="18" charset="0"/>
                              <a:ea typeface="黑体" panose="02010609060101010101" pitchFamily="49" charset="-122"/>
                            </a:rPr>
                            <m:t>𝑥</m:t>
                          </m:r>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𝑖</m:t>
                              </m:r>
                            </m:e>
                          </m:acc>
                          <m:r>
                            <a:rPr lang="en-US" altLang="zh-CN" b="0" i="1" dirty="0" smtClean="0">
                              <a:solidFill>
                                <a:srgbClr val="0000FF"/>
                              </a:solidFill>
                              <a:latin typeface="Cambria Math" panose="02040503050406030204" pitchFamily="18" charset="0"/>
                              <a:ea typeface="黑体" panose="02010609060101010101" pitchFamily="49" charset="-122"/>
                            </a:rPr>
                            <m:t>,  </m:t>
                          </m:r>
                          <m:sSup>
                            <m:sSupPr>
                              <m:ctrlPr>
                                <a:rPr lang="en-US" altLang="zh-CN" b="0" i="1" dirty="0" smtClean="0">
                                  <a:solidFill>
                                    <a:srgbClr val="0000FF"/>
                                  </a:solidFill>
                                  <a:latin typeface="Cambria Math" panose="02040503050406030204" pitchFamily="18" charset="0"/>
                                  <a:ea typeface="黑体" panose="02010609060101010101" pitchFamily="49" charset="-122"/>
                                </a:rPr>
                              </m:ctrlPr>
                            </m:sSupPr>
                            <m:e>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𝑣</m:t>
                                  </m:r>
                                </m:e>
                              </m:acc>
                            </m:e>
                            <m:sup>
                              <m:r>
                                <a:rPr lang="en-US" altLang="zh-CN" b="0" i="1" dirty="0" smtClean="0">
                                  <a:solidFill>
                                    <a:srgbClr val="0000FF"/>
                                  </a:solidFill>
                                  <a:latin typeface="Cambria Math" panose="02040503050406030204" pitchFamily="18" charset="0"/>
                                  <a:ea typeface="黑体" panose="02010609060101010101" pitchFamily="49" charset="-122"/>
                                </a:rPr>
                                <m:t>′</m:t>
                              </m:r>
                            </m:sup>
                          </m:sSup>
                          <m:r>
                            <a:rPr lang="en-US" altLang="zh-CN" b="0" i="1" dirty="0" smtClean="0">
                              <a:solidFill>
                                <a:srgbClr val="0000FF"/>
                              </a:solidFill>
                              <a:latin typeface="Cambria Math" panose="02040503050406030204" pitchFamily="18" charset="0"/>
                              <a:ea typeface="黑体" panose="02010609060101010101" pitchFamily="49" charset="-122"/>
                            </a:rPr>
                            <m:t>=</m:t>
                          </m:r>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𝑥</m:t>
                              </m:r>
                            </m:e>
                          </m:acc>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𝑖</m:t>
                              </m:r>
                            </m:e>
                          </m:acc>
                        </m:e>
                      </m:d>
                    </m:oMath>
                  </m:oMathPara>
                </a14:m>
                <a:endParaRPr lang="en-US" altLang="zh-CN" b="0"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sSub>
                        <m:sSubPr>
                          <m:ctrlPr>
                            <a:rPr lang="en-US" altLang="zh-CN"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r>
                        <a:rPr lang="en-US" altLang="zh-CN" i="1">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𝑚</m:t>
                      </m:r>
                      <m:sSup>
                        <m:sSupPr>
                          <m:ctrlPr>
                            <a:rPr lang="en-US" altLang="zh-CN" b="0" i="1" smtClean="0">
                              <a:solidFill>
                                <a:srgbClr val="0000FF"/>
                              </a:solidFill>
                              <a:latin typeface="Cambria Math" panose="02040503050406030204" pitchFamily="18" charset="0"/>
                              <a:ea typeface="黑体" panose="02010609060101010101" pitchFamily="49" charset="-122"/>
                            </a:rPr>
                          </m:ctrlPr>
                        </m:sSupPr>
                        <m:e>
                          <m:r>
                            <a:rPr lang="en-US" altLang="zh-CN" b="0" i="1" smtClean="0">
                              <a:solidFill>
                                <a:srgbClr val="0000FF"/>
                              </a:solidFill>
                              <a:latin typeface="Cambria Math" panose="02040503050406030204" pitchFamily="18" charset="0"/>
                              <a:ea typeface="黑体" panose="02010609060101010101" pitchFamily="49" charset="-122"/>
                            </a:rPr>
                            <m:t>𝜔</m:t>
                          </m:r>
                        </m:e>
                        <m:sup>
                          <m:r>
                            <a:rPr lang="en-US" altLang="zh-CN" b="0" i="1" smtClean="0">
                              <a:solidFill>
                                <a:srgbClr val="0000FF"/>
                              </a:solidFill>
                              <a:latin typeface="Cambria Math" panose="02040503050406030204" pitchFamily="18" charset="0"/>
                              <a:ea typeface="黑体" panose="02010609060101010101" pitchFamily="49" charset="-122"/>
                            </a:rPr>
                            <m:t>2</m:t>
                          </m:r>
                        </m:sup>
                      </m:sSup>
                      <m:r>
                        <a:rPr lang="en-US" altLang="zh-CN" b="0" i="1" smtClean="0">
                          <a:solidFill>
                            <a:srgbClr val="0000FF"/>
                          </a:solidFill>
                          <a:latin typeface="Cambria Math" panose="02040503050406030204" pitchFamily="18" charset="0"/>
                          <a:ea typeface="黑体" panose="02010609060101010101" pitchFamily="49" charset="-122"/>
                        </a:rPr>
                        <m:t>𝑥</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𝑖</m:t>
                          </m:r>
                        </m:e>
                      </m:acc>
                      <m:r>
                        <a:rPr lang="en-US" altLang="zh-CN" b="0" i="1" smtClean="0">
                          <a:solidFill>
                            <a:srgbClr val="0000FF"/>
                          </a:solidFill>
                          <a:latin typeface="Cambria Math" panose="02040503050406030204" pitchFamily="18" charset="0"/>
                          <a:ea typeface="黑体" panose="02010609060101010101" pitchFamily="49" charset="-122"/>
                        </a:rPr>
                        <m:t>+2</m:t>
                      </m:r>
                      <m:r>
                        <a:rPr lang="en-US" altLang="zh-CN" b="0" i="1" smtClean="0">
                          <a:solidFill>
                            <a:srgbClr val="0000FF"/>
                          </a:solidFill>
                          <a:latin typeface="Cambria Math" panose="02040503050406030204" pitchFamily="18" charset="0"/>
                          <a:ea typeface="黑体" panose="02010609060101010101" pitchFamily="49" charset="-122"/>
                        </a:rPr>
                        <m:t>𝑚</m:t>
                      </m:r>
                      <m:r>
                        <a:rPr lang="en-US" altLang="zh-CN" b="0" i="1" smtClean="0">
                          <a:solidFill>
                            <a:srgbClr val="0000FF"/>
                          </a:solidFill>
                          <a:latin typeface="Cambria Math" panose="02040503050406030204" pitchFamily="18" charset="0"/>
                          <a:ea typeface="黑体" panose="02010609060101010101" pitchFamily="49" charset="-122"/>
                        </a:rPr>
                        <m:t>𝜔</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𝑥</m:t>
                          </m:r>
                        </m:e>
                      </m:acc>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𝑘</m:t>
                          </m:r>
                        </m:e>
                      </m:acc>
                    </m:oMath>
                  </m:oMathPara>
                </a14:m>
                <a:endParaRPr lang="en-US" altLang="zh-CN" b="0" dirty="0">
                  <a:solidFill>
                    <a:srgbClr val="0000FF"/>
                  </a:solidFill>
                  <a:ea typeface="黑体" panose="02010609060101010101" pitchFamily="49" charset="-122"/>
                </a:endParaRPr>
              </a:p>
            </p:txBody>
          </p:sp>
        </mc:Choice>
        <mc:Fallback xmlns="">
          <p:sp>
            <p:nvSpPr>
              <p:cNvPr id="36910" name="Text Box 46">
                <a:extLst>
                  <a:ext uri="{FF2B5EF4-FFF2-40B4-BE49-F238E27FC236}">
                    <a16:creationId xmlns:a16="http://schemas.microsoft.com/office/drawing/2014/main" id="{8C79AB13-DAF9-D941-B934-BF0884F12181}"/>
                  </a:ext>
                </a:extLst>
              </p:cNvPr>
              <p:cNvSpPr txBox="1">
                <a:spLocks noRot="1" noChangeAspect="1" noMove="1" noResize="1" noEditPoints="1" noAdjustHandles="1" noChangeArrowheads="1" noChangeShapeType="1" noTextEdit="1"/>
              </p:cNvSpPr>
              <p:nvPr/>
            </p:nvSpPr>
            <p:spPr bwMode="auto">
              <a:xfrm>
                <a:off x="252252" y="4755033"/>
                <a:ext cx="8515672" cy="1825115"/>
              </a:xfrm>
              <a:prstGeom prst="rect">
                <a:avLst/>
              </a:prstGeom>
              <a:blipFill>
                <a:blip r:embed="rId3"/>
                <a:stretch>
                  <a:fillRect l="-107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56D5B36-9332-4296-BD62-B6B2A89B9195}"/>
              </a:ext>
            </a:extLst>
          </p:cNvPr>
          <p:cNvSpPr>
            <a:spLocks noGrp="1"/>
          </p:cNvSpPr>
          <p:nvPr>
            <p:ph type="sldNum" sz="quarter" idx="12"/>
          </p:nvPr>
        </p:nvSpPr>
        <p:spPr/>
        <p:txBody>
          <a:bodyPr/>
          <a:lstStyle/>
          <a:p>
            <a:pPr>
              <a:defRPr/>
            </a:pPr>
            <a:fld id="{8372D68D-3E4D-E140-BABB-1F7B81CFF020}" type="slidenum">
              <a:rPr lang="en-US" altLang="zh-CN" smtClean="0"/>
              <a:pPr>
                <a:defRPr/>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6910"/>
                                        </p:tgtEl>
                                        <p:attrNameLst>
                                          <p:attrName>style.visibility</p:attrName>
                                        </p:attrNameLst>
                                      </p:cBhvr>
                                      <p:to>
                                        <p:strVal val="visible"/>
                                      </p:to>
                                    </p:set>
                                    <p:animEffect transition="in" filter="wipe(left)">
                                      <p:cBhvr>
                                        <p:cTn id="7" dur="500"/>
                                        <p:tgtEl>
                                          <p:spTgt spid="369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10"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7" name="Text Box 5">
                <a:extLst>
                  <a:ext uri="{FF2B5EF4-FFF2-40B4-BE49-F238E27FC236}">
                    <a16:creationId xmlns:a16="http://schemas.microsoft.com/office/drawing/2014/main" id="{732820ED-F694-4FC6-911A-D0C3E25913C3}"/>
                  </a:ext>
                </a:extLst>
              </p:cNvPr>
              <p:cNvSpPr txBox="1">
                <a:spLocks noChangeArrowheads="1"/>
              </p:cNvSpPr>
              <p:nvPr/>
            </p:nvSpPr>
            <p:spPr bwMode="auto">
              <a:xfrm>
                <a:off x="107504" y="96892"/>
                <a:ext cx="8994798" cy="6397457"/>
              </a:xfrm>
              <a:prstGeom prst="rect">
                <a:avLst/>
              </a:prstGeom>
              <a:solidFill>
                <a:schemeClr val="bg1"/>
              </a:solidFill>
              <a:ln>
                <a:noFill/>
              </a:ln>
              <a:effec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dirty="0">
                    <a:solidFill>
                      <a:srgbClr val="FF0000"/>
                    </a:solidFill>
                    <a:ea typeface="黑体" panose="02010609060101010101" pitchFamily="49" charset="-122"/>
                  </a:rPr>
                  <a:t>转动系</a:t>
                </a:r>
                <a14:m>
                  <m:oMath xmlns:m="http://schemas.openxmlformats.org/officeDocument/2006/math">
                    <m:sSup>
                      <m:sSupPr>
                        <m:ctrlPr>
                          <a:rPr lang="en-US" altLang="zh-CN" b="0" i="1" smtClean="0">
                            <a:solidFill>
                              <a:srgbClr val="FF0000"/>
                            </a:solidFill>
                            <a:latin typeface="Cambria Math" panose="02040503050406030204" pitchFamily="18" charset="0"/>
                            <a:ea typeface="黑体" panose="02010609060101010101" pitchFamily="49" charset="-122"/>
                          </a:rPr>
                        </m:ctrlPr>
                      </m:sSupPr>
                      <m:e>
                        <m:r>
                          <a:rPr lang="en-US" altLang="zh-CN" b="0" i="1" smtClean="0">
                            <a:solidFill>
                              <a:srgbClr val="FF0000"/>
                            </a:solidFill>
                            <a:latin typeface="Cambria Math" panose="02040503050406030204" pitchFamily="18" charset="0"/>
                            <a:ea typeface="黑体" panose="02010609060101010101" pitchFamily="49" charset="-122"/>
                          </a:rPr>
                          <m:t>𝑆</m:t>
                        </m:r>
                      </m:e>
                      <m:sup>
                        <m:r>
                          <a:rPr lang="en-US" altLang="zh-CN" b="0" i="1" smtClean="0">
                            <a:solidFill>
                              <a:srgbClr val="FF0000"/>
                            </a:solidFill>
                            <a:latin typeface="Cambria Math" panose="02040503050406030204" pitchFamily="18" charset="0"/>
                            <a:ea typeface="黑体" panose="02010609060101010101" pitchFamily="49" charset="-122"/>
                          </a:rPr>
                          <m:t>′</m:t>
                        </m:r>
                      </m:sup>
                    </m:sSup>
                  </m:oMath>
                </a14:m>
                <a:r>
                  <a:rPr lang="zh-CN" altLang="en-US" dirty="0">
                    <a:ea typeface="黑体" panose="02010609060101010101" pitchFamily="49" charset="-122"/>
                  </a:rPr>
                  <a:t>中，小球运动微分方程为</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ea typeface="黑体" panose="02010609060101010101" pitchFamily="49" charset="-122"/>
                        </a:rPr>
                        <m:t>𝑚</m:t>
                      </m:r>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e>
                        <m:sup>
                          <m:r>
                            <a:rPr lang="en-US" altLang="zh-CN" b="0" i="1" smtClean="0">
                              <a:solidFill>
                                <a:srgbClr val="FF0000"/>
                              </a:solidFill>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𝐺</m:t>
                          </m:r>
                        </m:e>
                      </m:acc>
                      <m:r>
                        <a:rPr lang="en-US" altLang="zh-CN" b="0" i="1" smtClean="0">
                          <a:solidFill>
                            <a:srgbClr val="FF0000"/>
                          </a:solidFill>
                          <a:latin typeface="Cambria Math" panose="02040503050406030204" pitchFamily="18" charset="0"/>
                          <a:ea typeface="黑体" panose="02010609060101010101" pitchFamily="49" charset="-122"/>
                        </a:rPr>
                        <m:t>+</m:t>
                      </m:r>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𝑅</m:t>
                          </m:r>
                        </m:e>
                      </m:acc>
                      <m:r>
                        <a:rPr lang="en-US" altLang="zh-CN" b="0" i="1" smtClean="0">
                          <a:solidFill>
                            <a:srgbClr val="0000FF"/>
                          </a:solidFill>
                          <a:latin typeface="Cambria Math" panose="02040503050406030204" pitchFamily="18" charset="0"/>
                          <a:ea typeface="黑体" panose="02010609060101010101" pitchFamily="49" charset="-122"/>
                        </a:rPr>
                        <m:t>+</m:t>
                      </m:r>
                      <m:sSub>
                        <m:sSubPr>
                          <m:ctrlPr>
                            <a:rPr lang="en-US" altLang="zh-CN" b="0" i="1" smtClean="0">
                              <a:solidFill>
                                <a:srgbClr val="0000FF"/>
                              </a:solidFill>
                              <a:latin typeface="Cambria Math" panose="02040503050406030204" pitchFamily="18" charset="0"/>
                              <a:ea typeface="黑体" panose="02010609060101010101" pitchFamily="49" charset="-122"/>
                            </a:rPr>
                          </m:ctrlPr>
                        </m:sSubPr>
                        <m:e>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oMath>
                  </m:oMathPara>
                </a14:m>
                <a:endParaRPr lang="en-US" altLang="zh-CN" b="0" i="1" dirty="0">
                  <a:solidFill>
                    <a:srgbClr val="FF0000"/>
                  </a:solidFill>
                  <a:latin typeface="Cambria Math" panose="02040503050406030204" pitchFamily="18" charset="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𝐺</m:t>
                          </m:r>
                        </m:e>
                      </m:acc>
                      <m:r>
                        <a:rPr lang="en-US" altLang="zh-CN" i="1">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𝑚𝑔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𝑗</m:t>
                          </m:r>
                        </m:e>
                      </m:acc>
                      <m:r>
                        <a:rPr lang="en-US" altLang="zh-CN" b="0" i="1" smtClean="0">
                          <a:solidFill>
                            <a:srgbClr val="0000FF"/>
                          </a:solidFill>
                          <a:latin typeface="Cambria Math" panose="02040503050406030204" pitchFamily="18" charset="0"/>
                          <a:ea typeface="黑体" panose="02010609060101010101" pitchFamily="49" charset="-122"/>
                        </a:rPr>
                        <m:t>,  </m:t>
                      </m:r>
                      <m:acc>
                        <m:accPr>
                          <m:chr m:val="⃗"/>
                          <m:ctrlPr>
                            <a:rPr lang="en-US" altLang="zh-CN" b="0" i="1" smtClean="0">
                              <a:solidFill>
                                <a:srgbClr val="FF0000"/>
                              </a:solidFill>
                              <a:latin typeface="Cambria Math" panose="02040503050406030204" pitchFamily="18" charset="0"/>
                              <a:ea typeface="黑体" panose="02010609060101010101" pitchFamily="49" charset="-122"/>
                            </a:rPr>
                          </m:ctrlPr>
                        </m:accPr>
                        <m:e>
                          <m:r>
                            <a:rPr lang="en-US" altLang="zh-CN" b="0" i="1" smtClean="0">
                              <a:solidFill>
                                <a:srgbClr val="FF0000"/>
                              </a:solidFill>
                              <a:latin typeface="Cambria Math" panose="02040503050406030204" pitchFamily="18" charset="0"/>
                              <a:ea typeface="黑体" panose="02010609060101010101" pitchFamily="49" charset="-122"/>
                            </a:rPr>
                            <m:t>𝑅</m:t>
                          </m:r>
                        </m:e>
                      </m:acc>
                      <m:r>
                        <a:rPr lang="en-US" altLang="zh-CN" b="0" i="1" smtClean="0">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𝑅</m:t>
                          </m:r>
                        </m:e>
                        <m:sub>
                          <m:r>
                            <a:rPr lang="en-US" altLang="zh-CN" i="1">
                              <a:solidFill>
                                <a:srgbClr val="FF0000"/>
                              </a:solidFill>
                              <a:latin typeface="Cambria Math" panose="02040503050406030204" pitchFamily="18" charset="0"/>
                              <a:ea typeface="黑体" panose="02010609060101010101" pitchFamily="49" charset="-122"/>
                            </a:rPr>
                            <m:t>𝑦</m:t>
                          </m:r>
                        </m:sub>
                      </m:sSub>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𝑗</m:t>
                          </m:r>
                        </m:e>
                      </m:acc>
                      <m:r>
                        <a:rPr lang="en-US" altLang="zh-CN" i="1">
                          <a:solidFill>
                            <a:srgbClr val="FF0000"/>
                          </a:solidFill>
                          <a:latin typeface="Cambria Math" panose="02040503050406030204" pitchFamily="18" charset="0"/>
                          <a:ea typeface="黑体" panose="02010609060101010101" pitchFamily="49" charset="-122"/>
                        </a:rPr>
                        <m:t>+</m:t>
                      </m:r>
                      <m:sSub>
                        <m:sSubPr>
                          <m:ctrlPr>
                            <a:rPr lang="en-US" altLang="zh-CN" i="1">
                              <a:solidFill>
                                <a:srgbClr val="FF0000"/>
                              </a:solidFill>
                              <a:latin typeface="Cambria Math" panose="02040503050406030204" pitchFamily="18" charset="0"/>
                              <a:ea typeface="黑体" panose="02010609060101010101" pitchFamily="49" charset="-122"/>
                            </a:rPr>
                          </m:ctrlPr>
                        </m:sSubPr>
                        <m:e>
                          <m:r>
                            <a:rPr lang="en-US" altLang="zh-CN" i="1">
                              <a:solidFill>
                                <a:srgbClr val="FF0000"/>
                              </a:solidFill>
                              <a:latin typeface="Cambria Math" panose="02040503050406030204" pitchFamily="18" charset="0"/>
                              <a:ea typeface="黑体" panose="02010609060101010101" pitchFamily="49" charset="-122"/>
                            </a:rPr>
                            <m:t>𝑅</m:t>
                          </m:r>
                        </m:e>
                        <m:sub>
                          <m:r>
                            <a:rPr lang="en-US" altLang="zh-CN" i="1">
                              <a:solidFill>
                                <a:srgbClr val="FF0000"/>
                              </a:solidFill>
                              <a:latin typeface="Cambria Math" panose="02040503050406030204" pitchFamily="18" charset="0"/>
                              <a:ea typeface="黑体" panose="02010609060101010101" pitchFamily="49" charset="-122"/>
                            </a:rPr>
                            <m:t>𝑧</m:t>
                          </m:r>
                        </m:sub>
                      </m:sSub>
                      <m:acc>
                        <m:accPr>
                          <m:chr m:val="⃗"/>
                          <m:ctrlPr>
                            <a:rPr lang="en-US" altLang="zh-CN" i="1">
                              <a:solidFill>
                                <a:srgbClr val="FF0000"/>
                              </a:solidFill>
                              <a:latin typeface="Cambria Math" panose="02040503050406030204" pitchFamily="18" charset="0"/>
                              <a:ea typeface="黑体" panose="02010609060101010101" pitchFamily="49" charset="-122"/>
                            </a:rPr>
                          </m:ctrlPr>
                        </m:accPr>
                        <m:e>
                          <m:r>
                            <a:rPr lang="en-US" altLang="zh-CN" i="1">
                              <a:solidFill>
                                <a:srgbClr val="FF0000"/>
                              </a:solidFill>
                              <a:latin typeface="Cambria Math" panose="02040503050406030204" pitchFamily="18" charset="0"/>
                              <a:ea typeface="黑体" panose="02010609060101010101" pitchFamily="49" charset="-122"/>
                            </a:rPr>
                            <m:t>𝑘</m:t>
                          </m:r>
                        </m:e>
                      </m:acc>
                      <m:r>
                        <a:rPr lang="en-US" altLang="zh-CN" b="0" i="1" smtClean="0">
                          <a:solidFill>
                            <a:srgbClr val="FF0000"/>
                          </a:solidFill>
                          <a:latin typeface="Cambria Math" panose="02040503050406030204" pitchFamily="18" charset="0"/>
                          <a:ea typeface="黑体" panose="02010609060101010101" pitchFamily="49" charset="-122"/>
                        </a:rPr>
                        <m:t>,  </m:t>
                      </m:r>
                      <m:sSub>
                        <m:sSubPr>
                          <m:ctrlPr>
                            <a:rPr lang="en-US" altLang="zh-CN" i="1">
                              <a:solidFill>
                                <a:srgbClr val="0000FF"/>
                              </a:solidFill>
                              <a:latin typeface="Cambria Math" panose="02040503050406030204" pitchFamily="18" charset="0"/>
                              <a:ea typeface="黑体" panose="02010609060101010101" pitchFamily="49" charset="-122"/>
                            </a:rPr>
                          </m:ctrlPr>
                        </m:sSubPr>
                        <m:e>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𝐹</m:t>
                              </m:r>
                            </m:e>
                          </m:acc>
                        </m:e>
                        <m:sub>
                          <m:r>
                            <a:rPr lang="zh-CN" altLang="en-US" i="1" dirty="0">
                              <a:solidFill>
                                <a:srgbClr val="0000FF"/>
                              </a:solidFill>
                              <a:latin typeface="Cambria Math" panose="02040503050406030204" pitchFamily="18" charset="0"/>
                              <a:ea typeface="黑体" panose="02010609060101010101" pitchFamily="49" charset="-122"/>
                            </a:rPr>
                            <m:t>惯</m:t>
                          </m:r>
                        </m:sub>
                      </m:sSub>
                      <m:r>
                        <a:rPr lang="en-US" altLang="zh-CN" i="1">
                          <a:solidFill>
                            <a:srgbClr val="0000FF"/>
                          </a:solidFill>
                          <a:latin typeface="Cambria Math" panose="02040503050406030204" pitchFamily="18" charset="0"/>
                          <a:ea typeface="黑体" panose="02010609060101010101" pitchFamily="49" charset="-122"/>
                        </a:rPr>
                        <m:t>=</m:t>
                      </m:r>
                      <m:r>
                        <a:rPr lang="en-US" altLang="zh-CN" i="1">
                          <a:solidFill>
                            <a:srgbClr val="0000FF"/>
                          </a:solidFill>
                          <a:latin typeface="Cambria Math" panose="02040503050406030204" pitchFamily="18" charset="0"/>
                          <a:ea typeface="黑体" panose="02010609060101010101" pitchFamily="49" charset="-122"/>
                        </a:rPr>
                        <m:t>𝑚</m:t>
                      </m:r>
                      <m:sSup>
                        <m:sSupPr>
                          <m:ctrlPr>
                            <a:rPr lang="en-US" altLang="zh-CN" i="1">
                              <a:solidFill>
                                <a:srgbClr val="0000FF"/>
                              </a:solidFill>
                              <a:latin typeface="Cambria Math" panose="02040503050406030204" pitchFamily="18" charset="0"/>
                              <a:ea typeface="黑体" panose="02010609060101010101" pitchFamily="49" charset="-122"/>
                            </a:rPr>
                          </m:ctrlPr>
                        </m:sSupPr>
                        <m:e>
                          <m:r>
                            <a:rPr lang="en-US" altLang="zh-CN" i="1">
                              <a:solidFill>
                                <a:srgbClr val="0000FF"/>
                              </a:solidFill>
                              <a:latin typeface="Cambria Math" panose="02040503050406030204" pitchFamily="18" charset="0"/>
                              <a:ea typeface="黑体" panose="02010609060101010101" pitchFamily="49" charset="-122"/>
                            </a:rPr>
                            <m:t>𝜔</m:t>
                          </m:r>
                        </m:e>
                        <m:sup>
                          <m:r>
                            <a:rPr lang="en-US" altLang="zh-CN" i="1">
                              <a:solidFill>
                                <a:srgbClr val="0000FF"/>
                              </a:solidFill>
                              <a:latin typeface="Cambria Math" panose="02040503050406030204" pitchFamily="18" charset="0"/>
                              <a:ea typeface="黑体" panose="02010609060101010101" pitchFamily="49" charset="-122"/>
                            </a:rPr>
                            <m:t>2</m:t>
                          </m:r>
                        </m:sup>
                      </m:sSup>
                      <m:r>
                        <a:rPr lang="en-US" altLang="zh-CN" i="1">
                          <a:solidFill>
                            <a:srgbClr val="0000FF"/>
                          </a:solidFill>
                          <a:latin typeface="Cambria Math" panose="02040503050406030204" pitchFamily="18" charset="0"/>
                          <a:ea typeface="黑体" panose="02010609060101010101" pitchFamily="49" charset="-122"/>
                        </a:rPr>
                        <m:t>𝑥</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𝑖</m:t>
                          </m:r>
                        </m:e>
                      </m:acc>
                      <m:r>
                        <a:rPr lang="en-US" altLang="zh-CN" i="1">
                          <a:solidFill>
                            <a:srgbClr val="0000FF"/>
                          </a:solidFill>
                          <a:latin typeface="Cambria Math" panose="02040503050406030204" pitchFamily="18" charset="0"/>
                          <a:ea typeface="黑体" panose="02010609060101010101" pitchFamily="49" charset="-122"/>
                        </a:rPr>
                        <m:t>+2</m:t>
                      </m:r>
                      <m:r>
                        <a:rPr lang="en-US" altLang="zh-CN" i="1">
                          <a:solidFill>
                            <a:srgbClr val="0000FF"/>
                          </a:solidFill>
                          <a:latin typeface="Cambria Math" panose="02040503050406030204" pitchFamily="18" charset="0"/>
                          <a:ea typeface="黑体" panose="02010609060101010101" pitchFamily="49" charset="-122"/>
                        </a:rPr>
                        <m:t>𝑚</m:t>
                      </m:r>
                      <m:r>
                        <a:rPr lang="en-US" altLang="zh-CN" i="1">
                          <a:solidFill>
                            <a:srgbClr val="0000FF"/>
                          </a:solidFill>
                          <a:latin typeface="Cambria Math" panose="02040503050406030204" pitchFamily="18" charset="0"/>
                          <a:ea typeface="黑体" panose="02010609060101010101" pitchFamily="49" charset="-122"/>
                        </a:rPr>
                        <m:t>𝜔</m:t>
                      </m:r>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𝑥</m:t>
                          </m:r>
                        </m:e>
                      </m:acc>
                      <m:acc>
                        <m:accPr>
                          <m:chr m:val="⃗"/>
                          <m:ctrlPr>
                            <a:rPr lang="en-US" altLang="zh-CN" i="1">
                              <a:solidFill>
                                <a:srgbClr val="0000FF"/>
                              </a:solidFill>
                              <a:latin typeface="Cambria Math" panose="02040503050406030204" pitchFamily="18" charset="0"/>
                              <a:ea typeface="黑体" panose="02010609060101010101" pitchFamily="49" charset="-122"/>
                            </a:rPr>
                          </m:ctrlPr>
                        </m:accPr>
                        <m:e>
                          <m:r>
                            <a:rPr lang="en-US" altLang="zh-CN" i="1">
                              <a:solidFill>
                                <a:srgbClr val="0000FF"/>
                              </a:solidFill>
                              <a:latin typeface="Cambria Math" panose="02040503050406030204" pitchFamily="18" charset="0"/>
                              <a:ea typeface="黑体" panose="02010609060101010101" pitchFamily="49" charset="-122"/>
                            </a:rPr>
                            <m:t>𝑘</m:t>
                          </m:r>
                        </m:e>
                      </m:acc>
                    </m:oMath>
                  </m:oMathPara>
                </a14:m>
                <a:endParaRPr lang="en-US" altLang="zh-CN" dirty="0">
                  <a:solidFill>
                    <a:srgbClr val="0000FF"/>
                  </a:solidFill>
                  <a:ea typeface="黑体" panose="02010609060101010101" pitchFamily="49" charset="-122"/>
                </a:endParaRPr>
              </a:p>
              <a:p>
                <a:pPr eaLnBrk="1" hangingPunct="1">
                  <a:lnSpc>
                    <a:spcPct val="150000"/>
                  </a:lnSpc>
                </a:pPr>
                <a:r>
                  <a:rPr lang="zh-CN" altLang="en-US" dirty="0">
                    <a:ea typeface="黑体" panose="02010609060101010101" pitchFamily="49" charset="-122"/>
                  </a:rPr>
                  <a:t>小球位矢</a:t>
                </a:r>
                <a14:m>
                  <m:oMath xmlns:m="http://schemas.openxmlformats.org/officeDocument/2006/math">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𝑟</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𝑥</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𝑖</m:t>
                        </m:r>
                      </m:e>
                    </m:acc>
                  </m:oMath>
                </a14:m>
                <a:r>
                  <a:rPr lang="zh-CN" altLang="en-US" dirty="0">
                    <a:ea typeface="黑体" panose="02010609060101010101" pitchFamily="49" charset="-122"/>
                  </a:rPr>
                  <a:t>，加速度</a:t>
                </a:r>
                <a14:m>
                  <m:oMath xmlns:m="http://schemas.openxmlformats.org/officeDocument/2006/math">
                    <m:sSup>
                      <m:sSupPr>
                        <m:ctrlPr>
                          <a:rPr lang="en-US" altLang="zh-CN" b="0" i="1" smtClean="0">
                            <a:latin typeface="Cambria Math" panose="02040503050406030204" pitchFamily="18" charset="0"/>
                            <a:ea typeface="黑体" panose="02010609060101010101" pitchFamily="49" charset="-122"/>
                          </a:rPr>
                        </m:ctrlPr>
                      </m:sSupPr>
                      <m:e>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𝑎</m:t>
                            </m:r>
                          </m:e>
                        </m:acc>
                      </m:e>
                      <m:sup>
                        <m:r>
                          <a:rPr lang="en-US" altLang="zh-CN" b="0" i="1" smtClean="0">
                            <a:solidFill>
                              <a:srgbClr val="FF0000"/>
                            </a:solidFill>
                            <a:latin typeface="Cambria Math" panose="02040503050406030204" pitchFamily="18" charset="0"/>
                            <a:ea typeface="黑体" panose="02010609060101010101" pitchFamily="49" charset="-122"/>
                          </a:rPr>
                          <m:t>′</m:t>
                        </m:r>
                      </m:sup>
                    </m:sSup>
                    <m:r>
                      <a:rPr lang="en-US" altLang="zh-CN" b="0" i="1" smtClean="0">
                        <a:latin typeface="Cambria Math" panose="02040503050406030204" pitchFamily="18" charset="0"/>
                        <a:ea typeface="黑体" panose="02010609060101010101" pitchFamily="49" charset="-122"/>
                      </a:rPr>
                      <m:t>=</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𝑖</m:t>
                        </m:r>
                      </m:e>
                    </m:acc>
                  </m:oMath>
                </a14:m>
                <a:r>
                  <a:rPr lang="zh-CN" altLang="en-US" dirty="0">
                    <a:ea typeface="黑体" panose="02010609060101010101" pitchFamily="49" charset="-122"/>
                  </a:rPr>
                  <a:t>，运动微分方程分量形式为</a:t>
                </a:r>
                <a:endParaRPr lang="en-US" altLang="zh-CN" dirty="0">
                  <a:ea typeface="黑体" panose="02010609060101010101" pitchFamily="49" charset="-122"/>
                </a:endParaRPr>
              </a:p>
              <a:p>
                <a:pPr eaLnBrk="1" hangingPunct="1"/>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ea typeface="黑体" panose="02010609060101010101" pitchFamily="49" charset="-122"/>
                            </a:rPr>
                          </m:ctrlPr>
                        </m:dPr>
                        <m:e>
                          <m:eqArr>
                            <m:eqArrPr>
                              <m:ctrlPr>
                                <a:rPr lang="en-US" altLang="zh-CN" b="0" i="1" smtClean="0">
                                  <a:latin typeface="Cambria Math" panose="02040503050406030204" pitchFamily="18" charset="0"/>
                                  <a:ea typeface="黑体" panose="02010609060101010101" pitchFamily="49" charset="-122"/>
                                </a:rPr>
                              </m:ctrlPr>
                            </m:eqArrPr>
                            <m:e>
                              <m:r>
                                <a:rPr lang="en-US" altLang="zh-CN" b="0" i="1" smtClean="0">
                                  <a:latin typeface="Cambria Math" panose="02040503050406030204" pitchFamily="18" charset="0"/>
                                  <a:ea typeface="黑体" panose="02010609060101010101" pitchFamily="49" charset="-122"/>
                                </a:rPr>
                                <m:t>𝑚</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𝑚</m:t>
                              </m:r>
                              <m:sSup>
                                <m:sSupPr>
                                  <m:ctrlPr>
                                    <a:rPr lang="en-US" altLang="zh-CN" b="0"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𝜔</m:t>
                                  </m:r>
                                </m:e>
                                <m:sup>
                                  <m:r>
                                    <a:rPr lang="en-US" altLang="zh-CN" b="0" i="1" smtClean="0">
                                      <a:latin typeface="Cambria Math" panose="02040503050406030204" pitchFamily="18" charset="0"/>
                                      <a:ea typeface="黑体" panose="02010609060101010101" pitchFamily="49" charset="-122"/>
                                    </a:rPr>
                                    <m:t>2</m:t>
                                  </m:r>
                                </m:sup>
                              </m:sSup>
                              <m:r>
                                <a:rPr lang="en-US" altLang="zh-CN" b="0" i="1" smtClean="0">
                                  <a:latin typeface="Cambria Math" panose="02040503050406030204" pitchFamily="18" charset="0"/>
                                  <a:ea typeface="黑体" panose="02010609060101010101" pitchFamily="49" charset="-122"/>
                                </a:rPr>
                                <m:t>𝑥</m:t>
                              </m:r>
                            </m:e>
                            <m:e>
                              <m:r>
                                <a:rPr lang="en-US" altLang="zh-CN" b="0" i="1" smtClean="0">
                                  <a:latin typeface="Cambria Math" panose="02040503050406030204" pitchFamily="18" charset="0"/>
                                  <a:ea typeface="黑体" panose="02010609060101010101" pitchFamily="49" charset="-122"/>
                                </a:rPr>
                                <m:t>         0=</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𝑅</m:t>
                                  </m:r>
                                </m:e>
                                <m:sub>
                                  <m:r>
                                    <a:rPr lang="en-US" altLang="zh-CN" b="0" i="1" smtClean="0">
                                      <a:latin typeface="Cambria Math" panose="02040503050406030204" pitchFamily="18" charset="0"/>
                                      <a:ea typeface="黑体" panose="02010609060101010101" pitchFamily="49" charset="-122"/>
                                    </a:rPr>
                                    <m:t>𝑦</m:t>
                                  </m:r>
                                </m:sub>
                              </m:sSub>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𝑚𝑔</m:t>
                              </m:r>
                            </m:e>
                            <m:e>
                              <m:r>
                                <a:rPr lang="en-US" altLang="zh-CN" b="0" i="1" smtClean="0">
                                  <a:latin typeface="Cambria Math" panose="02040503050406030204" pitchFamily="18" charset="0"/>
                                  <a:ea typeface="黑体" panose="02010609060101010101" pitchFamily="49" charset="-122"/>
                                </a:rPr>
                                <m:t>              0</m:t>
                              </m:r>
                              <m:r>
                                <a:rPr lang="en-US" altLang="zh-CN" i="1">
                                  <a:latin typeface="Cambria Math" panose="02040503050406030204" pitchFamily="18" charset="0"/>
                                  <a:ea typeface="黑体" panose="02010609060101010101" pitchFamily="49" charset="-122"/>
                                </a:rPr>
                                <m:t>=</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𝑅</m:t>
                                  </m:r>
                                </m:e>
                                <m:sub>
                                  <m:r>
                                    <a:rPr lang="en-US" altLang="zh-CN" b="0" i="1" smtClean="0">
                                      <a:latin typeface="Cambria Math" panose="02040503050406030204" pitchFamily="18" charset="0"/>
                                      <a:ea typeface="黑体" panose="02010609060101010101" pitchFamily="49" charset="-122"/>
                                    </a:rPr>
                                    <m:t>𝑧</m:t>
                                  </m:r>
                                </m:sub>
                              </m:sSub>
                              <m:r>
                                <a:rPr lang="en-US" altLang="zh-CN" b="0" i="1" smtClean="0">
                                  <a:latin typeface="Cambria Math" panose="02040503050406030204" pitchFamily="18" charset="0"/>
                                  <a:ea typeface="黑体" panose="02010609060101010101" pitchFamily="49" charset="-122"/>
                                </a:rPr>
                                <m:t>+2</m:t>
                              </m:r>
                              <m:r>
                                <a:rPr lang="en-US" altLang="zh-CN" b="0" i="1" smtClean="0">
                                  <a:latin typeface="Cambria Math" panose="02040503050406030204" pitchFamily="18" charset="0"/>
                                  <a:ea typeface="黑体" panose="02010609060101010101" pitchFamily="49" charset="-122"/>
                                </a:rPr>
                                <m:t>𝑚</m:t>
                              </m:r>
                              <m:r>
                                <a:rPr lang="en-US" altLang="zh-CN" b="0" i="1" smtClean="0">
                                  <a:latin typeface="Cambria Math" panose="02040503050406030204" pitchFamily="18" charset="0"/>
                                  <a:ea typeface="黑体" panose="02010609060101010101" pitchFamily="49" charset="-122"/>
                                </a:rPr>
                                <m:t>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e>
                          </m:eqArr>
                        </m:e>
                      </m:d>
                    </m:oMath>
                  </m:oMathPara>
                </a14:m>
                <a:endParaRPr lang="en-US" altLang="zh-CN" dirty="0">
                  <a:ea typeface="黑体" panose="02010609060101010101" pitchFamily="49" charset="-122"/>
                </a:endParaRPr>
              </a:p>
              <a:p>
                <a:pPr eaLnBrk="1" hangingPunct="1">
                  <a:lnSpc>
                    <a:spcPct val="150000"/>
                  </a:lnSpc>
                </a:pPr>
                <a:r>
                  <a:rPr lang="zh-CN" altLang="en-US" dirty="0">
                    <a:ea typeface="黑体" panose="02010609060101010101" pitchFamily="49" charset="-122"/>
                  </a:rPr>
                  <a:t>根据</a:t>
                </a:r>
                <a14:m>
                  <m:oMath xmlns:m="http://schemas.openxmlformats.org/officeDocument/2006/math">
                    <m:r>
                      <a:rPr lang="en-US" altLang="zh-CN" b="0" i="1" smtClean="0">
                        <a:latin typeface="Cambria Math" panose="02040503050406030204" pitchFamily="18" charset="0"/>
                        <a:ea typeface="黑体" panose="02010609060101010101" pitchFamily="49" charset="-122"/>
                      </a:rPr>
                      <m:t>𝑥</m:t>
                    </m:r>
                  </m:oMath>
                </a14:m>
                <a:r>
                  <a:rPr lang="zh-CN" altLang="en-US" dirty="0">
                    <a:ea typeface="黑体" panose="02010609060101010101" pitchFamily="49" charset="-122"/>
                  </a:rPr>
                  <a:t>方向的运动微分方程，结合初始条件</a:t>
                </a:r>
                <a14:m>
                  <m:oMath xmlns:m="http://schemas.openxmlformats.org/officeDocument/2006/math">
                    <m:r>
                      <a:rPr lang="en-US" altLang="zh-CN" b="0" i="1" smtClean="0">
                        <a:latin typeface="Cambria Math" panose="02040503050406030204" pitchFamily="18" charset="0"/>
                        <a:ea typeface="黑体" panose="02010609060101010101" pitchFamily="49" charset="-122"/>
                      </a:rPr>
                      <m:t>𝑥</m:t>
                    </m:r>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𝑎</m:t>
                    </m:r>
                    <m:r>
                      <a:rPr lang="en-US" altLang="zh-CN" b="0" i="1" smtClean="0">
                        <a:latin typeface="Cambria Math" panose="02040503050406030204" pitchFamily="18" charset="0"/>
                        <a:ea typeface="黑体" panose="02010609060101010101" pitchFamily="49" charset="-122"/>
                      </a:rPr>
                      <m:t>,  </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=0</m:t>
                    </m:r>
                  </m:oMath>
                </a14:m>
                <a:r>
                  <a:rPr lang="zh-CN" altLang="en-US" dirty="0">
                    <a:ea typeface="黑体" panose="02010609060101010101" pitchFamily="49" charset="-122"/>
                  </a:rPr>
                  <a:t>，易得</a:t>
                </a:r>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r>
                        <a:rPr lang="en-US" altLang="zh-CN" b="0" i="1" smtClean="0">
                          <a:solidFill>
                            <a:srgbClr val="0000FF"/>
                          </a:solidFill>
                          <a:latin typeface="Cambria Math" panose="02040503050406030204" pitchFamily="18" charset="0"/>
                          <a:ea typeface="黑体" panose="02010609060101010101" pitchFamily="49" charset="-122"/>
                        </a:rPr>
                        <m:t>𝑥</m:t>
                      </m:r>
                      <m:r>
                        <a:rPr lang="en-US" altLang="zh-CN" b="0" i="1" smtClean="0">
                          <a:solidFill>
                            <a:srgbClr val="0000FF"/>
                          </a:solidFill>
                          <a:latin typeface="Cambria Math" panose="02040503050406030204" pitchFamily="18" charset="0"/>
                          <a:ea typeface="黑体" panose="02010609060101010101" pitchFamily="49" charset="-122"/>
                        </a:rPr>
                        <m:t>=</m:t>
                      </m:r>
                      <m:r>
                        <a:rPr lang="en-US" altLang="zh-CN" b="0" i="1" smtClean="0">
                          <a:solidFill>
                            <a:srgbClr val="0000FF"/>
                          </a:solidFill>
                          <a:latin typeface="Cambria Math" panose="02040503050406030204" pitchFamily="18" charset="0"/>
                          <a:ea typeface="黑体" panose="02010609060101010101" pitchFamily="49" charset="-122"/>
                        </a:rPr>
                        <m:t>𝑎</m:t>
                      </m:r>
                      <m:func>
                        <m:funcPr>
                          <m:ctrlPr>
                            <a:rPr lang="en-US" altLang="zh-CN" b="0" i="1" smtClean="0">
                              <a:solidFill>
                                <a:srgbClr val="0000FF"/>
                              </a:solidFill>
                              <a:latin typeface="Cambria Math" panose="02040503050406030204" pitchFamily="18" charset="0"/>
                              <a:ea typeface="黑体" panose="02010609060101010101" pitchFamily="49" charset="-122"/>
                            </a:rPr>
                          </m:ctrlPr>
                        </m:funcPr>
                        <m:fName>
                          <m:r>
                            <m:rPr>
                              <m:sty m:val="p"/>
                            </m:rPr>
                            <a:rPr lang="en-US" altLang="zh-CN" b="0" i="0" smtClean="0">
                              <a:solidFill>
                                <a:srgbClr val="0000FF"/>
                              </a:solidFill>
                              <a:latin typeface="Cambria Math" panose="02040503050406030204" pitchFamily="18" charset="0"/>
                              <a:ea typeface="黑体" panose="02010609060101010101" pitchFamily="49" charset="-122"/>
                            </a:rPr>
                            <m:t>cosh</m:t>
                          </m:r>
                        </m:fName>
                        <m:e>
                          <m:r>
                            <a:rPr lang="en-US" altLang="zh-CN" b="0" i="1" smtClean="0">
                              <a:solidFill>
                                <a:srgbClr val="0000FF"/>
                              </a:solidFill>
                              <a:latin typeface="Cambria Math" panose="02040503050406030204" pitchFamily="18" charset="0"/>
                              <a:ea typeface="黑体" panose="02010609060101010101" pitchFamily="49" charset="-122"/>
                            </a:rPr>
                            <m:t>𝜔</m:t>
                          </m:r>
                          <m:r>
                            <a:rPr lang="en-US" altLang="zh-CN" b="0" i="1" smtClean="0">
                              <a:solidFill>
                                <a:srgbClr val="0000FF"/>
                              </a:solidFill>
                              <a:latin typeface="Cambria Math" panose="02040503050406030204" pitchFamily="18" charset="0"/>
                              <a:ea typeface="黑体" panose="02010609060101010101" pitchFamily="49" charset="-122"/>
                            </a:rPr>
                            <m:t>𝑡</m:t>
                          </m:r>
                        </m:e>
                      </m:func>
                    </m:oMath>
                  </m:oMathPara>
                </a14:m>
                <a:endParaRPr lang="en-US" altLang="zh-CN" dirty="0">
                  <a:ea typeface="黑体" panose="02010609060101010101" pitchFamily="49" charset="-122"/>
                </a:endParaRPr>
              </a:p>
              <a:p>
                <a:pPr eaLnBrk="1" hangingPunct="1">
                  <a:lnSpc>
                    <a:spcPct val="150000"/>
                  </a:lnSpc>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𝑅</m:t>
                          </m:r>
                        </m:e>
                        <m:sub>
                          <m:r>
                            <a:rPr lang="en-US" altLang="zh-CN" b="0" i="1" smtClean="0">
                              <a:latin typeface="Cambria Math" panose="02040503050406030204" pitchFamily="18" charset="0"/>
                              <a:ea typeface="黑体" panose="02010609060101010101" pitchFamily="49" charset="-122"/>
                            </a:rPr>
                            <m:t>𝑦</m:t>
                          </m:r>
                        </m:sub>
                      </m:sSub>
                      <m:r>
                        <a:rPr lang="en-US" altLang="zh-CN" b="0" i="1" smtClean="0">
                          <a:latin typeface="Cambria Math" panose="02040503050406030204" pitchFamily="18" charset="0"/>
                          <a:ea typeface="黑体" panose="02010609060101010101" pitchFamily="49" charset="-122"/>
                        </a:rPr>
                        <m:t>=</m:t>
                      </m:r>
                      <m:r>
                        <a:rPr lang="en-US" altLang="zh-CN" b="0" i="1" smtClean="0">
                          <a:latin typeface="Cambria Math" panose="02040503050406030204" pitchFamily="18" charset="0"/>
                          <a:ea typeface="黑体" panose="02010609060101010101" pitchFamily="49" charset="-122"/>
                        </a:rPr>
                        <m:t>𝑚𝑔</m:t>
                      </m:r>
                      <m:r>
                        <a:rPr lang="en-US" altLang="zh-CN" b="0" i="1" smtClean="0">
                          <a:latin typeface="Cambria Math" panose="02040503050406030204" pitchFamily="18" charset="0"/>
                          <a:ea typeface="黑体" panose="02010609060101010101" pitchFamily="49" charset="-122"/>
                        </a:rPr>
                        <m:t>,  </m:t>
                      </m:r>
                      <m:sSub>
                        <m:sSubPr>
                          <m:ctrlPr>
                            <a:rPr lang="en-US" altLang="zh-CN" b="0" i="1" smtClean="0">
                              <a:latin typeface="Cambria Math" panose="02040503050406030204" pitchFamily="18" charset="0"/>
                              <a:ea typeface="黑体" panose="02010609060101010101" pitchFamily="49" charset="-122"/>
                            </a:rPr>
                          </m:ctrlPr>
                        </m:sSubPr>
                        <m:e>
                          <m:r>
                            <a:rPr lang="en-US" altLang="zh-CN" b="0" i="1" smtClean="0">
                              <a:latin typeface="Cambria Math" panose="02040503050406030204" pitchFamily="18" charset="0"/>
                              <a:ea typeface="黑体" panose="02010609060101010101" pitchFamily="49" charset="-122"/>
                            </a:rPr>
                            <m:t>𝑅</m:t>
                          </m:r>
                        </m:e>
                        <m:sub>
                          <m:r>
                            <a:rPr lang="en-US" altLang="zh-CN" b="0" i="1" smtClean="0">
                              <a:latin typeface="Cambria Math" panose="02040503050406030204" pitchFamily="18" charset="0"/>
                              <a:ea typeface="黑体" panose="02010609060101010101" pitchFamily="49" charset="-122"/>
                            </a:rPr>
                            <m:t>𝑧</m:t>
                          </m:r>
                        </m:sub>
                      </m:sSub>
                      <m:r>
                        <a:rPr lang="en-US" altLang="zh-CN" b="0" i="1" smtClean="0">
                          <a:latin typeface="Cambria Math" panose="02040503050406030204" pitchFamily="18" charset="0"/>
                          <a:ea typeface="黑体" panose="02010609060101010101" pitchFamily="49" charset="-122"/>
                        </a:rPr>
                        <m:t>=−2</m:t>
                      </m:r>
                      <m:r>
                        <a:rPr lang="en-US" altLang="zh-CN" b="0" i="1" smtClean="0">
                          <a:latin typeface="Cambria Math" panose="02040503050406030204" pitchFamily="18" charset="0"/>
                          <a:ea typeface="黑体" panose="02010609060101010101" pitchFamily="49" charset="-122"/>
                        </a:rPr>
                        <m:t>𝑚</m:t>
                      </m:r>
                      <m:r>
                        <a:rPr lang="en-US" altLang="zh-CN" b="0" i="1" smtClean="0">
                          <a:latin typeface="Cambria Math" panose="02040503050406030204" pitchFamily="18" charset="0"/>
                          <a:ea typeface="黑体" panose="02010609060101010101" pitchFamily="49" charset="-122"/>
                        </a:rPr>
                        <m:t>𝜔</m:t>
                      </m:r>
                      <m:acc>
                        <m:accPr>
                          <m:chr m:val="̇"/>
                          <m:ctrlPr>
                            <a:rPr lang="en-US" altLang="zh-CN" b="0" i="1" smtClean="0">
                              <a:latin typeface="Cambria Math" panose="02040503050406030204" pitchFamily="18" charset="0"/>
                              <a:ea typeface="黑体" panose="02010609060101010101" pitchFamily="49" charset="-122"/>
                            </a:rPr>
                          </m:ctrlPr>
                        </m:accPr>
                        <m:e>
                          <m:r>
                            <a:rPr lang="en-US" altLang="zh-CN" b="0" i="1" smtClean="0">
                              <a:latin typeface="Cambria Math" panose="02040503050406030204" pitchFamily="18" charset="0"/>
                              <a:ea typeface="黑体" panose="02010609060101010101" pitchFamily="49" charset="-122"/>
                            </a:rPr>
                            <m:t>𝑥</m:t>
                          </m:r>
                        </m:e>
                      </m:acc>
                      <m:r>
                        <a:rPr lang="en-US" altLang="zh-CN" b="0" i="1" smtClean="0">
                          <a:latin typeface="Cambria Math" panose="02040503050406030204" pitchFamily="18" charset="0"/>
                          <a:ea typeface="黑体" panose="02010609060101010101" pitchFamily="49" charset="-122"/>
                        </a:rPr>
                        <m:t>=−2</m:t>
                      </m:r>
                      <m:r>
                        <a:rPr lang="en-US" altLang="zh-CN" b="0" i="1" smtClean="0">
                          <a:latin typeface="Cambria Math" panose="02040503050406030204" pitchFamily="18" charset="0"/>
                          <a:ea typeface="黑体" panose="02010609060101010101" pitchFamily="49" charset="-122"/>
                        </a:rPr>
                        <m:t>𝑚</m:t>
                      </m:r>
                      <m:sSup>
                        <m:sSupPr>
                          <m:ctrlPr>
                            <a:rPr lang="en-US" altLang="zh-CN" b="0" i="1" smtClean="0">
                              <a:latin typeface="Cambria Math" panose="02040503050406030204" pitchFamily="18" charset="0"/>
                              <a:ea typeface="黑体" panose="02010609060101010101" pitchFamily="49" charset="-122"/>
                            </a:rPr>
                          </m:ctrlPr>
                        </m:sSupPr>
                        <m:e>
                          <m:r>
                            <a:rPr lang="en-US" altLang="zh-CN" b="0" i="1" smtClean="0">
                              <a:latin typeface="Cambria Math" panose="02040503050406030204" pitchFamily="18" charset="0"/>
                              <a:ea typeface="黑体" panose="02010609060101010101" pitchFamily="49" charset="-122"/>
                            </a:rPr>
                            <m:t>𝜔</m:t>
                          </m:r>
                        </m:e>
                        <m:sup>
                          <m:r>
                            <a:rPr lang="en-US" altLang="zh-CN" b="0" i="1" smtClean="0">
                              <a:latin typeface="Cambria Math" panose="02040503050406030204" pitchFamily="18" charset="0"/>
                              <a:ea typeface="黑体" panose="02010609060101010101" pitchFamily="49" charset="-122"/>
                            </a:rPr>
                            <m:t>2</m:t>
                          </m:r>
                        </m:sup>
                      </m:sSup>
                      <m:r>
                        <a:rPr lang="en-US" altLang="zh-CN" b="0" i="1" smtClean="0">
                          <a:latin typeface="Cambria Math" panose="02040503050406030204" pitchFamily="18" charset="0"/>
                          <a:ea typeface="黑体" panose="02010609060101010101" pitchFamily="49" charset="-122"/>
                        </a:rPr>
                        <m:t>𝑎</m:t>
                      </m:r>
                      <m:func>
                        <m:funcPr>
                          <m:ctrlPr>
                            <a:rPr lang="en-US" altLang="zh-CN" b="0" i="1" smtClean="0">
                              <a:latin typeface="Cambria Math" panose="02040503050406030204" pitchFamily="18" charset="0"/>
                              <a:ea typeface="黑体" panose="02010609060101010101" pitchFamily="49" charset="-122"/>
                            </a:rPr>
                          </m:ctrlPr>
                        </m:funcPr>
                        <m:fName>
                          <m:r>
                            <m:rPr>
                              <m:sty m:val="p"/>
                            </m:rPr>
                            <a:rPr lang="en-US" altLang="zh-CN" b="0" i="0" smtClean="0">
                              <a:latin typeface="Cambria Math" panose="02040503050406030204" pitchFamily="18" charset="0"/>
                              <a:ea typeface="黑体" panose="02010609060101010101" pitchFamily="49" charset="-122"/>
                            </a:rPr>
                            <m:t>sinh</m:t>
                          </m:r>
                        </m:fName>
                        <m:e>
                          <m:r>
                            <a:rPr lang="en-US" altLang="zh-CN" b="0" i="1" smtClean="0">
                              <a:latin typeface="Cambria Math" panose="02040503050406030204" pitchFamily="18" charset="0"/>
                              <a:ea typeface="黑体" panose="02010609060101010101" pitchFamily="49" charset="-122"/>
                            </a:rPr>
                            <m:t>𝜔</m:t>
                          </m:r>
                          <m:r>
                            <a:rPr lang="en-US" altLang="zh-CN" b="0" i="1" smtClean="0">
                              <a:latin typeface="Cambria Math" panose="02040503050406030204" pitchFamily="18" charset="0"/>
                              <a:ea typeface="黑体" panose="02010609060101010101" pitchFamily="49" charset="-122"/>
                            </a:rPr>
                            <m:t>𝑡</m:t>
                          </m:r>
                        </m:e>
                      </m:func>
                    </m:oMath>
                  </m:oMathPara>
                </a14:m>
                <a:endParaRPr lang="en-US" altLang="zh-CN" dirty="0">
                  <a:ea typeface="黑体" panose="02010609060101010101" pitchFamily="49" charset="-122"/>
                </a:endParaRPr>
              </a:p>
              <a:p>
                <a:pPr eaLnBrk="1" hangingPunct="1">
                  <a:lnSpc>
                    <a:spcPct val="150000"/>
                  </a:lnSpc>
                </a:pPr>
                <a:r>
                  <a:rPr lang="zh-CN" altLang="en-US" dirty="0">
                    <a:ea typeface="黑体" panose="02010609060101010101" pitchFamily="49" charset="-122"/>
                  </a:rPr>
                  <a:t>约束反力为  </a:t>
                </a:r>
                <a14:m>
                  <m:oMath xmlns:m="http://schemas.openxmlformats.org/officeDocument/2006/math">
                    <m:acc>
                      <m:accPr>
                        <m:chr m:val="⃗"/>
                        <m:ctrlPr>
                          <a:rPr lang="en-US" altLang="zh-CN" b="0" i="1" smtClean="0">
                            <a:solidFill>
                              <a:srgbClr val="0000FF"/>
                            </a:solidFill>
                            <a:latin typeface="Cambria Math" panose="02040503050406030204" pitchFamily="18" charset="0"/>
                            <a:ea typeface="黑体" panose="02010609060101010101" pitchFamily="49" charset="-122"/>
                          </a:rPr>
                        </m:ctrlPr>
                      </m:accPr>
                      <m:e>
                        <m:r>
                          <a:rPr lang="en-US" altLang="zh-CN" b="0" i="1" smtClean="0">
                            <a:solidFill>
                              <a:srgbClr val="0000FF"/>
                            </a:solidFill>
                            <a:latin typeface="Cambria Math" panose="02040503050406030204" pitchFamily="18" charset="0"/>
                            <a:ea typeface="黑体" panose="02010609060101010101" pitchFamily="49" charset="-122"/>
                          </a:rPr>
                          <m:t>𝑅</m:t>
                        </m:r>
                      </m:e>
                    </m:acc>
                    <m:r>
                      <a:rPr lang="en-US" altLang="zh-CN" b="0" i="1" dirty="0" smtClean="0">
                        <a:solidFill>
                          <a:srgbClr val="0000FF"/>
                        </a:solidFill>
                        <a:latin typeface="Cambria Math" panose="02040503050406030204" pitchFamily="18" charset="0"/>
                        <a:ea typeface="黑体" panose="02010609060101010101" pitchFamily="49" charset="-122"/>
                      </a:rPr>
                      <m:t>=</m:t>
                    </m:r>
                    <m:r>
                      <a:rPr lang="en-US" altLang="zh-CN" b="0" i="1" dirty="0" smtClean="0">
                        <a:solidFill>
                          <a:srgbClr val="0000FF"/>
                        </a:solidFill>
                        <a:latin typeface="Cambria Math" panose="02040503050406030204" pitchFamily="18" charset="0"/>
                        <a:ea typeface="黑体" panose="02010609060101010101" pitchFamily="49" charset="-122"/>
                      </a:rPr>
                      <m:t>𝑚𝑔</m:t>
                    </m:r>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𝑗</m:t>
                        </m:r>
                      </m:e>
                    </m:acc>
                    <m:r>
                      <a:rPr lang="en-US" altLang="zh-CN" b="0" i="1" dirty="0" smtClean="0">
                        <a:solidFill>
                          <a:srgbClr val="0000FF"/>
                        </a:solidFill>
                        <a:latin typeface="Cambria Math" panose="02040503050406030204" pitchFamily="18" charset="0"/>
                        <a:ea typeface="黑体" panose="02010609060101010101" pitchFamily="49" charset="-122"/>
                      </a:rPr>
                      <m:t>−2</m:t>
                    </m:r>
                    <m:r>
                      <a:rPr lang="en-US" altLang="zh-CN" b="0" i="1" dirty="0" smtClean="0">
                        <a:solidFill>
                          <a:srgbClr val="0000FF"/>
                        </a:solidFill>
                        <a:latin typeface="Cambria Math" panose="02040503050406030204" pitchFamily="18" charset="0"/>
                        <a:ea typeface="黑体" panose="02010609060101010101" pitchFamily="49" charset="-122"/>
                      </a:rPr>
                      <m:t>𝑚</m:t>
                    </m:r>
                    <m:sSup>
                      <m:sSupPr>
                        <m:ctrlPr>
                          <a:rPr lang="en-US" altLang="zh-CN" b="0" i="1" dirty="0" smtClean="0">
                            <a:solidFill>
                              <a:srgbClr val="0000FF"/>
                            </a:solidFill>
                            <a:latin typeface="Cambria Math" panose="02040503050406030204" pitchFamily="18" charset="0"/>
                            <a:ea typeface="黑体" panose="02010609060101010101" pitchFamily="49" charset="-122"/>
                          </a:rPr>
                        </m:ctrlPr>
                      </m:sSupPr>
                      <m:e>
                        <m:r>
                          <a:rPr lang="en-US" altLang="zh-CN" b="0" i="1" dirty="0" smtClean="0">
                            <a:solidFill>
                              <a:srgbClr val="0000FF"/>
                            </a:solidFill>
                            <a:latin typeface="Cambria Math" panose="02040503050406030204" pitchFamily="18" charset="0"/>
                            <a:ea typeface="黑体" panose="02010609060101010101" pitchFamily="49" charset="-122"/>
                          </a:rPr>
                          <m:t>𝜔</m:t>
                        </m:r>
                      </m:e>
                      <m:sup>
                        <m:r>
                          <a:rPr lang="en-US" altLang="zh-CN" b="0" i="1" dirty="0" smtClean="0">
                            <a:solidFill>
                              <a:srgbClr val="0000FF"/>
                            </a:solidFill>
                            <a:latin typeface="Cambria Math" panose="02040503050406030204" pitchFamily="18" charset="0"/>
                            <a:ea typeface="黑体" panose="02010609060101010101" pitchFamily="49" charset="-122"/>
                          </a:rPr>
                          <m:t>2</m:t>
                        </m:r>
                      </m:sup>
                    </m:sSup>
                    <m:r>
                      <a:rPr lang="en-US" altLang="zh-CN" b="0" i="1" dirty="0" smtClean="0">
                        <a:solidFill>
                          <a:srgbClr val="0000FF"/>
                        </a:solidFill>
                        <a:latin typeface="Cambria Math" panose="02040503050406030204" pitchFamily="18" charset="0"/>
                        <a:ea typeface="黑体" panose="02010609060101010101" pitchFamily="49" charset="-122"/>
                      </a:rPr>
                      <m:t>𝑎</m:t>
                    </m:r>
                    <m:func>
                      <m:funcPr>
                        <m:ctrlPr>
                          <a:rPr lang="en-US" altLang="zh-CN" b="0" i="1" dirty="0" smtClean="0">
                            <a:solidFill>
                              <a:srgbClr val="0000FF"/>
                            </a:solidFill>
                            <a:latin typeface="Cambria Math" panose="02040503050406030204" pitchFamily="18" charset="0"/>
                            <a:ea typeface="黑体" panose="02010609060101010101" pitchFamily="49" charset="-122"/>
                          </a:rPr>
                        </m:ctrlPr>
                      </m:funcPr>
                      <m:fName>
                        <m:r>
                          <m:rPr>
                            <m:sty m:val="p"/>
                          </m:rPr>
                          <a:rPr lang="en-US" altLang="zh-CN" b="0" i="0" dirty="0" smtClean="0">
                            <a:solidFill>
                              <a:srgbClr val="0000FF"/>
                            </a:solidFill>
                            <a:latin typeface="Cambria Math" panose="02040503050406030204" pitchFamily="18" charset="0"/>
                            <a:ea typeface="黑体" panose="02010609060101010101" pitchFamily="49" charset="-122"/>
                          </a:rPr>
                          <m:t>sinh</m:t>
                        </m:r>
                      </m:fName>
                      <m:e>
                        <m:r>
                          <a:rPr lang="en-US" altLang="zh-CN" b="0" i="1" dirty="0" smtClean="0">
                            <a:solidFill>
                              <a:srgbClr val="0000FF"/>
                            </a:solidFill>
                            <a:latin typeface="Cambria Math" panose="02040503050406030204" pitchFamily="18" charset="0"/>
                            <a:ea typeface="黑体" panose="02010609060101010101" pitchFamily="49" charset="-122"/>
                          </a:rPr>
                          <m:t>𝜔</m:t>
                        </m:r>
                        <m:r>
                          <a:rPr lang="en-US" altLang="zh-CN" b="0" i="1" dirty="0" smtClean="0">
                            <a:solidFill>
                              <a:srgbClr val="0000FF"/>
                            </a:solidFill>
                            <a:latin typeface="Cambria Math" panose="02040503050406030204" pitchFamily="18" charset="0"/>
                            <a:ea typeface="黑体" panose="02010609060101010101" pitchFamily="49" charset="-122"/>
                          </a:rPr>
                          <m:t>𝑡</m:t>
                        </m:r>
                      </m:e>
                    </m:func>
                    <m:acc>
                      <m:accPr>
                        <m:chr m:val="⃗"/>
                        <m:ctrlPr>
                          <a:rPr lang="en-US" altLang="zh-CN" b="0" i="1" dirty="0" smtClean="0">
                            <a:solidFill>
                              <a:srgbClr val="0000FF"/>
                            </a:solidFill>
                            <a:latin typeface="Cambria Math" panose="02040503050406030204" pitchFamily="18" charset="0"/>
                            <a:ea typeface="黑体" panose="02010609060101010101" pitchFamily="49" charset="-122"/>
                          </a:rPr>
                        </m:ctrlPr>
                      </m:accPr>
                      <m:e>
                        <m:r>
                          <a:rPr lang="en-US" altLang="zh-CN" b="0" i="1" dirty="0" smtClean="0">
                            <a:solidFill>
                              <a:srgbClr val="0000FF"/>
                            </a:solidFill>
                            <a:latin typeface="Cambria Math" panose="02040503050406030204" pitchFamily="18" charset="0"/>
                            <a:ea typeface="黑体" panose="02010609060101010101" pitchFamily="49" charset="-122"/>
                          </a:rPr>
                          <m:t>𝑘</m:t>
                        </m:r>
                      </m:e>
                    </m:acc>
                  </m:oMath>
                </a14:m>
                <a:endParaRPr lang="en-US" altLang="zh-CN" dirty="0">
                  <a:ea typeface="黑体" panose="02010609060101010101" pitchFamily="49" charset="-122"/>
                </a:endParaRPr>
              </a:p>
            </p:txBody>
          </p:sp>
        </mc:Choice>
        <mc:Fallback xmlns="">
          <p:sp>
            <p:nvSpPr>
              <p:cNvPr id="47" name="Text Box 5">
                <a:extLst>
                  <a:ext uri="{FF2B5EF4-FFF2-40B4-BE49-F238E27FC236}">
                    <a16:creationId xmlns:a16="http://schemas.microsoft.com/office/drawing/2014/main" id="{732820ED-F694-4FC6-911A-D0C3E25913C3}"/>
                  </a:ext>
                </a:extLst>
              </p:cNvPr>
              <p:cNvSpPr txBox="1">
                <a:spLocks noRot="1" noChangeAspect="1" noMove="1" noResize="1" noEditPoints="1" noAdjustHandles="1" noChangeArrowheads="1" noChangeShapeType="1" noTextEdit="1"/>
              </p:cNvSpPr>
              <p:nvPr/>
            </p:nvSpPr>
            <p:spPr bwMode="auto">
              <a:xfrm>
                <a:off x="107504" y="96892"/>
                <a:ext cx="8994798" cy="6397457"/>
              </a:xfrm>
              <a:prstGeom prst="rect">
                <a:avLst/>
              </a:prstGeom>
              <a:blipFill>
                <a:blip r:embed="rId2"/>
                <a:stretch>
                  <a:fillRect l="-1085" b="-953"/>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B20E28D9-567A-48B6-9D33-19E518A19AB9}"/>
              </a:ext>
            </a:extLst>
          </p:cNvPr>
          <p:cNvSpPr>
            <a:spLocks noGrp="1"/>
          </p:cNvSpPr>
          <p:nvPr>
            <p:ph type="sldNum" sz="quarter" idx="12"/>
          </p:nvPr>
        </p:nvSpPr>
        <p:spPr/>
        <p:txBody>
          <a:bodyPr/>
          <a:lstStyle/>
          <a:p>
            <a:pPr>
              <a:defRPr/>
            </a:pPr>
            <a:fld id="{8372D68D-3E4D-E140-BABB-1F7B81CFF020}" type="slidenum">
              <a:rPr lang="en-US" altLang="zh-CN" smtClean="0"/>
              <a:pPr>
                <a:defRPr/>
              </a:pPr>
              <a:t>9</a:t>
            </a:fld>
            <a:endParaRPr lang="en-US" altLang="zh-CN"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2442</TotalTime>
  <Words>3643</Words>
  <Application>Microsoft Office PowerPoint</Application>
  <PresentationFormat>全屏显示(4:3)</PresentationFormat>
  <Paragraphs>459</Paragraphs>
  <Slides>45</Slides>
  <Notes>0</Notes>
  <HiddenSlides>7</HiddenSlides>
  <MMClips>2</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3</vt:i4>
      </vt:variant>
      <vt:variant>
        <vt:lpstr>幻灯片标题</vt:lpstr>
      </vt:variant>
      <vt:variant>
        <vt:i4>45</vt:i4>
      </vt:variant>
    </vt:vector>
  </HeadingPairs>
  <TitlesOfParts>
    <vt:vector size="55" baseType="lpstr">
      <vt:lpstr>Math A</vt:lpstr>
      <vt:lpstr>黑体</vt:lpstr>
      <vt:lpstr>Arial</vt:lpstr>
      <vt:lpstr>Cambria Math</vt:lpstr>
      <vt:lpstr>Times New Roman</vt:lpstr>
      <vt:lpstr>Wingdings</vt:lpstr>
      <vt:lpstr>默认设计模板</vt:lpstr>
      <vt:lpstr>Equation</vt:lpstr>
      <vt:lpstr>Equation.3</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songyk</dc:creator>
  <cp:lastModifiedBy>宋 玉坤</cp:lastModifiedBy>
  <cp:revision>214</cp:revision>
  <dcterms:created xsi:type="dcterms:W3CDTF">1601-01-01T00:00:00Z</dcterms:created>
  <dcterms:modified xsi:type="dcterms:W3CDTF">2020-04-30T08:09:51Z</dcterms:modified>
</cp:coreProperties>
</file>