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259" r:id="rId2"/>
    <p:sldId id="354" r:id="rId3"/>
    <p:sldId id="267" r:id="rId4"/>
    <p:sldId id="260" r:id="rId5"/>
    <p:sldId id="263" r:id="rId6"/>
    <p:sldId id="307" r:id="rId7"/>
    <p:sldId id="356" r:id="rId8"/>
    <p:sldId id="271" r:id="rId9"/>
    <p:sldId id="287" r:id="rId10"/>
    <p:sldId id="288" r:id="rId11"/>
    <p:sldId id="274" r:id="rId12"/>
    <p:sldId id="343" r:id="rId13"/>
    <p:sldId id="352" r:id="rId14"/>
    <p:sldId id="315" r:id="rId15"/>
    <p:sldId id="277" r:id="rId16"/>
    <p:sldId id="341" r:id="rId17"/>
    <p:sldId id="280" r:id="rId18"/>
    <p:sldId id="281" r:id="rId19"/>
    <p:sldId id="316" r:id="rId20"/>
    <p:sldId id="355" r:id="rId21"/>
    <p:sldId id="318" r:id="rId22"/>
    <p:sldId id="309" r:id="rId23"/>
    <p:sldId id="358" r:id="rId24"/>
    <p:sldId id="357" r:id="rId25"/>
    <p:sldId id="292" r:id="rId26"/>
    <p:sldId id="353" r:id="rId27"/>
    <p:sldId id="256" r:id="rId28"/>
    <p:sldId id="340" r:id="rId29"/>
    <p:sldId id="285" r:id="rId30"/>
    <p:sldId id="317" r:id="rId31"/>
    <p:sldId id="342" r:id="rId32"/>
    <p:sldId id="278" r:id="rId33"/>
    <p:sldId id="279" r:id="rId34"/>
    <p:sldId id="319" r:id="rId35"/>
    <p:sldId id="320" r:id="rId36"/>
    <p:sldId id="32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74" autoAdjust="0"/>
  </p:normalViewPr>
  <p:slideViewPr>
    <p:cSldViewPr>
      <p:cViewPr varScale="1">
        <p:scale>
          <a:sx n="113" d="100"/>
          <a:sy n="113" d="100"/>
        </p:scale>
        <p:origin x="15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6" Type="http://schemas.openxmlformats.org/officeDocument/2006/relationships/image" Target="../media/image65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5" Type="http://schemas.openxmlformats.org/officeDocument/2006/relationships/image" Target="../media/image6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33191-26F9-44A6-9393-E674D9536A9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43EEA-49EF-4CBB-BA82-93E96B5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AB8C4E-BA5D-4330-9A77-99E3592859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AD6650-39E2-45A5-9FF4-7A91C06422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32FCED-A642-41CD-A181-B727C438B3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458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0165195A-B069-0140-AD98-2F199FA419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75955393-99F9-7A45-96FE-7C048F27ED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0325" y="6453188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0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4" Type="http://schemas.openxmlformats.org/officeDocument/2006/relationships/image" Target="../media/image570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5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53.emf"/><Relationship Id="rId19" Type="http://schemas.openxmlformats.org/officeDocument/2006/relationships/image" Target="../media/image72.png"/><Relationship Id="rId4" Type="http://schemas.openxmlformats.org/officeDocument/2006/relationships/image" Target="../media/image50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5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9" Type="http://schemas.openxmlformats.org/officeDocument/2006/relationships/image" Target="../media/image70.png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65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54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38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60.emf"/><Relationship Id="rId32" Type="http://schemas.openxmlformats.org/officeDocument/2006/relationships/image" Target="../media/image64.emf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62.emf"/><Relationship Id="rId36" Type="http://schemas.openxmlformats.org/officeDocument/2006/relationships/image" Target="../media/image67.png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63.emf"/><Relationship Id="rId35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file:///D:\huang\ppt\&#29702;&#35770;&#21147;&#23398;2\&#21160;&#21147;&#23398;\15&#34394;&#20301;&#31227;&#21407;&#29702;\D6&#38750;&#23450;&#24120;&#32422;&#26463;&#21464;&#38271;&#25670;.avi" TargetMode="External"/><Relationship Id="rId7" Type="http://schemas.openxmlformats.org/officeDocument/2006/relationships/image" Target="../media/image3.png"/><Relationship Id="rId2" Type="http://schemas.openxmlformats.org/officeDocument/2006/relationships/video" Target="file:///D:\huang\ppt\&#29702;&#35770;&#21147;&#23398;2\&#21160;&#21147;&#23398;\15&#34394;&#20301;&#31227;&#21407;&#29702;\D6&#23450;&#24120;&#32422;&#26463;&#25670;.avi" TargetMode="External"/><Relationship Id="rId1" Type="http://schemas.microsoft.com/office/2007/relationships/media" Target="file:///D:\huang\ppt\&#29702;&#35770;&#21147;&#23398;2\&#21160;&#21147;&#23398;\15&#34394;&#20301;&#31227;&#21407;&#29702;\D6&#23450;&#24120;&#32422;&#26463;&#25670;.avi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6.png"/><Relationship Id="rId4" Type="http://schemas.openxmlformats.org/officeDocument/2006/relationships/video" Target="file:///D:\huang\ppt\&#29702;&#35770;&#21147;&#23398;2\&#21160;&#21147;&#23398;\15&#34394;&#20301;&#31227;&#21407;&#29702;\D6&#38750;&#23450;&#24120;&#32422;&#26463;&#21464;&#38271;&#25670;.avi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31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1.png"/><Relationship Id="rId7" Type="http://schemas.openxmlformats.org/officeDocument/2006/relationships/image" Target="../media/image79.png"/><Relationship Id="rId2" Type="http://schemas.openxmlformats.org/officeDocument/2006/relationships/image" Target="../media/image7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47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0.png"/><Relationship Id="rId5" Type="http://schemas.openxmlformats.org/officeDocument/2006/relationships/image" Target="../media/image420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2.bin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87.e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730.png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89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0.bin"/><Relationship Id="rId20" Type="http://schemas.openxmlformats.org/officeDocument/2006/relationships/image" Target="../media/image770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86.emf"/><Relationship Id="rId5" Type="http://schemas.openxmlformats.org/officeDocument/2006/relationships/image" Target="../media/image750.png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760.png"/><Relationship Id="rId4" Type="http://schemas.openxmlformats.org/officeDocument/2006/relationships/image" Target="../media/image740.png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7" Type="http://schemas.openxmlformats.org/officeDocument/2006/relationships/image" Target="../media/image90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50.png"/><Relationship Id="rId7" Type="http://schemas.openxmlformats.org/officeDocument/2006/relationships/image" Target="../media/image91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60.png"/><Relationship Id="rId9" Type="http://schemas.openxmlformats.org/officeDocument/2006/relationships/image" Target="../media/image9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50.png"/><Relationship Id="rId7" Type="http://schemas.openxmlformats.org/officeDocument/2006/relationships/image" Target="../media/image94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9.emf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0.png"/><Relationship Id="rId5" Type="http://schemas.openxmlformats.org/officeDocument/2006/relationships/image" Target="../media/image34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6E0B6C67-BAAA-41B9-9881-67D53620D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499" y="90005"/>
            <a:ext cx="3529001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第五章   分析力学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B1D7D1-2209-4DC8-8F4D-3FD55E1D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07A0DB-D346-4771-B1AA-28C2C6B2BE74}"/>
              </a:ext>
            </a:extLst>
          </p:cNvPr>
          <p:cNvSpPr txBox="1"/>
          <p:nvPr/>
        </p:nvSpPr>
        <p:spPr>
          <a:xfrm>
            <a:off x="467544" y="1052736"/>
            <a:ext cx="7771679" cy="4180953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虚功原理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(§5.1-5.2)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  约束与广义坐标，虚功原理，拉格朗日乘数法</a:t>
            </a:r>
            <a:endParaRPr lang="en-US" altLang="zh-CN" sz="2000" dirty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拉格朗日力学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(§5.3-5.4, §5.7)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拉格朗日方程，最小作用量原理，小振动</a:t>
            </a:r>
            <a:endParaRPr lang="en-US" altLang="zh-CN" sz="2000" dirty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哈密顿力学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 (§5.5-5.6, §5.8-5.9)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 勒让德变换，正则方程，泊松括号，正则变换，哈密顿</a:t>
            </a:r>
            <a:r>
              <a:rPr lang="en-US" altLang="zh-CN" sz="2000" dirty="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雅可比理论</a:t>
            </a:r>
            <a:endParaRPr lang="en-US" altLang="zh-CN" sz="2000" dirty="0">
              <a:latin typeface="+mj-lt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拓展与应用 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(§5.10-5.11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，补充内容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刘维尔定理，连续介质力学，与其他学科关系</a:t>
            </a:r>
            <a:endParaRPr lang="zh-CN" altLang="en-US" dirty="0"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9323528A-BBD6-C14D-9B9C-BBFAE2A89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46228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ea typeface="黑体" panose="02010609060101010101" pitchFamily="49" charset="-122"/>
              </a:rPr>
              <a:t>理想约束的典型例子如下：</a:t>
            </a:r>
          </a:p>
        </p:txBody>
      </p:sp>
      <p:sp>
        <p:nvSpPr>
          <p:cNvPr id="27651" name="Text Box 5">
            <a:extLst>
              <a:ext uri="{FF2B5EF4-FFF2-40B4-BE49-F238E27FC236}">
                <a16:creationId xmlns:a16="http://schemas.microsoft.com/office/drawing/2014/main" id="{4408ABCB-0750-7548-A3B4-89C7CFA81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23622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ea typeface="黑体" panose="02010609060101010101" pitchFamily="49" charset="-122"/>
              </a:rPr>
              <a:t>1、</a:t>
            </a:r>
            <a:r>
              <a:rPr kumimoji="0" lang="zh-CN" altLang="en-US">
                <a:ea typeface="黑体" panose="02010609060101010101" pitchFamily="49" charset="-122"/>
              </a:rPr>
              <a:t>光滑支承面</a:t>
            </a:r>
          </a:p>
        </p:txBody>
      </p:sp>
      <p:sp>
        <p:nvSpPr>
          <p:cNvPr id="27652" name="Text Box 6">
            <a:extLst>
              <a:ext uri="{FF2B5EF4-FFF2-40B4-BE49-F238E27FC236}">
                <a16:creationId xmlns:a16="http://schemas.microsoft.com/office/drawing/2014/main" id="{639B7191-809A-9D4F-969E-E2D4C7202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990600"/>
            <a:ext cx="2057400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ea typeface="黑体" panose="02010609060101010101" pitchFamily="49" charset="-122"/>
              </a:rPr>
              <a:t>2、</a:t>
            </a:r>
            <a:r>
              <a:rPr kumimoji="0" lang="zh-CN" altLang="en-US">
                <a:ea typeface="黑体" panose="02010609060101010101" pitchFamily="49" charset="-122"/>
              </a:rPr>
              <a:t>光滑铰链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1923B198-4581-BD4A-AD87-3BF129E5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33825"/>
            <a:ext cx="7315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ea typeface="黑体" panose="02010609060101010101" pitchFamily="49" charset="-122"/>
              </a:rPr>
              <a:t>3、</a:t>
            </a:r>
            <a:r>
              <a:rPr kumimoji="0" lang="zh-CN" altLang="en-US" dirty="0">
                <a:ea typeface="黑体" panose="02010609060101010101" pitchFamily="49" charset="-122"/>
              </a:rPr>
              <a:t>刚性轻杆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4、不可伸长的柔索</a:t>
            </a:r>
          </a:p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5、刚体在粗糙面上的纯滚动</a:t>
            </a:r>
          </a:p>
        </p:txBody>
      </p:sp>
      <p:grpSp>
        <p:nvGrpSpPr>
          <p:cNvPr id="37896" name="Group 8">
            <a:extLst>
              <a:ext uri="{FF2B5EF4-FFF2-40B4-BE49-F238E27FC236}">
                <a16:creationId xmlns:a16="http://schemas.microsoft.com/office/drawing/2014/main" id="{18C24C88-3475-5140-B657-FF8AAD47571A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1447800"/>
            <a:ext cx="4392613" cy="2236788"/>
            <a:chOff x="2880" y="1008"/>
            <a:chExt cx="2767" cy="14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61" name="Object 9">
                  <a:extLst>
                    <a:ext uri="{FF2B5EF4-FFF2-40B4-BE49-F238E27FC236}">
                      <a16:creationId xmlns:a16="http://schemas.microsoft.com/office/drawing/2014/main" id="{E72911E6-45BC-054A-BBFF-271FEE9B6048}"/>
                    </a:ext>
                  </a:extLst>
                </p:cNvPr>
                <p:cNvSpPr txBox="1"/>
                <p:nvPr/>
              </p:nvSpPr>
              <p:spPr bwMode="auto">
                <a:xfrm>
                  <a:off x="2880" y="2112"/>
                  <a:ext cx="2767" cy="3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661" name="Object 9">
                  <a:extLst>
                    <a:ext uri="{FF2B5EF4-FFF2-40B4-BE49-F238E27FC236}">
                      <a16:creationId xmlns:a16="http://schemas.microsoft.com/office/drawing/2014/main" id="{E72911E6-45BC-054A-BBFF-271FEE9B6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2112"/>
                  <a:ext cx="2767" cy="305"/>
                </a:xfrm>
                <a:prstGeom prst="rect">
                  <a:avLst/>
                </a:prstGeom>
                <a:blipFill>
                  <a:blip r:embed="rId3"/>
                  <a:stretch>
                    <a:fillRect b="-5569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7662" name="Object 10">
                  <a:extLst>
                    <a:ext uri="{FF2B5EF4-FFF2-40B4-BE49-F238E27FC236}">
                      <a16:creationId xmlns:a16="http://schemas.microsoft.com/office/drawing/2014/main" id="{82804850-4117-254E-8397-B0C0F65362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4" y="1008"/>
                <a:ext cx="1574" cy="10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029" name="BMP 图象" r:id="rId4" imgW="2082800" imgH="1390650" progId="Paint.Picture">
                        <p:embed/>
                      </p:oleObj>
                    </mc:Choice>
                    <mc:Fallback>
                      <p:oleObj name="BMP 图象" r:id="rId4" imgW="2082800" imgH="1390650" progId="Paint.Picture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1008"/>
                              <a:ext cx="1574" cy="10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7662" name="Object 10">
                  <a:extLst>
                    <a:ext uri="{FF2B5EF4-FFF2-40B4-BE49-F238E27FC236}">
                      <a16:creationId xmlns:a16="http://schemas.microsoft.com/office/drawing/2014/main" id="{82804850-4117-254E-8397-B0C0F65362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4" y="1008"/>
                <a:ext cx="1574" cy="10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029" name="BMP 图象" r:id="rId4" imgW="2082800" imgH="1390650" progId="Paint.Picture">
                        <p:embed/>
                      </p:oleObj>
                    </mc:Choice>
                    <mc:Fallback>
                      <p:oleObj name="BMP 图象" r:id="rId4" imgW="2082800" imgH="1390650" progId="Paint.Picture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1008"/>
                              <a:ext cx="1574" cy="10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37899" name="Group 11">
            <a:extLst>
              <a:ext uri="{FF2B5EF4-FFF2-40B4-BE49-F238E27FC236}">
                <a16:creationId xmlns:a16="http://schemas.microsoft.com/office/drawing/2014/main" id="{A21DB68C-E48C-5B40-8A0C-F582844D97A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76400"/>
            <a:ext cx="2667000" cy="2046288"/>
            <a:chOff x="480" y="1152"/>
            <a:chExt cx="1680" cy="12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59" name="Object 12">
                  <a:extLst>
                    <a:ext uri="{FF2B5EF4-FFF2-40B4-BE49-F238E27FC236}">
                      <a16:creationId xmlns:a16="http://schemas.microsoft.com/office/drawing/2014/main" id="{817911D2-017F-9947-A317-9EA4740C98D2}"/>
                    </a:ext>
                  </a:extLst>
                </p:cNvPr>
                <p:cNvSpPr txBox="1"/>
                <p:nvPr/>
              </p:nvSpPr>
              <p:spPr bwMode="auto">
                <a:xfrm>
                  <a:off x="480" y="2112"/>
                  <a:ext cx="1680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659" name="Object 12">
                  <a:extLst>
                    <a:ext uri="{FF2B5EF4-FFF2-40B4-BE49-F238E27FC236}">
                      <a16:creationId xmlns:a16="http://schemas.microsoft.com/office/drawing/2014/main" id="{817911D2-017F-9947-A317-9EA4740C9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" y="2112"/>
                  <a:ext cx="1680" cy="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7660" name="Object 13">
                  <a:extLst>
                    <a:ext uri="{FF2B5EF4-FFF2-40B4-BE49-F238E27FC236}">
                      <a16:creationId xmlns:a16="http://schemas.microsoft.com/office/drawing/2014/main" id="{86A8782A-03E5-B745-9ACC-5E22AC54C6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" y="1152"/>
                <a:ext cx="1133" cy="84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030" name="BMP 图象" r:id="rId7" imgW="1498600" imgH="1111250" progId="Paint.Picture">
                        <p:embed/>
                      </p:oleObj>
                    </mc:Choice>
                    <mc:Fallback>
                      <p:oleObj name="BMP 图象" r:id="rId7" imgW="1498600" imgH="1111250" progId="Paint.Picture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152"/>
                              <a:ext cx="1133" cy="8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7660" name="Object 13">
                  <a:extLst>
                    <a:ext uri="{FF2B5EF4-FFF2-40B4-BE49-F238E27FC236}">
                      <a16:creationId xmlns:a16="http://schemas.microsoft.com/office/drawing/2014/main" id="{86A8782A-03E5-B745-9ACC-5E22AC54C64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" y="1152"/>
                <a:ext cx="1133" cy="84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030" name="BMP 图象" r:id="rId7" imgW="1498600" imgH="1111250" progId="Paint.Picture">
                        <p:embed/>
                      </p:oleObj>
                    </mc:Choice>
                    <mc:Fallback>
                      <p:oleObj name="BMP 图象" r:id="rId7" imgW="1498600" imgH="1111250" progId="Paint.Picture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2" y="1152"/>
                              <a:ext cx="1133" cy="8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37902" name="Group 14">
            <a:extLst>
              <a:ext uri="{FF2B5EF4-FFF2-40B4-BE49-F238E27FC236}">
                <a16:creationId xmlns:a16="http://schemas.microsoft.com/office/drawing/2014/main" id="{7B0B2B32-B3F2-3744-AF03-04DBE7BCFB15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3943350"/>
            <a:ext cx="7013575" cy="2620963"/>
            <a:chOff x="460" y="2580"/>
            <a:chExt cx="4418" cy="16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57" name="Object 15">
                  <a:extLst>
                    <a:ext uri="{FF2B5EF4-FFF2-40B4-BE49-F238E27FC236}">
                      <a16:creationId xmlns:a16="http://schemas.microsoft.com/office/drawing/2014/main" id="{B18BEE15-69F4-7E41-B8A5-733EC9FEAB40}"/>
                    </a:ext>
                  </a:extLst>
                </p:cNvPr>
                <p:cNvSpPr txBox="1"/>
                <p:nvPr/>
              </p:nvSpPr>
              <p:spPr bwMode="auto">
                <a:xfrm>
                  <a:off x="460" y="3589"/>
                  <a:ext cx="288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nary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657" name="Object 15">
                  <a:extLst>
                    <a:ext uri="{FF2B5EF4-FFF2-40B4-BE49-F238E27FC236}">
                      <a16:creationId xmlns:a16="http://schemas.microsoft.com/office/drawing/2014/main" id="{B18BEE15-69F4-7E41-B8A5-733EC9FEA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" y="3589"/>
                  <a:ext cx="2883" cy="286"/>
                </a:xfrm>
                <a:prstGeom prst="rect">
                  <a:avLst/>
                </a:prstGeom>
                <a:blipFill>
                  <a:blip r:embed="rId9"/>
                  <a:stretch>
                    <a:fillRect b="-6621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7658" name="Object 16">
                  <a:extLst>
                    <a:ext uri="{FF2B5EF4-FFF2-40B4-BE49-F238E27FC236}">
                      <a16:creationId xmlns:a16="http://schemas.microsoft.com/office/drawing/2014/main" id="{ED409D0B-99DF-7541-9C61-4000223B534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535502"/>
                    </p:ext>
                  </p:extLst>
                </p:nvPr>
              </p:nvGraphicFramePr>
              <p:xfrm>
                <a:off x="3424" y="2580"/>
                <a:ext cx="1454" cy="16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031" name="BMP 图象" r:id="rId10" imgW="1924050" imgH="2184400" progId="Paint.Picture">
                        <p:embed/>
                      </p:oleObj>
                    </mc:Choice>
                    <mc:Fallback>
                      <p:oleObj name="BMP 图象" r:id="rId10" imgW="1924050" imgH="2184400" progId="Paint.Picture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4" y="2580"/>
                              <a:ext cx="1454" cy="16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7658" name="Object 16">
                  <a:extLst>
                    <a:ext uri="{FF2B5EF4-FFF2-40B4-BE49-F238E27FC236}">
                      <a16:creationId xmlns:a16="http://schemas.microsoft.com/office/drawing/2014/main" id="{ED409D0B-99DF-7541-9C61-4000223B534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8535502"/>
                    </p:ext>
                  </p:extLst>
                </p:nvPr>
              </p:nvGraphicFramePr>
              <p:xfrm>
                <a:off x="3424" y="2580"/>
                <a:ext cx="1454" cy="165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031" name="BMP 图象" r:id="rId10" imgW="1924050" imgH="2184400" progId="Paint.Picture">
                        <p:embed/>
                      </p:oleObj>
                    </mc:Choice>
                    <mc:Fallback>
                      <p:oleObj name="BMP 图象" r:id="rId10" imgW="1924050" imgH="2184400" progId="Paint.Picture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24" y="2580"/>
                              <a:ext cx="1454" cy="16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24845F-3F1C-4BFC-B34E-0F7D0853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>
            <a:extLst>
              <a:ext uri="{FF2B5EF4-FFF2-40B4-BE49-F238E27FC236}">
                <a16:creationId xmlns:a16="http://schemas.microsoft.com/office/drawing/2014/main" id="{EB53155C-225F-A14B-AE11-4625470E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13" y="0"/>
            <a:ext cx="8915400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FF3300"/>
                </a:solidFill>
                <a:ea typeface="黑体" panose="02010609060101010101" pitchFamily="49" charset="-122"/>
              </a:rPr>
              <a:t>  </a:t>
            </a:r>
            <a:r>
              <a:rPr kumimoji="0" lang="zh-CN" altLang="en-US" dirty="0">
                <a:solidFill>
                  <a:srgbClr val="FF3300"/>
                </a:solidFill>
                <a:ea typeface="黑体" panose="02010609060101010101" pitchFamily="49" charset="-122"/>
              </a:rPr>
              <a:t>三、虚功原理 </a:t>
            </a:r>
            <a:r>
              <a:rPr kumimoji="0" lang="en-US" altLang="zh-CN" dirty="0">
                <a:solidFill>
                  <a:srgbClr val="FF3300"/>
                </a:solidFill>
                <a:ea typeface="黑体" panose="02010609060101010101" pitchFamily="49" charset="-122"/>
              </a:rPr>
              <a:t>(</a:t>
            </a:r>
            <a:r>
              <a:rPr kumimoji="0" lang="en-US" altLang="zh-CN" sz="1800" dirty="0">
                <a:solidFill>
                  <a:srgbClr val="333333"/>
                </a:solidFill>
                <a:ea typeface="黑体" panose="02010609060101010101" pitchFamily="49" charset="-122"/>
              </a:rPr>
              <a:t>virtual work principle)</a:t>
            </a:r>
            <a:endParaRPr kumimoji="0" lang="en-US" altLang="zh-CN" sz="2000" dirty="0">
              <a:solidFill>
                <a:srgbClr val="333333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0" name="Text Box 11">
                <a:extLst>
                  <a:ext uri="{FF2B5EF4-FFF2-40B4-BE49-F238E27FC236}">
                    <a16:creationId xmlns:a16="http://schemas.microsoft.com/office/drawing/2014/main" id="{8CE22259-78F4-9D47-8706-92AD65F83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839" y="510371"/>
                <a:ext cx="8915398" cy="64470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1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具有</a:t>
                </a: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定常、理想约束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的质点系，</a:t>
                </a:r>
                <a:r>
                  <a:rPr kumimoji="0"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力平衡的充要条件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为：</a:t>
                </a:r>
                <a:r>
                  <a:rPr kumimoji="0"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主动力的虚功之和为零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。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 </m:t>
                      </m:r>
                      <m:r>
                        <a:rPr kumimoji="0" lang="zh-CN" alt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即</m:t>
                      </m:r>
                      <m:nary>
                        <m:naryPr>
                          <m:chr m:val="∑"/>
                          <m:ctrlP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虚功原理的具体形式为</a:t>
                </a:r>
                <a:endParaRPr kumimoji="0" lang="en-US" altLang="zh-CN" b="0" dirty="0"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</m:t>
                      </m:r>
                    </m:oMath>
                  </m:oMathPara>
                </a14:m>
                <a:endParaRPr kumimoji="0" lang="en-US" altLang="zh-CN" b="0" i="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b="0" dirty="0">
                    <a:ea typeface="黑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p>
                      <m:e>
                        <m:f>
                          <m:fPr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kumimoji="0"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US" altLang="zh-CN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</m:sub>
                            </m:sSub>
                          </m:den>
                        </m:f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  <m:sSub>
                          <m:sSubPr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zh-CN" altLang="en-US" b="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，虚功原理可写为</a:t>
                </a:r>
                <a:endParaRPr kumimoji="0" lang="en-US" altLang="zh-CN" b="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altLang="zh-CN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0" lang="en-US" altLang="zh-CN" i="1" dirty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zh-CN" i="1" dirty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zh-CN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0" lang="en-US" altLang="zh-CN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0" lang="en-US" altLang="zh-CN" i="1" dirty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0" lang="en-US" altLang="zh-CN" i="1" dirty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i="1" dirty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kumimoji="0"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1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广义坐标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相互独立，故</a:t>
                </a:r>
                <a:r>
                  <a:rPr kumimoji="0"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虚功原理的第二种形式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为：</a:t>
                </a:r>
                <a:r>
                  <a:rPr kumimoji="0"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广义力为</a:t>
                </a:r>
                <a:r>
                  <a:rPr kumimoji="0" lang="en-US" altLang="zh-CN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0</a:t>
                </a:r>
                <a:endParaRPr lang="en-US" altLang="zh-CN" b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680" name="Text Box 11">
                <a:extLst>
                  <a:ext uri="{FF2B5EF4-FFF2-40B4-BE49-F238E27FC236}">
                    <a16:creationId xmlns:a16="http://schemas.microsoft.com/office/drawing/2014/main" id="{8CE22259-78F4-9D47-8706-92AD65F8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839" y="510371"/>
                <a:ext cx="8915398" cy="6447021"/>
              </a:xfrm>
              <a:prstGeom prst="rect">
                <a:avLst/>
              </a:prstGeom>
              <a:blipFill>
                <a:blip r:embed="rId2"/>
                <a:stretch>
                  <a:fillRect l="-10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4F9C90-5490-4561-A37B-F7DCB089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75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80" name="Text Box 11">
                <a:extLst>
                  <a:ext uri="{FF2B5EF4-FFF2-40B4-BE49-F238E27FC236}">
                    <a16:creationId xmlns:a16="http://schemas.microsoft.com/office/drawing/2014/main" id="{8CE22259-78F4-9D47-8706-92AD65F83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1" y="74716"/>
                <a:ext cx="8915398" cy="6652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70000"/>
                  </a:lnSpc>
                  <a:spcBef>
                    <a:spcPct val="10000"/>
                  </a:spcBef>
                </a:pPr>
                <a:r>
                  <a:rPr kumimoji="0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广义力</a:t>
                </a:r>
                <a:endParaRPr kumimoji="0"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10000"/>
                  </a:spcBef>
                  <a:buFont typeface="Wingdings" panose="05000000000000000000" pitchFamily="2" charset="2"/>
                  <a:buChar char="Ø"/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若广义坐标为普通坐标，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𝑖𝑥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+…</m:t>
                    </m:r>
                  </m:oMath>
                </a14:m>
                <a:r>
                  <a:rPr kumimoji="0"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，即力</a:t>
                </a:r>
                <a:endParaRPr kumimoji="0" lang="en-US" altLang="zh-CN" b="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10000"/>
                  </a:spcBef>
                  <a:buFont typeface="Wingdings" panose="05000000000000000000" pitchFamily="2" charset="2"/>
                  <a:buChar char="Ø"/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若广义坐标为角度，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altLang="zh-CN" b="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e>
                          </m:acc>
                        </m:e>
                      </m:acc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kumimoji="0"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⟹ </m:t>
                      </m:r>
                      <m:f>
                        <m:fPr>
                          <m:ctrlPr>
                            <a:rPr kumimoji="0"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den>
                      </m:f>
                      <m:r>
                        <a:rPr kumimoji="0"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kumimoji="0"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d>
                            <m:dPr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kumimoji="0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𝜕𝜃</m:t>
                          </m:r>
                        </m:den>
                      </m:f>
                      <m:r>
                        <a:rPr kumimoji="0"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e>
                          </m:acc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kumimoji="0"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10000"/>
                  </a:spcBef>
                </a:pPr>
                <a:r>
                  <a:rPr kumimoji="0"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因此广义力为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，即力矩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spcBef>
                    <a:spcPct val="10000"/>
                  </a:spcBef>
                  <a:buFont typeface="Wingdings" panose="05000000000000000000" pitchFamily="2" charset="2"/>
                  <a:buChar char="Ø"/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若主动力均为</a:t>
                </a:r>
                <a:r>
                  <a:rPr kumimoji="0"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保守力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，则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∇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虚功原理也可以表述为：</a:t>
                </a: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平衡时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</m:d>
                  </m:oMath>
                </a14:m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取极小值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680" name="Text Box 11">
                <a:extLst>
                  <a:ext uri="{FF2B5EF4-FFF2-40B4-BE49-F238E27FC236}">
                    <a16:creationId xmlns:a16="http://schemas.microsoft.com/office/drawing/2014/main" id="{8CE22259-78F4-9D47-8706-92AD65F8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1" y="74716"/>
                <a:ext cx="8915398" cy="6652719"/>
              </a:xfrm>
              <a:prstGeom prst="rect">
                <a:avLst/>
              </a:prstGeom>
              <a:blipFill>
                <a:blip r:embed="rId2"/>
                <a:stretch>
                  <a:fillRect l="-1094" b="-8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D591AF-2FD7-409C-B94C-EFCD4FC9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13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C2B94A51-9CFC-48C2-8213-BD285ACEB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308089"/>
                <a:ext cx="8784976" cy="57320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square" anchor="t" anchorCtr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虚功原理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小结：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受到理想约束的力学系统，平衡时满足虚功原理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⋅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 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⟺       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(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𝛼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=1,…,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虚功原理解题步骤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" panose="05000000000000000000" pitchFamily="2" charset="2"/>
                  </a:rPr>
                  <a:t>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" panose="05000000000000000000" pitchFamily="2" charset="2"/>
                  </a:rPr>
                  <a:t>(1)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" panose="05000000000000000000" pitchFamily="2" charset="2"/>
                  </a:rPr>
                  <a:t>判定自由度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" panose="05000000000000000000" pitchFamily="2" charset="2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" panose="05000000000000000000" pitchFamily="2" charset="2"/>
                  </a:rPr>
                  <a:t>选定广义坐标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Wingdings" panose="05000000000000000000" pitchFamily="2" charset="2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" panose="05000000000000000000" pitchFamily="2" charset="2"/>
                  </a:rPr>
                  <a:t>(2)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" panose="05000000000000000000" pitchFamily="2" charset="2"/>
                  </a:rPr>
                  <a:t>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表示出来，作变分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写出虚位移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(3)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代入虚功原理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𝑊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，令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系数为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，求解得到平衡位置。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若主动力均为保守力，则平衡时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𝑽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𝒒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  <m:r>
                      <a:rPr lang="zh-CN" alt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取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极小值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C2B94A51-9CFC-48C2-8213-BD285ACE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08089"/>
                <a:ext cx="8784976" cy="5732018"/>
              </a:xfrm>
              <a:prstGeom prst="rect">
                <a:avLst/>
              </a:prstGeom>
              <a:blipFill>
                <a:blip r:embed="rId2"/>
                <a:stretch>
                  <a:fillRect l="-970" r="-831" b="-1062"/>
                </a:stretch>
              </a:blipFill>
              <a:ln w="9525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B29C28-00B7-41F0-BBBD-CBF8DDDD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64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C12699-80D5-4850-BFBB-882B436F81EE}"/>
                  </a:ext>
                </a:extLst>
              </p:cNvPr>
              <p:cNvSpPr txBox="1"/>
              <p:nvPr/>
            </p:nvSpPr>
            <p:spPr>
              <a:xfrm>
                <a:off x="251520" y="116632"/>
                <a:ext cx="8784976" cy="63114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如何求某点的虚位移？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将该点位矢用广义坐标表示出来，然后做一次变分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(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微分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</a:rPr>
                  <a:t>例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</a:rPr>
                  <a:t>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单摆，自由度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，广义坐标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，则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虚位移为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𝛿𝜃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</a:rPr>
                  <a:t>例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</a:rPr>
                  <a:t>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半径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的球面上运动的小球，自由度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，广义坐标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虚位移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𝛿𝜃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𝜑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𝜑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𝛿𝜑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DC12699-80D5-4850-BFBB-882B436F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6632"/>
                <a:ext cx="8784976" cy="6311471"/>
              </a:xfrm>
              <a:prstGeom prst="rect">
                <a:avLst/>
              </a:prstGeom>
              <a:blipFill>
                <a:blip r:embed="rId2"/>
                <a:stretch>
                  <a:fillRect l="-1041" b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FF186A52-36B6-4975-9735-0DDE580441BA}"/>
              </a:ext>
            </a:extLst>
          </p:cNvPr>
          <p:cNvGrpSpPr/>
          <p:nvPr/>
        </p:nvGrpSpPr>
        <p:grpSpPr>
          <a:xfrm>
            <a:off x="7776362" y="-126945"/>
            <a:ext cx="1205435" cy="1899745"/>
            <a:chOff x="7776362" y="-126945"/>
            <a:chExt cx="1205435" cy="1899745"/>
          </a:xfrm>
        </p:grpSpPr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BA581AC8-E312-40E0-8D15-D70ED8E48D6A}"/>
                </a:ext>
              </a:extLst>
            </p:cNvPr>
            <p:cNvSpPr/>
            <p:nvPr/>
          </p:nvSpPr>
          <p:spPr bwMode="auto">
            <a:xfrm>
              <a:off x="7776362" y="-126945"/>
              <a:ext cx="936100" cy="936000"/>
            </a:xfrm>
            <a:prstGeom prst="arc">
              <a:avLst>
                <a:gd name="adj1" fmla="val 4183059"/>
                <a:gd name="adj2" fmla="val 54069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FA7215C-6588-4C2B-B82C-9D6A5F72E241}"/>
                </a:ext>
              </a:extLst>
            </p:cNvPr>
            <p:cNvGrpSpPr/>
            <p:nvPr/>
          </p:nvGrpSpPr>
          <p:grpSpPr>
            <a:xfrm>
              <a:off x="7812360" y="332656"/>
              <a:ext cx="1169437" cy="1440144"/>
              <a:chOff x="7812360" y="332656"/>
              <a:chExt cx="1169437" cy="1440144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789ED15B-1525-4F54-BEF6-B2805ABE1F00}"/>
                  </a:ext>
                </a:extLst>
              </p:cNvPr>
              <p:cNvCxnSpPr/>
              <p:nvPr/>
            </p:nvCxnSpPr>
            <p:spPr bwMode="auto">
              <a:xfrm>
                <a:off x="7812360" y="332656"/>
                <a:ext cx="864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77465D79-9A97-4499-875B-C058335A2429}"/>
                  </a:ext>
                </a:extLst>
              </p:cNvPr>
              <p:cNvCxnSpPr/>
              <p:nvPr/>
            </p:nvCxnSpPr>
            <p:spPr bwMode="auto">
              <a:xfrm>
                <a:off x="8244408" y="332656"/>
                <a:ext cx="504056" cy="13681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DCD5880-A473-4CA1-B8EA-2E9889BD926C}"/>
                  </a:ext>
                </a:extLst>
              </p:cNvPr>
              <p:cNvSpPr/>
              <p:nvPr/>
            </p:nvSpPr>
            <p:spPr bwMode="auto">
              <a:xfrm>
                <a:off x="8676456" y="1628800"/>
                <a:ext cx="144016" cy="14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77FDEE9-7209-4273-98EA-1C9E69C1AE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341056"/>
                <a:ext cx="0" cy="12877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888EC28-EC14-4DBF-A3ED-B9DD638AE0E8}"/>
                      </a:ext>
                    </a:extLst>
                  </p:cNvPr>
                  <p:cNvSpPr txBox="1"/>
                  <p:nvPr/>
                </p:nvSpPr>
                <p:spPr>
                  <a:xfrm>
                    <a:off x="8125944" y="729780"/>
                    <a:ext cx="4437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888EC28-EC14-4DBF-A3ED-B9DD638AE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5944" y="729780"/>
                    <a:ext cx="44377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6ABB4210-0DD3-425F-8C22-4E9C751CC501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581" y="1183199"/>
                    <a:ext cx="41421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6ABB4210-0DD3-425F-8C22-4E9C751CC5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7581" y="1183199"/>
                    <a:ext cx="41421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8421" r="-3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339CB8-8CDE-45C3-9983-A7067C29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555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>
            <a:extLst>
              <a:ext uri="{FF2B5EF4-FFF2-40B4-BE49-F238E27FC236}">
                <a16:creationId xmlns:a16="http://schemas.microsoft.com/office/drawing/2014/main" id="{C920D4AB-2788-5C4C-870C-4C579DA0E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56792"/>
            <a:ext cx="8077200" cy="263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40000"/>
              </a:lnSpc>
              <a:spcBef>
                <a:spcPct val="5000"/>
              </a:spcBef>
            </a:pPr>
            <a:r>
              <a:rPr kumimoji="0" lang="en-US" altLang="zh-CN" dirty="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kumimoji="0" lang="zh-CN" altLang="en-US" dirty="0">
                <a:solidFill>
                  <a:schemeClr val="accent2"/>
                </a:solidFill>
                <a:ea typeface="黑体" panose="02010609060101010101" pitchFamily="49" charset="-122"/>
              </a:rPr>
              <a:t>、</a:t>
            </a:r>
            <a:r>
              <a:rPr kumimoji="0" lang="zh-CN" altLang="en-US" dirty="0">
                <a:ea typeface="黑体" panose="02010609060101010101" pitchFamily="49" charset="-122"/>
              </a:rPr>
              <a:t>求系统在已知主动力作用下的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平衡位置</a:t>
            </a:r>
            <a:r>
              <a:rPr kumimoji="0" lang="zh-CN" altLang="en-US" dirty="0">
                <a:ea typeface="黑体" panose="02010609060101010101" pitchFamily="49" charset="-122"/>
              </a:rPr>
              <a:t>；</a:t>
            </a:r>
            <a:endParaRPr kumimoji="0"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40000"/>
              </a:lnSpc>
              <a:spcBef>
                <a:spcPct val="5000"/>
              </a:spcBef>
            </a:pPr>
            <a:r>
              <a:rPr kumimoji="0" lang="en-US" altLang="zh-CN" dirty="0">
                <a:solidFill>
                  <a:schemeClr val="accent2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dirty="0">
                <a:solidFill>
                  <a:schemeClr val="accent2"/>
                </a:solidFill>
                <a:ea typeface="黑体" panose="02010609060101010101" pitchFamily="49" charset="-122"/>
              </a:rPr>
              <a:t>、</a:t>
            </a:r>
            <a:r>
              <a:rPr kumimoji="0" lang="zh-CN" altLang="en-US" dirty="0">
                <a:ea typeface="黑体" panose="02010609060101010101" pitchFamily="49" charset="-122"/>
              </a:rPr>
              <a:t>求系统在已知主动力作用下平衡时的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约束力</a:t>
            </a:r>
            <a:r>
              <a:rPr kumimoji="0" lang="zh-CN" altLang="en-US" dirty="0"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240000"/>
              </a:lnSpc>
              <a:spcBef>
                <a:spcPct val="5000"/>
              </a:spcBef>
            </a:pPr>
            <a:r>
              <a:rPr kumimoji="0" lang="en-US" altLang="zh-CN" dirty="0">
                <a:solidFill>
                  <a:schemeClr val="accent2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dirty="0">
                <a:solidFill>
                  <a:schemeClr val="accent2"/>
                </a:solidFill>
                <a:ea typeface="黑体" panose="02010609060101010101" pitchFamily="49" charset="-122"/>
              </a:rPr>
              <a:t>、</a:t>
            </a:r>
            <a:r>
              <a:rPr kumimoji="0" lang="zh-CN" altLang="en-US" dirty="0">
                <a:ea typeface="黑体" panose="02010609060101010101" pitchFamily="49" charset="-122"/>
              </a:rPr>
              <a:t>系统在给定位置平衡时，求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主动力之间的关系</a:t>
            </a:r>
            <a:r>
              <a:rPr kumimoji="0" lang="zh-CN" altLang="en-US" dirty="0"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31747" name="Text Box 6">
            <a:extLst>
              <a:ext uri="{FF2B5EF4-FFF2-40B4-BE49-F238E27FC236}">
                <a16:creationId xmlns:a16="http://schemas.microsoft.com/office/drawing/2014/main" id="{86974D06-53DF-4A45-8D71-284D91E9C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8613"/>
            <a:ext cx="2954655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五、虚功原理的应用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4922B80-E0C3-43C0-B553-10A4AEDA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48EA4807-E6A9-4FB6-A985-C9E99D5B2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6" y="-17031"/>
                <a:ext cx="8568952" cy="5762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"/>
                  </a:spcBef>
                </a:pPr>
                <a:r>
                  <a:rPr kumimoji="0"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4</a:t>
                </a:r>
                <a:r>
                  <a:rPr kumimoji="0"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利用虚功原理求解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3.2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题：求平衡时杆与水平线的夹角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endParaRPr kumimoji="0" lang="zh-CN" altLang="en-US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48EA4807-E6A9-4FB6-A985-C9E99D5B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-17031"/>
                <a:ext cx="8568952" cy="576248"/>
              </a:xfrm>
              <a:prstGeom prst="rect">
                <a:avLst/>
              </a:prstGeom>
              <a:blipFill>
                <a:blip r:embed="rId2"/>
                <a:stretch>
                  <a:fillRect l="-1138" b="-2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38D51AFA-1B65-4240-9A3E-E94C8D66F559}"/>
              </a:ext>
            </a:extLst>
          </p:cNvPr>
          <p:cNvGrpSpPr/>
          <p:nvPr/>
        </p:nvGrpSpPr>
        <p:grpSpPr>
          <a:xfrm>
            <a:off x="5074536" y="550998"/>
            <a:ext cx="3883965" cy="3448447"/>
            <a:chOff x="5106237" y="692696"/>
            <a:chExt cx="3883965" cy="344844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3A94400-5D51-4DDB-9BF5-6A18C03A7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237" y="692696"/>
              <a:ext cx="3883965" cy="3448447"/>
            </a:xfrm>
            <a:prstGeom prst="rect">
              <a:avLst/>
            </a:prstGeom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0DF2621-6CFE-4865-A25D-18BCDCC763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32196" y="783958"/>
              <a:ext cx="0" cy="10331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A83EA50-A8F7-40B8-A6BD-9B22B0D9EA44}"/>
                    </a:ext>
                  </a:extLst>
                </p:cNvPr>
                <p:cNvSpPr txBox="1"/>
                <p:nvPr/>
              </p:nvSpPr>
              <p:spPr>
                <a:xfrm>
                  <a:off x="6393807" y="692696"/>
                  <a:ext cx="4383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A83EA50-A8F7-40B8-A6BD-9B22B0D9E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807" y="692696"/>
                  <a:ext cx="43838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572A145-99AD-4EC8-AB08-AA79B073A7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56123" y="1495572"/>
              <a:ext cx="0" cy="121033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176C804-EB3F-4805-AB96-BE16FBAB4369}"/>
                    </a:ext>
                  </a:extLst>
                </p:cNvPr>
                <p:cNvSpPr txBox="1"/>
                <p:nvPr/>
              </p:nvSpPr>
              <p:spPr>
                <a:xfrm>
                  <a:off x="7264244" y="2475075"/>
                  <a:ext cx="7125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𝑚𝑔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176C804-EB3F-4805-AB96-BE16FBAB4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244" y="2475075"/>
                  <a:ext cx="71250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11ACFB7-09AC-48DE-8FA9-2A8BBEC3BC83}"/>
                    </a:ext>
                  </a:extLst>
                </p:cNvPr>
                <p:cNvSpPr txBox="1"/>
                <p:nvPr/>
              </p:nvSpPr>
              <p:spPr>
                <a:xfrm>
                  <a:off x="6502435" y="1719799"/>
                  <a:ext cx="4775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11ACFB7-09AC-48DE-8FA9-2A8BBEC3B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435" y="1719799"/>
                  <a:ext cx="47750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C47D39D-3B48-455D-BDA2-A6AF0A89D36B}"/>
                    </a:ext>
                  </a:extLst>
                </p:cNvPr>
                <p:cNvSpPr txBox="1"/>
                <p:nvPr/>
              </p:nvSpPr>
              <p:spPr>
                <a:xfrm>
                  <a:off x="7048219" y="1069722"/>
                  <a:ext cx="4775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C47D39D-3B48-455D-BDA2-A6AF0A89D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219" y="1069722"/>
                  <a:ext cx="47750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628EC63-1BB8-439E-9847-D2F0F82C7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823" y="593906"/>
                <a:ext cx="4670973" cy="2969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虚功原理：平衡时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b="0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</m:acc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𝑚𝑔</m:t>
                    </m:r>
                    <m:acc>
                      <m:accPr>
                        <m:chr m:val="⃗"/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，根据虚功原理，有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b="0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"/>
                  </a:spcBef>
                </a:pP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点的</a:t>
                </a:r>
                <a14:m>
                  <m:oMath xmlns:m="http://schemas.openxmlformats.org/officeDocument/2006/math">
                    <m:r>
                      <a:rPr kumimoji="0" lang="en-US" altLang="zh-CN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kumimoji="0" lang="zh-CN" altLang="en-US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坐标</m:t>
                    </m: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为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628EC63-1BB8-439E-9847-D2F0F82C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823" y="593906"/>
                <a:ext cx="4670973" cy="2969467"/>
              </a:xfrm>
              <a:prstGeom prst="rect">
                <a:avLst/>
              </a:prstGeom>
              <a:blipFill>
                <a:blip r:embed="rId8"/>
                <a:stretch>
                  <a:fillRect l="-2089" b="-2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EC71DBE-7481-4941-BE9D-22F4612114FE}"/>
                  </a:ext>
                </a:extLst>
              </p:cNvPr>
              <p:cNvSpPr/>
              <p:nvPr/>
            </p:nvSpPr>
            <p:spPr>
              <a:xfrm>
                <a:off x="122097" y="3563373"/>
                <a:ext cx="8778129" cy="31918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sub>
                      </m:sSub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𝑂𝐶</m:t>
                      </m:r>
                      <m:func>
                        <m:func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𝑑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func>
                        <m:func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func>
                        <m:func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tan</m:t>
                          </m:r>
                        </m:fName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代入虚功原理表达式，易得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也可用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EC71DBE-7481-4941-BE9D-22F461211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7" y="3563373"/>
                <a:ext cx="8778129" cy="3191899"/>
              </a:xfrm>
              <a:prstGeom prst="rect">
                <a:avLst/>
              </a:prstGeom>
              <a:blipFill>
                <a:blip r:embed="rId9"/>
                <a:stretch>
                  <a:fillRect l="-1042" b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8659D9-B574-4B9C-9A29-DB3015F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5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>
            <a:extLst>
              <a:ext uri="{FF2B5EF4-FFF2-40B4-BE49-F238E27FC236}">
                <a16:creationId xmlns:a16="http://schemas.microsoft.com/office/drawing/2014/main" id="{7EE15E7C-87FC-154D-A34C-70A3AC046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4" y="935038"/>
            <a:ext cx="7793038" cy="19612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0"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均匀杆</a:t>
            </a:r>
            <a:r>
              <a:rPr lang="en-US" altLang="zh-CN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oA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重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长为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l</a:t>
            </a:r>
            <a:r>
              <a:rPr lang="en-US" altLang="zh-CN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能在竖直平面内绕固定铰链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转动。此杆的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端用铰链连另一重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长为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l</a:t>
            </a:r>
            <a:r>
              <a:rPr lang="en-US" altLang="zh-CN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的均匀杆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AB。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AB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杆的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端加一水平力</a:t>
            </a: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F。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求平衡时此杆与水平线所成的角度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sym typeface="Symbol" pitchFamily="2" charset="2"/>
              </a:rPr>
              <a:t>及。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grpSp>
        <p:nvGrpSpPr>
          <p:cNvPr id="34820" name="Group 50">
            <a:extLst>
              <a:ext uri="{FF2B5EF4-FFF2-40B4-BE49-F238E27FC236}">
                <a16:creationId xmlns:a16="http://schemas.microsoft.com/office/drawing/2014/main" id="{3FC98268-8CC3-A847-BFF5-34FE3DCA4CC0}"/>
              </a:ext>
            </a:extLst>
          </p:cNvPr>
          <p:cNvGrpSpPr>
            <a:grpSpLocks/>
          </p:cNvGrpSpPr>
          <p:nvPr/>
        </p:nvGrpSpPr>
        <p:grpSpPr bwMode="auto">
          <a:xfrm>
            <a:off x="4932040" y="2636912"/>
            <a:ext cx="3171825" cy="2230437"/>
            <a:chOff x="2160" y="2379"/>
            <a:chExt cx="1998" cy="1405"/>
          </a:xfrm>
        </p:grpSpPr>
        <p:sp>
          <p:nvSpPr>
            <p:cNvPr id="34821" name="Rectangle 36">
              <a:extLst>
                <a:ext uri="{FF2B5EF4-FFF2-40B4-BE49-F238E27FC236}">
                  <a16:creationId xmlns:a16="http://schemas.microsoft.com/office/drawing/2014/main" id="{2FC280F6-72A5-0347-92EE-992636CF9D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27715">
              <a:off x="2352" y="2784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822" name="Rectangle 37">
              <a:extLst>
                <a:ext uri="{FF2B5EF4-FFF2-40B4-BE49-F238E27FC236}">
                  <a16:creationId xmlns:a16="http://schemas.microsoft.com/office/drawing/2014/main" id="{2C2D578D-F8CC-EF4B-B8D9-AD12A95E276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77603">
              <a:off x="2880" y="3120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4823" name="Line 38">
              <a:extLst>
                <a:ext uri="{FF2B5EF4-FFF2-40B4-BE49-F238E27FC236}">
                  <a16:creationId xmlns:a16="http://schemas.microsoft.com/office/drawing/2014/main" id="{16ADB5DF-7F8B-FE4B-A4F6-41B804D4E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264"/>
              <a:ext cx="4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39">
              <a:extLst>
                <a:ext uri="{FF2B5EF4-FFF2-40B4-BE49-F238E27FC236}">
                  <a16:creationId xmlns:a16="http://schemas.microsoft.com/office/drawing/2014/main" id="{B75CE60E-BF35-9747-8BF3-FDC783F1C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40">
              <a:extLst>
                <a:ext uri="{FF2B5EF4-FFF2-40B4-BE49-F238E27FC236}">
                  <a16:creationId xmlns:a16="http://schemas.microsoft.com/office/drawing/2014/main" id="{C6B170D5-C592-3D49-891C-EECB7109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4826" name="Object 41">
              <a:extLst>
                <a:ext uri="{FF2B5EF4-FFF2-40B4-BE49-F238E27FC236}">
                  <a16:creationId xmlns:a16="http://schemas.microsoft.com/office/drawing/2014/main" id="{A326D104-87C9-FF42-B59F-0AB6FD65C7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552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9" name="Equation" r:id="rId3" imgW="1460500" imgH="1606550" progId="Equation.3">
                    <p:embed/>
                  </p:oleObj>
                </mc:Choice>
                <mc:Fallback>
                  <p:oleObj name="Equation" r:id="rId3" imgW="1460500" imgH="160655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552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42">
              <a:extLst>
                <a:ext uri="{FF2B5EF4-FFF2-40B4-BE49-F238E27FC236}">
                  <a16:creationId xmlns:a16="http://schemas.microsoft.com/office/drawing/2014/main" id="{963D3A04-F960-7341-834A-9F8C3DBA94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6" y="2379"/>
            <a:ext cx="2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0" name="Equation" r:id="rId5" imgW="1606550" imgH="1898650" progId="Equation.3">
                    <p:embed/>
                  </p:oleObj>
                </mc:Choice>
                <mc:Fallback>
                  <p:oleObj name="Equation" r:id="rId5" imgW="1606550" imgH="189865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2379"/>
                          <a:ext cx="2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43">
              <a:extLst>
                <a:ext uri="{FF2B5EF4-FFF2-40B4-BE49-F238E27FC236}">
                  <a16:creationId xmlns:a16="http://schemas.microsoft.com/office/drawing/2014/main" id="{111B9158-34FA-D54B-9632-2818A74793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448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1" name="Equation" r:id="rId7" imgW="1460500" imgH="1606550" progId="Equation.3">
                    <p:embed/>
                  </p:oleObj>
                </mc:Choice>
                <mc:Fallback>
                  <p:oleObj name="Equation" r:id="rId7" imgW="1460500" imgH="160655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448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44">
              <a:extLst>
                <a:ext uri="{FF2B5EF4-FFF2-40B4-BE49-F238E27FC236}">
                  <a16:creationId xmlns:a16="http://schemas.microsoft.com/office/drawing/2014/main" id="{099E0895-D0BB-6345-BE4B-4005B7F36F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5" y="3003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2" name="Equation" r:id="rId9" imgW="1752600" imgH="1898650" progId="Equation.3">
                    <p:embed/>
                  </p:oleObj>
                </mc:Choice>
                <mc:Fallback>
                  <p:oleObj name="Equation" r:id="rId9" imgW="1752600" imgH="189865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3003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45">
              <a:extLst>
                <a:ext uri="{FF2B5EF4-FFF2-40B4-BE49-F238E27FC236}">
                  <a16:creationId xmlns:a16="http://schemas.microsoft.com/office/drawing/2014/main" id="{24F62DB2-B421-764E-9234-BE53B81509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1" y="3291"/>
            <a:ext cx="25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3" name="Equation" r:id="rId11" imgW="1752600" imgH="1898650" progId="Equation.3">
                    <p:embed/>
                  </p:oleObj>
                </mc:Choice>
                <mc:Fallback>
                  <p:oleObj name="Equation" r:id="rId11" imgW="1752600" imgH="189865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3291"/>
                          <a:ext cx="25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46">
              <a:extLst>
                <a:ext uri="{FF2B5EF4-FFF2-40B4-BE49-F238E27FC236}">
                  <a16:creationId xmlns:a16="http://schemas.microsoft.com/office/drawing/2014/main" id="{558BCA8D-6340-014A-A99F-FAEE2D225A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6" y="3067"/>
            <a:ext cx="27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4" name="Equation" r:id="rId13" imgW="1898650" imgH="2343150" progId="Equation.3">
                    <p:embed/>
                  </p:oleObj>
                </mc:Choice>
                <mc:Fallback>
                  <p:oleObj name="Equation" r:id="rId13" imgW="1898650" imgH="234315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3067"/>
                          <a:ext cx="27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47">
              <a:extLst>
                <a:ext uri="{FF2B5EF4-FFF2-40B4-BE49-F238E27FC236}">
                  <a16:creationId xmlns:a16="http://schemas.microsoft.com/office/drawing/2014/main" id="{5454620D-47E5-8D4C-8219-5AE6FD07A8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1" y="2592"/>
            <a:ext cx="21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5" name="Equation" r:id="rId15" imgW="1752600" imgH="1606550" progId="Equation.3">
                    <p:embed/>
                  </p:oleObj>
                </mc:Choice>
                <mc:Fallback>
                  <p:oleObj name="Equation" r:id="rId15" imgW="1752600" imgH="160655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2592"/>
                          <a:ext cx="21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48">
              <a:extLst>
                <a:ext uri="{FF2B5EF4-FFF2-40B4-BE49-F238E27FC236}">
                  <a16:creationId xmlns:a16="http://schemas.microsoft.com/office/drawing/2014/main" id="{39A5F20F-8739-8A4C-8EC3-FF23963AB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976"/>
            <a:ext cx="17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6" name="Equation" r:id="rId17" imgW="1752600" imgH="2343150" progId="Equation.3">
                    <p:embed/>
                  </p:oleObj>
                </mc:Choice>
                <mc:Fallback>
                  <p:oleObj name="Equation" r:id="rId17" imgW="1752600" imgH="234315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76"/>
                          <a:ext cx="17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4" name="Line 49">
              <a:extLst>
                <a:ext uri="{FF2B5EF4-FFF2-40B4-BE49-F238E27FC236}">
                  <a16:creationId xmlns:a16="http://schemas.microsoft.com/office/drawing/2014/main" id="{2571DADB-DC81-404A-AEB9-ACB473D0B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362489-DB76-48B9-9B23-CB591DFAF440}"/>
                  </a:ext>
                </a:extLst>
              </p:cNvPr>
              <p:cNvSpPr txBox="1"/>
              <p:nvPr/>
            </p:nvSpPr>
            <p:spPr>
              <a:xfrm>
                <a:off x="299616" y="3743252"/>
                <a:ext cx="4674421" cy="2292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虚功原理：平衡时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不用计算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362489-DB76-48B9-9B23-CB591DFAF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6" y="3743252"/>
                <a:ext cx="4674421" cy="2292551"/>
              </a:xfrm>
              <a:prstGeom prst="rect">
                <a:avLst/>
              </a:prstGeom>
              <a:blipFill>
                <a:blip r:embed="rId19"/>
                <a:stretch>
                  <a:fillRect l="-1956" b="-5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C14752-E04B-4F7D-9CD1-662C5A78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7A69728-16A7-49B4-A650-69A86E7D2FF5}"/>
              </a:ext>
            </a:extLst>
          </p:cNvPr>
          <p:cNvSpPr/>
          <p:nvPr/>
        </p:nvSpPr>
        <p:spPr bwMode="auto">
          <a:xfrm>
            <a:off x="5292080" y="643957"/>
            <a:ext cx="3470920" cy="204844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2E55FDFA-B6FB-C548-8757-E46BBA271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4" y="247522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解：</a:t>
            </a:r>
          </a:p>
        </p:txBody>
      </p:sp>
      <p:grpSp>
        <p:nvGrpSpPr>
          <p:cNvPr id="35844" name="Group 41">
            <a:extLst>
              <a:ext uri="{FF2B5EF4-FFF2-40B4-BE49-F238E27FC236}">
                <a16:creationId xmlns:a16="http://schemas.microsoft.com/office/drawing/2014/main" id="{39897E96-2BD7-D44F-8267-1626594DCF64}"/>
              </a:ext>
            </a:extLst>
          </p:cNvPr>
          <p:cNvGrpSpPr>
            <a:grpSpLocks/>
          </p:cNvGrpSpPr>
          <p:nvPr/>
        </p:nvGrpSpPr>
        <p:grpSpPr bwMode="auto">
          <a:xfrm>
            <a:off x="5390936" y="538162"/>
            <a:ext cx="3019425" cy="2154238"/>
            <a:chOff x="2160" y="2379"/>
            <a:chExt cx="1998" cy="1405"/>
          </a:xfrm>
        </p:grpSpPr>
        <p:sp>
          <p:nvSpPr>
            <p:cNvPr id="35864" name="Rectangle 42">
              <a:extLst>
                <a:ext uri="{FF2B5EF4-FFF2-40B4-BE49-F238E27FC236}">
                  <a16:creationId xmlns:a16="http://schemas.microsoft.com/office/drawing/2014/main" id="{B1C884D0-5E59-DC40-A82A-916608315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27715">
              <a:off x="2352" y="2784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865" name="Rectangle 43">
              <a:extLst>
                <a:ext uri="{FF2B5EF4-FFF2-40B4-BE49-F238E27FC236}">
                  <a16:creationId xmlns:a16="http://schemas.microsoft.com/office/drawing/2014/main" id="{2D051E34-C5C6-084B-AA9C-A81110BFD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77603">
              <a:off x="2880" y="3120"/>
              <a:ext cx="624" cy="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35866" name="Line 44">
              <a:extLst>
                <a:ext uri="{FF2B5EF4-FFF2-40B4-BE49-F238E27FC236}">
                  <a16:creationId xmlns:a16="http://schemas.microsoft.com/office/drawing/2014/main" id="{DCE86829-C5DD-4745-A908-9771AAD53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264"/>
              <a:ext cx="43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45">
              <a:extLst>
                <a:ext uri="{FF2B5EF4-FFF2-40B4-BE49-F238E27FC236}">
                  <a16:creationId xmlns:a16="http://schemas.microsoft.com/office/drawing/2014/main" id="{FD022C26-3602-694D-AE1C-02FEC25AD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46">
              <a:extLst>
                <a:ext uri="{FF2B5EF4-FFF2-40B4-BE49-F238E27FC236}">
                  <a16:creationId xmlns:a16="http://schemas.microsoft.com/office/drawing/2014/main" id="{CA3769AC-DF2F-E14D-84C4-A3E7AB3B8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5869" name="Object 47">
              <a:extLst>
                <a:ext uri="{FF2B5EF4-FFF2-40B4-BE49-F238E27FC236}">
                  <a16:creationId xmlns:a16="http://schemas.microsoft.com/office/drawing/2014/main" id="{0C550C0C-0AEE-6644-B295-3F65F20C9F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552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5" name="Equation" r:id="rId3" imgW="1460500" imgH="1606550" progId="Equation.3">
                    <p:embed/>
                  </p:oleObj>
                </mc:Choice>
                <mc:Fallback>
                  <p:oleObj name="Equation" r:id="rId3" imgW="1460500" imgH="160655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552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0" name="Object 48">
              <a:extLst>
                <a:ext uri="{FF2B5EF4-FFF2-40B4-BE49-F238E27FC236}">
                  <a16:creationId xmlns:a16="http://schemas.microsoft.com/office/drawing/2014/main" id="{9EF7D008-DEED-E04F-9BFA-009A25D89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6" y="2379"/>
            <a:ext cx="2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6" name="Equation" r:id="rId5" imgW="1606550" imgH="1898650" progId="Equation.3">
                    <p:embed/>
                  </p:oleObj>
                </mc:Choice>
                <mc:Fallback>
                  <p:oleObj name="Equation" r:id="rId5" imgW="1606550" imgH="189865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2379"/>
                          <a:ext cx="2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1" name="Object 49">
              <a:extLst>
                <a:ext uri="{FF2B5EF4-FFF2-40B4-BE49-F238E27FC236}">
                  <a16:creationId xmlns:a16="http://schemas.microsoft.com/office/drawing/2014/main" id="{ED4A5548-A74C-7C44-A7E7-489F862C9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448"/>
            <a:ext cx="21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7" name="Equation" r:id="rId7" imgW="1460500" imgH="1606550" progId="Equation.3">
                    <p:embed/>
                  </p:oleObj>
                </mc:Choice>
                <mc:Fallback>
                  <p:oleObj name="Equation" r:id="rId7" imgW="1460500" imgH="160655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448"/>
                          <a:ext cx="21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Object 50">
              <a:extLst>
                <a:ext uri="{FF2B5EF4-FFF2-40B4-BE49-F238E27FC236}">
                  <a16:creationId xmlns:a16="http://schemas.microsoft.com/office/drawing/2014/main" id="{58BF6A80-58EF-9E4F-8319-3FF878E5D3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5" y="3003"/>
            <a:ext cx="25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8" name="Equation" r:id="rId9" imgW="1752600" imgH="1898650" progId="Equation.3">
                    <p:embed/>
                  </p:oleObj>
                </mc:Choice>
                <mc:Fallback>
                  <p:oleObj name="Equation" r:id="rId9" imgW="1752600" imgH="189865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3003"/>
                          <a:ext cx="25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3" name="Object 51">
              <a:extLst>
                <a:ext uri="{FF2B5EF4-FFF2-40B4-BE49-F238E27FC236}">
                  <a16:creationId xmlns:a16="http://schemas.microsoft.com/office/drawing/2014/main" id="{24BC8B93-C02E-A549-975E-A71F513821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1" y="3291"/>
            <a:ext cx="25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39" name="Equation" r:id="rId11" imgW="1752600" imgH="1898650" progId="Equation.3">
                    <p:embed/>
                  </p:oleObj>
                </mc:Choice>
                <mc:Fallback>
                  <p:oleObj name="Equation" r:id="rId11" imgW="1752600" imgH="189865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3291"/>
                          <a:ext cx="25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4" name="Object 52">
              <a:extLst>
                <a:ext uri="{FF2B5EF4-FFF2-40B4-BE49-F238E27FC236}">
                  <a16:creationId xmlns:a16="http://schemas.microsoft.com/office/drawing/2014/main" id="{3849AA8B-33A8-8B40-8F29-B9ECA24DDF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6" y="3067"/>
            <a:ext cx="27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0" name="Equation" r:id="rId13" imgW="1898650" imgH="2343150" progId="Equation.3">
                    <p:embed/>
                  </p:oleObj>
                </mc:Choice>
                <mc:Fallback>
                  <p:oleObj name="Equation" r:id="rId13" imgW="1898650" imgH="234315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3067"/>
                          <a:ext cx="27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5" name="Object 53">
              <a:extLst>
                <a:ext uri="{FF2B5EF4-FFF2-40B4-BE49-F238E27FC236}">
                  <a16:creationId xmlns:a16="http://schemas.microsoft.com/office/drawing/2014/main" id="{CC9111FE-4FE0-D94E-B142-3170A02866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1" y="2592"/>
            <a:ext cx="213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1" name="Equation" r:id="rId15" imgW="1752600" imgH="1606550" progId="Equation.3">
                    <p:embed/>
                  </p:oleObj>
                </mc:Choice>
                <mc:Fallback>
                  <p:oleObj name="Equation" r:id="rId15" imgW="1752600" imgH="160655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" y="2592"/>
                          <a:ext cx="213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6" name="Object 54">
              <a:extLst>
                <a:ext uri="{FF2B5EF4-FFF2-40B4-BE49-F238E27FC236}">
                  <a16:creationId xmlns:a16="http://schemas.microsoft.com/office/drawing/2014/main" id="{372847CA-84DD-C346-8E2B-A6102E5D93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976"/>
            <a:ext cx="17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2" name="Equation" r:id="rId17" imgW="1752600" imgH="2343150" progId="Equation.3">
                    <p:embed/>
                  </p:oleObj>
                </mc:Choice>
                <mc:Fallback>
                  <p:oleObj name="Equation" r:id="rId17" imgW="1752600" imgH="234315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76"/>
                          <a:ext cx="17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7" name="Line 55">
              <a:extLst>
                <a:ext uri="{FF2B5EF4-FFF2-40B4-BE49-F238E27FC236}">
                  <a16:creationId xmlns:a16="http://schemas.microsoft.com/office/drawing/2014/main" id="{42B8517D-6064-AE49-AD33-D07DE98EC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9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5" name="Text Box 56">
            <a:extLst>
              <a:ext uri="{FF2B5EF4-FFF2-40B4-BE49-F238E27FC236}">
                <a16:creationId xmlns:a16="http://schemas.microsoft.com/office/drawing/2014/main" id="{196A203A-DD4C-C649-B127-B422248B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61" y="101600"/>
            <a:ext cx="7499350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两个自由度，选</a:t>
            </a:r>
            <a:r>
              <a:rPr lang="en-US" altLang="zh-CN">
                <a:ea typeface="黑体" panose="02010609060101010101" pitchFamily="49" charset="-122"/>
              </a:rPr>
              <a:t>α</a:t>
            </a:r>
            <a:r>
              <a:rPr lang="zh-CN" altLang="en-US">
                <a:ea typeface="黑体" panose="02010609060101010101" pitchFamily="49" charset="-122"/>
              </a:rPr>
              <a:t>及</a:t>
            </a:r>
            <a:r>
              <a:rPr lang="en-US" altLang="zh-CN">
                <a:ea typeface="黑体" panose="02010609060101010101" pitchFamily="49" charset="-122"/>
              </a:rPr>
              <a:t>β</a:t>
            </a:r>
            <a:r>
              <a:rPr lang="zh-CN" altLang="en-US">
                <a:ea typeface="黑体" panose="02010609060101010101" pitchFamily="49" charset="-122"/>
              </a:rPr>
              <a:t>为两个广义坐标。写出虚功关系</a:t>
            </a:r>
          </a:p>
        </p:txBody>
      </p:sp>
      <p:sp>
        <p:nvSpPr>
          <p:cNvPr id="35846" name="Line 57">
            <a:extLst>
              <a:ext uri="{FF2B5EF4-FFF2-40B4-BE49-F238E27FC236}">
                <a16:creationId xmlns:a16="http://schemas.microsoft.com/office/drawing/2014/main" id="{6A62ED40-CECA-8C46-B273-31338DAF8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936" y="1147762"/>
            <a:ext cx="1588" cy="5889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58">
            <a:extLst>
              <a:ext uri="{FF2B5EF4-FFF2-40B4-BE49-F238E27FC236}">
                <a16:creationId xmlns:a16="http://schemas.microsoft.com/office/drawing/2014/main" id="{975F99EB-8C91-4A45-9A53-E3301BFCC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4936" y="1681162"/>
            <a:ext cx="1588" cy="5889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848" name="Object 59">
            <a:extLst>
              <a:ext uri="{FF2B5EF4-FFF2-40B4-BE49-F238E27FC236}">
                <a16:creationId xmlns:a16="http://schemas.microsoft.com/office/drawing/2014/main" id="{3E777949-890F-6849-83F6-9EA6E7BC3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89894"/>
              </p:ext>
            </p:extLst>
          </p:nvPr>
        </p:nvGraphicFramePr>
        <p:xfrm>
          <a:off x="5924336" y="1757362"/>
          <a:ext cx="336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3" name="Equation" r:id="rId19" imgW="1898650" imgH="2489200" progId="Equation.3">
                  <p:embed/>
                </p:oleObj>
              </mc:Choice>
              <mc:Fallback>
                <p:oleObj name="Equation" r:id="rId19" imgW="1898650" imgH="2489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336" y="1757362"/>
                        <a:ext cx="3365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60">
            <a:extLst>
              <a:ext uri="{FF2B5EF4-FFF2-40B4-BE49-F238E27FC236}">
                <a16:creationId xmlns:a16="http://schemas.microsoft.com/office/drawing/2014/main" id="{9A5FEAF7-04D8-594C-BB4D-91D8AA2A3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57690"/>
              </p:ext>
            </p:extLst>
          </p:nvPr>
        </p:nvGraphicFramePr>
        <p:xfrm>
          <a:off x="6686336" y="2306637"/>
          <a:ext cx="363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4" name="Equation" r:id="rId21" imgW="2051050" imgH="2489200" progId="Equation.3">
                  <p:embed/>
                </p:oleObj>
              </mc:Choice>
              <mc:Fallback>
                <p:oleObj name="Equation" r:id="rId21" imgW="2051050" imgH="2489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336" y="2306637"/>
                        <a:ext cx="3635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1" name="Text Box 61">
            <a:extLst>
              <a:ext uri="{FF2B5EF4-FFF2-40B4-BE49-F238E27FC236}">
                <a16:creationId xmlns:a16="http://schemas.microsoft.com/office/drawing/2014/main" id="{76B44F4F-565E-364C-AC9F-A0C20FDCA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36" y="145256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但</a:t>
            </a:r>
          </a:p>
        </p:txBody>
      </p:sp>
      <p:graphicFrame>
        <p:nvGraphicFramePr>
          <p:cNvPr id="30782" name="Object 62">
            <a:extLst>
              <a:ext uri="{FF2B5EF4-FFF2-40B4-BE49-F238E27FC236}">
                <a16:creationId xmlns:a16="http://schemas.microsoft.com/office/drawing/2014/main" id="{1DAA63CC-1C82-F646-B299-62C517FD8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2605"/>
              </p:ext>
            </p:extLst>
          </p:nvPr>
        </p:nvGraphicFramePr>
        <p:xfrm>
          <a:off x="858624" y="1236662"/>
          <a:ext cx="16144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" name="公式" r:id="rId23" imgW="8775700" imgH="4533900" progId="Equation.3">
                  <p:embed/>
                </p:oleObj>
              </mc:Choice>
              <mc:Fallback>
                <p:oleObj name="公式" r:id="rId23" imgW="8775700" imgH="45339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24" y="1236662"/>
                        <a:ext cx="1614487" cy="83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3" name="Object 63">
            <a:extLst>
              <a:ext uri="{FF2B5EF4-FFF2-40B4-BE49-F238E27FC236}">
                <a16:creationId xmlns:a16="http://schemas.microsoft.com/office/drawing/2014/main" id="{53ECD1A6-089F-BE4B-9ACD-42BB13E45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947233"/>
              </p:ext>
            </p:extLst>
          </p:nvPr>
        </p:nvGraphicFramePr>
        <p:xfrm>
          <a:off x="2652499" y="1236662"/>
          <a:ext cx="28527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6" name="公式" r:id="rId25" imgW="15506700" imgH="4533900" progId="Equation.3">
                  <p:embed/>
                </p:oleObj>
              </mc:Choice>
              <mc:Fallback>
                <p:oleObj name="公式" r:id="rId25" imgW="15506700" imgH="4533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499" y="1236662"/>
                        <a:ext cx="2852737" cy="83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4" name="Object 64">
            <a:extLst>
              <a:ext uri="{FF2B5EF4-FFF2-40B4-BE49-F238E27FC236}">
                <a16:creationId xmlns:a16="http://schemas.microsoft.com/office/drawing/2014/main" id="{F2D072BB-D9D2-0F4E-9281-734B6C3E0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20821"/>
              </p:ext>
            </p:extLst>
          </p:nvPr>
        </p:nvGraphicFramePr>
        <p:xfrm>
          <a:off x="907836" y="1985962"/>
          <a:ext cx="2854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7" name="公式" r:id="rId27" imgW="15506700" imgH="2635250" progId="Equation.3">
                  <p:embed/>
                </p:oleObj>
              </mc:Choice>
              <mc:Fallback>
                <p:oleObj name="公式" r:id="rId27" imgW="15506700" imgH="263525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836" y="1985962"/>
                        <a:ext cx="2854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5" name="Object 65">
            <a:extLst>
              <a:ext uri="{FF2B5EF4-FFF2-40B4-BE49-F238E27FC236}">
                <a16:creationId xmlns:a16="http://schemas.microsoft.com/office/drawing/2014/main" id="{2080A4F2-EE65-0941-A762-544F79676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989539"/>
              </p:ext>
            </p:extLst>
          </p:nvPr>
        </p:nvGraphicFramePr>
        <p:xfrm>
          <a:off x="406186" y="2379662"/>
          <a:ext cx="22066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8" name="公式" r:id="rId29" imgW="11995150" imgH="4533900" progId="Equation.3">
                  <p:embed/>
                </p:oleObj>
              </mc:Choice>
              <mc:Fallback>
                <p:oleObj name="公式" r:id="rId29" imgW="11995150" imgH="45339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86" y="2379662"/>
                        <a:ext cx="22066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7" name="Object 67">
            <a:extLst>
              <a:ext uri="{FF2B5EF4-FFF2-40B4-BE49-F238E27FC236}">
                <a16:creationId xmlns:a16="http://schemas.microsoft.com/office/drawing/2014/main" id="{202AEB40-38FA-C943-830D-08B768C40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10846"/>
              </p:ext>
            </p:extLst>
          </p:nvPr>
        </p:nvGraphicFramePr>
        <p:xfrm>
          <a:off x="2893799" y="2455862"/>
          <a:ext cx="374173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9" name="公式" r:id="rId31" imgW="20332700" imgH="4533900" progId="Equation.3">
                  <p:embed/>
                </p:oleObj>
              </mc:Choice>
              <mc:Fallback>
                <p:oleObj name="公式" r:id="rId31" imgW="20332700" imgH="45339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799" y="2455862"/>
                        <a:ext cx="374173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8" name="Object 68">
            <a:extLst>
              <a:ext uri="{FF2B5EF4-FFF2-40B4-BE49-F238E27FC236}">
                <a16:creationId xmlns:a16="http://schemas.microsoft.com/office/drawing/2014/main" id="{8761DE10-4551-A140-AEE5-1F57E05EA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962659"/>
              </p:ext>
            </p:extLst>
          </p:nvPr>
        </p:nvGraphicFramePr>
        <p:xfrm>
          <a:off x="361736" y="3128962"/>
          <a:ext cx="37973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0" name="公式" r:id="rId33" imgW="20624800" imgH="2635250" progId="Equation.3">
                  <p:embed/>
                </p:oleObj>
              </mc:Choice>
              <mc:Fallback>
                <p:oleObj name="公式" r:id="rId33" imgW="20624800" imgH="263525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36" y="3128962"/>
                        <a:ext cx="37973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4" name="AutoShape 74">
            <a:extLst>
              <a:ext uri="{FF2B5EF4-FFF2-40B4-BE49-F238E27FC236}">
                <a16:creationId xmlns:a16="http://schemas.microsoft.com/office/drawing/2014/main" id="{64824C8A-5F12-094D-A565-3C9E4AC4B583}"/>
              </a:ext>
            </a:extLst>
          </p:cNvPr>
          <p:cNvSpPr>
            <a:spLocks/>
          </p:cNvSpPr>
          <p:nvPr/>
        </p:nvSpPr>
        <p:spPr bwMode="auto">
          <a:xfrm>
            <a:off x="4628936" y="4805362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767BB0-8A4B-4B77-89C5-4C66BEEBC1AE}"/>
                  </a:ext>
                </a:extLst>
              </p:cNvPr>
              <p:cNvSpPr txBox="1"/>
              <p:nvPr/>
            </p:nvSpPr>
            <p:spPr>
              <a:xfrm>
                <a:off x="437485" y="4219571"/>
                <a:ext cx="3765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是相互独立的广义坐标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767BB0-8A4B-4B77-89C5-4C66BEEBC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5" y="4219571"/>
                <a:ext cx="3765133" cy="461665"/>
              </a:xfrm>
              <a:prstGeom prst="rect">
                <a:avLst/>
              </a:prstGeom>
              <a:blipFill>
                <a:blip r:embed="rId35"/>
                <a:stretch>
                  <a:fillRect t="-14474" r="-1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D2EEE4-77D3-4B4A-B26E-5E3D96A005C1}"/>
                  </a:ext>
                </a:extLst>
              </p:cNvPr>
              <p:cNvSpPr/>
              <p:nvPr/>
            </p:nvSpPr>
            <p:spPr>
              <a:xfrm>
                <a:off x="701268" y="674724"/>
                <a:ext cx="388561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FD2EEE4-77D3-4B4A-B26E-5E3D96A0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68" y="674724"/>
                <a:ext cx="3885615" cy="64633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461BD7A-8B03-4633-BBA6-AF86A4120725}"/>
                  </a:ext>
                </a:extLst>
              </p:cNvPr>
              <p:cNvSpPr/>
              <p:nvPr/>
            </p:nvSpPr>
            <p:spPr>
              <a:xfrm>
                <a:off x="294690" y="3276754"/>
                <a:ext cx="7568354" cy="102585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</m:func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𝛿𝛼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𝛽</m:t>
                              </m:r>
                            </m:e>
                          </m:func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𝛿𝛽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461BD7A-8B03-4633-BBA6-AF86A4120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90" y="3276754"/>
                <a:ext cx="7568354" cy="102585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C614685-00D0-4CD8-B204-3D29FD2BE662}"/>
                  </a:ext>
                </a:extLst>
              </p:cNvPr>
              <p:cNvSpPr/>
              <p:nvPr/>
            </p:nvSpPr>
            <p:spPr>
              <a:xfrm>
                <a:off x="437485" y="4681236"/>
                <a:ext cx="4028732" cy="11405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lang="en-US" altLang="zh-CN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lang="en-US" altLang="zh-CN" sz="18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       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</m:func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</m:func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C614685-00D0-4CD8-B204-3D29FD2BE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5" y="4681236"/>
                <a:ext cx="4028732" cy="114056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1F37200-4B24-4007-8C22-EC725B6BAF7C}"/>
                  </a:ext>
                </a:extLst>
              </p:cNvPr>
              <p:cNvSpPr/>
              <p:nvPr/>
            </p:nvSpPr>
            <p:spPr>
              <a:xfrm>
                <a:off x="4798453" y="4929606"/>
                <a:ext cx="3964547" cy="72083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tan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𝛽</m:t>
                          </m:r>
                        </m:e>
                      </m:func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1F37200-4B24-4007-8C22-EC725B6BA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53" y="4929606"/>
                <a:ext cx="3964547" cy="720838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07038-F111-4CD8-87B5-7FA32EA3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34EE112-C7F5-4602-B52F-ABD4888AD202}"/>
                  </a:ext>
                </a:extLst>
              </p:cNvPr>
              <p:cNvSpPr/>
              <p:nvPr/>
            </p:nvSpPr>
            <p:spPr>
              <a:xfrm>
                <a:off x="76101" y="6041232"/>
                <a:ext cx="8966557" cy="5529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也可利用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𝛽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e>
                        </m:func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𝛼</m:t>
                            </m:r>
                          </m:e>
                        </m:func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𝛽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i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34EE112-C7F5-4602-B52F-ABD4888AD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1" y="6041232"/>
                <a:ext cx="8966557" cy="552972"/>
              </a:xfrm>
              <a:prstGeom prst="rect">
                <a:avLst/>
              </a:prstGeom>
              <a:blipFill>
                <a:blip r:embed="rId40"/>
                <a:stretch>
                  <a:fillRect l="-680"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1" grpId="0" autoUpdateAnimBg="0"/>
      <p:bldP spid="30794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86A992-B67C-4404-8F0C-B97C374C10EC}"/>
                  </a:ext>
                </a:extLst>
              </p:cNvPr>
              <p:cNvSpPr txBox="1"/>
              <p:nvPr/>
            </p:nvSpPr>
            <p:spPr>
              <a:xfrm>
                <a:off x="179512" y="764704"/>
                <a:ext cx="8784976" cy="56088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虚功原理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可以方便的求解平衡位置，但不能求解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约束力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。利用拉格朗日未定乘数法，可以同时求解平衡位置和约束力。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数学原理</a:t>
                </a: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Times New Roman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latin typeface="Times New Roman"/>
                    <a:ea typeface="黑体" panose="02010609060101010101" pitchFamily="49" charset="-122"/>
                  </a:rPr>
                  <a:t>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如何确定函数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的极值？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即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）如何在约束条件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 下确定函数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的极值？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𝜆𝜑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⟹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             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求解上述方程组，</a:t>
                </a:r>
                <a:r>
                  <a:rPr lang="zh-CN" altLang="en-US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可以得到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拉格朗日乘数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和极值位置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86A992-B67C-4404-8F0C-B97C374C1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64704"/>
                <a:ext cx="8784976" cy="5608843"/>
              </a:xfrm>
              <a:prstGeom prst="rect">
                <a:avLst/>
              </a:prstGeom>
              <a:blipFill>
                <a:blip r:embed="rId2"/>
                <a:stretch>
                  <a:fillRect l="-1040" r="-277" b="-1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E11ED2-3771-4492-96D3-5C7693B2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4637EE-046F-43B4-9EDE-B10950432758}"/>
              </a:ext>
            </a:extLst>
          </p:cNvPr>
          <p:cNvSpPr/>
          <p:nvPr/>
        </p:nvSpPr>
        <p:spPr>
          <a:xfrm>
            <a:off x="179512" y="150167"/>
            <a:ext cx="358784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六、拉格朗日未定乘数法</a:t>
            </a:r>
            <a:endParaRPr lang="en-US" altLang="zh-CN" b="1" dirty="0">
              <a:solidFill>
                <a:srgbClr val="FF0000"/>
              </a:solidFill>
              <a:latin typeface="Times New Roman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68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F3E4E0-078E-4FD9-98A3-51329728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9184" y="6128439"/>
            <a:ext cx="1905000" cy="457200"/>
          </a:xfrm>
        </p:spPr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734354-2F78-4F68-B055-C621E859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2" y="15083"/>
            <a:ext cx="3853458" cy="457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§5.1　</a:t>
            </a:r>
            <a:r>
              <a:rPr lang="zh-CN" altLang="en-US" sz="28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</a:rPr>
              <a:t>约束与广义坐标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D6F33674-69B1-4F13-9A6F-703AA0EAD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02" y="505319"/>
                <a:ext cx="9061450" cy="24919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10000"/>
                  </a:spcBef>
                </a:pPr>
                <a:r>
                  <a:rPr kumimoji="0" lang="en-US" altLang="zh-CN" dirty="0">
                    <a:ea typeface="黑体" panose="02010609060101010101" pitchFamily="49" charset="-122"/>
                  </a:rPr>
                  <a:t>  </a:t>
                </a:r>
                <a:r>
                  <a:rPr kumimoji="0" lang="zh-CN" altLang="en-US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一、约束及其分类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1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    </a:t>
                </a:r>
                <a:r>
                  <a:rPr kumimoji="0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限制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质点或质点系运动的各种条件称为</a:t>
                </a: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约束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。（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constraint)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1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将约束的限制条件以数学方程来表示，则称为约束方程。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  <m:r>
                            <a:rPr kumimoji="0"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</m:t>
                      </m:r>
                    </m:oMath>
                  </m:oMathPara>
                </a14:m>
                <a:endParaRPr kumimoji="0" lang="zh-CN" altLang="en-US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10000"/>
                  </a:spcBef>
                </a:pPr>
                <a:r>
                  <a:rPr kumimoji="0" lang="en-US" altLang="zh-CN" dirty="0">
                    <a:ea typeface="黑体" panose="02010609060101010101" pitchFamily="49" charset="-122"/>
                  </a:rPr>
                  <a:t> 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根据约束的形式和性质，可将约束划分为不同的类型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D6F33674-69B1-4F13-9A6F-703AA0EA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02" y="505319"/>
                <a:ext cx="9061450" cy="2491964"/>
              </a:xfrm>
              <a:prstGeom prst="rect">
                <a:avLst/>
              </a:prstGeom>
              <a:blipFill>
                <a:blip r:embed="rId6"/>
                <a:stretch>
                  <a:fillRect l="-1077" t="-1467" b="-3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7">
            <a:extLst>
              <a:ext uri="{FF2B5EF4-FFF2-40B4-BE49-F238E27FC236}">
                <a16:creationId xmlns:a16="http://schemas.microsoft.com/office/drawing/2014/main" id="{B397B338-BC80-4025-B626-67F686C7C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112" y="1451492"/>
            <a:ext cx="685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1056A3BD-06FB-4D3A-BCA2-5C74D040C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2036348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520CF59-8D80-4E3B-A80C-CDAE7FBB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997283"/>
            <a:ext cx="3724096" cy="46544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1、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定常约束和非定常约束</a:t>
            </a:r>
            <a:endParaRPr kumimoji="0"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0" name="D6定常约束摆.avi">
            <a:hlinkClick r:id="" action="ppaction://media"/>
            <a:extLst>
              <a:ext uri="{FF2B5EF4-FFF2-40B4-BE49-F238E27FC236}">
                <a16:creationId xmlns:a16="http://schemas.microsoft.com/office/drawing/2014/main" id="{A366CC63-D7E9-45A1-B594-EF9645857EDD}"/>
              </a:ext>
            </a:extLst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2654849" cy="20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D6非定常约束变长摆.avi">
            <a:hlinkClick r:id="" action="ppaction://media"/>
            <a:extLst>
              <a:ext uri="{FF2B5EF4-FFF2-40B4-BE49-F238E27FC236}">
                <a16:creationId xmlns:a16="http://schemas.microsoft.com/office/drawing/2014/main" id="{FD0D61C6-5FED-4055-96EA-8FA8407FA81C}"/>
              </a:ext>
            </a:extLst>
          </p:cNvPr>
          <p:cNvPicPr>
            <a:picLocks noRot="1" noChangeAspect="1" noChangeArrowheads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5024"/>
            <a:ext cx="2562477" cy="192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4AFA63F9-36AA-40EA-90D2-2D09C53FA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647" y="5719650"/>
                <a:ext cx="2394276" cy="1004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定常约束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num>
                      <m:den>
                        <m: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lang="en-US" altLang="zh-CN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 Box 7">
                <a:extLst>
                  <a:ext uri="{FF2B5EF4-FFF2-40B4-BE49-F238E27FC236}">
                    <a16:creationId xmlns:a16="http://schemas.microsoft.com/office/drawing/2014/main" id="{4AFA63F9-36AA-40EA-90D2-2D09C53FA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647" y="5719650"/>
                <a:ext cx="2394276" cy="1004699"/>
              </a:xfrm>
              <a:prstGeom prst="rect">
                <a:avLst/>
              </a:prstGeom>
              <a:blipFill>
                <a:blip r:embed="rId9"/>
                <a:stretch>
                  <a:fillRect l="-4326" b="-54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17BAB736-36DF-49B5-AAA6-7B229D1B9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391" y="5666139"/>
                <a:ext cx="3078793" cy="10046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非定常约束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num>
                      <m:den>
                        <m: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b="0" i="1" dirty="0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lang="en-US" altLang="zh-CN" b="0" i="1" dirty="0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≠0</m:t>
                    </m:r>
                  </m:oMath>
                </a14:m>
                <a:endParaRPr lang="en-US" altLang="zh-CN" b="0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Text Box 7">
                <a:extLst>
                  <a:ext uri="{FF2B5EF4-FFF2-40B4-BE49-F238E27FC236}">
                    <a16:creationId xmlns:a16="http://schemas.microsoft.com/office/drawing/2014/main" id="{17BAB736-36DF-49B5-AAA6-7B229D1B9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391" y="5666139"/>
                <a:ext cx="3078793" cy="1004699"/>
              </a:xfrm>
              <a:prstGeom prst="rect">
                <a:avLst/>
              </a:prstGeom>
              <a:blipFill>
                <a:blip r:embed="rId10"/>
                <a:stretch>
                  <a:fillRect l="-3366" b="-54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5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52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  <p:bldLst>
      <p:bldP spid="4" grpId="0" build="p" autoUpdateAnimBg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15B40C-B3FA-4969-AC17-A6A23CEE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3AEA82-CD5A-45B3-A739-C2DD678D6C20}"/>
                  </a:ext>
                </a:extLst>
              </p:cNvPr>
              <p:cNvSpPr txBox="1"/>
              <p:nvPr/>
            </p:nvSpPr>
            <p:spPr>
              <a:xfrm>
                <a:off x="72008" y="116632"/>
                <a:ext cx="7596336" cy="5141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6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抛物面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求它与平面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交线上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极值</a:t>
                </a:r>
                <a:endParaRPr lang="en-US" altLang="zh-CN" sz="2000" dirty="0">
                  <a:solidFill>
                    <a:schemeClr val="tx1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;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=2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=2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   </m:t>
                              </m:r>
                            </m: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=0.5</m:t>
                              </m:r>
                            </m: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=0.5</m:t>
                              </m:r>
                            </m: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解得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=0.5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noProof="0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例</a:t>
                </a:r>
                <a:r>
                  <a:rPr lang="en-US" altLang="zh-CN" sz="2000" noProof="0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7</a:t>
                </a:r>
                <a:r>
                  <a:rPr lang="zh-CN" altLang="en-US" sz="2000" noProof="0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：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抛物面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i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与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柱面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交线上极值</a:t>
                </a:r>
                <a:endParaRPr lang="en-US" altLang="zh-CN" sz="2000" dirty="0">
                  <a:solidFill>
                    <a:schemeClr val="tx1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;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或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lang="zh-CN" altLang="en-US" sz="2000" noProof="0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解得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    9</m:t>
                    </m:r>
                  </m:oMath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3AEA82-CD5A-45B3-A739-C2DD678D6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116632"/>
                <a:ext cx="7596336" cy="5141664"/>
              </a:xfrm>
              <a:prstGeom prst="rect">
                <a:avLst/>
              </a:prstGeom>
              <a:blipFill>
                <a:blip r:embed="rId2"/>
                <a:stretch>
                  <a:fillRect l="-883" b="-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8F82E10-9C60-45B3-8434-EB0337BDF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26" y="644662"/>
            <a:ext cx="2485474" cy="22151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3650B6-E9F4-4A7D-981A-814106C7F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307420"/>
            <a:ext cx="2123728" cy="29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F95316-FD83-4533-A064-34DCE411F570}"/>
                  </a:ext>
                </a:extLst>
              </p:cNvPr>
              <p:cNvSpPr txBox="1"/>
              <p:nvPr/>
            </p:nvSpPr>
            <p:spPr>
              <a:xfrm>
                <a:off x="71500" y="0"/>
                <a:ext cx="9001000" cy="68602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力学问题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：无约束时，平衡条件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/>
                    <a:ea typeface="黑体" panose="02010609060101010101" pitchFamily="49" charset="-122"/>
                  </a:rPr>
                  <a:t>；有约束时，平衡条件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=0⟹   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algn="ctr">
                  <a:defRPr/>
                </a:pPr>
                <a:r>
                  <a:rPr lang="en-US" altLang="zh-CN" b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𝛼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=0,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=1,2,…,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𝜑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=0,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="0" i="0" dirty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注意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：上式中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𝜶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𝝀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均为独立坐标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。求解上式，得到拉格朗日乘数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和平衡位置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上边得到的第一式为力平衡方程，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，故约束力应为</a:t>
                </a:r>
                <a:endParaRPr lang="en-US" altLang="zh-CN" dirty="0">
                  <a:solidFill>
                    <a:srgbClr val="000000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noProof="0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若有</a:t>
                </a:r>
                <a14:m>
                  <m:oMath xmlns:m="http://schemas.openxmlformats.org/officeDocument/2006/math">
                    <m:r>
                      <a:rPr lang="en-US" altLang="zh-CN" b="0" i="1" noProof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noProof="0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个约束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=1,2,…,</m:t>
                        </m:r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noProof="0" dirty="0">
                    <a:solidFill>
                      <a:srgbClr val="000000"/>
                    </a:solidFill>
                    <a:latin typeface="Times New Roman"/>
                    <a:ea typeface="黑体" panose="02010609060101010101" pitchFamily="49" charset="-122"/>
                  </a:rPr>
                  <a:t>，则约束力为</a:t>
                </a:r>
                <a:endParaRPr lang="en-US" altLang="zh-CN" noProof="0" dirty="0">
                  <a:solidFill>
                    <a:srgbClr val="000000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F95316-FD83-4533-A064-34DCE411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" y="0"/>
                <a:ext cx="9001000" cy="6860276"/>
              </a:xfrm>
              <a:prstGeom prst="rect">
                <a:avLst/>
              </a:prstGeom>
              <a:blipFill>
                <a:blip r:embed="rId2"/>
                <a:stretch>
                  <a:fillRect l="-1084" r="-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D3A4C-72DA-4522-AA2A-BF98DEE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5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>
            <a:extLst>
              <a:ext uri="{FF2B5EF4-FFF2-40B4-BE49-F238E27FC236}">
                <a16:creationId xmlns:a16="http://schemas.microsoft.com/office/drawing/2014/main" id="{B05E7121-A382-2449-A923-B65881B6B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69875"/>
            <a:ext cx="8570246" cy="120032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由三根轻杆相连而成之结构，顶角为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度，放在光滑水平面上。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AC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的连线和杆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都是水平的，在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点作用于一铅垂力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杆的约束力。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6" name="Text Box 6">
                <a:extLst>
                  <a:ext uri="{FF2B5EF4-FFF2-40B4-BE49-F238E27FC236}">
                    <a16:creationId xmlns:a16="http://schemas.microsoft.com/office/drawing/2014/main" id="{370555ED-ADC7-A941-B956-05D6F7093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859" y="1801257"/>
                <a:ext cx="609968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解法一：拉氏乘数法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，取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𝐷𝐸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为广义坐标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1446" name="Text Box 6">
                <a:extLst>
                  <a:ext uri="{FF2B5EF4-FFF2-40B4-BE49-F238E27FC236}">
                    <a16:creationId xmlns:a16="http://schemas.microsoft.com/office/drawing/2014/main" id="{370555ED-ADC7-A941-B956-05D6F709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59" y="1801257"/>
                <a:ext cx="6099683" cy="461665"/>
              </a:xfrm>
              <a:prstGeom prst="rect">
                <a:avLst/>
              </a:prstGeom>
              <a:blipFill>
                <a:blip r:embed="rId2"/>
                <a:stretch>
                  <a:fillRect l="-1499" t="-14474" r="-599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16" name="Text Box 76">
                <a:extLst>
                  <a:ext uri="{FF2B5EF4-FFF2-40B4-BE49-F238E27FC236}">
                    <a16:creationId xmlns:a16="http://schemas.microsoft.com/office/drawing/2014/main" id="{49162952-7299-1D46-AA6D-25C3F0436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" y="2290465"/>
                <a:ext cx="6581611" cy="43489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易见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4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𝑙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，约束方程为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平衡方程给出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𝜕𝜑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1516" name="Text Box 76">
                <a:extLst>
                  <a:ext uri="{FF2B5EF4-FFF2-40B4-BE49-F238E27FC236}">
                    <a16:creationId xmlns:a16="http://schemas.microsoft.com/office/drawing/2014/main" id="{49162952-7299-1D46-AA6D-25C3F0436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" y="2290465"/>
                <a:ext cx="6581611" cy="4348947"/>
              </a:xfrm>
              <a:prstGeom prst="rect">
                <a:avLst/>
              </a:prstGeom>
              <a:blipFill>
                <a:blip r:embed="rId3"/>
                <a:stretch>
                  <a:fillRect l="-1389" t="-5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58062-6B56-4120-B873-A537D31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296E259-A64A-4619-9C69-E0D2EF97EBF4}"/>
              </a:ext>
            </a:extLst>
          </p:cNvPr>
          <p:cNvGrpSpPr/>
          <p:nvPr/>
        </p:nvGrpSpPr>
        <p:grpSpPr>
          <a:xfrm>
            <a:off x="5940152" y="2780928"/>
            <a:ext cx="2732637" cy="1946782"/>
            <a:chOff x="6804248" y="976624"/>
            <a:chExt cx="2732637" cy="1946782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04BE160-F227-447E-B91C-B199167FB11C}"/>
                </a:ext>
              </a:extLst>
            </p:cNvPr>
            <p:cNvGrpSpPr/>
            <p:nvPr/>
          </p:nvGrpSpPr>
          <p:grpSpPr>
            <a:xfrm>
              <a:off x="6804248" y="977516"/>
              <a:ext cx="2732637" cy="1945890"/>
              <a:chOff x="5945189" y="2519048"/>
              <a:chExt cx="2732637" cy="1945890"/>
            </a:xfrm>
          </p:grpSpPr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A487C79B-9388-477B-ACFB-74A8A0234A47}"/>
                  </a:ext>
                </a:extLst>
              </p:cNvPr>
              <p:cNvGrpSpPr/>
              <p:nvPr/>
            </p:nvGrpSpPr>
            <p:grpSpPr>
              <a:xfrm>
                <a:off x="5945189" y="2519048"/>
                <a:ext cx="2732637" cy="1945890"/>
                <a:chOff x="6206332" y="3962400"/>
                <a:chExt cx="2732637" cy="1945890"/>
              </a:xfrm>
            </p:grpSpPr>
            <p:sp>
              <p:nvSpPr>
                <p:cNvPr id="160" name="Rectangle 10">
                  <a:extLst>
                    <a:ext uri="{FF2B5EF4-FFF2-40B4-BE49-F238E27FC236}">
                      <a16:creationId xmlns:a16="http://schemas.microsoft.com/office/drawing/2014/main" id="{8105E3BF-4FB4-45AD-96C9-026943AB92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5262">
                  <a:off x="7021513" y="4457700"/>
                  <a:ext cx="53975" cy="1411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666666"/>
                    </a:gs>
                  </a:gsLst>
                  <a:lin ang="5400000" scaled="1"/>
                </a:gradFill>
                <a:ln w="12700">
                  <a:solidFill>
                    <a:srgbClr val="FFFF99"/>
                  </a:solidFill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161" name="Group 11">
                  <a:extLst>
                    <a:ext uri="{FF2B5EF4-FFF2-40B4-BE49-F238E27FC236}">
                      <a16:creationId xmlns:a16="http://schemas.microsoft.com/office/drawing/2014/main" id="{040D84DE-D67A-4661-8956-4EFEEC8F78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1807" y="5832090"/>
                  <a:ext cx="2622550" cy="76200"/>
                  <a:chOff x="429" y="2140"/>
                  <a:chExt cx="1652" cy="90"/>
                </a:xfrm>
              </p:grpSpPr>
              <p:sp>
                <p:nvSpPr>
                  <p:cNvPr id="191" name="Line 12">
                    <a:extLst>
                      <a:ext uri="{FF2B5EF4-FFF2-40B4-BE49-F238E27FC236}">
                        <a16:creationId xmlns:a16="http://schemas.microsoft.com/office/drawing/2014/main" id="{7883F727-C732-4B05-83BB-010DFDB815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2" name="Line 13">
                    <a:extLst>
                      <a:ext uri="{FF2B5EF4-FFF2-40B4-BE49-F238E27FC236}">
                        <a16:creationId xmlns:a16="http://schemas.microsoft.com/office/drawing/2014/main" id="{585E06C7-CC33-4A70-ADAD-7B697378A8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3" name="Line 14">
                    <a:extLst>
                      <a:ext uri="{FF2B5EF4-FFF2-40B4-BE49-F238E27FC236}">
                        <a16:creationId xmlns:a16="http://schemas.microsoft.com/office/drawing/2014/main" id="{C24005D7-3309-4CAB-82CD-FD7A38AAD7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0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4" name="Line 15">
                    <a:extLst>
                      <a:ext uri="{FF2B5EF4-FFF2-40B4-BE49-F238E27FC236}">
                        <a16:creationId xmlns:a16="http://schemas.microsoft.com/office/drawing/2014/main" id="{62856442-AF5E-4B89-BE9B-D7E5F5AD60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6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5" name="Line 16">
                    <a:extLst>
                      <a:ext uri="{FF2B5EF4-FFF2-40B4-BE49-F238E27FC236}">
                        <a16:creationId xmlns:a16="http://schemas.microsoft.com/office/drawing/2014/main" id="{EC852D79-4FB9-412D-B0F7-CDF70EC770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1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6" name="Line 17">
                    <a:extLst>
                      <a:ext uri="{FF2B5EF4-FFF2-40B4-BE49-F238E27FC236}">
                        <a16:creationId xmlns:a16="http://schemas.microsoft.com/office/drawing/2014/main" id="{EE09DBD2-8A56-4D77-B7ED-366BB3C75B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7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7" name="Line 18">
                    <a:extLst>
                      <a:ext uri="{FF2B5EF4-FFF2-40B4-BE49-F238E27FC236}">
                        <a16:creationId xmlns:a16="http://schemas.microsoft.com/office/drawing/2014/main" id="{72ACB3B4-A1D8-4C91-818B-F0D4A7932C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3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8" name="Line 19">
                    <a:extLst>
                      <a:ext uri="{FF2B5EF4-FFF2-40B4-BE49-F238E27FC236}">
                        <a16:creationId xmlns:a16="http://schemas.microsoft.com/office/drawing/2014/main" id="{69A514AB-EF69-415C-9E9D-BC6CCCC059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9" name="Line 20">
                    <a:extLst>
                      <a:ext uri="{FF2B5EF4-FFF2-40B4-BE49-F238E27FC236}">
                        <a16:creationId xmlns:a16="http://schemas.microsoft.com/office/drawing/2014/main" id="{DB6D4DCF-E3F4-4015-B3ED-32ADD3AE10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0" name="Line 21">
                    <a:extLst>
                      <a:ext uri="{FF2B5EF4-FFF2-40B4-BE49-F238E27FC236}">
                        <a16:creationId xmlns:a16="http://schemas.microsoft.com/office/drawing/2014/main" id="{D8F88D2A-726F-4EA2-BBFE-64C7A91876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6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1" name="Line 22">
                    <a:extLst>
                      <a:ext uri="{FF2B5EF4-FFF2-40B4-BE49-F238E27FC236}">
                        <a16:creationId xmlns:a16="http://schemas.microsoft.com/office/drawing/2014/main" id="{3C8D295A-6DFD-4503-84F1-9D96AF14A7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7" y="2148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2" name="Line 23">
                    <a:extLst>
                      <a:ext uri="{FF2B5EF4-FFF2-40B4-BE49-F238E27FC236}">
                        <a16:creationId xmlns:a16="http://schemas.microsoft.com/office/drawing/2014/main" id="{D2C43510-6631-495E-B909-3EAD3CF631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8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3" name="Line 24">
                    <a:extLst>
                      <a:ext uri="{FF2B5EF4-FFF2-40B4-BE49-F238E27FC236}">
                        <a16:creationId xmlns:a16="http://schemas.microsoft.com/office/drawing/2014/main" id="{B30DFCC5-E60A-4787-9E09-376C8B5788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8" y="2148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4" name="Line 25">
                    <a:extLst>
                      <a:ext uri="{FF2B5EF4-FFF2-40B4-BE49-F238E27FC236}">
                        <a16:creationId xmlns:a16="http://schemas.microsoft.com/office/drawing/2014/main" id="{4A9B0EF7-2273-4FC1-93D5-C64EDA3694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0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5" name="Line 26">
                    <a:extLst>
                      <a:ext uri="{FF2B5EF4-FFF2-40B4-BE49-F238E27FC236}">
                        <a16:creationId xmlns:a16="http://schemas.microsoft.com/office/drawing/2014/main" id="{21BFFDD1-0A71-44F8-A25C-61E84D22CB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1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6" name="Line 27">
                    <a:extLst>
                      <a:ext uri="{FF2B5EF4-FFF2-40B4-BE49-F238E27FC236}">
                        <a16:creationId xmlns:a16="http://schemas.microsoft.com/office/drawing/2014/main" id="{115E08EE-2347-4F7B-BF7B-5B5459D19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148"/>
                    <a:ext cx="49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7" name="Line 28">
                    <a:extLst>
                      <a:ext uri="{FF2B5EF4-FFF2-40B4-BE49-F238E27FC236}">
                        <a16:creationId xmlns:a16="http://schemas.microsoft.com/office/drawing/2014/main" id="{E7611221-C790-4713-A218-6EFA238E22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12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8" name="Line 29">
                    <a:extLst>
                      <a:ext uri="{FF2B5EF4-FFF2-40B4-BE49-F238E27FC236}">
                        <a16:creationId xmlns:a16="http://schemas.microsoft.com/office/drawing/2014/main" id="{1C788F3C-484A-443B-AC3B-11E2513E2B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3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9" name="Line 30">
                    <a:extLst>
                      <a:ext uri="{FF2B5EF4-FFF2-40B4-BE49-F238E27FC236}">
                        <a16:creationId xmlns:a16="http://schemas.microsoft.com/office/drawing/2014/main" id="{DFB5BDC8-995A-410A-B1B9-0FD12FFE67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14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0" name="Line 31">
                    <a:extLst>
                      <a:ext uri="{FF2B5EF4-FFF2-40B4-BE49-F238E27FC236}">
                        <a16:creationId xmlns:a16="http://schemas.microsoft.com/office/drawing/2014/main" id="{315262EA-3C10-454A-AC36-3FDAF1EB65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65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1" name="Line 32">
                    <a:extLst>
                      <a:ext uri="{FF2B5EF4-FFF2-40B4-BE49-F238E27FC236}">
                        <a16:creationId xmlns:a16="http://schemas.microsoft.com/office/drawing/2014/main" id="{69093681-98B3-4790-84FE-9B6F064A38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15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2" name="Line 33">
                    <a:extLst>
                      <a:ext uri="{FF2B5EF4-FFF2-40B4-BE49-F238E27FC236}">
                        <a16:creationId xmlns:a16="http://schemas.microsoft.com/office/drawing/2014/main" id="{B612D134-2411-4FEE-B2DB-CD0AA6C9FC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67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3" name="Line 34">
                    <a:extLst>
                      <a:ext uri="{FF2B5EF4-FFF2-40B4-BE49-F238E27FC236}">
                        <a16:creationId xmlns:a16="http://schemas.microsoft.com/office/drawing/2014/main" id="{F526F161-8183-40F6-805E-DAC4A582CD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18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4" name="Line 35">
                    <a:extLst>
                      <a:ext uri="{FF2B5EF4-FFF2-40B4-BE49-F238E27FC236}">
                        <a16:creationId xmlns:a16="http://schemas.microsoft.com/office/drawing/2014/main" id="{1396601B-E3A7-49AE-A0E9-82343928C6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8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pSp>
                <p:nvGrpSpPr>
                  <p:cNvPr id="215" name="Group 36">
                    <a:extLst>
                      <a:ext uri="{FF2B5EF4-FFF2-40B4-BE49-F238E27FC236}">
                        <a16:creationId xmlns:a16="http://schemas.microsoft.com/office/drawing/2014/main" id="{190FD63F-567C-49A4-A69A-5CF4D8189C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21" y="2152"/>
                    <a:ext cx="404" cy="78"/>
                    <a:chOff x="2038" y="3319"/>
                    <a:chExt cx="362" cy="78"/>
                  </a:xfrm>
                </p:grpSpPr>
                <p:sp>
                  <p:nvSpPr>
                    <p:cNvPr id="217" name="Line 37">
                      <a:extLst>
                        <a:ext uri="{FF2B5EF4-FFF2-40B4-BE49-F238E27FC236}">
                          <a16:creationId xmlns:a16="http://schemas.microsoft.com/office/drawing/2014/main" id="{217ABA90-BF11-45ED-994D-1C0792E46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38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18" name="Line 38">
                      <a:extLst>
                        <a:ext uri="{FF2B5EF4-FFF2-40B4-BE49-F238E27FC236}">
                          <a16:creationId xmlns:a16="http://schemas.microsoft.com/office/drawing/2014/main" id="{8DF84F32-DD96-4611-8A6A-17C1556D0F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84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19" name="Line 39">
                      <a:extLst>
                        <a:ext uri="{FF2B5EF4-FFF2-40B4-BE49-F238E27FC236}">
                          <a16:creationId xmlns:a16="http://schemas.microsoft.com/office/drawing/2014/main" id="{4A847B6C-2AA0-4029-9CBE-8BFACA452A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29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0" name="Line 40">
                      <a:extLst>
                        <a:ext uri="{FF2B5EF4-FFF2-40B4-BE49-F238E27FC236}">
                          <a16:creationId xmlns:a16="http://schemas.microsoft.com/office/drawing/2014/main" id="{89ED33FA-A4B2-486F-AEBD-9965809B52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75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1" name="Line 41">
                      <a:extLst>
                        <a:ext uri="{FF2B5EF4-FFF2-40B4-BE49-F238E27FC236}">
                          <a16:creationId xmlns:a16="http://schemas.microsoft.com/office/drawing/2014/main" id="{18AB4821-8717-426D-971B-8A343622B9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20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2" name="Line 42">
                      <a:extLst>
                        <a:ext uri="{FF2B5EF4-FFF2-40B4-BE49-F238E27FC236}">
                          <a16:creationId xmlns:a16="http://schemas.microsoft.com/office/drawing/2014/main" id="{73865455-417B-4934-8536-CFD8AF1C6F4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6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3" name="Line 43">
                      <a:extLst>
                        <a:ext uri="{FF2B5EF4-FFF2-40B4-BE49-F238E27FC236}">
                          <a16:creationId xmlns:a16="http://schemas.microsoft.com/office/drawing/2014/main" id="{5E67D963-62F4-4F2B-8302-841E1718E6A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12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4" name="Line 44">
                      <a:extLst>
                        <a:ext uri="{FF2B5EF4-FFF2-40B4-BE49-F238E27FC236}">
                          <a16:creationId xmlns:a16="http://schemas.microsoft.com/office/drawing/2014/main" id="{02137E47-51E7-4057-9F16-41E6EE9E8A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57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16" name="Line 45">
                    <a:extLst>
                      <a:ext uri="{FF2B5EF4-FFF2-40B4-BE49-F238E27FC236}">
                        <a16:creationId xmlns:a16="http://schemas.microsoft.com/office/drawing/2014/main" id="{2FD08D00-28F5-433A-A1FD-5369C7BA14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2" y="2140"/>
                    <a:ext cx="1629" cy="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62" name="Group 46">
                  <a:extLst>
                    <a:ext uri="{FF2B5EF4-FFF2-40B4-BE49-F238E27FC236}">
                      <a16:creationId xmlns:a16="http://schemas.microsoft.com/office/drawing/2014/main" id="{3A8EAD55-D2F4-462B-AC9F-5A31E8B66D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06332" y="5344198"/>
                  <a:ext cx="84138" cy="547688"/>
                  <a:chOff x="384" y="1841"/>
                  <a:chExt cx="77" cy="345"/>
                </a:xfrm>
              </p:grpSpPr>
              <p:sp>
                <p:nvSpPr>
                  <p:cNvPr id="182" name="Line 47">
                    <a:extLst>
                      <a:ext uri="{FF2B5EF4-FFF2-40B4-BE49-F238E27FC236}">
                        <a16:creationId xmlns:a16="http://schemas.microsoft.com/office/drawing/2014/main" id="{082161E1-37FC-4D39-81EB-83E999442E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2" y="2130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3" name="Line 48">
                    <a:extLst>
                      <a:ext uri="{FF2B5EF4-FFF2-40B4-BE49-F238E27FC236}">
                        <a16:creationId xmlns:a16="http://schemas.microsoft.com/office/drawing/2014/main" id="{0EDD57CB-9C13-4B62-AF59-38A3A09FB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2089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4" name="Line 49">
                    <a:extLst>
                      <a:ext uri="{FF2B5EF4-FFF2-40B4-BE49-F238E27FC236}">
                        <a16:creationId xmlns:a16="http://schemas.microsoft.com/office/drawing/2014/main" id="{51F54403-5020-4875-8720-6FDA8A5965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2" y="2048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5" name="Line 50">
                    <a:extLst>
                      <a:ext uri="{FF2B5EF4-FFF2-40B4-BE49-F238E27FC236}">
                        <a16:creationId xmlns:a16="http://schemas.microsoft.com/office/drawing/2014/main" id="{8D14FF81-8870-430B-840F-83265B8610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2007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" name="Line 51">
                    <a:extLst>
                      <a:ext uri="{FF2B5EF4-FFF2-40B4-BE49-F238E27FC236}">
                        <a16:creationId xmlns:a16="http://schemas.microsoft.com/office/drawing/2014/main" id="{6AB317D1-FF23-4924-8EE3-F30DA2F6A3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1967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7" name="Line 52">
                    <a:extLst>
                      <a:ext uri="{FF2B5EF4-FFF2-40B4-BE49-F238E27FC236}">
                        <a16:creationId xmlns:a16="http://schemas.microsoft.com/office/drawing/2014/main" id="{69C75420-7AE8-4C95-BC9A-80F4C58A57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926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8" name="Line 53">
                    <a:extLst>
                      <a:ext uri="{FF2B5EF4-FFF2-40B4-BE49-F238E27FC236}">
                        <a16:creationId xmlns:a16="http://schemas.microsoft.com/office/drawing/2014/main" id="{68DA48D2-9A56-40B8-8E77-818DE160AF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884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" name="Line 54">
                    <a:extLst>
                      <a:ext uri="{FF2B5EF4-FFF2-40B4-BE49-F238E27FC236}">
                        <a16:creationId xmlns:a16="http://schemas.microsoft.com/office/drawing/2014/main" id="{FEB71DA2-A080-482F-9A58-68FC29EDD2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844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0" name="Line 55">
                    <a:extLst>
                      <a:ext uri="{FF2B5EF4-FFF2-40B4-BE49-F238E27FC236}">
                        <a16:creationId xmlns:a16="http://schemas.microsoft.com/office/drawing/2014/main" id="{66C47FA8-6770-4CA5-B96C-80CC1E072F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 flipH="1">
                    <a:off x="302" y="1994"/>
                    <a:ext cx="308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63" name="Rectangle 56">
                  <a:extLst>
                    <a:ext uri="{FF2B5EF4-FFF2-40B4-BE49-F238E27FC236}">
                      <a16:creationId xmlns:a16="http://schemas.microsoft.com/office/drawing/2014/main" id="{B65151C5-1BD6-442B-A726-0A35308EE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974738" flipH="1">
                  <a:off x="7659688" y="4448175"/>
                  <a:ext cx="53975" cy="1411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666666"/>
                    </a:gs>
                  </a:gsLst>
                  <a:lin ang="5400000" scaled="1"/>
                </a:gradFill>
                <a:ln w="12700">
                  <a:solidFill>
                    <a:srgbClr val="FFFF99"/>
                  </a:solidFill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64" name="Text Box 57">
                  <a:extLst>
                    <a:ext uri="{FF2B5EF4-FFF2-40B4-BE49-F238E27FC236}">
                      <a16:creationId xmlns:a16="http://schemas.microsoft.com/office/drawing/2014/main" id="{FAE0FB6D-3CA5-4E0F-9CF3-A2DFD5516F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32962" y="5466224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165" name="Text Box 58">
                  <a:extLst>
                    <a:ext uri="{FF2B5EF4-FFF2-40B4-BE49-F238E27FC236}">
                      <a16:creationId xmlns:a16="http://schemas.microsoft.com/office/drawing/2014/main" id="{9E6A1F5A-5DFC-4635-9F20-97D1276C7B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48640" y="4284359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66" name="Text Box 59">
                  <a:extLst>
                    <a:ext uri="{FF2B5EF4-FFF2-40B4-BE49-F238E27FC236}">
                      <a16:creationId xmlns:a16="http://schemas.microsoft.com/office/drawing/2014/main" id="{073412C6-1B90-47EB-941C-2831BB9F6B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03037" y="5462514"/>
                  <a:ext cx="3365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67" name="Arc 60">
                  <a:extLst>
                    <a:ext uri="{FF2B5EF4-FFF2-40B4-BE49-F238E27FC236}">
                      <a16:creationId xmlns:a16="http://schemas.microsoft.com/office/drawing/2014/main" id="{198AA2C2-0D0C-4821-87DC-3628BD4A9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273925" y="4513263"/>
                  <a:ext cx="220663" cy="304800"/>
                </a:xfrm>
                <a:custGeom>
                  <a:avLst/>
                  <a:gdLst>
                    <a:gd name="T0" fmla="*/ 0 w 11754"/>
                    <a:gd name="T1" fmla="*/ 0 h 20883"/>
                    <a:gd name="T2" fmla="*/ 0 w 11754"/>
                    <a:gd name="T3" fmla="*/ 0 h 20883"/>
                    <a:gd name="T4" fmla="*/ 0 w 11754"/>
                    <a:gd name="T5" fmla="*/ 0 h 2088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754" h="20883" fill="none" extrusionOk="0">
                      <a:moveTo>
                        <a:pt x="11753" y="18121"/>
                      </a:moveTo>
                      <a:cubicBezTo>
                        <a:pt x="9834" y="19366"/>
                        <a:pt x="7730" y="20298"/>
                        <a:pt x="5519" y="20883"/>
                      </a:cubicBezTo>
                    </a:path>
                    <a:path w="11754" h="20883" stroke="0" extrusionOk="0">
                      <a:moveTo>
                        <a:pt x="11753" y="18121"/>
                      </a:moveTo>
                      <a:cubicBezTo>
                        <a:pt x="9834" y="19366"/>
                        <a:pt x="7730" y="20298"/>
                        <a:pt x="5519" y="20883"/>
                      </a:cubicBezTo>
                      <a:lnTo>
                        <a:pt x="0" y="0"/>
                      </a:lnTo>
                      <a:lnTo>
                        <a:pt x="11753" y="18121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8" name="Arc 61">
                  <a:extLst>
                    <a:ext uri="{FF2B5EF4-FFF2-40B4-BE49-F238E27FC236}">
                      <a16:creationId xmlns:a16="http://schemas.microsoft.com/office/drawing/2014/main" id="{777B966F-2A26-4FC7-BBE4-1C5176011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312025" y="4483100"/>
                  <a:ext cx="153988" cy="311150"/>
                </a:xfrm>
                <a:custGeom>
                  <a:avLst/>
                  <a:gdLst>
                    <a:gd name="T0" fmla="*/ 0 w 8130"/>
                    <a:gd name="T1" fmla="*/ 0 h 21222"/>
                    <a:gd name="T2" fmla="*/ 0 w 8130"/>
                    <a:gd name="T3" fmla="*/ 0 h 21222"/>
                    <a:gd name="T4" fmla="*/ 0 w 8130"/>
                    <a:gd name="T5" fmla="*/ 0 h 2122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30" h="21222" fill="none" extrusionOk="0">
                      <a:moveTo>
                        <a:pt x="4104" y="21221"/>
                      </a:moveTo>
                      <a:cubicBezTo>
                        <a:pt x="2699" y="20955"/>
                        <a:pt x="1324" y="20549"/>
                        <a:pt x="-1" y="20011"/>
                      </a:cubicBezTo>
                    </a:path>
                    <a:path w="8130" h="21222" stroke="0" extrusionOk="0">
                      <a:moveTo>
                        <a:pt x="4104" y="21221"/>
                      </a:moveTo>
                      <a:cubicBezTo>
                        <a:pt x="2699" y="20955"/>
                        <a:pt x="1324" y="20549"/>
                        <a:pt x="-1" y="20011"/>
                      </a:cubicBezTo>
                      <a:lnTo>
                        <a:pt x="8130" y="0"/>
                      </a:lnTo>
                      <a:lnTo>
                        <a:pt x="4104" y="21221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0" name="Oval 64">
                  <a:extLst>
                    <a:ext uri="{FF2B5EF4-FFF2-40B4-BE49-F238E27FC236}">
                      <a16:creationId xmlns:a16="http://schemas.microsoft.com/office/drawing/2014/main" id="{EBD4422B-44E0-45D6-8745-5E73B08C6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2025" y="4497388"/>
                  <a:ext cx="117475" cy="10795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73737"/>
                    </a:gs>
                    <a:gs pos="100000">
                      <a:srgbClr val="77777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71" name="Oval 65">
                  <a:extLst>
                    <a:ext uri="{FF2B5EF4-FFF2-40B4-BE49-F238E27FC236}">
                      <a16:creationId xmlns:a16="http://schemas.microsoft.com/office/drawing/2014/main" id="{6245863A-C3D6-4CBB-9F73-AF66C1F96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8138" y="5749925"/>
                  <a:ext cx="88900" cy="889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72" name="Line 67">
                  <a:extLst>
                    <a:ext uri="{FF2B5EF4-FFF2-40B4-BE49-F238E27FC236}">
                      <a16:creationId xmlns:a16="http://schemas.microsoft.com/office/drawing/2014/main" id="{8A2EDB05-52E6-41A1-98A8-F330BDDAB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61238" y="3962400"/>
                  <a:ext cx="0" cy="60960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3" name="Text Box 68">
                  <a:extLst>
                    <a:ext uri="{FF2B5EF4-FFF2-40B4-BE49-F238E27FC236}">
                      <a16:creationId xmlns:a16="http://schemas.microsoft.com/office/drawing/2014/main" id="{7022B917-C9FC-4AC7-B874-2539D47173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34335" y="5143202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174" name="Text Box 69">
                  <a:extLst>
                    <a:ext uri="{FF2B5EF4-FFF2-40B4-BE49-F238E27FC236}">
                      <a16:creationId xmlns:a16="http://schemas.microsoft.com/office/drawing/2014/main" id="{C8291BF5-0BE3-471B-927B-5470297C09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6599547" y="5180986"/>
                  <a:ext cx="38100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75" name="Line 74">
                  <a:extLst>
                    <a:ext uri="{FF2B5EF4-FFF2-40B4-BE49-F238E27FC236}">
                      <a16:creationId xmlns:a16="http://schemas.microsoft.com/office/drawing/2014/main" id="{03F317EB-04CC-43EB-A8A9-A0007F7B7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05600" y="5791200"/>
                  <a:ext cx="533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7" name="Line 77">
                  <a:extLst>
                    <a:ext uri="{FF2B5EF4-FFF2-40B4-BE49-F238E27FC236}">
                      <a16:creationId xmlns:a16="http://schemas.microsoft.com/office/drawing/2014/main" id="{05BD2FD3-197A-4300-ACCF-FC79324FFB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1969" y="5832090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" name="Line 78">
                  <a:extLst>
                    <a:ext uri="{FF2B5EF4-FFF2-40B4-BE49-F238E27FC236}">
                      <a16:creationId xmlns:a16="http://schemas.microsoft.com/office/drawing/2014/main" id="{DEF951E1-CCE3-4EBE-A252-87B8E7B95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359987" y="4927663"/>
                  <a:ext cx="10195" cy="879645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9" name="Text Box 79">
                  <a:extLst>
                    <a:ext uri="{FF2B5EF4-FFF2-40B4-BE49-F238E27FC236}">
                      <a16:creationId xmlns:a16="http://schemas.microsoft.com/office/drawing/2014/main" id="{834548EC-2DB7-47EB-864A-8EACB8F1C7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79456" y="5424193"/>
                  <a:ext cx="3365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180" name="Text Box 80">
                  <a:extLst>
                    <a:ext uri="{FF2B5EF4-FFF2-40B4-BE49-F238E27FC236}">
                      <a16:creationId xmlns:a16="http://schemas.microsoft.com/office/drawing/2014/main" id="{7C501F53-4C80-4116-BF75-FAFF98F42C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1388" y="4724400"/>
                  <a:ext cx="3365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181" name="Oval 65">
                  <a:extLst>
                    <a:ext uri="{FF2B5EF4-FFF2-40B4-BE49-F238E27FC236}">
                      <a16:creationId xmlns:a16="http://schemas.microsoft.com/office/drawing/2014/main" id="{A4535867-1857-4483-90AC-541B2BA46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0155" y="5751842"/>
                  <a:ext cx="88900" cy="889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B46A696F-4556-4DBE-A663-BD7F13B7BB6B}"/>
                  </a:ext>
                </a:extLst>
              </p:cNvPr>
              <p:cNvCxnSpPr/>
              <p:nvPr/>
            </p:nvCxnSpPr>
            <p:spPr bwMode="auto">
              <a:xfrm flipH="1" flipV="1">
                <a:off x="6216206" y="3740404"/>
                <a:ext cx="535871" cy="1191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946B7C65-59E1-487B-9A26-8ABFEE1B94F5}"/>
                  </a:ext>
                </a:extLst>
              </p:cNvPr>
              <p:cNvCxnSpPr/>
              <p:nvPr/>
            </p:nvCxnSpPr>
            <p:spPr bwMode="auto">
              <a:xfrm flipV="1">
                <a:off x="7448462" y="3734843"/>
                <a:ext cx="535871" cy="1191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矩形 157">
                    <a:extLst>
                      <a:ext uri="{FF2B5EF4-FFF2-40B4-BE49-F238E27FC236}">
                        <a16:creationId xmlns:a16="http://schemas.microsoft.com/office/drawing/2014/main" id="{5F10F9A2-2E22-4E9D-BA73-B01BADE72C32}"/>
                      </a:ext>
                    </a:extLst>
                  </p:cNvPr>
                  <p:cNvSpPr/>
                  <p:nvPr/>
                </p:nvSpPr>
                <p:spPr>
                  <a:xfrm>
                    <a:off x="6028364" y="3275515"/>
                    <a:ext cx="49513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8" name="矩形 157">
                    <a:extLst>
                      <a:ext uri="{FF2B5EF4-FFF2-40B4-BE49-F238E27FC236}">
                        <a16:creationId xmlns:a16="http://schemas.microsoft.com/office/drawing/2014/main" id="{5F10F9A2-2E22-4E9D-BA73-B01BADE72C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364" y="3275515"/>
                    <a:ext cx="49513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矩形 158">
                    <a:extLst>
                      <a:ext uri="{FF2B5EF4-FFF2-40B4-BE49-F238E27FC236}">
                        <a16:creationId xmlns:a16="http://schemas.microsoft.com/office/drawing/2014/main" id="{A2CD05E5-D943-4EF6-857E-918A78DC7313}"/>
                      </a:ext>
                    </a:extLst>
                  </p:cNvPr>
                  <p:cNvSpPr/>
                  <p:nvPr/>
                </p:nvSpPr>
                <p:spPr>
                  <a:xfrm>
                    <a:off x="7590466" y="3267251"/>
                    <a:ext cx="49513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矩形 158">
                    <a:extLst>
                      <a:ext uri="{FF2B5EF4-FFF2-40B4-BE49-F238E27FC236}">
                        <a16:creationId xmlns:a16="http://schemas.microsoft.com/office/drawing/2014/main" id="{A2CD05E5-D943-4EF6-857E-918A78DC73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466" y="3267251"/>
                    <a:ext cx="495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ADD99164-BE49-4EDB-8BBC-54E416AD36C2}"/>
                    </a:ext>
                  </a:extLst>
                </p:cNvPr>
                <p:cNvSpPr/>
                <p:nvPr/>
              </p:nvSpPr>
              <p:spPr>
                <a:xfrm>
                  <a:off x="7479864" y="976624"/>
                  <a:ext cx="4598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ADD99164-BE49-4EDB-8BBC-54E416AD3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864" y="976624"/>
                  <a:ext cx="45986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3C056A-09F3-4C57-816F-788B09672C0B}"/>
                  </a:ext>
                </a:extLst>
              </p:cNvPr>
              <p:cNvSpPr/>
              <p:nvPr/>
            </p:nvSpPr>
            <p:spPr>
              <a:xfrm>
                <a:off x="6330198" y="4941260"/>
                <a:ext cx="18659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3C056A-09F3-4C57-816F-788B09672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98" y="4941260"/>
                <a:ext cx="1865960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8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utoUpdateAnimBg="0"/>
      <p:bldP spid="6151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2BD6D82-BA0A-44CC-B1E2-ABC9C65F3245}"/>
              </a:ext>
            </a:extLst>
          </p:cNvPr>
          <p:cNvSpPr/>
          <p:nvPr/>
        </p:nvSpPr>
        <p:spPr bwMode="auto">
          <a:xfrm>
            <a:off x="6743457" y="846016"/>
            <a:ext cx="2400543" cy="2098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6" name="Text Box 6">
                <a:extLst>
                  <a:ext uri="{FF2B5EF4-FFF2-40B4-BE49-F238E27FC236}">
                    <a16:creationId xmlns:a16="http://schemas.microsoft.com/office/drawing/2014/main" id="{370555ED-ADC7-A941-B956-05D6F7093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67" y="274947"/>
                <a:ext cx="722563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解法二：拉氏乘数法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∠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𝐴𝐵𝐶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 </a:t>
                </a:r>
                <a:r>
                  <a:rPr lang="zh-CN" altLang="en-US" noProof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为广义坐标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1446" name="Text Box 6">
                <a:extLst>
                  <a:ext uri="{FF2B5EF4-FFF2-40B4-BE49-F238E27FC236}">
                    <a16:creationId xmlns:a16="http://schemas.microsoft.com/office/drawing/2014/main" id="{370555ED-ADC7-A941-B956-05D6F7093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667" y="274947"/>
                <a:ext cx="7225632" cy="461665"/>
              </a:xfrm>
              <a:prstGeom prst="rect">
                <a:avLst/>
              </a:prstGeom>
              <a:blipFill>
                <a:blip r:embed="rId2"/>
                <a:stretch>
                  <a:fillRect l="-1265" t="-14474" r="-337" b="-2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16" name="Text Box 76">
                <a:extLst>
                  <a:ext uri="{FF2B5EF4-FFF2-40B4-BE49-F238E27FC236}">
                    <a16:creationId xmlns:a16="http://schemas.microsoft.com/office/drawing/2014/main" id="{49162952-7299-1D46-AA6D-25C3F0436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00" y="812248"/>
                <a:ext cx="6631718" cy="6041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易见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，约束方程为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平衡方程给出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𝑊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:r>
                  <a:rPr lang="zh-CN" altLang="en-US" dirty="0">
                    <a:solidFill>
                      <a:srgbClr val="333333"/>
                    </a:solidFill>
                    <a:ea typeface="黑体" panose="02010609060101010101" pitchFamily="49" charset="-122"/>
                  </a:rPr>
                  <a:t>由广义力的定义</a:t>
                </a:r>
                <a:endParaRPr lang="en-US" altLang="zh-CN" dirty="0">
                  <a:solidFill>
                    <a:srgbClr val="333333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:r>
                  <a:rPr lang="zh-CN" altLang="en-US" noProof="0" dirty="0">
                    <a:solidFill>
                      <a:srgbClr val="333333"/>
                    </a:solidFill>
                    <a:ea typeface="黑体" panose="02010609060101010101" pitchFamily="49" charset="-122"/>
                  </a:rPr>
                  <a:t>易得约束力为</a:t>
                </a:r>
                <a:endParaRPr lang="en-US" altLang="zh-CN" noProof="0" dirty="0">
                  <a:solidFill>
                    <a:srgbClr val="333333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3333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3333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1516" name="Text Box 76">
                <a:extLst>
                  <a:ext uri="{FF2B5EF4-FFF2-40B4-BE49-F238E27FC236}">
                    <a16:creationId xmlns:a16="http://schemas.microsoft.com/office/drawing/2014/main" id="{49162952-7299-1D46-AA6D-25C3F0436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00" y="812248"/>
                <a:ext cx="6631718" cy="6041654"/>
              </a:xfrm>
              <a:prstGeom prst="rect">
                <a:avLst/>
              </a:prstGeom>
              <a:blipFill>
                <a:blip r:embed="rId3"/>
                <a:stretch>
                  <a:fillRect l="-1379" t="-11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58062-6B56-4120-B873-A537D31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94A45C-3BA0-4735-939F-E5492F181268}"/>
              </a:ext>
            </a:extLst>
          </p:cNvPr>
          <p:cNvGrpSpPr/>
          <p:nvPr/>
        </p:nvGrpSpPr>
        <p:grpSpPr>
          <a:xfrm>
            <a:off x="6804248" y="976624"/>
            <a:ext cx="2732637" cy="1946782"/>
            <a:chOff x="6804248" y="976624"/>
            <a:chExt cx="2732637" cy="1946782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FC597A60-6157-4874-8248-1D00D3DD0213}"/>
                </a:ext>
              </a:extLst>
            </p:cNvPr>
            <p:cNvGrpSpPr/>
            <p:nvPr/>
          </p:nvGrpSpPr>
          <p:grpSpPr>
            <a:xfrm>
              <a:off x="6804248" y="977516"/>
              <a:ext cx="2732637" cy="1945890"/>
              <a:chOff x="5945189" y="2519048"/>
              <a:chExt cx="2732637" cy="1945890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3598A094-2C0F-42CF-85CD-C130616469B3}"/>
                  </a:ext>
                </a:extLst>
              </p:cNvPr>
              <p:cNvGrpSpPr/>
              <p:nvPr/>
            </p:nvGrpSpPr>
            <p:grpSpPr>
              <a:xfrm>
                <a:off x="5945189" y="2519048"/>
                <a:ext cx="2732637" cy="1945890"/>
                <a:chOff x="6206332" y="3962400"/>
                <a:chExt cx="2732637" cy="1945890"/>
              </a:xfrm>
            </p:grpSpPr>
            <p:sp>
              <p:nvSpPr>
                <p:cNvPr id="156" name="Rectangle 10">
                  <a:extLst>
                    <a:ext uri="{FF2B5EF4-FFF2-40B4-BE49-F238E27FC236}">
                      <a16:creationId xmlns:a16="http://schemas.microsoft.com/office/drawing/2014/main" id="{FF14D360-111E-469D-A935-7528A7CF2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5262">
                  <a:off x="7021513" y="4457700"/>
                  <a:ext cx="53975" cy="1411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666666"/>
                    </a:gs>
                  </a:gsLst>
                  <a:lin ang="5400000" scaled="1"/>
                </a:gradFill>
                <a:ln w="12700">
                  <a:solidFill>
                    <a:srgbClr val="FFFF99"/>
                  </a:solidFill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158" name="Group 11">
                  <a:extLst>
                    <a:ext uri="{FF2B5EF4-FFF2-40B4-BE49-F238E27FC236}">
                      <a16:creationId xmlns:a16="http://schemas.microsoft.com/office/drawing/2014/main" id="{3BF85D41-D9B1-4728-99ED-6E8C967832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1807" y="5832090"/>
                  <a:ext cx="2622550" cy="76200"/>
                  <a:chOff x="429" y="2140"/>
                  <a:chExt cx="1652" cy="90"/>
                </a:xfrm>
              </p:grpSpPr>
              <p:sp>
                <p:nvSpPr>
                  <p:cNvPr id="188" name="Line 12">
                    <a:extLst>
                      <a:ext uri="{FF2B5EF4-FFF2-40B4-BE49-F238E27FC236}">
                        <a16:creationId xmlns:a16="http://schemas.microsoft.com/office/drawing/2014/main" id="{A5372D13-D135-48C5-9B89-52302879A5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" name="Line 13">
                    <a:extLst>
                      <a:ext uri="{FF2B5EF4-FFF2-40B4-BE49-F238E27FC236}">
                        <a16:creationId xmlns:a16="http://schemas.microsoft.com/office/drawing/2014/main" id="{FB8AB354-204F-48CD-80F8-86CBCCE4A4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0" name="Line 14">
                    <a:extLst>
                      <a:ext uri="{FF2B5EF4-FFF2-40B4-BE49-F238E27FC236}">
                        <a16:creationId xmlns:a16="http://schemas.microsoft.com/office/drawing/2014/main" id="{9DCB73C6-5C61-4778-9991-B64CB751E0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0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1" name="Line 15">
                    <a:extLst>
                      <a:ext uri="{FF2B5EF4-FFF2-40B4-BE49-F238E27FC236}">
                        <a16:creationId xmlns:a16="http://schemas.microsoft.com/office/drawing/2014/main" id="{7E6D5644-96CF-42CF-9A01-3713BBEF81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6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2" name="Line 16">
                    <a:extLst>
                      <a:ext uri="{FF2B5EF4-FFF2-40B4-BE49-F238E27FC236}">
                        <a16:creationId xmlns:a16="http://schemas.microsoft.com/office/drawing/2014/main" id="{755750D8-CA30-4D6A-B4C1-7F557B7BDE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1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3" name="Line 17">
                    <a:extLst>
                      <a:ext uri="{FF2B5EF4-FFF2-40B4-BE49-F238E27FC236}">
                        <a16:creationId xmlns:a16="http://schemas.microsoft.com/office/drawing/2014/main" id="{FF5BA677-94F2-49B0-BC11-497B75D5AD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7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4" name="Line 18">
                    <a:extLst>
                      <a:ext uri="{FF2B5EF4-FFF2-40B4-BE49-F238E27FC236}">
                        <a16:creationId xmlns:a16="http://schemas.microsoft.com/office/drawing/2014/main" id="{43E8EE07-79AB-455E-8BF0-CBFF349C58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3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5" name="Line 19">
                    <a:extLst>
                      <a:ext uri="{FF2B5EF4-FFF2-40B4-BE49-F238E27FC236}">
                        <a16:creationId xmlns:a16="http://schemas.microsoft.com/office/drawing/2014/main" id="{BF656202-D9C1-4FEC-8EFF-7DE9AC4B0E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6" name="Line 20">
                    <a:extLst>
                      <a:ext uri="{FF2B5EF4-FFF2-40B4-BE49-F238E27FC236}">
                        <a16:creationId xmlns:a16="http://schemas.microsoft.com/office/drawing/2014/main" id="{0DA2F574-7077-4B50-9B2F-4B8E22D370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7" name="Line 21">
                    <a:extLst>
                      <a:ext uri="{FF2B5EF4-FFF2-40B4-BE49-F238E27FC236}">
                        <a16:creationId xmlns:a16="http://schemas.microsoft.com/office/drawing/2014/main" id="{5BE35B6B-F911-44A5-AC7D-2195516D6E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6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8" name="Line 22">
                    <a:extLst>
                      <a:ext uri="{FF2B5EF4-FFF2-40B4-BE49-F238E27FC236}">
                        <a16:creationId xmlns:a16="http://schemas.microsoft.com/office/drawing/2014/main" id="{82C32DBE-C6E9-4626-A46E-505905A513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7" y="2148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9" name="Line 23">
                    <a:extLst>
                      <a:ext uri="{FF2B5EF4-FFF2-40B4-BE49-F238E27FC236}">
                        <a16:creationId xmlns:a16="http://schemas.microsoft.com/office/drawing/2014/main" id="{D5CBE299-E200-42EE-86C0-46E3631CF4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8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0" name="Line 24">
                    <a:extLst>
                      <a:ext uri="{FF2B5EF4-FFF2-40B4-BE49-F238E27FC236}">
                        <a16:creationId xmlns:a16="http://schemas.microsoft.com/office/drawing/2014/main" id="{8CB9DE53-260C-4B60-BB18-AA055C1C6A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8" y="2148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1" name="Line 25">
                    <a:extLst>
                      <a:ext uri="{FF2B5EF4-FFF2-40B4-BE49-F238E27FC236}">
                        <a16:creationId xmlns:a16="http://schemas.microsoft.com/office/drawing/2014/main" id="{D326E867-7A18-4A5A-8FA7-52EDE36338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0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2" name="Line 26">
                    <a:extLst>
                      <a:ext uri="{FF2B5EF4-FFF2-40B4-BE49-F238E27FC236}">
                        <a16:creationId xmlns:a16="http://schemas.microsoft.com/office/drawing/2014/main" id="{FB5B60F1-3F73-41D7-A3B8-89920A7551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1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3" name="Line 27">
                    <a:extLst>
                      <a:ext uri="{FF2B5EF4-FFF2-40B4-BE49-F238E27FC236}">
                        <a16:creationId xmlns:a16="http://schemas.microsoft.com/office/drawing/2014/main" id="{65F9B6ED-88E4-4F2F-B807-A00DB65318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148"/>
                    <a:ext cx="49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4" name="Line 28">
                    <a:extLst>
                      <a:ext uri="{FF2B5EF4-FFF2-40B4-BE49-F238E27FC236}">
                        <a16:creationId xmlns:a16="http://schemas.microsoft.com/office/drawing/2014/main" id="{53C68E7D-5DA8-4459-84D2-4694FA8ABC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12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5" name="Line 29">
                    <a:extLst>
                      <a:ext uri="{FF2B5EF4-FFF2-40B4-BE49-F238E27FC236}">
                        <a16:creationId xmlns:a16="http://schemas.microsoft.com/office/drawing/2014/main" id="{F5F3D8CA-06E7-464E-8D1F-5F323BF246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3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6" name="Line 30">
                    <a:extLst>
                      <a:ext uri="{FF2B5EF4-FFF2-40B4-BE49-F238E27FC236}">
                        <a16:creationId xmlns:a16="http://schemas.microsoft.com/office/drawing/2014/main" id="{61C83610-99AE-4D7F-B1CB-B3A5A7EA31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14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7" name="Line 31">
                    <a:extLst>
                      <a:ext uri="{FF2B5EF4-FFF2-40B4-BE49-F238E27FC236}">
                        <a16:creationId xmlns:a16="http://schemas.microsoft.com/office/drawing/2014/main" id="{E686F2C2-683C-45A4-BEB0-9CA9BF4FF2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65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8" name="Line 32">
                    <a:extLst>
                      <a:ext uri="{FF2B5EF4-FFF2-40B4-BE49-F238E27FC236}">
                        <a16:creationId xmlns:a16="http://schemas.microsoft.com/office/drawing/2014/main" id="{89ECD03F-D17E-42D2-A3F4-24C175E88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15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9" name="Line 33">
                    <a:extLst>
                      <a:ext uri="{FF2B5EF4-FFF2-40B4-BE49-F238E27FC236}">
                        <a16:creationId xmlns:a16="http://schemas.microsoft.com/office/drawing/2014/main" id="{B511A540-38FF-49EC-BF68-FFB6046211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67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0" name="Line 34">
                    <a:extLst>
                      <a:ext uri="{FF2B5EF4-FFF2-40B4-BE49-F238E27FC236}">
                        <a16:creationId xmlns:a16="http://schemas.microsoft.com/office/drawing/2014/main" id="{D6F39EA0-A01E-4BED-AD4C-7AB108A65F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18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1" name="Line 35">
                    <a:extLst>
                      <a:ext uri="{FF2B5EF4-FFF2-40B4-BE49-F238E27FC236}">
                        <a16:creationId xmlns:a16="http://schemas.microsoft.com/office/drawing/2014/main" id="{1F31A38E-9397-4432-902F-D70EF41991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8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pSp>
                <p:nvGrpSpPr>
                  <p:cNvPr id="212" name="Group 36">
                    <a:extLst>
                      <a:ext uri="{FF2B5EF4-FFF2-40B4-BE49-F238E27FC236}">
                        <a16:creationId xmlns:a16="http://schemas.microsoft.com/office/drawing/2014/main" id="{54824BFF-4E73-4450-ADF4-36B6D050F6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21" y="2152"/>
                    <a:ext cx="404" cy="78"/>
                    <a:chOff x="2038" y="3319"/>
                    <a:chExt cx="362" cy="78"/>
                  </a:xfrm>
                </p:grpSpPr>
                <p:sp>
                  <p:nvSpPr>
                    <p:cNvPr id="214" name="Line 37">
                      <a:extLst>
                        <a:ext uri="{FF2B5EF4-FFF2-40B4-BE49-F238E27FC236}">
                          <a16:creationId xmlns:a16="http://schemas.microsoft.com/office/drawing/2014/main" id="{06682CD9-9B2D-461B-BE5F-B759B588F53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38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15" name="Line 38">
                      <a:extLst>
                        <a:ext uri="{FF2B5EF4-FFF2-40B4-BE49-F238E27FC236}">
                          <a16:creationId xmlns:a16="http://schemas.microsoft.com/office/drawing/2014/main" id="{AE0013E3-9F5A-4BCF-BCA6-8FAFAF5F6B8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84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16" name="Line 39">
                      <a:extLst>
                        <a:ext uri="{FF2B5EF4-FFF2-40B4-BE49-F238E27FC236}">
                          <a16:creationId xmlns:a16="http://schemas.microsoft.com/office/drawing/2014/main" id="{4DE39799-8968-4454-A1DA-3BA82139E9A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29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17" name="Line 40">
                      <a:extLst>
                        <a:ext uri="{FF2B5EF4-FFF2-40B4-BE49-F238E27FC236}">
                          <a16:creationId xmlns:a16="http://schemas.microsoft.com/office/drawing/2014/main" id="{5782274D-8D02-4F01-ACC1-1AD3DAC24E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75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18" name="Line 41">
                      <a:extLst>
                        <a:ext uri="{FF2B5EF4-FFF2-40B4-BE49-F238E27FC236}">
                          <a16:creationId xmlns:a16="http://schemas.microsoft.com/office/drawing/2014/main" id="{636293EB-0E6E-4FE3-B3A1-52DED7845F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20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19" name="Line 42">
                      <a:extLst>
                        <a:ext uri="{FF2B5EF4-FFF2-40B4-BE49-F238E27FC236}">
                          <a16:creationId xmlns:a16="http://schemas.microsoft.com/office/drawing/2014/main" id="{FA413927-812B-4F12-98CE-17F2FEB1B8A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6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0" name="Line 43">
                      <a:extLst>
                        <a:ext uri="{FF2B5EF4-FFF2-40B4-BE49-F238E27FC236}">
                          <a16:creationId xmlns:a16="http://schemas.microsoft.com/office/drawing/2014/main" id="{7057A625-41BE-4FD3-A160-F64D481561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12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21" name="Line 44">
                      <a:extLst>
                        <a:ext uri="{FF2B5EF4-FFF2-40B4-BE49-F238E27FC236}">
                          <a16:creationId xmlns:a16="http://schemas.microsoft.com/office/drawing/2014/main" id="{94DAE184-D11D-43A9-AC3B-FB759991645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57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13" name="Line 45">
                    <a:extLst>
                      <a:ext uri="{FF2B5EF4-FFF2-40B4-BE49-F238E27FC236}">
                        <a16:creationId xmlns:a16="http://schemas.microsoft.com/office/drawing/2014/main" id="{F91D1875-D84E-45C7-8F8F-D25985CB1E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2" y="2140"/>
                    <a:ext cx="1629" cy="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59" name="Group 46">
                  <a:extLst>
                    <a:ext uri="{FF2B5EF4-FFF2-40B4-BE49-F238E27FC236}">
                      <a16:creationId xmlns:a16="http://schemas.microsoft.com/office/drawing/2014/main" id="{DA42283F-A857-4CA9-90A3-6DA0866A76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06332" y="5344198"/>
                  <a:ext cx="84138" cy="547688"/>
                  <a:chOff x="384" y="1841"/>
                  <a:chExt cx="77" cy="345"/>
                </a:xfrm>
              </p:grpSpPr>
              <p:sp>
                <p:nvSpPr>
                  <p:cNvPr id="179" name="Line 47">
                    <a:extLst>
                      <a:ext uri="{FF2B5EF4-FFF2-40B4-BE49-F238E27FC236}">
                        <a16:creationId xmlns:a16="http://schemas.microsoft.com/office/drawing/2014/main" id="{46792376-4BF7-4DFD-9E12-0E83B71102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2" y="2130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0" name="Line 48">
                    <a:extLst>
                      <a:ext uri="{FF2B5EF4-FFF2-40B4-BE49-F238E27FC236}">
                        <a16:creationId xmlns:a16="http://schemas.microsoft.com/office/drawing/2014/main" id="{6E8013F7-804E-47AC-8FC0-A851F58AF9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2089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1" name="Line 49">
                    <a:extLst>
                      <a:ext uri="{FF2B5EF4-FFF2-40B4-BE49-F238E27FC236}">
                        <a16:creationId xmlns:a16="http://schemas.microsoft.com/office/drawing/2014/main" id="{F0522474-CBC5-4982-BEF1-8290BC2E16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2" y="2048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2" name="Line 50">
                    <a:extLst>
                      <a:ext uri="{FF2B5EF4-FFF2-40B4-BE49-F238E27FC236}">
                        <a16:creationId xmlns:a16="http://schemas.microsoft.com/office/drawing/2014/main" id="{588293E1-755B-406A-A567-E2624DF01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2007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3" name="Line 51">
                    <a:extLst>
                      <a:ext uri="{FF2B5EF4-FFF2-40B4-BE49-F238E27FC236}">
                        <a16:creationId xmlns:a16="http://schemas.microsoft.com/office/drawing/2014/main" id="{4ABAF32E-516C-4827-86DA-4BF4440EBB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1967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4" name="Line 52">
                    <a:extLst>
                      <a:ext uri="{FF2B5EF4-FFF2-40B4-BE49-F238E27FC236}">
                        <a16:creationId xmlns:a16="http://schemas.microsoft.com/office/drawing/2014/main" id="{0202F268-7CF2-45AC-A394-F5D61E58A8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926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5" name="Line 53">
                    <a:extLst>
                      <a:ext uri="{FF2B5EF4-FFF2-40B4-BE49-F238E27FC236}">
                        <a16:creationId xmlns:a16="http://schemas.microsoft.com/office/drawing/2014/main" id="{E75CE352-3402-45B2-BEC7-656F741559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884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" name="Line 54">
                    <a:extLst>
                      <a:ext uri="{FF2B5EF4-FFF2-40B4-BE49-F238E27FC236}">
                        <a16:creationId xmlns:a16="http://schemas.microsoft.com/office/drawing/2014/main" id="{859C22E2-D461-456A-9A9E-D2CE0CE7CD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844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7" name="Line 55">
                    <a:extLst>
                      <a:ext uri="{FF2B5EF4-FFF2-40B4-BE49-F238E27FC236}">
                        <a16:creationId xmlns:a16="http://schemas.microsoft.com/office/drawing/2014/main" id="{73048EBE-BE7C-421F-88C3-1C0835DB3E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 flipH="1">
                    <a:off x="302" y="1994"/>
                    <a:ext cx="308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DCD643B6-7341-4A66-B90A-6A5688896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974738" flipH="1">
                  <a:off x="7659688" y="4448175"/>
                  <a:ext cx="53975" cy="1411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666666"/>
                    </a:gs>
                  </a:gsLst>
                  <a:lin ang="5400000" scaled="1"/>
                </a:gradFill>
                <a:ln w="12700">
                  <a:solidFill>
                    <a:srgbClr val="FFFF99"/>
                  </a:solidFill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61" name="Text Box 57">
                  <a:extLst>
                    <a:ext uri="{FF2B5EF4-FFF2-40B4-BE49-F238E27FC236}">
                      <a16:creationId xmlns:a16="http://schemas.microsoft.com/office/drawing/2014/main" id="{189FA33B-4215-4B66-A0EB-B9C2358E72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32962" y="5466224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162" name="Text Box 58">
                  <a:extLst>
                    <a:ext uri="{FF2B5EF4-FFF2-40B4-BE49-F238E27FC236}">
                      <a16:creationId xmlns:a16="http://schemas.microsoft.com/office/drawing/2014/main" id="{259F28B2-43CB-4FF0-AE7D-D78F3428DD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48640" y="4284359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63" name="Text Box 59">
                  <a:extLst>
                    <a:ext uri="{FF2B5EF4-FFF2-40B4-BE49-F238E27FC236}">
                      <a16:creationId xmlns:a16="http://schemas.microsoft.com/office/drawing/2014/main" id="{FDFA0F82-989B-4445-94FE-288B96A111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03037" y="5462514"/>
                  <a:ext cx="3365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64" name="Arc 60">
                  <a:extLst>
                    <a:ext uri="{FF2B5EF4-FFF2-40B4-BE49-F238E27FC236}">
                      <a16:creationId xmlns:a16="http://schemas.microsoft.com/office/drawing/2014/main" id="{6B29FE3E-30E7-4BC6-BB83-7C513FEC3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273925" y="4513263"/>
                  <a:ext cx="220663" cy="304800"/>
                </a:xfrm>
                <a:custGeom>
                  <a:avLst/>
                  <a:gdLst>
                    <a:gd name="T0" fmla="*/ 0 w 11754"/>
                    <a:gd name="T1" fmla="*/ 0 h 20883"/>
                    <a:gd name="T2" fmla="*/ 0 w 11754"/>
                    <a:gd name="T3" fmla="*/ 0 h 20883"/>
                    <a:gd name="T4" fmla="*/ 0 w 11754"/>
                    <a:gd name="T5" fmla="*/ 0 h 2088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754" h="20883" fill="none" extrusionOk="0">
                      <a:moveTo>
                        <a:pt x="11753" y="18121"/>
                      </a:moveTo>
                      <a:cubicBezTo>
                        <a:pt x="9834" y="19366"/>
                        <a:pt x="7730" y="20298"/>
                        <a:pt x="5519" y="20883"/>
                      </a:cubicBezTo>
                    </a:path>
                    <a:path w="11754" h="20883" stroke="0" extrusionOk="0">
                      <a:moveTo>
                        <a:pt x="11753" y="18121"/>
                      </a:moveTo>
                      <a:cubicBezTo>
                        <a:pt x="9834" y="19366"/>
                        <a:pt x="7730" y="20298"/>
                        <a:pt x="5519" y="20883"/>
                      </a:cubicBezTo>
                      <a:lnTo>
                        <a:pt x="0" y="0"/>
                      </a:lnTo>
                      <a:lnTo>
                        <a:pt x="11753" y="18121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5" name="Arc 61">
                  <a:extLst>
                    <a:ext uri="{FF2B5EF4-FFF2-40B4-BE49-F238E27FC236}">
                      <a16:creationId xmlns:a16="http://schemas.microsoft.com/office/drawing/2014/main" id="{5C71BAE2-CA4E-4548-9578-0FB0C14B3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312025" y="4483100"/>
                  <a:ext cx="153988" cy="311150"/>
                </a:xfrm>
                <a:custGeom>
                  <a:avLst/>
                  <a:gdLst>
                    <a:gd name="T0" fmla="*/ 0 w 8130"/>
                    <a:gd name="T1" fmla="*/ 0 h 21222"/>
                    <a:gd name="T2" fmla="*/ 0 w 8130"/>
                    <a:gd name="T3" fmla="*/ 0 h 21222"/>
                    <a:gd name="T4" fmla="*/ 0 w 8130"/>
                    <a:gd name="T5" fmla="*/ 0 h 2122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30" h="21222" fill="none" extrusionOk="0">
                      <a:moveTo>
                        <a:pt x="4104" y="21221"/>
                      </a:moveTo>
                      <a:cubicBezTo>
                        <a:pt x="2699" y="20955"/>
                        <a:pt x="1324" y="20549"/>
                        <a:pt x="-1" y="20011"/>
                      </a:cubicBezTo>
                    </a:path>
                    <a:path w="8130" h="21222" stroke="0" extrusionOk="0">
                      <a:moveTo>
                        <a:pt x="4104" y="21221"/>
                      </a:moveTo>
                      <a:cubicBezTo>
                        <a:pt x="2699" y="20955"/>
                        <a:pt x="1324" y="20549"/>
                        <a:pt x="-1" y="20011"/>
                      </a:cubicBezTo>
                      <a:lnTo>
                        <a:pt x="8130" y="0"/>
                      </a:lnTo>
                      <a:lnTo>
                        <a:pt x="4104" y="21221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7" name="Oval 64">
                  <a:extLst>
                    <a:ext uri="{FF2B5EF4-FFF2-40B4-BE49-F238E27FC236}">
                      <a16:creationId xmlns:a16="http://schemas.microsoft.com/office/drawing/2014/main" id="{DFC3E30C-45B5-4AF1-8F07-687DD82EE0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2025" y="4497388"/>
                  <a:ext cx="117475" cy="10795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73737"/>
                    </a:gs>
                    <a:gs pos="100000">
                      <a:srgbClr val="77777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68" name="Oval 65">
                  <a:extLst>
                    <a:ext uri="{FF2B5EF4-FFF2-40B4-BE49-F238E27FC236}">
                      <a16:creationId xmlns:a16="http://schemas.microsoft.com/office/drawing/2014/main" id="{AF7A8EE1-7F89-4A15-A9DF-1AC73241F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8138" y="5749925"/>
                  <a:ext cx="88900" cy="889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69" name="Line 67">
                  <a:extLst>
                    <a:ext uri="{FF2B5EF4-FFF2-40B4-BE49-F238E27FC236}">
                      <a16:creationId xmlns:a16="http://schemas.microsoft.com/office/drawing/2014/main" id="{AE4C2F35-193C-4DB8-B829-F6DFECF91F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61238" y="3962400"/>
                  <a:ext cx="0" cy="60960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0" name="Text Box 68">
                  <a:extLst>
                    <a:ext uri="{FF2B5EF4-FFF2-40B4-BE49-F238E27FC236}">
                      <a16:creationId xmlns:a16="http://schemas.microsoft.com/office/drawing/2014/main" id="{8F8D3798-EB7C-4EF2-8AE3-15F5D7502D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34335" y="5143202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171" name="Text Box 69">
                  <a:extLst>
                    <a:ext uri="{FF2B5EF4-FFF2-40B4-BE49-F238E27FC236}">
                      <a16:creationId xmlns:a16="http://schemas.microsoft.com/office/drawing/2014/main" id="{194CD5D3-E84C-44D2-957F-A35C47377B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6599547" y="5180986"/>
                  <a:ext cx="38100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72" name="Line 74">
                  <a:extLst>
                    <a:ext uri="{FF2B5EF4-FFF2-40B4-BE49-F238E27FC236}">
                      <a16:creationId xmlns:a16="http://schemas.microsoft.com/office/drawing/2014/main" id="{8F9B4365-0E81-4F9C-B4E2-B2A4CE097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05600" y="5791200"/>
                  <a:ext cx="533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" name="Line 77">
                  <a:extLst>
                    <a:ext uri="{FF2B5EF4-FFF2-40B4-BE49-F238E27FC236}">
                      <a16:creationId xmlns:a16="http://schemas.microsoft.com/office/drawing/2014/main" id="{05F02FCD-E337-4810-B7BD-EB8AC927E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1969" y="5832090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5" name="Line 78">
                  <a:extLst>
                    <a:ext uri="{FF2B5EF4-FFF2-40B4-BE49-F238E27FC236}">
                      <a16:creationId xmlns:a16="http://schemas.microsoft.com/office/drawing/2014/main" id="{356FBC95-4CB6-416B-8830-4E0AE25EF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359987" y="4927663"/>
                  <a:ext cx="10195" cy="879645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6" name="Text Box 79">
                  <a:extLst>
                    <a:ext uri="{FF2B5EF4-FFF2-40B4-BE49-F238E27FC236}">
                      <a16:creationId xmlns:a16="http://schemas.microsoft.com/office/drawing/2014/main" id="{7292A8F7-5357-4C87-9D94-554B33C3AC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279456" y="5424193"/>
                  <a:ext cx="3365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177" name="Text Box 80">
                  <a:extLst>
                    <a:ext uri="{FF2B5EF4-FFF2-40B4-BE49-F238E27FC236}">
                      <a16:creationId xmlns:a16="http://schemas.microsoft.com/office/drawing/2014/main" id="{0FB0A66C-6EB0-4241-950C-EC9BA925D2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1388" y="4724400"/>
                  <a:ext cx="3365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178" name="Oval 65">
                  <a:extLst>
                    <a:ext uri="{FF2B5EF4-FFF2-40B4-BE49-F238E27FC236}">
                      <a16:creationId xmlns:a16="http://schemas.microsoft.com/office/drawing/2014/main" id="{38F38343-F9AB-43FE-9AB2-B8760C6CD8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0155" y="5751842"/>
                  <a:ext cx="88900" cy="889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961E6828-DB1E-4B00-A264-9D551B33DB78}"/>
                  </a:ext>
                </a:extLst>
              </p:cNvPr>
              <p:cNvCxnSpPr/>
              <p:nvPr/>
            </p:nvCxnSpPr>
            <p:spPr bwMode="auto">
              <a:xfrm flipH="1" flipV="1">
                <a:off x="6216206" y="3740404"/>
                <a:ext cx="535871" cy="1191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0EDB67F6-E992-4342-BFAB-939620136F82}"/>
                  </a:ext>
                </a:extLst>
              </p:cNvPr>
              <p:cNvCxnSpPr/>
              <p:nvPr/>
            </p:nvCxnSpPr>
            <p:spPr bwMode="auto">
              <a:xfrm flipV="1">
                <a:off x="7448462" y="3734843"/>
                <a:ext cx="535871" cy="1191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8CD5AA16-5F68-4CEF-B47A-81B0B5DA3ABC}"/>
                      </a:ext>
                    </a:extLst>
                  </p:cNvPr>
                  <p:cNvSpPr/>
                  <p:nvPr/>
                </p:nvSpPr>
                <p:spPr>
                  <a:xfrm>
                    <a:off x="6028364" y="3275515"/>
                    <a:ext cx="49513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8CD5AA16-5F68-4CEF-B47A-81B0B5DA3A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364" y="3275515"/>
                    <a:ext cx="49513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矩形 153">
                    <a:extLst>
                      <a:ext uri="{FF2B5EF4-FFF2-40B4-BE49-F238E27FC236}">
                        <a16:creationId xmlns:a16="http://schemas.microsoft.com/office/drawing/2014/main" id="{26C65996-AE02-43C5-959E-C416689A7929}"/>
                      </a:ext>
                    </a:extLst>
                  </p:cNvPr>
                  <p:cNvSpPr/>
                  <p:nvPr/>
                </p:nvSpPr>
                <p:spPr>
                  <a:xfrm>
                    <a:off x="7590466" y="3267251"/>
                    <a:ext cx="49513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矩形 153">
                    <a:extLst>
                      <a:ext uri="{FF2B5EF4-FFF2-40B4-BE49-F238E27FC236}">
                        <a16:creationId xmlns:a16="http://schemas.microsoft.com/office/drawing/2014/main" id="{26C65996-AE02-43C5-959E-C416689A79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466" y="3267251"/>
                    <a:ext cx="49513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FBEF943E-6ECB-4C8A-A15E-80DDC20DAA26}"/>
                    </a:ext>
                  </a:extLst>
                </p:cNvPr>
                <p:cNvSpPr/>
                <p:nvPr/>
              </p:nvSpPr>
              <p:spPr>
                <a:xfrm>
                  <a:off x="7479864" y="976624"/>
                  <a:ext cx="4598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FBEF943E-6ECB-4C8A-A15E-80DDC20DA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864" y="976624"/>
                  <a:ext cx="45986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Text Box 62">
                <a:extLst>
                  <a:ext uri="{FF2B5EF4-FFF2-40B4-BE49-F238E27FC236}">
                    <a16:creationId xmlns:a16="http://schemas.microsoft.com/office/drawing/2014/main" id="{B3FA5ACD-A24D-4D79-A728-847275737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724" y="1824553"/>
                <a:ext cx="40055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FF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3" name="Text Box 62">
                <a:extLst>
                  <a:ext uri="{FF2B5EF4-FFF2-40B4-BE49-F238E27FC236}">
                    <a16:creationId xmlns:a16="http://schemas.microsoft.com/office/drawing/2014/main" id="{B3FA5ACD-A24D-4D79-A728-84727573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724" y="1824553"/>
                <a:ext cx="40055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49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 autoUpdateAnimBg="0"/>
      <p:bldP spid="6151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Text Box 6">
            <a:extLst>
              <a:ext uri="{FF2B5EF4-FFF2-40B4-BE49-F238E27FC236}">
                <a16:creationId xmlns:a16="http://schemas.microsoft.com/office/drawing/2014/main" id="{370555ED-ADC7-A941-B956-05D6F7093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07" y="253954"/>
            <a:ext cx="5845783" cy="1130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ea typeface="黑体" panose="02010609060101010101" pitchFamily="49" charset="-122"/>
              </a:rPr>
              <a:t>解法三：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解除约束，将约束力视为主动力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去掉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DE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杆，代之以主动力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16" name="Text Box 76">
                <a:extLst>
                  <a:ext uri="{FF2B5EF4-FFF2-40B4-BE49-F238E27FC236}">
                    <a16:creationId xmlns:a16="http://schemas.microsoft.com/office/drawing/2014/main" id="{49162952-7299-1D46-AA6D-25C3F0436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873" y="1735950"/>
                <a:ext cx="6054414" cy="613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有一个自由度，取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𝐴𝐵𝐶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为广义坐标。</a:t>
                </a:r>
              </a:p>
            </p:txBody>
          </p:sp>
        </mc:Choice>
        <mc:Fallback xmlns="">
          <p:sp>
            <p:nvSpPr>
              <p:cNvPr id="61516" name="Text Box 76">
                <a:extLst>
                  <a:ext uri="{FF2B5EF4-FFF2-40B4-BE49-F238E27FC236}">
                    <a16:creationId xmlns:a16="http://schemas.microsoft.com/office/drawing/2014/main" id="{49162952-7299-1D46-AA6D-25C3F0436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873" y="1735950"/>
                <a:ext cx="6054414" cy="613886"/>
              </a:xfrm>
              <a:prstGeom prst="rect">
                <a:avLst/>
              </a:prstGeom>
              <a:blipFill>
                <a:blip r:embed="rId2"/>
                <a:stretch>
                  <a:fillRect l="-1611" r="-604" b="-6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21" name="Text Box 81">
                <a:extLst>
                  <a:ext uri="{FF2B5EF4-FFF2-40B4-BE49-F238E27FC236}">
                    <a16:creationId xmlns:a16="http://schemas.microsoft.com/office/drawing/2014/main" id="{76F7829B-C419-8E4F-8847-CECBB0A6B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873" y="2315845"/>
                <a:ext cx="6002095" cy="1015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由虚功原理，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𝑊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𝑁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1521" name="Text Box 81">
                <a:extLst>
                  <a:ext uri="{FF2B5EF4-FFF2-40B4-BE49-F238E27FC236}">
                    <a16:creationId xmlns:a16="http://schemas.microsoft.com/office/drawing/2014/main" id="{76F7829B-C419-8E4F-8847-CECBB0A6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873" y="2315845"/>
                <a:ext cx="6002095" cy="1015663"/>
              </a:xfrm>
              <a:prstGeom prst="rect">
                <a:avLst/>
              </a:prstGeom>
              <a:blipFill>
                <a:blip r:embed="rId3"/>
                <a:stretch>
                  <a:fillRect l="-1626" t="-65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F33AC8F-241B-4A5C-8EB1-02626FC390AF}"/>
              </a:ext>
            </a:extLst>
          </p:cNvPr>
          <p:cNvSpPr/>
          <p:nvPr/>
        </p:nvSpPr>
        <p:spPr>
          <a:xfrm>
            <a:off x="121231" y="4558205"/>
            <a:ext cx="843429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58062-6B56-4120-B873-A537D31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479A95-362C-45DC-917F-E7E03FB54A21}"/>
                  </a:ext>
                </a:extLst>
              </p:cNvPr>
              <p:cNvSpPr/>
              <p:nvPr/>
            </p:nvSpPr>
            <p:spPr>
              <a:xfrm>
                <a:off x="120249" y="3289991"/>
                <a:ext cx="8793964" cy="36225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=2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rgbClr val="333333"/>
                    </a:solidFill>
                    <a:ea typeface="黑体" panose="02010609060101010101" pitchFamily="49" charset="-122"/>
                  </a:rPr>
                  <a:t> </a:t>
                </a:r>
                <a:endParaRPr lang="en-US" altLang="zh-CN" i="1" dirty="0">
                  <a:solidFill>
                    <a:srgbClr val="333333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𝛿𝜃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𝛿𝜃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𝐷</m:t>
                        </m:r>
                      </m:sub>
                    </m:sSub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r>
                      <a:rPr lang="en-US" altLang="zh-CN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⟹   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平衡时，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，有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srgbClr val="333333"/>
                    </a:solidFill>
                    <a:ea typeface="黑体" panose="02010609060101010101" pitchFamily="49" charset="-122"/>
                  </a:rPr>
                  <a:t>负号表示与所设方向相反，为拉力</a:t>
                </a:r>
                <a:endParaRPr lang="zh-CN" altLang="en-US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479A95-362C-45DC-917F-E7E03FB54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9" y="3289991"/>
                <a:ext cx="8793964" cy="3622595"/>
              </a:xfrm>
              <a:prstGeom prst="rect">
                <a:avLst/>
              </a:prstGeom>
              <a:blipFill>
                <a:blip r:embed="rId4"/>
                <a:stretch>
                  <a:fillRect l="-1110" b="-2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矩形 222">
            <a:extLst>
              <a:ext uri="{FF2B5EF4-FFF2-40B4-BE49-F238E27FC236}">
                <a16:creationId xmlns:a16="http://schemas.microsoft.com/office/drawing/2014/main" id="{B9EC78D6-AA55-47CD-86DA-DFDB75DA72E6}"/>
              </a:ext>
            </a:extLst>
          </p:cNvPr>
          <p:cNvSpPr/>
          <p:nvPr/>
        </p:nvSpPr>
        <p:spPr bwMode="auto">
          <a:xfrm>
            <a:off x="6217592" y="721564"/>
            <a:ext cx="2793428" cy="2098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45F4454F-731B-443F-9CED-873EA4B8B7BB}"/>
              </a:ext>
            </a:extLst>
          </p:cNvPr>
          <p:cNvGrpSpPr/>
          <p:nvPr/>
        </p:nvGrpSpPr>
        <p:grpSpPr>
          <a:xfrm>
            <a:off x="6278383" y="852172"/>
            <a:ext cx="2732637" cy="1946782"/>
            <a:chOff x="6804248" y="976624"/>
            <a:chExt cx="2732637" cy="1946782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C72ACEDB-E1E1-4BB6-8590-59BEB0E82F90}"/>
                </a:ext>
              </a:extLst>
            </p:cNvPr>
            <p:cNvGrpSpPr/>
            <p:nvPr/>
          </p:nvGrpSpPr>
          <p:grpSpPr>
            <a:xfrm>
              <a:off x="6804248" y="977516"/>
              <a:ext cx="2732637" cy="1945890"/>
              <a:chOff x="5945189" y="2519048"/>
              <a:chExt cx="2732637" cy="1945890"/>
            </a:xfrm>
          </p:grpSpPr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8FEC34E1-DBFD-4621-A09C-4736BACF8239}"/>
                  </a:ext>
                </a:extLst>
              </p:cNvPr>
              <p:cNvGrpSpPr/>
              <p:nvPr/>
            </p:nvGrpSpPr>
            <p:grpSpPr>
              <a:xfrm>
                <a:off x="5945189" y="2519048"/>
                <a:ext cx="2732637" cy="1945890"/>
                <a:chOff x="6206332" y="3962400"/>
                <a:chExt cx="2732637" cy="1945890"/>
              </a:xfrm>
            </p:grpSpPr>
            <p:sp>
              <p:nvSpPr>
                <p:cNvPr id="232" name="Rectangle 10">
                  <a:extLst>
                    <a:ext uri="{FF2B5EF4-FFF2-40B4-BE49-F238E27FC236}">
                      <a16:creationId xmlns:a16="http://schemas.microsoft.com/office/drawing/2014/main" id="{DB60582A-9A97-450D-B902-D0323A6E91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5262">
                  <a:off x="7021513" y="4457700"/>
                  <a:ext cx="53975" cy="1411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666666"/>
                    </a:gs>
                  </a:gsLst>
                  <a:lin ang="5400000" scaled="1"/>
                </a:gradFill>
                <a:ln w="12700">
                  <a:solidFill>
                    <a:srgbClr val="FFFF99"/>
                  </a:solidFill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grpSp>
              <p:nvGrpSpPr>
                <p:cNvPr id="233" name="Group 11">
                  <a:extLst>
                    <a:ext uri="{FF2B5EF4-FFF2-40B4-BE49-F238E27FC236}">
                      <a16:creationId xmlns:a16="http://schemas.microsoft.com/office/drawing/2014/main" id="{BA1ECAB8-60CD-4AA3-822B-D93B858A4E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1807" y="5832090"/>
                  <a:ext cx="2622550" cy="76200"/>
                  <a:chOff x="429" y="2140"/>
                  <a:chExt cx="1652" cy="90"/>
                </a:xfrm>
              </p:grpSpPr>
              <p:sp>
                <p:nvSpPr>
                  <p:cNvPr id="263" name="Line 12">
                    <a:extLst>
                      <a:ext uri="{FF2B5EF4-FFF2-40B4-BE49-F238E27FC236}">
                        <a16:creationId xmlns:a16="http://schemas.microsoft.com/office/drawing/2014/main" id="{B17AC3D2-5764-43CF-AFBE-B6ADD5652E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29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4" name="Line 13">
                    <a:extLst>
                      <a:ext uri="{FF2B5EF4-FFF2-40B4-BE49-F238E27FC236}">
                        <a16:creationId xmlns:a16="http://schemas.microsoft.com/office/drawing/2014/main" id="{C00D72B6-DD03-44F4-9E5B-40D9064F8A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5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5" name="Line 14">
                    <a:extLst>
                      <a:ext uri="{FF2B5EF4-FFF2-40B4-BE49-F238E27FC236}">
                        <a16:creationId xmlns:a16="http://schemas.microsoft.com/office/drawing/2014/main" id="{1819318D-7DBC-4D14-A0A1-46D7ACC68E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0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6" name="Line 15">
                    <a:extLst>
                      <a:ext uri="{FF2B5EF4-FFF2-40B4-BE49-F238E27FC236}">
                        <a16:creationId xmlns:a16="http://schemas.microsoft.com/office/drawing/2014/main" id="{B878B41D-A152-49B6-B183-8A2912909C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66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7" name="Line 16">
                    <a:extLst>
                      <a:ext uri="{FF2B5EF4-FFF2-40B4-BE49-F238E27FC236}">
                        <a16:creationId xmlns:a16="http://schemas.microsoft.com/office/drawing/2014/main" id="{89E820B0-A4E0-4214-AF78-70407F92C8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11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8" name="Line 17">
                    <a:extLst>
                      <a:ext uri="{FF2B5EF4-FFF2-40B4-BE49-F238E27FC236}">
                        <a16:creationId xmlns:a16="http://schemas.microsoft.com/office/drawing/2014/main" id="{3BBD73D1-7749-4910-AEC6-352055E041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57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9" name="Line 18">
                    <a:extLst>
                      <a:ext uri="{FF2B5EF4-FFF2-40B4-BE49-F238E27FC236}">
                        <a16:creationId xmlns:a16="http://schemas.microsoft.com/office/drawing/2014/main" id="{1FDAD40B-B023-4453-83ED-9004455597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3" y="2141"/>
                    <a:ext cx="42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0" name="Line 19">
                    <a:extLst>
                      <a:ext uri="{FF2B5EF4-FFF2-40B4-BE49-F238E27FC236}">
                        <a16:creationId xmlns:a16="http://schemas.microsoft.com/office/drawing/2014/main" id="{A0CBB149-D7DD-413E-A64F-6E16DB2A97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8" y="2141"/>
                    <a:ext cx="43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1" name="Line 20">
                    <a:extLst>
                      <a:ext uri="{FF2B5EF4-FFF2-40B4-BE49-F238E27FC236}">
                        <a16:creationId xmlns:a16="http://schemas.microsoft.com/office/drawing/2014/main" id="{3759E1A3-A1EC-4CF3-8820-2809B2A3F8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5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2" name="Line 21">
                    <a:extLst>
                      <a:ext uri="{FF2B5EF4-FFF2-40B4-BE49-F238E27FC236}">
                        <a16:creationId xmlns:a16="http://schemas.microsoft.com/office/drawing/2014/main" id="{35BD4691-104F-4564-857F-F3B40FC3DF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6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3" name="Line 22">
                    <a:extLst>
                      <a:ext uri="{FF2B5EF4-FFF2-40B4-BE49-F238E27FC236}">
                        <a16:creationId xmlns:a16="http://schemas.microsoft.com/office/drawing/2014/main" id="{6E32DB42-AC01-4F0F-9338-23E3124AE9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7" y="2148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4" name="Line 23">
                    <a:extLst>
                      <a:ext uri="{FF2B5EF4-FFF2-40B4-BE49-F238E27FC236}">
                        <a16:creationId xmlns:a16="http://schemas.microsoft.com/office/drawing/2014/main" id="{282383A7-C7E7-4BAB-B8C0-79A3947FBB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48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5" name="Line 24">
                    <a:extLst>
                      <a:ext uri="{FF2B5EF4-FFF2-40B4-BE49-F238E27FC236}">
                        <a16:creationId xmlns:a16="http://schemas.microsoft.com/office/drawing/2014/main" id="{54FB2A37-59BF-4064-B30C-C1756EF97A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98" y="2148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6" name="Line 25">
                    <a:extLst>
                      <a:ext uri="{FF2B5EF4-FFF2-40B4-BE49-F238E27FC236}">
                        <a16:creationId xmlns:a16="http://schemas.microsoft.com/office/drawing/2014/main" id="{5F80427E-89B1-43A1-A808-0D9DD65D9B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50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7" name="Line 26">
                    <a:extLst>
                      <a:ext uri="{FF2B5EF4-FFF2-40B4-BE49-F238E27FC236}">
                        <a16:creationId xmlns:a16="http://schemas.microsoft.com/office/drawing/2014/main" id="{6205DBF8-F71A-4835-AA95-09D375AEEE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01" y="2148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8" name="Line 27">
                    <a:extLst>
                      <a:ext uri="{FF2B5EF4-FFF2-40B4-BE49-F238E27FC236}">
                        <a16:creationId xmlns:a16="http://schemas.microsoft.com/office/drawing/2014/main" id="{F946D971-66DE-4B16-949B-76D813C5C6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51" y="2148"/>
                    <a:ext cx="49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9" name="Line 28">
                    <a:extLst>
                      <a:ext uri="{FF2B5EF4-FFF2-40B4-BE49-F238E27FC236}">
                        <a16:creationId xmlns:a16="http://schemas.microsoft.com/office/drawing/2014/main" id="{3648C863-02E9-461D-A029-07F6623DB9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12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0" name="Line 29">
                    <a:extLst>
                      <a:ext uri="{FF2B5EF4-FFF2-40B4-BE49-F238E27FC236}">
                        <a16:creationId xmlns:a16="http://schemas.microsoft.com/office/drawing/2014/main" id="{82759903-C2A7-46ED-879D-EA0E61F8B9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63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1" name="Line 30">
                    <a:extLst>
                      <a:ext uri="{FF2B5EF4-FFF2-40B4-BE49-F238E27FC236}">
                        <a16:creationId xmlns:a16="http://schemas.microsoft.com/office/drawing/2014/main" id="{23167398-FB67-4EB5-843D-6F64086A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14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2" name="Line 31">
                    <a:extLst>
                      <a:ext uri="{FF2B5EF4-FFF2-40B4-BE49-F238E27FC236}">
                        <a16:creationId xmlns:a16="http://schemas.microsoft.com/office/drawing/2014/main" id="{E1602BE0-1F9E-4913-9725-206021555C3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65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3" name="Line 32">
                    <a:extLst>
                      <a:ext uri="{FF2B5EF4-FFF2-40B4-BE49-F238E27FC236}">
                        <a16:creationId xmlns:a16="http://schemas.microsoft.com/office/drawing/2014/main" id="{2EE432D7-931C-4D01-A7EA-F2F2DA0D43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15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4" name="Line 33">
                    <a:extLst>
                      <a:ext uri="{FF2B5EF4-FFF2-40B4-BE49-F238E27FC236}">
                        <a16:creationId xmlns:a16="http://schemas.microsoft.com/office/drawing/2014/main" id="{FBDA3AC4-2F7F-4F38-9F0D-CC3585792D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67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5" name="Line 34">
                    <a:extLst>
                      <a:ext uri="{FF2B5EF4-FFF2-40B4-BE49-F238E27FC236}">
                        <a16:creationId xmlns:a16="http://schemas.microsoft.com/office/drawing/2014/main" id="{AA59CE9F-7437-479C-A74D-933364A62B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18" y="2151"/>
                    <a:ext cx="47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6" name="Line 35">
                    <a:extLst>
                      <a:ext uri="{FF2B5EF4-FFF2-40B4-BE49-F238E27FC236}">
                        <a16:creationId xmlns:a16="http://schemas.microsoft.com/office/drawing/2014/main" id="{29F1CA2D-A441-4A4D-A901-44C9178612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8" y="2151"/>
                    <a:ext cx="48" cy="7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grpSp>
                <p:nvGrpSpPr>
                  <p:cNvPr id="287" name="Group 36">
                    <a:extLst>
                      <a:ext uri="{FF2B5EF4-FFF2-40B4-BE49-F238E27FC236}">
                        <a16:creationId xmlns:a16="http://schemas.microsoft.com/office/drawing/2014/main" id="{51B56D04-633B-423C-B86A-5AB5CFE20E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21" y="2152"/>
                    <a:ext cx="404" cy="78"/>
                    <a:chOff x="2038" y="3319"/>
                    <a:chExt cx="362" cy="78"/>
                  </a:xfrm>
                </p:grpSpPr>
                <p:sp>
                  <p:nvSpPr>
                    <p:cNvPr id="289" name="Line 37">
                      <a:extLst>
                        <a:ext uri="{FF2B5EF4-FFF2-40B4-BE49-F238E27FC236}">
                          <a16:creationId xmlns:a16="http://schemas.microsoft.com/office/drawing/2014/main" id="{CEF636A2-7A10-41EF-8741-7A442BB711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38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90" name="Line 38">
                      <a:extLst>
                        <a:ext uri="{FF2B5EF4-FFF2-40B4-BE49-F238E27FC236}">
                          <a16:creationId xmlns:a16="http://schemas.microsoft.com/office/drawing/2014/main" id="{CBD499D9-9E1A-4AE8-A19E-494F76D827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84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91" name="Line 39">
                      <a:extLst>
                        <a:ext uri="{FF2B5EF4-FFF2-40B4-BE49-F238E27FC236}">
                          <a16:creationId xmlns:a16="http://schemas.microsoft.com/office/drawing/2014/main" id="{54CF8531-B8E8-41F6-83B4-B63754AA50E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29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92" name="Line 40">
                      <a:extLst>
                        <a:ext uri="{FF2B5EF4-FFF2-40B4-BE49-F238E27FC236}">
                          <a16:creationId xmlns:a16="http://schemas.microsoft.com/office/drawing/2014/main" id="{3C782348-D4AF-42D7-9740-4F43692B17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175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93" name="Line 41">
                      <a:extLst>
                        <a:ext uri="{FF2B5EF4-FFF2-40B4-BE49-F238E27FC236}">
                          <a16:creationId xmlns:a16="http://schemas.microsoft.com/office/drawing/2014/main" id="{6164B980-3A4E-4424-9941-9A80BFD6A7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20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94" name="Line 42">
                      <a:extLst>
                        <a:ext uri="{FF2B5EF4-FFF2-40B4-BE49-F238E27FC236}">
                          <a16:creationId xmlns:a16="http://schemas.microsoft.com/office/drawing/2014/main" id="{86AAF235-0650-4BB3-982F-9EB8BD3E4F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66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95" name="Line 43">
                      <a:extLst>
                        <a:ext uri="{FF2B5EF4-FFF2-40B4-BE49-F238E27FC236}">
                          <a16:creationId xmlns:a16="http://schemas.microsoft.com/office/drawing/2014/main" id="{A7EE1D0F-673F-42DF-8134-E4C4A74393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12" y="3319"/>
                      <a:ext cx="42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296" name="Line 44">
                      <a:extLst>
                        <a:ext uri="{FF2B5EF4-FFF2-40B4-BE49-F238E27FC236}">
                          <a16:creationId xmlns:a16="http://schemas.microsoft.com/office/drawing/2014/main" id="{ABDE339A-5D87-4C31-8BEB-8315056133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357" y="3319"/>
                      <a:ext cx="43" cy="78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288" name="Line 45">
                    <a:extLst>
                      <a:ext uri="{FF2B5EF4-FFF2-40B4-BE49-F238E27FC236}">
                        <a16:creationId xmlns:a16="http://schemas.microsoft.com/office/drawing/2014/main" id="{4CA3EE8F-B686-4C26-AD90-E1D2A0CA87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2" y="2140"/>
                    <a:ext cx="1629" cy="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234" name="Group 46">
                  <a:extLst>
                    <a:ext uri="{FF2B5EF4-FFF2-40B4-BE49-F238E27FC236}">
                      <a16:creationId xmlns:a16="http://schemas.microsoft.com/office/drawing/2014/main" id="{AA95B51A-B8DE-45DC-AC3B-11BF14E6EB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06332" y="5344198"/>
                  <a:ext cx="84138" cy="547688"/>
                  <a:chOff x="384" y="1841"/>
                  <a:chExt cx="77" cy="345"/>
                </a:xfrm>
              </p:grpSpPr>
              <p:sp>
                <p:nvSpPr>
                  <p:cNvPr id="254" name="Line 47">
                    <a:extLst>
                      <a:ext uri="{FF2B5EF4-FFF2-40B4-BE49-F238E27FC236}">
                        <a16:creationId xmlns:a16="http://schemas.microsoft.com/office/drawing/2014/main" id="{D56010C5-0434-4207-ACAD-B83B5BED34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2" y="2130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5" name="Line 48">
                    <a:extLst>
                      <a:ext uri="{FF2B5EF4-FFF2-40B4-BE49-F238E27FC236}">
                        <a16:creationId xmlns:a16="http://schemas.microsoft.com/office/drawing/2014/main" id="{979EB687-E89F-4C39-96D5-E0A7677FAB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2089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6" name="Line 49">
                    <a:extLst>
                      <a:ext uri="{FF2B5EF4-FFF2-40B4-BE49-F238E27FC236}">
                        <a16:creationId xmlns:a16="http://schemas.microsoft.com/office/drawing/2014/main" id="{247D6FEE-4E36-45AF-BAA3-9B6F9298B9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2" y="2048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7" name="Line 50">
                    <a:extLst>
                      <a:ext uri="{FF2B5EF4-FFF2-40B4-BE49-F238E27FC236}">
                        <a16:creationId xmlns:a16="http://schemas.microsoft.com/office/drawing/2014/main" id="{84B200F4-C476-4765-9C15-A1D2B67A3E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2007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8" name="Line 51">
                    <a:extLst>
                      <a:ext uri="{FF2B5EF4-FFF2-40B4-BE49-F238E27FC236}">
                        <a16:creationId xmlns:a16="http://schemas.microsoft.com/office/drawing/2014/main" id="{7A08F7D4-7BEB-4A12-8993-8925D283A9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3" y="1967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9" name="Line 52">
                    <a:extLst>
                      <a:ext uri="{FF2B5EF4-FFF2-40B4-BE49-F238E27FC236}">
                        <a16:creationId xmlns:a16="http://schemas.microsoft.com/office/drawing/2014/main" id="{E7BF0008-6DA1-4B0D-8BCD-3A12268EE8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926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0" name="Line 53">
                    <a:extLst>
                      <a:ext uri="{FF2B5EF4-FFF2-40B4-BE49-F238E27FC236}">
                        <a16:creationId xmlns:a16="http://schemas.microsoft.com/office/drawing/2014/main" id="{DD8DD538-8D61-44D2-8216-5FF580DC2D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884"/>
                    <a:ext cx="38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1" name="Line 54">
                    <a:extLst>
                      <a:ext uri="{FF2B5EF4-FFF2-40B4-BE49-F238E27FC236}">
                        <a16:creationId xmlns:a16="http://schemas.microsoft.com/office/drawing/2014/main" id="{C06F3660-68C7-4ADF-B7DD-9AF8B413A4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>
                    <a:off x="404" y="1844"/>
                    <a:ext cx="39" cy="74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2" name="Line 55">
                    <a:extLst>
                      <a:ext uri="{FF2B5EF4-FFF2-40B4-BE49-F238E27FC236}">
                        <a16:creationId xmlns:a16="http://schemas.microsoft.com/office/drawing/2014/main" id="{F16F3BBD-2DE8-4DE3-9C2A-55A0A5DB97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28064" flipH="1">
                    <a:off x="302" y="1994"/>
                    <a:ext cx="308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235" name="Rectangle 56">
                  <a:extLst>
                    <a:ext uri="{FF2B5EF4-FFF2-40B4-BE49-F238E27FC236}">
                      <a16:creationId xmlns:a16="http://schemas.microsoft.com/office/drawing/2014/main" id="{1D9C2734-68C9-430D-A9AF-47598EF34B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974738" flipH="1">
                  <a:off x="7659688" y="4448175"/>
                  <a:ext cx="53975" cy="1411288"/>
                </a:xfrm>
                <a:prstGeom prst="rect">
                  <a:avLst/>
                </a:prstGeom>
                <a:gradFill rotWithShape="0">
                  <a:gsLst>
                    <a:gs pos="0">
                      <a:srgbClr val="DDDDDD"/>
                    </a:gs>
                    <a:gs pos="100000">
                      <a:srgbClr val="666666"/>
                    </a:gs>
                  </a:gsLst>
                  <a:lin ang="5400000" scaled="1"/>
                </a:gradFill>
                <a:ln w="12700">
                  <a:solidFill>
                    <a:srgbClr val="FFFF99"/>
                  </a:solidFill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36" name="Text Box 57">
                  <a:extLst>
                    <a:ext uri="{FF2B5EF4-FFF2-40B4-BE49-F238E27FC236}">
                      <a16:creationId xmlns:a16="http://schemas.microsoft.com/office/drawing/2014/main" id="{AF8DF6EE-E990-4E0F-B39F-7662BFE345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32962" y="5466224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37" name="Text Box 58">
                  <a:extLst>
                    <a:ext uri="{FF2B5EF4-FFF2-40B4-BE49-F238E27FC236}">
                      <a16:creationId xmlns:a16="http://schemas.microsoft.com/office/drawing/2014/main" id="{164D44BB-2B77-4E7D-BB62-FF44190240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48640" y="4284359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38" name="Text Box 59">
                  <a:extLst>
                    <a:ext uri="{FF2B5EF4-FFF2-40B4-BE49-F238E27FC236}">
                      <a16:creationId xmlns:a16="http://schemas.microsoft.com/office/drawing/2014/main" id="{2D7943F8-7A81-4608-986F-1B7E849EEE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03037" y="5462514"/>
                  <a:ext cx="3365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39" name="Arc 60">
                  <a:extLst>
                    <a:ext uri="{FF2B5EF4-FFF2-40B4-BE49-F238E27FC236}">
                      <a16:creationId xmlns:a16="http://schemas.microsoft.com/office/drawing/2014/main" id="{58DE446F-A464-4260-A4D4-919223437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273925" y="4513263"/>
                  <a:ext cx="220663" cy="304800"/>
                </a:xfrm>
                <a:custGeom>
                  <a:avLst/>
                  <a:gdLst>
                    <a:gd name="T0" fmla="*/ 0 w 11754"/>
                    <a:gd name="T1" fmla="*/ 0 h 20883"/>
                    <a:gd name="T2" fmla="*/ 0 w 11754"/>
                    <a:gd name="T3" fmla="*/ 0 h 20883"/>
                    <a:gd name="T4" fmla="*/ 0 w 11754"/>
                    <a:gd name="T5" fmla="*/ 0 h 2088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1754" h="20883" fill="none" extrusionOk="0">
                      <a:moveTo>
                        <a:pt x="11753" y="18121"/>
                      </a:moveTo>
                      <a:cubicBezTo>
                        <a:pt x="9834" y="19366"/>
                        <a:pt x="7730" y="20298"/>
                        <a:pt x="5519" y="20883"/>
                      </a:cubicBezTo>
                    </a:path>
                    <a:path w="11754" h="20883" stroke="0" extrusionOk="0">
                      <a:moveTo>
                        <a:pt x="11753" y="18121"/>
                      </a:moveTo>
                      <a:cubicBezTo>
                        <a:pt x="9834" y="19366"/>
                        <a:pt x="7730" y="20298"/>
                        <a:pt x="5519" y="20883"/>
                      </a:cubicBezTo>
                      <a:lnTo>
                        <a:pt x="0" y="0"/>
                      </a:lnTo>
                      <a:lnTo>
                        <a:pt x="11753" y="18121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0" name="Arc 61">
                  <a:extLst>
                    <a:ext uri="{FF2B5EF4-FFF2-40B4-BE49-F238E27FC236}">
                      <a16:creationId xmlns:a16="http://schemas.microsoft.com/office/drawing/2014/main" id="{B6638C7C-C20F-45C7-BD75-1E62D7CA5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7312025" y="4483100"/>
                  <a:ext cx="153988" cy="311150"/>
                </a:xfrm>
                <a:custGeom>
                  <a:avLst/>
                  <a:gdLst>
                    <a:gd name="T0" fmla="*/ 0 w 8130"/>
                    <a:gd name="T1" fmla="*/ 0 h 21222"/>
                    <a:gd name="T2" fmla="*/ 0 w 8130"/>
                    <a:gd name="T3" fmla="*/ 0 h 21222"/>
                    <a:gd name="T4" fmla="*/ 0 w 8130"/>
                    <a:gd name="T5" fmla="*/ 0 h 2122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8130" h="21222" fill="none" extrusionOk="0">
                      <a:moveTo>
                        <a:pt x="4104" y="21221"/>
                      </a:moveTo>
                      <a:cubicBezTo>
                        <a:pt x="2699" y="20955"/>
                        <a:pt x="1324" y="20549"/>
                        <a:pt x="-1" y="20011"/>
                      </a:cubicBezTo>
                    </a:path>
                    <a:path w="8130" h="21222" stroke="0" extrusionOk="0">
                      <a:moveTo>
                        <a:pt x="4104" y="21221"/>
                      </a:moveTo>
                      <a:cubicBezTo>
                        <a:pt x="2699" y="20955"/>
                        <a:pt x="1324" y="20549"/>
                        <a:pt x="-1" y="20011"/>
                      </a:cubicBezTo>
                      <a:lnTo>
                        <a:pt x="8130" y="0"/>
                      </a:lnTo>
                      <a:lnTo>
                        <a:pt x="4104" y="21221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 Box 62">
                      <a:extLst>
                        <a:ext uri="{FF2B5EF4-FFF2-40B4-BE49-F238E27FC236}">
                          <a16:creationId xmlns:a16="http://schemas.microsoft.com/office/drawing/2014/main" id="{62297E71-FFE7-4B2F-8333-33B9BDD7C65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40182" y="4781490"/>
                      <a:ext cx="40055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w="28575">
                          <a:solidFill>
                            <a:srgbClr val="FF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  <a:ext uri="{AF507438-7753-43E0-B8FC-AC1667EBCBE1}">
                        <a14:hiddenEffects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oMath>
                        </m:oMathPara>
                      </a14:m>
                      <a:endParaRPr kumimoji="1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 Box 62">
                      <a:extLst>
                        <a:ext uri="{FF2B5EF4-FFF2-40B4-BE49-F238E27FC236}">
                          <a16:creationId xmlns:a16="http://schemas.microsoft.com/office/drawing/2014/main" id="{62297E71-FFE7-4B2F-8333-33B9BDD7C6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040182" y="4781490"/>
                      <a:ext cx="400559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15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28575">
                          <a:solidFill>
                            <a:srgbClr val="FF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2" name="Oval 64">
                  <a:extLst>
                    <a:ext uri="{FF2B5EF4-FFF2-40B4-BE49-F238E27FC236}">
                      <a16:creationId xmlns:a16="http://schemas.microsoft.com/office/drawing/2014/main" id="{7B688C7A-7FE4-41CA-AFA2-17111D5DE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2025" y="4497388"/>
                  <a:ext cx="117475" cy="10795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73737"/>
                    </a:gs>
                    <a:gs pos="100000">
                      <a:srgbClr val="777777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3" name="Oval 65">
                  <a:extLst>
                    <a:ext uri="{FF2B5EF4-FFF2-40B4-BE49-F238E27FC236}">
                      <a16:creationId xmlns:a16="http://schemas.microsoft.com/office/drawing/2014/main" id="{03673269-A5C4-43EE-AEDA-9A72EA6DF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88138" y="5749925"/>
                  <a:ext cx="88900" cy="889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4" name="Line 67">
                  <a:extLst>
                    <a:ext uri="{FF2B5EF4-FFF2-40B4-BE49-F238E27FC236}">
                      <a16:creationId xmlns:a16="http://schemas.microsoft.com/office/drawing/2014/main" id="{459A6BDD-C7B5-48FF-9065-558968D10E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61238" y="3962400"/>
                  <a:ext cx="0" cy="60960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5" name="Text Box 68">
                  <a:extLst>
                    <a:ext uri="{FF2B5EF4-FFF2-40B4-BE49-F238E27FC236}">
                      <a16:creationId xmlns:a16="http://schemas.microsoft.com/office/drawing/2014/main" id="{1C623DA3-05F0-45FF-8F46-CB0B377A09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34335" y="5143202"/>
                  <a:ext cx="3238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246" name="Text Box 69">
                  <a:extLst>
                    <a:ext uri="{FF2B5EF4-FFF2-40B4-BE49-F238E27FC236}">
                      <a16:creationId xmlns:a16="http://schemas.microsoft.com/office/drawing/2014/main" id="{3A2DC40A-E11E-41ED-86E3-69E74AB43A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6599547" y="5180986"/>
                  <a:ext cx="38100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0000"/>
                      </a:solidFill>
                      <a:miter lim="800000"/>
                      <a:headEnd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47" name="Line 74">
                  <a:extLst>
                    <a:ext uri="{FF2B5EF4-FFF2-40B4-BE49-F238E27FC236}">
                      <a16:creationId xmlns:a16="http://schemas.microsoft.com/office/drawing/2014/main" id="{0D1A44DF-0E15-4118-A4B4-C7CC75E9C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05600" y="5791200"/>
                  <a:ext cx="533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9" name="Line 77">
                  <a:extLst>
                    <a:ext uri="{FF2B5EF4-FFF2-40B4-BE49-F238E27FC236}">
                      <a16:creationId xmlns:a16="http://schemas.microsoft.com/office/drawing/2014/main" id="{CDA24AA5-3840-498C-8A92-0D7D86083E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71969" y="5832090"/>
                  <a:ext cx="2667000" cy="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0" name="Line 78">
                  <a:extLst>
                    <a:ext uri="{FF2B5EF4-FFF2-40B4-BE49-F238E27FC236}">
                      <a16:creationId xmlns:a16="http://schemas.microsoft.com/office/drawing/2014/main" id="{95233EB8-69FF-405E-8501-B6C19301C5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7359987" y="4927663"/>
                  <a:ext cx="10195" cy="879645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1" name="Text Box 79">
                  <a:extLst>
                    <a:ext uri="{FF2B5EF4-FFF2-40B4-BE49-F238E27FC236}">
                      <a16:creationId xmlns:a16="http://schemas.microsoft.com/office/drawing/2014/main" id="{982B6134-5CBA-4A64-BB35-D778A53A1A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0635" y="5387582"/>
                  <a:ext cx="3365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252" name="Text Box 80">
                  <a:extLst>
                    <a:ext uri="{FF2B5EF4-FFF2-40B4-BE49-F238E27FC236}">
                      <a16:creationId xmlns:a16="http://schemas.microsoft.com/office/drawing/2014/main" id="{EE4678FC-9F5F-4D72-A39F-E0B4FC1B2D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1388" y="4724400"/>
                  <a:ext cx="3365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253" name="Oval 65">
                  <a:extLst>
                    <a:ext uri="{FF2B5EF4-FFF2-40B4-BE49-F238E27FC236}">
                      <a16:creationId xmlns:a16="http://schemas.microsoft.com/office/drawing/2014/main" id="{783F2A1E-BBB9-4488-96E5-5E8AC5148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0155" y="5751842"/>
                  <a:ext cx="88900" cy="8890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rgbClr val="FFFFFF"/>
                  </a:solidFill>
                  <a:round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cxnSp>
            <p:nvCxnSpPr>
              <p:cNvPr id="228" name="直接箭头连接符 227">
                <a:extLst>
                  <a:ext uri="{FF2B5EF4-FFF2-40B4-BE49-F238E27FC236}">
                    <a16:creationId xmlns:a16="http://schemas.microsoft.com/office/drawing/2014/main" id="{65438FF8-0877-440C-8ECD-22EB138A14BC}"/>
                  </a:ext>
                </a:extLst>
              </p:cNvPr>
              <p:cNvCxnSpPr/>
              <p:nvPr/>
            </p:nvCxnSpPr>
            <p:spPr bwMode="auto">
              <a:xfrm flipH="1" flipV="1">
                <a:off x="6216206" y="3740404"/>
                <a:ext cx="535871" cy="1191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4362441E-299F-4C87-A5C6-1EA8D735168F}"/>
                  </a:ext>
                </a:extLst>
              </p:cNvPr>
              <p:cNvCxnSpPr/>
              <p:nvPr/>
            </p:nvCxnSpPr>
            <p:spPr bwMode="auto">
              <a:xfrm flipV="1">
                <a:off x="7448462" y="3734843"/>
                <a:ext cx="535871" cy="1191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FBD3DE31-70EB-45C8-B62A-CDA5DF0F3818}"/>
                      </a:ext>
                    </a:extLst>
                  </p:cNvPr>
                  <p:cNvSpPr/>
                  <p:nvPr/>
                </p:nvSpPr>
                <p:spPr>
                  <a:xfrm>
                    <a:off x="6028364" y="3275515"/>
                    <a:ext cx="49513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FBD3DE31-70EB-45C8-B62A-CDA5DF0F38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8364" y="3275515"/>
                    <a:ext cx="495136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F06FDD8D-44D9-4F42-AF50-8547DF0AB958}"/>
                      </a:ext>
                    </a:extLst>
                  </p:cNvPr>
                  <p:cNvSpPr/>
                  <p:nvPr/>
                </p:nvSpPr>
                <p:spPr>
                  <a:xfrm>
                    <a:off x="7590466" y="3267251"/>
                    <a:ext cx="49513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𝑁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F06FDD8D-44D9-4F42-AF50-8547DF0AB9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0466" y="3267251"/>
                    <a:ext cx="495136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3B1B61EC-47F7-44A1-907E-720BF9EE2917}"/>
                    </a:ext>
                  </a:extLst>
                </p:cNvPr>
                <p:cNvSpPr/>
                <p:nvPr/>
              </p:nvSpPr>
              <p:spPr>
                <a:xfrm>
                  <a:off x="7479864" y="976624"/>
                  <a:ext cx="4598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3B1B61EC-47F7-44A1-907E-720BF9EE2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864" y="976624"/>
                  <a:ext cx="45986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414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 autoUpdateAnimBg="0"/>
      <p:bldP spid="61516" grpId="0" animBg="1" autoUpdateAnimBg="0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作业">
            <a:extLst>
              <a:ext uri="{FF2B5EF4-FFF2-40B4-BE49-F238E27FC236}">
                <a16:creationId xmlns:a16="http://schemas.microsoft.com/office/drawing/2014/main" id="{80F5AC1B-990D-4245-B464-14DFFA8C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 Box 3">
            <a:extLst>
              <a:ext uri="{FF2B5EF4-FFF2-40B4-BE49-F238E27FC236}">
                <a16:creationId xmlns:a16="http://schemas.microsoft.com/office/drawing/2014/main" id="{F87C1D3E-2A36-AA47-BC76-276F0B5DD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6453188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00"/>
                </a:solidFill>
                <a:ea typeface="黑体" panose="02010609060101010101" pitchFamily="49" charset="-122"/>
              </a:rPr>
              <a:t>第五章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5A68D26B-68B4-1E4C-A0A3-72450A175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052736"/>
            <a:ext cx="7315200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4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作业：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0" lang="en-US" altLang="zh-CN" sz="4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5.1，5.2，5.3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EB03FB-17D1-4390-9DEA-0B6C767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6A4345FD-E28E-476A-9E20-E0ED4DC85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3925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F7932B-ED95-4200-983F-691C2535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0835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Rectangle 4">
                <a:extLst>
                  <a:ext uri="{FF2B5EF4-FFF2-40B4-BE49-F238E27FC236}">
                    <a16:creationId xmlns:a16="http://schemas.microsoft.com/office/drawing/2014/main" id="{7FE48123-8D7A-8B44-A8B1-04BE39AEA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684883"/>
                <a:ext cx="8382000" cy="54882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牛顿力学以牛顿三定律为基础，强调力与运动变化的关系，核心内容是受力分析。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1085850" marR="0" lvl="1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动力学方程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acc>
                      <m:accPr>
                        <m:chr m:val="⃗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acc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涉及坐标的二阶导数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1085850" marR="0" lvl="1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与电磁学、热学等其他物理学分支的联系不明显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分析力学以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最小作用量原理（哈密顿原理）或虚功原理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为基础，强调能量对坐标和速度的依赖关系，核心内容是求解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拉格朗日方程或哈密顿正则方程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1085850" marR="0" lvl="1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动力学方程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𝐿</m:t>
                        </m:r>
                      </m:num>
                      <m:den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𝜕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acc>
                      <m:accPr>
                        <m:chr m:val="̇"/>
                        <m:ctrlP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仅涉及坐标的一阶导数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1085850" marR="0" lvl="1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最小作用量可导出很多物理学理论的基本方程，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分析力学是现代物理学的基本语言</a:t>
                </a:r>
              </a:p>
            </p:txBody>
          </p:sp>
        </mc:Choice>
        <mc:Fallback xmlns="">
          <p:sp>
            <p:nvSpPr>
              <p:cNvPr id="2050" name="Rectangle 4">
                <a:extLst>
                  <a:ext uri="{FF2B5EF4-FFF2-40B4-BE49-F238E27FC236}">
                    <a16:creationId xmlns:a16="http://schemas.microsoft.com/office/drawing/2014/main" id="{7FE48123-8D7A-8B44-A8B1-04BE39AEA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684883"/>
                <a:ext cx="8382000" cy="5488234"/>
              </a:xfrm>
              <a:prstGeom prst="rect">
                <a:avLst/>
              </a:prstGeom>
              <a:blipFill>
                <a:blip r:embed="rId2"/>
                <a:stretch>
                  <a:fillRect l="-945" r="-196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6C69CE-4E2B-4EFF-A596-576A1534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588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171A574-683E-46B3-9029-F3B3BAEBC311}"/>
                  </a:ext>
                </a:extLst>
              </p:cNvPr>
              <p:cNvSpPr/>
              <p:nvPr/>
            </p:nvSpPr>
            <p:spPr>
              <a:xfrm>
                <a:off x="186663" y="3933056"/>
                <a:ext cx="8707249" cy="28897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消去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𝜓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显然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分量和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分量不能同时为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∇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≠0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，非完整约束。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171A574-683E-46B3-9029-F3B3BAEBC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3" y="3933056"/>
                <a:ext cx="8707249" cy="2889765"/>
              </a:xfrm>
              <a:prstGeom prst="rect">
                <a:avLst/>
              </a:prstGeom>
              <a:blipFill>
                <a:blip r:embed="rId2"/>
                <a:stretch>
                  <a:fillRect l="-1120" b="-4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6E44B29B-7373-084F-A370-48B8F496B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02" y="110829"/>
                <a:ext cx="8610600" cy="21281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完整约束的条件：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𝑔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𝑔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𝑔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𝐺</m:t>
                    </m:r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关键在于左式能够表达为全导数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⟺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保守力判据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∇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6E44B29B-7373-084F-A370-48B8F496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02" y="110829"/>
                <a:ext cx="8610600" cy="2128147"/>
              </a:xfrm>
              <a:prstGeom prst="rect">
                <a:avLst/>
              </a:prstGeom>
              <a:blipFill>
                <a:blip r:embed="rId3"/>
                <a:stretch>
                  <a:fillRect l="-11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2D818D8B-C3AE-4F54-93E3-2D7390ACEAFC}"/>
              </a:ext>
            </a:extLst>
          </p:cNvPr>
          <p:cNvSpPr/>
          <p:nvPr/>
        </p:nvSpPr>
        <p:spPr bwMode="auto">
          <a:xfrm rot="10800000">
            <a:off x="6479221" y="2457425"/>
            <a:ext cx="668875" cy="129614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7C0CDB2-55EB-4EB0-AE78-65F909A685A6}"/>
              </a:ext>
            </a:extLst>
          </p:cNvPr>
          <p:cNvSpPr/>
          <p:nvPr/>
        </p:nvSpPr>
        <p:spPr bwMode="auto">
          <a:xfrm>
            <a:off x="6268480" y="2717761"/>
            <a:ext cx="1766277" cy="1273908"/>
          </a:xfrm>
          <a:custGeom>
            <a:avLst/>
            <a:gdLst>
              <a:gd name="connsiteX0" fmla="*/ 0 w 1766277"/>
              <a:gd name="connsiteY0" fmla="*/ 1273908 h 1273908"/>
              <a:gd name="connsiteX1" fmla="*/ 1101969 w 1766277"/>
              <a:gd name="connsiteY1" fmla="*/ 765908 h 1273908"/>
              <a:gd name="connsiteX2" fmla="*/ 976923 w 1766277"/>
              <a:gd name="connsiteY2" fmla="*/ 250092 h 1273908"/>
              <a:gd name="connsiteX3" fmla="*/ 1766277 w 1766277"/>
              <a:gd name="connsiteY3" fmla="*/ 0 h 127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277" h="1273908">
                <a:moveTo>
                  <a:pt x="0" y="1273908"/>
                </a:moveTo>
                <a:cubicBezTo>
                  <a:pt x="469574" y="1105226"/>
                  <a:pt x="939149" y="936544"/>
                  <a:pt x="1101969" y="765908"/>
                </a:cubicBezTo>
                <a:cubicBezTo>
                  <a:pt x="1264789" y="595272"/>
                  <a:pt x="866205" y="377743"/>
                  <a:pt x="976923" y="250092"/>
                </a:cubicBezTo>
                <a:cubicBezTo>
                  <a:pt x="1087641" y="122441"/>
                  <a:pt x="1426959" y="61220"/>
                  <a:pt x="1766277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F6B0CD86-86AE-4008-A0F1-06F8B1B51C8E}"/>
              </a:ext>
            </a:extLst>
          </p:cNvPr>
          <p:cNvSpPr/>
          <p:nvPr/>
        </p:nvSpPr>
        <p:spPr bwMode="auto">
          <a:xfrm>
            <a:off x="6531497" y="2343323"/>
            <a:ext cx="542387" cy="388756"/>
          </a:xfrm>
          <a:prstGeom prst="arc">
            <a:avLst>
              <a:gd name="adj1" fmla="val 11592106"/>
              <a:gd name="adj2" fmla="val 2036541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7D1C6F2-7098-423A-93F3-7D0B9E4EC16E}"/>
              </a:ext>
            </a:extLst>
          </p:cNvPr>
          <p:cNvCxnSpPr/>
          <p:nvPr/>
        </p:nvCxnSpPr>
        <p:spPr bwMode="auto">
          <a:xfrm>
            <a:off x="5444566" y="4113609"/>
            <a:ext cx="23042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3EE0E4-70AA-4F40-BCA5-6377459436AE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4566" y="2241401"/>
            <a:ext cx="0" cy="1872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68F6478-0600-441E-A81D-76ABC078C72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4565" y="3105497"/>
            <a:ext cx="895923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15C683-0642-4635-9927-341A8564E842}"/>
                  </a:ext>
                </a:extLst>
              </p:cNvPr>
              <p:cNvSpPr/>
              <p:nvPr/>
            </p:nvSpPr>
            <p:spPr>
              <a:xfrm>
                <a:off x="7509157" y="4113325"/>
                <a:ext cx="4344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515C683-0642-4635-9927-341A8564E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157" y="4113325"/>
                <a:ext cx="4344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7372580-64EC-4A7F-9FEE-D2CAFD4973B9}"/>
                  </a:ext>
                </a:extLst>
              </p:cNvPr>
              <p:cNvSpPr/>
              <p:nvPr/>
            </p:nvSpPr>
            <p:spPr>
              <a:xfrm>
                <a:off x="5860174" y="2780324"/>
                <a:ext cx="4383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7372580-64EC-4A7F-9FEE-D2CAFD497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74" y="2780324"/>
                <a:ext cx="43838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670D841-8141-4B80-A70F-A5E88F4812AF}"/>
                  </a:ext>
                </a:extLst>
              </p:cNvPr>
              <p:cNvSpPr/>
              <p:nvPr/>
            </p:nvSpPr>
            <p:spPr>
              <a:xfrm>
                <a:off x="5481662" y="2139776"/>
                <a:ext cx="4159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𝑧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670D841-8141-4B80-A70F-A5E88F481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662" y="2139776"/>
                <a:ext cx="41594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9D56F1-2CF1-4472-B5F3-55E7CFB5458C}"/>
              </a:ext>
            </a:extLst>
          </p:cNvPr>
          <p:cNvCxnSpPr>
            <a:cxnSpLocks/>
          </p:cNvCxnSpPr>
          <p:nvPr/>
        </p:nvCxnSpPr>
        <p:spPr bwMode="auto">
          <a:xfrm>
            <a:off x="6844544" y="3753569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44EA94-C0BA-4D29-A6F3-3B3BE09DD863}"/>
              </a:ext>
            </a:extLst>
          </p:cNvPr>
          <p:cNvCxnSpPr>
            <a:cxnSpLocks/>
          </p:cNvCxnSpPr>
          <p:nvPr/>
        </p:nvCxnSpPr>
        <p:spPr bwMode="auto">
          <a:xfrm flipV="1">
            <a:off x="6862021" y="3507323"/>
            <a:ext cx="693669" cy="2613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87646C6-ACCD-4AC0-AB27-014A09B698BC}"/>
                  </a:ext>
                </a:extLst>
              </p:cNvPr>
              <p:cNvSpPr/>
              <p:nvPr/>
            </p:nvSpPr>
            <p:spPr>
              <a:xfrm>
                <a:off x="7527267" y="3171138"/>
                <a:ext cx="437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87646C6-ACCD-4AC0-AB27-014A09B69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267" y="3171138"/>
                <a:ext cx="43736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弧形 21">
            <a:extLst>
              <a:ext uri="{FF2B5EF4-FFF2-40B4-BE49-F238E27FC236}">
                <a16:creationId xmlns:a16="http://schemas.microsoft.com/office/drawing/2014/main" id="{59AEFD45-AD14-44C1-A512-47E1231DF79A}"/>
              </a:ext>
            </a:extLst>
          </p:cNvPr>
          <p:cNvSpPr/>
          <p:nvPr/>
        </p:nvSpPr>
        <p:spPr bwMode="auto">
          <a:xfrm>
            <a:off x="6460278" y="3321534"/>
            <a:ext cx="864000" cy="864069"/>
          </a:xfrm>
          <a:prstGeom prst="arc">
            <a:avLst>
              <a:gd name="adj1" fmla="val 20351593"/>
              <a:gd name="adj2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91BA653-6265-421A-A823-D42CD608BED5}"/>
                  </a:ext>
                </a:extLst>
              </p:cNvPr>
              <p:cNvSpPr/>
              <p:nvPr/>
            </p:nvSpPr>
            <p:spPr>
              <a:xfrm>
                <a:off x="7256479" y="3537700"/>
                <a:ext cx="443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91BA653-6265-421A-A823-D42CD608B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79" y="3537700"/>
                <a:ext cx="4437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0681990-ECAA-461C-A424-9B797C7BC500}"/>
              </a:ext>
            </a:extLst>
          </p:cNvPr>
          <p:cNvCxnSpPr>
            <a:cxnSpLocks/>
            <a:endCxn id="2" idx="3"/>
          </p:cNvCxnSpPr>
          <p:nvPr/>
        </p:nvCxnSpPr>
        <p:spPr bwMode="auto">
          <a:xfrm flipV="1">
            <a:off x="6764408" y="2647241"/>
            <a:ext cx="285734" cy="4604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FFE36F5-E61E-44B5-B202-F51241F0428D}"/>
                  </a:ext>
                </a:extLst>
              </p:cNvPr>
              <p:cNvSpPr/>
              <p:nvPr/>
            </p:nvSpPr>
            <p:spPr>
              <a:xfrm>
                <a:off x="6599308" y="2526715"/>
                <a:ext cx="437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FFE36F5-E61E-44B5-B202-F51241F04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308" y="2526715"/>
                <a:ext cx="43736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1DED79-6CE4-4A4D-BD8C-6AA55B5433F2}"/>
                  </a:ext>
                </a:extLst>
              </p:cNvPr>
              <p:cNvSpPr/>
              <p:nvPr/>
            </p:nvSpPr>
            <p:spPr>
              <a:xfrm>
                <a:off x="6425221" y="2994795"/>
                <a:ext cx="7855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1DED79-6CE4-4A4D-BD8C-6AA55B543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221" y="2994795"/>
                <a:ext cx="785536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F38C26-D359-44C5-AACB-0E45E3B2972C}"/>
                  </a:ext>
                </a:extLst>
              </p:cNvPr>
              <p:cNvSpPr/>
              <p:nvPr/>
            </p:nvSpPr>
            <p:spPr>
              <a:xfrm>
                <a:off x="93290" y="2153739"/>
                <a:ext cx="5109091" cy="1912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例：桌面上竖直圆盘作纯滚动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，瞬心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走曲线，设盘心速度为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，则约束为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7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acc>
                      <m:accPr>
                        <m:chr m:val="̇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𝜓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 </m:t>
                    </m:r>
                    <m:acc>
                      <m:accPr>
                        <m:chr m:val="̇"/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 </m:t>
                    </m:r>
                    <m:acc>
                      <m:accPr>
                        <m:chr m:val="̇"/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8F38C26-D359-44C5-AACB-0E45E3B29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" y="2153739"/>
                <a:ext cx="5109091" cy="1912255"/>
              </a:xfrm>
              <a:prstGeom prst="rect">
                <a:avLst/>
              </a:prstGeom>
              <a:blipFill>
                <a:blip r:embed="rId11"/>
                <a:stretch>
                  <a:fillRect l="-1790" r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507E30-64D5-4C47-A36D-C66F2F4B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64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1029">
            <a:extLst>
              <a:ext uri="{FF2B5EF4-FFF2-40B4-BE49-F238E27FC236}">
                <a16:creationId xmlns:a16="http://schemas.microsoft.com/office/drawing/2014/main" id="{2554B272-0E64-8B43-B8DD-3BFCE73016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6125" y="1356416"/>
          <a:ext cx="36115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BMP 图象" r:id="rId3" imgW="3009900" imgH="1860550" progId="Paint.Picture">
                  <p:embed/>
                </p:oleObj>
              </mc:Choice>
              <mc:Fallback>
                <p:oleObj name="BMP 图象" r:id="rId3" imgW="3009900" imgH="1860550" progId="Paint.Picture">
                  <p:embed/>
                  <p:pic>
                    <p:nvPicPr>
                      <p:cNvPr id="24579" name="Object 1029">
                        <a:extLst>
                          <a:ext uri="{FF2B5EF4-FFF2-40B4-BE49-F238E27FC236}">
                            <a16:creationId xmlns:a16="http://schemas.microsoft.com/office/drawing/2014/main" id="{2554B272-0E64-8B43-B8DD-3BFCE73016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125" y="1356416"/>
                        <a:ext cx="36115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AF84C9-F205-4876-84EA-404ED6D47A87}"/>
                  </a:ext>
                </a:extLst>
              </p:cNvPr>
              <p:cNvSpPr txBox="1"/>
              <p:nvPr/>
            </p:nvSpPr>
            <p:spPr>
              <a:xfrm>
                <a:off x="125760" y="116632"/>
                <a:ext cx="8892480" cy="11302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：求如图所示系统中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三点的虚位移。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已知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𝑂𝐶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𝐶𝐵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AAF84C9-F205-4876-84EA-404ED6D4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116632"/>
                <a:ext cx="8892480" cy="1130246"/>
              </a:xfrm>
              <a:prstGeom prst="rect">
                <a:avLst/>
              </a:prstGeom>
              <a:blipFill>
                <a:blip r:embed="rId5"/>
                <a:stretch>
                  <a:fillRect l="-109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5FF651-1504-4B96-B83A-8978E72693A2}"/>
                  </a:ext>
                </a:extLst>
              </p:cNvPr>
              <p:cNvSpPr txBox="1"/>
              <p:nvPr/>
            </p:nvSpPr>
            <p:spPr>
              <a:xfrm>
                <a:off x="206312" y="1246878"/>
                <a:ext cx="4979715" cy="34839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易见只需确定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即可确定系统的位置，故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广义坐标可以选取为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将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𝐶</m:t>
                    </m:r>
                    <m:r>
                      <a:rPr kumimoji="1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三点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的位矢用广义坐标表示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      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5FF651-1504-4B96-B83A-8978E7269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12" y="1246878"/>
                <a:ext cx="4979715" cy="3483967"/>
              </a:xfrm>
              <a:prstGeom prst="rect">
                <a:avLst/>
              </a:prstGeom>
              <a:blipFill>
                <a:blip r:embed="rId6"/>
                <a:stretch>
                  <a:fillRect l="-1958" r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7FE9CF-64DD-4FA0-B283-434B89E008E5}"/>
                  </a:ext>
                </a:extLst>
              </p:cNvPr>
              <p:cNvSpPr txBox="1"/>
              <p:nvPr/>
            </p:nvSpPr>
            <p:spPr>
              <a:xfrm>
                <a:off x="467544" y="4549676"/>
                <a:ext cx="4979715" cy="230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三点的虚位移为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𝛿𝜑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=−2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        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𝛿𝜑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7FE9CF-64DD-4FA0-B283-434B89E00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49676"/>
                <a:ext cx="4979715" cy="2308324"/>
              </a:xfrm>
              <a:prstGeom prst="rect">
                <a:avLst/>
              </a:prstGeom>
              <a:blipFill>
                <a:blip r:embed="rId7"/>
                <a:stretch>
                  <a:fillRect l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C681A4-BF2E-406A-9173-5C24EF9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40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>
            <a:extLst>
              <a:ext uri="{FF2B5EF4-FFF2-40B4-BE49-F238E27FC236}">
                <a16:creationId xmlns:a16="http://schemas.microsoft.com/office/drawing/2014/main" id="{FB639367-FA8F-6444-8C35-84C0F124A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661030"/>
            <a:ext cx="8928992" cy="1162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ts val="0"/>
              </a:spcBef>
            </a:pP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不可解约束</a:t>
            </a:r>
            <a:r>
              <a:rPr kumimoji="0" lang="zh-CN" altLang="en-US" dirty="0">
                <a:ea typeface="黑体" panose="02010609060101010101" pitchFamily="49" charset="-122"/>
              </a:rPr>
              <a:t>：在两个相对的方向上同时限制质点运动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双面约束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endParaRPr kumimoji="0"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5000"/>
              </a:lnSpc>
              <a:spcBef>
                <a:spcPts val="0"/>
              </a:spcBef>
            </a:pP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可解约束</a:t>
            </a:r>
            <a:r>
              <a:rPr kumimoji="0" lang="zh-CN" altLang="en-US" dirty="0">
                <a:ea typeface="黑体" panose="02010609060101010101" pitchFamily="49" charset="-122"/>
              </a:rPr>
              <a:t>：只在单一方向限制质点运动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（单面约束）</a:t>
            </a:r>
            <a:r>
              <a:rPr kumimoji="0" lang="zh-CN" altLang="en-US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0F80E174-845D-1F46-9216-27117131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5" y="110499"/>
            <a:ext cx="4038500" cy="45720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2、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可解约束和不可解约束</a:t>
            </a:r>
          </a:p>
        </p:txBody>
      </p:sp>
      <p:grpSp>
        <p:nvGrpSpPr>
          <p:cNvPr id="16395" name="Group 11">
            <a:extLst>
              <a:ext uri="{FF2B5EF4-FFF2-40B4-BE49-F238E27FC236}">
                <a16:creationId xmlns:a16="http://schemas.microsoft.com/office/drawing/2014/main" id="{EB2EA8A3-1FC4-B84B-8546-D71693A07C0C}"/>
              </a:ext>
            </a:extLst>
          </p:cNvPr>
          <p:cNvGrpSpPr>
            <a:grpSpLocks/>
          </p:cNvGrpSpPr>
          <p:nvPr/>
        </p:nvGrpSpPr>
        <p:grpSpPr bwMode="auto">
          <a:xfrm>
            <a:off x="1691094" y="1916924"/>
            <a:ext cx="2089150" cy="2501900"/>
            <a:chOff x="2450" y="1608"/>
            <a:chExt cx="1316" cy="1576"/>
          </a:xfrm>
        </p:grpSpPr>
        <p:grpSp>
          <p:nvGrpSpPr>
            <p:cNvPr id="12300" name="Group 12">
              <a:extLst>
                <a:ext uri="{FF2B5EF4-FFF2-40B4-BE49-F238E27FC236}">
                  <a16:creationId xmlns:a16="http://schemas.microsoft.com/office/drawing/2014/main" id="{EEAD56A9-7E21-374B-BE9A-CB2467B76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6" y="1608"/>
              <a:ext cx="1172" cy="1277"/>
              <a:chOff x="1924" y="953"/>
              <a:chExt cx="1172" cy="127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302" name="Object 13">
                    <a:extLst>
                      <a:ext uri="{FF2B5EF4-FFF2-40B4-BE49-F238E27FC236}">
                        <a16:creationId xmlns:a16="http://schemas.microsoft.com/office/drawing/2014/main" id="{84435B66-AEF7-BB48-AB97-EE713490AD8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42780177"/>
                      </p:ext>
                    </p:extLst>
                  </p:nvPr>
                </p:nvGraphicFramePr>
                <p:xfrm>
                  <a:off x="1924" y="953"/>
                  <a:ext cx="1025" cy="127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453" name="BMP 图象" r:id="rId3" imgW="1492250" imgH="1860550" progId="Paint.Picture">
                          <p:embed/>
                        </p:oleObj>
                      </mc:Choice>
                      <mc:Fallback>
                        <p:oleObj name="BMP 图象" r:id="rId3" imgW="1492250" imgH="1860550" progId="Paint.Picture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4" y="953"/>
                                <a:ext cx="1025" cy="1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302" name="Object 13">
                    <a:extLst>
                      <a:ext uri="{FF2B5EF4-FFF2-40B4-BE49-F238E27FC236}">
                        <a16:creationId xmlns:a16="http://schemas.microsoft.com/office/drawing/2014/main" id="{84435B66-AEF7-BB48-AB97-EE713490AD80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942780177"/>
                      </p:ext>
                    </p:extLst>
                  </p:nvPr>
                </p:nvGraphicFramePr>
                <p:xfrm>
                  <a:off x="1924" y="953"/>
                  <a:ext cx="1025" cy="127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425" name="BMP 图象" r:id="rId5" imgW="1492250" imgH="1860550" progId="Paint.Picture">
                          <p:embed/>
                        </p:oleObj>
                      </mc:Choice>
                      <mc:Fallback>
                        <p:oleObj name="BMP 图象" r:id="rId5" imgW="1492250" imgH="1860550" progId="Paint.Picture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4" y="953"/>
                                <a:ext cx="1025" cy="1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2303" name="Text Box 14">
                <a:extLst>
                  <a:ext uri="{FF2B5EF4-FFF2-40B4-BE49-F238E27FC236}">
                    <a16:creationId xmlns:a16="http://schemas.microsoft.com/office/drawing/2014/main" id="{E9714784-948C-784E-8083-461D8571D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1467"/>
                <a:ext cx="6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000" dirty="0">
                    <a:ea typeface="黑体" panose="02010609060101010101" pitchFamily="49" charset="-122"/>
                  </a:rPr>
                  <a:t>刚性杆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1" name="Text Box 15">
                  <a:extLst>
                    <a:ext uri="{FF2B5EF4-FFF2-40B4-BE49-F238E27FC236}">
                      <a16:creationId xmlns:a16="http://schemas.microsoft.com/office/drawing/2014/main" id="{524593D1-9B0F-3B45-95F0-CA82F42A5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0" y="2893"/>
                  <a:ext cx="131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oMath>
                    </m:oMathPara>
                  </a14:m>
                  <a:endParaRPr kumimoji="0" lang="en-US" altLang="zh-CN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301" name="Text Box 15">
                  <a:extLst>
                    <a:ext uri="{FF2B5EF4-FFF2-40B4-BE49-F238E27FC236}">
                      <a16:creationId xmlns:a16="http://schemas.microsoft.com/office/drawing/2014/main" id="{524593D1-9B0F-3B45-95F0-CA82F42A5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0" y="2893"/>
                  <a:ext cx="1316" cy="291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105CA670-1F61-A142-8CB9-264CF8054BA0}"/>
              </a:ext>
            </a:extLst>
          </p:cNvPr>
          <p:cNvGrpSpPr>
            <a:grpSpLocks/>
          </p:cNvGrpSpPr>
          <p:nvPr/>
        </p:nvGrpSpPr>
        <p:grpSpPr bwMode="auto">
          <a:xfrm>
            <a:off x="5508222" y="1871134"/>
            <a:ext cx="2359026" cy="2547938"/>
            <a:chOff x="4203" y="2160"/>
            <a:chExt cx="1486" cy="1605"/>
          </a:xfrm>
        </p:grpSpPr>
        <p:grpSp>
          <p:nvGrpSpPr>
            <p:cNvPr id="12296" name="Group 17">
              <a:extLst>
                <a:ext uri="{FF2B5EF4-FFF2-40B4-BE49-F238E27FC236}">
                  <a16:creationId xmlns:a16="http://schemas.microsoft.com/office/drawing/2014/main" id="{0B8CD679-7DA1-734F-A81A-F6DE1681E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160"/>
              <a:ext cx="1070" cy="1277"/>
              <a:chOff x="4272" y="2160"/>
              <a:chExt cx="1070" cy="127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298" name="Object 18">
                    <a:extLst>
                      <a:ext uri="{FF2B5EF4-FFF2-40B4-BE49-F238E27FC236}">
                        <a16:creationId xmlns:a16="http://schemas.microsoft.com/office/drawing/2014/main" id="{16FE5038-F62F-9B4A-AC36-4608AA0060B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37892582"/>
                      </p:ext>
                    </p:extLst>
                  </p:nvPr>
                </p:nvGraphicFramePr>
                <p:xfrm>
                  <a:off x="4272" y="2160"/>
                  <a:ext cx="1070" cy="127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454" name="BMP 图象" r:id="rId8" imgW="1416050" imgH="1689100" progId="Paint.Picture">
                          <p:embed/>
                        </p:oleObj>
                      </mc:Choice>
                      <mc:Fallback>
                        <p:oleObj name="BMP 图象" r:id="rId8" imgW="1416050" imgH="1689100" progId="Paint.Picture">
                          <p:embed/>
                          <p:pic>
                            <p:nvPicPr>
                              <p:cNvPr id="0" name="Object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72" y="2160"/>
                                <a:ext cx="1070" cy="1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298" name="Object 18">
                    <a:extLst>
                      <a:ext uri="{FF2B5EF4-FFF2-40B4-BE49-F238E27FC236}">
                        <a16:creationId xmlns:a16="http://schemas.microsoft.com/office/drawing/2014/main" id="{16FE5038-F62F-9B4A-AC36-4608AA0060BB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37892582"/>
                      </p:ext>
                    </p:extLst>
                  </p:nvPr>
                </p:nvGraphicFramePr>
                <p:xfrm>
                  <a:off x="4272" y="2160"/>
                  <a:ext cx="1070" cy="127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2426" name="BMP 图象" r:id="rId10" imgW="1416050" imgH="1689100" progId="Paint.Picture">
                          <p:embed/>
                        </p:oleObj>
                      </mc:Choice>
                      <mc:Fallback>
                        <p:oleObj name="BMP 图象" r:id="rId10" imgW="1416050" imgH="1689100" progId="Paint.Picture">
                          <p:embed/>
                          <p:pic>
                            <p:nvPicPr>
                              <p:cNvPr id="0" name="Object 1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272" y="2160"/>
                                <a:ext cx="1070" cy="1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2299" name="Text Box 19">
                <a:extLst>
                  <a:ext uri="{FF2B5EF4-FFF2-40B4-BE49-F238E27FC236}">
                    <a16:creationId xmlns:a16="http://schemas.microsoft.com/office/drawing/2014/main" id="{4713E795-D544-CB46-BDF3-F0864EBC69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68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000" dirty="0">
                    <a:ea typeface="黑体" panose="02010609060101010101" pitchFamily="49" charset="-122"/>
                  </a:rPr>
                  <a:t>绳</a:t>
                </a:r>
                <a:endParaRPr kumimoji="0" lang="zh-CN" altLang="en-US" dirty="0">
                  <a:ea typeface="黑体" panose="02010609060101010101" pitchFamily="49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97" name="Text Box 20">
                  <a:extLst>
                    <a:ext uri="{FF2B5EF4-FFF2-40B4-BE49-F238E27FC236}">
                      <a16:creationId xmlns:a16="http://schemas.microsoft.com/office/drawing/2014/main" id="{10EAA47F-2E6B-3A4F-A0A1-A5EBE39A09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03" y="3474"/>
                  <a:ext cx="148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Symbol" pitchFamily="2" charset="2"/>
                          </a:rPr>
                          <m:t> 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oMath>
                    </m:oMathPara>
                  </a14:m>
                  <a:endParaRPr kumimoji="0" lang="en-US" altLang="zh-CN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297" name="Text Box 20">
                  <a:extLst>
                    <a:ext uri="{FF2B5EF4-FFF2-40B4-BE49-F238E27FC236}">
                      <a16:creationId xmlns:a16="http://schemas.microsoft.com/office/drawing/2014/main" id="{10EAA47F-2E6B-3A4F-A0A1-A5EBE39A0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03" y="3474"/>
                  <a:ext cx="1486" cy="291"/>
                </a:xfrm>
                <a:prstGeom prst="rect">
                  <a:avLst/>
                </a:prstGeom>
                <a:blipFill>
                  <a:blip r:embed="rId12"/>
                  <a:stretch>
                    <a:fillRect b="-1184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58102A-0817-4EC2-8472-5A6ABBACD74D}"/>
                  </a:ext>
                </a:extLst>
              </p:cNvPr>
              <p:cNvSpPr txBox="1"/>
              <p:nvPr/>
            </p:nvSpPr>
            <p:spPr>
              <a:xfrm>
                <a:off x="1691094" y="4418046"/>
                <a:ext cx="2220553" cy="90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不可解约束</a:t>
                </a: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58102A-0817-4EC2-8472-5A6ABBAC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94" y="4418046"/>
                <a:ext cx="2220553" cy="909288"/>
              </a:xfrm>
              <a:prstGeom prst="rect">
                <a:avLst/>
              </a:prstGeom>
              <a:blipFill>
                <a:blip r:embed="rId13"/>
                <a:stretch>
                  <a:fillRect t="-5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BC4DE3-EAED-4614-80C4-04DE2CBF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172638-2E64-4769-82EE-5A86AD065133}"/>
                  </a:ext>
                </a:extLst>
              </p:cNvPr>
              <p:cNvSpPr txBox="1"/>
              <p:nvPr/>
            </p:nvSpPr>
            <p:spPr>
              <a:xfrm>
                <a:off x="5617760" y="4445100"/>
                <a:ext cx="2220553" cy="90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可解约束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≥0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172638-2E64-4769-82EE-5A86AD06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60" y="4445100"/>
                <a:ext cx="2220553" cy="909288"/>
              </a:xfrm>
              <a:prstGeom prst="rect">
                <a:avLst/>
              </a:prstGeom>
              <a:blipFill>
                <a:blip r:embed="rId14"/>
                <a:stretch>
                  <a:fillRect t="-5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 autoUpdateAnimBg="0"/>
      <p:bldP spid="2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Text Box 11">
                <a:extLst>
                  <a:ext uri="{FF2B5EF4-FFF2-40B4-BE49-F238E27FC236}">
                    <a16:creationId xmlns:a16="http://schemas.microsoft.com/office/drawing/2014/main" id="{8CE22259-78F4-9D47-8706-92AD65F83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33" y="560497"/>
                <a:ext cx="8915398" cy="5696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虚功原理的两种形式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</m:oMath>
                  </m:oMathPara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=1,2,…,</m:t>
                          </m:r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例：单摆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  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𝑖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𝛿𝜃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⟹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𝑚𝑔𝑙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易见，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若首先根据力的方向，应用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𝑊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，可得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后续求解无需处理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计算可以简化！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8680" name="Text Box 11">
                <a:extLst>
                  <a:ext uri="{FF2B5EF4-FFF2-40B4-BE49-F238E27FC236}">
                    <a16:creationId xmlns:a16="http://schemas.microsoft.com/office/drawing/2014/main" id="{8CE22259-78F4-9D47-8706-92AD65F8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33" y="560497"/>
                <a:ext cx="8915398" cy="5696496"/>
              </a:xfrm>
              <a:prstGeom prst="rect">
                <a:avLst/>
              </a:prstGeom>
              <a:blipFill>
                <a:blip r:embed="rId2"/>
                <a:stretch>
                  <a:fillRect l="-1094" t="-1178" b="-11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E8106AA1-B50F-4A14-B5DE-4B9BF83D1F79}"/>
              </a:ext>
            </a:extLst>
          </p:cNvPr>
          <p:cNvGrpSpPr/>
          <p:nvPr/>
        </p:nvGrpSpPr>
        <p:grpSpPr>
          <a:xfrm>
            <a:off x="7452320" y="622272"/>
            <a:ext cx="1205435" cy="1899745"/>
            <a:chOff x="7776362" y="-126945"/>
            <a:chExt cx="1205435" cy="1899745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064AEDFB-EDBB-4B8E-B485-85B4E4C29F86}"/>
                </a:ext>
              </a:extLst>
            </p:cNvPr>
            <p:cNvSpPr/>
            <p:nvPr/>
          </p:nvSpPr>
          <p:spPr bwMode="auto">
            <a:xfrm>
              <a:off x="7776362" y="-126945"/>
              <a:ext cx="936100" cy="936000"/>
            </a:xfrm>
            <a:prstGeom prst="arc">
              <a:avLst>
                <a:gd name="adj1" fmla="val 4183059"/>
                <a:gd name="adj2" fmla="val 540698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37FE052-6A18-4EDB-9693-DC0C53F4547B}"/>
                </a:ext>
              </a:extLst>
            </p:cNvPr>
            <p:cNvGrpSpPr/>
            <p:nvPr/>
          </p:nvGrpSpPr>
          <p:grpSpPr>
            <a:xfrm>
              <a:off x="7812360" y="332656"/>
              <a:ext cx="1169437" cy="1440144"/>
              <a:chOff x="7812360" y="332656"/>
              <a:chExt cx="1169437" cy="1440144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E607B7BB-9861-4DF6-BBEC-B6AF7A1D08F4}"/>
                  </a:ext>
                </a:extLst>
              </p:cNvPr>
              <p:cNvCxnSpPr/>
              <p:nvPr/>
            </p:nvCxnSpPr>
            <p:spPr bwMode="auto">
              <a:xfrm>
                <a:off x="7812360" y="332656"/>
                <a:ext cx="86409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4A323ED-EB86-4D72-AE52-2607CE5796AE}"/>
                  </a:ext>
                </a:extLst>
              </p:cNvPr>
              <p:cNvCxnSpPr/>
              <p:nvPr/>
            </p:nvCxnSpPr>
            <p:spPr bwMode="auto">
              <a:xfrm>
                <a:off x="8244408" y="332656"/>
                <a:ext cx="504056" cy="13681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32FB80B-2C41-49AB-9F4B-D9AF6D9CE957}"/>
                  </a:ext>
                </a:extLst>
              </p:cNvPr>
              <p:cNvSpPr/>
              <p:nvPr/>
            </p:nvSpPr>
            <p:spPr bwMode="auto">
              <a:xfrm>
                <a:off x="8676456" y="1628800"/>
                <a:ext cx="144016" cy="14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376FC10-272A-4D32-9926-24D078F3AA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44408" y="341056"/>
                <a:ext cx="0" cy="12877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F0708F-ADFB-45B5-BB50-B7C8D406B5A8}"/>
                      </a:ext>
                    </a:extLst>
                  </p:cNvPr>
                  <p:cNvSpPr txBox="1"/>
                  <p:nvPr/>
                </p:nvSpPr>
                <p:spPr>
                  <a:xfrm>
                    <a:off x="8125944" y="729780"/>
                    <a:ext cx="4437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B7F0708F-ADFB-45B5-BB50-B7C8D406B5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5944" y="729780"/>
                    <a:ext cx="44377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452D4FB0-EAE4-43D9-B403-4F8FD9F76BF8}"/>
                      </a:ext>
                    </a:extLst>
                  </p:cNvPr>
                  <p:cNvSpPr txBox="1"/>
                  <p:nvPr/>
                </p:nvSpPr>
                <p:spPr>
                  <a:xfrm>
                    <a:off x="8567581" y="1183199"/>
                    <a:ext cx="41421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452D4FB0-EAE4-43D9-B403-4F8FD9F76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7581" y="1183199"/>
                    <a:ext cx="41421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8421" r="-323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9ECEFE-59AB-4C80-AE9C-8480629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44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6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48EA4807-E6A9-4FB6-A985-C9E99D5B2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6" y="-17031"/>
                <a:ext cx="8568952" cy="5762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4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：利用虚功原理求解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3.3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题：求平衡时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AB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与竖直线夹角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48EA4807-E6A9-4FB6-A985-C9E99D5B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-17031"/>
                <a:ext cx="8568952" cy="576248"/>
              </a:xfrm>
              <a:prstGeom prst="rect">
                <a:avLst/>
              </a:prstGeom>
              <a:blipFill>
                <a:blip r:embed="rId3"/>
                <a:stretch>
                  <a:fillRect l="-1138" b="-24211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628EC63-1BB8-439E-9847-D2F0F82C7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24" y="735604"/>
                <a:ext cx="5878786" cy="2969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虚功原理：平衡时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𝜎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𝑎𝑔</m:t>
                    </m:r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𝜎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𝑏𝑔</m:t>
                    </m:r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，根据虚功原理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𝑏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取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𝜃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为广义坐标，则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𝐷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𝐸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点的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0" lang="zh-CN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坐标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E628EC63-1BB8-439E-9847-D2F0F82C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24" y="735604"/>
                <a:ext cx="5878786" cy="2969467"/>
              </a:xfrm>
              <a:prstGeom prst="rect">
                <a:avLst/>
              </a:prstGeom>
              <a:blipFill>
                <a:blip r:embed="rId4"/>
                <a:stretch>
                  <a:fillRect l="-1554" b="-308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EC71DBE-7481-4941-BE9D-22F4612114FE}"/>
                  </a:ext>
                </a:extLst>
              </p:cNvPr>
              <p:cNvSpPr/>
              <p:nvPr/>
            </p:nvSpPr>
            <p:spPr>
              <a:xfrm>
                <a:off x="280066" y="3827566"/>
                <a:ext cx="8778129" cy="28276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𝑏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𝛿𝜃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𝛿𝜃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代入虚功原理表达式，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𝑎𝑏</m:t>
                          </m:r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⟹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tan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EC71DBE-7481-4941-BE9D-22F4612114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6" y="3827566"/>
                <a:ext cx="8778129" cy="2827697"/>
              </a:xfrm>
              <a:prstGeom prst="rect">
                <a:avLst/>
              </a:prstGeom>
              <a:blipFill>
                <a:blip r:embed="rId5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771A525-350C-4B27-BA4C-411BECB73DC0}"/>
              </a:ext>
            </a:extLst>
          </p:cNvPr>
          <p:cNvGrpSpPr/>
          <p:nvPr/>
        </p:nvGrpSpPr>
        <p:grpSpPr>
          <a:xfrm>
            <a:off x="6374433" y="583144"/>
            <a:ext cx="2683762" cy="3094307"/>
            <a:chOff x="5792047" y="1340255"/>
            <a:chExt cx="2683762" cy="309430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226327-6B84-48C9-B612-9E9156452AE4}"/>
                </a:ext>
              </a:extLst>
            </p:cNvPr>
            <p:cNvSpPr/>
            <p:nvPr/>
          </p:nvSpPr>
          <p:spPr bwMode="auto">
            <a:xfrm>
              <a:off x="5792047" y="1340255"/>
              <a:ext cx="2683762" cy="30217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9" name="组合 5">
              <a:extLst>
                <a:ext uri="{FF2B5EF4-FFF2-40B4-BE49-F238E27FC236}">
                  <a16:creationId xmlns:a16="http://schemas.microsoft.com/office/drawing/2014/main" id="{347B6F5A-4F5A-4DA3-A7B9-B24A1BFDF856}"/>
                </a:ext>
              </a:extLst>
            </p:cNvPr>
            <p:cNvGrpSpPr>
              <a:grpSpLocks/>
            </p:cNvGrpSpPr>
            <p:nvPr/>
          </p:nvGrpSpPr>
          <p:grpSpPr bwMode="auto">
            <a:xfrm rot="685194">
              <a:off x="6831500" y="1932662"/>
              <a:ext cx="1036638" cy="1593850"/>
              <a:chOff x="2297151" y="2074127"/>
              <a:chExt cx="1037064" cy="159462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5EC8A55-E62E-48E6-A4A3-3FA68BBCC79B}"/>
                  </a:ext>
                </a:extLst>
              </p:cNvPr>
              <p:cNvSpPr/>
              <p:nvPr/>
            </p:nvSpPr>
            <p:spPr>
              <a:xfrm>
                <a:off x="2290673" y="2072858"/>
                <a:ext cx="100054" cy="15946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3403E9D-2C92-4A7F-B8F1-2CC61C15BC9A}"/>
                  </a:ext>
                </a:extLst>
              </p:cNvPr>
              <p:cNvSpPr/>
              <p:nvPr/>
            </p:nvSpPr>
            <p:spPr>
              <a:xfrm rot="5400000">
                <a:off x="2784678" y="3122266"/>
                <a:ext cx="100061" cy="9862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CBF3F87-C431-4B0C-B245-5F09886C4CB7}"/>
                </a:ext>
              </a:extLst>
            </p:cNvPr>
            <p:cNvCxnSpPr/>
            <p:nvPr/>
          </p:nvCxnSpPr>
          <p:spPr bwMode="auto">
            <a:xfrm>
              <a:off x="6388588" y="1845349"/>
              <a:ext cx="16605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703F65C-AEA3-4D08-ABE8-9D9167D8C3C2}"/>
                </a:ext>
              </a:extLst>
            </p:cNvPr>
            <p:cNvCxnSpPr/>
            <p:nvPr/>
          </p:nvCxnSpPr>
          <p:spPr bwMode="auto">
            <a:xfrm>
              <a:off x="6899763" y="2578774"/>
              <a:ext cx="1587" cy="118427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2CADB9E-AC5C-4B01-BB43-BA41CE486C8E}"/>
                </a:ext>
              </a:extLst>
            </p:cNvPr>
            <p:cNvCxnSpPr/>
            <p:nvPr/>
          </p:nvCxnSpPr>
          <p:spPr bwMode="auto">
            <a:xfrm>
              <a:off x="7218850" y="3466187"/>
              <a:ext cx="1588" cy="72072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47486A2-18C3-4C50-9B16-F9EB49B181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87088" y="1412776"/>
              <a:ext cx="0" cy="302178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560852CE-B6F1-41C6-9515-A4CCD49C1B0B}"/>
                </a:ext>
              </a:extLst>
            </p:cNvPr>
            <p:cNvSpPr/>
            <p:nvPr/>
          </p:nvSpPr>
          <p:spPr bwMode="auto">
            <a:xfrm flipH="1" flipV="1">
              <a:off x="6882300" y="1907262"/>
              <a:ext cx="449263" cy="482600"/>
            </a:xfrm>
            <a:prstGeom prst="arc">
              <a:avLst>
                <a:gd name="adj1" fmla="val 16149332"/>
                <a:gd name="adj2" fmla="val 182230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913CBFE-46A2-4B87-A8F6-96693A66546C}"/>
                </a:ext>
              </a:extLst>
            </p:cNvPr>
            <p:cNvCxnSpPr/>
            <p:nvPr/>
          </p:nvCxnSpPr>
          <p:spPr bwMode="auto">
            <a:xfrm flipH="1">
              <a:off x="6788638" y="3320137"/>
              <a:ext cx="860425" cy="476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对象 9">
              <a:extLst>
                <a:ext uri="{FF2B5EF4-FFF2-40B4-BE49-F238E27FC236}">
                  <a16:creationId xmlns:a16="http://schemas.microsoft.com/office/drawing/2014/main" id="{98BCD7D3-263D-4BAB-9A2C-46A9808390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4812" y="2120568"/>
            <a:ext cx="252413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1" name="Equation" r:id="rId6" imgW="1460500" imgH="1606550" progId="Equation.DSMT4">
                    <p:embed/>
                  </p:oleObj>
                </mc:Choice>
                <mc:Fallback>
                  <p:oleObj name="Equation" r:id="rId6" imgW="1460500" imgH="1606550" progId="Equation.DSMT4">
                    <p:embed/>
                    <p:pic>
                      <p:nvPicPr>
                        <p:cNvPr id="27" name="对象 9">
                          <a:extLst>
                            <a:ext uri="{FF2B5EF4-FFF2-40B4-BE49-F238E27FC236}">
                              <a16:creationId xmlns:a16="http://schemas.microsoft.com/office/drawing/2014/main" id="{98BCD7D3-263D-4BAB-9A2C-46A9808390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4812" y="2120568"/>
                          <a:ext cx="252413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9">
              <a:extLst>
                <a:ext uri="{FF2B5EF4-FFF2-40B4-BE49-F238E27FC236}">
                  <a16:creationId xmlns:a16="http://schemas.microsoft.com/office/drawing/2014/main" id="{DF35F99E-D0C8-4AD6-B7A4-300437CFFF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17225" y="2343824"/>
            <a:ext cx="2476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2" name="Equation" r:id="rId8" imgW="1898650" imgH="2635250" progId="Equation.DSMT4">
                    <p:embed/>
                  </p:oleObj>
                </mc:Choice>
                <mc:Fallback>
                  <p:oleObj name="Equation" r:id="rId8" imgW="1898650" imgH="2635250" progId="Equation.DSMT4">
                    <p:embed/>
                    <p:pic>
                      <p:nvPicPr>
                        <p:cNvPr id="28" name="对象 9">
                          <a:extLst>
                            <a:ext uri="{FF2B5EF4-FFF2-40B4-BE49-F238E27FC236}">
                              <a16:creationId xmlns:a16="http://schemas.microsoft.com/office/drawing/2014/main" id="{DF35F99E-D0C8-4AD6-B7A4-300437CFFF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7225" y="2343824"/>
                          <a:ext cx="247650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9">
              <a:extLst>
                <a:ext uri="{FF2B5EF4-FFF2-40B4-BE49-F238E27FC236}">
                  <a16:creationId xmlns:a16="http://schemas.microsoft.com/office/drawing/2014/main" id="{5ECDBE62-7F48-4652-9F23-A5E8E32798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53163" y="3573052"/>
            <a:ext cx="252412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3" name="Equation" r:id="rId10" imgW="1460500" imgH="2051050" progId="Equation.DSMT4">
                    <p:embed/>
                  </p:oleObj>
                </mc:Choice>
                <mc:Fallback>
                  <p:oleObj name="Equation" r:id="rId10" imgW="1460500" imgH="2051050" progId="Equation.DSMT4">
                    <p:embed/>
                    <p:pic>
                      <p:nvPicPr>
                        <p:cNvPr id="29" name="对象 9">
                          <a:extLst>
                            <a:ext uri="{FF2B5EF4-FFF2-40B4-BE49-F238E27FC236}">
                              <a16:creationId xmlns:a16="http://schemas.microsoft.com/office/drawing/2014/main" id="{5ECDBE62-7F48-4652-9F23-A5E8E32798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3163" y="3573052"/>
                          <a:ext cx="252412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9">
              <a:extLst>
                <a:ext uri="{FF2B5EF4-FFF2-40B4-BE49-F238E27FC236}">
                  <a16:creationId xmlns:a16="http://schemas.microsoft.com/office/drawing/2014/main" id="{C035E055-321B-40FF-9E92-0F47CDBB20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8950" y="1542137"/>
            <a:ext cx="30321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4" name="Equation" r:id="rId12" imgW="1752600" imgH="1898650" progId="Equation.DSMT4">
                    <p:embed/>
                  </p:oleObj>
                </mc:Choice>
                <mc:Fallback>
                  <p:oleObj name="Equation" r:id="rId12" imgW="1752600" imgH="1898650" progId="Equation.DSMT4">
                    <p:embed/>
                    <p:pic>
                      <p:nvPicPr>
                        <p:cNvPr id="30" name="对象 9">
                          <a:extLst>
                            <a:ext uri="{FF2B5EF4-FFF2-40B4-BE49-F238E27FC236}">
                              <a16:creationId xmlns:a16="http://schemas.microsoft.com/office/drawing/2014/main" id="{C035E055-321B-40FF-9E92-0F47CDBB20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8950" y="1542137"/>
                          <a:ext cx="303213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9">
              <a:extLst>
                <a:ext uri="{FF2B5EF4-FFF2-40B4-BE49-F238E27FC236}">
                  <a16:creationId xmlns:a16="http://schemas.microsoft.com/office/drawing/2014/main" id="{91499367-AB97-44E9-A149-263C475EC1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95100" y="3545562"/>
            <a:ext cx="303213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5" name="Equation" r:id="rId14" imgW="1752600" imgH="2051050" progId="Equation.DSMT4">
                    <p:embed/>
                  </p:oleObj>
                </mc:Choice>
                <mc:Fallback>
                  <p:oleObj name="Equation" r:id="rId14" imgW="1752600" imgH="2051050" progId="Equation.DSMT4">
                    <p:embed/>
                    <p:pic>
                      <p:nvPicPr>
                        <p:cNvPr id="31" name="对象 9">
                          <a:extLst>
                            <a:ext uri="{FF2B5EF4-FFF2-40B4-BE49-F238E27FC236}">
                              <a16:creationId xmlns:a16="http://schemas.microsoft.com/office/drawing/2014/main" id="{91499367-AB97-44E9-A149-263C475EC1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5100" y="3545562"/>
                          <a:ext cx="303213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9">
              <a:extLst>
                <a:ext uri="{FF2B5EF4-FFF2-40B4-BE49-F238E27FC236}">
                  <a16:creationId xmlns:a16="http://schemas.microsoft.com/office/drawing/2014/main" id="{92E2E194-2B5C-4F85-8DAB-954228CB65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6200" y="3310612"/>
            <a:ext cx="303213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6" name="Equation" r:id="rId16" imgW="1752600" imgH="1898650" progId="Equation.DSMT4">
                    <p:embed/>
                  </p:oleObj>
                </mc:Choice>
                <mc:Fallback>
                  <p:oleObj name="Equation" r:id="rId16" imgW="1752600" imgH="1898650" progId="Equation.DSMT4">
                    <p:embed/>
                    <p:pic>
                      <p:nvPicPr>
                        <p:cNvPr id="32" name="对象 9">
                          <a:extLst>
                            <a:ext uri="{FF2B5EF4-FFF2-40B4-BE49-F238E27FC236}">
                              <a16:creationId xmlns:a16="http://schemas.microsoft.com/office/drawing/2014/main" id="{92E2E194-2B5C-4F85-8DAB-954228CB6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6200" y="3310612"/>
                          <a:ext cx="303213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4F6C713-678B-4D6C-BF0F-812CA08CC668}"/>
                </a:ext>
              </a:extLst>
            </p:cNvPr>
            <p:cNvCxnSpPr/>
            <p:nvPr/>
          </p:nvCxnSpPr>
          <p:spPr bwMode="auto">
            <a:xfrm flipH="1" flipV="1">
              <a:off x="7214088" y="1861224"/>
              <a:ext cx="25400" cy="257333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03F8A6F-983E-4565-8CD5-37204CDDAAC5}"/>
                </a:ext>
              </a:extLst>
            </p:cNvPr>
            <p:cNvCxnSpPr/>
            <p:nvPr/>
          </p:nvCxnSpPr>
          <p:spPr bwMode="auto">
            <a:xfrm>
              <a:off x="6899763" y="3045499"/>
              <a:ext cx="196850" cy="476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87A9C8-D431-435A-9A5C-74A7CFCF4FAD}"/>
                </a:ext>
              </a:extLst>
            </p:cNvPr>
            <p:cNvCxnSpPr/>
            <p:nvPr/>
          </p:nvCxnSpPr>
          <p:spPr bwMode="auto">
            <a:xfrm>
              <a:off x="7096613" y="3153449"/>
              <a:ext cx="142875" cy="31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854E0207-EC4D-4C9D-ACCF-509C5E53EACF}"/>
                </a:ext>
              </a:extLst>
            </p:cNvPr>
            <p:cNvSpPr/>
            <p:nvPr/>
          </p:nvSpPr>
          <p:spPr bwMode="auto">
            <a:xfrm rot="16200000" flipH="1" flipV="1">
              <a:off x="7001362" y="3083600"/>
              <a:ext cx="449263" cy="481012"/>
            </a:xfrm>
            <a:prstGeom prst="arc">
              <a:avLst>
                <a:gd name="adj1" fmla="val 16149332"/>
                <a:gd name="adj2" fmla="val 1822308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7" name="对象 9">
              <a:extLst>
                <a:ext uri="{FF2B5EF4-FFF2-40B4-BE49-F238E27FC236}">
                  <a16:creationId xmlns:a16="http://schemas.microsoft.com/office/drawing/2014/main" id="{7CB2ECC3-2950-45F6-B9A7-DA0D4A480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6200" y="3205837"/>
            <a:ext cx="328613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7" name="Equation" r:id="rId18" imgW="1898650" imgH="2635250" progId="Equation.DSMT4">
                    <p:embed/>
                  </p:oleObj>
                </mc:Choice>
                <mc:Fallback>
                  <p:oleObj name="Equation" r:id="rId18" imgW="1898650" imgH="2635250" progId="Equation.DSMT4">
                    <p:embed/>
                    <p:pic>
                      <p:nvPicPr>
                        <p:cNvPr id="37" name="对象 9">
                          <a:extLst>
                            <a:ext uri="{FF2B5EF4-FFF2-40B4-BE49-F238E27FC236}">
                              <a16:creationId xmlns:a16="http://schemas.microsoft.com/office/drawing/2014/main" id="{7CB2ECC3-2950-45F6-B9A7-DA0D4A480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6200" y="3205837"/>
                          <a:ext cx="328613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399EE-EBD2-4AE1-A71A-4BB61BB3EB59}"/>
                  </a:ext>
                </a:extLst>
              </p:cNvPr>
              <p:cNvSpPr txBox="1"/>
              <p:nvPr/>
            </p:nvSpPr>
            <p:spPr>
              <a:xfrm>
                <a:off x="7035800" y="1650740"/>
                <a:ext cx="483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399EE-EBD2-4AE1-A71A-4BB61BB3E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800" y="1650740"/>
                <a:ext cx="48385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A1C5456-67FD-47D4-8988-9594ACB8F542}"/>
                  </a:ext>
                </a:extLst>
              </p:cNvPr>
              <p:cNvSpPr txBox="1"/>
              <p:nvPr/>
            </p:nvSpPr>
            <p:spPr>
              <a:xfrm>
                <a:off x="7427549" y="2676944"/>
                <a:ext cx="483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A1C5456-67FD-47D4-8988-9594ACB8F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549" y="2676944"/>
                <a:ext cx="48385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AE4467-1608-4554-9871-EE3C08EA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0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80B9812F-F24A-B046-9751-F1B084034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14513"/>
            <a:ext cx="7696200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曲柄连杆机构静止在如图所示位置上，已知角度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φ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ψ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不计机构自身重量，求平衡时主动力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的大小应满足的关系。</a:t>
            </a:r>
          </a:p>
        </p:txBody>
      </p:sp>
      <p:grpSp>
        <p:nvGrpSpPr>
          <p:cNvPr id="32771" name="Group 5">
            <a:extLst>
              <a:ext uri="{FF2B5EF4-FFF2-40B4-BE49-F238E27FC236}">
                <a16:creationId xmlns:a16="http://schemas.microsoft.com/office/drawing/2014/main" id="{B85ACE06-1043-2F4A-9C39-C2306C836FF0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3987800"/>
            <a:ext cx="4183063" cy="2001838"/>
            <a:chOff x="1566" y="2512"/>
            <a:chExt cx="2635" cy="1261"/>
          </a:xfrm>
        </p:grpSpPr>
        <p:sp>
          <p:nvSpPr>
            <p:cNvPr id="32773" name="Rectangle 6">
              <a:extLst>
                <a:ext uri="{FF2B5EF4-FFF2-40B4-BE49-F238E27FC236}">
                  <a16:creationId xmlns:a16="http://schemas.microsoft.com/office/drawing/2014/main" id="{F496BBBD-2017-B74D-A010-58E6D7A8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512"/>
              <a:ext cx="2635" cy="1261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4" name="Line 7">
              <a:extLst>
                <a:ext uri="{FF2B5EF4-FFF2-40B4-BE49-F238E27FC236}">
                  <a16:creationId xmlns:a16="http://schemas.microsoft.com/office/drawing/2014/main" id="{2F03788B-3D1C-F441-9094-D2805603D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8" y="3310"/>
              <a:ext cx="1507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5" name="Rectangle 8">
              <a:extLst>
                <a:ext uri="{FF2B5EF4-FFF2-40B4-BE49-F238E27FC236}">
                  <a16:creationId xmlns:a16="http://schemas.microsoft.com/office/drawing/2014/main" id="{B328048B-8617-CC4F-BB10-E7EB842F0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3213"/>
              <a:ext cx="266" cy="157"/>
            </a:xfrm>
            <a:prstGeom prst="rect">
              <a:avLst/>
            </a:prstGeom>
            <a:gradFill rotWithShape="0">
              <a:gsLst>
                <a:gs pos="0">
                  <a:srgbClr val="525252"/>
                </a:gs>
                <a:gs pos="50000">
                  <a:srgbClr val="B2B2B2"/>
                </a:gs>
                <a:gs pos="100000">
                  <a:srgbClr val="525252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6" name="Line 9">
              <a:extLst>
                <a:ext uri="{FF2B5EF4-FFF2-40B4-BE49-F238E27FC236}">
                  <a16:creationId xmlns:a16="http://schemas.microsoft.com/office/drawing/2014/main" id="{E9CA2880-2B94-C94E-AD71-27F8BA06C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83" y="2937"/>
              <a:ext cx="478" cy="38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77" name="Line 10">
              <a:extLst>
                <a:ext uri="{FF2B5EF4-FFF2-40B4-BE49-F238E27FC236}">
                  <a16:creationId xmlns:a16="http://schemas.microsoft.com/office/drawing/2014/main" id="{1D137E35-1183-D348-882C-483659C8A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12"/>
              <a:ext cx="1033" cy="381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9" name="Oval 11">
              <a:extLst>
                <a:ext uri="{FF2B5EF4-FFF2-40B4-BE49-F238E27FC236}">
                  <a16:creationId xmlns:a16="http://schemas.microsoft.com/office/drawing/2014/main" id="{1D51E073-F85F-6F4B-B223-57DA88AC9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" y="3269"/>
              <a:ext cx="56" cy="56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5F5F5F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79" name="Oval 12">
              <a:extLst>
                <a:ext uri="{FF2B5EF4-FFF2-40B4-BE49-F238E27FC236}">
                  <a16:creationId xmlns:a16="http://schemas.microsoft.com/office/drawing/2014/main" id="{0FA790BA-7DD1-1641-9DB3-9E669D19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2887"/>
              <a:ext cx="73" cy="74"/>
            </a:xfrm>
            <a:prstGeom prst="ellipse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52525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0" name="Arc 13">
              <a:extLst>
                <a:ext uri="{FF2B5EF4-FFF2-40B4-BE49-F238E27FC236}">
                  <a16:creationId xmlns:a16="http://schemas.microsoft.com/office/drawing/2014/main" id="{83C89EEE-59EB-9243-A4A7-CAC105143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3224"/>
              <a:ext cx="56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1" name="Arc 14">
              <a:extLst>
                <a:ext uri="{FF2B5EF4-FFF2-40B4-BE49-F238E27FC236}">
                  <a16:creationId xmlns:a16="http://schemas.microsoft.com/office/drawing/2014/main" id="{35E7DA67-59B1-434D-BF92-6DDDD6024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0" y="3211"/>
              <a:ext cx="56" cy="1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3" name="Text Box 15">
              <a:extLst>
                <a:ext uri="{FF2B5EF4-FFF2-40B4-BE49-F238E27FC236}">
                  <a16:creationId xmlns:a16="http://schemas.microsoft.com/office/drawing/2014/main" id="{292D3D0B-3589-8F4C-816D-F84B7E288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" y="313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  <p:sp>
          <p:nvSpPr>
            <p:cNvPr id="27664" name="Text Box 16">
              <a:extLst>
                <a:ext uri="{FF2B5EF4-FFF2-40B4-BE49-F238E27FC236}">
                  <a16:creationId xmlns:a16="http://schemas.microsoft.com/office/drawing/2014/main" id="{D5DEB86F-43B4-2B4F-98B2-A19637B00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269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27665" name="Text Box 17">
              <a:extLst>
                <a:ext uri="{FF2B5EF4-FFF2-40B4-BE49-F238E27FC236}">
                  <a16:creationId xmlns:a16="http://schemas.microsoft.com/office/drawing/2014/main" id="{68093216-1B8C-434F-BEBC-126644137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" y="293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</a:p>
          </p:txBody>
        </p:sp>
        <p:sp>
          <p:nvSpPr>
            <p:cNvPr id="32785" name="Text Box 18">
              <a:extLst>
                <a:ext uri="{FF2B5EF4-FFF2-40B4-BE49-F238E27FC236}">
                  <a16:creationId xmlns:a16="http://schemas.microsoft.com/office/drawing/2014/main" id="{2B207629-14E1-B448-ACEA-676541411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" y="3092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φ</a:t>
              </a:r>
            </a:p>
          </p:txBody>
        </p:sp>
        <p:sp>
          <p:nvSpPr>
            <p:cNvPr id="32786" name="Rectangle 19">
              <a:extLst>
                <a:ext uri="{FF2B5EF4-FFF2-40B4-BE49-F238E27FC236}">
                  <a16:creationId xmlns:a16="http://schemas.microsoft.com/office/drawing/2014/main" id="{1A91E402-CF26-9F40-8C08-29D404373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3109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ψ</a:t>
              </a:r>
            </a:p>
          </p:txBody>
        </p:sp>
        <p:sp>
          <p:nvSpPr>
            <p:cNvPr id="32787" name="Rectangle 20">
              <a:extLst>
                <a:ext uri="{FF2B5EF4-FFF2-40B4-BE49-F238E27FC236}">
                  <a16:creationId xmlns:a16="http://schemas.microsoft.com/office/drawing/2014/main" id="{EE3B560F-8B78-C94E-B002-6C5ACAF5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856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66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</a:p>
          </p:txBody>
        </p:sp>
        <p:sp>
          <p:nvSpPr>
            <p:cNvPr id="32788" name="Rectangle 21" descr="浅色上对角线">
              <a:extLst>
                <a:ext uri="{FF2B5EF4-FFF2-40B4-BE49-F238E27FC236}">
                  <a16:creationId xmlns:a16="http://schemas.microsoft.com/office/drawing/2014/main" id="{BC0DE09E-668A-7E40-A48A-CA12B6B36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" y="3129"/>
              <a:ext cx="432" cy="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89" name="Line 22" descr="深色上对角线">
              <a:extLst>
                <a:ext uri="{FF2B5EF4-FFF2-40B4-BE49-F238E27FC236}">
                  <a16:creationId xmlns:a16="http://schemas.microsoft.com/office/drawing/2014/main" id="{5E8BB2B0-264D-AA47-A241-51BB07947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1" y="3192"/>
              <a:ext cx="4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0" name="Rectangle 23" descr="浅色上对角线">
              <a:extLst>
                <a:ext uri="{FF2B5EF4-FFF2-40B4-BE49-F238E27FC236}">
                  <a16:creationId xmlns:a16="http://schemas.microsoft.com/office/drawing/2014/main" id="{3AA6D117-997C-0847-B961-679608323D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45" y="3395"/>
              <a:ext cx="432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2791" name="Line 24">
              <a:extLst>
                <a:ext uri="{FF2B5EF4-FFF2-40B4-BE49-F238E27FC236}">
                  <a16:creationId xmlns:a16="http://schemas.microsoft.com/office/drawing/2014/main" id="{845DBE82-5FAA-104A-8AE1-EC460B5F0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3395"/>
              <a:ext cx="43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2792" name="Group 25">
              <a:extLst>
                <a:ext uri="{FF2B5EF4-FFF2-40B4-BE49-F238E27FC236}">
                  <a16:creationId xmlns:a16="http://schemas.microsoft.com/office/drawing/2014/main" id="{D7F61F00-D9A4-434B-94D3-7466B42FF60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11" y="3289"/>
              <a:ext cx="336" cy="293"/>
              <a:chOff x="1418" y="2379"/>
              <a:chExt cx="336" cy="293"/>
            </a:xfrm>
          </p:grpSpPr>
          <p:sp>
            <p:nvSpPr>
              <p:cNvPr id="32797" name="AutoShape 26">
                <a:extLst>
                  <a:ext uri="{FF2B5EF4-FFF2-40B4-BE49-F238E27FC236}">
                    <a16:creationId xmlns:a16="http://schemas.microsoft.com/office/drawing/2014/main" id="{5A168C6E-A203-1D4E-B02A-3E6ECAFAD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481" y="2424"/>
                <a:ext cx="196" cy="1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rgbClr val="454545"/>
                  </a:gs>
                  <a:gs pos="50000">
                    <a:srgbClr val="969696"/>
                  </a:gs>
                  <a:gs pos="100000">
                    <a:srgbClr val="454545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798" name="Oval 27">
                <a:extLst>
                  <a:ext uri="{FF2B5EF4-FFF2-40B4-BE49-F238E27FC236}">
                    <a16:creationId xmlns:a16="http://schemas.microsoft.com/office/drawing/2014/main" id="{92711D74-B39E-0C4F-A89B-0D64F46D1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531" y="2565"/>
                <a:ext cx="108" cy="107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96969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799" name="Rectangle 28" descr="浅色上对角线">
                <a:extLst>
                  <a:ext uri="{FF2B5EF4-FFF2-40B4-BE49-F238E27FC236}">
                    <a16:creationId xmlns:a16="http://schemas.microsoft.com/office/drawing/2014/main" id="{480943AD-CE4D-1B43-920C-F9CAB623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426" y="2379"/>
                <a:ext cx="323" cy="51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2800" name="Line 29">
                <a:extLst>
                  <a:ext uri="{FF2B5EF4-FFF2-40B4-BE49-F238E27FC236}">
                    <a16:creationId xmlns:a16="http://schemas.microsoft.com/office/drawing/2014/main" id="{D27D40FD-0248-B248-ABB0-602C5E3C0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418" y="2434"/>
                <a:ext cx="336" cy="1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2793" name="Line 30">
              <a:extLst>
                <a:ext uri="{FF2B5EF4-FFF2-40B4-BE49-F238E27FC236}">
                  <a16:creationId xmlns:a16="http://schemas.microsoft.com/office/drawing/2014/main" id="{D5D3D4D8-63FE-1444-AD3B-10C362797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7" y="3302"/>
              <a:ext cx="338" cy="0"/>
            </a:xfrm>
            <a:prstGeom prst="line">
              <a:avLst/>
            </a:prstGeom>
            <a:noFill/>
            <a:ln w="28575" cap="sq">
              <a:solidFill>
                <a:srgbClr val="FF0066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94" name="Line 31">
              <a:extLst>
                <a:ext uri="{FF2B5EF4-FFF2-40B4-BE49-F238E27FC236}">
                  <a16:creationId xmlns:a16="http://schemas.microsoft.com/office/drawing/2014/main" id="{E9A9B034-252B-BC45-B068-6B90BFDDF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2950"/>
              <a:ext cx="187" cy="231"/>
            </a:xfrm>
            <a:prstGeom prst="line">
              <a:avLst/>
            </a:prstGeom>
            <a:noFill/>
            <a:ln w="28575" cap="sq">
              <a:solidFill>
                <a:srgbClr val="FF0066"/>
              </a:solidFill>
              <a:round/>
              <a:headEnd type="stealth" w="sm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47A19EDF-387B-B840-A64B-E22C0D725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3138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</a:p>
          </p:txBody>
        </p:sp>
        <p:sp>
          <p:nvSpPr>
            <p:cNvPr id="27681" name="Text Box 33">
              <a:extLst>
                <a:ext uri="{FF2B5EF4-FFF2-40B4-BE49-F238E27FC236}">
                  <a16:creationId xmlns:a16="http://schemas.microsoft.com/office/drawing/2014/main" id="{DF792F8C-4213-434D-93D7-2193756CA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" y="3042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F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</a:p>
          </p:txBody>
        </p:sp>
      </p:grpSp>
      <p:sp>
        <p:nvSpPr>
          <p:cNvPr id="32772" name="Text Box 34">
            <a:extLst>
              <a:ext uri="{FF2B5EF4-FFF2-40B4-BE49-F238E27FC236}">
                <a16:creationId xmlns:a16="http://schemas.microsoft.com/office/drawing/2014/main" id="{2E7E7805-CF19-D44F-ADBD-20C041603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4925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211B6DC0-8049-4546-8DCE-E9BE0295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809" y="4488657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66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2F84F-CEAC-4152-ABF7-76936D17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270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>
            <a:extLst>
              <a:ext uri="{FF2B5EF4-FFF2-40B4-BE49-F238E27FC236}">
                <a16:creationId xmlns:a16="http://schemas.microsoft.com/office/drawing/2014/main" id="{59E84427-A73A-8340-83D2-D02085A85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5888"/>
            <a:ext cx="4587875" cy="849312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以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δr</a:t>
            </a:r>
            <a:r>
              <a:rPr kumimoji="1" lang="en-US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　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δr</a:t>
            </a:r>
            <a:r>
              <a:rPr kumimoji="1" lang="en-US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　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分别代表主动力 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作用点的虚位移，如图所示。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Text Box 7">
                <a:extLst>
                  <a:ext uri="{FF2B5EF4-FFF2-40B4-BE49-F238E27FC236}">
                    <a16:creationId xmlns:a16="http://schemas.microsoft.com/office/drawing/2014/main" id="{819301C0-B182-C04C-818E-5E7CE0D84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050" y="2286236"/>
                <a:ext cx="8451850" cy="41226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的作用点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的坐标和位矢为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𝑂𝐴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𝐴𝐵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𝑑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不是独立的变量，两者满足约束关系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𝜑</m:t>
                        </m:r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𝑑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𝜓</m:t>
                        </m:r>
                      </m:e>
                    </m:fun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两边求变分，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𝜑</m:t>
                        </m:r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𝑑</m:t>
                    </m:r>
                    <m:func>
                      <m:func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𝜓</m:t>
                        </m:r>
                      </m:e>
                    </m:fun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𝛿𝜓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𝑑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𝛿𝜑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e>
                          </m:fun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>
                                        <a:outerShdw blurRad="38100" dist="38100" dir="2700000" algn="tl">
                                          <a:srgbClr val="C0C0C0"/>
                                        </a:outerShdw>
                                      </a:effectLst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</m:den>
                          </m:f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>
                                    <a:outerShdw blurRad="38100" dist="38100" dir="2700000" algn="tl">
                                      <a:srgbClr val="C0C0C0"/>
                                    </a:outerShdw>
                                  </a:effectLst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⋅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⋅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𝐵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，得 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𝜓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𝜑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𝜓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8679" name="Text Box 7">
                <a:extLst>
                  <a:ext uri="{FF2B5EF4-FFF2-40B4-BE49-F238E27FC236}">
                    <a16:creationId xmlns:a16="http://schemas.microsoft.com/office/drawing/2014/main" id="{819301C0-B182-C04C-818E-5E7CE0D84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050" y="2286236"/>
                <a:ext cx="8451850" cy="4122667"/>
              </a:xfrm>
              <a:prstGeom prst="rect">
                <a:avLst/>
              </a:prstGeom>
              <a:blipFill>
                <a:blip r:embed="rId3"/>
                <a:stretch>
                  <a:fillRect l="-1227" b="-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84" name="Text Box 12">
            <a:extLst>
              <a:ext uri="{FF2B5EF4-FFF2-40B4-BE49-F238E27FC236}">
                <a16:creationId xmlns:a16="http://schemas.microsoft.com/office/drawing/2014/main" id="{E347AEB1-D501-E24C-962C-A5651B71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13" y="923925"/>
            <a:ext cx="1697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从而解得</a:t>
            </a:r>
          </a:p>
        </p:txBody>
      </p:sp>
      <p:sp>
        <p:nvSpPr>
          <p:cNvPr id="33802" name="Rectangle 47">
            <a:extLst>
              <a:ext uri="{FF2B5EF4-FFF2-40B4-BE49-F238E27FC236}">
                <a16:creationId xmlns:a16="http://schemas.microsoft.com/office/drawing/2014/main" id="{212925D1-F37A-0D42-A96D-CF4CA3DB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176213"/>
            <a:ext cx="3671887" cy="2060575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18" name="Text Box 46">
                <a:extLst>
                  <a:ext uri="{FF2B5EF4-FFF2-40B4-BE49-F238E27FC236}">
                    <a16:creationId xmlns:a16="http://schemas.microsoft.com/office/drawing/2014/main" id="{0335698B-BFDA-F44E-A0A4-ED8178530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288" y="1125538"/>
                <a:ext cx="4418012" cy="1110753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>
                                  <a:outerShdw blurRad="38100" dist="38100" dir="2700000" algn="tl">
                                    <a:srgbClr val="FFFFFF"/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沿极坐标系的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横向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3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𝛿𝜑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8718" name="Text Box 46">
                <a:extLst>
                  <a:ext uri="{FF2B5EF4-FFF2-40B4-BE49-F238E27FC236}">
                    <a16:creationId xmlns:a16="http://schemas.microsoft.com/office/drawing/2014/main" id="{0335698B-BFDA-F44E-A0A4-ED8178530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125538"/>
                <a:ext cx="4418012" cy="1110753"/>
              </a:xfrm>
              <a:prstGeom prst="rect">
                <a:avLst/>
              </a:prstGeom>
              <a:blipFill>
                <a:blip r:embed="rId4"/>
                <a:stretch>
                  <a:fillRect l="-1655" t="-54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Text Box 4">
            <a:extLst>
              <a:ext uri="{FF2B5EF4-FFF2-40B4-BE49-F238E27FC236}">
                <a16:creationId xmlns:a16="http://schemas.microsoft.com/office/drawing/2014/main" id="{AF07E271-262C-4747-B015-D57699F6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15888"/>
            <a:ext cx="881063" cy="4572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sp>
        <p:nvSpPr>
          <p:cNvPr id="33805" name="Line 14">
            <a:extLst>
              <a:ext uri="{FF2B5EF4-FFF2-40B4-BE49-F238E27FC236}">
                <a16:creationId xmlns:a16="http://schemas.microsoft.com/office/drawing/2014/main" id="{D4BA3645-ED8E-4948-9C85-EFBAD5A63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1530350"/>
            <a:ext cx="2392362" cy="0"/>
          </a:xfrm>
          <a:prstGeom prst="line">
            <a:avLst/>
          </a:prstGeom>
          <a:noFill/>
          <a:ln w="12700">
            <a:solidFill>
              <a:srgbClr val="FFFF99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6" name="Rectangle 15">
            <a:extLst>
              <a:ext uri="{FF2B5EF4-FFF2-40B4-BE49-F238E27FC236}">
                <a16:creationId xmlns:a16="http://schemas.microsoft.com/office/drawing/2014/main" id="{6D42CE80-D5B9-3545-818D-BAD5CD27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1376363"/>
            <a:ext cx="422275" cy="249237"/>
          </a:xfrm>
          <a:prstGeom prst="rect">
            <a:avLst/>
          </a:prstGeom>
          <a:gradFill rotWithShape="0">
            <a:gsLst>
              <a:gs pos="0">
                <a:srgbClr val="525252"/>
              </a:gs>
              <a:gs pos="50000">
                <a:srgbClr val="B2B2B2"/>
              </a:gs>
              <a:gs pos="100000">
                <a:srgbClr val="525252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807" name="Line 16">
            <a:extLst>
              <a:ext uri="{FF2B5EF4-FFF2-40B4-BE49-F238E27FC236}">
                <a16:creationId xmlns:a16="http://schemas.microsoft.com/office/drawing/2014/main" id="{FA5D3096-2412-994D-ABB1-45245D2FB4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6250" y="938213"/>
            <a:ext cx="758825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08" name="Line 17">
            <a:extLst>
              <a:ext uri="{FF2B5EF4-FFF2-40B4-BE49-F238E27FC236}">
                <a16:creationId xmlns:a16="http://schemas.microsoft.com/office/drawing/2014/main" id="{859CDE25-B247-664C-B83F-D6DD95250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775" y="898525"/>
            <a:ext cx="1639888" cy="6048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90" name="Oval 18">
            <a:extLst>
              <a:ext uri="{FF2B5EF4-FFF2-40B4-BE49-F238E27FC236}">
                <a16:creationId xmlns:a16="http://schemas.microsoft.com/office/drawing/2014/main" id="{691D4B7A-EA3F-8C40-9DF4-DB42FB36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8" y="1465263"/>
            <a:ext cx="88900" cy="88900"/>
          </a:xfrm>
          <a:prstGeom prst="ellipse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5F5F5F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810" name="Oval 19">
            <a:extLst>
              <a:ext uri="{FF2B5EF4-FFF2-40B4-BE49-F238E27FC236}">
                <a16:creationId xmlns:a16="http://schemas.microsoft.com/office/drawing/2014/main" id="{730AE2A2-6520-FD4F-AF2A-14D16C452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858838"/>
            <a:ext cx="115888" cy="117475"/>
          </a:xfrm>
          <a:prstGeom prst="ellipse">
            <a:avLst/>
          </a:prstGeom>
          <a:gradFill rotWithShape="0">
            <a:gsLst>
              <a:gs pos="0">
                <a:srgbClr val="B2B2B2"/>
              </a:gs>
              <a:gs pos="100000">
                <a:srgbClr val="525252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2"/>
            </a:solidFill>
            <a:round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811" name="Arc 20">
            <a:extLst>
              <a:ext uri="{FF2B5EF4-FFF2-40B4-BE49-F238E27FC236}">
                <a16:creationId xmlns:a16="http://schemas.microsoft.com/office/drawing/2014/main" id="{581579E2-22AF-844A-821F-0748C74845A4}"/>
              </a:ext>
            </a:extLst>
          </p:cNvPr>
          <p:cNvSpPr>
            <a:spLocks/>
          </p:cNvSpPr>
          <p:nvPr/>
        </p:nvSpPr>
        <p:spPr bwMode="auto">
          <a:xfrm>
            <a:off x="5751513" y="1393825"/>
            <a:ext cx="88900" cy="161925"/>
          </a:xfrm>
          <a:custGeom>
            <a:avLst/>
            <a:gdLst>
              <a:gd name="T0" fmla="*/ 0 w 21600"/>
              <a:gd name="T1" fmla="*/ 0 h 21600"/>
              <a:gd name="T2" fmla="*/ 1505904 w 21600"/>
              <a:gd name="T3" fmla="*/ 9099848 h 21600"/>
              <a:gd name="T4" fmla="*/ 0 w 21600"/>
              <a:gd name="T5" fmla="*/ 909984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2"/>
            </a:solidFill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12" name="Arc 21">
            <a:extLst>
              <a:ext uri="{FF2B5EF4-FFF2-40B4-BE49-F238E27FC236}">
                <a16:creationId xmlns:a16="http://schemas.microsoft.com/office/drawing/2014/main" id="{66485002-DFC4-2C4A-B4E8-0734103E36AC}"/>
              </a:ext>
            </a:extLst>
          </p:cNvPr>
          <p:cNvSpPr>
            <a:spLocks/>
          </p:cNvSpPr>
          <p:nvPr/>
        </p:nvSpPr>
        <p:spPr bwMode="auto">
          <a:xfrm flipH="1">
            <a:off x="7392988" y="1373188"/>
            <a:ext cx="88900" cy="173037"/>
          </a:xfrm>
          <a:custGeom>
            <a:avLst/>
            <a:gdLst>
              <a:gd name="T0" fmla="*/ 0 w 21600"/>
              <a:gd name="T1" fmla="*/ 0 h 21600"/>
              <a:gd name="T2" fmla="*/ 1505904 w 21600"/>
              <a:gd name="T3" fmla="*/ 11104770 h 21600"/>
              <a:gd name="T4" fmla="*/ 0 w 21600"/>
              <a:gd name="T5" fmla="*/ 1110477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DE75CD4A-DDDC-5B4F-A9A1-A9CA5A75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1206500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66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386AFE88-CFFE-DB42-91DA-1ED21E364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492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66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1501D4A9-10D4-564F-9426-310A206D8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9398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66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</a:p>
        </p:txBody>
      </p:sp>
      <p:sp>
        <p:nvSpPr>
          <p:cNvPr id="33816" name="Text Box 25">
            <a:extLst>
              <a:ext uri="{FF2B5EF4-FFF2-40B4-BE49-F238E27FC236}">
                <a16:creationId xmlns:a16="http://schemas.microsoft.com/office/drawing/2014/main" id="{DB633CD6-C9E5-7C48-91CA-939DD121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1184275"/>
            <a:ext cx="3190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66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φ</a:t>
            </a:r>
          </a:p>
        </p:txBody>
      </p:sp>
      <p:sp>
        <p:nvSpPr>
          <p:cNvPr id="33817" name="Rectangle 26">
            <a:extLst>
              <a:ext uri="{FF2B5EF4-FFF2-40B4-BE49-F238E27FC236}">
                <a16:creationId xmlns:a16="http://schemas.microsoft.com/office/drawing/2014/main" id="{8C48787A-0E54-0642-9D9F-42B876735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0" y="1211263"/>
            <a:ext cx="3381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66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ψ</a:t>
            </a:r>
          </a:p>
        </p:txBody>
      </p:sp>
      <p:sp>
        <p:nvSpPr>
          <p:cNvPr id="33818" name="Rectangle 27">
            <a:extLst>
              <a:ext uri="{FF2B5EF4-FFF2-40B4-BE49-F238E27FC236}">
                <a16:creationId xmlns:a16="http://schemas.microsoft.com/office/drawing/2014/main" id="{007A8042-A188-B640-B1FE-B5978A22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363" y="792163"/>
            <a:ext cx="2841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66FF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</a:p>
        </p:txBody>
      </p:sp>
      <p:sp>
        <p:nvSpPr>
          <p:cNvPr id="33819" name="Rectangle 28" descr="浅色上对角线">
            <a:extLst>
              <a:ext uri="{FF2B5EF4-FFF2-40B4-BE49-F238E27FC236}">
                <a16:creationId xmlns:a16="http://schemas.microsoft.com/office/drawing/2014/main" id="{A9A75736-83AB-FF4C-A642-920566396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13" y="1243013"/>
            <a:ext cx="685800" cy="984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820" name="Line 29" descr="深色上对角线">
            <a:extLst>
              <a:ext uri="{FF2B5EF4-FFF2-40B4-BE49-F238E27FC236}">
                <a16:creationId xmlns:a16="http://schemas.microsoft.com/office/drawing/2014/main" id="{48B81670-D3BD-1345-BC4A-AB5CEE33F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1343025"/>
            <a:ext cx="685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21" name="Rectangle 30" descr="浅色上对角线">
            <a:extLst>
              <a:ext uri="{FF2B5EF4-FFF2-40B4-BE49-F238E27FC236}">
                <a16:creationId xmlns:a16="http://schemas.microsoft.com/office/drawing/2014/main" id="{D23E2D24-42BC-2A44-98A0-D259262C54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18425" y="1665288"/>
            <a:ext cx="685800" cy="100012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822" name="Line 31">
            <a:extLst>
              <a:ext uri="{FF2B5EF4-FFF2-40B4-BE49-F238E27FC236}">
                <a16:creationId xmlns:a16="http://schemas.microsoft.com/office/drawing/2014/main" id="{C89530CF-53E6-4B42-B15B-38B5A5570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8425" y="1665288"/>
            <a:ext cx="6858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823" name="Group 32">
            <a:extLst>
              <a:ext uri="{FF2B5EF4-FFF2-40B4-BE49-F238E27FC236}">
                <a16:creationId xmlns:a16="http://schemas.microsoft.com/office/drawing/2014/main" id="{513BD62C-44FF-1E46-B5A8-24F3B79809E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283200" y="1497013"/>
            <a:ext cx="533400" cy="465137"/>
            <a:chOff x="1418" y="2379"/>
            <a:chExt cx="336" cy="293"/>
          </a:xfrm>
        </p:grpSpPr>
        <p:sp>
          <p:nvSpPr>
            <p:cNvPr id="33833" name="AutoShape 33">
              <a:extLst>
                <a:ext uri="{FF2B5EF4-FFF2-40B4-BE49-F238E27FC236}">
                  <a16:creationId xmlns:a16="http://schemas.microsoft.com/office/drawing/2014/main" id="{7EF00CB3-B125-F141-BDF7-F3535E9F62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481" y="2424"/>
              <a:ext cx="196" cy="18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4" name="Oval 34">
              <a:extLst>
                <a:ext uri="{FF2B5EF4-FFF2-40B4-BE49-F238E27FC236}">
                  <a16:creationId xmlns:a16="http://schemas.microsoft.com/office/drawing/2014/main" id="{0E1D95B9-DDF7-6C40-9885-13DD7DEA58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31" y="2565"/>
              <a:ext cx="108" cy="107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96969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5" name="Rectangle 35" descr="浅色上对角线">
              <a:extLst>
                <a:ext uri="{FF2B5EF4-FFF2-40B4-BE49-F238E27FC236}">
                  <a16:creationId xmlns:a16="http://schemas.microsoft.com/office/drawing/2014/main" id="{2004E58B-1853-1340-AF03-8E9D9631EA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426" y="2379"/>
              <a:ext cx="323" cy="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3836" name="Line 36">
              <a:extLst>
                <a:ext uri="{FF2B5EF4-FFF2-40B4-BE49-F238E27FC236}">
                  <a16:creationId xmlns:a16="http://schemas.microsoft.com/office/drawing/2014/main" id="{F89301DF-8B6A-354B-BE4B-EDF7FA26BD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418" y="2434"/>
              <a:ext cx="336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824" name="Line 37">
            <a:extLst>
              <a:ext uri="{FF2B5EF4-FFF2-40B4-BE49-F238E27FC236}">
                <a16:creationId xmlns:a16="http://schemas.microsoft.com/office/drawing/2014/main" id="{A7532A0C-4665-734E-933E-968ACA76E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5475" y="1517650"/>
            <a:ext cx="536575" cy="0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none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825" name="Line 38">
            <a:extLst>
              <a:ext uri="{FF2B5EF4-FFF2-40B4-BE49-F238E27FC236}">
                <a16:creationId xmlns:a16="http://schemas.microsoft.com/office/drawing/2014/main" id="{80AFDBE6-C7C1-5C44-A03D-CCB0CFD88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3338" y="958850"/>
            <a:ext cx="296862" cy="366713"/>
          </a:xfrm>
          <a:prstGeom prst="line">
            <a:avLst/>
          </a:prstGeom>
          <a:noFill/>
          <a:ln w="28575" cap="sq">
            <a:solidFill>
              <a:srgbClr val="FF0066"/>
            </a:solidFill>
            <a:round/>
            <a:headEnd type="stealth" w="sm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11" name="Text Box 39">
            <a:extLst>
              <a:ext uri="{FF2B5EF4-FFF2-40B4-BE49-F238E27FC236}">
                <a16:creationId xmlns:a16="http://schemas.microsoft.com/office/drawing/2014/main" id="{BA8FCB70-E0EC-6443-AE24-B448F2618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563" y="1257300"/>
            <a:ext cx="54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</a:p>
        </p:txBody>
      </p:sp>
      <p:sp>
        <p:nvSpPr>
          <p:cNvPr id="28712" name="Text Box 40">
            <a:extLst>
              <a:ext uri="{FF2B5EF4-FFF2-40B4-BE49-F238E27FC236}">
                <a16:creationId xmlns:a16="http://schemas.microsoft.com/office/drawing/2014/main" id="{F380E33C-4CAF-6141-AC0E-64058E8BA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1104900"/>
            <a:ext cx="54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000" b="0" i="1" u="none" strike="noStrike" kern="1200" cap="none" spc="0" normalizeH="0" baseline="-2500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</a:p>
        </p:txBody>
      </p:sp>
      <p:grpSp>
        <p:nvGrpSpPr>
          <p:cNvPr id="28713" name="Group 41">
            <a:extLst>
              <a:ext uri="{FF2B5EF4-FFF2-40B4-BE49-F238E27FC236}">
                <a16:creationId xmlns:a16="http://schemas.microsoft.com/office/drawing/2014/main" id="{D91D622E-D068-2846-95AC-A96C7A3D6CD1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192088"/>
            <a:ext cx="2073275" cy="1736725"/>
            <a:chOff x="3541" y="959"/>
            <a:chExt cx="1306" cy="1094"/>
          </a:xfrm>
        </p:grpSpPr>
        <p:sp>
          <p:nvSpPr>
            <p:cNvPr id="33829" name="Line 42">
              <a:extLst>
                <a:ext uri="{FF2B5EF4-FFF2-40B4-BE49-F238E27FC236}">
                  <a16:creationId xmlns:a16="http://schemas.microsoft.com/office/drawing/2014/main" id="{C78B5AFC-1E9B-4F46-BBC7-562016CC7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1190"/>
              <a:ext cx="154" cy="212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0" name="Line 43">
              <a:extLst>
                <a:ext uri="{FF2B5EF4-FFF2-40B4-BE49-F238E27FC236}">
                  <a16:creationId xmlns:a16="http://schemas.microsoft.com/office/drawing/2014/main" id="{FDF2E739-83CF-2D40-80F7-79265DC8A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1" y="1825"/>
              <a:ext cx="326" cy="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stealth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6" name="Text Box 44">
              <a:extLst>
                <a:ext uri="{FF2B5EF4-FFF2-40B4-BE49-F238E27FC236}">
                  <a16:creationId xmlns:a16="http://schemas.microsoft.com/office/drawing/2014/main" id="{AE1AF87F-4FC6-9544-9091-FA85ED882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959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δr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CC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　</a:t>
              </a:r>
            </a:p>
          </p:txBody>
        </p:sp>
        <p:sp>
          <p:nvSpPr>
            <p:cNvPr id="28717" name="Text Box 45">
              <a:extLst>
                <a:ext uri="{FF2B5EF4-FFF2-40B4-BE49-F238E27FC236}">
                  <a16:creationId xmlns:a16="http://schemas.microsoft.com/office/drawing/2014/main" id="{BCBEB6C7-6752-2F4E-B1DB-8DC3280DF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803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δr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CC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　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63CF52-FE31-4B78-AB5A-5DB4C2BB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09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 autoUpdateAnimBg="0"/>
      <p:bldP spid="28684" grpId="0" autoUpdateAnimBg="0"/>
      <p:bldP spid="2871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CCFADB-F8CD-4769-BDDD-900EF3BDD0B9}"/>
              </a:ext>
            </a:extLst>
          </p:cNvPr>
          <p:cNvSpPr/>
          <p:nvPr/>
        </p:nvSpPr>
        <p:spPr bwMode="auto">
          <a:xfrm>
            <a:off x="5904148" y="44623"/>
            <a:ext cx="3168352" cy="3456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6150AC-9899-4C3A-858E-EBE434BEF9DD}"/>
              </a:ext>
            </a:extLst>
          </p:cNvPr>
          <p:cNvCxnSpPr/>
          <p:nvPr/>
        </p:nvCxnSpPr>
        <p:spPr bwMode="auto">
          <a:xfrm>
            <a:off x="6156176" y="260648"/>
            <a:ext cx="936104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EA7FFCD-4EFA-4243-A5BD-23B0C7EF4A99}"/>
              </a:ext>
            </a:extLst>
          </p:cNvPr>
          <p:cNvCxnSpPr/>
          <p:nvPr/>
        </p:nvCxnSpPr>
        <p:spPr bwMode="auto">
          <a:xfrm>
            <a:off x="6588224" y="260648"/>
            <a:ext cx="36004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5DFE19F-AE03-419B-997E-F01BEAA6DEDF}"/>
              </a:ext>
            </a:extLst>
          </p:cNvPr>
          <p:cNvCxnSpPr/>
          <p:nvPr/>
        </p:nvCxnSpPr>
        <p:spPr bwMode="auto">
          <a:xfrm>
            <a:off x="6948264" y="1412775"/>
            <a:ext cx="1080120" cy="648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891628A-774F-4DDD-A56A-9CDF265E94C4}"/>
              </a:ext>
            </a:extLst>
          </p:cNvPr>
          <p:cNvSpPr/>
          <p:nvPr/>
        </p:nvSpPr>
        <p:spPr bwMode="auto">
          <a:xfrm>
            <a:off x="6840252" y="1302961"/>
            <a:ext cx="216024" cy="2160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3C0F9E-77A1-4813-885D-342858C2F673}"/>
              </a:ext>
            </a:extLst>
          </p:cNvPr>
          <p:cNvSpPr/>
          <p:nvPr/>
        </p:nvSpPr>
        <p:spPr bwMode="auto">
          <a:xfrm>
            <a:off x="7920372" y="1952843"/>
            <a:ext cx="216024" cy="2160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2573E01-4D4A-4B59-AE14-D57677C6DCD4}"/>
              </a:ext>
            </a:extLst>
          </p:cNvPr>
          <p:cNvCxnSpPr/>
          <p:nvPr/>
        </p:nvCxnSpPr>
        <p:spPr bwMode="auto">
          <a:xfrm>
            <a:off x="8028384" y="2060847"/>
            <a:ext cx="936104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DC250A-1EB1-4DB1-BDE8-EC12A9FD2FBF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200" y="1410965"/>
            <a:ext cx="576064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07576-89A6-43EB-8F90-B05EAE1ECB7C}"/>
                  </a:ext>
                </a:extLst>
              </p:cNvPr>
              <p:cNvSpPr txBox="1"/>
              <p:nvPr/>
            </p:nvSpPr>
            <p:spPr>
              <a:xfrm>
                <a:off x="8449386" y="1541983"/>
                <a:ext cx="558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07576-89A6-43EB-8F90-B05EAE1E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86" y="1541983"/>
                <a:ext cx="558102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AB50DA-9BD1-4384-9B0C-9D62FC2BAC37}"/>
                  </a:ext>
                </a:extLst>
              </p:cNvPr>
              <p:cNvSpPr txBox="1"/>
              <p:nvPr/>
            </p:nvSpPr>
            <p:spPr>
              <a:xfrm>
                <a:off x="6116651" y="836712"/>
                <a:ext cx="550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AB50DA-9BD1-4384-9B0C-9D62FC2B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51" y="836712"/>
                <a:ext cx="55098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42AD7D-0A03-42FE-8B32-D6BB140C6C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0888" y="761083"/>
            <a:ext cx="193185" cy="650788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E4359-C3BE-4E47-B41E-ADF1C96D54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53770" y="1844824"/>
            <a:ext cx="378806" cy="223827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8A39A2-B13E-4B7B-979C-E8B2F97C497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6944072" y="1413450"/>
            <a:ext cx="378806" cy="223827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CE488C-DAB3-4089-9871-07CEDF1783F7}"/>
                  </a:ext>
                </a:extLst>
              </p:cNvPr>
              <p:cNvSpPr txBox="1"/>
              <p:nvPr/>
            </p:nvSpPr>
            <p:spPr>
              <a:xfrm>
                <a:off x="6918105" y="627088"/>
                <a:ext cx="54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CE488C-DAB3-4089-9871-07CEDF178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05" y="627088"/>
                <a:ext cx="54675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4BBDFEF-7A7F-4E08-BFC8-034DCA1CBC0D}"/>
                  </a:ext>
                </a:extLst>
              </p:cNvPr>
              <p:cNvSpPr txBox="1"/>
              <p:nvPr/>
            </p:nvSpPr>
            <p:spPr>
              <a:xfrm>
                <a:off x="6860099" y="152281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4BBDFEF-7A7F-4E08-BFC8-034DCA1C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099" y="1522812"/>
                <a:ext cx="55387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B786CC-3312-4CFF-BBD2-CD19D494D9B7}"/>
                  </a:ext>
                </a:extLst>
              </p:cNvPr>
              <p:cNvSpPr txBox="1"/>
              <p:nvPr/>
            </p:nvSpPr>
            <p:spPr>
              <a:xfrm>
                <a:off x="7352331" y="1844824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B786CC-3312-4CFF-BBD2-CD19D494D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31" y="1844824"/>
                <a:ext cx="553870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58F7B9-9B78-4BB8-B16B-13E2B69A67B2}"/>
                  </a:ext>
                </a:extLst>
              </p:cNvPr>
              <p:cNvSpPr txBox="1"/>
              <p:nvPr/>
            </p:nvSpPr>
            <p:spPr>
              <a:xfrm>
                <a:off x="35496" y="116632"/>
                <a:ext cx="5671276" cy="37540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质量均为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的小球用不可伸长轻绳连接后与天花板连接，绳长均为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𝑙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，两球各自施加水平力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，求平衡时绳与竖直线角度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和两绳拉力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解答：应用拉氏乘子法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𝛽</m:t>
                                  </m:r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kumimoji="1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⋅</m:t>
                          </m:r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58F7B9-9B78-4BB8-B16B-13E2B69A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6632"/>
                <a:ext cx="5671276" cy="3754041"/>
              </a:xfrm>
              <a:prstGeom prst="rect">
                <a:avLst/>
              </a:prstGeom>
              <a:blipFill>
                <a:blip r:embed="rId7"/>
                <a:stretch>
                  <a:fillRect l="-1720" r="-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145A78-2A17-4605-B643-DE826771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99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CCFADB-F8CD-4769-BDDD-900EF3BDD0B9}"/>
              </a:ext>
            </a:extLst>
          </p:cNvPr>
          <p:cNvSpPr/>
          <p:nvPr/>
        </p:nvSpPr>
        <p:spPr bwMode="auto">
          <a:xfrm>
            <a:off x="5904148" y="44623"/>
            <a:ext cx="3168352" cy="3456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6150AC-9899-4C3A-858E-EBE434BEF9DD}"/>
              </a:ext>
            </a:extLst>
          </p:cNvPr>
          <p:cNvCxnSpPr/>
          <p:nvPr/>
        </p:nvCxnSpPr>
        <p:spPr bwMode="auto">
          <a:xfrm>
            <a:off x="6156176" y="260648"/>
            <a:ext cx="936104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EA7FFCD-4EFA-4243-A5BD-23B0C7EF4A99}"/>
              </a:ext>
            </a:extLst>
          </p:cNvPr>
          <p:cNvCxnSpPr/>
          <p:nvPr/>
        </p:nvCxnSpPr>
        <p:spPr bwMode="auto">
          <a:xfrm>
            <a:off x="6588224" y="260648"/>
            <a:ext cx="36004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5DFE19F-AE03-419B-997E-F01BEAA6DEDF}"/>
              </a:ext>
            </a:extLst>
          </p:cNvPr>
          <p:cNvCxnSpPr/>
          <p:nvPr/>
        </p:nvCxnSpPr>
        <p:spPr bwMode="auto">
          <a:xfrm>
            <a:off x="6948264" y="1412775"/>
            <a:ext cx="1080120" cy="648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891628A-774F-4DDD-A56A-9CDF265E94C4}"/>
              </a:ext>
            </a:extLst>
          </p:cNvPr>
          <p:cNvSpPr/>
          <p:nvPr/>
        </p:nvSpPr>
        <p:spPr bwMode="auto">
          <a:xfrm>
            <a:off x="6840252" y="1302961"/>
            <a:ext cx="216024" cy="2160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3C0F9E-77A1-4813-885D-342858C2F673}"/>
              </a:ext>
            </a:extLst>
          </p:cNvPr>
          <p:cNvSpPr/>
          <p:nvPr/>
        </p:nvSpPr>
        <p:spPr bwMode="auto">
          <a:xfrm>
            <a:off x="7920372" y="1952843"/>
            <a:ext cx="216024" cy="2160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2573E01-4D4A-4B59-AE14-D57677C6DCD4}"/>
              </a:ext>
            </a:extLst>
          </p:cNvPr>
          <p:cNvCxnSpPr/>
          <p:nvPr/>
        </p:nvCxnSpPr>
        <p:spPr bwMode="auto">
          <a:xfrm>
            <a:off x="8028384" y="2060847"/>
            <a:ext cx="936104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DC250A-1EB1-4DB1-BDE8-EC12A9FD2FBF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200" y="1410965"/>
            <a:ext cx="576064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07576-89A6-43EB-8F90-B05EAE1ECB7C}"/>
                  </a:ext>
                </a:extLst>
              </p:cNvPr>
              <p:cNvSpPr txBox="1"/>
              <p:nvPr/>
            </p:nvSpPr>
            <p:spPr>
              <a:xfrm>
                <a:off x="8449386" y="1541983"/>
                <a:ext cx="558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07576-89A6-43EB-8F90-B05EAE1E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86" y="1541983"/>
                <a:ext cx="558102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AB50DA-9BD1-4384-9B0C-9D62FC2BAC37}"/>
                  </a:ext>
                </a:extLst>
              </p:cNvPr>
              <p:cNvSpPr txBox="1"/>
              <p:nvPr/>
            </p:nvSpPr>
            <p:spPr>
              <a:xfrm>
                <a:off x="6116651" y="836712"/>
                <a:ext cx="550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AB50DA-9BD1-4384-9B0C-9D62FC2B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51" y="836712"/>
                <a:ext cx="55098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42AD7D-0A03-42FE-8B32-D6BB140C6C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0888" y="761083"/>
            <a:ext cx="193185" cy="650788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E4359-C3BE-4E47-B41E-ADF1C96D54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53770" y="1844824"/>
            <a:ext cx="378806" cy="223827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8A39A2-B13E-4B7B-979C-E8B2F97C497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6944072" y="1413450"/>
            <a:ext cx="378806" cy="223827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CE488C-DAB3-4089-9871-07CEDF1783F7}"/>
                  </a:ext>
                </a:extLst>
              </p:cNvPr>
              <p:cNvSpPr txBox="1"/>
              <p:nvPr/>
            </p:nvSpPr>
            <p:spPr>
              <a:xfrm>
                <a:off x="6918105" y="627088"/>
                <a:ext cx="54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CE488C-DAB3-4089-9871-07CEDF178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05" y="627088"/>
                <a:ext cx="54675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4BBDFEF-7A7F-4E08-BFC8-034DCA1CBC0D}"/>
                  </a:ext>
                </a:extLst>
              </p:cNvPr>
              <p:cNvSpPr txBox="1"/>
              <p:nvPr/>
            </p:nvSpPr>
            <p:spPr>
              <a:xfrm>
                <a:off x="6860099" y="152281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4BBDFEF-7A7F-4E08-BFC8-034DCA1C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099" y="1522812"/>
                <a:ext cx="55387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B786CC-3312-4CFF-BBD2-CD19D494D9B7}"/>
                  </a:ext>
                </a:extLst>
              </p:cNvPr>
              <p:cNvSpPr txBox="1"/>
              <p:nvPr/>
            </p:nvSpPr>
            <p:spPr>
              <a:xfrm>
                <a:off x="7352331" y="1844824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B786CC-3312-4CFF-BBD2-CD19D494D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31" y="1844824"/>
                <a:ext cx="553870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58F7B9-9B78-4BB8-B16B-13E2B69A67B2}"/>
                  </a:ext>
                </a:extLst>
              </p:cNvPr>
              <p:cNvSpPr txBox="1"/>
              <p:nvPr/>
            </p:nvSpPr>
            <p:spPr>
              <a:xfrm>
                <a:off x="35496" y="116632"/>
                <a:ext cx="5671276" cy="15380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解答：应用拉氏乘子法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𝛽</m:t>
                                  </m:r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𝛽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kumimoji="1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+mn-cs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zh-CN" sz="1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1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⋅</m:t>
                          </m:r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58F7B9-9B78-4BB8-B16B-13E2B69A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6632"/>
                <a:ext cx="5671276" cy="1538050"/>
              </a:xfrm>
              <a:prstGeom prst="rect">
                <a:avLst/>
              </a:prstGeom>
              <a:blipFill>
                <a:blip r:embed="rId7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C3DC55-D66A-472B-B845-11BF88DD88FF}"/>
                  </a:ext>
                </a:extLst>
              </p:cNvPr>
              <p:cNvSpPr/>
              <p:nvPr/>
            </p:nvSpPr>
            <p:spPr>
              <a:xfrm>
                <a:off x="48731" y="1654682"/>
                <a:ext cx="5542427" cy="157395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约束方程为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应用拉氏乘子法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C3DC55-D66A-472B-B845-11BF88DD8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" y="1654682"/>
                <a:ext cx="5542427" cy="1573957"/>
              </a:xfrm>
              <a:prstGeom prst="rect">
                <a:avLst/>
              </a:prstGeom>
              <a:blipFill>
                <a:blip r:embed="rId8"/>
                <a:stretch>
                  <a:fillRect l="-1760" t="-4247" b="-6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2361ED8-A7D6-4D77-A14C-AF9AC79C8D38}"/>
                  </a:ext>
                </a:extLst>
              </p:cNvPr>
              <p:cNvSpPr/>
              <p:nvPr/>
            </p:nvSpPr>
            <p:spPr>
              <a:xfrm>
                <a:off x="48731" y="3134637"/>
                <a:ext cx="9046537" cy="37951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各自独立，故有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由上式解出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，代入约束方程，求出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2361ED8-A7D6-4D77-A14C-AF9AC79C8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1" y="3134637"/>
                <a:ext cx="9046537" cy="3795141"/>
              </a:xfrm>
              <a:prstGeom prst="rect">
                <a:avLst/>
              </a:prstGeom>
              <a:blipFill>
                <a:blip r:embed="rId9"/>
                <a:stretch>
                  <a:fillRect l="-1078" b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E45F7-28EB-450B-ACAF-37188146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10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CCFADB-F8CD-4769-BDDD-900EF3BDD0B9}"/>
              </a:ext>
            </a:extLst>
          </p:cNvPr>
          <p:cNvSpPr/>
          <p:nvPr/>
        </p:nvSpPr>
        <p:spPr bwMode="auto">
          <a:xfrm>
            <a:off x="5904148" y="44623"/>
            <a:ext cx="3168352" cy="34563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6150AC-9899-4C3A-858E-EBE434BEF9DD}"/>
              </a:ext>
            </a:extLst>
          </p:cNvPr>
          <p:cNvCxnSpPr/>
          <p:nvPr/>
        </p:nvCxnSpPr>
        <p:spPr bwMode="auto">
          <a:xfrm>
            <a:off x="6156176" y="260648"/>
            <a:ext cx="936104" cy="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EA7FFCD-4EFA-4243-A5BD-23B0C7EF4A99}"/>
              </a:ext>
            </a:extLst>
          </p:cNvPr>
          <p:cNvCxnSpPr/>
          <p:nvPr/>
        </p:nvCxnSpPr>
        <p:spPr bwMode="auto">
          <a:xfrm>
            <a:off x="6588224" y="260648"/>
            <a:ext cx="36004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5DFE19F-AE03-419B-997E-F01BEAA6DEDF}"/>
              </a:ext>
            </a:extLst>
          </p:cNvPr>
          <p:cNvCxnSpPr/>
          <p:nvPr/>
        </p:nvCxnSpPr>
        <p:spPr bwMode="auto">
          <a:xfrm>
            <a:off x="6948264" y="1412775"/>
            <a:ext cx="1080120" cy="648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891628A-774F-4DDD-A56A-9CDF265E94C4}"/>
              </a:ext>
            </a:extLst>
          </p:cNvPr>
          <p:cNvSpPr/>
          <p:nvPr/>
        </p:nvSpPr>
        <p:spPr bwMode="auto">
          <a:xfrm>
            <a:off x="6840252" y="1302961"/>
            <a:ext cx="216024" cy="2160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3C0F9E-77A1-4813-885D-342858C2F673}"/>
              </a:ext>
            </a:extLst>
          </p:cNvPr>
          <p:cNvSpPr/>
          <p:nvPr/>
        </p:nvSpPr>
        <p:spPr bwMode="auto">
          <a:xfrm>
            <a:off x="7920372" y="1952843"/>
            <a:ext cx="216024" cy="21600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2573E01-4D4A-4B59-AE14-D57677C6DCD4}"/>
              </a:ext>
            </a:extLst>
          </p:cNvPr>
          <p:cNvCxnSpPr/>
          <p:nvPr/>
        </p:nvCxnSpPr>
        <p:spPr bwMode="auto">
          <a:xfrm>
            <a:off x="8028384" y="2060847"/>
            <a:ext cx="936104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DC250A-1EB1-4DB1-BDE8-EC12A9FD2FBF}"/>
              </a:ext>
            </a:extLst>
          </p:cNvPr>
          <p:cNvCxnSpPr>
            <a:cxnSpLocks/>
          </p:cNvCxnSpPr>
          <p:nvPr/>
        </p:nvCxnSpPr>
        <p:spPr bwMode="auto">
          <a:xfrm flipH="1">
            <a:off x="6372200" y="1410965"/>
            <a:ext cx="576064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07576-89A6-43EB-8F90-B05EAE1ECB7C}"/>
                  </a:ext>
                </a:extLst>
              </p:cNvPr>
              <p:cNvSpPr txBox="1"/>
              <p:nvPr/>
            </p:nvSpPr>
            <p:spPr>
              <a:xfrm>
                <a:off x="8449386" y="1541983"/>
                <a:ext cx="5581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4E07576-89A6-43EB-8F90-B05EAE1EC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86" y="1541983"/>
                <a:ext cx="558102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AB50DA-9BD1-4384-9B0C-9D62FC2BAC37}"/>
                  </a:ext>
                </a:extLst>
              </p:cNvPr>
              <p:cNvSpPr txBox="1"/>
              <p:nvPr/>
            </p:nvSpPr>
            <p:spPr>
              <a:xfrm>
                <a:off x="6116651" y="836712"/>
                <a:ext cx="550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AB50DA-9BD1-4384-9B0C-9D62FC2B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51" y="836712"/>
                <a:ext cx="550985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42AD7D-0A03-42FE-8B32-D6BB140C6C8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0888" y="761083"/>
            <a:ext cx="193185" cy="650788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E4359-C3BE-4E47-B41E-ADF1C96D54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53770" y="1844824"/>
            <a:ext cx="378806" cy="223827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8A39A2-B13E-4B7B-979C-E8B2F97C4973}"/>
              </a:ext>
            </a:extLst>
          </p:cNvPr>
          <p:cNvCxnSpPr>
            <a:cxnSpLocks/>
          </p:cNvCxnSpPr>
          <p:nvPr/>
        </p:nvCxnSpPr>
        <p:spPr bwMode="auto">
          <a:xfrm rot="10800000" flipH="1" flipV="1">
            <a:off x="6944072" y="1413450"/>
            <a:ext cx="378806" cy="223827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CE488C-DAB3-4089-9871-07CEDF1783F7}"/>
                  </a:ext>
                </a:extLst>
              </p:cNvPr>
              <p:cNvSpPr txBox="1"/>
              <p:nvPr/>
            </p:nvSpPr>
            <p:spPr>
              <a:xfrm>
                <a:off x="6918105" y="627088"/>
                <a:ext cx="546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ECE488C-DAB3-4089-9871-07CEDF178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05" y="627088"/>
                <a:ext cx="54675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4BBDFEF-7A7F-4E08-BFC8-034DCA1CBC0D}"/>
                  </a:ext>
                </a:extLst>
              </p:cNvPr>
              <p:cNvSpPr txBox="1"/>
              <p:nvPr/>
            </p:nvSpPr>
            <p:spPr>
              <a:xfrm>
                <a:off x="6860099" y="1522812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4BBDFEF-7A7F-4E08-BFC8-034DCA1C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099" y="1522812"/>
                <a:ext cx="55387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B786CC-3312-4CFF-BBD2-CD19D494D9B7}"/>
                  </a:ext>
                </a:extLst>
              </p:cNvPr>
              <p:cNvSpPr txBox="1"/>
              <p:nvPr/>
            </p:nvSpPr>
            <p:spPr>
              <a:xfrm>
                <a:off x="7352331" y="1844824"/>
                <a:ext cx="5538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FB786CC-3312-4CFF-BBD2-CD19D494D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31" y="1844824"/>
                <a:ext cx="553870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C3DC55-D66A-472B-B845-11BF88DD88FF}"/>
                  </a:ext>
                </a:extLst>
              </p:cNvPr>
              <p:cNvSpPr/>
              <p:nvPr/>
            </p:nvSpPr>
            <p:spPr>
              <a:xfrm>
                <a:off x="121517" y="162854"/>
                <a:ext cx="5699379" cy="35746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         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平衡位置为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𝑚𝑔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𝑚𝑔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C3DC55-D66A-472B-B845-11BF88DD8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7" y="162854"/>
                <a:ext cx="5699379" cy="3574697"/>
              </a:xfrm>
              <a:prstGeom prst="rect">
                <a:avLst/>
              </a:prstGeom>
              <a:blipFill>
                <a:blip r:embed="rId7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2361ED8-A7D6-4D77-A14C-AF9AC79C8D38}"/>
                  </a:ext>
                </a:extLst>
              </p:cNvPr>
              <p:cNvSpPr/>
              <p:nvPr/>
            </p:nvSpPr>
            <p:spPr>
              <a:xfrm>
                <a:off x="0" y="3784678"/>
                <a:ext cx="9072500" cy="29437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两点受到的约束力为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=2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             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𝑁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                    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易得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2361ED8-A7D6-4D77-A14C-AF9AC79C8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4678"/>
                <a:ext cx="9072500" cy="2943755"/>
              </a:xfrm>
              <a:prstGeom prst="rect">
                <a:avLst/>
              </a:prstGeom>
              <a:blipFill>
                <a:blip r:embed="rId8"/>
                <a:stretch>
                  <a:fillRect l="-1008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49BC0F-6D53-4686-A931-0FA59561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3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A583F64C-16FE-438A-9192-1F5282C0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0" y="136748"/>
            <a:ext cx="341632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3、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几何约束和运动约束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B55AA34C-BE7F-4B61-9C1B-5A077E30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26" y="666939"/>
            <a:ext cx="8229600" cy="1106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几何约束</a:t>
            </a:r>
            <a:r>
              <a:rPr kumimoji="0" lang="zh-CN" altLang="en-US" dirty="0">
                <a:ea typeface="黑体" panose="02010609060101010101" pitchFamily="49" charset="-122"/>
              </a:rPr>
              <a:t>：限制质点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空间几何位置</a:t>
            </a:r>
            <a:r>
              <a:rPr kumimoji="0" lang="zh-CN" altLang="en-US" dirty="0">
                <a:ea typeface="黑体" panose="02010609060101010101" pitchFamily="49" charset="-122"/>
              </a:rPr>
              <a:t>的条件</a:t>
            </a:r>
            <a:endParaRPr kumimoji="0"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10000"/>
              </a:spcBef>
            </a:pP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运动约束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：</a:t>
            </a:r>
            <a:r>
              <a:rPr kumimoji="0" lang="zh-CN" altLang="en-US" dirty="0">
                <a:ea typeface="黑体" panose="02010609060101010101" pitchFamily="49" charset="-122"/>
              </a:rPr>
              <a:t>限制质点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速度（或角速度）</a:t>
            </a:r>
            <a:r>
              <a:rPr kumimoji="0" lang="zh-CN" altLang="en-US" dirty="0">
                <a:ea typeface="黑体" panose="02010609060101010101" pitchFamily="49" charset="-122"/>
              </a:rPr>
              <a:t>的条件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E50266-9098-48B2-A463-8189A6E8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C7304C2A-68F6-4C8F-BE13-2DC5246B9765}"/>
              </a:ext>
            </a:extLst>
          </p:cNvPr>
          <p:cNvGrpSpPr>
            <a:grpSpLocks/>
          </p:cNvGrpSpPr>
          <p:nvPr/>
        </p:nvGrpSpPr>
        <p:grpSpPr bwMode="auto">
          <a:xfrm>
            <a:off x="1757463" y="1916146"/>
            <a:ext cx="2089150" cy="2589213"/>
            <a:chOff x="2464" y="1608"/>
            <a:chExt cx="1316" cy="1631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B2F70235-E45A-4FEA-B848-9C9EDA942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6" y="1608"/>
              <a:ext cx="1172" cy="1277"/>
              <a:chOff x="1924" y="953"/>
              <a:chExt cx="1172" cy="127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9" name="Object 13">
                    <a:extLst>
                      <a:ext uri="{FF2B5EF4-FFF2-40B4-BE49-F238E27FC236}">
                        <a16:creationId xmlns:a16="http://schemas.microsoft.com/office/drawing/2014/main" id="{03E16ED9-67CD-4865-8B29-DDA4AB0CB89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7750189"/>
                      </p:ext>
                    </p:extLst>
                  </p:nvPr>
                </p:nvGraphicFramePr>
                <p:xfrm>
                  <a:off x="1924" y="953"/>
                  <a:ext cx="1025" cy="127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415" name="BMP 图象" r:id="rId3" imgW="1492250" imgH="1860550" progId="Paint.Picture">
                          <p:embed/>
                        </p:oleObj>
                      </mc:Choice>
                      <mc:Fallback>
                        <p:oleObj name="BMP 图象" r:id="rId3" imgW="1492250" imgH="1860550" progId="Paint.Picture">
                          <p:embed/>
                          <p:pic>
                            <p:nvPicPr>
                              <p:cNvPr id="12302" name="Object 13">
                                <a:extLst>
                                  <a:ext uri="{FF2B5EF4-FFF2-40B4-BE49-F238E27FC236}">
                                    <a16:creationId xmlns:a16="http://schemas.microsoft.com/office/drawing/2014/main" id="{84435B66-AEF7-BB48-AB97-EE713490AD8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4" y="953"/>
                                <a:ext cx="1025" cy="1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9" name="Object 13">
                    <a:extLst>
                      <a:ext uri="{FF2B5EF4-FFF2-40B4-BE49-F238E27FC236}">
                        <a16:creationId xmlns:a16="http://schemas.microsoft.com/office/drawing/2014/main" id="{03E16ED9-67CD-4865-8B29-DDA4AB0CB89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7750189"/>
                      </p:ext>
                    </p:extLst>
                  </p:nvPr>
                </p:nvGraphicFramePr>
                <p:xfrm>
                  <a:off x="1924" y="953"/>
                  <a:ext cx="1025" cy="127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387" name="BMP 图象" r:id="rId5" imgW="1492250" imgH="1860550" progId="Paint.Picture">
                          <p:embed/>
                        </p:oleObj>
                      </mc:Choice>
                      <mc:Fallback>
                        <p:oleObj name="BMP 图象" r:id="rId5" imgW="1492250" imgH="1860550" progId="Paint.Picture">
                          <p:embed/>
                          <p:pic>
                            <p:nvPicPr>
                              <p:cNvPr id="12302" name="Object 13">
                                <a:extLst>
                                  <a:ext uri="{FF2B5EF4-FFF2-40B4-BE49-F238E27FC236}">
                                    <a16:creationId xmlns:a16="http://schemas.microsoft.com/office/drawing/2014/main" id="{84435B66-AEF7-BB48-AB97-EE713490AD80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24" y="953"/>
                                <a:ext cx="1025" cy="1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C83C909E-1561-4379-AF68-5C81D4FBF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1" y="1467"/>
                <a:ext cx="6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000" dirty="0">
                    <a:ea typeface="黑体" panose="02010609060101010101" pitchFamily="49" charset="-122"/>
                  </a:rPr>
                  <a:t>刚性杆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5">
                  <a:extLst>
                    <a:ext uri="{FF2B5EF4-FFF2-40B4-BE49-F238E27FC236}">
                      <a16:creationId xmlns:a16="http://schemas.microsoft.com/office/drawing/2014/main" id="{30A01A9B-0A05-4618-9AF7-AD7D40DCBB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4" y="2948"/>
                  <a:ext cx="131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kumimoji="0"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  <m:r>
                          <a:rPr kumimoji="0" lang="en-US" altLang="zh-CN" i="1" baseline="30000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oMath>
                    </m:oMathPara>
                  </a14:m>
                  <a:endParaRPr kumimoji="0" lang="en-US" altLang="zh-CN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Text Box 15">
                  <a:extLst>
                    <a:ext uri="{FF2B5EF4-FFF2-40B4-BE49-F238E27FC236}">
                      <a16:creationId xmlns:a16="http://schemas.microsoft.com/office/drawing/2014/main" id="{30A01A9B-0A05-4618-9AF7-AD7D40DCB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948"/>
                  <a:ext cx="1316" cy="291"/>
                </a:xfrm>
                <a:prstGeom prst="rect">
                  <a:avLst/>
                </a:prstGeom>
                <a:blipFill>
                  <a:blip r:embed="rId7"/>
                  <a:stretch>
                    <a:fillRect b="-1184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0565FD-27BC-4CA6-AAAA-3CEBCB8BF923}"/>
                  </a:ext>
                </a:extLst>
              </p:cNvPr>
              <p:cNvSpPr txBox="1"/>
              <p:nvPr/>
            </p:nvSpPr>
            <p:spPr>
              <a:xfrm>
                <a:off x="1691761" y="4568191"/>
                <a:ext cx="22205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几何约束</a:t>
                </a: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0565FD-27BC-4CA6-AAAA-3CEBCB8B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61" y="4568191"/>
                <a:ext cx="2220553" cy="830997"/>
              </a:xfrm>
              <a:prstGeom prst="rect">
                <a:avLst/>
              </a:prstGeom>
              <a:blipFill>
                <a:blip r:embed="rId8"/>
                <a:stretch>
                  <a:fillRect t="-583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B3D61C7-7FE5-44C5-9540-3C99439DEB87}"/>
              </a:ext>
            </a:extLst>
          </p:cNvPr>
          <p:cNvGrpSpPr/>
          <p:nvPr/>
        </p:nvGrpSpPr>
        <p:grpSpPr>
          <a:xfrm>
            <a:off x="5148064" y="1916147"/>
            <a:ext cx="2517011" cy="2475240"/>
            <a:chOff x="5093494" y="1852290"/>
            <a:chExt cx="2517011" cy="247524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9">
                  <a:extLst>
                    <a:ext uri="{FF2B5EF4-FFF2-40B4-BE49-F238E27FC236}">
                      <a16:creationId xmlns:a16="http://schemas.microsoft.com/office/drawing/2014/main" id="{778D3258-7A74-4143-9F7E-7A3E000D639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43147870"/>
                    </p:ext>
                  </p:extLst>
                </p:nvPr>
              </p:nvGraphicFramePr>
              <p:xfrm>
                <a:off x="5093494" y="1852290"/>
                <a:ext cx="2517011" cy="19449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416" name="BMP 图象" r:id="rId9" imgW="2432050" imgH="1879600" progId="Paint.Picture">
                        <p:embed/>
                      </p:oleObj>
                    </mc:Choice>
                    <mc:Fallback>
                      <p:oleObj name="BMP 图象" r:id="rId9" imgW="2432050" imgH="1879600" progId="Paint.Picture">
                        <p:embed/>
                        <p:pic>
                          <p:nvPicPr>
                            <p:cNvPr id="31" name="Object 9">
                              <a:extLst>
                                <a:ext uri="{FF2B5EF4-FFF2-40B4-BE49-F238E27FC236}">
                                  <a16:creationId xmlns:a16="http://schemas.microsoft.com/office/drawing/2014/main" id="{0942AFDF-9972-4E82-98ED-E99A5487D8C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3494" y="1852290"/>
                              <a:ext cx="2517011" cy="19449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Object 9">
                  <a:extLst>
                    <a:ext uri="{FF2B5EF4-FFF2-40B4-BE49-F238E27FC236}">
                      <a16:creationId xmlns:a16="http://schemas.microsoft.com/office/drawing/2014/main" id="{778D3258-7A74-4143-9F7E-7A3E000D639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43147870"/>
                    </p:ext>
                  </p:extLst>
                </p:nvPr>
              </p:nvGraphicFramePr>
              <p:xfrm>
                <a:off x="5093494" y="1852290"/>
                <a:ext cx="2517011" cy="19449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388" name="BMP 图象" r:id="rId11" imgW="2432050" imgH="1879600" progId="Paint.Picture">
                        <p:embed/>
                      </p:oleObj>
                    </mc:Choice>
                    <mc:Fallback>
                      <p:oleObj name="BMP 图象" r:id="rId11" imgW="2432050" imgH="1879600" progId="Paint.Picture">
                        <p:embed/>
                        <p:pic>
                          <p:nvPicPr>
                            <p:cNvPr id="31" name="Object 9">
                              <a:extLst>
                                <a:ext uri="{FF2B5EF4-FFF2-40B4-BE49-F238E27FC236}">
                                  <a16:creationId xmlns:a16="http://schemas.microsoft.com/office/drawing/2014/main" id="{0942AFDF-9972-4E82-98ED-E99A5487D8C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3494" y="1852290"/>
                              <a:ext cx="2517011" cy="19449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8E0D895-90D3-4D4F-996D-7616033E3429}"/>
                    </a:ext>
                  </a:extLst>
                </p:cNvPr>
                <p:cNvSpPr/>
                <p:nvPr/>
              </p:nvSpPr>
              <p:spPr>
                <a:xfrm>
                  <a:off x="5677199" y="3865865"/>
                  <a:ext cx="13496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</m:t>
                            </m:r>
                          </m:sub>
                        </m:s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oMath>
                    </m:oMathPara>
                  </a14:m>
                  <a:endParaRPr kumimoji="0" lang="en-US" altLang="zh-CN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8E0D895-90D3-4D4F-996D-7616033E3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199" y="3865865"/>
                  <a:ext cx="134960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315DF2D-2604-462F-9CCA-9522DA79F8BF}"/>
                  </a:ext>
                </a:extLst>
              </p:cNvPr>
              <p:cNvSpPr txBox="1"/>
              <p:nvPr/>
            </p:nvSpPr>
            <p:spPr>
              <a:xfrm>
                <a:off x="5456933" y="4505359"/>
                <a:ext cx="22205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运动约束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315DF2D-2604-462F-9CCA-9522DA79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33" y="4505359"/>
                <a:ext cx="2220553" cy="830997"/>
              </a:xfrm>
              <a:prstGeom prst="rect">
                <a:avLst/>
              </a:prstGeom>
              <a:blipFill>
                <a:blip r:embed="rId14"/>
                <a:stretch>
                  <a:fillRect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8DB60FC-6B0D-4F15-8AF7-ADEFFF657123}"/>
              </a:ext>
            </a:extLst>
          </p:cNvPr>
          <p:cNvSpPr/>
          <p:nvPr/>
        </p:nvSpPr>
        <p:spPr bwMode="auto">
          <a:xfrm rot="20576941">
            <a:off x="3613727" y="4467731"/>
            <a:ext cx="2282024" cy="1246379"/>
          </a:xfrm>
          <a:custGeom>
            <a:avLst/>
            <a:gdLst>
              <a:gd name="connsiteX0" fmla="*/ 2167466 w 2167466"/>
              <a:gd name="connsiteY0" fmla="*/ 53847 h 1886630"/>
              <a:gd name="connsiteX1" fmla="*/ 1498600 w 2167466"/>
              <a:gd name="connsiteY1" fmla="*/ 197780 h 1886630"/>
              <a:gd name="connsiteX2" fmla="*/ 863600 w 2167466"/>
              <a:gd name="connsiteY2" fmla="*/ 1662514 h 1886630"/>
              <a:gd name="connsiteX3" fmla="*/ 0 w 2167466"/>
              <a:gd name="connsiteY3" fmla="*/ 1857247 h 188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" h="1886630">
                <a:moveTo>
                  <a:pt x="2167466" y="53847"/>
                </a:moveTo>
                <a:cubicBezTo>
                  <a:pt x="1941688" y="-8242"/>
                  <a:pt x="1715911" y="-70331"/>
                  <a:pt x="1498600" y="197780"/>
                </a:cubicBezTo>
                <a:cubicBezTo>
                  <a:pt x="1281289" y="465891"/>
                  <a:pt x="1113367" y="1385936"/>
                  <a:pt x="863600" y="1662514"/>
                </a:cubicBezTo>
                <a:cubicBezTo>
                  <a:pt x="613833" y="1939092"/>
                  <a:pt x="306916" y="1898169"/>
                  <a:pt x="0" y="1857247"/>
                </a:cubicBezTo>
              </a:path>
            </a:pathLst>
          </a:custGeom>
          <a:noFill/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BE7E96-F9BD-4A2D-9599-9EFBF886F0DA}"/>
                  </a:ext>
                </a:extLst>
              </p:cNvPr>
              <p:cNvSpPr/>
              <p:nvPr/>
            </p:nvSpPr>
            <p:spPr>
              <a:xfrm>
                <a:off x="1791275" y="5693150"/>
                <a:ext cx="19676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BE7E96-F9BD-4A2D-9599-9EFBF886F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275" y="5693150"/>
                <a:ext cx="1967655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C748A5E-F721-444D-90AD-DC5D169BE667}"/>
                  </a:ext>
                </a:extLst>
              </p:cNvPr>
              <p:cNvSpPr txBox="1"/>
              <p:nvPr/>
            </p:nvSpPr>
            <p:spPr>
              <a:xfrm>
                <a:off x="5076056" y="5565167"/>
                <a:ext cx="3201637" cy="830997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满足什么条件，</a:t>
                </a:r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运动约束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几何约束？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C748A5E-F721-444D-90AD-DC5D169BE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5565167"/>
                <a:ext cx="3201637" cy="830997"/>
              </a:xfrm>
              <a:prstGeom prst="rect">
                <a:avLst/>
              </a:prstGeom>
              <a:blipFill>
                <a:blip r:embed="rId16"/>
                <a:stretch>
                  <a:fillRect l="-2857" t="-5882" r="-2476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0" grpId="0" build="p" autoUpdateAnimBg="0"/>
      <p:bldP spid="21" grpId="0"/>
      <p:bldP spid="25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>
            <a:extLst>
              <a:ext uri="{FF2B5EF4-FFF2-40B4-BE49-F238E27FC236}">
                <a16:creationId xmlns:a16="http://schemas.microsoft.com/office/drawing/2014/main" id="{D1F137AA-03E9-C74D-A53D-48D024DE2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4302"/>
            <a:ext cx="7267575" cy="46196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4、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完整约束和非完整约束（</a:t>
            </a: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Nonholonomic constraint)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6E44B29B-7373-084F-A370-48B8F496B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52" y="618540"/>
                <a:ext cx="9028550" cy="39694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完整约束</a:t>
                </a:r>
                <a:r>
                  <a:rPr kumimoji="0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几何约束</a:t>
                </a:r>
                <a:r>
                  <a:rPr kumimoji="0"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rPr>
                  <a:t>，或可以化为几何约束的运动约束</a:t>
                </a:r>
                <a:endParaRPr kumimoji="0" lang="en-US" altLang="zh-CN" dirty="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非完整约束</a:t>
                </a:r>
                <a:r>
                  <a:rPr kumimoji="0"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</a:rPr>
                  <a:t>：不能够化为几何约束的运动约束</a:t>
                </a:r>
                <a:endParaRPr kumimoji="0" lang="en-US" altLang="zh-CN" dirty="0">
                  <a:solidFill>
                    <a:schemeClr val="tx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完整约束意味着，对于运动的限制可以确定轨道（几何约束）</a:t>
                </a:r>
                <a:endParaRPr kumimoji="0"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条件</a:t>
                </a:r>
                <a:r>
                  <a:rPr kumimoji="0"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：约束方程可以化为全导数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kumimoji="0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  <m:r>
                      <a:rPr kumimoji="0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kumimoji="0"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sz="2000" dirty="0"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000" dirty="0">
                    <a:ea typeface="黑体" panose="02010609060101010101" pitchFamily="49" charset="-122"/>
                  </a:rPr>
                  <a:t>1</a:t>
                </a:r>
                <a:r>
                  <a:rPr kumimoji="0" lang="zh-CN" altLang="en-US" sz="2000" dirty="0">
                    <a:ea typeface="黑体" panose="02010609060101010101" pitchFamily="49" charset="-122"/>
                  </a:rPr>
                  <a:t>：沿直线无滑滚动的圆盘，约束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endParaRPr kumimoji="0" lang="en-US" altLang="zh-CN" sz="2000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⟹  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d>
                        <m:d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d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⟹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kumimoji="0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d>
                        <m:dPr>
                          <m:ctrlPr>
                            <a:rPr kumimoji="0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zh-CN" alt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完整约束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2</a:t>
                </a:r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：沿曲线无滑滚动的圆盘，位置变量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，约束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endParaRPr kumimoji="0"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⟹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unc>
                        <m:funcPr>
                          <m:ctrlP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func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kumimoji="0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b="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若上式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𝐺</m:t>
                    </m:r>
                  </m:oMath>
                </a14:m>
                <a:r>
                  <a:rPr kumimoji="0" lang="zh-CN" altLang="en-US" sz="2000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r>
                  <a:rPr kumimoji="0"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num>
                      <m:den>
                        <m: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den>
                    </m:f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𝜑</m:t>
                        </m:r>
                      </m:e>
                    </m:d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⟹</m:t>
                    </m:r>
                    <m:f>
                      <m:fPr>
                        <m:type m:val="lin"/>
                        <m:ctrlP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num>
                      <m:den>
                        <m:r>
                          <a:rPr kumimoji="0" lang="en-US" altLang="zh-CN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𝜕𝜑</m:t>
                        </m:r>
                      </m:den>
                    </m:f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</m:t>
                    </m:r>
                    <m:r>
                      <a:rPr kumimoji="0"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kumimoji="0" lang="zh-CN" altLang="en-US" sz="2000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，与上式矛盾  </a:t>
                </a:r>
                <a:r>
                  <a:rPr kumimoji="0" lang="en-US" altLang="zh-CN" sz="2000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</a:t>
                </a:r>
                <a:r>
                  <a:rPr kumimoji="0" lang="zh-CN" altLang="en-US" sz="2000" b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不完整约束</a:t>
                </a:r>
                <a:r>
                  <a:rPr kumimoji="0" lang="en-US" altLang="zh-CN" sz="2000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2294" name="Rectangle 6">
                <a:extLst>
                  <a:ext uri="{FF2B5EF4-FFF2-40B4-BE49-F238E27FC236}">
                    <a16:creationId xmlns:a16="http://schemas.microsoft.com/office/drawing/2014/main" id="{6E44B29B-7373-084F-A370-48B8F496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752" y="618540"/>
                <a:ext cx="9028550" cy="3969485"/>
              </a:xfrm>
              <a:prstGeom prst="rect">
                <a:avLst/>
              </a:prstGeom>
              <a:blipFill>
                <a:blip r:embed="rId2"/>
                <a:stretch>
                  <a:fillRect l="-1080" t="-613" b="-13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E4AE6C-B312-479E-AB76-A92D8E34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386CD88-FA20-413B-A0C6-96DF78D2B21A}"/>
                  </a:ext>
                </a:extLst>
              </p:cNvPr>
              <p:cNvSpPr/>
              <p:nvPr/>
            </p:nvSpPr>
            <p:spPr>
              <a:xfrm>
                <a:off x="323528" y="5048328"/>
                <a:ext cx="7920880" cy="101566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我们只讨论质点或质点组受</a:t>
                </a: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定常、双面、完整约束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的情况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m:oMathPara>
                </a14:m>
                <a:endParaRPr kumimoji="0"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386CD88-FA20-413B-A0C6-96DF78D2B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48328"/>
                <a:ext cx="7920880" cy="1015663"/>
              </a:xfrm>
              <a:prstGeom prst="rect">
                <a:avLst/>
              </a:prstGeom>
              <a:blipFill>
                <a:blip r:embed="rId3"/>
                <a:stretch>
                  <a:fillRect l="-1076" t="-177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8">
            <a:extLst>
              <a:ext uri="{FF2B5EF4-FFF2-40B4-BE49-F238E27FC236}">
                <a16:creationId xmlns:a16="http://schemas.microsoft.com/office/drawing/2014/main" id="{848601F4-0AAD-9541-81D1-56993F65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6632"/>
            <a:ext cx="3756025" cy="51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dirty="0">
                <a:solidFill>
                  <a:srgbClr val="FF0000"/>
                </a:solidFill>
                <a:ea typeface="黑体" panose="02010609060101010101" pitchFamily="49" charset="-122"/>
              </a:rPr>
              <a:t>二、自由度和广义坐标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E3E5573D-DC8E-1E4C-A340-28507E2A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36" y="727447"/>
            <a:ext cx="525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1、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自由度（</a:t>
            </a: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Degrees of freedom)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54" name="Text Box 10">
                <a:extLst>
                  <a:ext uri="{FF2B5EF4-FFF2-40B4-BE49-F238E27FC236}">
                    <a16:creationId xmlns:a16="http://schemas.microsoft.com/office/drawing/2014/main" id="{9883B777-42E7-E747-8E76-34102C1FF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249116"/>
                <a:ext cx="9108504" cy="18651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个质点组成的质点组，描述其位置需要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个独立函数（坐标）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对质点组施加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个约束条件（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个方程），描述其位置需要的独立函数个数（即自由度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）为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=3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354" name="Text Box 10">
                <a:extLst>
                  <a:ext uri="{FF2B5EF4-FFF2-40B4-BE49-F238E27FC236}">
                    <a16:creationId xmlns:a16="http://schemas.microsoft.com/office/drawing/2014/main" id="{9883B777-42E7-E747-8E76-34102C1FF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49116"/>
                <a:ext cx="9108504" cy="1865126"/>
              </a:xfrm>
              <a:prstGeom prst="rect">
                <a:avLst/>
              </a:prstGeom>
              <a:blipFill>
                <a:blip r:embed="rId2"/>
                <a:stretch>
                  <a:fillRect l="-870" t="-19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5" name="Text Box 11">
            <a:extLst>
              <a:ext uri="{FF2B5EF4-FFF2-40B4-BE49-F238E27FC236}">
                <a16:creationId xmlns:a16="http://schemas.microsoft.com/office/drawing/2014/main" id="{22F2322B-65F8-4749-806C-DE1B629F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71800"/>
            <a:ext cx="6400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  2、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广义坐标（</a:t>
            </a: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generalized coordinates)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56" name="Text Box 12">
                <a:extLst>
                  <a:ext uri="{FF2B5EF4-FFF2-40B4-BE49-F238E27FC236}">
                    <a16:creationId xmlns:a16="http://schemas.microsoft.com/office/drawing/2014/main" id="{D1B61D09-073D-944A-9BC7-41536A948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3505200"/>
                <a:ext cx="8321675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可取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个相互独立的变量</a:t>
                </a:r>
                <a:r>
                  <a:rPr lang="zh-CN" altLang="en-US" dirty="0">
                    <a:ea typeface="黑体" panose="02010609060101010101" pitchFamily="49" charset="-122"/>
                  </a:rPr>
                  <a:t>描述系统的运动状态，称为广义坐标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ctr"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可缩写成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(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=1,2,…,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广义坐标不一定为原坐标阵</a:t>
                </a:r>
                <a:r>
                  <a:rPr lang="en-US" altLang="zh-CN" i="1" dirty="0">
                    <a:ea typeface="黑体" panose="02010609060101010101" pitchFamily="49" charset="-122"/>
                  </a:rPr>
                  <a:t>q</a:t>
                </a:r>
                <a:r>
                  <a:rPr lang="zh-CN" altLang="en-US" dirty="0">
                    <a:ea typeface="黑体" panose="02010609060101010101" pitchFamily="49" charset="-122"/>
                  </a:rPr>
                  <a:t>中的坐标，也可以是角度或其他。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任意质点的坐标均可以表示为广义坐标的函数，即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7356" name="Text Box 12">
                <a:extLst>
                  <a:ext uri="{FF2B5EF4-FFF2-40B4-BE49-F238E27FC236}">
                    <a16:creationId xmlns:a16="http://schemas.microsoft.com/office/drawing/2014/main" id="{D1B61D09-073D-944A-9BC7-41536A9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3505200"/>
                <a:ext cx="8321675" cy="2862322"/>
              </a:xfrm>
              <a:prstGeom prst="rect">
                <a:avLst/>
              </a:prstGeom>
              <a:blipFill>
                <a:blip r:embed="rId3"/>
                <a:stretch>
                  <a:fillRect l="-1172" r="-4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8EA19F-E1EA-4B22-AE61-4F23E57B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 autoUpdateAnimBg="0"/>
      <p:bldP spid="57353" grpId="0" animBg="1" autoUpdateAnimBg="0"/>
      <p:bldP spid="57354" grpId="0" animBg="1"/>
      <p:bldP spid="5735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B51F63-86EA-4C0B-AAD8-2E45F338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3" name="Text Box 26">
            <a:extLst>
              <a:ext uri="{FF2B5EF4-FFF2-40B4-BE49-F238E27FC236}">
                <a16:creationId xmlns:a16="http://schemas.microsoft.com/office/drawing/2014/main" id="{729180A0-2603-4038-BF4F-D7C32581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3" y="144264"/>
            <a:ext cx="1723549" cy="576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广义坐标例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7E6BCF-0EA4-4A3B-98A1-B8E4636BFC2E}"/>
              </a:ext>
            </a:extLst>
          </p:cNvPr>
          <p:cNvSpPr txBox="1"/>
          <p:nvPr/>
        </p:nvSpPr>
        <p:spPr>
          <a:xfrm>
            <a:off x="120653" y="775792"/>
            <a:ext cx="8915843" cy="5472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F9FDDA-FBCB-4148-8D76-B77E0D0FF80D}"/>
              </a:ext>
            </a:extLst>
          </p:cNvPr>
          <p:cNvSpPr/>
          <p:nvPr/>
        </p:nvSpPr>
        <p:spPr bwMode="auto">
          <a:xfrm>
            <a:off x="899592" y="908720"/>
            <a:ext cx="1080120" cy="1080000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E45296-D820-4D6F-B29C-998EC15A6031}"/>
              </a:ext>
            </a:extLst>
          </p:cNvPr>
          <p:cNvCxnSpPr/>
          <p:nvPr/>
        </p:nvCxnSpPr>
        <p:spPr bwMode="auto">
          <a:xfrm>
            <a:off x="355378" y="1988720"/>
            <a:ext cx="216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A2F6EA-6545-4A8D-9DAA-A513D120E55B}"/>
                  </a:ext>
                </a:extLst>
              </p:cNvPr>
              <p:cNvSpPr txBox="1"/>
              <p:nvPr/>
            </p:nvSpPr>
            <p:spPr>
              <a:xfrm>
                <a:off x="236667" y="2368086"/>
                <a:ext cx="2729273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无滑滚动，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A2F6EA-6545-4A8D-9DAA-A513D120E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7" y="2368086"/>
                <a:ext cx="2729273" cy="400110"/>
              </a:xfrm>
              <a:prstGeom prst="rect">
                <a:avLst/>
              </a:prstGeom>
              <a:blipFill>
                <a:blip r:embed="rId2"/>
                <a:stretch>
                  <a:fillRect l="-2222" t="-8824" b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830B68D-B0B7-479E-BD66-565F0B818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8" y="288487"/>
            <a:ext cx="2763956" cy="2224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6CE312-07CD-4F03-8C23-2D7DCE60807C}"/>
                  </a:ext>
                </a:extLst>
              </p:cNvPr>
              <p:cNvSpPr txBox="1"/>
              <p:nvPr/>
            </p:nvSpPr>
            <p:spPr>
              <a:xfrm>
                <a:off x="4008466" y="2368086"/>
                <a:ext cx="104579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6CE312-07CD-4F03-8C23-2D7DCE60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66" y="2368086"/>
                <a:ext cx="1045799" cy="400110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F23B8A71-7C00-486C-AC7D-B916805C8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60" y="144264"/>
            <a:ext cx="1418247" cy="2284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2EE4F8-D9E6-4BEB-9149-FA53112A1205}"/>
                  </a:ext>
                </a:extLst>
              </p:cNvPr>
              <p:cNvSpPr txBox="1"/>
              <p:nvPr/>
            </p:nvSpPr>
            <p:spPr>
              <a:xfrm>
                <a:off x="6696576" y="2368086"/>
                <a:ext cx="2056973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或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或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2EE4F8-D9E6-4BEB-9149-FA53112A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576" y="2368086"/>
                <a:ext cx="2056973" cy="400110"/>
              </a:xfrm>
              <a:prstGeom prst="rect">
                <a:avLst/>
              </a:prstGeom>
              <a:blipFill>
                <a:blip r:embed="rId6"/>
                <a:stretch>
                  <a:fillRect b="-10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D1C99D4F-9FB5-46FF-9B83-1BB44B51C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4" y="3070037"/>
            <a:ext cx="2857647" cy="242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3E052A7-4FCC-42EA-867A-36A8C87BDC4A}"/>
                  </a:ext>
                </a:extLst>
              </p:cNvPr>
              <p:cNvSpPr txBox="1"/>
              <p:nvPr/>
            </p:nvSpPr>
            <p:spPr>
              <a:xfrm>
                <a:off x="215286" y="5707925"/>
                <a:ext cx="278274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定点运动，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𝜓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3E052A7-4FCC-42EA-867A-36A8C87BD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6" y="5707925"/>
                <a:ext cx="2782749" cy="400110"/>
              </a:xfrm>
              <a:prstGeom prst="rect">
                <a:avLst/>
              </a:prstGeom>
              <a:blipFill>
                <a:blip r:embed="rId8"/>
                <a:stretch>
                  <a:fillRect l="-1961" t="-8824" b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8A8C781B-E9D7-40DD-8CFA-C863D2A56A98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52" y="3373262"/>
            <a:ext cx="1180465" cy="22421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E5F8D0-3564-4A2B-B1E0-0BEC857D60EB}"/>
                  </a:ext>
                </a:extLst>
              </p:cNvPr>
              <p:cNvSpPr txBox="1"/>
              <p:nvPr/>
            </p:nvSpPr>
            <p:spPr>
              <a:xfrm>
                <a:off x="3258291" y="5707925"/>
                <a:ext cx="24175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弹性绳</m:t>
                      </m:r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长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DE5F8D0-3564-4A2B-B1E0-0BEC857D6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291" y="5707925"/>
                <a:ext cx="2417585" cy="400110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74D06B62-A1C3-4ED7-BD09-1300C954472D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47" y="3660077"/>
            <a:ext cx="2084070" cy="183578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80C1DC-0053-4F16-87BA-E9E5E860B9AA}"/>
                  </a:ext>
                </a:extLst>
              </p:cNvPr>
              <p:cNvSpPr txBox="1"/>
              <p:nvPr/>
            </p:nvSpPr>
            <p:spPr>
              <a:xfrm>
                <a:off x="6968854" y="5707925"/>
                <a:ext cx="107369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𝜃</m:t>
                      </m:r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C80C1DC-0053-4F16-87BA-E9E5E860B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54" y="5707925"/>
                <a:ext cx="1073691" cy="400110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F0F9B884-C3DF-45CD-B586-6E45AFF29F11}"/>
              </a:ext>
            </a:extLst>
          </p:cNvPr>
          <p:cNvSpPr/>
          <p:nvPr/>
        </p:nvSpPr>
        <p:spPr bwMode="auto">
          <a:xfrm>
            <a:off x="4932040" y="908720"/>
            <a:ext cx="108000" cy="1080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1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>
            <a:extLst>
              <a:ext uri="{FF2B5EF4-FFF2-40B4-BE49-F238E27FC236}">
                <a16:creationId xmlns:a16="http://schemas.microsoft.com/office/drawing/2014/main" id="{1760DB6F-F831-F446-A74C-3B3063EFC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83" y="984027"/>
            <a:ext cx="8785671" cy="10656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0" lang="en-US" altLang="zh-CN" dirty="0">
                <a:ea typeface="黑体" panose="02010609060101010101" pitchFamily="49" charset="-122"/>
              </a:rPr>
              <a:t>        </a:t>
            </a:r>
            <a:r>
              <a:rPr kumimoji="0" lang="zh-CN" altLang="en-US" dirty="0">
                <a:ea typeface="黑体" panose="02010609060101010101" pitchFamily="49" charset="-122"/>
              </a:rPr>
              <a:t>在质点系运动过程的某瞬时，质点系在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约束允许的条件下</a:t>
            </a:r>
            <a:r>
              <a:rPr kumimoji="0" lang="zh-CN" altLang="en-US" dirty="0">
                <a:ea typeface="黑体" panose="02010609060101010101" pitchFamily="49" charset="-122"/>
              </a:rPr>
              <a:t>，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可能实现的任何无限小位移</a:t>
            </a:r>
            <a:r>
              <a:rPr kumimoji="0" lang="zh-CN" altLang="en-US" dirty="0">
                <a:ea typeface="黑体" panose="02010609060101010101" pitchFamily="49" charset="-122"/>
              </a:rPr>
              <a:t>，称为质点系（在该瞬时）的</a:t>
            </a:r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虚位移</a:t>
            </a:r>
            <a:r>
              <a:rPr kumimoji="0" lang="zh-CN" altLang="en-US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F8C02D27-8248-EB4D-92BC-D5FD1D945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82" y="2064590"/>
            <a:ext cx="8485873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虚位移可以是线位移或角位移，常用变分符号</a:t>
            </a:r>
            <a:r>
              <a:rPr kumimoji="0" lang="zh-CN" altLang="en-US" i="1" dirty="0">
                <a:ea typeface="黑体" panose="02010609060101010101" pitchFamily="49" charset="-122"/>
                <a:sym typeface="Symbol" pitchFamily="2" charset="2"/>
              </a:rPr>
              <a:t> </a:t>
            </a:r>
            <a:r>
              <a:rPr kumimoji="0" lang="zh-CN" altLang="en-US" dirty="0">
                <a:ea typeface="黑体" panose="02010609060101010101" pitchFamily="49" charset="-122"/>
                <a:sym typeface="Symbol" pitchFamily="2" charset="2"/>
              </a:rPr>
              <a:t>表示虚位移。</a:t>
            </a:r>
            <a:endParaRPr kumimoji="0"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64DF4098-5EDB-3641-A210-CF56E7753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29657"/>
              </p:ext>
            </p:extLst>
          </p:nvPr>
        </p:nvGraphicFramePr>
        <p:xfrm>
          <a:off x="801736" y="3308081"/>
          <a:ext cx="2941712" cy="144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BMP 图象" r:id="rId3" imgW="3314700" imgH="1625600" progId="Paint.Picture">
                  <p:embed/>
                </p:oleObj>
              </mc:Choice>
              <mc:Fallback>
                <p:oleObj name="BMP 图象" r:id="rId3" imgW="3314700" imgH="162560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736" y="3308081"/>
                        <a:ext cx="2941712" cy="1442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10">
            <a:extLst>
              <a:ext uri="{FF2B5EF4-FFF2-40B4-BE49-F238E27FC236}">
                <a16:creationId xmlns:a16="http://schemas.microsoft.com/office/drawing/2014/main" id="{BDF67D73-72E0-7748-93F4-A266B9F8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3" y="408463"/>
            <a:ext cx="2160588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一、虚位移</a:t>
            </a:r>
          </a:p>
        </p:txBody>
      </p:sp>
      <p:sp>
        <p:nvSpPr>
          <p:cNvPr id="18439" name="Rectangle 11">
            <a:extLst>
              <a:ext uri="{FF2B5EF4-FFF2-40B4-BE49-F238E27FC236}">
                <a16:creationId xmlns:a16="http://schemas.microsoft.com/office/drawing/2014/main" id="{777DB473-F888-5D49-9643-3D09F4C36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64" y="115201"/>
            <a:ext cx="2448272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§5.2  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虚功原理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333AB8-BC69-4763-8972-6435217F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12D91B-065D-455F-94B8-03817691F688}"/>
              </a:ext>
            </a:extLst>
          </p:cNvPr>
          <p:cNvGrpSpPr/>
          <p:nvPr/>
        </p:nvGrpSpPr>
        <p:grpSpPr>
          <a:xfrm>
            <a:off x="5372998" y="2855913"/>
            <a:ext cx="2146640" cy="2054695"/>
            <a:chOff x="5372998" y="2855913"/>
            <a:chExt cx="2146640" cy="2054695"/>
          </a:xfrm>
        </p:grpSpPr>
        <p:grpSp>
          <p:nvGrpSpPr>
            <p:cNvPr id="20486" name="Group 6">
              <a:extLst>
                <a:ext uri="{FF2B5EF4-FFF2-40B4-BE49-F238E27FC236}">
                  <a16:creationId xmlns:a16="http://schemas.microsoft.com/office/drawing/2014/main" id="{9B80A6E5-2DE2-2845-99A2-00621EB51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2998" y="2855913"/>
              <a:ext cx="2132702" cy="2054695"/>
              <a:chOff x="3312" y="2112"/>
              <a:chExt cx="1891" cy="1814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8440" name="Object 7">
                    <a:extLst>
                      <a:ext uri="{FF2B5EF4-FFF2-40B4-BE49-F238E27FC236}">
                        <a16:creationId xmlns:a16="http://schemas.microsoft.com/office/drawing/2014/main" id="{BAB8F102-E6A5-1240-AB09-60FD00159AF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73357767"/>
                      </p:ext>
                    </p:extLst>
                  </p:nvPr>
                </p:nvGraphicFramePr>
                <p:xfrm>
                  <a:off x="3312" y="2112"/>
                  <a:ext cx="1891" cy="181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571" name="BMP 图象" r:id="rId5" imgW="2501900" imgH="2400300" progId="Paint.Picture">
                          <p:embed/>
                        </p:oleObj>
                      </mc:Choice>
                      <mc:Fallback>
                        <p:oleObj name="BMP 图象" r:id="rId5" imgW="2501900" imgH="2400300" progId="Paint.Picture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12" y="2112"/>
                                <a:ext cx="1891" cy="181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  <a:extLst>
                                <a:ext uri="{909E8E84-426E-40DD-AFC4-6F175D3DCCD1}">
                                  <a14:hiddenFill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8440" name="Object 7">
                    <a:extLst>
                      <a:ext uri="{FF2B5EF4-FFF2-40B4-BE49-F238E27FC236}">
                        <a16:creationId xmlns:a16="http://schemas.microsoft.com/office/drawing/2014/main" id="{BAB8F102-E6A5-1240-AB09-60FD00159AF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73357767"/>
                      </p:ext>
                    </p:extLst>
                  </p:nvPr>
                </p:nvGraphicFramePr>
                <p:xfrm>
                  <a:off x="3312" y="2112"/>
                  <a:ext cx="1891" cy="181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557" name="BMP 图象" r:id="rId7" imgW="2501900" imgH="2400300" progId="Paint.Picture">
                          <p:embed/>
                        </p:oleObj>
                      </mc:Choice>
                      <mc:Fallback>
                        <p:oleObj name="BMP 图象" r:id="rId7" imgW="2501900" imgH="2400300" progId="Paint.Picture">
                          <p:embed/>
                          <p:pic>
                            <p:nvPicPr>
                              <p:cNvPr id="0" name="Object 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12" y="2112"/>
                                <a:ext cx="1891" cy="181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8441" name="Text Box 8">
                <a:extLst>
                  <a:ext uri="{FF2B5EF4-FFF2-40B4-BE49-F238E27FC236}">
                    <a16:creationId xmlns:a16="http://schemas.microsoft.com/office/drawing/2014/main" id="{88411AC3-E400-3145-8BEA-FA6B6C8416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3" y="252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en-US" altLang="zh-CN" sz="2000" i="1" dirty="0">
                    <a:ea typeface="黑体" panose="02010609060101010101" pitchFamily="49" charset="-122"/>
                  </a:rPr>
                  <a:t>M</a:t>
                </a:r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26DDC85-EF93-4C30-B95B-C53BBCB21EFD}"/>
                </a:ext>
              </a:extLst>
            </p:cNvPr>
            <p:cNvCxnSpPr/>
            <p:nvPr/>
          </p:nvCxnSpPr>
          <p:spPr bwMode="auto">
            <a:xfrm>
              <a:off x="6407864" y="3737096"/>
              <a:ext cx="646930" cy="29232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3979155C-20C3-407F-8949-198D8E1CD887}"/>
                </a:ext>
              </a:extLst>
            </p:cNvPr>
            <p:cNvSpPr/>
            <p:nvPr/>
          </p:nvSpPr>
          <p:spPr bwMode="auto">
            <a:xfrm rot="1286436">
              <a:off x="5567503" y="3665507"/>
              <a:ext cx="1265229" cy="543457"/>
            </a:xfrm>
            <a:custGeom>
              <a:avLst/>
              <a:gdLst>
                <a:gd name="connsiteX0" fmla="*/ 1143000 w 1363133"/>
                <a:gd name="connsiteY0" fmla="*/ 1324470 h 1324470"/>
                <a:gd name="connsiteX1" fmla="*/ 1363133 w 1363133"/>
                <a:gd name="connsiteY1" fmla="*/ 892670 h 1324470"/>
                <a:gd name="connsiteX2" fmla="*/ 1143000 w 1363133"/>
                <a:gd name="connsiteY2" fmla="*/ 257670 h 1324470"/>
                <a:gd name="connsiteX3" fmla="*/ 584200 w 1363133"/>
                <a:gd name="connsiteY3" fmla="*/ 3670 h 1324470"/>
                <a:gd name="connsiteX4" fmla="*/ 0 w 1363133"/>
                <a:gd name="connsiteY4" fmla="*/ 130670 h 132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3133" h="1324470">
                  <a:moveTo>
                    <a:pt x="1143000" y="1324470"/>
                  </a:moveTo>
                  <a:cubicBezTo>
                    <a:pt x="1253066" y="1197470"/>
                    <a:pt x="1363133" y="1070470"/>
                    <a:pt x="1363133" y="892670"/>
                  </a:cubicBezTo>
                  <a:cubicBezTo>
                    <a:pt x="1363133" y="714870"/>
                    <a:pt x="1272822" y="405837"/>
                    <a:pt x="1143000" y="257670"/>
                  </a:cubicBezTo>
                  <a:cubicBezTo>
                    <a:pt x="1013178" y="109503"/>
                    <a:pt x="774700" y="24837"/>
                    <a:pt x="584200" y="3670"/>
                  </a:cubicBezTo>
                  <a:cubicBezTo>
                    <a:pt x="393700" y="-17497"/>
                    <a:pt x="196850" y="56586"/>
                    <a:pt x="0" y="13067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52FE0E1-CC37-4A2D-AC40-999FEE7783AB}"/>
                    </a:ext>
                  </a:extLst>
                </p:cNvPr>
                <p:cNvSpPr/>
                <p:nvPr/>
              </p:nvSpPr>
              <p:spPr>
                <a:xfrm>
                  <a:off x="6917742" y="4113361"/>
                  <a:ext cx="6018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52FE0E1-CC37-4A2D-AC40-999FEE7783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742" y="4113361"/>
                  <a:ext cx="601896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18667" r="-505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539F8DA-4ACF-41EC-8659-6DBEF34D0EC2}"/>
                  </a:ext>
                </a:extLst>
              </p:cNvPr>
              <p:cNvSpPr/>
              <p:nvPr/>
            </p:nvSpPr>
            <p:spPr>
              <a:xfrm>
                <a:off x="159089" y="4956343"/>
                <a:ext cx="7887352" cy="1127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kumimoji="0"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实位移：实际发生的位移，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acc>
                      <m:accPr>
                        <m:chr m:val="⃗"/>
                        <m:ctrlPr>
                          <a:rPr kumimoji="0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kumimoji="0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0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m:rPr>
                        <m:sty m:val="p"/>
                      </m:rPr>
                      <a:rPr kumimoji="0"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kumimoji="0"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，沿轨迹切线方向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虚位移：可能发生的位移，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acc>
                      <m:accPr>
                        <m:chr m:val="⃗"/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沿约束面上任意方向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539F8DA-4ACF-41EC-8659-6DBEF34D0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89" y="4956343"/>
                <a:ext cx="7887352" cy="1127296"/>
              </a:xfrm>
              <a:prstGeom prst="rect">
                <a:avLst/>
              </a:prstGeom>
              <a:blipFill>
                <a:blip r:embed="rId10"/>
                <a:stretch>
                  <a:fillRect l="-1005" r="-232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allAtOnce" animBg="1"/>
      <p:bldP spid="2048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内容">
            <a:extLst>
              <a:ext uri="{FF2B5EF4-FFF2-40B4-BE49-F238E27FC236}">
                <a16:creationId xmlns:a16="http://schemas.microsoft.com/office/drawing/2014/main" id="{1B15341D-BFE4-D345-AC0B-039749864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8F5C57F9-B28B-7848-8068-70F41389E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公式" r:id="rId4" imgW="1314450" imgH="2489200" progId="Equation.3">
                  <p:embed/>
                </p:oleObj>
              </mc:Choice>
              <mc:Fallback>
                <p:oleObj name="公式" r:id="rId4" imgW="1314450" imgH="248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Text Box 5">
                <a:extLst>
                  <a:ext uri="{FF2B5EF4-FFF2-40B4-BE49-F238E27FC236}">
                    <a16:creationId xmlns:a16="http://schemas.microsoft.com/office/drawing/2014/main" id="{07E5BA22-88F4-5F4A-88EE-32D4B93784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825" y="767015"/>
                <a:ext cx="8713663" cy="49175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力在虚位移中所作的元功称为</a:t>
                </a: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虚功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。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</m:oMath>
                  </m:oMathPara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kumimoji="0"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acc>
                      <m:accPr>
                        <m:chr m:val="⃗"/>
                        <m:ctrlP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b="0" i="1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，虚功也可以表示为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𝑊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  <m:r>
                            <a:rPr kumimoji="0"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f>
                            <m:fPr>
                              <m:ctrlPr>
                                <a:rPr kumimoji="0"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0"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0"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0"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如果在质点系的任何虚位移上，质点系的所有</a:t>
                </a: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约束力的虚功之和等于零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，则称这种约束为</a:t>
                </a: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理想约束</a:t>
                </a:r>
                <a:r>
                  <a:rPr kumimoji="0" lang="zh-CN" altLang="en-US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。</a:t>
                </a:r>
                <a:endParaRPr kumimoji="0" lang="en-US" altLang="zh-CN" dirty="0">
                  <a:solidFill>
                    <a:schemeClr val="accent2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628" name="Text Box 5">
                <a:extLst>
                  <a:ext uri="{FF2B5EF4-FFF2-40B4-BE49-F238E27FC236}">
                    <a16:creationId xmlns:a16="http://schemas.microsoft.com/office/drawing/2014/main" id="{07E5BA22-88F4-5F4A-88EE-32D4B9378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767015"/>
                <a:ext cx="8713663" cy="4917565"/>
              </a:xfrm>
              <a:prstGeom prst="rect">
                <a:avLst/>
              </a:prstGeom>
              <a:blipFill>
                <a:blip r:embed="rId6"/>
                <a:stretch>
                  <a:fillRect l="-1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1" name="Rectangle 8">
            <a:extLst>
              <a:ext uri="{FF2B5EF4-FFF2-40B4-BE49-F238E27FC236}">
                <a16:creationId xmlns:a16="http://schemas.microsoft.com/office/drawing/2014/main" id="{9D0D792C-2F98-4B4C-AF7B-EF497F83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5830"/>
            <a:ext cx="2953023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66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二、虚功与理想约束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1469FF-1A76-4CD3-BE90-0E66F1B6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3451</Words>
  <Application>Microsoft Office PowerPoint</Application>
  <PresentationFormat>全屏显示(4:3)</PresentationFormat>
  <Paragraphs>436</Paragraphs>
  <Slides>36</Slides>
  <Notes>0</Notes>
  <HiddenSlides>0</HiddenSlides>
  <MMClips>2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黑体</vt:lpstr>
      <vt:lpstr>Arial</vt:lpstr>
      <vt:lpstr>Calibri</vt:lpstr>
      <vt:lpstr>Cambria Math</vt:lpstr>
      <vt:lpstr>Times New Roman</vt:lpstr>
      <vt:lpstr>Wingdings</vt:lpstr>
      <vt:lpstr>默认设计模板</vt:lpstr>
      <vt:lpstr>BMP 图象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宋 玉坤</cp:lastModifiedBy>
  <cp:revision>192</cp:revision>
  <dcterms:created xsi:type="dcterms:W3CDTF">1601-01-01T00:00:00Z</dcterms:created>
  <dcterms:modified xsi:type="dcterms:W3CDTF">2020-05-07T07:04:37Z</dcterms:modified>
</cp:coreProperties>
</file>