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52" r:id="rId2"/>
    <p:sldId id="302" r:id="rId3"/>
    <p:sldId id="289" r:id="rId4"/>
    <p:sldId id="414" r:id="rId5"/>
    <p:sldId id="338" r:id="rId6"/>
    <p:sldId id="339" r:id="rId7"/>
    <p:sldId id="341" r:id="rId8"/>
    <p:sldId id="342" r:id="rId9"/>
    <p:sldId id="373" r:id="rId10"/>
    <p:sldId id="411" r:id="rId11"/>
    <p:sldId id="386" r:id="rId12"/>
    <p:sldId id="350" r:id="rId13"/>
    <p:sldId id="304" r:id="rId14"/>
    <p:sldId id="368" r:id="rId15"/>
    <p:sldId id="369" r:id="rId16"/>
    <p:sldId id="371" r:id="rId17"/>
    <p:sldId id="372" r:id="rId18"/>
    <p:sldId id="374" r:id="rId19"/>
    <p:sldId id="375" r:id="rId20"/>
    <p:sldId id="370" r:id="rId21"/>
    <p:sldId id="378" r:id="rId22"/>
    <p:sldId id="388" r:id="rId23"/>
    <p:sldId id="413" r:id="rId24"/>
    <p:sldId id="381" r:id="rId25"/>
    <p:sldId id="383" r:id="rId26"/>
    <p:sldId id="412" r:id="rId27"/>
    <p:sldId id="376" r:id="rId28"/>
    <p:sldId id="377" r:id="rId29"/>
    <p:sldId id="385" r:id="rId30"/>
    <p:sldId id="319" r:id="rId31"/>
    <p:sldId id="298" r:id="rId32"/>
    <p:sldId id="306" r:id="rId33"/>
    <p:sldId id="315" r:id="rId34"/>
    <p:sldId id="316" r:id="rId35"/>
    <p:sldId id="317" r:id="rId36"/>
    <p:sldId id="330" r:id="rId37"/>
    <p:sldId id="331" r:id="rId38"/>
    <p:sldId id="332" r:id="rId39"/>
    <p:sldId id="334" r:id="rId40"/>
    <p:sldId id="351" r:id="rId41"/>
    <p:sldId id="278" r:id="rId42"/>
    <p:sldId id="279" r:id="rId43"/>
    <p:sldId id="280" r:id="rId44"/>
    <p:sldId id="281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95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3.emf"/><Relationship Id="rId7" Type="http://schemas.openxmlformats.org/officeDocument/2006/relationships/image" Target="../media/image46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39.png"/><Relationship Id="rId9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79.emf"/><Relationship Id="rId7" Type="http://schemas.openxmlformats.org/officeDocument/2006/relationships/image" Target="../media/image5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021DD16-10BB-9C43-BA6B-6CD361EA30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ED5ACBA-9B08-3842-AE97-8EED616E50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243DC37-82E5-8749-9091-B7014B450C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7310E44F-18B1-244B-8F26-725F7D2D04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ABA125BF-23AC-E740-8B14-F16E4D033E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036008EB-7C06-5C44-B0D9-CC0A21D99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DB37FA0-F753-C140-AFC2-2990E7D88A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54A4E4-9B1C-4F4B-B447-9DE49EA81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E4CA8E-C45F-4119-92CD-A4A2C7F7B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ADCA01-C4B1-4252-8EA8-C078EA0BA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01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内容">
            <a:extLst>
              <a:ext uri="{FF2B5EF4-FFF2-40B4-BE49-F238E27FC236}">
                <a16:creationId xmlns:a16="http://schemas.microsoft.com/office/drawing/2014/main" id="{9852DBD6-1916-2A48-9DBA-79B82203E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19C64315-5363-8B42-8CC4-95A62A4D73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91000" y="6461125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rgbClr val="FFFF99"/>
                </a:solidFill>
                <a:ea typeface="楷体_GB2312" pitchFamily="49" charset="-122"/>
              </a:rPr>
              <a:t>第五章</a:t>
            </a:r>
          </a:p>
          <a:p>
            <a:pPr eaLnBrk="1" hangingPunct="1">
              <a:defRPr/>
            </a:pPr>
            <a:endParaRPr lang="en-US" altLang="zh-CN" sz="2000" b="1">
              <a:solidFill>
                <a:srgbClr val="FFFF99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2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7" Type="http://schemas.openxmlformats.org/officeDocument/2006/relationships/image" Target="../media/image3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9.png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.png"/><Relationship Id="rId21" Type="http://schemas.openxmlformats.org/officeDocument/2006/relationships/image" Target="../media/image48.emf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6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9.png"/><Relationship Id="rId5" Type="http://schemas.openxmlformats.org/officeDocument/2006/relationships/image" Target="../media/image41.emf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7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3.png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57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7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7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1.png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5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81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8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93.png"/><Relationship Id="rId3" Type="http://schemas.openxmlformats.org/officeDocument/2006/relationships/audio" Target="../media/audio1.wav"/><Relationship Id="rId7" Type="http://schemas.openxmlformats.org/officeDocument/2006/relationships/image" Target="../media/image88.emf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90.emf"/><Relationship Id="rId5" Type="http://schemas.openxmlformats.org/officeDocument/2006/relationships/image" Target="../media/image91.png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3.png"/><Relationship Id="rId9" Type="http://schemas.openxmlformats.org/officeDocument/2006/relationships/image" Target="../media/image89.emf"/><Relationship Id="rId1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5.emf"/><Relationship Id="rId4" Type="http://schemas.openxmlformats.org/officeDocument/2006/relationships/oleObject" Target="../embeddings/oleObject6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100.emf"/><Relationship Id="rId3" Type="http://schemas.openxmlformats.org/officeDocument/2006/relationships/image" Target="../media/image3.png"/><Relationship Id="rId7" Type="http://schemas.openxmlformats.org/officeDocument/2006/relationships/image" Target="../media/image97.e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5" Type="http://schemas.openxmlformats.org/officeDocument/2006/relationships/image" Target="../media/image95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98.emf"/><Relationship Id="rId14" Type="http://schemas.openxmlformats.org/officeDocument/2006/relationships/oleObject" Target="../embeddings/oleObject6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C2B94A51-9CFC-48C2-8213-BD285ACEB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04" y="277976"/>
                <a:ext cx="8784976" cy="56174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square" anchor="t" anchorCtr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虚功原理：</a:t>
                </a:r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受到理想约束的力学系统，平衡时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主动力虚功为</a:t>
                </a:r>
                <a:r>
                  <a:rPr lang="en-US" altLang="zh-CN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0</a:t>
                </a:r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    ⟺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=1,…,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保守系系统，等价于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取极小值。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虚功原理解题步骤</a:t>
                </a:r>
                <a:r>
                  <a:rPr lang="zh-CN" altLang="en-US" dirty="0"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:endParaRPr lang="en-US" altLang="zh-CN" dirty="0"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(1) </a:t>
                </a:r>
                <a:r>
                  <a:rPr lang="zh-CN" altLang="en-US" dirty="0">
                    <a:ea typeface="黑体" panose="02010609060101010101" pitchFamily="49" charset="-122"/>
                    <a:sym typeface="Wingdings" panose="05000000000000000000" pitchFamily="2" charset="2"/>
                  </a:rPr>
                  <a:t>判定自由度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  <a:sym typeface="Wingdings" panose="05000000000000000000" pitchFamily="2" charset="2"/>
                  </a:rPr>
                  <a:t>，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选定广义坐标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𝛼</m:t>
                        </m:r>
                      </m:sub>
                    </m:sSub>
                  </m:oMath>
                </a14:m>
                <a:endParaRPr lang="en-US" altLang="zh-CN" dirty="0">
                  <a:ea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" panose="05000000000000000000" pitchFamily="2" charset="2"/>
                  </a:rPr>
                  <a:t>(2) </a:t>
                </a:r>
                <a:r>
                  <a:rPr lang="zh-CN" altLang="en-US" dirty="0">
                    <a:ea typeface="黑体" panose="02010609060101010101" pitchFamily="49" charset="-122"/>
                    <a:sym typeface="Wingdings" panose="05000000000000000000" pitchFamily="2" charset="2"/>
                  </a:rPr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 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 表示出来，作变分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写出虚位移 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(3)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ea typeface="黑体" panose="02010609060101010101" pitchFamily="49" charset="-122"/>
                  </a:rPr>
                  <a:t>代入虚功原理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系数为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ea typeface="黑体" panose="02010609060101010101" pitchFamily="49" charset="-122"/>
                  </a:rPr>
                  <a:t>，求解得到平衡位置。</a:t>
                </a: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C2B94A51-9CFC-48C2-8213-BD285ACE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77976"/>
                <a:ext cx="8784976" cy="5617435"/>
              </a:xfrm>
              <a:prstGeom prst="rect">
                <a:avLst/>
              </a:prstGeom>
              <a:blipFill>
                <a:blip r:embed="rId2"/>
                <a:stretch>
                  <a:fillRect l="-1040" r="-832" b="-1517"/>
                </a:stretch>
              </a:blipFill>
              <a:ln w="952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EFE2E61-1409-4030-948F-B8311629EAD3}"/>
              </a:ext>
            </a:extLst>
          </p:cNvPr>
          <p:cNvGrpSpPr/>
          <p:nvPr/>
        </p:nvGrpSpPr>
        <p:grpSpPr>
          <a:xfrm>
            <a:off x="8584235" y="5679102"/>
            <a:ext cx="344756" cy="871946"/>
            <a:chOff x="8584235" y="5679102"/>
            <a:chExt cx="344756" cy="871946"/>
          </a:xfrm>
        </p:grpSpPr>
        <p:sp>
          <p:nvSpPr>
            <p:cNvPr id="3" name="弧形 2">
              <a:extLst>
                <a:ext uri="{FF2B5EF4-FFF2-40B4-BE49-F238E27FC236}">
                  <a16:creationId xmlns:a16="http://schemas.microsoft.com/office/drawing/2014/main" id="{EE8D5FB0-95DE-4CC8-81AC-023C56717CF4}"/>
                </a:ext>
              </a:extLst>
            </p:cNvPr>
            <p:cNvSpPr/>
            <p:nvPr/>
          </p:nvSpPr>
          <p:spPr bwMode="auto">
            <a:xfrm rot="20851796">
              <a:off x="8636988" y="5701748"/>
              <a:ext cx="292003" cy="849300"/>
            </a:xfrm>
            <a:prstGeom prst="arc">
              <a:avLst>
                <a:gd name="adj1" fmla="val 16740511"/>
                <a:gd name="adj2" fmla="val 49249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562E638F-C518-4D70-A002-73212191897C}"/>
                </a:ext>
              </a:extLst>
            </p:cNvPr>
            <p:cNvSpPr/>
            <p:nvPr/>
          </p:nvSpPr>
          <p:spPr bwMode="auto">
            <a:xfrm rot="10051796">
              <a:off x="8584235" y="5679102"/>
              <a:ext cx="292003" cy="849300"/>
            </a:xfrm>
            <a:prstGeom prst="arc">
              <a:avLst>
                <a:gd name="adj1" fmla="val 16740511"/>
                <a:gd name="adj2" fmla="val 49249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01C09-FC0D-47E0-89E3-0D0BCC6B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64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A2EC55-7E81-457B-858B-F24A85FB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25" y="251801"/>
            <a:ext cx="3528941" cy="18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1AE36957-7260-4F2C-BA65-AE7330ED6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08" y="2498611"/>
                <a:ext cx="9026099" cy="11524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分析：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系统自由度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</m:t>
                    </m:r>
                    <m:r>
                      <a:rPr kumimoji="1" lang="zh-CN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，</m:t>
                    </m:r>
                    <m:r>
                      <a:rPr kumimoji="1" lang="zh-CN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取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下降高度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为广义坐标；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几何关系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；圆柱绕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点转动惯量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𝑀</m:t>
                    </m:r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1AE36957-7260-4F2C-BA65-AE7330ED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08" y="2498611"/>
                <a:ext cx="9026099" cy="1152495"/>
              </a:xfrm>
              <a:prstGeom prst="rect">
                <a:avLst/>
              </a:prstGeom>
              <a:blipFill>
                <a:blip r:embed="rId3"/>
                <a:stretch>
                  <a:fillRect l="-743" b="-10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51A99D0D-FFF7-4210-ADFD-BED35BCE4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61" y="3657679"/>
                <a:ext cx="8928992" cy="30072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𝑚𝑔𝑦</m:t>
                          </m: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𝑚𝑔𝑦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代入拉氏方程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den>
                    </m:f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，得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⟹  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8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+8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应用牛顿第二定律，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acc>
                      <m:accPr>
                        <m:chr m:val="̈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𝑚𝑔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，解得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𝑀𝑚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+8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51A99D0D-FFF7-4210-ADFD-BED35BCE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61" y="3657679"/>
                <a:ext cx="8928992" cy="3007298"/>
              </a:xfrm>
              <a:prstGeom prst="rect">
                <a:avLst/>
              </a:prstGeom>
              <a:blipFill>
                <a:blip r:embed="rId4"/>
                <a:stretch>
                  <a:fillRect l="-7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278586-B958-4B01-932C-BA0F1F202988}"/>
              </a:ext>
            </a:extLst>
          </p:cNvPr>
          <p:cNvGrpSpPr/>
          <p:nvPr/>
        </p:nvGrpSpPr>
        <p:grpSpPr>
          <a:xfrm>
            <a:off x="5809921" y="252004"/>
            <a:ext cx="724460" cy="1556243"/>
            <a:chOff x="475059" y="204626"/>
            <a:chExt cx="724460" cy="1556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A625A7D-49D9-41B9-A0E6-ECD87B1C2E31}"/>
                    </a:ext>
                  </a:extLst>
                </p:cNvPr>
                <p:cNvSpPr txBox="1"/>
                <p:nvPr/>
              </p:nvSpPr>
              <p:spPr>
                <a:xfrm>
                  <a:off x="739329" y="1299204"/>
                  <a:ext cx="4601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A625A7D-49D9-41B9-A0E6-ECD87B1C2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29" y="1299204"/>
                  <a:ext cx="46019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D3FA5AB-7EA8-459B-B91A-B6C379B8778B}"/>
                    </a:ext>
                  </a:extLst>
                </p:cNvPr>
                <p:cNvSpPr txBox="1"/>
                <p:nvPr/>
              </p:nvSpPr>
              <p:spPr>
                <a:xfrm>
                  <a:off x="475059" y="944355"/>
                  <a:ext cx="4601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D3FA5AB-7EA8-459B-B91A-B6C379B87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59" y="944355"/>
                  <a:ext cx="46019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791D805-8DAB-4FDB-A3AC-8F53C79428CE}"/>
                    </a:ext>
                  </a:extLst>
                </p:cNvPr>
                <p:cNvSpPr txBox="1"/>
                <p:nvPr/>
              </p:nvSpPr>
              <p:spPr>
                <a:xfrm>
                  <a:off x="683568" y="204626"/>
                  <a:ext cx="4718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791D805-8DAB-4FDB-A3AC-8F53C7942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204626"/>
                  <a:ext cx="47185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9272074-5574-4196-B973-27B2A7781744}"/>
              </a:ext>
            </a:extLst>
          </p:cNvPr>
          <p:cNvSpPr txBox="1"/>
          <p:nvPr/>
        </p:nvSpPr>
        <p:spPr>
          <a:xfrm>
            <a:off x="6981293" y="69503"/>
            <a:ext cx="9284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(3.20)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4F5915-4500-4686-A88A-B5523128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46BCC54-7B2A-4D00-858A-A189EA3EDC54}"/>
                  </a:ext>
                </a:extLst>
              </p:cNvPr>
              <p:cNvSpPr/>
              <p:nvPr/>
            </p:nvSpPr>
            <p:spPr>
              <a:xfrm>
                <a:off x="63664" y="64765"/>
                <a:ext cx="5372432" cy="2361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质量为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、半径为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的均质圆柱体放在粗糙水平面上，柱的外面绕有轻绳，绳子跨过一个很轻的滑轮，并悬挂一质量为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的物体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. 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设圆柱体只滚不滑，并且圆柱体与滑轮间的绳子是水平的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. 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求圆柱体质心的加速度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、物体的加速度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Times New Roman" panose="02020603050405020304" pitchFamily="18" charset="0"/>
                  </a:rPr>
                  <a:t>及绳中张力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46BCC54-7B2A-4D00-858A-A189EA3ED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" y="64765"/>
                <a:ext cx="5372432" cy="2361480"/>
              </a:xfrm>
              <a:prstGeom prst="rect">
                <a:avLst/>
              </a:prstGeom>
              <a:blipFill>
                <a:blip r:embed="rId8"/>
                <a:stretch>
                  <a:fillRect l="-1134" t="-517" r="-907" b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27384"/>
                <a:ext cx="9144000" cy="702173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如下图所示，两滑轮中心固定，半径分别为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r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和</a:t>
                </a: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r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，质量分别为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4</a:t>
                </a: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m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和</a:t>
                </a: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m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。不可伸长的轻绳一端悬挂质量为</a:t>
                </a: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m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的重物，另一端缠在大滑轮上，中间搭在小滑轮上。轻绳与滑轮均无滑动。初始时刻手举重物使系统保持静止，松手后重物开始下落。当重物下滑距离为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h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时，</a:t>
                </a:r>
              </a:p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）求滑轮的角速度；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）求从开始到下降高度</a:t>
                </a: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h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所需的时间。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分析：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</m:t>
                    </m:r>
                    <m:r>
                      <a:rPr kumimoji="1" lang="zh-CN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，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广义坐标选为重物下落距离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h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拉式函数为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𝑚𝑔h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几何约束  </a:t>
                </a:r>
                <a14:m>
                  <m:oMath xmlns:m="http://schemas.openxmlformats.org/officeDocument/2006/math">
                    <m:r>
                      <a:rPr kumimoji="1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2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h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=8</m:t>
                    </m:r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，故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𝑚𝑔h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代入拉氏方程，易得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h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=0⟹</m:t>
                      </m:r>
                      <m:acc>
                        <m:accPr>
                          <m:chr m:val="̈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h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(</m:t>
                      </m:r>
                      <m:r>
                        <a:rPr kumimoji="1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匀加速</m:t>
                      </m:r>
                      <m:r>
                        <a:rPr kumimoji="1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运动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下落时间和角速度为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h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h</m:t>
                          </m:r>
                        </m:e>
                      </m:acc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num>
                            <m:den>
                              <m:acc>
                                <m:accPr>
                                  <m:chr m:val="̈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h</m:t>
                                  </m:r>
                                </m:e>
                              </m:acc>
                            </m:den>
                          </m:f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7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</m:acc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𝑔h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-27384"/>
                <a:ext cx="9144000" cy="7021730"/>
              </a:xfrm>
              <a:prstGeom prst="rect">
                <a:avLst/>
              </a:prstGeom>
              <a:blipFill>
                <a:blip r:embed="rId3"/>
                <a:stretch>
                  <a:fillRect l="-599" t="-434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E760611-02DB-4C45-B3DF-09B932FE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1053903"/>
            <a:ext cx="1931645" cy="144016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B785C4-4BB1-4258-9B68-B6B75533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1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54F90B-AF29-4956-A12D-DC447B72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1973585" cy="2311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F9D938EE-32AD-4E92-ABE4-8294BEED9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342" y="116632"/>
                <a:ext cx="6768752" cy="25831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zh-CN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例</m:t>
                    </m:r>
                    <m:r>
                      <a:rPr kumimoji="1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3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求系统的运动微分方程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分析：系统自由度为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，广义坐标可以选为小球的坐标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。系统的动能、势能和拉格朗日函数为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𝑚𝑔𝑟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F9D938EE-32AD-4E92-ABE4-8294BEED9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42" y="116632"/>
                <a:ext cx="6768752" cy="2583143"/>
              </a:xfrm>
              <a:prstGeom prst="rect">
                <a:avLst/>
              </a:prstGeom>
              <a:blipFill>
                <a:blip r:embed="rId3"/>
                <a:stretch>
                  <a:fillRect l="-991" t="-7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5">
                <a:extLst>
                  <a:ext uri="{FF2B5EF4-FFF2-40B4-BE49-F238E27FC236}">
                    <a16:creationId xmlns:a16="http://schemas.microsoft.com/office/drawing/2014/main" id="{E903C354-945F-4D5A-AC8F-2EBFBB781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91" y="2699775"/>
                <a:ext cx="8939154" cy="38933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𝑚𝑔𝑟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代入拉格朗日方程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𝛼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𝛼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 </m:t>
                    </m:r>
                    <m:d>
                      <m:d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𝛼</m:t>
                            </m:r>
                          </m:sub>
                        </m:s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=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d>
                  </m:oMath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𝑚𝑟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𝑚𝑟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𝑚𝑔𝑟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𝑚𝑔𝑟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=0⟹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  <m:acc>
                            <m:accPr>
                              <m:chr m:val="̈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Text Box 15">
                <a:extLst>
                  <a:ext uri="{FF2B5EF4-FFF2-40B4-BE49-F238E27FC236}">
                    <a16:creationId xmlns:a16="http://schemas.microsoft.com/office/drawing/2014/main" id="{E903C354-945F-4D5A-AC8F-2EBFBB781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91" y="2699775"/>
                <a:ext cx="8939154" cy="3893310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7F5C0F-7B33-4FEC-83A7-5C4FA6B1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1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8">
                <a:extLst>
                  <a:ext uri="{FF2B5EF4-FFF2-40B4-BE49-F238E27FC236}">
                    <a16:creationId xmlns:a16="http://schemas.microsoft.com/office/drawing/2014/main" id="{8B179CA7-BEBA-4145-9C4F-F9CAE869A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24" y="304682"/>
                <a:ext cx="7148513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三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、拉格朗日方程 </a:t>
                </a:r>
                <a14:m>
                  <m:oMath xmlns:m="http://schemas.openxmlformats.org/officeDocument/2006/math"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</m:oMath>
                </a14:m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守恒律</a:t>
                </a:r>
              </a:p>
            </p:txBody>
          </p:sp>
        </mc:Choice>
        <mc:Fallback xmlns="">
          <p:sp>
            <p:nvSpPr>
              <p:cNvPr id="19459" name="Rectangle 8">
                <a:extLst>
                  <a:ext uri="{FF2B5EF4-FFF2-40B4-BE49-F238E27FC236}">
                    <a16:creationId xmlns:a16="http://schemas.microsoft.com/office/drawing/2014/main" id="{8B179CA7-BEBA-4145-9C4F-F9CAE869A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24" y="304682"/>
                <a:ext cx="7148513" cy="461665"/>
              </a:xfrm>
              <a:prstGeom prst="rect">
                <a:avLst/>
              </a:prstGeom>
              <a:blipFill>
                <a:blip r:embed="rId3"/>
                <a:stretch>
                  <a:fillRect l="-1191" t="-12821" b="-23077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17403"/>
                <a:ext cx="9144000" cy="58959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、循环坐标与循环积分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=1,…,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上式中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;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;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对某个坐标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没有依赖，即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𝛽</m:t>
                            </m:r>
                          </m:sub>
                        </m:sSub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，则该坐标叫做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循环坐标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拉格朗日方程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，我们立刻得到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𝛽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⟹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(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常数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上式被称为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循环积分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，是由拉氏方程经过一次积分得到的守恒量。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因为势能仅依赖于坐标，故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𝛽</m:t>
                            </m:r>
                          </m:sub>
                        </m:sSub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𝛽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广义动量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循环积分的物理含义：若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没有依赖，则广义动量守恒</a:t>
                </a: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17403"/>
                <a:ext cx="9144000" cy="5895973"/>
              </a:xfrm>
              <a:prstGeom prst="rect">
                <a:avLst/>
              </a:prstGeom>
              <a:blipFill>
                <a:blip r:embed="rId4"/>
                <a:stretch>
                  <a:fillRect l="-932" b="-3402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07733F-D8EB-4A5D-90C5-04894EAD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60648"/>
                <a:ext cx="9144000" cy="63392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没有依赖（对称性），则广义动量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守恒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：对应自由粒子，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⟹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m:t>动量守恒律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：有心力场，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=0⟹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角动量</m:t>
                          </m:r>
                          <m: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守恒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：球形碗上运动质点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𝑚𝑔𝑟</m:t>
                    </m:r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𝜕𝜑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⟹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(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角动量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竖直分量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守恒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60648"/>
                <a:ext cx="9144000" cy="6339236"/>
              </a:xfrm>
              <a:prstGeom prst="rect">
                <a:avLst/>
              </a:prstGeom>
              <a:blipFill>
                <a:blip r:embed="rId3"/>
                <a:stretch>
                  <a:fillRect l="-932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43AFBE-43E9-47A7-84F6-E4F7E066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02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AEA0D871-FF20-4372-A6BF-93300D4733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537568"/>
                  </p:ext>
                </p:extLst>
              </p:nvPr>
            </p:nvGraphicFramePr>
            <p:xfrm>
              <a:off x="107504" y="1314259"/>
              <a:ext cx="8676456" cy="1754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4177">
                      <a:extLst>
                        <a:ext uri="{9D8B030D-6E8A-4147-A177-3AD203B41FA5}">
                          <a16:colId xmlns:a16="http://schemas.microsoft.com/office/drawing/2014/main" val="173809533"/>
                        </a:ext>
                      </a:extLst>
                    </a:gridCol>
                    <a:gridCol w="2788860">
                      <a:extLst>
                        <a:ext uri="{9D8B030D-6E8A-4147-A177-3AD203B41FA5}">
                          <a16:colId xmlns:a16="http://schemas.microsoft.com/office/drawing/2014/main" val="530558337"/>
                        </a:ext>
                      </a:extLst>
                    </a:gridCol>
                    <a:gridCol w="1831900">
                      <a:extLst>
                        <a:ext uri="{9D8B030D-6E8A-4147-A177-3AD203B41FA5}">
                          <a16:colId xmlns:a16="http://schemas.microsoft.com/office/drawing/2014/main" val="291730756"/>
                        </a:ext>
                      </a:extLst>
                    </a:gridCol>
                    <a:gridCol w="2041519">
                      <a:extLst>
                        <a:ext uri="{9D8B030D-6E8A-4147-A177-3AD203B41FA5}">
                          <a16:colId xmlns:a16="http://schemas.microsoft.com/office/drawing/2014/main" val="1607837251"/>
                        </a:ext>
                      </a:extLst>
                    </a:gridCol>
                  </a:tblGrid>
                  <a:tr h="5509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广义坐标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广义动量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广义力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守恒律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9959481"/>
                      </a:ext>
                    </a:extLst>
                  </a:tr>
                  <a:tr h="5509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坐标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动量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力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动量守恒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54401"/>
                      </a:ext>
                    </a:extLst>
                  </a:tr>
                  <a:tr h="652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角度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角动量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力矩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角动量守恒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94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AEA0D871-FF20-4372-A6BF-93300D4733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537568"/>
                  </p:ext>
                </p:extLst>
              </p:nvPr>
            </p:nvGraphicFramePr>
            <p:xfrm>
              <a:off x="107504" y="1314259"/>
              <a:ext cx="8676456" cy="1754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4177">
                      <a:extLst>
                        <a:ext uri="{9D8B030D-6E8A-4147-A177-3AD203B41FA5}">
                          <a16:colId xmlns:a16="http://schemas.microsoft.com/office/drawing/2014/main" val="173809533"/>
                        </a:ext>
                      </a:extLst>
                    </a:gridCol>
                    <a:gridCol w="2788860">
                      <a:extLst>
                        <a:ext uri="{9D8B030D-6E8A-4147-A177-3AD203B41FA5}">
                          <a16:colId xmlns:a16="http://schemas.microsoft.com/office/drawing/2014/main" val="530558337"/>
                        </a:ext>
                      </a:extLst>
                    </a:gridCol>
                    <a:gridCol w="1831900">
                      <a:extLst>
                        <a:ext uri="{9D8B030D-6E8A-4147-A177-3AD203B41FA5}">
                          <a16:colId xmlns:a16="http://schemas.microsoft.com/office/drawing/2014/main" val="291730756"/>
                        </a:ext>
                      </a:extLst>
                    </a:gridCol>
                    <a:gridCol w="2041519">
                      <a:extLst>
                        <a:ext uri="{9D8B030D-6E8A-4147-A177-3AD203B41FA5}">
                          <a16:colId xmlns:a16="http://schemas.microsoft.com/office/drawing/2014/main" val="1607837251"/>
                        </a:ext>
                      </a:extLst>
                    </a:gridCol>
                  </a:tblGrid>
                  <a:tr h="5509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" t="-93407" r="-331118" b="-224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648" t="-93407" r="-139825" b="-224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2126" t="-93407" r="-112292" b="-224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守恒律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9959481"/>
                      </a:ext>
                    </a:extLst>
                  </a:tr>
                  <a:tr h="5509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" t="-195556" r="-33111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648" t="-195556" r="-13982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2126" t="-195556" r="-11229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动量守恒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54401"/>
                      </a:ext>
                    </a:extLst>
                  </a:tr>
                  <a:tr h="6527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" t="-246296" r="-33111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648" t="-246296" r="-13982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2126" t="-246296" r="-11229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角动量守恒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594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71B43AC-67B9-40A2-AD8E-AFA3E8CA55E1}"/>
              </a:ext>
            </a:extLst>
          </p:cNvPr>
          <p:cNvSpPr/>
          <p:nvPr/>
        </p:nvSpPr>
        <p:spPr>
          <a:xfrm>
            <a:off x="1835696" y="548680"/>
            <a:ext cx="572464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广义坐标、广义动量和广义力的对应关系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A5CE064-1D81-4198-990F-496B66558BE8}"/>
                  </a:ext>
                </a:extLst>
              </p:cNvPr>
              <p:cNvSpPr/>
              <p:nvPr/>
            </p:nvSpPr>
            <p:spPr>
              <a:xfrm>
                <a:off x="1114900" y="3677785"/>
                <a:ext cx="7210500" cy="512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上式中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为角动量和力矩在角位移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方向的投影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A5CE064-1D81-4198-990F-496B665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00" y="3677785"/>
                <a:ext cx="7210500" cy="512000"/>
              </a:xfrm>
              <a:prstGeom prst="rect">
                <a:avLst/>
              </a:prstGeom>
              <a:blipFill>
                <a:blip r:embed="rId3"/>
                <a:stretch>
                  <a:fillRect l="-1352" t="-3571" b="-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FB2A5-2C93-4199-B182-EF08A3DF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6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707" y="188640"/>
                <a:ext cx="9144000" cy="60417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、能量积分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=1,…,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系统能量守恒的条件是什么？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707" y="188640"/>
                <a:ext cx="9144000" cy="6041719"/>
              </a:xfrm>
              <a:prstGeom prst="rect">
                <a:avLst/>
              </a:prstGeom>
              <a:blipFill>
                <a:blip r:embed="rId3"/>
                <a:stretch>
                  <a:fillRect l="-932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77956B-377A-4919-A164-290F4F15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1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4" y="0"/>
                <a:ext cx="9144000" cy="62122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一般情况下，能量是广义速度的二次函数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𝛼𝛽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根据齐次函数性质</a:t>
                </a:r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naryPr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𝑠</m:t>
                        </m:r>
                      </m:sup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𝜕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𝑇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𝛼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𝛼</m:t>
                            </m:r>
                          </m:sub>
                        </m:sSub>
                      </m:e>
                    </m:nary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变为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若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0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则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上式又叫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广义能量积分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，是保守系统的守恒量。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稳定约束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kumimoji="1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kumimoji="1" lang="zh-CN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，广义能量积分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能量守恒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不稳定约束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 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不为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守恒律为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能量不守恒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。导致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不守恒的原因是</a:t>
                </a: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约束力做功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4" y="0"/>
                <a:ext cx="9144000" cy="6212213"/>
              </a:xfrm>
              <a:prstGeom prst="rect">
                <a:avLst/>
              </a:prstGeom>
              <a:blipFill>
                <a:blip r:embed="rId3"/>
                <a:stretch>
                  <a:fillRect l="-999" b="-490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C9E02A-F7C6-417C-8800-BB632517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226" y="332656"/>
                <a:ext cx="8821547" cy="5618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小结：拉格朗日力学中的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三个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运动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守恒律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𝛼</m:t>
                            </m:r>
                          </m:sub>
                        </m:sSub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，则对应的广义动量守恒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动量守恒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角动量守恒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都属于这种情况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系统主动力为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保守力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1085850" marR="0" lvl="1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稳定约束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能量守恒</a:t>
                </a: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742950" marR="0" lvl="1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1085850" marR="0" lvl="1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不稳定约束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广义能量守恒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742950" marR="0" lvl="1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226" y="332656"/>
                <a:ext cx="8821547" cy="5618141"/>
              </a:xfrm>
              <a:prstGeom prst="rect">
                <a:avLst/>
              </a:prstGeom>
              <a:blipFill>
                <a:blip r:embed="rId3"/>
                <a:stretch>
                  <a:fillRect l="-966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EDC9FC-DDCB-481E-8F70-945F5786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5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67278"/>
                <a:ext cx="9144000" cy="67234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4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4.5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题）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在一光滑水平直管中有一质量为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的小球，此管以匀角速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绕通过其一端的竖直轴转动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如开始时，球距转动轴的距离为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，球相对于管的速率为零，而管的总长则为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求球刚要离开管口时的相对速度与绝对速度，并求小球从开始运动到离开管口所需的时间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分析：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小球极角受约束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系统自由度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，广义坐标选为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，故存在广义能量积分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  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任意时刻，根据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广义能量积分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</m:t>
                      </m:r>
                      <m:r>
                        <a:rPr kumimoji="1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𝑑𝑟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nary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…     (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cosh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7278"/>
                <a:ext cx="9144000" cy="6723444"/>
              </a:xfrm>
              <a:prstGeom prst="rect">
                <a:avLst/>
              </a:prstGeom>
              <a:blipFill>
                <a:blip r:embed="rId3"/>
                <a:stretch>
                  <a:fillRect l="-599" r="-3329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7D32A9B-1391-4015-8248-B80BF8227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2776"/>
            <a:ext cx="4253615" cy="158417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9324A8-C8BC-4842-8EBA-7DB8788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6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7_4200_704">
            <a:extLst>
              <a:ext uri="{FF2B5EF4-FFF2-40B4-BE49-F238E27FC236}">
                <a16:creationId xmlns:a16="http://schemas.microsoft.com/office/drawing/2014/main" id="{D4F24FFA-2794-4F42-9655-B42B2985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664" name="Text Box 8">
                <a:extLst>
                  <a:ext uri="{FF2B5EF4-FFF2-40B4-BE49-F238E27FC236}">
                    <a16:creationId xmlns:a16="http://schemas.microsoft.com/office/drawing/2014/main" id="{975096DB-7627-3843-9A53-704294C6E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8036"/>
                <a:ext cx="8784976" cy="40040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dirty="0">
                    <a:ea typeface="黑体" panose="02010609060101010101" pitchFamily="49" charset="-122"/>
                  </a:rPr>
                  <a:t>拉格朗日力学的</a:t>
                </a:r>
                <a:r>
                  <a:rPr kumimoji="0"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基本动力学方程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——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拉格朗日方程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(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上式中 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是广义坐标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教材中给出</a:t>
                </a:r>
                <a:r>
                  <a:rPr kumimoji="0"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两种方法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导出拉格朗日方程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虚功原理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达朗贝尔原理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0"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kumimoji="0" lang="zh-CN" altLang="en-US" dirty="0">
                            <a:solidFill>
                              <a:srgbClr val="FF0000"/>
                            </a:solidFill>
                            <a:ea typeface="黑体" panose="02010609060101010101" pitchFamily="49" charset="-122"/>
                          </a:rPr>
                          <m:t>牛顿定律</m:t>
                        </m:r>
                      </m:e>
                    </m:groupCh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  拉格朗日方程（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5.3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节）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最小作用量原理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0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变</m:t>
                        </m:r>
                        <m:r>
                          <a:rPr kumimoji="0" lang="zh-CN" alt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分法</m:t>
                        </m:r>
                      </m:e>
                    </m:groupCh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  拉格朗日方程（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5.7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节）</a:t>
                </a:r>
              </a:p>
            </p:txBody>
          </p:sp>
        </mc:Choice>
        <mc:Fallback xmlns="">
          <p:sp>
            <p:nvSpPr>
              <p:cNvPr id="70664" name="Text Box 8">
                <a:extLst>
                  <a:ext uri="{FF2B5EF4-FFF2-40B4-BE49-F238E27FC236}">
                    <a16:creationId xmlns:a16="http://schemas.microsoft.com/office/drawing/2014/main" id="{975096DB-7627-3843-9A53-704294C6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8036"/>
                <a:ext cx="8784976" cy="4004045"/>
              </a:xfrm>
              <a:prstGeom prst="rect">
                <a:avLst/>
              </a:prstGeom>
              <a:blipFill>
                <a:blip r:embed="rId3"/>
                <a:stretch>
                  <a:fillRect l="-1040" t="-1677" b="-27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0" name="Text Box 11">
            <a:extLst>
              <a:ext uri="{FF2B5EF4-FFF2-40B4-BE49-F238E27FC236}">
                <a16:creationId xmlns:a16="http://schemas.microsoft.com/office/drawing/2014/main" id="{77D21C1E-B50B-884E-A729-0D56C321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373" y="238125"/>
            <a:ext cx="3514328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ea typeface="黑体" panose="02010609060101010101" pitchFamily="49" charset="-122"/>
              </a:rPr>
              <a:t>5.3 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拉格朗日方程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E0745D-4D5C-4BC2-8C8F-0CD8BA52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9">
                <a:extLst>
                  <a:ext uri="{FF2B5EF4-FFF2-40B4-BE49-F238E27FC236}">
                    <a16:creationId xmlns:a16="http://schemas.microsoft.com/office/drawing/2014/main" id="{520BD1F5-F69D-486C-A08A-565ABC51E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652120" cy="30028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20000"/>
                  </a:lnSpc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5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4.10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题）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质量为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的小环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，套在半径为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的光滑圆圈上，并可沿着圆圈滑动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如圆圈在水平面内以匀角速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绕圈上某点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转动，试求小环沿圆圈切线方向的运动微分方程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 </a:t>
                </a:r>
                <a:endParaRPr lang="en-US" altLang="zh-CN" sz="2000" dirty="0">
                  <a:solidFill>
                    <a:srgbClr val="00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20000"/>
                  </a:lnSpc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分析：小环自由度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. 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在地面系中，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 Box 9">
                <a:extLst>
                  <a:ext uri="{FF2B5EF4-FFF2-40B4-BE49-F238E27FC236}">
                    <a16:creationId xmlns:a16="http://schemas.microsoft.com/office/drawing/2014/main" id="{520BD1F5-F69D-486C-A08A-565ABC51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0"/>
                <a:ext cx="5652120" cy="3002873"/>
              </a:xfrm>
              <a:prstGeom prst="rect">
                <a:avLst/>
              </a:prstGeom>
              <a:blipFill>
                <a:blip r:embed="rId2"/>
                <a:stretch>
                  <a:fillRect l="-969" t="-404" r="-969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680B5600-ECF4-4A68-9707-A7FB595A0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989884"/>
                <a:ext cx="9108504" cy="36735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根据几何关系，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，故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+2</m:t>
                          </m:r>
                          <m:sSup>
                            <m:sSup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+4</m:t>
                          </m:r>
                          <m:sSup>
                            <m:sSup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+4</m:t>
                          </m:r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func>
                            <m:func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≠0 ⟹ </m:t>
                      </m:r>
                      <m:r>
                        <a:rPr kumimoji="1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广义动量不守恒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1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势能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  <m:r>
                        <a:rPr kumimoji="1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不能</m:t>
                      </m:r>
                      <m:r>
                        <a:rPr kumimoji="1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保证</m:t>
                      </m:r>
                      <m:r>
                        <a:rPr kumimoji="1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广义</m:t>
                      </m:r>
                      <m:r>
                        <a:rPr kumimoji="1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动量</m:t>
                      </m:r>
                      <m:r>
                        <a:rPr kumimoji="1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守恒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  <m:func>
                            <m:func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代入拉格朗日方程，易得方程   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680B5600-ECF4-4A68-9707-A7FB595A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989884"/>
                <a:ext cx="9108504" cy="3673506"/>
              </a:xfrm>
              <a:prstGeom prst="rect">
                <a:avLst/>
              </a:prstGeom>
              <a:blipFill>
                <a:blip r:embed="rId3"/>
                <a:stretch>
                  <a:fillRect l="-602" t="-9752" b="-1322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9926D7E-A196-45A6-96F9-DDAE5EACE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0"/>
            <a:ext cx="3225064" cy="227400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EFBCBB-7B04-4F4A-A684-79AEBB8A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17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57354"/>
                <a:ext cx="7834477" cy="35173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20000"/>
                  </a:lnSpc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6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1.24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题）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质量为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的两质点，为一不可伸长的轻绳所联结，绳挂在一光滑的滑轮上，在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的下端又用固有长度为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、劲度系数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的弹性绳挂上另外一个质量为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的质点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在开始时，全体保持竖直，原来的非弹性绳拉紧，而有弹性的绳则处在固有长度上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由此静止状态释放后，求证这运动是简谐的，并求出其振动周期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及任何时刻两段绳中的张力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20000"/>
                  </a:lnSpc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分析：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系统自由度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，广义坐标选为左质点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zh-CN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坐标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和弹性绳长度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2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57354"/>
                <a:ext cx="7834477" cy="3517373"/>
              </a:xfrm>
              <a:prstGeom prst="rect">
                <a:avLst/>
              </a:prstGeom>
              <a:blipFill>
                <a:blip r:embed="rId3"/>
                <a:stretch>
                  <a:fillRect l="-699" t="-518" r="-3885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ED3048B-02A9-40EB-B0E8-286B6CF7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477" y="260648"/>
            <a:ext cx="1368152" cy="2842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97059FBA-F31C-4BBE-A775-9BA932E25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96" y="3674727"/>
                <a:ext cx="9108504" cy="296619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−2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𝑚𝑔𝑦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den>
                    </m:f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是循环坐标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，循环积分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4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acc>
                      <m:accPr>
                        <m:chr m:val="̇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acc>
                      <m:accPr>
                        <m:chr m:val="̇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；初始时刻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，任意时刻均有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4</m:t>
                    </m:r>
                    <m:acc>
                      <m:accPr>
                        <m:chr m:val="̇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acc>
                      <m:accPr>
                        <m:chr m:val="̇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=0⟹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𝜏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=…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97059FBA-F31C-4BBE-A775-9BA932E2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3674727"/>
                <a:ext cx="9108504" cy="2966197"/>
              </a:xfrm>
              <a:prstGeom prst="rect">
                <a:avLst/>
              </a:prstGeom>
              <a:blipFill>
                <a:blip r:embed="rId5"/>
                <a:stretch>
                  <a:fillRect l="-668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2FDC75-CAB3-460C-B2F5-65B4B166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2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A38861A-4470-46FF-A70F-70AD0A86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1844824"/>
            <a:ext cx="4464496" cy="214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作业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5.5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5.12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5.14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A7D62B-A6E6-47F0-B215-642DE76F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628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8C758AC-A42C-4378-950F-DEEA04117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93925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50A097-AB16-4651-A356-4CF8023E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975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2523"/>
                <a:ext cx="9144000" cy="6427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4.6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题，竖直平面内运动的管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小球极角受约束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系统自由度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，广义坐标选为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时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𝑚𝑔𝑟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代入拉格朗日方程中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代回方程中，应用初始条件，得到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−2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即可得到运动方程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2523"/>
                <a:ext cx="9144000" cy="6427272"/>
              </a:xfrm>
              <a:prstGeom prst="rect">
                <a:avLst/>
              </a:prstGeom>
              <a:blipFill>
                <a:blip r:embed="rId3"/>
                <a:stretch>
                  <a:fillRect l="-932" b="-757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FA6E97-8A00-4569-B29E-D1FF98CB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2523"/>
                <a:ext cx="9144000" cy="63778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4.7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题，水平管内弹性绳连接的两球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管的角度受约束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系统自由度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，广义坐标选为</a:t>
                </a:r>
                <a14:m>
                  <m:oMath xmlns:m="http://schemas.openxmlformats.org/officeDocument/2006/math"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质心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相对位置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根据两体运动学，系统总动能及拉式函数为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，应用拉格朗日方程中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根据题意，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𝑘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，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故上式变为 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𝑠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𝑠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结合初始条件，易得最终结果。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2523"/>
                <a:ext cx="9144000" cy="6377836"/>
              </a:xfrm>
              <a:prstGeom prst="rect">
                <a:avLst/>
              </a:prstGeom>
              <a:blipFill>
                <a:blip r:embed="rId3"/>
                <a:stretch>
                  <a:fillRect l="-932" b="-763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6B4304A-F838-4447-8B74-9638A126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16632"/>
            <a:ext cx="2994509" cy="114406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0557F0-F60A-4250-968D-8F7AA600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229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27384"/>
                <a:ext cx="9144000" cy="67054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：小球何时开始滑动？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，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广义坐标选为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，小球角速度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𝑅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d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拉式函数为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10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𝑅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代入拉氏方程，易得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𝑅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=0⟹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小球质心的切向和法向方程为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𝑁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𝑁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𝑚𝑔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17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刚好滑动时，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𝑓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𝑁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，得到结果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-27384"/>
                <a:ext cx="9144000" cy="6705490"/>
              </a:xfrm>
              <a:prstGeom prst="rect">
                <a:avLst/>
              </a:prstGeom>
              <a:blipFill>
                <a:blip r:embed="rId3"/>
                <a:stretch>
                  <a:fillRect l="-932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94F0CBC-5E78-4015-A13B-4471DF168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-99392"/>
            <a:ext cx="1769157" cy="193759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CEBA42-3BBA-45AA-AF3B-88BFB77D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07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57354"/>
                <a:ext cx="6516216" cy="1891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P74,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补充例题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1.5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系统自由度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，广义坐标选为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57354"/>
                <a:ext cx="6516216" cy="1891800"/>
              </a:xfrm>
              <a:prstGeom prst="rect">
                <a:avLst/>
              </a:prstGeom>
              <a:blipFill>
                <a:blip r:embed="rId3"/>
                <a:stretch>
                  <a:fillRect l="-1307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7CF1561-3B3D-4D35-9B1A-66E72344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97" y="32792"/>
            <a:ext cx="2538094" cy="1937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3BA01E9E-BEC0-45C6-8E65-E09C4C6C0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049154"/>
                <a:ext cx="9144000" cy="48170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的二次函数，故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能量守恒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初始时刻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=0,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9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𝑔𝑎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/2</m:t>
                        </m:r>
                      </m:e>
                    </m:ra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，代入上式，易得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13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𝑔𝑎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𝜕𝜃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acc>
                      </m:den>
                    </m:f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𝑚h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，广义动量守恒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13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𝑔𝑎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3BA01E9E-BEC0-45C6-8E65-E09C4C6C0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049154"/>
                <a:ext cx="9144000" cy="4817088"/>
              </a:xfrm>
              <a:prstGeom prst="rect">
                <a:avLst/>
              </a:prstGeom>
              <a:blipFill>
                <a:blip r:embed="rId7"/>
                <a:stretch>
                  <a:fillRect l="-932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B9B7C2-D25B-43C0-9230-4FE5A96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9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01326"/>
                <a:ext cx="6516216" cy="12004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𝑔𝑟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13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𝑔𝑎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01326"/>
                <a:ext cx="6516216" cy="1200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7CF1561-3B3D-4D35-9B1A-66E72344A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5397" y="32792"/>
            <a:ext cx="2538094" cy="1937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3BA01E9E-BEC0-45C6-8E65-E09C4C6C0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70318"/>
                <a:ext cx="9144000" cy="38622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取极值时，满足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13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根据初始条件，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9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𝑔𝑎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/2</m:t>
                        </m:r>
                      </m:e>
                    </m:rad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9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代回上式，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9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13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=0⟹2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13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上式即为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P75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第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(9)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式，继续求解得到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(11)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3BA01E9E-BEC0-45C6-8E65-E09C4C6C0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970318"/>
                <a:ext cx="9144000" cy="3862211"/>
              </a:xfrm>
              <a:prstGeom prst="rect">
                <a:avLst/>
              </a:prstGeom>
              <a:blipFill>
                <a:blip r:embed="rId8"/>
                <a:stretch>
                  <a:fillRect l="-932" t="-1572" b="-2516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BC2A96-4DB8-4CCD-BB78-B317AA58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5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2523"/>
                <a:ext cx="9144000" cy="70598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：期中考试第三题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两体问题，广义坐标选为质心坐标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和相对位矢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=4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拉式函数为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能量积分为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循环坐标有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个，即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=0⟹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初条件给出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h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𝑎𝑣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/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，将其代回能量积分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距离最长时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=0,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=4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⟹…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60" name="Text Box 9">
                <a:extLst>
                  <a:ext uri="{FF2B5EF4-FFF2-40B4-BE49-F238E27FC236}">
                    <a16:creationId xmlns:a16="http://schemas.microsoft.com/office/drawing/2014/main" id="{63B3BFEE-4CD1-874F-A6FF-962E459A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2523"/>
                <a:ext cx="9144000" cy="7059881"/>
              </a:xfrm>
              <a:prstGeom prst="rect">
                <a:avLst/>
              </a:prstGeom>
              <a:blipFill>
                <a:blip r:embed="rId3"/>
                <a:stretch>
                  <a:fillRect l="-932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45F7176-5019-4A10-92FC-A3CF338B2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60" y="32523"/>
            <a:ext cx="1469180" cy="2163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1164F2-7BD6-482F-B9D9-7CD23373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6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7_4200_704">
            <a:extLst>
              <a:ext uri="{FF2B5EF4-FFF2-40B4-BE49-F238E27FC236}">
                <a16:creationId xmlns:a16="http://schemas.microsoft.com/office/drawing/2014/main" id="{6C560F7D-3C33-0B45-937C-4C2AF124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8">
            <a:extLst>
              <a:ext uri="{FF2B5EF4-FFF2-40B4-BE49-F238E27FC236}">
                <a16:creationId xmlns:a16="http://schemas.microsoft.com/office/drawing/2014/main" id="{6433F9B5-5812-FB41-8F8C-F21D6AB9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54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54" name="Rectangle 10">
                <a:extLst>
                  <a:ext uri="{FF2B5EF4-FFF2-40B4-BE49-F238E27FC236}">
                    <a16:creationId xmlns:a16="http://schemas.microsoft.com/office/drawing/2014/main" id="{12A5F44A-9BB4-4645-8364-F51D807B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34" y="282357"/>
                <a:ext cx="7148513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一、达朗贝尔原理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拉格朗日方程</a:t>
                </a:r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7354" name="Rectangle 10">
                <a:extLst>
                  <a:ext uri="{FF2B5EF4-FFF2-40B4-BE49-F238E27FC236}">
                    <a16:creationId xmlns:a16="http://schemas.microsoft.com/office/drawing/2014/main" id="{12A5F44A-9BB4-4645-8364-F51D807B3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834" y="282357"/>
                <a:ext cx="7148513" cy="461665"/>
              </a:xfrm>
              <a:prstGeom prst="rect">
                <a:avLst/>
              </a:prstGeom>
              <a:blipFill>
                <a:blip r:embed="rId3"/>
                <a:stretch>
                  <a:fillRect l="-1278" t="-11538" b="-24359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59" name="Text Box 15">
                <a:extLst>
                  <a:ext uri="{FF2B5EF4-FFF2-40B4-BE49-F238E27FC236}">
                    <a16:creationId xmlns:a16="http://schemas.microsoft.com/office/drawing/2014/main" id="{9E4C9172-F976-1A42-8760-0430B77DB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834" y="959121"/>
                <a:ext cx="8722332" cy="56085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个质点组成的质点组，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运动微分方程</a:t>
                </a:r>
                <a:r>
                  <a:rPr lang="zh-CN" altLang="en-US" dirty="0">
                    <a:ea typeface="黑体" panose="02010609060101010101" pitchFamily="49" charset="-122"/>
                  </a:rPr>
                  <a:t>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数学上，上式可以变形为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上式可以视作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主动力</a:t>
                </a:r>
                <a:r>
                  <a:rPr lang="zh-CN" altLang="en-US" dirty="0">
                    <a:ea typeface="黑体" panose="02010609060101010101" pitchFamily="49" charset="-122"/>
                  </a:rPr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约束力</a:t>
                </a:r>
                <a:r>
                  <a:rPr lang="zh-CN" altLang="en-US" dirty="0">
                    <a:ea typeface="黑体" panose="02010609060101010101" pitchFamily="49" charset="-122"/>
                  </a:rPr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惯性力</a:t>
                </a:r>
                <a:r>
                  <a:rPr lang="zh-CN" altLang="en-US" dirty="0">
                    <a:ea typeface="黑体" panose="02010609060101010101" pitchFamily="49" charset="-122"/>
                  </a:rPr>
                  <a:t>的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力平衡方程</a:t>
                </a:r>
                <a:r>
                  <a:rPr lang="zh-CN" altLang="en-US" dirty="0">
                    <a:ea typeface="黑体" panose="02010609060101010101" pitchFamily="49" charset="-122"/>
                  </a:rPr>
                  <a:t>。此方程反应的平衡关系，叫做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达朗贝尔原理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FF"/>
                    </a:solidFill>
                    <a:ea typeface="黑体" panose="02010609060101010101" pitchFamily="49" charset="-122"/>
                  </a:rPr>
                  <a:t>D’Alembert’s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principle) </a:t>
                </a:r>
                <a:r>
                  <a:rPr lang="zh-CN" altLang="en-US" dirty="0"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两边乘以虚位移，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理想约束</a:t>
                </a:r>
                <a:r>
                  <a:rPr lang="zh-CN" altLang="en-US" dirty="0">
                    <a:ea typeface="黑体" panose="02010609060101010101" pitchFamily="49" charset="-122"/>
                  </a:rPr>
                  <a:t>情况下约束力虚功之和为</a:t>
                </a:r>
                <a:r>
                  <a:rPr lang="en-US" altLang="zh-CN" dirty="0"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ea typeface="黑体" panose="02010609060101010101" pitchFamily="49" charset="-122"/>
                  </a:rPr>
                  <a:t>，故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力平衡或非平衡，均有主动力和惯性力的虚功之和为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0.</a:t>
                </a:r>
              </a:p>
            </p:txBody>
          </p:sp>
        </mc:Choice>
        <mc:Fallback xmlns="">
          <p:sp>
            <p:nvSpPr>
              <p:cNvPr id="57359" name="Text Box 15">
                <a:extLst>
                  <a:ext uri="{FF2B5EF4-FFF2-40B4-BE49-F238E27FC236}">
                    <a16:creationId xmlns:a16="http://schemas.microsoft.com/office/drawing/2014/main" id="{9E4C9172-F976-1A42-8760-0430B77D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834" y="959121"/>
                <a:ext cx="8722332" cy="5608523"/>
              </a:xfrm>
              <a:prstGeom prst="rect">
                <a:avLst/>
              </a:prstGeom>
              <a:blipFill>
                <a:blip r:embed="rId4"/>
                <a:stretch>
                  <a:fillRect l="-1119" b="-16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521C0B-EFDF-424B-B1AE-CE95041A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27_4200_704">
            <a:extLst>
              <a:ext uri="{FF2B5EF4-FFF2-40B4-BE49-F238E27FC236}">
                <a16:creationId xmlns:a16="http://schemas.microsoft.com/office/drawing/2014/main" id="{BCB9A755-7CCD-D044-907D-5A2300CA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6" name="Text Box 8">
            <a:extLst>
              <a:ext uri="{FF2B5EF4-FFF2-40B4-BE49-F238E27FC236}">
                <a16:creationId xmlns:a16="http://schemas.microsoft.com/office/drawing/2014/main" id="{C695390D-7A6F-9843-9339-E1B95E88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38438"/>
            <a:ext cx="5105400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所受约束皆为完整、理想、定常的，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可取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杆转角</a:t>
            </a:r>
            <a:r>
              <a: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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为广义坐标。由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杆绕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点转动，可得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7203891B-984A-A348-8832-337D54DC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7400"/>
            <a:ext cx="14763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8407B16E-0702-304F-A213-49D025EE4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3140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099" name="Text Box 11">
            <a:extLst>
              <a:ext uri="{FF2B5EF4-FFF2-40B4-BE49-F238E27FC236}">
                <a16:creationId xmlns:a16="http://schemas.microsoft.com/office/drawing/2014/main" id="{3B423B4A-9AEC-6E4C-ADF4-A86E644B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图示机构只有一个自由度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6631" name="Object 12">
            <a:extLst>
              <a:ext uri="{FF2B5EF4-FFF2-40B4-BE49-F238E27FC236}">
                <a16:creationId xmlns:a16="http://schemas.microsoft.com/office/drawing/2014/main" id="{BC25F791-7EBF-364C-8FF5-989D7DBC8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119438"/>
          <a:ext cx="2873375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BMP 图象" r:id="rId4" imgW="2393950" imgH="2152650" progId="Paint.Picture">
                  <p:embed/>
                </p:oleObj>
              </mc:Choice>
              <mc:Fallback>
                <p:oleObj name="BMP 图象" r:id="rId4" imgW="2393950" imgH="2152650" progId="Paint.Picture">
                  <p:embed/>
                  <p:pic>
                    <p:nvPicPr>
                      <p:cNvPr id="26631" name="Object 12">
                        <a:extLst>
                          <a:ext uri="{FF2B5EF4-FFF2-40B4-BE49-F238E27FC236}">
                            <a16:creationId xmlns:a16="http://schemas.microsoft.com/office/drawing/2014/main" id="{BC25F791-7EBF-364C-8FF5-989D7DBC8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19438"/>
                        <a:ext cx="2873375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>
            <a:extLst>
              <a:ext uri="{FF2B5EF4-FFF2-40B4-BE49-F238E27FC236}">
                <a16:creationId xmlns:a16="http://schemas.microsoft.com/office/drawing/2014/main" id="{03427EAB-64A5-C44B-9FC9-C2E750B0B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10038"/>
          <a:ext cx="23622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公式" r:id="rId6" imgW="11410950" imgH="7023100" progId="Equation.3">
                  <p:embed/>
                </p:oleObj>
              </mc:Choice>
              <mc:Fallback>
                <p:oleObj name="公式" r:id="rId6" imgW="11410950" imgH="7023100" progId="Equation.3">
                  <p:embed/>
                  <p:pic>
                    <p:nvPicPr>
                      <p:cNvPr id="89101" name="Object 13">
                        <a:extLst>
                          <a:ext uri="{FF2B5EF4-FFF2-40B4-BE49-F238E27FC236}">
                            <a16:creationId xmlns:a16="http://schemas.microsoft.com/office/drawing/2014/main" id="{03427EAB-64A5-C44B-9FC9-C2E750B0B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0038"/>
                        <a:ext cx="23622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4">
            <a:extLst>
              <a:ext uri="{FF2B5EF4-FFF2-40B4-BE49-F238E27FC236}">
                <a16:creationId xmlns:a16="http://schemas.microsoft.com/office/drawing/2014/main" id="{3BE48934-47A0-1C4D-A2C8-173A3660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474075" cy="193833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行星齿轮机构在水平面内运动。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质量为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的均质曲柄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带动行星齿轮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在固定齿轮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上纯滚动。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齿轮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的质量为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，半径为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。定齿轮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的半径为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。杆与轮铰接处的摩擦力忽略不计。当曲柄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受力偶矩为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的常力偶作用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时，用拉格朗日方程求曲柄的角加速度。</a:t>
            </a:r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A1F52EAA-1A77-C044-B531-D12043766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765175"/>
            <a:ext cx="4321175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483DE1-379B-4FC3-9FCB-54B9FC65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0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utoUpdateAnimBg="0"/>
      <p:bldP spid="89097" grpId="0" autoUpdateAnimBg="0"/>
      <p:bldP spid="89098" grpId="0" autoUpdateAnimBg="0"/>
      <p:bldP spid="8909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026" descr="27_4200_704">
            <a:extLst>
              <a:ext uri="{FF2B5EF4-FFF2-40B4-BE49-F238E27FC236}">
                <a16:creationId xmlns:a16="http://schemas.microsoft.com/office/drawing/2014/main" id="{EFE8DF2A-8453-4D48-9DFF-BDA9AD46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570" name="Object 1034">
            <a:extLst>
              <a:ext uri="{FF2B5EF4-FFF2-40B4-BE49-F238E27FC236}">
                <a16:creationId xmlns:a16="http://schemas.microsoft.com/office/drawing/2014/main" id="{CA88186C-C424-E145-9B4D-42044DCFE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2098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Equation" r:id="rId4" imgW="10096500" imgH="3949700" progId="Equation.DSMT4">
                  <p:embed/>
                </p:oleObj>
              </mc:Choice>
              <mc:Fallback>
                <p:oleObj name="Equation" r:id="rId4" imgW="10096500" imgH="3949700" progId="Equation.DSMT4">
                  <p:embed/>
                  <p:pic>
                    <p:nvPicPr>
                      <p:cNvPr id="66570" name="Object 1034">
                        <a:extLst>
                          <a:ext uri="{FF2B5EF4-FFF2-40B4-BE49-F238E27FC236}">
                            <a16:creationId xmlns:a16="http://schemas.microsoft.com/office/drawing/2014/main" id="{CA88186C-C424-E145-9B4D-42044DCFE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2098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040">
            <a:extLst>
              <a:ext uri="{FF2B5EF4-FFF2-40B4-BE49-F238E27FC236}">
                <a16:creationId xmlns:a16="http://schemas.microsoft.com/office/drawing/2014/main" id="{AECD4674-B8CD-D743-A02B-8F03BB37A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257800"/>
          <a:ext cx="3657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Equation" r:id="rId6" imgW="20332700" imgH="4533900" progId="Equation.3">
                  <p:embed/>
                </p:oleObj>
              </mc:Choice>
              <mc:Fallback>
                <p:oleObj name="Equation" r:id="rId6" imgW="20332700" imgH="4533900" progId="Equation.3">
                  <p:embed/>
                  <p:pic>
                    <p:nvPicPr>
                      <p:cNvPr id="66576" name="Object 1040">
                        <a:extLst>
                          <a:ext uri="{FF2B5EF4-FFF2-40B4-BE49-F238E27FC236}">
                            <a16:creationId xmlns:a16="http://schemas.microsoft.com/office/drawing/2014/main" id="{AECD4674-B8CD-D743-A02B-8F03BB37A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57800"/>
                        <a:ext cx="36576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041">
            <a:extLst>
              <a:ext uri="{FF2B5EF4-FFF2-40B4-BE49-F238E27FC236}">
                <a16:creationId xmlns:a16="http://schemas.microsoft.com/office/drawing/2014/main" id="{F86A82A8-524A-B048-A0AE-49073C8D7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200" y="5181600"/>
          <a:ext cx="30797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Equation" r:id="rId8" imgW="17113250" imgH="4972050" progId="Equation.3">
                  <p:embed/>
                </p:oleObj>
              </mc:Choice>
              <mc:Fallback>
                <p:oleObj name="Equation" r:id="rId8" imgW="17113250" imgH="4972050" progId="Equation.3">
                  <p:embed/>
                  <p:pic>
                    <p:nvPicPr>
                      <p:cNvPr id="66577" name="Object 1041">
                        <a:extLst>
                          <a:ext uri="{FF2B5EF4-FFF2-40B4-BE49-F238E27FC236}">
                            <a16:creationId xmlns:a16="http://schemas.microsoft.com/office/drawing/2014/main" id="{F86A82A8-524A-B048-A0AE-49073C8D7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5181600"/>
                        <a:ext cx="30797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Text Box 1043">
            <a:extLst>
              <a:ext uri="{FF2B5EF4-FFF2-40B4-BE49-F238E27FC236}">
                <a16:creationId xmlns:a16="http://schemas.microsoft.com/office/drawing/2014/main" id="{06A163AA-5A9E-9641-A46E-64212DD95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21542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7655" name="Object 1045">
            <a:extLst>
              <a:ext uri="{FF2B5EF4-FFF2-40B4-BE49-F238E27FC236}">
                <a16:creationId xmlns:a16="http://schemas.microsoft.com/office/drawing/2014/main" id="{D311CC0F-3029-0B4B-AFD6-6C9B53FC6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990600"/>
          <a:ext cx="28733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BMP 图象" r:id="rId10" imgW="2393950" imgH="2152650" progId="Paint.Picture">
                  <p:embed/>
                </p:oleObj>
              </mc:Choice>
              <mc:Fallback>
                <p:oleObj name="BMP 图象" r:id="rId10" imgW="2393950" imgH="2152650" progId="Paint.Picture">
                  <p:embed/>
                  <p:pic>
                    <p:nvPicPr>
                      <p:cNvPr id="27655" name="Object 1045">
                        <a:extLst>
                          <a:ext uri="{FF2B5EF4-FFF2-40B4-BE49-F238E27FC236}">
                            <a16:creationId xmlns:a16="http://schemas.microsoft.com/office/drawing/2014/main" id="{D311CC0F-3029-0B4B-AFD6-6C9B53FC6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90600"/>
                        <a:ext cx="2873375" cy="258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1046">
            <a:extLst>
              <a:ext uri="{FF2B5EF4-FFF2-40B4-BE49-F238E27FC236}">
                <a16:creationId xmlns:a16="http://schemas.microsoft.com/office/drawing/2014/main" id="{73DF48E4-606D-924A-8B17-D23FC18A2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066800"/>
          <a:ext cx="2362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Equation" r:id="rId12" imgW="9950450" imgH="2635250" progId="Equation.3">
                  <p:embed/>
                </p:oleObj>
              </mc:Choice>
              <mc:Fallback>
                <p:oleObj name="Equation" r:id="rId12" imgW="9950450" imgH="2635250" progId="Equation.3">
                  <p:embed/>
                  <p:pic>
                    <p:nvPicPr>
                      <p:cNvPr id="66582" name="Object 1046">
                        <a:extLst>
                          <a:ext uri="{FF2B5EF4-FFF2-40B4-BE49-F238E27FC236}">
                            <a16:creationId xmlns:a16="http://schemas.microsoft.com/office/drawing/2014/main" id="{73DF48E4-606D-924A-8B17-D23FC18A28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2362200" cy="4683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1047">
            <a:extLst>
              <a:ext uri="{FF2B5EF4-FFF2-40B4-BE49-F238E27FC236}">
                <a16:creationId xmlns:a16="http://schemas.microsoft.com/office/drawing/2014/main" id="{0A0BE63E-8703-3A44-849F-134638A8C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3048000"/>
          <a:ext cx="48307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" name="Equation" r:id="rId14" imgW="24136350" imgH="4826000" progId="Equation.3">
                  <p:embed/>
                </p:oleObj>
              </mc:Choice>
              <mc:Fallback>
                <p:oleObj name="Equation" r:id="rId14" imgW="24136350" imgH="4826000" progId="Equation.3">
                  <p:embed/>
                  <p:pic>
                    <p:nvPicPr>
                      <p:cNvPr id="66583" name="Object 1047">
                        <a:extLst>
                          <a:ext uri="{FF2B5EF4-FFF2-40B4-BE49-F238E27FC236}">
                            <a16:creationId xmlns:a16="http://schemas.microsoft.com/office/drawing/2014/main" id="{0A0BE63E-8703-3A44-849F-134638A8C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048000"/>
                        <a:ext cx="48307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1048">
            <a:extLst>
              <a:ext uri="{FF2B5EF4-FFF2-40B4-BE49-F238E27FC236}">
                <a16:creationId xmlns:a16="http://schemas.microsoft.com/office/drawing/2014/main" id="{0A87A58F-5568-DF4E-828C-75F0691BE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038600"/>
          <a:ext cx="1493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" name="Equation" r:id="rId16" imgW="6292850" imgH="4826000" progId="Equation.3">
                  <p:embed/>
                </p:oleObj>
              </mc:Choice>
              <mc:Fallback>
                <p:oleObj name="Equation" r:id="rId16" imgW="6292850" imgH="4826000" progId="Equation.3">
                  <p:embed/>
                  <p:pic>
                    <p:nvPicPr>
                      <p:cNvPr id="66584" name="Object 1048">
                        <a:extLst>
                          <a:ext uri="{FF2B5EF4-FFF2-40B4-BE49-F238E27FC236}">
                            <a16:creationId xmlns:a16="http://schemas.microsoft.com/office/drawing/2014/main" id="{0A87A58F-5568-DF4E-828C-75F0691BE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1493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Rectangle 1049">
            <a:extLst>
              <a:ext uri="{FF2B5EF4-FFF2-40B4-BE49-F238E27FC236}">
                <a16:creationId xmlns:a16="http://schemas.microsoft.com/office/drawing/2014/main" id="{2AC5622A-DC5D-4E41-A9DF-BDFF0E710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3352800" cy="1143000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6586" name="Object 1050">
            <a:extLst>
              <a:ext uri="{FF2B5EF4-FFF2-40B4-BE49-F238E27FC236}">
                <a16:creationId xmlns:a16="http://schemas.microsoft.com/office/drawing/2014/main" id="{F6BE31DC-424A-A14B-96AA-0E0605131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0"/>
          <a:ext cx="4114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" name="Equation" r:id="rId18" imgW="20478750" imgH="4533900" progId="Equation.3">
                  <p:embed/>
                </p:oleObj>
              </mc:Choice>
              <mc:Fallback>
                <p:oleObj name="Equation" r:id="rId18" imgW="20478750" imgH="4533900" progId="Equation.3">
                  <p:embed/>
                  <p:pic>
                    <p:nvPicPr>
                      <p:cNvPr id="66586" name="Object 1050">
                        <a:extLst>
                          <a:ext uri="{FF2B5EF4-FFF2-40B4-BE49-F238E27FC236}">
                            <a16:creationId xmlns:a16="http://schemas.microsoft.com/office/drawing/2014/main" id="{F6BE31DC-424A-A14B-96AA-0E06051310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0"/>
                        <a:ext cx="4114800" cy="9112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1051">
            <a:extLst>
              <a:ext uri="{FF2B5EF4-FFF2-40B4-BE49-F238E27FC236}">
                <a16:creationId xmlns:a16="http://schemas.microsoft.com/office/drawing/2014/main" id="{BF9724AC-2E97-794B-BFB6-2F37524BF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09800"/>
          <a:ext cx="44211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" name="Equation" r:id="rId20" imgW="22091650" imgH="4826000" progId="Equation.3">
                  <p:embed/>
                </p:oleObj>
              </mc:Choice>
              <mc:Fallback>
                <p:oleObj name="Equation" r:id="rId20" imgW="22091650" imgH="4826000" progId="Equation.3">
                  <p:embed/>
                  <p:pic>
                    <p:nvPicPr>
                      <p:cNvPr id="66587" name="Object 1051">
                        <a:extLst>
                          <a:ext uri="{FF2B5EF4-FFF2-40B4-BE49-F238E27FC236}">
                            <a16:creationId xmlns:a16="http://schemas.microsoft.com/office/drawing/2014/main" id="{BF9724AC-2E97-794B-BFB6-2F37524BF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4211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1052">
            <a:extLst>
              <a:ext uri="{FF2B5EF4-FFF2-40B4-BE49-F238E27FC236}">
                <a16:creationId xmlns:a16="http://schemas.microsoft.com/office/drawing/2014/main" id="{BAAA2A66-BCE1-964F-9287-6CE08F4C4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849688"/>
          <a:ext cx="30797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" name="Equation" r:id="rId22" imgW="14192250" imgH="5264150" progId="Equation.3">
                  <p:embed/>
                </p:oleObj>
              </mc:Choice>
              <mc:Fallback>
                <p:oleObj name="Equation" r:id="rId22" imgW="14192250" imgH="5264150" progId="Equation.3">
                  <p:embed/>
                  <p:pic>
                    <p:nvPicPr>
                      <p:cNvPr id="66588" name="Object 1052">
                        <a:extLst>
                          <a:ext uri="{FF2B5EF4-FFF2-40B4-BE49-F238E27FC236}">
                            <a16:creationId xmlns:a16="http://schemas.microsoft.com/office/drawing/2014/main" id="{BAAA2A66-BCE1-964F-9287-6CE08F4C4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49688"/>
                        <a:ext cx="30797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053">
            <a:extLst>
              <a:ext uri="{FF2B5EF4-FFF2-40B4-BE49-F238E27FC236}">
                <a16:creationId xmlns:a16="http://schemas.microsoft.com/office/drawing/2014/main" id="{8F48967D-9E68-3E47-B8E2-114DA990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0767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拉格朗日方程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3ED7E7-D017-4E2A-AAF1-E34A26AA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23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9" grpId="0" autoUpdateAnimBg="0"/>
      <p:bldP spid="6658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27_4200_704">
            <a:extLst>
              <a:ext uri="{FF2B5EF4-FFF2-40B4-BE49-F238E27FC236}">
                <a16:creationId xmlns:a16="http://schemas.microsoft.com/office/drawing/2014/main" id="{4ECFB8C5-F0AC-B143-B674-2DA47CB3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6" name="Text Box 10">
            <a:extLst>
              <a:ext uri="{FF2B5EF4-FFF2-40B4-BE49-F238E27FC236}">
                <a16:creationId xmlns:a16="http://schemas.microsoft.com/office/drawing/2014/main" id="{63D167B6-9E3B-0446-9596-D85C57AB0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44824"/>
            <a:ext cx="7725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（第二节例题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）求系统在铅垂平面内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运动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的动能。</a:t>
            </a:r>
          </a:p>
        </p:txBody>
      </p:sp>
      <p:sp>
        <p:nvSpPr>
          <p:cNvPr id="75787" name="Rectangle 11">
            <a:extLst>
              <a:ext uri="{FF2B5EF4-FFF2-40B4-BE49-F238E27FC236}">
                <a16:creationId xmlns:a16="http://schemas.microsoft.com/office/drawing/2014/main" id="{A2D11EBE-BE05-8D4C-8D2C-4CCE013B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44" y="2454424"/>
            <a:ext cx="56388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均匀杆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，重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长为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能在竖直平面内绕固定铰链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转动。此杆的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端用铰链连另一重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，长为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的均匀杆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。在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杆的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端加一水平力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。求平衡时此杆与铅垂线所成的角度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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及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2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。</a:t>
            </a:r>
          </a:p>
        </p:txBody>
      </p:sp>
      <p:grpSp>
        <p:nvGrpSpPr>
          <p:cNvPr id="21511" name="Group 30">
            <a:extLst>
              <a:ext uri="{FF2B5EF4-FFF2-40B4-BE49-F238E27FC236}">
                <a16:creationId xmlns:a16="http://schemas.microsoft.com/office/drawing/2014/main" id="{A37CA44F-A047-F241-9725-E2F43941FF32}"/>
              </a:ext>
            </a:extLst>
          </p:cNvPr>
          <p:cNvGrpSpPr>
            <a:grpSpLocks/>
          </p:cNvGrpSpPr>
          <p:nvPr/>
        </p:nvGrpSpPr>
        <p:grpSpPr bwMode="auto">
          <a:xfrm>
            <a:off x="5734870" y="2635400"/>
            <a:ext cx="3128963" cy="2279650"/>
            <a:chOff x="3606" y="2274"/>
            <a:chExt cx="1971" cy="1436"/>
          </a:xfrm>
        </p:grpSpPr>
        <p:sp>
          <p:nvSpPr>
            <p:cNvPr id="21512" name="Rectangle 13">
              <a:extLst>
                <a:ext uri="{FF2B5EF4-FFF2-40B4-BE49-F238E27FC236}">
                  <a16:creationId xmlns:a16="http://schemas.microsoft.com/office/drawing/2014/main" id="{EC1A829D-F37E-9F44-9454-A1A4E2E47A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27715">
              <a:off x="3798" y="2610"/>
              <a:ext cx="624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13" name="Rectangle 14">
              <a:extLst>
                <a:ext uri="{FF2B5EF4-FFF2-40B4-BE49-F238E27FC236}">
                  <a16:creationId xmlns:a16="http://schemas.microsoft.com/office/drawing/2014/main" id="{99BDF731-B0C6-4848-94D9-17D1637A6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77603">
              <a:off x="4324" y="2927"/>
              <a:ext cx="624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14" name="Line 15">
              <a:extLst>
                <a:ext uri="{FF2B5EF4-FFF2-40B4-BE49-F238E27FC236}">
                  <a16:creationId xmlns:a16="http://schemas.microsoft.com/office/drawing/2014/main" id="{0F9DCE0C-FAF4-144B-9F1F-5BDD7B8AD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3077"/>
              <a:ext cx="432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Line 16">
              <a:extLst>
                <a:ext uri="{FF2B5EF4-FFF2-40B4-BE49-F238E27FC236}">
                  <a16:creationId xmlns:a16="http://schemas.microsoft.com/office/drawing/2014/main" id="{2658F5CE-3C22-4B4C-A1B7-C629E2F25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2418"/>
              <a:ext cx="1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Line 17">
              <a:extLst>
                <a:ext uri="{FF2B5EF4-FFF2-40B4-BE49-F238E27FC236}">
                  <a16:creationId xmlns:a16="http://schemas.microsoft.com/office/drawing/2014/main" id="{C4ECA182-363F-1C49-B1A8-CBFE554B0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2418"/>
              <a:ext cx="1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17" name="Object 18">
              <a:extLst>
                <a:ext uri="{FF2B5EF4-FFF2-40B4-BE49-F238E27FC236}">
                  <a16:creationId xmlns:a16="http://schemas.microsoft.com/office/drawing/2014/main" id="{6FBF3767-AC4A-1445-AAEF-6117FD44C5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8" y="3478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8" name="Equation" r:id="rId4" imgW="1460500" imgH="1606550" progId="Equation.3">
                    <p:embed/>
                  </p:oleObj>
                </mc:Choice>
                <mc:Fallback>
                  <p:oleObj name="Equation" r:id="rId4" imgW="1460500" imgH="1606550" progId="Equation.3">
                    <p:embed/>
                    <p:pic>
                      <p:nvPicPr>
                        <p:cNvPr id="21517" name="Object 18">
                          <a:extLst>
                            <a:ext uri="{FF2B5EF4-FFF2-40B4-BE49-F238E27FC236}">
                              <a16:creationId xmlns:a16="http://schemas.microsoft.com/office/drawing/2014/main" id="{6FBF3767-AC4A-1445-AAEF-6117FD44C5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3478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9">
              <a:extLst>
                <a:ext uri="{FF2B5EF4-FFF2-40B4-BE49-F238E27FC236}">
                  <a16:creationId xmlns:a16="http://schemas.microsoft.com/office/drawing/2014/main" id="{34AF351C-0410-1242-B7B9-678F7FD68E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2" y="2435"/>
            <a:ext cx="2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9" name="Equation" r:id="rId6" imgW="1606550" imgH="1898650" progId="Equation.3">
                    <p:embed/>
                  </p:oleObj>
                </mc:Choice>
                <mc:Fallback>
                  <p:oleObj name="Equation" r:id="rId6" imgW="1606550" imgH="1898650" progId="Equation.3">
                    <p:embed/>
                    <p:pic>
                      <p:nvPicPr>
                        <p:cNvPr id="21518" name="Object 19">
                          <a:extLst>
                            <a:ext uri="{FF2B5EF4-FFF2-40B4-BE49-F238E27FC236}">
                              <a16:creationId xmlns:a16="http://schemas.microsoft.com/office/drawing/2014/main" id="{34AF351C-0410-1242-B7B9-678F7FD68E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2" y="2435"/>
                          <a:ext cx="2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20">
              <a:extLst>
                <a:ext uri="{FF2B5EF4-FFF2-40B4-BE49-F238E27FC236}">
                  <a16:creationId xmlns:a16="http://schemas.microsoft.com/office/drawing/2014/main" id="{7D308323-C888-4D41-835F-46754712A4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2274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0" name="Equation" r:id="rId8" imgW="1460500" imgH="1606550" progId="Equation.3">
                    <p:embed/>
                  </p:oleObj>
                </mc:Choice>
                <mc:Fallback>
                  <p:oleObj name="Equation" r:id="rId8" imgW="1460500" imgH="1606550" progId="Equation.3">
                    <p:embed/>
                    <p:pic>
                      <p:nvPicPr>
                        <p:cNvPr id="21519" name="Object 20">
                          <a:extLst>
                            <a:ext uri="{FF2B5EF4-FFF2-40B4-BE49-F238E27FC236}">
                              <a16:creationId xmlns:a16="http://schemas.microsoft.com/office/drawing/2014/main" id="{7D308323-C888-4D41-835F-46754712A4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274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21">
              <a:extLst>
                <a:ext uri="{FF2B5EF4-FFF2-40B4-BE49-F238E27FC236}">
                  <a16:creationId xmlns:a16="http://schemas.microsoft.com/office/drawing/2014/main" id="{D24F397E-D9CD-DC4B-8322-AFB870F68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1" y="2783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1" name="Equation" r:id="rId10" imgW="1752600" imgH="1898650" progId="Equation.3">
                    <p:embed/>
                  </p:oleObj>
                </mc:Choice>
                <mc:Fallback>
                  <p:oleObj name="Equation" r:id="rId10" imgW="1752600" imgH="1898650" progId="Equation.3">
                    <p:embed/>
                    <p:pic>
                      <p:nvPicPr>
                        <p:cNvPr id="21520" name="Object 21">
                          <a:extLst>
                            <a:ext uri="{FF2B5EF4-FFF2-40B4-BE49-F238E27FC236}">
                              <a16:creationId xmlns:a16="http://schemas.microsoft.com/office/drawing/2014/main" id="{D24F397E-D9CD-DC4B-8322-AFB870F685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2783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22">
              <a:extLst>
                <a:ext uri="{FF2B5EF4-FFF2-40B4-BE49-F238E27FC236}">
                  <a16:creationId xmlns:a16="http://schemas.microsoft.com/office/drawing/2014/main" id="{E3744C35-6B66-7549-9F19-A25011C9B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7" y="3099"/>
            <a:ext cx="25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2" name="Equation" r:id="rId12" imgW="1752600" imgH="1898650" progId="Equation.3">
                    <p:embed/>
                  </p:oleObj>
                </mc:Choice>
                <mc:Fallback>
                  <p:oleObj name="Equation" r:id="rId12" imgW="1752600" imgH="1898650" progId="Equation.3">
                    <p:embed/>
                    <p:pic>
                      <p:nvPicPr>
                        <p:cNvPr id="21521" name="Object 22">
                          <a:extLst>
                            <a:ext uri="{FF2B5EF4-FFF2-40B4-BE49-F238E27FC236}">
                              <a16:creationId xmlns:a16="http://schemas.microsoft.com/office/drawing/2014/main" id="{E3744C35-6B66-7549-9F19-A25011C9B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3099"/>
                          <a:ext cx="25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23">
              <a:extLst>
                <a:ext uri="{FF2B5EF4-FFF2-40B4-BE49-F238E27FC236}">
                  <a16:creationId xmlns:a16="http://schemas.microsoft.com/office/drawing/2014/main" id="{97C00AB2-1E85-1A48-9DF4-948FF15B1A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2" y="2893"/>
            <a:ext cx="27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3" name="Equation" r:id="rId14" imgW="1898650" imgH="2343150" progId="Equation.3">
                    <p:embed/>
                  </p:oleObj>
                </mc:Choice>
                <mc:Fallback>
                  <p:oleObj name="Equation" r:id="rId14" imgW="1898650" imgH="2343150" progId="Equation.3">
                    <p:embed/>
                    <p:pic>
                      <p:nvPicPr>
                        <p:cNvPr id="21522" name="Object 23">
                          <a:extLst>
                            <a:ext uri="{FF2B5EF4-FFF2-40B4-BE49-F238E27FC236}">
                              <a16:creationId xmlns:a16="http://schemas.microsoft.com/office/drawing/2014/main" id="{97C00AB2-1E85-1A48-9DF4-948FF15B1A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" y="2893"/>
                          <a:ext cx="27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24">
              <a:extLst>
                <a:ext uri="{FF2B5EF4-FFF2-40B4-BE49-F238E27FC236}">
                  <a16:creationId xmlns:a16="http://schemas.microsoft.com/office/drawing/2014/main" id="{76DD2C62-567F-B748-822B-84412836E8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2" y="2608"/>
            <a:ext cx="21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" name="公式" r:id="rId16" imgW="1752600" imgH="2489200" progId="Equation.3">
                    <p:embed/>
                  </p:oleObj>
                </mc:Choice>
                <mc:Fallback>
                  <p:oleObj name="公式" r:id="rId16" imgW="1752600" imgH="2489200" progId="Equation.3">
                    <p:embed/>
                    <p:pic>
                      <p:nvPicPr>
                        <p:cNvPr id="21523" name="Object 24">
                          <a:extLst>
                            <a:ext uri="{FF2B5EF4-FFF2-40B4-BE49-F238E27FC236}">
                              <a16:creationId xmlns:a16="http://schemas.microsoft.com/office/drawing/2014/main" id="{76DD2C62-567F-B748-822B-84412836E8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2608"/>
                          <a:ext cx="21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5">
              <a:extLst>
                <a:ext uri="{FF2B5EF4-FFF2-40B4-BE49-F238E27FC236}">
                  <a16:creationId xmlns:a16="http://schemas.microsoft.com/office/drawing/2014/main" id="{9BC95A66-11B7-294F-B23C-9DA39FA165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3018"/>
            <a:ext cx="19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5" name="公式" r:id="rId18" imgW="1898650" imgH="2489200" progId="Equation.3">
                    <p:embed/>
                  </p:oleObj>
                </mc:Choice>
                <mc:Fallback>
                  <p:oleObj name="公式" r:id="rId18" imgW="1898650" imgH="2489200" progId="Equation.3">
                    <p:embed/>
                    <p:pic>
                      <p:nvPicPr>
                        <p:cNvPr id="21524" name="Object 25">
                          <a:extLst>
                            <a:ext uri="{FF2B5EF4-FFF2-40B4-BE49-F238E27FC236}">
                              <a16:creationId xmlns:a16="http://schemas.microsoft.com/office/drawing/2014/main" id="{9BC95A66-11B7-294F-B23C-9DA39FA165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3018"/>
                          <a:ext cx="19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Line 26">
              <a:extLst>
                <a:ext uri="{FF2B5EF4-FFF2-40B4-BE49-F238E27FC236}">
                  <a16:creationId xmlns:a16="http://schemas.microsoft.com/office/drawing/2014/main" id="{4EC25AF6-BF31-0B47-BE51-8110F4ED6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2802"/>
              <a:ext cx="8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Line 27">
              <a:extLst>
                <a:ext uri="{FF2B5EF4-FFF2-40B4-BE49-F238E27FC236}">
                  <a16:creationId xmlns:a16="http://schemas.microsoft.com/office/drawing/2014/main" id="{3D17E9DC-F547-2340-A6B8-2533CC4B9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840"/>
              <a:ext cx="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弧形 1">
            <a:extLst>
              <a:ext uri="{FF2B5EF4-FFF2-40B4-BE49-F238E27FC236}">
                <a16:creationId xmlns:a16="http://schemas.microsoft.com/office/drawing/2014/main" id="{89FACECD-F761-446C-A881-186DDEC830AA}"/>
              </a:ext>
            </a:extLst>
          </p:cNvPr>
          <p:cNvSpPr/>
          <p:nvPr/>
        </p:nvSpPr>
        <p:spPr bwMode="auto">
          <a:xfrm rot="5400000">
            <a:off x="5719869" y="2470233"/>
            <a:ext cx="792000" cy="792000"/>
          </a:xfrm>
          <a:prstGeom prst="arc">
            <a:avLst>
              <a:gd name="adj1" fmla="val 18817654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E52FB833-7949-4D04-A343-3AC071C60C7E}"/>
              </a:ext>
            </a:extLst>
          </p:cNvPr>
          <p:cNvSpPr/>
          <p:nvPr/>
        </p:nvSpPr>
        <p:spPr bwMode="auto">
          <a:xfrm rot="5400000">
            <a:off x="6486467" y="3167220"/>
            <a:ext cx="792000" cy="792000"/>
          </a:xfrm>
          <a:prstGeom prst="arc">
            <a:avLst>
              <a:gd name="adj1" fmla="val 17537791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DF0038-6E80-4B29-9197-4985A6BE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49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6" grpId="0"/>
      <p:bldP spid="7578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1C90EA6A-29E3-3E41-8B73-0BECA9F90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81000"/>
          <a:ext cx="1517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3" imgW="8629650" imgH="4533900" progId="Equation.3">
                  <p:embed/>
                </p:oleObj>
              </mc:Choice>
              <mc:Fallback>
                <p:oleObj name="Equation" r:id="rId3" imgW="8629650" imgH="4533900" progId="Equation.3">
                  <p:embed/>
                  <p:pic>
                    <p:nvPicPr>
                      <p:cNvPr id="22530" name="Object 4">
                        <a:extLst>
                          <a:ext uri="{FF2B5EF4-FFF2-40B4-BE49-F238E27FC236}">
                            <a16:creationId xmlns:a16="http://schemas.microsoft.com/office/drawing/2014/main" id="{1C90EA6A-29E3-3E41-8B73-0BECA9F90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1517650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>
            <a:extLst>
              <a:ext uri="{FF2B5EF4-FFF2-40B4-BE49-F238E27FC236}">
                <a16:creationId xmlns:a16="http://schemas.microsoft.com/office/drawing/2014/main" id="{CE9138F2-00BC-634B-A10A-2EE9450F2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81000"/>
          <a:ext cx="36528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5" imgW="20770850" imgH="4533900" progId="Equation.3">
                  <p:embed/>
                </p:oleObj>
              </mc:Choice>
              <mc:Fallback>
                <p:oleObj name="Equation" r:id="rId5" imgW="20770850" imgH="4533900" progId="Equation.3">
                  <p:embed/>
                  <p:pic>
                    <p:nvPicPr>
                      <p:cNvPr id="22531" name="Object 5">
                        <a:extLst>
                          <a:ext uri="{FF2B5EF4-FFF2-40B4-BE49-F238E27FC236}">
                            <a16:creationId xmlns:a16="http://schemas.microsoft.com/office/drawing/2014/main" id="{CE9138F2-00BC-634B-A10A-2EE9450F2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3652838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>
            <a:extLst>
              <a:ext uri="{FF2B5EF4-FFF2-40B4-BE49-F238E27FC236}">
                <a16:creationId xmlns:a16="http://schemas.microsoft.com/office/drawing/2014/main" id="{D2DA7920-9FBD-D746-AD75-70630F218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371600"/>
          <a:ext cx="14906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Equation" r:id="rId7" imgW="8483600" imgH="4533900" progId="Equation.3">
                  <p:embed/>
                </p:oleObj>
              </mc:Choice>
              <mc:Fallback>
                <p:oleObj name="Equation" r:id="rId7" imgW="8483600" imgH="4533900" progId="Equation.3">
                  <p:embed/>
                  <p:pic>
                    <p:nvPicPr>
                      <p:cNvPr id="22532" name="Object 6">
                        <a:extLst>
                          <a:ext uri="{FF2B5EF4-FFF2-40B4-BE49-F238E27FC236}">
                            <a16:creationId xmlns:a16="http://schemas.microsoft.com/office/drawing/2014/main" id="{D2DA7920-9FBD-D746-AD75-70630F21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1490663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7">
            <a:extLst>
              <a:ext uri="{FF2B5EF4-FFF2-40B4-BE49-F238E27FC236}">
                <a16:creationId xmlns:a16="http://schemas.microsoft.com/office/drawing/2014/main" id="{DE347123-51A1-5C46-AFED-CBF127D44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371600"/>
          <a:ext cx="17224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9" imgW="9798050" imgH="4533900" progId="Equation.3">
                  <p:embed/>
                </p:oleObj>
              </mc:Choice>
              <mc:Fallback>
                <p:oleObj name="Equation" r:id="rId9" imgW="9798050" imgH="4533900" progId="Equation.3">
                  <p:embed/>
                  <p:pic>
                    <p:nvPicPr>
                      <p:cNvPr id="22533" name="Object 7">
                        <a:extLst>
                          <a:ext uri="{FF2B5EF4-FFF2-40B4-BE49-F238E27FC236}">
                            <a16:creationId xmlns:a16="http://schemas.microsoft.com/office/drawing/2014/main" id="{DE347123-51A1-5C46-AFED-CBF127D44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71600"/>
                        <a:ext cx="1722438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8">
            <a:extLst>
              <a:ext uri="{FF2B5EF4-FFF2-40B4-BE49-F238E27FC236}">
                <a16:creationId xmlns:a16="http://schemas.microsoft.com/office/drawing/2014/main" id="{ED974B12-C39C-C747-A3B6-4154C7E35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078038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将动能表为广义坐标、广义速度的形式。因</a:t>
            </a:r>
          </a:p>
        </p:txBody>
      </p:sp>
      <p:graphicFrame>
        <p:nvGraphicFramePr>
          <p:cNvPr id="22535" name="Object 9">
            <a:extLst>
              <a:ext uri="{FF2B5EF4-FFF2-40B4-BE49-F238E27FC236}">
                <a16:creationId xmlns:a16="http://schemas.microsoft.com/office/drawing/2014/main" id="{670E14FA-905B-EE48-9259-212AEF580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590800"/>
          <a:ext cx="2982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11" imgW="16967200" imgH="4679950" progId="Equation.3">
                  <p:embed/>
                </p:oleObj>
              </mc:Choice>
              <mc:Fallback>
                <p:oleObj name="Equation" r:id="rId11" imgW="16967200" imgH="4679950" progId="Equation.3">
                  <p:embed/>
                  <p:pic>
                    <p:nvPicPr>
                      <p:cNvPr id="22535" name="Object 9">
                        <a:extLst>
                          <a:ext uri="{FF2B5EF4-FFF2-40B4-BE49-F238E27FC236}">
                            <a16:creationId xmlns:a16="http://schemas.microsoft.com/office/drawing/2014/main" id="{670E14FA-905B-EE48-9259-212AEF580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29829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>
            <a:extLst>
              <a:ext uri="{FF2B5EF4-FFF2-40B4-BE49-F238E27FC236}">
                <a16:creationId xmlns:a16="http://schemas.microsoft.com/office/drawing/2014/main" id="{AD8C32E8-824E-CD44-BD46-6AB3B4DC3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2725" y="2590800"/>
          <a:ext cx="36258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13" imgW="20624800" imgH="4679950" progId="Equation.3">
                  <p:embed/>
                </p:oleObj>
              </mc:Choice>
              <mc:Fallback>
                <p:oleObj name="Equation" r:id="rId13" imgW="20624800" imgH="4679950" progId="Equation.3">
                  <p:embed/>
                  <p:pic>
                    <p:nvPicPr>
                      <p:cNvPr id="22536" name="Object 10">
                        <a:extLst>
                          <a:ext uri="{FF2B5EF4-FFF2-40B4-BE49-F238E27FC236}">
                            <a16:creationId xmlns:a16="http://schemas.microsoft.com/office/drawing/2014/main" id="{AD8C32E8-824E-CD44-BD46-6AB3B4DC3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590800"/>
                        <a:ext cx="36258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1">
            <a:extLst>
              <a:ext uri="{FF2B5EF4-FFF2-40B4-BE49-F238E27FC236}">
                <a16:creationId xmlns:a16="http://schemas.microsoft.com/office/drawing/2014/main" id="{0C9B0B74-DC4A-0845-B42A-3A44B3F28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3292475"/>
          <a:ext cx="29051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15" imgW="16529050" imgH="4679950" progId="Equation.3">
                  <p:embed/>
                </p:oleObj>
              </mc:Choice>
              <mc:Fallback>
                <p:oleObj name="Equation" r:id="rId15" imgW="16529050" imgH="4679950" progId="Equation.3">
                  <p:embed/>
                  <p:pic>
                    <p:nvPicPr>
                      <p:cNvPr id="22537" name="Object 11">
                        <a:extLst>
                          <a:ext uri="{FF2B5EF4-FFF2-40B4-BE49-F238E27FC236}">
                            <a16:creationId xmlns:a16="http://schemas.microsoft.com/office/drawing/2014/main" id="{0C9B0B74-DC4A-0845-B42A-3A44B3F28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292475"/>
                        <a:ext cx="29051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2">
            <a:extLst>
              <a:ext uri="{FF2B5EF4-FFF2-40B4-BE49-F238E27FC236}">
                <a16:creationId xmlns:a16="http://schemas.microsoft.com/office/drawing/2014/main" id="{E236CB01-ACE8-B642-9E71-944FA0197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5" y="3292475"/>
          <a:ext cx="35750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17" imgW="20332700" imgH="4679950" progId="Equation.3">
                  <p:embed/>
                </p:oleObj>
              </mc:Choice>
              <mc:Fallback>
                <p:oleObj name="Equation" r:id="rId17" imgW="20332700" imgH="4679950" progId="Equation.3">
                  <p:embed/>
                  <p:pic>
                    <p:nvPicPr>
                      <p:cNvPr id="22538" name="Object 12">
                        <a:extLst>
                          <a:ext uri="{FF2B5EF4-FFF2-40B4-BE49-F238E27FC236}">
                            <a16:creationId xmlns:a16="http://schemas.microsoft.com/office/drawing/2014/main" id="{E236CB01-ACE8-B642-9E71-944FA0197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3292475"/>
                        <a:ext cx="35750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3">
            <a:extLst>
              <a:ext uri="{FF2B5EF4-FFF2-40B4-BE49-F238E27FC236}">
                <a16:creationId xmlns:a16="http://schemas.microsoft.com/office/drawing/2014/main" id="{9E8DC566-C809-DD45-B3E2-930D1DA56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962400"/>
          <a:ext cx="5580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19" imgW="31743650" imgH="4826000" progId="Equation.3">
                  <p:embed/>
                </p:oleObj>
              </mc:Choice>
              <mc:Fallback>
                <p:oleObj name="Equation" r:id="rId19" imgW="31743650" imgH="4826000" progId="Equation.3">
                  <p:embed/>
                  <p:pic>
                    <p:nvPicPr>
                      <p:cNvPr id="22539" name="Object 13">
                        <a:extLst>
                          <a:ext uri="{FF2B5EF4-FFF2-40B4-BE49-F238E27FC236}">
                            <a16:creationId xmlns:a16="http://schemas.microsoft.com/office/drawing/2014/main" id="{9E8DC566-C809-DD45-B3E2-930D1DA56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55800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4">
            <a:extLst>
              <a:ext uri="{FF2B5EF4-FFF2-40B4-BE49-F238E27FC236}">
                <a16:creationId xmlns:a16="http://schemas.microsoft.com/office/drawing/2014/main" id="{735926BB-AA98-5B4A-A509-ED8E9C6A5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811713"/>
          <a:ext cx="727710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21" imgW="41402000" imgH="7315200" progId="Equation.3">
                  <p:embed/>
                </p:oleObj>
              </mc:Choice>
              <mc:Fallback>
                <p:oleObj name="Equation" r:id="rId21" imgW="41402000" imgH="7315200" progId="Equation.3">
                  <p:embed/>
                  <p:pic>
                    <p:nvPicPr>
                      <p:cNvPr id="22540" name="Object 14">
                        <a:extLst>
                          <a:ext uri="{FF2B5EF4-FFF2-40B4-BE49-F238E27FC236}">
                            <a16:creationId xmlns:a16="http://schemas.microsoft.com/office/drawing/2014/main" id="{735926BB-AA98-5B4A-A509-ED8E9C6A5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11713"/>
                        <a:ext cx="7277100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CBBA56-29EB-4351-A513-09D4E6F4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133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>
            <a:extLst>
              <a:ext uri="{FF2B5EF4-FFF2-40B4-BE49-F238E27FC236}">
                <a16:creationId xmlns:a16="http://schemas.microsoft.com/office/drawing/2014/main" id="{56E72D61-84A9-0E49-830C-D37A517D4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6054725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试求对应于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的广义力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49A93167-0B39-804C-BB0F-46CFF295B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16462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" name="Equation" r:id="rId3" imgW="9359900" imgH="4679950" progId="Equation.3">
                  <p:embed/>
                </p:oleObj>
              </mc:Choice>
              <mc:Fallback>
                <p:oleObj name="Equation" r:id="rId3" imgW="9359900" imgH="4679950" progId="Equation.3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49A93167-0B39-804C-BB0F-46CFF295B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1646238" cy="822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5D7395EC-8708-004D-92FA-11B2E745C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2982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" name="Equation" r:id="rId5" imgW="16967200" imgH="4679950" progId="Equation.3">
                  <p:embed/>
                </p:oleObj>
              </mc:Choice>
              <mc:Fallback>
                <p:oleObj name="Equation" r:id="rId5" imgW="16967200" imgH="4679950" progId="Equation.3">
                  <p:embed/>
                  <p:pic>
                    <p:nvPicPr>
                      <p:cNvPr id="86022" name="Object 6">
                        <a:extLst>
                          <a:ext uri="{FF2B5EF4-FFF2-40B4-BE49-F238E27FC236}">
                            <a16:creationId xmlns:a16="http://schemas.microsoft.com/office/drawing/2014/main" id="{5D7395EC-8708-004D-92FA-11B2E745C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2982913" cy="822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C360F6B0-0C04-D746-AD2D-AB5C725BB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2813" y="990600"/>
          <a:ext cx="23399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Equation" r:id="rId7" imgW="13309600" imgH="4679950" progId="Equation.3">
                  <p:embed/>
                </p:oleObj>
              </mc:Choice>
              <mc:Fallback>
                <p:oleObj name="Equation" r:id="rId7" imgW="13309600" imgH="4679950" progId="Equation.3">
                  <p:embed/>
                  <p:pic>
                    <p:nvPicPr>
                      <p:cNvPr id="86023" name="Object 7">
                        <a:extLst>
                          <a:ext uri="{FF2B5EF4-FFF2-40B4-BE49-F238E27FC236}">
                            <a16:creationId xmlns:a16="http://schemas.microsoft.com/office/drawing/2014/main" id="{C360F6B0-0C04-D746-AD2D-AB5C725BB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990600"/>
                        <a:ext cx="2339975" cy="822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2C2ABE00-4C55-2749-AB0C-60BC18DCF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3188" y="1905000"/>
          <a:ext cx="40116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1" name="Equation" r:id="rId9" imgW="22821900" imgH="4679950" progId="Equation.3">
                  <p:embed/>
                </p:oleObj>
              </mc:Choice>
              <mc:Fallback>
                <p:oleObj name="Equation" r:id="rId9" imgW="22821900" imgH="4679950" progId="Equation.3">
                  <p:embed/>
                  <p:pic>
                    <p:nvPicPr>
                      <p:cNvPr id="86024" name="Object 8">
                        <a:extLst>
                          <a:ext uri="{FF2B5EF4-FFF2-40B4-BE49-F238E27FC236}">
                            <a16:creationId xmlns:a16="http://schemas.microsoft.com/office/drawing/2014/main" id="{2C2ABE00-4C55-2749-AB0C-60BC18DCF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1905000"/>
                        <a:ext cx="4011612" cy="822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994053AA-B594-BE49-B689-51EF1815D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895600"/>
          <a:ext cx="2854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Equation" r:id="rId11" imgW="16236950" imgH="2489200" progId="Equation.3">
                  <p:embed/>
                </p:oleObj>
              </mc:Choice>
              <mc:Fallback>
                <p:oleObj name="Equation" r:id="rId11" imgW="16236950" imgH="2489200" progId="Equation.3">
                  <p:embed/>
                  <p:pic>
                    <p:nvPicPr>
                      <p:cNvPr id="86025" name="Object 9">
                        <a:extLst>
                          <a:ext uri="{FF2B5EF4-FFF2-40B4-BE49-F238E27FC236}">
                            <a16:creationId xmlns:a16="http://schemas.microsoft.com/office/drawing/2014/main" id="{994053AA-B594-BE49-B689-51EF1815D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2854325" cy="436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>
            <a:extLst>
              <a:ext uri="{FF2B5EF4-FFF2-40B4-BE49-F238E27FC236}">
                <a16:creationId xmlns:a16="http://schemas.microsoft.com/office/drawing/2014/main" id="{2BE609BD-9D58-704C-BF1D-E1E658252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895600"/>
          <a:ext cx="3910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" name="Equation" r:id="rId13" imgW="22237700" imgH="2489200" progId="Equation.3">
                  <p:embed/>
                </p:oleObj>
              </mc:Choice>
              <mc:Fallback>
                <p:oleObj name="Equation" r:id="rId13" imgW="22237700" imgH="2489200" progId="Equation.3">
                  <p:embed/>
                  <p:pic>
                    <p:nvPicPr>
                      <p:cNvPr id="86026" name="Object 10">
                        <a:extLst>
                          <a:ext uri="{FF2B5EF4-FFF2-40B4-BE49-F238E27FC236}">
                            <a16:creationId xmlns:a16="http://schemas.microsoft.com/office/drawing/2014/main" id="{2BE609BD-9D58-704C-BF1D-E1E658252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95600"/>
                        <a:ext cx="3910013" cy="436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Text Box 11">
            <a:extLst>
              <a:ext uri="{FF2B5EF4-FFF2-40B4-BE49-F238E27FC236}">
                <a16:creationId xmlns:a16="http://schemas.microsoft.com/office/drawing/2014/main" id="{D27C3D6D-CFC4-D045-B68E-D8077AFF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因此，系统所有主动力的虚功为</a:t>
            </a:r>
          </a:p>
        </p:txBody>
      </p:sp>
      <p:graphicFrame>
        <p:nvGraphicFramePr>
          <p:cNvPr id="86028" name="Object 12">
            <a:extLst>
              <a:ext uri="{FF2B5EF4-FFF2-40B4-BE49-F238E27FC236}">
                <a16:creationId xmlns:a16="http://schemas.microsoft.com/office/drawing/2014/main" id="{63340C2B-3473-724F-A1CD-D592AC697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86200"/>
          <a:ext cx="2133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" name="Equation" r:id="rId15" imgW="11410950" imgH="5410200" progId="Equation.3">
                  <p:embed/>
                </p:oleObj>
              </mc:Choice>
              <mc:Fallback>
                <p:oleObj name="Equation" r:id="rId15" imgW="11410950" imgH="5410200" progId="Equation.3">
                  <p:embed/>
                  <p:pic>
                    <p:nvPicPr>
                      <p:cNvPr id="86028" name="Object 12">
                        <a:extLst>
                          <a:ext uri="{FF2B5EF4-FFF2-40B4-BE49-F238E27FC236}">
                            <a16:creationId xmlns:a16="http://schemas.microsoft.com/office/drawing/2014/main" id="{63340C2B-3473-724F-A1CD-D592AC697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21336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>
            <a:extLst>
              <a:ext uri="{FF2B5EF4-FFF2-40B4-BE49-F238E27FC236}">
                <a16:creationId xmlns:a16="http://schemas.microsoft.com/office/drawing/2014/main" id="{A7D22F82-B048-1A45-9541-E9D9B0D6A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114800"/>
          <a:ext cx="34464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" name="Equation" r:id="rId17" imgW="18434050" imgH="2489200" progId="Equation.3">
                  <p:embed/>
                </p:oleObj>
              </mc:Choice>
              <mc:Fallback>
                <p:oleObj name="Equation" r:id="rId17" imgW="18434050" imgH="2489200" progId="Equation.3">
                  <p:embed/>
                  <p:pic>
                    <p:nvPicPr>
                      <p:cNvPr id="86029" name="Object 13">
                        <a:extLst>
                          <a:ext uri="{FF2B5EF4-FFF2-40B4-BE49-F238E27FC236}">
                            <a16:creationId xmlns:a16="http://schemas.microsoft.com/office/drawing/2014/main" id="{A7D22F82-B048-1A45-9541-E9D9B0D6A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34464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>
            <a:extLst>
              <a:ext uri="{FF2B5EF4-FFF2-40B4-BE49-F238E27FC236}">
                <a16:creationId xmlns:a16="http://schemas.microsoft.com/office/drawing/2014/main" id="{37929471-65BD-AF4A-9524-DB6DB8A5F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24400"/>
          <a:ext cx="918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" name="Equation" r:id="rId19" imgW="60413900" imgH="4679950" progId="Equation.3">
                  <p:embed/>
                </p:oleObj>
              </mc:Choice>
              <mc:Fallback>
                <p:oleObj name="Equation" r:id="rId19" imgW="60413900" imgH="4679950" progId="Equation.3">
                  <p:embed/>
                  <p:pic>
                    <p:nvPicPr>
                      <p:cNvPr id="86030" name="Object 14">
                        <a:extLst>
                          <a:ext uri="{FF2B5EF4-FFF2-40B4-BE49-F238E27FC236}">
                            <a16:creationId xmlns:a16="http://schemas.microsoft.com/office/drawing/2014/main" id="{37929471-65BD-AF4A-9524-DB6DB8A5F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918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11E163-5E1A-4CE0-B4CE-113AB6C9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68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 autoUpdateAnimBg="0"/>
      <p:bldP spid="8602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7BF51B01-7523-7D4B-8B9B-A1E08035E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3" y="0"/>
          <a:ext cx="49799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" name="Equation" r:id="rId3" imgW="32766000" imgH="9359900" progId="Equation.3">
                  <p:embed/>
                </p:oleObj>
              </mc:Choice>
              <mc:Fallback>
                <p:oleObj name="Equation" r:id="rId3" imgW="32766000" imgH="93599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7BF51B01-7523-7D4B-8B9B-A1E08035E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0"/>
                        <a:ext cx="4979987" cy="1676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2C08B764-DFA0-4443-B131-995D3C5E7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4602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" name="Equation" r:id="rId5" imgW="30283150" imgH="4679950" progId="Equation.3">
                  <p:embed/>
                </p:oleObj>
              </mc:Choice>
              <mc:Fallback>
                <p:oleObj name="Equation" r:id="rId5" imgW="30283150" imgH="4679950" progId="Equation.3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2C08B764-DFA0-4443-B131-995D3C5E7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46021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>
            <a:extLst>
              <a:ext uri="{FF2B5EF4-FFF2-40B4-BE49-F238E27FC236}">
                <a16:creationId xmlns:a16="http://schemas.microsoft.com/office/drawing/2014/main" id="{FC7C7706-AE9D-2449-94C1-CE4158EFB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743200"/>
          <a:ext cx="3313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Equation" r:id="rId7" imgW="21799550" imgH="4679950" progId="Equation.3">
                  <p:embed/>
                </p:oleObj>
              </mc:Choice>
              <mc:Fallback>
                <p:oleObj name="Equation" r:id="rId7" imgW="21799550" imgH="4679950" progId="Equation.3">
                  <p:embed/>
                  <p:pic>
                    <p:nvPicPr>
                      <p:cNvPr id="87046" name="Object 6">
                        <a:extLst>
                          <a:ext uri="{FF2B5EF4-FFF2-40B4-BE49-F238E27FC236}">
                            <a16:creationId xmlns:a16="http://schemas.microsoft.com/office/drawing/2014/main" id="{FC7C7706-AE9D-2449-94C1-CE4158EFB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33131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30">
            <a:extLst>
              <a:ext uri="{FF2B5EF4-FFF2-40B4-BE49-F238E27FC236}">
                <a16:creationId xmlns:a16="http://schemas.microsoft.com/office/drawing/2014/main" id="{9930ED83-75A4-7247-BC04-C261831E3553}"/>
              </a:ext>
            </a:extLst>
          </p:cNvPr>
          <p:cNvGrpSpPr>
            <a:grpSpLocks/>
          </p:cNvGrpSpPr>
          <p:nvPr/>
        </p:nvGrpSpPr>
        <p:grpSpPr bwMode="auto">
          <a:xfrm>
            <a:off x="5318125" y="3357563"/>
            <a:ext cx="3171825" cy="2230437"/>
            <a:chOff x="3606" y="2205"/>
            <a:chExt cx="1998" cy="1405"/>
          </a:xfrm>
        </p:grpSpPr>
        <p:sp>
          <p:nvSpPr>
            <p:cNvPr id="24582" name="Rectangle 13">
              <a:extLst>
                <a:ext uri="{FF2B5EF4-FFF2-40B4-BE49-F238E27FC236}">
                  <a16:creationId xmlns:a16="http://schemas.microsoft.com/office/drawing/2014/main" id="{452C7D00-12C3-464D-9AD6-9E04E02A11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27715">
              <a:off x="3798" y="2610"/>
              <a:ext cx="624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3" name="Rectangle 14">
              <a:extLst>
                <a:ext uri="{FF2B5EF4-FFF2-40B4-BE49-F238E27FC236}">
                  <a16:creationId xmlns:a16="http://schemas.microsoft.com/office/drawing/2014/main" id="{9ED9CBE3-A5E0-CC43-9CE3-12B6C43F4C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77603">
              <a:off x="4326" y="2946"/>
              <a:ext cx="624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4" name="Line 15">
              <a:extLst>
                <a:ext uri="{FF2B5EF4-FFF2-40B4-BE49-F238E27FC236}">
                  <a16:creationId xmlns:a16="http://schemas.microsoft.com/office/drawing/2014/main" id="{6D7DFC7A-BCA3-164A-ACCE-B8655945D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2" y="3090"/>
              <a:ext cx="432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5" name="Line 16">
              <a:extLst>
                <a:ext uri="{FF2B5EF4-FFF2-40B4-BE49-F238E27FC236}">
                  <a16:creationId xmlns:a16="http://schemas.microsoft.com/office/drawing/2014/main" id="{463D82E9-7B13-AA4B-912C-5CA644F5F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2418"/>
              <a:ext cx="1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" name="Line 17">
              <a:extLst>
                <a:ext uri="{FF2B5EF4-FFF2-40B4-BE49-F238E27FC236}">
                  <a16:creationId xmlns:a16="http://schemas.microsoft.com/office/drawing/2014/main" id="{9C198AEC-DF62-5842-8164-68C7412A3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2418"/>
              <a:ext cx="1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4587" name="Object 18">
              <a:extLst>
                <a:ext uri="{FF2B5EF4-FFF2-40B4-BE49-F238E27FC236}">
                  <a16:creationId xmlns:a16="http://schemas.microsoft.com/office/drawing/2014/main" id="{C6EDC080-6AA9-6945-A080-6C23F4DECB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6" y="3378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9" name="Equation" r:id="rId9" imgW="1460500" imgH="1606550" progId="Equation.3">
                    <p:embed/>
                  </p:oleObj>
                </mc:Choice>
                <mc:Fallback>
                  <p:oleObj name="Equation" r:id="rId9" imgW="1460500" imgH="1606550" progId="Equation.3">
                    <p:embed/>
                    <p:pic>
                      <p:nvPicPr>
                        <p:cNvPr id="24587" name="Object 18">
                          <a:extLst>
                            <a:ext uri="{FF2B5EF4-FFF2-40B4-BE49-F238E27FC236}">
                              <a16:creationId xmlns:a16="http://schemas.microsoft.com/office/drawing/2014/main" id="{C6EDC080-6AA9-6945-A080-6C23F4DECB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" y="3378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9">
              <a:extLst>
                <a:ext uri="{FF2B5EF4-FFF2-40B4-BE49-F238E27FC236}">
                  <a16:creationId xmlns:a16="http://schemas.microsoft.com/office/drawing/2014/main" id="{BDF6D652-444C-5C4C-AF15-992B3ED904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2" y="2205"/>
            <a:ext cx="2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0" name="Equation" r:id="rId11" imgW="1606550" imgH="1898650" progId="Equation.3">
                    <p:embed/>
                  </p:oleObj>
                </mc:Choice>
                <mc:Fallback>
                  <p:oleObj name="Equation" r:id="rId11" imgW="1606550" imgH="1898650" progId="Equation.3">
                    <p:embed/>
                    <p:pic>
                      <p:nvPicPr>
                        <p:cNvPr id="24588" name="Object 19">
                          <a:extLst>
                            <a:ext uri="{FF2B5EF4-FFF2-40B4-BE49-F238E27FC236}">
                              <a16:creationId xmlns:a16="http://schemas.microsoft.com/office/drawing/2014/main" id="{BDF6D652-444C-5C4C-AF15-992B3ED904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" y="2205"/>
                          <a:ext cx="2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0">
              <a:extLst>
                <a:ext uri="{FF2B5EF4-FFF2-40B4-BE49-F238E27FC236}">
                  <a16:creationId xmlns:a16="http://schemas.microsoft.com/office/drawing/2014/main" id="{A33B378B-6016-0F4F-B55A-310BF2C57D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2274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1" name="Equation" r:id="rId13" imgW="1460500" imgH="1606550" progId="Equation.3">
                    <p:embed/>
                  </p:oleObj>
                </mc:Choice>
                <mc:Fallback>
                  <p:oleObj name="Equation" r:id="rId13" imgW="1460500" imgH="1606550" progId="Equation.3">
                    <p:embed/>
                    <p:pic>
                      <p:nvPicPr>
                        <p:cNvPr id="24589" name="Object 20">
                          <a:extLst>
                            <a:ext uri="{FF2B5EF4-FFF2-40B4-BE49-F238E27FC236}">
                              <a16:creationId xmlns:a16="http://schemas.microsoft.com/office/drawing/2014/main" id="{A33B378B-6016-0F4F-B55A-310BF2C57D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274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21">
              <a:extLst>
                <a:ext uri="{FF2B5EF4-FFF2-40B4-BE49-F238E27FC236}">
                  <a16:creationId xmlns:a16="http://schemas.microsoft.com/office/drawing/2014/main" id="{123E6FA1-D532-4A42-BBCC-9732290E03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1" y="2829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2" name="Equation" r:id="rId15" imgW="1752600" imgH="1898650" progId="Equation.3">
                    <p:embed/>
                  </p:oleObj>
                </mc:Choice>
                <mc:Fallback>
                  <p:oleObj name="Equation" r:id="rId15" imgW="1752600" imgH="1898650" progId="Equation.3">
                    <p:embed/>
                    <p:pic>
                      <p:nvPicPr>
                        <p:cNvPr id="24590" name="Object 21">
                          <a:extLst>
                            <a:ext uri="{FF2B5EF4-FFF2-40B4-BE49-F238E27FC236}">
                              <a16:creationId xmlns:a16="http://schemas.microsoft.com/office/drawing/2014/main" id="{123E6FA1-D532-4A42-BBCC-9732290E03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" y="2829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22">
              <a:extLst>
                <a:ext uri="{FF2B5EF4-FFF2-40B4-BE49-F238E27FC236}">
                  <a16:creationId xmlns:a16="http://schemas.microsoft.com/office/drawing/2014/main" id="{AEA0C557-1374-714E-B8CE-506F20C27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7" y="3117"/>
            <a:ext cx="25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3" name="Equation" r:id="rId17" imgW="1752600" imgH="1898650" progId="Equation.3">
                    <p:embed/>
                  </p:oleObj>
                </mc:Choice>
                <mc:Fallback>
                  <p:oleObj name="Equation" r:id="rId17" imgW="1752600" imgH="1898650" progId="Equation.3">
                    <p:embed/>
                    <p:pic>
                      <p:nvPicPr>
                        <p:cNvPr id="24591" name="Object 22">
                          <a:extLst>
                            <a:ext uri="{FF2B5EF4-FFF2-40B4-BE49-F238E27FC236}">
                              <a16:creationId xmlns:a16="http://schemas.microsoft.com/office/drawing/2014/main" id="{AEA0C557-1374-714E-B8CE-506F20C27D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3117"/>
                          <a:ext cx="25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23">
              <a:extLst>
                <a:ext uri="{FF2B5EF4-FFF2-40B4-BE49-F238E27FC236}">
                  <a16:creationId xmlns:a16="http://schemas.microsoft.com/office/drawing/2014/main" id="{41509BF1-31C0-BC4E-A596-00B174B79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2" y="2893"/>
            <a:ext cx="27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4" name="Equation" r:id="rId19" imgW="1898650" imgH="2343150" progId="Equation.3">
                    <p:embed/>
                  </p:oleObj>
                </mc:Choice>
                <mc:Fallback>
                  <p:oleObj name="Equation" r:id="rId19" imgW="1898650" imgH="2343150" progId="Equation.3">
                    <p:embed/>
                    <p:pic>
                      <p:nvPicPr>
                        <p:cNvPr id="24592" name="Object 23">
                          <a:extLst>
                            <a:ext uri="{FF2B5EF4-FFF2-40B4-BE49-F238E27FC236}">
                              <a16:creationId xmlns:a16="http://schemas.microsoft.com/office/drawing/2014/main" id="{41509BF1-31C0-BC4E-A596-00B174B79C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" y="2893"/>
                          <a:ext cx="27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24">
              <a:extLst>
                <a:ext uri="{FF2B5EF4-FFF2-40B4-BE49-F238E27FC236}">
                  <a16:creationId xmlns:a16="http://schemas.microsoft.com/office/drawing/2014/main" id="{B132FC1E-7C1C-494B-981C-4AA3E9D351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2515"/>
            <a:ext cx="21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5" name="公式" r:id="rId21" imgW="1752600" imgH="2489200" progId="Equation.3">
                    <p:embed/>
                  </p:oleObj>
                </mc:Choice>
                <mc:Fallback>
                  <p:oleObj name="公式" r:id="rId21" imgW="1752600" imgH="2489200" progId="Equation.3">
                    <p:embed/>
                    <p:pic>
                      <p:nvPicPr>
                        <p:cNvPr id="24593" name="Object 24">
                          <a:extLst>
                            <a:ext uri="{FF2B5EF4-FFF2-40B4-BE49-F238E27FC236}">
                              <a16:creationId xmlns:a16="http://schemas.microsoft.com/office/drawing/2014/main" id="{B132FC1E-7C1C-494B-981C-4AA3E9D351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515"/>
                          <a:ext cx="21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25">
              <a:extLst>
                <a:ext uri="{FF2B5EF4-FFF2-40B4-BE49-F238E27FC236}">
                  <a16:creationId xmlns:a16="http://schemas.microsoft.com/office/drawing/2014/main" id="{3920F75D-0E4F-3C48-A631-3AA9ED391B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0" y="2924"/>
            <a:ext cx="19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6" name="公式" r:id="rId23" imgW="1898650" imgH="2489200" progId="Equation.3">
                    <p:embed/>
                  </p:oleObj>
                </mc:Choice>
                <mc:Fallback>
                  <p:oleObj name="公式" r:id="rId23" imgW="1898650" imgH="2489200" progId="Equation.3">
                    <p:embed/>
                    <p:pic>
                      <p:nvPicPr>
                        <p:cNvPr id="24594" name="Object 25">
                          <a:extLst>
                            <a:ext uri="{FF2B5EF4-FFF2-40B4-BE49-F238E27FC236}">
                              <a16:creationId xmlns:a16="http://schemas.microsoft.com/office/drawing/2014/main" id="{3920F75D-0E4F-3C48-A631-3AA9ED391B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2924"/>
                          <a:ext cx="19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Line 26">
              <a:extLst>
                <a:ext uri="{FF2B5EF4-FFF2-40B4-BE49-F238E27FC236}">
                  <a16:creationId xmlns:a16="http://schemas.microsoft.com/office/drawing/2014/main" id="{F0D7C4CB-AD14-E342-ACA7-C39D05188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2802"/>
              <a:ext cx="8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6" name="Line 27">
              <a:extLst>
                <a:ext uri="{FF2B5EF4-FFF2-40B4-BE49-F238E27FC236}">
                  <a16:creationId xmlns:a16="http://schemas.microsoft.com/office/drawing/2014/main" id="{2644769A-E0A9-F249-8663-7B282EEE2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840"/>
              <a:ext cx="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6ACD2D-E5E1-40F5-A8F4-5B6E3B0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42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27_4200_704">
            <a:extLst>
              <a:ext uri="{FF2B5EF4-FFF2-40B4-BE49-F238E27FC236}">
                <a16:creationId xmlns:a16="http://schemas.microsoft.com/office/drawing/2014/main" id="{DD7172D2-03B4-B940-A046-B05BA94C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8">
            <a:extLst>
              <a:ext uri="{FF2B5EF4-FFF2-40B4-BE49-F238E27FC236}">
                <a16:creationId xmlns:a16="http://schemas.microsoft.com/office/drawing/2014/main" id="{7C92E61A-584F-5748-8383-582EE25D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7797800" cy="1447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13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与劲度系数为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的弹簧相连的滑块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，质量为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可在光滑水平面上滑动。滑块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上又连一单摆，摆长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摆锤质量为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，试列出该系统的运动微分方程。</a:t>
            </a:r>
          </a:p>
        </p:txBody>
      </p:sp>
      <p:graphicFrame>
        <p:nvGraphicFramePr>
          <p:cNvPr id="31748" name="Object 9">
            <a:extLst>
              <a:ext uri="{FF2B5EF4-FFF2-40B4-BE49-F238E27FC236}">
                <a16:creationId xmlns:a16="http://schemas.microsoft.com/office/drawing/2014/main" id="{28007D54-B565-AE45-8F84-E3990A575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362200"/>
          <a:ext cx="4114800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BMP 图象" r:id="rId4" imgW="3429000" imgH="2070100" progId="Paint.Picture">
                  <p:embed/>
                </p:oleObj>
              </mc:Choice>
              <mc:Fallback>
                <p:oleObj name="BMP 图象" r:id="rId4" imgW="3429000" imgH="2070100" progId="Paint.Picture">
                  <p:embed/>
                  <p:pic>
                    <p:nvPicPr>
                      <p:cNvPr id="31748" name="Object 9">
                        <a:extLst>
                          <a:ext uri="{FF2B5EF4-FFF2-40B4-BE49-F238E27FC236}">
                            <a16:creationId xmlns:a16="http://schemas.microsoft.com/office/drawing/2014/main" id="{28007D54-B565-AE45-8F84-E3990A575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4114800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Text Box 10">
            <a:extLst>
              <a:ext uri="{FF2B5EF4-FFF2-40B4-BE49-F238E27FC236}">
                <a16:creationId xmlns:a16="http://schemas.microsoft.com/office/drawing/2014/main" id="{611C3EE1-6263-5D49-9C7B-CF6FC60E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3124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将弹簧力计入主动力，则系统成为具有完整、理想约束的二自由度系统。保守系统。取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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为广义坐标，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x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轴</a:t>
            </a:r>
            <a:r>
              <a: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原点位于弹簧自然长度位置，</a:t>
            </a:r>
            <a:r>
              <a: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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逆时针转向为正。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350117-FFEE-4DB0-9849-0E7F749A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7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27_4200_704">
            <a:extLst>
              <a:ext uri="{FF2B5EF4-FFF2-40B4-BE49-F238E27FC236}">
                <a16:creationId xmlns:a16="http://schemas.microsoft.com/office/drawing/2014/main" id="{ADC1F846-BC2E-0D46-ADB3-FC661DAF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1EE35F42-9B87-D941-BE95-4797F26DA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438400"/>
          <a:ext cx="53340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5" imgW="25012650" imgH="6584950" progId="Equation.DSMT4">
                  <p:embed/>
                </p:oleObj>
              </mc:Choice>
              <mc:Fallback>
                <p:oleObj name="Equation" r:id="rId5" imgW="25012650" imgH="6584950" progId="Equation.DSMT4">
                  <p:embed/>
                  <p:pic>
                    <p:nvPicPr>
                      <p:cNvPr id="101384" name="Object 8">
                        <a:extLst>
                          <a:ext uri="{FF2B5EF4-FFF2-40B4-BE49-F238E27FC236}">
                            <a16:creationId xmlns:a16="http://schemas.microsoft.com/office/drawing/2014/main" id="{1EE35F42-9B87-D941-BE95-4797F26DA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533400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Text Box 9">
            <a:extLst>
              <a:ext uri="{FF2B5EF4-FFF2-40B4-BE49-F238E27FC236}">
                <a16:creationId xmlns:a16="http://schemas.microsoft.com/office/drawing/2014/main" id="{D9C6FA0C-86A6-8C49-B887-BEAAA7B73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2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系统的动能为</a:t>
            </a:r>
          </a:p>
        </p:txBody>
      </p:sp>
      <p:graphicFrame>
        <p:nvGraphicFramePr>
          <p:cNvPr id="101386" name="Object 10">
            <a:extLst>
              <a:ext uri="{FF2B5EF4-FFF2-40B4-BE49-F238E27FC236}">
                <a16:creationId xmlns:a16="http://schemas.microsoft.com/office/drawing/2014/main" id="{E61FC8BF-EFB0-6E49-87B2-598C00E65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638800"/>
          <a:ext cx="12969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7" imgW="6146800" imgH="1752600" progId="Equation.DSMT4">
                  <p:embed/>
                </p:oleObj>
              </mc:Choice>
              <mc:Fallback>
                <p:oleObj name="Equation" r:id="rId7" imgW="6146800" imgH="1752600" progId="Equation.DSMT4">
                  <p:embed/>
                  <p:pic>
                    <p:nvPicPr>
                      <p:cNvPr id="101386" name="Object 10">
                        <a:extLst>
                          <a:ext uri="{FF2B5EF4-FFF2-40B4-BE49-F238E27FC236}">
                            <a16:creationId xmlns:a16="http://schemas.microsoft.com/office/drawing/2014/main" id="{E61FC8BF-EFB0-6E49-87B2-598C00E65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38800"/>
                        <a:ext cx="129698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Text Box 11">
            <a:extLst>
              <a:ext uri="{FF2B5EF4-FFF2-40B4-BE49-F238E27FC236}">
                <a16:creationId xmlns:a16="http://schemas.microsoft.com/office/drawing/2014/main" id="{066950E4-B726-BC4F-8068-2E692199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38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系统的拉格朗日函数为</a:t>
            </a:r>
          </a:p>
        </p:txBody>
      </p:sp>
      <p:graphicFrame>
        <p:nvGraphicFramePr>
          <p:cNvPr id="32775" name="Object 12">
            <a:extLst>
              <a:ext uri="{FF2B5EF4-FFF2-40B4-BE49-F238E27FC236}">
                <a16:creationId xmlns:a16="http://schemas.microsoft.com/office/drawing/2014/main" id="{9D0F16A0-5931-B741-8A75-6FEA5C8A0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0"/>
          <a:ext cx="4114800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BMP 图象" r:id="rId9" imgW="3429000" imgH="2070100" progId="Paint.Picture">
                  <p:embed/>
                </p:oleObj>
              </mc:Choice>
              <mc:Fallback>
                <p:oleObj name="BMP 图象" r:id="rId9" imgW="3429000" imgH="2070100" progId="Paint.Picture">
                  <p:embed/>
                  <p:pic>
                    <p:nvPicPr>
                      <p:cNvPr id="32775" name="Object 12">
                        <a:extLst>
                          <a:ext uri="{FF2B5EF4-FFF2-40B4-BE49-F238E27FC236}">
                            <a16:creationId xmlns:a16="http://schemas.microsoft.com/office/drawing/2014/main" id="{9D0F16A0-5931-B741-8A75-6FEA5C8A0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0"/>
                        <a:ext cx="4114800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3">
            <a:extLst>
              <a:ext uri="{FF2B5EF4-FFF2-40B4-BE49-F238E27FC236}">
                <a16:creationId xmlns:a16="http://schemas.microsoft.com/office/drawing/2014/main" id="{E8EFB4B9-1915-DC4C-864C-5D291372A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2388"/>
          <a:ext cx="51879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1" imgW="22529800" imgH="4972050" progId="Equation.3">
                  <p:embed/>
                </p:oleObj>
              </mc:Choice>
              <mc:Fallback>
                <p:oleObj name="Equation" r:id="rId11" imgW="22529800" imgH="4972050" progId="Equation.3">
                  <p:embed/>
                  <p:pic>
                    <p:nvPicPr>
                      <p:cNvPr id="32776" name="Object 13">
                        <a:extLst>
                          <a:ext uri="{FF2B5EF4-FFF2-40B4-BE49-F238E27FC236}">
                            <a16:creationId xmlns:a16="http://schemas.microsoft.com/office/drawing/2014/main" id="{E8EFB4B9-1915-DC4C-864C-5D291372A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388"/>
                        <a:ext cx="5187950" cy="1014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>
            <a:extLst>
              <a:ext uri="{FF2B5EF4-FFF2-40B4-BE49-F238E27FC236}">
                <a16:creationId xmlns:a16="http://schemas.microsoft.com/office/drawing/2014/main" id="{56965616-1EFA-8E40-B1BF-7C6BEF66E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066800"/>
          <a:ext cx="39417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3" imgW="17113250" imgH="2635250" progId="Equation.3">
                  <p:embed/>
                </p:oleObj>
              </mc:Choice>
              <mc:Fallback>
                <p:oleObj name="Equation" r:id="rId13" imgW="17113250" imgH="2635250" progId="Equation.3">
                  <p:embed/>
                  <p:pic>
                    <p:nvPicPr>
                      <p:cNvPr id="101390" name="Object 14">
                        <a:extLst>
                          <a:ext uri="{FF2B5EF4-FFF2-40B4-BE49-F238E27FC236}">
                            <a16:creationId xmlns:a16="http://schemas.microsoft.com/office/drawing/2014/main" id="{56965616-1EFA-8E40-B1BF-7C6BEF66E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3941763" cy="53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1" name="Text Box 15">
            <a:extLst>
              <a:ext uri="{FF2B5EF4-FFF2-40B4-BE49-F238E27FC236}">
                <a16:creationId xmlns:a16="http://schemas.microsoft.com/office/drawing/2014/main" id="{7DBCAC00-97ED-654C-AC04-74297754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3813175"/>
            <a:ext cx="885507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系统势能：（以弹簧原长为弹性势能零点，滑块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所在平面为重           力势能零点）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1392" name="Object 16">
            <a:extLst>
              <a:ext uri="{FF2B5EF4-FFF2-40B4-BE49-F238E27FC236}">
                <a16:creationId xmlns:a16="http://schemas.microsoft.com/office/drawing/2014/main" id="{686F3E38-E7B8-8A40-B113-0AB0F610A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648200"/>
          <a:ext cx="30464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5" imgW="16236950" imgH="4533900" progId="Equation.3">
                  <p:embed/>
                </p:oleObj>
              </mc:Choice>
              <mc:Fallback>
                <p:oleObj name="Equation" r:id="rId15" imgW="16236950" imgH="4533900" progId="Equation.3">
                  <p:embed/>
                  <p:pic>
                    <p:nvPicPr>
                      <p:cNvPr id="101392" name="Object 16">
                        <a:extLst>
                          <a:ext uri="{FF2B5EF4-FFF2-40B4-BE49-F238E27FC236}">
                            <a16:creationId xmlns:a16="http://schemas.microsoft.com/office/drawing/2014/main" id="{686F3E38-E7B8-8A40-B113-0AB0F610A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304641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B01205-F82D-4F58-8432-56F67D2A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0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utoUpdateAnimBg="0"/>
      <p:bldP spid="101387" grpId="0" autoUpdateAnimBg="0"/>
      <p:bldP spid="10139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E2B199AA-BDEB-4DC3-9B1D-6CDF7D842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226" y="116632"/>
                <a:ext cx="8821547" cy="64196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𝑔𝑙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(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𝛼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=1,…,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时，有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𝑘𝑥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时，有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𝜕𝜑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𝑔𝑙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当力学系统处于平衡时，所有时间导数项均为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平衡位置为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=0,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E2B199AA-BDEB-4DC3-9B1D-6CDF7D842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226" y="116632"/>
                <a:ext cx="8821547" cy="6419643"/>
              </a:xfrm>
              <a:prstGeom prst="rect">
                <a:avLst/>
              </a:prstGeom>
              <a:blipFill>
                <a:blip r:embed="rId2"/>
                <a:stretch>
                  <a:fillRect l="-966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F02E10-3482-4854-A35C-D5514C8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0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27_4200_704">
            <a:extLst>
              <a:ext uri="{FF2B5EF4-FFF2-40B4-BE49-F238E27FC236}">
                <a16:creationId xmlns:a16="http://schemas.microsoft.com/office/drawing/2014/main" id="{9802A907-552A-AF4F-A0A9-4799F54EF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872" name="Text Box 13">
                <a:extLst>
                  <a:ext uri="{FF2B5EF4-FFF2-40B4-BE49-F238E27FC236}">
                    <a16:creationId xmlns:a16="http://schemas.microsoft.com/office/drawing/2014/main" id="{FAF16157-80DB-D64B-9936-89F864935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599828"/>
                <a:ext cx="8174831" cy="58793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     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𝑘𝑥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平衡位置为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=0,  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若系统在平衡位置附近作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微幅运动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，此时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≪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𝜋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.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运动方程中保留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𝑥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,</m:t>
                    </m:r>
                    <m:acc>
                      <m:accPr>
                        <m:chr m:val="̇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𝑥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𝜑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,</m:t>
                    </m:r>
                    <m:acc>
                      <m:accPr>
                        <m:chr m:val="̇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𝜑</m:t>
                        </m:r>
                      </m:e>
                    </m:acc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的一次项，略去二阶以上无穷小量，根据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sin</m:t>
                        </m:r>
                      </m:fName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𝜑</m:t>
                        </m:r>
                      </m:e>
                    </m:func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≃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𝜑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+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𝑂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Symbol" pitchFamily="2" charset="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Symbol" pitchFamily="2" charset="2"/>
                              </a:rPr>
                              <m:t>𝜑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Symbol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, 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cos</m:t>
                        </m:r>
                      </m:fName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𝜑</m:t>
                        </m:r>
                      </m:e>
                    </m:func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=1+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𝑂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Symbol" pitchFamily="2" charset="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Symbol" pitchFamily="2" charset="2"/>
                              </a:rPr>
                              <m:t>𝜑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Symbol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,  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易得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𝐵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𝜑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𝑘𝑥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                            </m:t>
                      </m:r>
                      <m:acc>
                        <m:accPr>
                          <m:chr m:val="̈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𝜑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𝑔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𝜑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𝑥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和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𝜑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的运动是纠缠在一起的，上述方程的求解，需要用到下一节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小振动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 的知识。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36872" name="Text Box 13">
                <a:extLst>
                  <a:ext uri="{FF2B5EF4-FFF2-40B4-BE49-F238E27FC236}">
                    <a16:creationId xmlns:a16="http://schemas.microsoft.com/office/drawing/2014/main" id="{FAF16157-80DB-D64B-9936-89F86493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99828"/>
                <a:ext cx="8174831" cy="5879366"/>
              </a:xfrm>
              <a:prstGeom prst="rect">
                <a:avLst/>
              </a:prstGeom>
              <a:blipFill>
                <a:blip r:embed="rId3"/>
                <a:stretch>
                  <a:fillRect l="-1193" b="-1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14F44A-B201-4C03-B9C7-DC161D43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7_4200_704">
            <a:extLst>
              <a:ext uri="{FF2B5EF4-FFF2-40B4-BE49-F238E27FC236}">
                <a16:creationId xmlns:a16="http://schemas.microsoft.com/office/drawing/2014/main" id="{6C560F7D-3C33-0B45-937C-4C2AF124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8">
            <a:extLst>
              <a:ext uri="{FF2B5EF4-FFF2-40B4-BE49-F238E27FC236}">
                <a16:creationId xmlns:a16="http://schemas.microsoft.com/office/drawing/2014/main" id="{6433F9B5-5812-FB41-8F8C-F21D6AB9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54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59" name="Text Box 15">
                <a:extLst>
                  <a:ext uri="{FF2B5EF4-FFF2-40B4-BE49-F238E27FC236}">
                    <a16:creationId xmlns:a16="http://schemas.microsoft.com/office/drawing/2014/main" id="{9E4C9172-F976-1A42-8760-0430B77DB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834" y="152400"/>
                <a:ext cx="8722332" cy="6610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ea typeface="黑体" panose="02010609060101010101" pitchFamily="49" charset="-122"/>
                  </a:rPr>
                  <a:t>通过之前的讨论，考虑到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，主动力虚功为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ea typeface="黑体" panose="02010609060101010101" pitchFamily="49" charset="-122"/>
                  </a:rPr>
                  <a:t>后边的惯性力虚功，如果也能够写成类似的形式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ea typeface="黑体" panose="02010609060101010101" pitchFamily="49" charset="-122"/>
                  </a:rPr>
                  <a:t>则达朗贝尔原理得到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相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互独立</m:t>
                          </m:r>
                        </m:e>
                      </m:groupCh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=1,2,…,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ea typeface="黑体" panose="02010609060101010101" pitchFamily="49" charset="-122"/>
                  </a:rPr>
                  <a:t>上式中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7359" name="Text Box 15">
                <a:extLst>
                  <a:ext uri="{FF2B5EF4-FFF2-40B4-BE49-F238E27FC236}">
                    <a16:creationId xmlns:a16="http://schemas.microsoft.com/office/drawing/2014/main" id="{9E4C9172-F976-1A42-8760-0430B77D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834" y="152400"/>
                <a:ext cx="8722332" cy="6610784"/>
              </a:xfrm>
              <a:prstGeom prst="rect">
                <a:avLst/>
              </a:prstGeom>
              <a:blipFill>
                <a:blip r:embed="rId3"/>
                <a:stretch>
                  <a:fillRect l="-11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521C0B-EFDF-424B-B1AE-CE95041A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17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1">
                <a:extLst>
                  <a:ext uri="{FF2B5EF4-FFF2-40B4-BE49-F238E27FC236}">
                    <a16:creationId xmlns:a16="http://schemas.microsoft.com/office/drawing/2014/main" id="{D1DE8FA2-0784-4778-8943-1EFC5F16AB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32656"/>
                <a:ext cx="9144000" cy="6451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也可以在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拉格朗日函数层次上做近似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，根据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𝐿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的形式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𝐿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𝑙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𝜑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𝜑</m:t>
                          </m:r>
                        </m:e>
                      </m:func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𝑘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𝐵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𝑔𝑙</m:t>
                      </m:r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首先确定平衡位置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𝑉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=0, 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𝑉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𝜕𝜑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=0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⟹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平衡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时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𝑥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=0,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𝜑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平衡位置附近作微振动，则有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𝑥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,</m:t>
                    </m:r>
                    <m:acc>
                      <m:accPr>
                        <m:chr m:val="̇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𝑥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𝜑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,</m:t>
                    </m:r>
                    <m:acc>
                      <m:accPr>
                        <m:chr m:val="̇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𝜑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≪1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对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Symbol" pitchFamily="2" charset="2"/>
                      </a:rPr>
                      <m:t>𝐿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做近似，保留到二次项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以确保运动方程保留到一次项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）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𝐿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≃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𝑙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𝜑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𝜑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𝑘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𝐵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𝑔𝑙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  <a:sym typeface="Symbol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  <a:sym typeface="Symbol" pitchFamily="2" charset="2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  <a:sym typeface="Symbol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代入拉格朗日方程，易得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Symbol" pitchFamily="2" charset="2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𝐵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𝜑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𝑘𝑥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≃0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                           </m:t>
                      </m:r>
                      <m:acc>
                        <m:accPr>
                          <m:chr m:val="̈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Symbol" pitchFamily="2" charset="2"/>
                            </a:rPr>
                            <m:t>𝜑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𝑔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𝜑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Symbol" pitchFamily="2" charset="2"/>
                        </a:rPr>
                        <m:t>≃0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这种方法更为简便！！！</a:t>
                </a:r>
              </a:p>
            </p:txBody>
          </p:sp>
        </mc:Choice>
        <mc:Fallback xmlns="">
          <p:sp>
            <p:nvSpPr>
              <p:cNvPr id="3" name="Text Box 11">
                <a:extLst>
                  <a:ext uri="{FF2B5EF4-FFF2-40B4-BE49-F238E27FC236}">
                    <a16:creationId xmlns:a16="http://schemas.microsoft.com/office/drawing/2014/main" id="{D1DE8FA2-0784-4778-8943-1EFC5F16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32656"/>
                <a:ext cx="9144000" cy="6451638"/>
              </a:xfrm>
              <a:prstGeom prst="rect">
                <a:avLst/>
              </a:prstGeom>
              <a:blipFill>
                <a:blip r:embed="rId2"/>
                <a:stretch>
                  <a:fillRect l="-1000" t="-1040" b="-8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3E7C49-AA03-4801-9EAC-E1920672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54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27_4200_704">
            <a:extLst>
              <a:ext uri="{FF2B5EF4-FFF2-40B4-BE49-F238E27FC236}">
                <a16:creationId xmlns:a16="http://schemas.microsoft.com/office/drawing/2014/main" id="{63D67EEA-1264-BC48-9FFE-C63EAFB69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Rectangle 8">
            <a:extLst>
              <a:ext uri="{FF2B5EF4-FFF2-40B4-BE49-F238E27FC236}">
                <a16:creationId xmlns:a16="http://schemas.microsoft.com/office/drawing/2014/main" id="{2AD0E1EF-6AAB-124B-97ED-B1AE54B4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1952625"/>
            <a:ext cx="4883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已知：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求：系统运动微分方程。</a:t>
            </a:r>
          </a:p>
        </p:txBody>
      </p:sp>
      <p:pic>
        <p:nvPicPr>
          <p:cNvPr id="43017" name="Picture 9" descr="14-28a">
            <a:extLst>
              <a:ext uri="{FF2B5EF4-FFF2-40B4-BE49-F238E27FC236}">
                <a16:creationId xmlns:a16="http://schemas.microsoft.com/office/drawing/2014/main" id="{EB81FFE7-E23F-8F42-A70F-F077142D6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2212975" cy="1966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Rectangle 10">
            <a:extLst>
              <a:ext uri="{FF2B5EF4-FFF2-40B4-BE49-F238E27FC236}">
                <a16:creationId xmlns:a16="http://schemas.microsoft.com/office/drawing/2014/main" id="{341286E9-533D-E349-A3EC-82200CC13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1112838" cy="615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16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EAE38D-4F66-4B8B-BB15-CFAD9AF9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61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autoUpdateAnimBg="0"/>
      <p:bldP spid="4301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27_4200_704">
            <a:extLst>
              <a:ext uri="{FF2B5EF4-FFF2-40B4-BE49-F238E27FC236}">
                <a16:creationId xmlns:a16="http://schemas.microsoft.com/office/drawing/2014/main" id="{9790573A-2DD7-E146-8E2D-C329BEB2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8">
            <a:extLst>
              <a:ext uri="{FF2B5EF4-FFF2-40B4-BE49-F238E27FC236}">
                <a16:creationId xmlns:a16="http://schemas.microsoft.com/office/drawing/2014/main" id="{81E1376D-8D9F-ED40-ACA0-443ABE98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714851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DF22BCF7-0074-814D-85B8-BACB2AEBD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38163"/>
            <a:ext cx="3870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为广义坐标</a:t>
            </a:r>
          </a:p>
        </p:txBody>
      </p:sp>
      <p:pic>
        <p:nvPicPr>
          <p:cNvPr id="44042" name="Picture 10" descr="14-28b">
            <a:extLst>
              <a:ext uri="{FF2B5EF4-FFF2-40B4-BE49-F238E27FC236}">
                <a16:creationId xmlns:a16="http://schemas.microsoft.com/office/drawing/2014/main" id="{C112CFA9-CBEC-4649-A0C8-5AFB39F1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1727200"/>
            <a:ext cx="2819400" cy="2070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43" name="Object 11">
            <a:extLst>
              <a:ext uri="{FF2B5EF4-FFF2-40B4-BE49-F238E27FC236}">
                <a16:creationId xmlns:a16="http://schemas.microsoft.com/office/drawing/2014/main" id="{0DCFCC3A-42E6-DD4B-AE6B-FA435F1F1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038225"/>
          <a:ext cx="47259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6" imgW="23114000" imgH="3365500" progId="Equation.DSMT4">
                  <p:embed/>
                </p:oleObj>
              </mc:Choice>
              <mc:Fallback>
                <p:oleObj name="Equation" r:id="rId6" imgW="23114000" imgH="3365500" progId="Equation.DSMT4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:a16="http://schemas.microsoft.com/office/drawing/2014/main" id="{0DCFCC3A-42E6-DD4B-AE6B-FA435F1F1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38225"/>
                        <a:ext cx="47259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>
            <a:extLst>
              <a:ext uri="{FF2B5EF4-FFF2-40B4-BE49-F238E27FC236}">
                <a16:creationId xmlns:a16="http://schemas.microsoft.com/office/drawing/2014/main" id="{379CD139-BD63-FD4B-94ED-51C492211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704975"/>
          <a:ext cx="38385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8" imgW="19018250" imgH="3365500" progId="Equation.DSMT4">
                  <p:embed/>
                </p:oleObj>
              </mc:Choice>
              <mc:Fallback>
                <p:oleObj name="Equation" r:id="rId8" imgW="19018250" imgH="3365500" progId="Equation.DSMT4">
                  <p:embed/>
                  <p:pic>
                    <p:nvPicPr>
                      <p:cNvPr id="44044" name="Object 12">
                        <a:extLst>
                          <a:ext uri="{FF2B5EF4-FFF2-40B4-BE49-F238E27FC236}">
                            <a16:creationId xmlns:a16="http://schemas.microsoft.com/office/drawing/2014/main" id="{379CD139-BD63-FD4B-94ED-51C492211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04975"/>
                        <a:ext cx="38385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>
            <a:extLst>
              <a:ext uri="{FF2B5EF4-FFF2-40B4-BE49-F238E27FC236}">
                <a16:creationId xmlns:a16="http://schemas.microsoft.com/office/drawing/2014/main" id="{5AE2870C-F88F-1F4C-A814-B2F99DFE5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2500313"/>
          <a:ext cx="3657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10" imgW="17259300" imgH="4241800" progId="Equation.DSMT4">
                  <p:embed/>
                </p:oleObj>
              </mc:Choice>
              <mc:Fallback>
                <p:oleObj name="Equation" r:id="rId10" imgW="17259300" imgH="4241800" progId="Equation.DSMT4">
                  <p:embed/>
                  <p:pic>
                    <p:nvPicPr>
                      <p:cNvPr id="44045" name="Object 13">
                        <a:extLst>
                          <a:ext uri="{FF2B5EF4-FFF2-40B4-BE49-F238E27FC236}">
                            <a16:creationId xmlns:a16="http://schemas.microsoft.com/office/drawing/2014/main" id="{5AE2870C-F88F-1F4C-A814-B2F99DFE5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500313"/>
                        <a:ext cx="3657600" cy="898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46" name="Picture 14" descr="Image922">
            <a:extLst>
              <a:ext uri="{FF2B5EF4-FFF2-40B4-BE49-F238E27FC236}">
                <a16:creationId xmlns:a16="http://schemas.microsoft.com/office/drawing/2014/main" id="{1EAA2518-C40B-B74C-8748-80787120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530600"/>
            <a:ext cx="4337050" cy="76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7" name="Picture 15" descr="Image923">
            <a:extLst>
              <a:ext uri="{FF2B5EF4-FFF2-40B4-BE49-F238E27FC236}">
                <a16:creationId xmlns:a16="http://schemas.microsoft.com/office/drawing/2014/main" id="{E0B6C5F7-DBB8-9F43-9DB1-F3200C3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460875"/>
            <a:ext cx="6072187" cy="715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16" descr="Image924">
            <a:extLst>
              <a:ext uri="{FF2B5EF4-FFF2-40B4-BE49-F238E27FC236}">
                <a16:creationId xmlns:a16="http://schemas.microsoft.com/office/drawing/2014/main" id="{E2388828-1338-E349-9893-02586F19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5346700"/>
            <a:ext cx="3540125" cy="892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E40546-442D-4352-9BA5-609B112F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81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7_4200_704">
            <a:extLst>
              <a:ext uri="{FF2B5EF4-FFF2-40B4-BE49-F238E27FC236}">
                <a16:creationId xmlns:a16="http://schemas.microsoft.com/office/drawing/2014/main" id="{A4F1A6C6-BEBC-2A4A-A0E6-DD601211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Text Box 8">
            <a:extLst>
              <a:ext uri="{FF2B5EF4-FFF2-40B4-BE49-F238E27FC236}">
                <a16:creationId xmlns:a16="http://schemas.microsoft.com/office/drawing/2014/main" id="{D7981657-CD35-5248-A316-3A324B5BB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6934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小车的车轮在水平地面上作纯滚动，每个轮子的质量为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，半径为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，车架质量不计。车上有一质量弹簧系统，弹簧刚度系数为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，物块质量为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。试分析拉格朗日方程的首次积分。</a:t>
            </a:r>
          </a:p>
        </p:txBody>
      </p:sp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647A00C4-BCD3-7445-ADFD-BFE4AB09A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2713" y="3883025"/>
          <a:ext cx="3906837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文档" r:id="rId4" imgW="723900" imgH="412750" progId="Word.Document.8">
                  <p:embed/>
                </p:oleObj>
              </mc:Choice>
              <mc:Fallback>
                <p:oleObj name="文档" r:id="rId4" imgW="723900" imgH="412750" progId="Word.Document.8">
                  <p:embed/>
                  <p:pic>
                    <p:nvPicPr>
                      <p:cNvPr id="45065" name="Object 9">
                        <a:extLst>
                          <a:ext uri="{FF2B5EF4-FFF2-40B4-BE49-F238E27FC236}">
                            <a16:creationId xmlns:a16="http://schemas.microsoft.com/office/drawing/2014/main" id="{647A00C4-BCD3-7445-ADFD-BFE4AB09A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3883025"/>
                        <a:ext cx="3906837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>
            <a:extLst>
              <a:ext uri="{FF2B5EF4-FFF2-40B4-BE49-F238E27FC236}">
                <a16:creationId xmlns:a16="http://schemas.microsoft.com/office/drawing/2014/main" id="{44089ED2-5FCA-C04E-AC0F-072BFAA6D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822325"/>
            <a:ext cx="1168623" cy="615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17</a:t>
            </a:r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68048431-025E-A847-9C85-1189FBF13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3213100"/>
            <a:ext cx="1152525" cy="0"/>
          </a:xfrm>
          <a:prstGeom prst="line">
            <a:avLst/>
          </a:prstGeom>
          <a:noFill/>
          <a:ln w="28575">
            <a:solidFill>
              <a:srgbClr val="99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8" name="AutoShape 12">
            <a:extLst>
              <a:ext uri="{FF2B5EF4-FFF2-40B4-BE49-F238E27FC236}">
                <a16:creationId xmlns:a16="http://schemas.microsoft.com/office/drawing/2014/main" id="{9B159E3F-50BA-E544-9034-C383C962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933825"/>
            <a:ext cx="2376488" cy="609600"/>
          </a:xfrm>
          <a:prstGeom prst="wedgeRoundRectCallout">
            <a:avLst>
              <a:gd name="adj1" fmla="val -83801"/>
              <a:gd name="adj2" fmla="val -154949"/>
              <a:gd name="adj3" fmla="val 16667"/>
            </a:avLst>
          </a:prstGeom>
          <a:solidFill>
            <a:srgbClr val="FFCC66"/>
          </a:solidFill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动能加势能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245BA4-E4C1-4CA6-8820-BD31E021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3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utoUpdateAnimBg="0"/>
      <p:bldP spid="45066" grpId="0" animBg="1" autoUpdateAnimBg="0"/>
      <p:bldP spid="4506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27_4200_704">
            <a:extLst>
              <a:ext uri="{FF2B5EF4-FFF2-40B4-BE49-F238E27FC236}">
                <a16:creationId xmlns:a16="http://schemas.microsoft.com/office/drawing/2014/main" id="{A323342B-07B7-9C41-BA25-23DC31812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Text Box 8">
            <a:extLst>
              <a:ext uri="{FF2B5EF4-FFF2-40B4-BE49-F238E27FC236}">
                <a16:creationId xmlns:a16="http://schemas.microsoft.com/office/drawing/2014/main" id="{1C5F7259-03C2-1240-AA0B-45DA8810C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828675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选取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为广义坐标。</a:t>
            </a:r>
          </a:p>
        </p:txBody>
      </p:sp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D20AEEDF-6041-0144-B0D1-ED9F01661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1314450"/>
          <a:ext cx="64023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4" imgW="27647900" imgH="5118100" progId="Equation.DSMT4">
                  <p:embed/>
                </p:oleObj>
              </mc:Choice>
              <mc:Fallback>
                <p:oleObj name="Equation" r:id="rId4" imgW="27647900" imgH="5118100" progId="Equation.DSMT4">
                  <p:embed/>
                  <p:pic>
                    <p:nvPicPr>
                      <p:cNvPr id="46089" name="Object 9">
                        <a:extLst>
                          <a:ext uri="{FF2B5EF4-FFF2-40B4-BE49-F238E27FC236}">
                            <a16:creationId xmlns:a16="http://schemas.microsoft.com/office/drawing/2014/main" id="{D20AEEDF-6041-0144-B0D1-ED9F01661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14450"/>
                        <a:ext cx="6402387" cy="1187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>
            <a:extLst>
              <a:ext uri="{FF2B5EF4-FFF2-40B4-BE49-F238E27FC236}">
                <a16:creationId xmlns:a16="http://schemas.microsoft.com/office/drawing/2014/main" id="{7D192D0F-6641-9C42-8986-E47524AEB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500313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6" imgW="5848350" imgH="2635250" progId="Equation.DSMT4">
                  <p:embed/>
                </p:oleObj>
              </mc:Choice>
              <mc:Fallback>
                <p:oleObj name="Equation" r:id="rId6" imgW="5848350" imgH="2635250" progId="Equation.DSMT4">
                  <p:embed/>
                  <p:pic>
                    <p:nvPicPr>
                      <p:cNvPr id="46090" name="Object 10">
                        <a:extLst>
                          <a:ext uri="{FF2B5EF4-FFF2-40B4-BE49-F238E27FC236}">
                            <a16:creationId xmlns:a16="http://schemas.microsoft.com/office/drawing/2014/main" id="{7D192D0F-6641-9C42-8986-E47524AEB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00313"/>
                        <a:ext cx="1371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>
            <a:extLst>
              <a:ext uri="{FF2B5EF4-FFF2-40B4-BE49-F238E27FC236}">
                <a16:creationId xmlns:a16="http://schemas.microsoft.com/office/drawing/2014/main" id="{32F8D83B-4C89-E946-AE74-A3D62A436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141663"/>
          <a:ext cx="46799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8" imgW="19748500" imgH="2635250" progId="Equation.DSMT4">
                  <p:embed/>
                </p:oleObj>
              </mc:Choice>
              <mc:Fallback>
                <p:oleObj name="Equation" r:id="rId8" imgW="19748500" imgH="2635250" progId="Equation.DSMT4">
                  <p:embed/>
                  <p:pic>
                    <p:nvPicPr>
                      <p:cNvPr id="46091" name="Object 11">
                        <a:extLst>
                          <a:ext uri="{FF2B5EF4-FFF2-40B4-BE49-F238E27FC236}">
                            <a16:creationId xmlns:a16="http://schemas.microsoft.com/office/drawing/2014/main" id="{32F8D83B-4C89-E946-AE74-A3D62A436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46799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>
            <a:extLst>
              <a:ext uri="{FF2B5EF4-FFF2-40B4-BE49-F238E27FC236}">
                <a16:creationId xmlns:a16="http://schemas.microsoft.com/office/drawing/2014/main" id="{BCA82207-7BC1-DF4F-B105-3DC65615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6237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广义能量积分为</a:t>
            </a:r>
          </a:p>
        </p:txBody>
      </p:sp>
      <p:graphicFrame>
        <p:nvGraphicFramePr>
          <p:cNvPr id="46093" name="Object 13">
            <a:extLst>
              <a:ext uri="{FF2B5EF4-FFF2-40B4-BE49-F238E27FC236}">
                <a16:creationId xmlns:a16="http://schemas.microsoft.com/office/drawing/2014/main" id="{5D1EC4E5-5012-F147-9C3B-AFD6F9713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367213"/>
          <a:ext cx="6096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10" imgW="27501850" imgH="2635250" progId="Equation.DSMT4">
                  <p:embed/>
                </p:oleObj>
              </mc:Choice>
              <mc:Fallback>
                <p:oleObj name="Equation" r:id="rId10" imgW="27501850" imgH="2635250" progId="Equation.DSMT4">
                  <p:embed/>
                  <p:pic>
                    <p:nvPicPr>
                      <p:cNvPr id="46093" name="Object 13">
                        <a:extLst>
                          <a:ext uri="{FF2B5EF4-FFF2-40B4-BE49-F238E27FC236}">
                            <a16:creationId xmlns:a16="http://schemas.microsoft.com/office/drawing/2014/main" id="{5D1EC4E5-5012-F147-9C3B-AFD6F9713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367213"/>
                        <a:ext cx="6096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>
            <a:extLst>
              <a:ext uri="{FF2B5EF4-FFF2-40B4-BE49-F238E27FC236}">
                <a16:creationId xmlns:a16="http://schemas.microsoft.com/office/drawing/2014/main" id="{1BCD7B96-15D7-154A-91C0-90E49974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11492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循环积分为</a:t>
            </a:r>
          </a:p>
        </p:txBody>
      </p:sp>
      <p:graphicFrame>
        <p:nvGraphicFramePr>
          <p:cNvPr id="46095" name="Object 15">
            <a:extLst>
              <a:ext uri="{FF2B5EF4-FFF2-40B4-BE49-F238E27FC236}">
                <a16:creationId xmlns:a16="http://schemas.microsoft.com/office/drawing/2014/main" id="{F05685A7-4FE0-2D4D-A3C9-5218734D1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1738" y="5070475"/>
          <a:ext cx="35052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12" imgW="16675100" imgH="3365500" progId="Equation.DSMT4">
                  <p:embed/>
                </p:oleObj>
              </mc:Choice>
              <mc:Fallback>
                <p:oleObj name="Equation" r:id="rId12" imgW="16675100" imgH="3365500" progId="Equation.DSMT4">
                  <p:embed/>
                  <p:pic>
                    <p:nvPicPr>
                      <p:cNvPr id="46095" name="Object 15">
                        <a:extLst>
                          <a:ext uri="{FF2B5EF4-FFF2-40B4-BE49-F238E27FC236}">
                            <a16:creationId xmlns:a16="http://schemas.microsoft.com/office/drawing/2014/main" id="{F05685A7-4FE0-2D4D-A3C9-5218734D1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070475"/>
                        <a:ext cx="35052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Text Box 16">
            <a:extLst>
              <a:ext uri="{FF2B5EF4-FFF2-40B4-BE49-F238E27FC236}">
                <a16:creationId xmlns:a16="http://schemas.microsoft.com/office/drawing/2014/main" id="{904006A7-1A8E-1F49-B8A8-10F10C96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76938"/>
            <a:ext cx="539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讨论：广义动量守恒，但动量不守恒。</a:t>
            </a:r>
          </a:p>
        </p:txBody>
      </p:sp>
      <p:sp>
        <p:nvSpPr>
          <p:cNvPr id="46097" name="Rectangle 17">
            <a:extLst>
              <a:ext uri="{FF2B5EF4-FFF2-40B4-BE49-F238E27FC236}">
                <a16:creationId xmlns:a16="http://schemas.microsoft.com/office/drawing/2014/main" id="{8B63B4FF-3712-AF43-9CB3-41823502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714851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graphicFrame>
        <p:nvGraphicFramePr>
          <p:cNvPr id="49165" name="Object 18">
            <a:extLst>
              <a:ext uri="{FF2B5EF4-FFF2-40B4-BE49-F238E27FC236}">
                <a16:creationId xmlns:a16="http://schemas.microsoft.com/office/drawing/2014/main" id="{2BB5962E-81D2-3640-88F3-A93E57502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1700213"/>
          <a:ext cx="39068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文档" r:id="rId14" imgW="723900" imgH="412750" progId="Word.Document.8">
                  <p:embed/>
                </p:oleObj>
              </mc:Choice>
              <mc:Fallback>
                <p:oleObj name="文档" r:id="rId14" imgW="723900" imgH="412750" progId="Word.Document.8">
                  <p:embed/>
                  <p:pic>
                    <p:nvPicPr>
                      <p:cNvPr id="49165" name="Object 18">
                        <a:extLst>
                          <a:ext uri="{FF2B5EF4-FFF2-40B4-BE49-F238E27FC236}">
                            <a16:creationId xmlns:a16="http://schemas.microsoft.com/office/drawing/2014/main" id="{2BB5962E-81D2-3640-88F3-A93E57502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1700213"/>
                        <a:ext cx="3906837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CC60CA-A674-4C09-A5F0-F0DC5F44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5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autoUpdateAnimBg="0"/>
      <p:bldP spid="46092" grpId="0" autoUpdateAnimBg="0"/>
      <p:bldP spid="46094" grpId="0" autoUpdateAnimBg="0"/>
      <p:bldP spid="46096" grpId="0" autoUpdateAnimBg="0"/>
      <p:bldP spid="460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7_4200_704">
            <a:extLst>
              <a:ext uri="{FF2B5EF4-FFF2-40B4-BE49-F238E27FC236}">
                <a16:creationId xmlns:a16="http://schemas.microsoft.com/office/drawing/2014/main" id="{BB817429-3C99-004B-9186-424C81C4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2EB5C2F2-DAC1-44FC-802D-A37A3E6A8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59" y="1514109"/>
                <a:ext cx="9036496" cy="4546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下面讨论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，根据求导规则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⋅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𝐼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𝐼𝐼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首先考虑第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𝐼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项，因为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⟹ 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故第一项可以变为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𝐼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⋅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⋅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2EB5C2F2-DAC1-44FC-802D-A37A3E6A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59" y="1514109"/>
                <a:ext cx="9036496" cy="4546950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DDCAE5D-E508-406C-ABB8-4F1B5604F27A}"/>
              </a:ext>
            </a:extLst>
          </p:cNvPr>
          <p:cNvSpPr/>
          <p:nvPr/>
        </p:nvSpPr>
        <p:spPr>
          <a:xfrm>
            <a:off x="6888208" y="292"/>
            <a:ext cx="18473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1A3932-47C2-449D-A6D4-D2A6482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5904297-B528-45F3-BB0E-D4F4570B3E8E}"/>
                  </a:ext>
                </a:extLst>
              </p:cNvPr>
              <p:cNvSpPr/>
              <p:nvPr/>
            </p:nvSpPr>
            <p:spPr>
              <a:xfrm>
                <a:off x="47659" y="4825"/>
                <a:ext cx="9036496" cy="1469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=1,2,…,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5904297-B528-45F3-BB0E-D4F4570B3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" y="4825"/>
                <a:ext cx="9036496" cy="1469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3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7_4200_704">
            <a:extLst>
              <a:ext uri="{FF2B5EF4-FFF2-40B4-BE49-F238E27FC236}">
                <a16:creationId xmlns:a16="http://schemas.microsoft.com/office/drawing/2014/main" id="{BB817429-3C99-004B-9186-424C81C4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2EB5C2F2-DAC1-44FC-802D-A37A3E6A8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820502"/>
                <a:ext cx="8928992" cy="5972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下面考虑第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II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⋅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𝛼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𝛽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𝛽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𝛽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上式意味着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𝛼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作用到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的次序可以互换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。故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II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项可变形为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𝐼𝐼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两项相加并对所有质点求和，易得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达朗贝尔原理给出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(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𝛼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=1,…,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2EB5C2F2-DAC1-44FC-802D-A37A3E6A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20502"/>
                <a:ext cx="8928992" cy="5972725"/>
              </a:xfrm>
              <a:prstGeom prst="rect">
                <a:avLst/>
              </a:prstGeom>
              <a:blipFill>
                <a:blip r:embed="rId3"/>
                <a:stretch>
                  <a:fillRect l="-10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DCAE5D-E508-406C-ABB8-4F1B5604F27A}"/>
                  </a:ext>
                </a:extLst>
              </p:cNvPr>
              <p:cNvSpPr/>
              <p:nvPr/>
            </p:nvSpPr>
            <p:spPr>
              <a:xfrm>
                <a:off x="7388846" y="59022"/>
                <a:ext cx="1284391" cy="665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DCAE5D-E508-406C-ABB8-4F1B5604F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46" y="59022"/>
                <a:ext cx="1284391" cy="6658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122FC5-B3D7-4A14-B1D7-AB178205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C1FA9C-3AEB-4015-AB5D-B4CDEB8A46D4}"/>
                  </a:ext>
                </a:extLst>
              </p:cNvPr>
              <p:cNvSpPr/>
              <p:nvPr/>
            </p:nvSpPr>
            <p:spPr>
              <a:xfrm>
                <a:off x="899592" y="0"/>
                <a:ext cx="6125995" cy="7838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C1FA9C-3AEB-4015-AB5D-B4CDEB8A4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0"/>
                <a:ext cx="6125995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7_4200_704">
            <a:extLst>
              <a:ext uri="{FF2B5EF4-FFF2-40B4-BE49-F238E27FC236}">
                <a16:creationId xmlns:a16="http://schemas.microsoft.com/office/drawing/2014/main" id="{BB817429-3C99-004B-9186-424C81C4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2EB5C2F2-DAC1-44FC-802D-A37A3E6A8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3" y="277566"/>
                <a:ext cx="8928992" cy="388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=1,…,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此为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基本形式的拉格朗日方程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它不仅适用于保守力情形，也适用于非保守力（耗散力）情形</a:t>
                </a:r>
                <a:endParaRPr lang="en-US" altLang="zh-CN" i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：质点组动能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，广义坐标；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广义速度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广义动量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广义力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2EB5C2F2-DAC1-44FC-802D-A37A3E6A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3" y="277566"/>
                <a:ext cx="8928992" cy="3886064"/>
              </a:xfrm>
              <a:prstGeom prst="rect">
                <a:avLst/>
              </a:prstGeom>
              <a:blipFill>
                <a:blip r:embed="rId3"/>
                <a:stretch>
                  <a:fillRect l="-1093" b="-23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DCAE5D-E508-406C-ABB8-4F1B5604F27A}"/>
                  </a:ext>
                </a:extLst>
              </p:cNvPr>
              <p:cNvSpPr/>
              <p:nvPr/>
            </p:nvSpPr>
            <p:spPr>
              <a:xfrm>
                <a:off x="2251268" y="4273387"/>
                <a:ext cx="4641462" cy="932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保</m:t>
                          </m:r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守力</m:t>
                          </m:r>
                        </m:e>
                      </m:groupCh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DCAE5D-E508-406C-ABB8-4F1B5604F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68" y="4273387"/>
                <a:ext cx="464146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E41075-A45A-450B-8388-6BD90659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5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7_4200_704">
            <a:extLst>
              <a:ext uri="{FF2B5EF4-FFF2-40B4-BE49-F238E27FC236}">
                <a16:creationId xmlns:a16="http://schemas.microsoft.com/office/drawing/2014/main" id="{BB817429-3C99-004B-9186-424C81C4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8">
            <a:extLst>
              <a:ext uri="{FF2B5EF4-FFF2-40B4-BE49-F238E27FC236}">
                <a16:creationId xmlns:a16="http://schemas.microsoft.com/office/drawing/2014/main" id="{0A2683FF-EED1-5A41-A3A1-440C3E00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6632"/>
            <a:ext cx="3312368" cy="615950"/>
          </a:xfrm>
          <a:prstGeom prst="rect">
            <a:avLst/>
          </a:prstGeom>
          <a:solidFill>
            <a:schemeClr val="bg1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保守系的拉格朗日方程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2EB5C2F2-DAC1-44FC-802D-A37A3E6A8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96" y="764704"/>
                <a:ext cx="9036496" cy="5553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=1,…,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保守系，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，故广义力为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 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势能一般不依赖于速度，故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，定义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上式变为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=1,…,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此为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保守系的拉格朗日方程</a:t>
                </a:r>
                <a:r>
                  <a:rPr lang="zh-CN" altLang="en-US" dirty="0">
                    <a:ea typeface="黑体" panose="02010609060101010101" pitchFamily="49" charset="-122"/>
                  </a:rPr>
                  <a:t>。其中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为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拉格朗日函数</a:t>
                </a:r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2EB5C2F2-DAC1-44FC-802D-A37A3E6A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9036496" cy="5553123"/>
              </a:xfrm>
              <a:prstGeom prst="rect">
                <a:avLst/>
              </a:prstGeom>
              <a:blipFill>
                <a:blip r:embed="rId3"/>
                <a:stretch>
                  <a:fillRect l="-1080" b="-12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DCAE5D-E508-406C-ABB8-4F1B5604F27A}"/>
                  </a:ext>
                </a:extLst>
              </p:cNvPr>
              <p:cNvSpPr/>
              <p:nvPr/>
            </p:nvSpPr>
            <p:spPr>
              <a:xfrm>
                <a:off x="7133091" y="131591"/>
                <a:ext cx="1903405" cy="8485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DCAE5D-E508-406C-ABB8-4F1B5604F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1" y="131591"/>
                <a:ext cx="1903405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972B30-56DE-4C52-ACF8-F6B5414E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95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7_4200_704">
            <a:extLst>
              <a:ext uri="{FF2B5EF4-FFF2-40B4-BE49-F238E27FC236}">
                <a16:creationId xmlns:a16="http://schemas.microsoft.com/office/drawing/2014/main" id="{AFDB97BE-F8F2-AA44-9265-E3D422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8">
            <a:extLst>
              <a:ext uri="{FF2B5EF4-FFF2-40B4-BE49-F238E27FC236}">
                <a16:creationId xmlns:a16="http://schemas.microsoft.com/office/drawing/2014/main" id="{8B179CA7-BEBA-4145-9C4F-F9CAE869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9" y="148280"/>
            <a:ext cx="3630736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二、拉格朗日方程的应用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EF8FCB-E409-4012-B799-CC13A07B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5">
                <a:extLst>
                  <a:ext uri="{FF2B5EF4-FFF2-40B4-BE49-F238E27FC236}">
                    <a16:creationId xmlns:a16="http://schemas.microsoft.com/office/drawing/2014/main" id="{A8BD1E72-9E84-42BF-A0C8-24F1488A7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1" y="1266280"/>
                <a:ext cx="9144000" cy="3767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判定系统自由度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，选取广义坐标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利用广义坐标，写出动能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、势能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（或广义力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将拉氏函数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（或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）代入拉氏方程，得到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个二阶微分方程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𝛼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=1,…,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或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(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𝛼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=1,…,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 startAt="4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解方程，讨论解的物理意义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Text Box 15">
                <a:extLst>
                  <a:ext uri="{FF2B5EF4-FFF2-40B4-BE49-F238E27FC236}">
                    <a16:creationId xmlns:a16="http://schemas.microsoft.com/office/drawing/2014/main" id="{A8BD1E72-9E84-42BF-A0C8-24F1488A7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1" y="1266280"/>
                <a:ext cx="9144000" cy="3767634"/>
              </a:xfrm>
              <a:prstGeom prst="rect">
                <a:avLst/>
              </a:prstGeom>
              <a:blipFill>
                <a:blip r:embed="rId3"/>
                <a:stretch>
                  <a:fillRect l="-867" r="-933" b="-2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31A75CF4-A8DB-4A95-96F4-F6866F0C546D}"/>
              </a:ext>
            </a:extLst>
          </p:cNvPr>
          <p:cNvSpPr/>
          <p:nvPr/>
        </p:nvSpPr>
        <p:spPr>
          <a:xfrm>
            <a:off x="77168" y="707280"/>
            <a:ext cx="326243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拉格朗日方程解题步骤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20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4303</Words>
  <Application>Microsoft Office PowerPoint</Application>
  <PresentationFormat>全屏显示(4:3)</PresentationFormat>
  <Paragraphs>366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黑体</vt:lpstr>
      <vt:lpstr>Arial</vt:lpstr>
      <vt:lpstr>Cambria Math</vt:lpstr>
      <vt:lpstr>Times New Roman</vt:lpstr>
      <vt:lpstr>Wingdings</vt:lpstr>
      <vt:lpstr>默认设计模板</vt:lpstr>
      <vt:lpstr>BMP 图象</vt:lpstr>
      <vt:lpstr>公式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236</cp:revision>
  <dcterms:created xsi:type="dcterms:W3CDTF">2008-02-16T03:01:23Z</dcterms:created>
  <dcterms:modified xsi:type="dcterms:W3CDTF">2020-05-11T15:58:34Z</dcterms:modified>
</cp:coreProperties>
</file>