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46" r:id="rId2"/>
    <p:sldId id="340" r:id="rId3"/>
    <p:sldId id="400" r:id="rId4"/>
    <p:sldId id="415" r:id="rId5"/>
    <p:sldId id="424" r:id="rId6"/>
    <p:sldId id="416" r:id="rId7"/>
    <p:sldId id="407" r:id="rId8"/>
    <p:sldId id="423" r:id="rId9"/>
    <p:sldId id="433" r:id="rId10"/>
    <p:sldId id="430" r:id="rId11"/>
    <p:sldId id="437" r:id="rId12"/>
    <p:sldId id="431" r:id="rId13"/>
    <p:sldId id="432" r:id="rId14"/>
    <p:sldId id="422" r:id="rId15"/>
    <p:sldId id="344" r:id="rId16"/>
    <p:sldId id="419" r:id="rId17"/>
    <p:sldId id="429" r:id="rId18"/>
    <p:sldId id="410" r:id="rId19"/>
    <p:sldId id="434" r:id="rId20"/>
    <p:sldId id="436" r:id="rId21"/>
    <p:sldId id="337" r:id="rId22"/>
    <p:sldId id="414" r:id="rId23"/>
    <p:sldId id="435" r:id="rId24"/>
    <p:sldId id="426" r:id="rId25"/>
    <p:sldId id="427" r:id="rId2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7" autoAdjust="0"/>
    <p:restoredTop sz="93142" autoAdjust="0"/>
  </p:normalViewPr>
  <p:slideViewPr>
    <p:cSldViewPr>
      <p:cViewPr varScale="1">
        <p:scale>
          <a:sx n="77" d="100"/>
          <a:sy n="77" d="100"/>
        </p:scale>
        <p:origin x="114" y="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AFAD1-01B5-49CA-A0CC-168FA6B0B264}" type="datetimeFigureOut">
              <a:rPr lang="zh-CN" altLang="en-US" smtClean="0"/>
              <a:t>2020/5/14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1AA8C2-7FCA-4B0E-996B-BC8D75B5A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43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1AA8C2-7FCA-4B0E-996B-BC8D75B5A9B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73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DC4FDD4-3BAE-491C-9A09-0FB2E05C07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B645B8B-FF21-48F3-967B-C7024F3334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63DC1DB-826C-4503-9C18-D2B66B9E0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2000"/>
            </a:lvl1pPr>
          </a:lstStyle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52024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内容">
            <a:extLst>
              <a:ext uri="{FF2B5EF4-FFF2-40B4-BE49-F238E27FC236}">
                <a16:creationId xmlns:a16="http://schemas.microsoft.com/office/drawing/2014/main" id="{E2A59A70-042B-414D-A30E-77260B5BB3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3602FA62-FFE5-C74D-8BFC-300A84D0FF4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870325" y="6453188"/>
            <a:ext cx="9588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第五章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11" Type="http://schemas.openxmlformats.org/officeDocument/2006/relationships/image" Target="../media/image39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0.png"/><Relationship Id="rId7" Type="http://schemas.openxmlformats.org/officeDocument/2006/relationships/image" Target="../media/image49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10" Type="http://schemas.openxmlformats.org/officeDocument/2006/relationships/image" Target="../media/image53.png"/><Relationship Id="rId4" Type="http://schemas.openxmlformats.org/officeDocument/2006/relationships/image" Target="../media/image460.png"/><Relationship Id="rId9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5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130.png"/><Relationship Id="rId7" Type="http://schemas.openxmlformats.org/officeDocument/2006/relationships/image" Target="../media/image270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0" Type="http://schemas.openxmlformats.org/officeDocument/2006/relationships/image" Target="../media/image321.png"/><Relationship Id="rId4" Type="http://schemas.openxmlformats.org/officeDocument/2006/relationships/image" Target="../media/image140.png"/><Relationship Id="rId9" Type="http://schemas.openxmlformats.org/officeDocument/2006/relationships/image" Target="../media/image3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130.png"/><Relationship Id="rId7" Type="http://schemas.openxmlformats.org/officeDocument/2006/relationships/image" Target="../media/image27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140.png"/><Relationship Id="rId9" Type="http://schemas.openxmlformats.org/officeDocument/2006/relationships/image" Target="../media/image32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130.png"/><Relationship Id="rId7" Type="http://schemas.openxmlformats.org/officeDocument/2006/relationships/image" Target="../media/image27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0" Type="http://schemas.openxmlformats.org/officeDocument/2006/relationships/image" Target="../media/image321.png"/><Relationship Id="rId4" Type="http://schemas.openxmlformats.org/officeDocument/2006/relationships/image" Target="../media/image140.png"/><Relationship Id="rId9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1.png"/><Relationship Id="rId3" Type="http://schemas.openxmlformats.org/officeDocument/2006/relationships/image" Target="../media/image130.png"/><Relationship Id="rId7" Type="http://schemas.openxmlformats.org/officeDocument/2006/relationships/image" Target="../media/image27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0.png"/><Relationship Id="rId11" Type="http://schemas.openxmlformats.org/officeDocument/2006/relationships/image" Target="../media/image60.png"/><Relationship Id="rId5" Type="http://schemas.openxmlformats.org/officeDocument/2006/relationships/image" Target="../media/image280.png"/><Relationship Id="rId10" Type="http://schemas.openxmlformats.org/officeDocument/2006/relationships/image" Target="../media/image321.png"/><Relationship Id="rId4" Type="http://schemas.openxmlformats.org/officeDocument/2006/relationships/image" Target="../media/image140.png"/><Relationship Id="rId9" Type="http://schemas.openxmlformats.org/officeDocument/2006/relationships/image" Target="../media/image31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3.png"/><Relationship Id="rId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1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89843DF-0A02-416C-99EB-7D639A96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15">
                <a:extLst>
                  <a:ext uri="{FF2B5EF4-FFF2-40B4-BE49-F238E27FC236}">
                    <a16:creationId xmlns:a16="http://schemas.microsoft.com/office/drawing/2014/main" id="{49D07DE2-2AD4-4AEE-BD77-129E198F30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516679"/>
                <a:ext cx="8928992" cy="63367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拉格朗日方程：基本形式、保守系</a:t>
                </a:r>
                <a:endParaRPr lang="en-US" altLang="zh-CN" sz="2000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00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运动守恒律</a:t>
                </a:r>
                <a:endParaRPr lang="en-US" altLang="zh-CN" sz="2000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循环坐标与循环积分（广义动量守恒）</a:t>
                </a:r>
                <a:endParaRPr lang="en-US" altLang="zh-CN" sz="2000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  ⟹    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</m:t>
                      </m:r>
                    </m:oMath>
                  </m:oMathPara>
                </a14:m>
                <a:endParaRPr lang="en-US" altLang="zh-CN" sz="20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1085850" lvl="1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广义能量积分</a:t>
                </a:r>
                <a:r>
                  <a:rPr lang="zh-CN" altLang="en-US" sz="2000" dirty="0">
                    <a:ea typeface="黑体" panose="02010609060101010101" pitchFamily="49" charset="-122"/>
                  </a:rPr>
                  <a:t>：保守系</a:t>
                </a:r>
                <a:endParaRPr lang="en-US" altLang="zh-CN" sz="2000" dirty="0"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 ⟹  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</m:t>
                      </m:r>
                    </m:oMath>
                  </m:oMathPara>
                </a14:m>
                <a:endParaRPr lang="en-US" altLang="zh-CN" sz="2000" dirty="0">
                  <a:ea typeface="黑体" panose="02010609060101010101" pitchFamily="49" charset="-122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0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拉氏方程解题步骤</a:t>
                </a:r>
                <a:endParaRPr lang="en-US" altLang="zh-CN" sz="2000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）判定系统自由度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，选取广义坐标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𝑠</m:t>
                        </m:r>
                      </m:sub>
                    </m:sSub>
                  </m:oMath>
                </a14:m>
                <a:endParaRPr lang="en-US" altLang="zh-CN" sz="20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2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）利用广义坐标，写出动能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、势能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（或广义力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），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𝑉</m:t>
                    </m:r>
                  </m:oMath>
                </a14:m>
                <a:endParaRPr lang="en-US" altLang="zh-CN" sz="20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3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）将拉氏函数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（或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𝑇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𝑄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sub>
                    </m:sSub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）代入拉氏方程，得到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</m:oMath>
                </a14:m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个二阶微分方程</a:t>
                </a:r>
                <a:endParaRPr lang="en-US" altLang="zh-CN" sz="20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     </m:t>
                      </m:r>
                      <m:r>
                        <a:rPr lang="zh-CN" altLang="en-US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或</m:t>
                      </m:r>
                      <m:r>
                        <a:rPr lang="en-US" altLang="zh-CN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𝑇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𝛼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(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=1,…,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lang="en-US" altLang="zh-CN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4</a:t>
                </a:r>
                <a:r>
                  <a:rPr lang="zh-CN" altLang="en-US" sz="20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）解方程，讨论解的物理意义</a:t>
                </a:r>
                <a:endParaRPr lang="en-US" altLang="zh-CN" sz="200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endParaRPr lang="en-US" altLang="zh-CN" sz="2000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Text Box 15">
                <a:extLst>
                  <a:ext uri="{FF2B5EF4-FFF2-40B4-BE49-F238E27FC236}">
                    <a16:creationId xmlns:a16="http://schemas.microsoft.com/office/drawing/2014/main" id="{49D07DE2-2AD4-4AEE-BD77-129E198F3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516679"/>
                <a:ext cx="8928992" cy="6336735"/>
              </a:xfrm>
              <a:prstGeom prst="rect">
                <a:avLst/>
              </a:prstGeom>
              <a:blipFill>
                <a:blip r:embed="rId2"/>
                <a:stretch>
                  <a:fillRect l="-751" t="-77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F2FB1D04-68CF-4CF3-AA26-A9EB1C350CC3}"/>
              </a:ext>
            </a:extLst>
          </p:cNvPr>
          <p:cNvSpPr txBox="1"/>
          <p:nvPr/>
        </p:nvSpPr>
        <p:spPr>
          <a:xfrm>
            <a:off x="122663" y="55014"/>
            <a:ext cx="151216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内容回顾</a:t>
            </a:r>
          </a:p>
        </p:txBody>
      </p:sp>
    </p:spTree>
    <p:extLst>
      <p:ext uri="{BB962C8B-B14F-4D97-AF65-F5344CB8AC3E}">
        <p14:creationId xmlns:p14="http://schemas.microsoft.com/office/powerpoint/2010/main" val="112806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3E081600-7075-465A-ABF3-1DCD7C9A2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714" y="1125116"/>
            <a:ext cx="3133971" cy="31339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081102-F5F8-054C-8C9F-132DBAAF6A9A}"/>
              </a:ext>
            </a:extLst>
          </p:cNvPr>
          <p:cNvSpPr/>
          <p:nvPr/>
        </p:nvSpPr>
        <p:spPr>
          <a:xfrm>
            <a:off x="53752" y="4608140"/>
            <a:ext cx="9036496" cy="22217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b="1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测地线问题</a:t>
            </a:r>
            <a:endParaRPr lang="en-US" altLang="zh-CN" b="1" dirty="0">
              <a:solidFill>
                <a:srgbClr val="0000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在一个曲面上，寻找两点之间距离最短的一条曲线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b="1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等周问题</a:t>
            </a:r>
            <a:endParaRPr lang="en-US" altLang="zh-CN" b="1" dirty="0">
              <a:solidFill>
                <a:srgbClr val="0000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固定长度的曲线包围的封闭区域，求当面积最大时曲线的形状</a:t>
            </a:r>
            <a:endParaRPr lang="en-US" altLang="zh-CN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5555A9-8EE5-45B6-A85E-1D779C62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CD81CC-D69A-48B1-9818-1AEBDF73914E}"/>
              </a:ext>
            </a:extLst>
          </p:cNvPr>
          <p:cNvSpPr/>
          <p:nvPr/>
        </p:nvSpPr>
        <p:spPr>
          <a:xfrm>
            <a:off x="53752" y="4146475"/>
            <a:ext cx="264687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其他典型变分问题</a:t>
            </a:r>
            <a:endParaRPr lang="en-US" altLang="zh-CN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8DE368-6782-4FC1-B7AD-054920A5B472}"/>
              </a:ext>
            </a:extLst>
          </p:cNvPr>
          <p:cNvSpPr/>
          <p:nvPr/>
        </p:nvSpPr>
        <p:spPr>
          <a:xfrm>
            <a:off x="53752" y="28098"/>
            <a:ext cx="264687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变分问题例题小结</a:t>
            </a:r>
            <a:endParaRPr lang="en-US" altLang="zh-CN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A32B750-FC82-4365-8781-3617CC068218}"/>
              </a:ext>
            </a:extLst>
          </p:cNvPr>
          <p:cNvSpPr/>
          <p:nvPr/>
        </p:nvSpPr>
        <p:spPr>
          <a:xfrm>
            <a:off x="169431" y="720595"/>
            <a:ext cx="2031325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最速降线问题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DFBD44-F965-4093-BCEA-F301BEF8F591}"/>
              </a:ext>
            </a:extLst>
          </p:cNvPr>
          <p:cNvSpPr/>
          <p:nvPr/>
        </p:nvSpPr>
        <p:spPr>
          <a:xfrm>
            <a:off x="3547697" y="590178"/>
            <a:ext cx="1723549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悬链线问题</a:t>
            </a:r>
            <a:endParaRPr lang="en-US" altLang="zh-CN" dirty="0">
              <a:solidFill>
                <a:srgbClr val="0000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5B39FDD-4477-453E-8435-0B5A80153B99}"/>
              </a:ext>
            </a:extLst>
          </p:cNvPr>
          <p:cNvSpPr/>
          <p:nvPr/>
        </p:nvSpPr>
        <p:spPr>
          <a:xfrm>
            <a:off x="6326277" y="590177"/>
            <a:ext cx="2646878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最小旋转曲面问题</a:t>
            </a:r>
            <a:endParaRPr lang="en-US" altLang="zh-CN" dirty="0">
              <a:solidFill>
                <a:srgbClr val="0000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49F631-EC01-474B-97FB-2553F9105CFF}"/>
                  </a:ext>
                </a:extLst>
              </p:cNvPr>
              <p:cNvSpPr/>
              <p:nvPr/>
            </p:nvSpPr>
            <p:spPr>
              <a:xfrm>
                <a:off x="61651" y="2928193"/>
                <a:ext cx="2672077" cy="89171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𝜃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449F631-EC01-474B-97FB-2553F9105C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1" y="2928193"/>
                <a:ext cx="2672077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B43B8A0-C69B-4DD4-AE8D-40DD9A013652}"/>
                  </a:ext>
                </a:extLst>
              </p:cNvPr>
              <p:cNvSpPr/>
              <p:nvPr/>
            </p:nvSpPr>
            <p:spPr>
              <a:xfrm>
                <a:off x="3121127" y="3647566"/>
                <a:ext cx="2604239" cy="78386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𝑦</m:t>
                      </m:r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9B43B8A0-C69B-4DD4-AE8D-40DD9A0136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127" y="3647566"/>
                <a:ext cx="2604239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3CC7641-BD67-4C85-B8F7-8C4197B5E02F}"/>
                  </a:ext>
                </a:extLst>
              </p:cNvPr>
              <p:cNvSpPr/>
              <p:nvPr/>
            </p:nvSpPr>
            <p:spPr>
              <a:xfrm>
                <a:off x="6326277" y="3699969"/>
                <a:ext cx="2562753" cy="783869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𝑥</m:t>
                      </m:r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sinh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𝑦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73CC7641-BD67-4C85-B8F7-8C4197B5E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6277" y="3699969"/>
                <a:ext cx="2562753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图片 12">
            <a:extLst>
              <a:ext uri="{FF2B5EF4-FFF2-40B4-BE49-F238E27FC236}">
                <a16:creationId xmlns:a16="http://schemas.microsoft.com/office/drawing/2014/main" id="{2F15447C-9694-4DFE-A9A0-D3A1581EE9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15371"/>
            <a:ext cx="3069536" cy="143756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1B3228A-8D31-414F-83B1-AB0EA651B2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0452" y="1105796"/>
            <a:ext cx="2524937" cy="254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58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011AB3C-A0EA-42E6-89C1-D2725103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B0AC1A51-CEBF-4C74-9AF9-224B6CEB4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4624"/>
            <a:ext cx="2088232" cy="476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光的粒子图像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15">
                <a:extLst>
                  <a:ext uri="{FF2B5EF4-FFF2-40B4-BE49-F238E27FC236}">
                    <a16:creationId xmlns:a16="http://schemas.microsoft.com/office/drawing/2014/main" id="{8DAE2CD7-86AA-43AB-8A62-DF83327F86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623575"/>
                <a:ext cx="8928992" cy="334662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牛顿等认为光束是以光速运动的微观粒子的集合。</a:t>
                </a:r>
                <a:endParaRPr lang="en-US" altLang="zh-CN" sz="200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真空中，光微粒沿直线传播，意味着</a:t>
                </a:r>
                <a:r>
                  <a:rPr lang="zh-CN" altLang="en-US" sz="200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真空中势能为常数</a:t>
                </a:r>
                <a:r>
                  <a:rPr lang="zh-CN" altLang="en-US" sz="2000" dirty="0">
                    <a:ea typeface="黑体" panose="02010609060101010101" pitchFamily="49" charset="-122"/>
                  </a:rPr>
                  <a:t>。单个光微粒的动量沿着光束的传播方向，大小正比于波数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𝑝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=ℏ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𝑘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h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sz="2000" noProof="0" dirty="0">
                    <a:latin typeface="Times New Roman"/>
                    <a:ea typeface="黑体" panose="02010609060101010101" pitchFamily="49" charset="-122"/>
                  </a:rPr>
                  <a:t>介质中，光仍沿直线传播，表明</a:t>
                </a:r>
                <a:r>
                  <a:rPr lang="zh-CN" altLang="en-US" sz="2000" noProof="0" dirty="0">
                    <a:solidFill>
                      <a:srgbClr val="0000FF"/>
                    </a:solidFill>
                    <a:latin typeface="Times New Roman"/>
                    <a:ea typeface="黑体" panose="02010609060101010101" pitchFamily="49" charset="-122"/>
                  </a:rPr>
                  <a:t>介质中势能为常数</a:t>
                </a:r>
                <a:r>
                  <a:rPr lang="zh-CN" altLang="en-US" sz="2000" noProof="0" dirty="0">
                    <a:latin typeface="Times New Roman"/>
                    <a:ea typeface="黑体" panose="02010609060101010101" pitchFamily="49" charset="-122"/>
                  </a:rPr>
                  <a:t>；但在界面上传播方向发生了改变，表明</a:t>
                </a:r>
                <a:r>
                  <a:rPr lang="zh-CN" altLang="en-US" sz="2000" noProof="0" dirty="0">
                    <a:solidFill>
                      <a:srgbClr val="FF0000"/>
                    </a:solidFill>
                    <a:latin typeface="Times New Roman"/>
                    <a:ea typeface="黑体" panose="02010609060101010101" pitchFamily="49" charset="-122"/>
                  </a:rPr>
                  <a:t>介质中势能不等于真空中势能</a:t>
                </a:r>
                <a:endParaRPr lang="en-US" altLang="zh-CN" sz="2000" noProof="0" dirty="0">
                  <a:solidFill>
                    <a:srgbClr val="FF0000"/>
                  </a:solidFill>
                  <a:latin typeface="Times New Roman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=−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R="0" lvl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  <a:defRPr/>
                </a:pPr>
                <a:endParaRPr lang="en-US" altLang="zh-CN" sz="2000" noProof="0" dirty="0">
                  <a:solidFill>
                    <a:srgbClr val="0000FF"/>
                  </a:solidFill>
                  <a:latin typeface="Times New Roman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4" name="Text Box 15">
                <a:extLst>
                  <a:ext uri="{FF2B5EF4-FFF2-40B4-BE49-F238E27FC236}">
                    <a16:creationId xmlns:a16="http://schemas.microsoft.com/office/drawing/2014/main" id="{8DAE2CD7-86AA-43AB-8A62-DF83327F8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623575"/>
                <a:ext cx="8928992" cy="3346622"/>
              </a:xfrm>
              <a:prstGeom prst="rect">
                <a:avLst/>
              </a:prstGeom>
              <a:blipFill>
                <a:blip r:embed="rId2"/>
                <a:stretch>
                  <a:fillRect l="-751" t="-546" r="-47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组合 60">
            <a:extLst>
              <a:ext uri="{FF2B5EF4-FFF2-40B4-BE49-F238E27FC236}">
                <a16:creationId xmlns:a16="http://schemas.microsoft.com/office/drawing/2014/main" id="{0E1E7CCC-45F7-4F00-975E-626C884BFB0A}"/>
              </a:ext>
            </a:extLst>
          </p:cNvPr>
          <p:cNvGrpSpPr/>
          <p:nvPr/>
        </p:nvGrpSpPr>
        <p:grpSpPr>
          <a:xfrm>
            <a:off x="251520" y="3861048"/>
            <a:ext cx="4176464" cy="2448272"/>
            <a:chOff x="755576" y="3861048"/>
            <a:chExt cx="4176464" cy="2448272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82D48D62-8A30-4E3A-AF3A-23D26439EBE8}"/>
                </a:ext>
              </a:extLst>
            </p:cNvPr>
            <p:cNvSpPr/>
            <p:nvPr/>
          </p:nvSpPr>
          <p:spPr bwMode="auto">
            <a:xfrm>
              <a:off x="755576" y="3861048"/>
              <a:ext cx="4176464" cy="24482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E02D988-A81A-41CE-92C9-4D84C076A0E9}"/>
                </a:ext>
              </a:extLst>
            </p:cNvPr>
            <p:cNvGrpSpPr/>
            <p:nvPr/>
          </p:nvGrpSpPr>
          <p:grpSpPr>
            <a:xfrm>
              <a:off x="827584" y="3970659"/>
              <a:ext cx="3995464" cy="2277741"/>
              <a:chOff x="2464665" y="4052604"/>
              <a:chExt cx="3995464" cy="2277741"/>
            </a:xfrm>
          </p:grpSpPr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456958E-D897-4256-ABB6-943491D127F1}"/>
                  </a:ext>
                </a:extLst>
              </p:cNvPr>
              <p:cNvCxnSpPr/>
              <p:nvPr/>
            </p:nvCxnSpPr>
            <p:spPr bwMode="auto">
              <a:xfrm flipV="1">
                <a:off x="2464665" y="4972782"/>
                <a:ext cx="3995464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8A2E660A-7C28-42AF-9847-355581D0B9C7}"/>
                  </a:ext>
                </a:extLst>
              </p:cNvPr>
              <p:cNvCxnSpPr/>
              <p:nvPr/>
            </p:nvCxnSpPr>
            <p:spPr bwMode="auto">
              <a:xfrm>
                <a:off x="2851104" y="4346396"/>
                <a:ext cx="648072" cy="6480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0EAF3449-0EFB-42B7-BAAD-12218727610B}"/>
                  </a:ext>
                </a:extLst>
              </p:cNvPr>
              <p:cNvCxnSpPr/>
              <p:nvPr/>
            </p:nvCxnSpPr>
            <p:spPr bwMode="auto">
              <a:xfrm>
                <a:off x="3507801" y="4982724"/>
                <a:ext cx="396044" cy="7200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9F9FDB1B-5CC0-4C5C-B992-8619680B3C2E}"/>
                  </a:ext>
                </a:extLst>
              </p:cNvPr>
              <p:cNvCxnSpPr/>
              <p:nvPr/>
            </p:nvCxnSpPr>
            <p:spPr bwMode="auto">
              <a:xfrm rot="5400000">
                <a:off x="2823801" y="4995657"/>
                <a:ext cx="13680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" name="弧形 11">
                <a:extLst>
                  <a:ext uri="{FF2B5EF4-FFF2-40B4-BE49-F238E27FC236}">
                    <a16:creationId xmlns:a16="http://schemas.microsoft.com/office/drawing/2014/main" id="{A9C3E797-A6D6-4457-A440-D2F8D87FEC87}"/>
                  </a:ext>
                </a:extLst>
              </p:cNvPr>
              <p:cNvSpPr/>
              <p:nvPr/>
            </p:nvSpPr>
            <p:spPr bwMode="auto">
              <a:xfrm rot="16200000">
                <a:off x="3193165" y="4648784"/>
                <a:ext cx="648000" cy="648000"/>
              </a:xfrm>
              <a:prstGeom prst="arc">
                <a:avLst>
                  <a:gd name="adj1" fmla="val 18866426"/>
                  <a:gd name="adj2" fmla="val 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弧形 12">
                <a:extLst>
                  <a:ext uri="{FF2B5EF4-FFF2-40B4-BE49-F238E27FC236}">
                    <a16:creationId xmlns:a16="http://schemas.microsoft.com/office/drawing/2014/main" id="{5BA3952E-E8BE-4E4F-B33F-BC71E0896158}"/>
                  </a:ext>
                </a:extLst>
              </p:cNvPr>
              <p:cNvSpPr/>
              <p:nvPr/>
            </p:nvSpPr>
            <p:spPr bwMode="auto">
              <a:xfrm rot="5400000">
                <a:off x="3201349" y="4683307"/>
                <a:ext cx="648000" cy="648000"/>
              </a:xfrm>
              <a:prstGeom prst="arc">
                <a:avLst>
                  <a:gd name="adj1" fmla="val 19921077"/>
                  <a:gd name="adj2" fmla="val 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AF9CA166-A623-4FC3-8CE5-388A49A36DA5}"/>
                      </a:ext>
                    </a:extLst>
                  </p:cNvPr>
                  <p:cNvSpPr/>
                  <p:nvPr/>
                </p:nvSpPr>
                <p:spPr>
                  <a:xfrm>
                    <a:off x="5381286" y="4342132"/>
                    <a:ext cx="43152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0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AF9CA166-A623-4FC3-8CE5-388A49A36D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81286" y="4342132"/>
                    <a:ext cx="431528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7B2679BA-DFE7-4DE1-B2BA-A6444695233D}"/>
                      </a:ext>
                    </a:extLst>
                  </p:cNvPr>
                  <p:cNvSpPr/>
                  <p:nvPr/>
                </p:nvSpPr>
                <p:spPr>
                  <a:xfrm>
                    <a:off x="5168530" y="5482272"/>
                    <a:ext cx="78495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7B2679BA-DFE7-4DE1-B2BA-A644469523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68530" y="5482272"/>
                    <a:ext cx="784958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106FA3C-8E1F-431A-B88A-F2B82470A38E}"/>
                      </a:ext>
                    </a:extLst>
                  </p:cNvPr>
                  <p:cNvSpPr/>
                  <p:nvPr/>
                </p:nvSpPr>
                <p:spPr>
                  <a:xfrm>
                    <a:off x="3085073" y="4221641"/>
                    <a:ext cx="55938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6" name="矩形 15">
                    <a:extLst>
                      <a:ext uri="{FF2B5EF4-FFF2-40B4-BE49-F238E27FC236}">
                        <a16:creationId xmlns:a16="http://schemas.microsoft.com/office/drawing/2014/main" id="{1106FA3C-8E1F-431A-B88A-F2B82470A3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5073" y="4221641"/>
                    <a:ext cx="55938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67C3217A-F5F6-47EE-97B3-D244764AF057}"/>
                      </a:ext>
                    </a:extLst>
                  </p:cNvPr>
                  <p:cNvSpPr/>
                  <p:nvPr/>
                </p:nvSpPr>
                <p:spPr>
                  <a:xfrm>
                    <a:off x="3390029" y="5296784"/>
                    <a:ext cx="417698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67C3217A-F5F6-47EE-97B3-D244764AF0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0029" y="5296784"/>
                    <a:ext cx="417698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412" r="-8824"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A3B5AB51-322C-4EF7-8988-50174ADEDA5D}"/>
                  </a:ext>
                </a:extLst>
              </p:cNvPr>
              <p:cNvSpPr/>
              <p:nvPr/>
            </p:nvSpPr>
            <p:spPr bwMode="auto">
              <a:xfrm>
                <a:off x="2580545" y="4052604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90FB2BC2-DFC7-4C9C-90E8-584F33BD6BBB}"/>
                  </a:ext>
                </a:extLst>
              </p:cNvPr>
              <p:cNvSpPr/>
              <p:nvPr/>
            </p:nvSpPr>
            <p:spPr bwMode="auto">
              <a:xfrm>
                <a:off x="3729348" y="5429748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43D6D3E7-5434-47A2-9C73-1AD489585898}"/>
                  </a:ext>
                </a:extLst>
              </p:cNvPr>
              <p:cNvGrpSpPr/>
              <p:nvPr/>
            </p:nvGrpSpPr>
            <p:grpSpPr>
              <a:xfrm>
                <a:off x="2622989" y="4972781"/>
                <a:ext cx="3094826" cy="360000"/>
                <a:chOff x="3651512" y="5301208"/>
                <a:chExt cx="3094826" cy="360000"/>
              </a:xfrm>
            </p:grpSpPr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B8189A7D-7B1D-4553-8D4A-E2166009CB35}"/>
                    </a:ext>
                  </a:extLst>
                </p:cNvPr>
                <p:cNvCxnSpPr/>
                <p:nvPr/>
              </p:nvCxnSpPr>
              <p:spPr bwMode="auto">
                <a:xfrm>
                  <a:off x="4093630" y="5301208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0" name="直接箭头连接符 29">
                  <a:extLst>
                    <a:ext uri="{FF2B5EF4-FFF2-40B4-BE49-F238E27FC236}">
                      <a16:creationId xmlns:a16="http://schemas.microsoft.com/office/drawing/2014/main" id="{EFE7AA01-7875-4018-BAED-D14F7E8ECF5A}"/>
                    </a:ext>
                  </a:extLst>
                </p:cNvPr>
                <p:cNvCxnSpPr/>
                <p:nvPr/>
              </p:nvCxnSpPr>
              <p:spPr bwMode="auto">
                <a:xfrm>
                  <a:off x="4535748" y="5301208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1" name="直接箭头连接符 30">
                  <a:extLst>
                    <a:ext uri="{FF2B5EF4-FFF2-40B4-BE49-F238E27FC236}">
                      <a16:creationId xmlns:a16="http://schemas.microsoft.com/office/drawing/2014/main" id="{019B584F-D849-4E68-9BA9-562B05CE8E7B}"/>
                    </a:ext>
                  </a:extLst>
                </p:cNvPr>
                <p:cNvCxnSpPr/>
                <p:nvPr/>
              </p:nvCxnSpPr>
              <p:spPr bwMode="auto">
                <a:xfrm>
                  <a:off x="4977866" y="5301208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2" name="直接箭头连接符 31">
                  <a:extLst>
                    <a:ext uri="{FF2B5EF4-FFF2-40B4-BE49-F238E27FC236}">
                      <a16:creationId xmlns:a16="http://schemas.microsoft.com/office/drawing/2014/main" id="{6B0B7749-2AF2-4D44-818B-63A92D876966}"/>
                    </a:ext>
                  </a:extLst>
                </p:cNvPr>
                <p:cNvCxnSpPr/>
                <p:nvPr/>
              </p:nvCxnSpPr>
              <p:spPr bwMode="auto">
                <a:xfrm>
                  <a:off x="5419984" y="5301208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3" name="直接箭头连接符 32">
                  <a:extLst>
                    <a:ext uri="{FF2B5EF4-FFF2-40B4-BE49-F238E27FC236}">
                      <a16:creationId xmlns:a16="http://schemas.microsoft.com/office/drawing/2014/main" id="{A1A4D1FE-07BD-4B9F-B80C-F8C04690F340}"/>
                    </a:ext>
                  </a:extLst>
                </p:cNvPr>
                <p:cNvCxnSpPr/>
                <p:nvPr/>
              </p:nvCxnSpPr>
              <p:spPr bwMode="auto">
                <a:xfrm>
                  <a:off x="5862102" y="5301208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4" name="直接箭头连接符 33">
                  <a:extLst>
                    <a:ext uri="{FF2B5EF4-FFF2-40B4-BE49-F238E27FC236}">
                      <a16:creationId xmlns:a16="http://schemas.microsoft.com/office/drawing/2014/main" id="{BF8F8A71-982F-4693-BE46-0EFD43127DBB}"/>
                    </a:ext>
                  </a:extLst>
                </p:cNvPr>
                <p:cNvCxnSpPr/>
                <p:nvPr/>
              </p:nvCxnSpPr>
              <p:spPr bwMode="auto">
                <a:xfrm>
                  <a:off x="6304220" y="5301208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5" name="直接箭头连接符 34">
                  <a:extLst>
                    <a:ext uri="{FF2B5EF4-FFF2-40B4-BE49-F238E27FC236}">
                      <a16:creationId xmlns:a16="http://schemas.microsoft.com/office/drawing/2014/main" id="{CEC7BC37-42A6-4E6D-B265-5492B87563F8}"/>
                    </a:ext>
                  </a:extLst>
                </p:cNvPr>
                <p:cNvCxnSpPr/>
                <p:nvPr/>
              </p:nvCxnSpPr>
              <p:spPr bwMode="auto">
                <a:xfrm>
                  <a:off x="6746338" y="5301208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6" name="直接箭头连接符 35">
                  <a:extLst>
                    <a:ext uri="{FF2B5EF4-FFF2-40B4-BE49-F238E27FC236}">
                      <a16:creationId xmlns:a16="http://schemas.microsoft.com/office/drawing/2014/main" id="{3A05E1CE-388B-4341-A3A5-ECC614EF1362}"/>
                    </a:ext>
                  </a:extLst>
                </p:cNvPr>
                <p:cNvCxnSpPr/>
                <p:nvPr/>
              </p:nvCxnSpPr>
              <p:spPr bwMode="auto">
                <a:xfrm>
                  <a:off x="3651512" y="5301208"/>
                  <a:ext cx="0" cy="36000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0000FF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EEDD8D9C-7B33-431F-92E8-3DA1DF26A494}"/>
                  </a:ext>
                </a:extLst>
              </p:cNvPr>
              <p:cNvGrpSpPr/>
              <p:nvPr/>
            </p:nvGrpSpPr>
            <p:grpSpPr>
              <a:xfrm>
                <a:off x="2603228" y="4070002"/>
                <a:ext cx="517546" cy="505361"/>
                <a:chOff x="3361010" y="4169977"/>
                <a:chExt cx="517546" cy="505361"/>
              </a:xfrm>
            </p:grpSpPr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C0C58CA6-0A22-495E-9B28-61A1C4D61F57}"/>
                    </a:ext>
                  </a:extLst>
                </p:cNvPr>
                <p:cNvCxnSpPr/>
                <p:nvPr/>
              </p:nvCxnSpPr>
              <p:spPr bwMode="auto">
                <a:xfrm>
                  <a:off x="3367537" y="4186971"/>
                  <a:ext cx="467133" cy="474651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F09A2D53-C87A-41AD-A5BC-1E246534FBD5}"/>
                    </a:ext>
                  </a:extLst>
                </p:cNvPr>
                <p:cNvCxnSpPr/>
                <p:nvPr/>
              </p:nvCxnSpPr>
              <p:spPr bwMode="auto">
                <a:xfrm flipH="1">
                  <a:off x="3361010" y="4169977"/>
                  <a:ext cx="0" cy="491645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D8ABE971-BEFE-4CB4-B593-62A48BEAEC7B}"/>
                    </a:ext>
                  </a:extLst>
                </p:cNvPr>
                <p:cNvCxnSpPr/>
                <p:nvPr/>
              </p:nvCxnSpPr>
              <p:spPr bwMode="auto">
                <a:xfrm>
                  <a:off x="3369056" y="4196659"/>
                  <a:ext cx="5095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3" name="直接箭头连接符 42">
                  <a:extLst>
                    <a:ext uri="{FF2B5EF4-FFF2-40B4-BE49-F238E27FC236}">
                      <a16:creationId xmlns:a16="http://schemas.microsoft.com/office/drawing/2014/main" id="{9F8BC572-6149-43D3-9412-92856B9F2EB1}"/>
                    </a:ext>
                  </a:extLst>
                </p:cNvPr>
                <p:cNvCxnSpPr/>
                <p:nvPr/>
              </p:nvCxnSpPr>
              <p:spPr bwMode="auto">
                <a:xfrm>
                  <a:off x="3849108" y="4219334"/>
                  <a:ext cx="0" cy="44554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5" name="直接箭头连接符 44">
                  <a:extLst>
                    <a:ext uri="{FF2B5EF4-FFF2-40B4-BE49-F238E27FC236}">
                      <a16:creationId xmlns:a16="http://schemas.microsoft.com/office/drawing/2014/main" id="{16448947-27C8-4AE3-8D3A-B3927C417EF6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583783" y="4452565"/>
                  <a:ext cx="0" cy="44554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grpSp>
            <p:nvGrpSpPr>
              <p:cNvPr id="58" name="组合 57">
                <a:extLst>
                  <a:ext uri="{FF2B5EF4-FFF2-40B4-BE49-F238E27FC236}">
                    <a16:creationId xmlns:a16="http://schemas.microsoft.com/office/drawing/2014/main" id="{5E61DD39-7E22-4263-8F0E-8449D1509167}"/>
                  </a:ext>
                </a:extLst>
              </p:cNvPr>
              <p:cNvGrpSpPr/>
              <p:nvPr/>
            </p:nvGrpSpPr>
            <p:grpSpPr>
              <a:xfrm>
                <a:off x="3758821" y="5447277"/>
                <a:ext cx="525591" cy="883068"/>
                <a:chOff x="3744244" y="5397074"/>
                <a:chExt cx="525591" cy="883068"/>
              </a:xfrm>
            </p:grpSpPr>
            <p:cxnSp>
              <p:nvCxnSpPr>
                <p:cNvPr id="48" name="直接箭头连接符 47">
                  <a:extLst>
                    <a:ext uri="{FF2B5EF4-FFF2-40B4-BE49-F238E27FC236}">
                      <a16:creationId xmlns:a16="http://schemas.microsoft.com/office/drawing/2014/main" id="{B793EF30-D805-4E60-9797-F7DFE1F2F9FC}"/>
                    </a:ext>
                  </a:extLst>
                </p:cNvPr>
                <p:cNvCxnSpPr/>
                <p:nvPr/>
              </p:nvCxnSpPr>
              <p:spPr bwMode="auto">
                <a:xfrm>
                  <a:off x="3750771" y="5414068"/>
                  <a:ext cx="519064" cy="86480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49" name="直接箭头连接符 48">
                  <a:extLst>
                    <a:ext uri="{FF2B5EF4-FFF2-40B4-BE49-F238E27FC236}">
                      <a16:creationId xmlns:a16="http://schemas.microsoft.com/office/drawing/2014/main" id="{6932E648-EB8C-48D3-B012-5A1EC11B95D1}"/>
                    </a:ext>
                  </a:extLst>
                </p:cNvPr>
                <p:cNvCxnSpPr/>
                <p:nvPr/>
              </p:nvCxnSpPr>
              <p:spPr bwMode="auto">
                <a:xfrm>
                  <a:off x="3744244" y="5397074"/>
                  <a:ext cx="0" cy="881794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1CAF5C36-4E0C-458F-8F8F-25BD23168D5C}"/>
                    </a:ext>
                  </a:extLst>
                </p:cNvPr>
                <p:cNvCxnSpPr/>
                <p:nvPr/>
              </p:nvCxnSpPr>
              <p:spPr bwMode="auto">
                <a:xfrm>
                  <a:off x="3752290" y="5423756"/>
                  <a:ext cx="50950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95815560-3222-4644-977F-16161B7A3667}"/>
                    </a:ext>
                  </a:extLst>
                </p:cNvPr>
                <p:cNvCxnSpPr/>
                <p:nvPr/>
              </p:nvCxnSpPr>
              <p:spPr bwMode="auto">
                <a:xfrm>
                  <a:off x="4232342" y="5446431"/>
                  <a:ext cx="0" cy="832437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52" name="直接箭头连接符 51">
                  <a:extLst>
                    <a:ext uri="{FF2B5EF4-FFF2-40B4-BE49-F238E27FC236}">
                      <a16:creationId xmlns:a16="http://schemas.microsoft.com/office/drawing/2014/main" id="{3BEFD88F-AFE3-4889-8100-D9E82B17054E}"/>
                    </a:ext>
                  </a:extLst>
                </p:cNvPr>
                <p:cNvCxnSpPr/>
                <p:nvPr/>
              </p:nvCxnSpPr>
              <p:spPr bwMode="auto">
                <a:xfrm rot="5400000">
                  <a:off x="3991007" y="6057369"/>
                  <a:ext cx="0" cy="445546"/>
                </a:xfrm>
                <a:prstGeom prst="straightConnector1">
                  <a:avLst/>
                </a:prstGeom>
                <a:solidFill>
                  <a:schemeClr val="accent1"/>
                </a:solidFill>
                <a:ln w="1905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45A1EC4-C09D-4AD8-89F2-B257DF6FCB2D}"/>
                  </a:ext>
                </a:extLst>
              </p:cNvPr>
              <p:cNvSpPr/>
              <p:nvPr/>
            </p:nvSpPr>
            <p:spPr>
              <a:xfrm>
                <a:off x="511408" y="3464473"/>
                <a:ext cx="5729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045A1EC4-C09D-4AD8-89F2-B257DF6FCB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08" y="3464473"/>
                <a:ext cx="572977" cy="461665"/>
              </a:xfrm>
              <a:prstGeom prst="rect">
                <a:avLst/>
              </a:prstGeom>
              <a:blipFill>
                <a:blip r:embed="rId7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2318238-5591-4281-8566-71EBFE160CBB}"/>
                  </a:ext>
                </a:extLst>
              </p:cNvPr>
              <p:cNvSpPr/>
              <p:nvPr/>
            </p:nvSpPr>
            <p:spPr>
              <a:xfrm>
                <a:off x="-50464" y="3994885"/>
                <a:ext cx="582018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02318238-5591-4281-8566-71EBFE160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464" y="3994885"/>
                <a:ext cx="582018" cy="490840"/>
              </a:xfrm>
              <a:prstGeom prst="rect">
                <a:avLst/>
              </a:prstGeom>
              <a:blipFill>
                <a:blip r:embed="rId8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28A5D06-9E08-4C1E-A656-53D7262231D6}"/>
                  </a:ext>
                </a:extLst>
              </p:cNvPr>
              <p:cNvSpPr/>
              <p:nvPr/>
            </p:nvSpPr>
            <p:spPr>
              <a:xfrm>
                <a:off x="2048310" y="5151232"/>
                <a:ext cx="57297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528A5D06-9E08-4C1E-A656-53D726223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310" y="5151232"/>
                <a:ext cx="572977" cy="461665"/>
              </a:xfrm>
              <a:prstGeom prst="rect">
                <a:avLst/>
              </a:prstGeom>
              <a:blipFill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2139545-CD4D-43DF-A372-B6F63AFF752F}"/>
                  </a:ext>
                </a:extLst>
              </p:cNvPr>
              <p:cNvSpPr/>
              <p:nvPr/>
            </p:nvSpPr>
            <p:spPr>
              <a:xfrm>
                <a:off x="1093203" y="5706409"/>
                <a:ext cx="582019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12139545-CD4D-43DF-A372-B6F63AFF7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203" y="5706409"/>
                <a:ext cx="582019" cy="490840"/>
              </a:xfrm>
              <a:prstGeom prst="rect">
                <a:avLst/>
              </a:prstGeom>
              <a:blipFill>
                <a:blip r:embed="rId10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01E33AC3-A465-4D6D-BF62-56FDE0B25CF8}"/>
                  </a:ext>
                </a:extLst>
              </p:cNvPr>
              <p:cNvSpPr/>
              <p:nvPr/>
            </p:nvSpPr>
            <p:spPr>
              <a:xfrm>
                <a:off x="4566867" y="3718115"/>
                <a:ext cx="4420624" cy="28662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AutoNum type="arabicParenBoth"/>
                </a:pP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sz="2000" i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方向动量守恒，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altLang="zh-CN" sz="2000" b="0" dirty="0"/>
              </a:p>
              <a:p>
                <a:pPr marL="457200" indent="-457200">
                  <a:lnSpc>
                    <a:spcPct val="150000"/>
                  </a:lnSpc>
                  <a:buAutoNum type="arabicParenBoth"/>
                </a:pPr>
                <a:r>
                  <a:rPr lang="en-US" altLang="zh-CN" sz="2000" b="0" dirty="0"/>
                  <a:t> </a:t>
                </a:r>
                <a:r>
                  <a:rPr lang="zh-CN" altLang="en-US" sz="2000" b="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动量反比于波长，光速正比于波长</a:t>
                </a:r>
                <a:r>
                  <a:rPr lang="zh-CN" altLang="en-US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，介质中光速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𝑛</m:t>
                        </m:r>
                      </m:den>
                    </m:f>
                  </m:oMath>
                </a14:m>
                <a:r>
                  <a:rPr lang="zh-CN" altLang="en-US" sz="2000" b="0" dirty="0"/>
                  <a:t>，</a:t>
                </a:r>
                <a:endParaRPr lang="en-US" altLang="zh-CN" sz="2000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zh-CN" sz="2000" dirty="0"/>
              </a:p>
              <a:p>
                <a:r>
                  <a:rPr lang="en-US" altLang="zh-CN" sz="2000" b="0" dirty="0"/>
                  <a:t>(3)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num>
                          <m:den>
                            <m:sSup>
                              <m:sSup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altLang="zh-CN" sz="2000" b="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zh-CN" sz="2000" dirty="0"/>
                  <a:t>(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光的折射定律</a:t>
                </a:r>
                <a:r>
                  <a:rPr lang="en-US" altLang="zh-CN" sz="2000" dirty="0"/>
                  <a:t>)</a:t>
                </a:r>
                <a:endParaRPr lang="en-US" altLang="zh-CN" sz="2000" b="0" dirty="0"/>
              </a:p>
            </p:txBody>
          </p:sp>
        </mc:Choice>
        <mc:Fallback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01E33AC3-A465-4D6D-BF62-56FDE0B25C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867" y="3718115"/>
                <a:ext cx="4420624" cy="2866234"/>
              </a:xfrm>
              <a:prstGeom prst="rect">
                <a:avLst/>
              </a:prstGeom>
              <a:blipFill>
                <a:blip r:embed="rId11"/>
                <a:stretch>
                  <a:fillRect l="-1238" b="-2754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870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2CD30B-093E-4271-933A-E0F51F39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6073DF54-C803-4FB8-92D4-5EAA9161B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4624"/>
            <a:ext cx="2736304" cy="4766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黑体" panose="02010609060101010101" pitchFamily="49" charset="-122"/>
                <a:cs typeface="+mn-cs"/>
              </a:rPr>
              <a:t>光学中的费马原理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Box 15">
                <a:extLst>
                  <a:ext uri="{FF2B5EF4-FFF2-40B4-BE49-F238E27FC236}">
                    <a16:creationId xmlns:a16="http://schemas.microsoft.com/office/drawing/2014/main" id="{66C78FF9-2C6D-43EC-B8FC-1175FA58DB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692696"/>
                <a:ext cx="8928992" cy="59359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费马原理：光在两点之间传播时，所走路径为使传播时间最短的路径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在同一介质内：光速为固定值，费马原理表明传播路径为距离最短路径，即直线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光的直线传播定律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从一种介质传到另一种介质：光速反比于折射率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总时间为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𝑐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func>
                                <m:func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kumimoji="1" lang="en-US" altLang="zh-CN" sz="24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func>
                            </m:den>
                          </m:f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时间取极值，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有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4" name="Text Box 15">
                <a:extLst>
                  <a:ext uri="{FF2B5EF4-FFF2-40B4-BE49-F238E27FC236}">
                    <a16:creationId xmlns:a16="http://schemas.microsoft.com/office/drawing/2014/main" id="{66C78FF9-2C6D-43EC-B8FC-1175FA58D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692696"/>
                <a:ext cx="8928992" cy="5935920"/>
              </a:xfrm>
              <a:prstGeom prst="rect">
                <a:avLst/>
              </a:prstGeom>
              <a:blipFill>
                <a:blip r:embed="rId2"/>
                <a:stretch>
                  <a:fillRect l="-1093" t="-61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组合 30">
            <a:extLst>
              <a:ext uri="{FF2B5EF4-FFF2-40B4-BE49-F238E27FC236}">
                <a16:creationId xmlns:a16="http://schemas.microsoft.com/office/drawing/2014/main" id="{1D6A5B91-4D10-424E-A92E-27CC648B6F11}"/>
              </a:ext>
            </a:extLst>
          </p:cNvPr>
          <p:cNvGrpSpPr/>
          <p:nvPr/>
        </p:nvGrpSpPr>
        <p:grpSpPr>
          <a:xfrm>
            <a:off x="6732240" y="2276872"/>
            <a:ext cx="2232248" cy="1978742"/>
            <a:chOff x="6444208" y="2636912"/>
            <a:chExt cx="2232248" cy="1978742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678655A-2A64-4114-A58A-CCF616C9BB4A}"/>
                </a:ext>
              </a:extLst>
            </p:cNvPr>
            <p:cNvSpPr/>
            <p:nvPr/>
          </p:nvSpPr>
          <p:spPr bwMode="auto">
            <a:xfrm>
              <a:off x="6444208" y="2636912"/>
              <a:ext cx="2232248" cy="19787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F336B6D-7430-4EFC-A419-DD40C0D1D07D}"/>
                </a:ext>
              </a:extLst>
            </p:cNvPr>
            <p:cNvGrpSpPr/>
            <p:nvPr/>
          </p:nvGrpSpPr>
          <p:grpSpPr>
            <a:xfrm>
              <a:off x="6545137" y="2811933"/>
              <a:ext cx="2037151" cy="1803721"/>
              <a:chOff x="6545137" y="2811933"/>
              <a:chExt cx="2037151" cy="1803721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00CCAA25-0BB3-42F3-B104-694A40EC9BFD}"/>
                  </a:ext>
                </a:extLst>
              </p:cNvPr>
              <p:cNvCxnSpPr/>
              <p:nvPr/>
            </p:nvCxnSpPr>
            <p:spPr bwMode="auto">
              <a:xfrm>
                <a:off x="6553200" y="3573016"/>
                <a:ext cx="18002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9EDE8562-6EA5-482D-A113-E4C541065F4B}"/>
                  </a:ext>
                </a:extLst>
              </p:cNvPr>
              <p:cNvCxnSpPr/>
              <p:nvPr/>
            </p:nvCxnSpPr>
            <p:spPr bwMode="auto">
              <a:xfrm>
                <a:off x="6948264" y="2924944"/>
                <a:ext cx="648072" cy="6480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71663BD6-6D9E-4DB8-A364-75C706865339}"/>
                  </a:ext>
                </a:extLst>
              </p:cNvPr>
              <p:cNvCxnSpPr/>
              <p:nvPr/>
            </p:nvCxnSpPr>
            <p:spPr bwMode="auto">
              <a:xfrm>
                <a:off x="7596336" y="3573016"/>
                <a:ext cx="396044" cy="7200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593C72F2-A8F4-4A66-9385-786F07DB97D2}"/>
                  </a:ext>
                </a:extLst>
              </p:cNvPr>
              <p:cNvCxnSpPr/>
              <p:nvPr/>
            </p:nvCxnSpPr>
            <p:spPr bwMode="auto">
              <a:xfrm rot="5400000">
                <a:off x="6912336" y="3585949"/>
                <a:ext cx="13680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弧形 37">
                <a:extLst>
                  <a:ext uri="{FF2B5EF4-FFF2-40B4-BE49-F238E27FC236}">
                    <a16:creationId xmlns:a16="http://schemas.microsoft.com/office/drawing/2014/main" id="{528BBC96-9B10-48A3-B821-7572F3053E88}"/>
                  </a:ext>
                </a:extLst>
              </p:cNvPr>
              <p:cNvSpPr/>
              <p:nvPr/>
            </p:nvSpPr>
            <p:spPr bwMode="auto">
              <a:xfrm rot="16200000">
                <a:off x="7281700" y="3239076"/>
                <a:ext cx="648000" cy="648000"/>
              </a:xfrm>
              <a:prstGeom prst="arc">
                <a:avLst>
                  <a:gd name="adj1" fmla="val 18866426"/>
                  <a:gd name="adj2" fmla="val 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9" name="弧形 38">
                <a:extLst>
                  <a:ext uri="{FF2B5EF4-FFF2-40B4-BE49-F238E27FC236}">
                    <a16:creationId xmlns:a16="http://schemas.microsoft.com/office/drawing/2014/main" id="{2332550D-3BB0-44F0-AB09-C8BE599811D8}"/>
                  </a:ext>
                </a:extLst>
              </p:cNvPr>
              <p:cNvSpPr/>
              <p:nvPr/>
            </p:nvSpPr>
            <p:spPr bwMode="auto">
              <a:xfrm rot="5400000">
                <a:off x="7289884" y="3273599"/>
                <a:ext cx="648000" cy="648000"/>
              </a:xfrm>
              <a:prstGeom prst="arc">
                <a:avLst>
                  <a:gd name="adj1" fmla="val 19921077"/>
                  <a:gd name="adj2" fmla="val 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C3432FE2-5ED2-414A-B3F2-B64403B26799}"/>
                      </a:ext>
                    </a:extLst>
                  </p:cNvPr>
                  <p:cNvSpPr/>
                  <p:nvPr/>
                </p:nvSpPr>
                <p:spPr>
                  <a:xfrm>
                    <a:off x="7978460" y="2907101"/>
                    <a:ext cx="57342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0" name="矩形 39">
                    <a:extLst>
                      <a:ext uri="{FF2B5EF4-FFF2-40B4-BE49-F238E27FC236}">
                        <a16:creationId xmlns:a16="http://schemas.microsoft.com/office/drawing/2014/main" id="{C3432FE2-5ED2-414A-B3F2-B64403B2679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8460" y="2907101"/>
                    <a:ext cx="573426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44554630-0C78-48D0-9FCC-DD909876D600}"/>
                      </a:ext>
                    </a:extLst>
                  </p:cNvPr>
                  <p:cNvSpPr/>
                  <p:nvPr/>
                </p:nvSpPr>
                <p:spPr>
                  <a:xfrm>
                    <a:off x="8001744" y="3695610"/>
                    <a:ext cx="58054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1" name="矩形 40">
                    <a:extLst>
                      <a:ext uri="{FF2B5EF4-FFF2-40B4-BE49-F238E27FC236}">
                        <a16:creationId xmlns:a16="http://schemas.microsoft.com/office/drawing/2014/main" id="{44554630-0C78-48D0-9FCC-DD909876D6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744" y="3695610"/>
                    <a:ext cx="580544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EE7B9593-8068-45FB-B633-4137D0900DBA}"/>
                      </a:ext>
                    </a:extLst>
                  </p:cNvPr>
                  <p:cNvSpPr/>
                  <p:nvPr/>
                </p:nvSpPr>
                <p:spPr>
                  <a:xfrm>
                    <a:off x="7173608" y="2811933"/>
                    <a:ext cx="55938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2" name="矩形 41">
                    <a:extLst>
                      <a:ext uri="{FF2B5EF4-FFF2-40B4-BE49-F238E27FC236}">
                        <a16:creationId xmlns:a16="http://schemas.microsoft.com/office/drawing/2014/main" id="{EE7B9593-8068-45FB-B633-4137D0900D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3608" y="2811933"/>
                    <a:ext cx="55938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0A884AC1-163C-466D-A1C0-E1137BD941ED}"/>
                      </a:ext>
                    </a:extLst>
                  </p:cNvPr>
                  <p:cNvSpPr/>
                  <p:nvPr/>
                </p:nvSpPr>
                <p:spPr>
                  <a:xfrm>
                    <a:off x="7485865" y="3853347"/>
                    <a:ext cx="56650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3" name="矩形 42">
                    <a:extLst>
                      <a:ext uri="{FF2B5EF4-FFF2-40B4-BE49-F238E27FC236}">
                        <a16:creationId xmlns:a16="http://schemas.microsoft.com/office/drawing/2014/main" id="{0A884AC1-163C-466D-A1C0-E1137BD941E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5865" y="3853347"/>
                    <a:ext cx="56650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2B66F608-1C4F-4CEB-B6E5-962AB3754F54}"/>
                  </a:ext>
                </a:extLst>
              </p:cNvPr>
              <p:cNvSpPr/>
              <p:nvPr/>
            </p:nvSpPr>
            <p:spPr bwMode="auto">
              <a:xfrm>
                <a:off x="6902900" y="290194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" name="椭圆 44">
                <a:extLst>
                  <a:ext uri="{FF2B5EF4-FFF2-40B4-BE49-F238E27FC236}">
                    <a16:creationId xmlns:a16="http://schemas.microsoft.com/office/drawing/2014/main" id="{DA1C3299-E3F1-40B2-8E5E-BE84CC6E5EC1}"/>
                  </a:ext>
                </a:extLst>
              </p:cNvPr>
              <p:cNvSpPr/>
              <p:nvPr/>
            </p:nvSpPr>
            <p:spPr bwMode="auto">
              <a:xfrm>
                <a:off x="7966180" y="426739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248116EC-A053-41B4-8AC1-950FD8599BF7}"/>
                      </a:ext>
                    </a:extLst>
                  </p:cNvPr>
                  <p:cNvSpPr/>
                  <p:nvPr/>
                </p:nvSpPr>
                <p:spPr>
                  <a:xfrm>
                    <a:off x="6545137" y="2825316"/>
                    <a:ext cx="46019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6" name="矩形 45">
                    <a:extLst>
                      <a:ext uri="{FF2B5EF4-FFF2-40B4-BE49-F238E27FC236}">
                        <a16:creationId xmlns:a16="http://schemas.microsoft.com/office/drawing/2014/main" id="{248116EC-A053-41B4-8AC1-950FD8599B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5137" y="2825316"/>
                    <a:ext cx="460191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98A42B84-0AD4-4A8F-A9C1-496DF8DE35B7}"/>
                      </a:ext>
                    </a:extLst>
                  </p:cNvPr>
                  <p:cNvSpPr/>
                  <p:nvPr/>
                </p:nvSpPr>
                <p:spPr>
                  <a:xfrm>
                    <a:off x="8016511" y="4153989"/>
                    <a:ext cx="47185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47" name="矩形 46">
                    <a:extLst>
                      <a:ext uri="{FF2B5EF4-FFF2-40B4-BE49-F238E27FC236}">
                        <a16:creationId xmlns:a16="http://schemas.microsoft.com/office/drawing/2014/main" id="{98A42B84-0AD4-4A8F-A9C1-496DF8DE35B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6511" y="4153989"/>
                    <a:ext cx="471859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12303ADD-0B32-44DD-A7D0-027B078D9BD2}"/>
                  </a:ext>
                </a:extLst>
              </p:cNvPr>
              <p:cNvCxnSpPr/>
              <p:nvPr/>
            </p:nvCxnSpPr>
            <p:spPr bwMode="auto">
              <a:xfrm flipH="1" flipV="1">
                <a:off x="6902900" y="2924944"/>
                <a:ext cx="69343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B327CD5F-1830-49F7-92BA-4DE0EB89CD6F}"/>
                  </a:ext>
                </a:extLst>
              </p:cNvPr>
              <p:cNvCxnSpPr/>
              <p:nvPr/>
            </p:nvCxnSpPr>
            <p:spPr bwMode="auto">
              <a:xfrm flipH="1">
                <a:off x="7596336" y="4303397"/>
                <a:ext cx="41772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E745AA22-2A86-4F7B-82C1-2DB3B537A778}"/>
                      </a:ext>
                    </a:extLst>
                  </p:cNvPr>
                  <p:cNvSpPr/>
                  <p:nvPr/>
                </p:nvSpPr>
                <p:spPr>
                  <a:xfrm>
                    <a:off x="7534520" y="2959145"/>
                    <a:ext cx="57502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E745AA22-2A86-4F7B-82C1-2DB3B537A7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4520" y="2959145"/>
                    <a:ext cx="575029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D763AC6E-EF98-48BE-A4FA-CB9024FB31D8}"/>
                      </a:ext>
                    </a:extLst>
                  </p:cNvPr>
                  <p:cNvSpPr/>
                  <p:nvPr/>
                </p:nvSpPr>
                <p:spPr>
                  <a:xfrm>
                    <a:off x="7030535" y="3674289"/>
                    <a:ext cx="58214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D763AC6E-EF98-48BE-A4FA-CB9024FB31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535" y="3674289"/>
                    <a:ext cx="58214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844890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152A7F4-1ECE-4DE7-B228-CE1A4773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EA98279D-62BA-475C-81FB-7D71D6A008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1957" y="12406"/>
                <a:ext cx="8928992" cy="543078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上式中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有关系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.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因为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𝐴𝐵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两点横向距离为常数，故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tan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𝑐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⟹ 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代入最上边的式子，易得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𝑛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即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4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光的</m:t>
                          </m:r>
                          <m:r>
                            <a:rPr kumimoji="1" lang="zh-CN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折射</m:t>
                          </m:r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定律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小结：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费马原理，可以导出光的直线传播定律、反射定律、折射定律等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EA98279D-62BA-475C-81FB-7D71D6A00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957" y="12406"/>
                <a:ext cx="8928992" cy="5430782"/>
              </a:xfrm>
              <a:prstGeom prst="rect">
                <a:avLst/>
              </a:prstGeom>
              <a:blipFill>
                <a:blip r:embed="rId2"/>
                <a:stretch>
                  <a:fillRect l="-1092" b="-157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463D42E5-13F5-4D5D-833B-85BE8C201D3F}"/>
              </a:ext>
            </a:extLst>
          </p:cNvPr>
          <p:cNvGrpSpPr/>
          <p:nvPr/>
        </p:nvGrpSpPr>
        <p:grpSpPr>
          <a:xfrm>
            <a:off x="6748327" y="2439629"/>
            <a:ext cx="2232248" cy="1978742"/>
            <a:chOff x="6444208" y="2636912"/>
            <a:chExt cx="2232248" cy="1978742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71275FC-D29B-487F-A694-E5DD7DBD82C4}"/>
                </a:ext>
              </a:extLst>
            </p:cNvPr>
            <p:cNvSpPr/>
            <p:nvPr/>
          </p:nvSpPr>
          <p:spPr bwMode="auto">
            <a:xfrm>
              <a:off x="6444208" y="2636912"/>
              <a:ext cx="2232248" cy="197874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4DDF7DF6-49ED-4F5E-871D-2C8DD7FD2789}"/>
                </a:ext>
              </a:extLst>
            </p:cNvPr>
            <p:cNvGrpSpPr/>
            <p:nvPr/>
          </p:nvGrpSpPr>
          <p:grpSpPr>
            <a:xfrm>
              <a:off x="6545137" y="2811933"/>
              <a:ext cx="2037151" cy="1803721"/>
              <a:chOff x="6545137" y="2811933"/>
              <a:chExt cx="2037151" cy="1803721"/>
            </a:xfrm>
          </p:grpSpPr>
          <p:cxnSp>
            <p:nvCxnSpPr>
              <p:cNvPr id="5" name="直接连接符 4">
                <a:extLst>
                  <a:ext uri="{FF2B5EF4-FFF2-40B4-BE49-F238E27FC236}">
                    <a16:creationId xmlns:a16="http://schemas.microsoft.com/office/drawing/2014/main" id="{B4257101-915D-4025-A5AC-479AB53A6025}"/>
                  </a:ext>
                </a:extLst>
              </p:cNvPr>
              <p:cNvCxnSpPr/>
              <p:nvPr/>
            </p:nvCxnSpPr>
            <p:spPr bwMode="auto">
              <a:xfrm>
                <a:off x="6553200" y="3573016"/>
                <a:ext cx="18002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F00E15F6-0110-4292-A28F-9B61D0124445}"/>
                  </a:ext>
                </a:extLst>
              </p:cNvPr>
              <p:cNvCxnSpPr/>
              <p:nvPr/>
            </p:nvCxnSpPr>
            <p:spPr bwMode="auto">
              <a:xfrm>
                <a:off x="6948264" y="2924944"/>
                <a:ext cx="648072" cy="648072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3CA765F1-74BB-4A77-8D93-158475615DB6}"/>
                  </a:ext>
                </a:extLst>
              </p:cNvPr>
              <p:cNvCxnSpPr/>
              <p:nvPr/>
            </p:nvCxnSpPr>
            <p:spPr bwMode="auto">
              <a:xfrm>
                <a:off x="7596336" y="3573016"/>
                <a:ext cx="396044" cy="72008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385FE7EB-0F14-4D4B-B4D3-A34105A0EAB0}"/>
                  </a:ext>
                </a:extLst>
              </p:cNvPr>
              <p:cNvCxnSpPr/>
              <p:nvPr/>
            </p:nvCxnSpPr>
            <p:spPr bwMode="auto">
              <a:xfrm rot="5400000">
                <a:off x="6912336" y="3585949"/>
                <a:ext cx="13680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" name="弧形 8">
                <a:extLst>
                  <a:ext uri="{FF2B5EF4-FFF2-40B4-BE49-F238E27FC236}">
                    <a16:creationId xmlns:a16="http://schemas.microsoft.com/office/drawing/2014/main" id="{83B4A574-27D2-4395-99E3-0A4E58F1B04A}"/>
                  </a:ext>
                </a:extLst>
              </p:cNvPr>
              <p:cNvSpPr/>
              <p:nvPr/>
            </p:nvSpPr>
            <p:spPr bwMode="auto">
              <a:xfrm rot="16200000">
                <a:off x="7281700" y="3239076"/>
                <a:ext cx="648000" cy="648000"/>
              </a:xfrm>
              <a:prstGeom prst="arc">
                <a:avLst>
                  <a:gd name="adj1" fmla="val 18866426"/>
                  <a:gd name="adj2" fmla="val 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弧形 9">
                <a:extLst>
                  <a:ext uri="{FF2B5EF4-FFF2-40B4-BE49-F238E27FC236}">
                    <a16:creationId xmlns:a16="http://schemas.microsoft.com/office/drawing/2014/main" id="{F327CD36-FBB5-4928-AD42-281732DA7ADD}"/>
                  </a:ext>
                </a:extLst>
              </p:cNvPr>
              <p:cNvSpPr/>
              <p:nvPr/>
            </p:nvSpPr>
            <p:spPr bwMode="auto">
              <a:xfrm rot="5400000">
                <a:off x="7289884" y="3273599"/>
                <a:ext cx="648000" cy="648000"/>
              </a:xfrm>
              <a:prstGeom prst="arc">
                <a:avLst>
                  <a:gd name="adj1" fmla="val 19921077"/>
                  <a:gd name="adj2" fmla="val 0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C69B9520-7054-4564-9930-9E25D6187505}"/>
                      </a:ext>
                    </a:extLst>
                  </p:cNvPr>
                  <p:cNvSpPr/>
                  <p:nvPr/>
                </p:nvSpPr>
                <p:spPr>
                  <a:xfrm>
                    <a:off x="7978460" y="2907101"/>
                    <a:ext cx="57342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C69B9520-7054-4564-9930-9E25D618750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78460" y="2907101"/>
                    <a:ext cx="573426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DAB3DC93-C730-4E0B-A8BB-352C429EDC5C}"/>
                      </a:ext>
                    </a:extLst>
                  </p:cNvPr>
                  <p:cNvSpPr/>
                  <p:nvPr/>
                </p:nvSpPr>
                <p:spPr>
                  <a:xfrm>
                    <a:off x="8001744" y="3695610"/>
                    <a:ext cx="58054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𝑛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DAB3DC93-C730-4E0B-A8BB-352C429EDC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01744" y="3695610"/>
                    <a:ext cx="580544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4144002F-0A8C-490F-A97E-4DA550616466}"/>
                      </a:ext>
                    </a:extLst>
                  </p:cNvPr>
                  <p:cNvSpPr/>
                  <p:nvPr/>
                </p:nvSpPr>
                <p:spPr>
                  <a:xfrm>
                    <a:off x="7173608" y="2811933"/>
                    <a:ext cx="55938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4144002F-0A8C-490F-A97E-4DA5506164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73608" y="2811933"/>
                    <a:ext cx="55938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62F081AD-85D1-4B98-8D88-382BCE0A8053}"/>
                      </a:ext>
                    </a:extLst>
                  </p:cNvPr>
                  <p:cNvSpPr/>
                  <p:nvPr/>
                </p:nvSpPr>
                <p:spPr>
                  <a:xfrm>
                    <a:off x="7485865" y="3853347"/>
                    <a:ext cx="56650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62F081AD-85D1-4B98-8D88-382BCE0A80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85865" y="3853347"/>
                    <a:ext cx="56650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78544B6-1680-4A9E-A2B0-F907E79802B0}"/>
                  </a:ext>
                </a:extLst>
              </p:cNvPr>
              <p:cNvSpPr/>
              <p:nvPr/>
            </p:nvSpPr>
            <p:spPr bwMode="auto">
              <a:xfrm>
                <a:off x="6902900" y="2901949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CC596741-D372-4258-AB9E-B2A4AC3F8609}"/>
                  </a:ext>
                </a:extLst>
              </p:cNvPr>
              <p:cNvSpPr/>
              <p:nvPr/>
            </p:nvSpPr>
            <p:spPr bwMode="auto">
              <a:xfrm>
                <a:off x="7966180" y="4267397"/>
                <a:ext cx="72000" cy="7200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F8C9B972-892E-423F-82F3-30B860D3526B}"/>
                      </a:ext>
                    </a:extLst>
                  </p:cNvPr>
                  <p:cNvSpPr/>
                  <p:nvPr/>
                </p:nvSpPr>
                <p:spPr>
                  <a:xfrm>
                    <a:off x="6545137" y="2825316"/>
                    <a:ext cx="46019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𝐴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7" name="矩形 16">
                    <a:extLst>
                      <a:ext uri="{FF2B5EF4-FFF2-40B4-BE49-F238E27FC236}">
                        <a16:creationId xmlns:a16="http://schemas.microsoft.com/office/drawing/2014/main" id="{F8C9B972-892E-423F-82F3-30B860D352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5137" y="2825316"/>
                    <a:ext cx="460191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219AF72-0294-4B5D-8952-1B00000904B6}"/>
                      </a:ext>
                    </a:extLst>
                  </p:cNvPr>
                  <p:cNvSpPr/>
                  <p:nvPr/>
                </p:nvSpPr>
                <p:spPr>
                  <a:xfrm>
                    <a:off x="8016511" y="4153989"/>
                    <a:ext cx="47185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𝐵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8" name="矩形 17">
                    <a:extLst>
                      <a:ext uri="{FF2B5EF4-FFF2-40B4-BE49-F238E27FC236}">
                        <a16:creationId xmlns:a16="http://schemas.microsoft.com/office/drawing/2014/main" id="{D219AF72-0294-4B5D-8952-1B00000904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16511" y="4153989"/>
                    <a:ext cx="471859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26F411A0-5B4B-4795-AE84-8A33DFBDA784}"/>
                  </a:ext>
                </a:extLst>
              </p:cNvPr>
              <p:cNvCxnSpPr/>
              <p:nvPr/>
            </p:nvCxnSpPr>
            <p:spPr bwMode="auto">
              <a:xfrm flipH="1" flipV="1">
                <a:off x="6902900" y="2924944"/>
                <a:ext cx="693436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35831AB1-F836-4D9B-A841-5CDDBF87CCE1}"/>
                  </a:ext>
                </a:extLst>
              </p:cNvPr>
              <p:cNvCxnSpPr/>
              <p:nvPr/>
            </p:nvCxnSpPr>
            <p:spPr bwMode="auto">
              <a:xfrm flipH="1">
                <a:off x="7596336" y="4303397"/>
                <a:ext cx="41772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2828A24E-7B81-4803-BE2D-8D00A29D91EB}"/>
                      </a:ext>
                    </a:extLst>
                  </p:cNvPr>
                  <p:cNvSpPr/>
                  <p:nvPr/>
                </p:nvSpPr>
                <p:spPr>
                  <a:xfrm>
                    <a:off x="7534520" y="2959145"/>
                    <a:ext cx="57502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2828A24E-7B81-4803-BE2D-8D00A29D91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34520" y="2959145"/>
                    <a:ext cx="575029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95A65A69-3A4D-4D0E-B4C5-B6E8E421DC2F}"/>
                      </a:ext>
                    </a:extLst>
                  </p:cNvPr>
                  <p:cNvSpPr/>
                  <p:nvPr/>
                </p:nvSpPr>
                <p:spPr>
                  <a:xfrm>
                    <a:off x="7030535" y="3674289"/>
                    <a:ext cx="582146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95A65A69-3A4D-4D0E-B4C5-B6E8E421DC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0535" y="3674289"/>
                    <a:ext cx="58214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8308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0">
                <a:extLst>
                  <a:ext uri="{FF2B5EF4-FFF2-40B4-BE49-F238E27FC236}">
                    <a16:creationId xmlns:a16="http://schemas.microsoft.com/office/drawing/2014/main" id="{0D01A270-45DA-4D64-B662-4C5044668F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04" y="265782"/>
                <a:ext cx="7148513" cy="46166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FF66"/>
                </a:solidFill>
                <a:miter lim="800000"/>
                <a:headEnd/>
                <a:tailEnd/>
              </a:ln>
              <a:effectLst/>
            </p:spPr>
            <p:txBody>
              <a:bodyPr anchor="ctr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defRPr/>
                </a:pPr>
                <a:r>
                  <a:rPr lang="zh-CN" altLang="en-US" dirty="0">
                    <a:solidFill>
                      <a:srgbClr val="FF6600"/>
                    </a:solidFill>
                    <a:ea typeface="黑体" panose="02010609060101010101" pitchFamily="49" charset="-122"/>
                  </a:rPr>
                  <a:t>二、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哈密顿原理 </a:t>
                </a:r>
                <a14:m>
                  <m:oMath xmlns:m="http://schemas.openxmlformats.org/officeDocument/2006/math">
                    <m:r>
                      <a:rPr kumimoji="1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 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黑体" panose="02010609060101010101" pitchFamily="49" charset="-122"/>
                  </a:rPr>
                  <a:t>拉格朗日方程</a:t>
                </a:r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0">
                <a:extLst>
                  <a:ext uri="{FF2B5EF4-FFF2-40B4-BE49-F238E27FC236}">
                    <a16:creationId xmlns:a16="http://schemas.microsoft.com/office/drawing/2014/main" id="{0D01A270-45DA-4D64-B662-4C5044668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65782"/>
                <a:ext cx="7148513" cy="461665"/>
              </a:xfrm>
              <a:prstGeom prst="rect">
                <a:avLst/>
              </a:prstGeom>
              <a:blipFill>
                <a:blip r:embed="rId2"/>
                <a:stretch>
                  <a:fillRect l="-1278" t="-12987" b="-24675"/>
                </a:stretch>
              </a:blipFill>
              <a:ln w="9525">
                <a:solidFill>
                  <a:srgbClr val="FFFF66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876598"/>
                <a:ext cx="8928992" cy="53273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对于保守系，选定广义坐标，可将其动能和势能表出。定义拉格朗日函数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(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拉氏函数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)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：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𝑞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acc>
                      <m:accPr>
                        <m:chr m:val="̇"/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力学系统的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作用量定义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≡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哈密顿原理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：质点运动真实路径，是使作用量取极值的路径</a:t>
                </a:r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又被称为</a:t>
                </a: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最小作用量原理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最速降线问题启发了最小作用量原理的出现。</a:t>
                </a:r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876598"/>
                <a:ext cx="8928992" cy="5327356"/>
              </a:xfrm>
              <a:prstGeom prst="rect">
                <a:avLst/>
              </a:prstGeom>
              <a:blipFill>
                <a:blip r:embed="rId3"/>
                <a:stretch>
                  <a:fillRect l="-1093" b="-125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50449C-4982-4509-81CC-3573D0E76B0D}"/>
              </a:ext>
            </a:extLst>
          </p:cNvPr>
          <p:cNvGrpSpPr/>
          <p:nvPr/>
        </p:nvGrpSpPr>
        <p:grpSpPr>
          <a:xfrm>
            <a:off x="6636822" y="1567821"/>
            <a:ext cx="2494064" cy="2466860"/>
            <a:chOff x="6636822" y="1567821"/>
            <a:chExt cx="2494064" cy="246686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2BADA72-E505-4590-8068-A49FBB217178}"/>
                </a:ext>
              </a:extLst>
            </p:cNvPr>
            <p:cNvCxnSpPr/>
            <p:nvPr/>
          </p:nvCxnSpPr>
          <p:spPr bwMode="auto">
            <a:xfrm flipV="1">
              <a:off x="6682614" y="1715881"/>
              <a:ext cx="0" cy="1872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74BAB479-3F95-4194-84D3-D88482921D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2614" y="3588089"/>
              <a:ext cx="23762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71FFD69-42FD-44A1-AF93-DFDCD726B524}"/>
                </a:ext>
              </a:extLst>
            </p:cNvPr>
            <p:cNvSpPr/>
            <p:nvPr/>
          </p:nvSpPr>
          <p:spPr bwMode="auto">
            <a:xfrm>
              <a:off x="6956298" y="2112935"/>
              <a:ext cx="1297354" cy="1328616"/>
            </a:xfrm>
            <a:custGeom>
              <a:avLst/>
              <a:gdLst>
                <a:gd name="connsiteX0" fmla="*/ 0 w 1297354"/>
                <a:gd name="connsiteY0" fmla="*/ 1328616 h 1328616"/>
                <a:gd name="connsiteX1" fmla="*/ 429846 w 1297354"/>
                <a:gd name="connsiteY1" fmla="*/ 375139 h 1328616"/>
                <a:gd name="connsiteX2" fmla="*/ 1109784 w 1297354"/>
                <a:gd name="connsiteY2" fmla="*/ 851877 h 1328616"/>
                <a:gd name="connsiteX3" fmla="*/ 1297354 w 1297354"/>
                <a:gd name="connsiteY3" fmla="*/ 0 h 132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354" h="1328616">
                  <a:moveTo>
                    <a:pt x="0" y="1328616"/>
                  </a:moveTo>
                  <a:cubicBezTo>
                    <a:pt x="122441" y="891605"/>
                    <a:pt x="244882" y="454595"/>
                    <a:pt x="429846" y="375139"/>
                  </a:cubicBezTo>
                  <a:cubicBezTo>
                    <a:pt x="614810" y="295682"/>
                    <a:pt x="965199" y="914400"/>
                    <a:pt x="1109784" y="851877"/>
                  </a:cubicBezTo>
                  <a:cubicBezTo>
                    <a:pt x="1254369" y="789354"/>
                    <a:pt x="1275861" y="394677"/>
                    <a:pt x="1297354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568860E-1B87-4371-A25D-F00D2214F3C7}"/>
                </a:ext>
              </a:extLst>
            </p:cNvPr>
            <p:cNvSpPr/>
            <p:nvPr/>
          </p:nvSpPr>
          <p:spPr bwMode="auto">
            <a:xfrm>
              <a:off x="6964113" y="2112935"/>
              <a:ext cx="1281723" cy="1312985"/>
            </a:xfrm>
            <a:custGeom>
              <a:avLst/>
              <a:gdLst>
                <a:gd name="connsiteX0" fmla="*/ 0 w 1281723"/>
                <a:gd name="connsiteY0" fmla="*/ 1312985 h 1312985"/>
                <a:gd name="connsiteX1" fmla="*/ 1281723 w 1281723"/>
                <a:gd name="connsiteY1" fmla="*/ 0 h 131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1723" h="1312985">
                  <a:moveTo>
                    <a:pt x="0" y="1312985"/>
                  </a:moveTo>
                  <a:lnTo>
                    <a:pt x="1281723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AC26B58-ADDE-406D-B238-98873E5D87EE}"/>
                </a:ext>
              </a:extLst>
            </p:cNvPr>
            <p:cNvSpPr/>
            <p:nvPr/>
          </p:nvSpPr>
          <p:spPr bwMode="auto">
            <a:xfrm>
              <a:off x="6979744" y="2120751"/>
              <a:ext cx="1266092" cy="1320800"/>
            </a:xfrm>
            <a:custGeom>
              <a:avLst/>
              <a:gdLst>
                <a:gd name="connsiteX0" fmla="*/ 0 w 1266092"/>
                <a:gd name="connsiteY0" fmla="*/ 1320800 h 1320800"/>
                <a:gd name="connsiteX1" fmla="*/ 851877 w 1266092"/>
                <a:gd name="connsiteY1" fmla="*/ 914400 h 1320800"/>
                <a:gd name="connsiteX2" fmla="*/ 1266092 w 1266092"/>
                <a:gd name="connsiteY2" fmla="*/ 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092" h="1320800">
                  <a:moveTo>
                    <a:pt x="0" y="1320800"/>
                  </a:moveTo>
                  <a:cubicBezTo>
                    <a:pt x="320431" y="1227666"/>
                    <a:pt x="640862" y="1134533"/>
                    <a:pt x="851877" y="914400"/>
                  </a:cubicBezTo>
                  <a:cubicBezTo>
                    <a:pt x="1062892" y="694267"/>
                    <a:pt x="1164492" y="347133"/>
                    <a:pt x="1266092" y="0"/>
                  </a:cubicBezTo>
                </a:path>
              </a:pathLst>
            </a:cu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F7287A8-5075-44DD-AC45-A0027ABDE7FA}"/>
                </a:ext>
              </a:extLst>
            </p:cNvPr>
            <p:cNvSpPr/>
            <p:nvPr/>
          </p:nvSpPr>
          <p:spPr bwMode="auto">
            <a:xfrm rot="480739">
              <a:off x="7042306" y="2037691"/>
              <a:ext cx="1090226" cy="1450217"/>
            </a:xfrm>
            <a:custGeom>
              <a:avLst/>
              <a:gdLst>
                <a:gd name="connsiteX0" fmla="*/ 19711 w 1301435"/>
                <a:gd name="connsiteY0" fmla="*/ 1332241 h 1332241"/>
                <a:gd name="connsiteX1" fmla="*/ 176019 w 1301435"/>
                <a:gd name="connsiteY1" fmla="*/ 206826 h 1332241"/>
                <a:gd name="connsiteX2" fmla="*/ 1301435 w 1301435"/>
                <a:gd name="connsiteY2" fmla="*/ 3626 h 133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1435" h="1332241">
                  <a:moveTo>
                    <a:pt x="19711" y="1332241"/>
                  </a:moveTo>
                  <a:cubicBezTo>
                    <a:pt x="-8946" y="880251"/>
                    <a:pt x="-37602" y="428262"/>
                    <a:pt x="176019" y="206826"/>
                  </a:cubicBezTo>
                  <a:cubicBezTo>
                    <a:pt x="389640" y="-14610"/>
                    <a:pt x="845537" y="-5492"/>
                    <a:pt x="1301435" y="362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DA8639D-417D-4CFE-8FE5-833B4A630C5B}"/>
                    </a:ext>
                  </a:extLst>
                </p:cNvPr>
                <p:cNvSpPr/>
                <p:nvPr/>
              </p:nvSpPr>
              <p:spPr>
                <a:xfrm>
                  <a:off x="8739946" y="3126424"/>
                  <a:ext cx="390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DA8639D-417D-4CFE-8FE5-833B4A630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9946" y="3126424"/>
                  <a:ext cx="390940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4D3A299-5EE5-42B2-BB5F-51DFC06A3ABF}"/>
                    </a:ext>
                  </a:extLst>
                </p:cNvPr>
                <p:cNvSpPr/>
                <p:nvPr/>
              </p:nvSpPr>
              <p:spPr>
                <a:xfrm>
                  <a:off x="6636822" y="1567821"/>
                  <a:ext cx="8218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(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4D3A299-5EE5-42B2-BB5F-51DFC06A3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822" y="1567821"/>
                  <a:ext cx="821827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741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8FB9EC-867F-4FBC-8231-E16C027F676F}"/>
                    </a:ext>
                  </a:extLst>
                </p:cNvPr>
                <p:cNvSpPr/>
                <p:nvPr/>
              </p:nvSpPr>
              <p:spPr>
                <a:xfrm>
                  <a:off x="6728407" y="3539783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𝐴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8FB9EC-867F-4FBC-8231-E16C027F6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407" y="3539783"/>
                  <a:ext cx="527644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B56E06D-8657-400C-8F9A-2005F05AF053}"/>
                    </a:ext>
                  </a:extLst>
                </p:cNvPr>
                <p:cNvSpPr/>
                <p:nvPr/>
              </p:nvSpPr>
              <p:spPr>
                <a:xfrm>
                  <a:off x="7992875" y="3573016"/>
                  <a:ext cx="55002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B56E06D-8657-400C-8F9A-2005F05AF0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875" y="3573016"/>
                  <a:ext cx="55002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13F2DA2-9176-43E0-B624-FD498AD5BD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56298" y="3433735"/>
              <a:ext cx="0" cy="1543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F391DE5-5661-4489-B8B3-6EFDD19620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53652" y="2120751"/>
              <a:ext cx="0" cy="14673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EA576-59A3-44EB-8E58-B53F43E0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06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16632"/>
                <a:ext cx="8928992" cy="683937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式中拉格朗日函数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𝑞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acc>
                          <m:accPr>
                            <m:chr m:val="̇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故有</a:t>
                </a:r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𝑞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𝑞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𝑞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上式中变分满足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𝜹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𝑨</m:t>
                            </m:r>
                          </m:sub>
                        </m:sSub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𝜹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𝒒</m:t>
                    </m:r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𝒕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𝑩</m:t>
                            </m:r>
                          </m:sub>
                        </m:sSub>
                      </m:sub>
                    </m:sSub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𝟎</m:t>
                    </m:r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（两端不动）</a:t>
                </a:r>
                <a:endParaRPr lang="en-US" altLang="zh-CN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考虑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等时变分，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，则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最后一项为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，并且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acc>
                        </m:den>
                      </m:f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den>
                          </m:f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den>
                          </m:f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代回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，积分得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d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d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16632"/>
                <a:ext cx="8928992" cy="6839373"/>
              </a:xfrm>
              <a:prstGeom prst="rect">
                <a:avLst/>
              </a:prstGeom>
              <a:blipFill>
                <a:blip r:embed="rId2"/>
                <a:stretch>
                  <a:fillRect l="-109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6212B4-772D-490C-8B09-91FEE611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BB913C87-2893-466E-B9D8-6E5965E48D8B}"/>
              </a:ext>
            </a:extLst>
          </p:cNvPr>
          <p:cNvGrpSpPr/>
          <p:nvPr/>
        </p:nvGrpSpPr>
        <p:grpSpPr>
          <a:xfrm>
            <a:off x="6532903" y="260648"/>
            <a:ext cx="2494064" cy="2466860"/>
            <a:chOff x="6532903" y="260648"/>
            <a:chExt cx="2494064" cy="2466860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3E0D6075-93E9-4705-872F-7CCDBE953031}"/>
                </a:ext>
              </a:extLst>
            </p:cNvPr>
            <p:cNvGrpSpPr/>
            <p:nvPr/>
          </p:nvGrpSpPr>
          <p:grpSpPr>
            <a:xfrm>
              <a:off x="6532903" y="260648"/>
              <a:ext cx="2494064" cy="2466860"/>
              <a:chOff x="6636822" y="1567821"/>
              <a:chExt cx="2494064" cy="2466860"/>
            </a:xfrm>
          </p:grpSpPr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1CE18059-1B0B-4417-B1D0-9FF456D21F25}"/>
                  </a:ext>
                </a:extLst>
              </p:cNvPr>
              <p:cNvCxnSpPr/>
              <p:nvPr/>
            </p:nvCxnSpPr>
            <p:spPr bwMode="auto">
              <a:xfrm flipV="1">
                <a:off x="6682614" y="1715881"/>
                <a:ext cx="0" cy="18722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A2A0814C-9F95-4D07-86B0-56B0F52B2CC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82614" y="3588089"/>
                <a:ext cx="237626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112B8677-8BBB-457B-8B77-8EE72B73F160}"/>
                  </a:ext>
                </a:extLst>
              </p:cNvPr>
              <p:cNvSpPr/>
              <p:nvPr/>
            </p:nvSpPr>
            <p:spPr bwMode="auto">
              <a:xfrm rot="1473111">
                <a:off x="7288409" y="1907451"/>
                <a:ext cx="641556" cy="1738149"/>
              </a:xfrm>
              <a:custGeom>
                <a:avLst/>
                <a:gdLst>
                  <a:gd name="connsiteX0" fmla="*/ 0 w 1266092"/>
                  <a:gd name="connsiteY0" fmla="*/ 1320800 h 1320800"/>
                  <a:gd name="connsiteX1" fmla="*/ 851877 w 1266092"/>
                  <a:gd name="connsiteY1" fmla="*/ 914400 h 1320800"/>
                  <a:gd name="connsiteX2" fmla="*/ 1266092 w 1266092"/>
                  <a:gd name="connsiteY2" fmla="*/ 0 h 132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6092" h="1320800">
                    <a:moveTo>
                      <a:pt x="0" y="1320800"/>
                    </a:moveTo>
                    <a:cubicBezTo>
                      <a:pt x="320431" y="1227666"/>
                      <a:pt x="640862" y="1134533"/>
                      <a:pt x="851877" y="914400"/>
                    </a:cubicBezTo>
                    <a:cubicBezTo>
                      <a:pt x="1062892" y="694267"/>
                      <a:pt x="1164492" y="347133"/>
                      <a:pt x="1266092" y="0"/>
                    </a:cubicBez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E894C852-5FF6-4127-8F56-53269236C8F2}"/>
                      </a:ext>
                    </a:extLst>
                  </p:cNvPr>
                  <p:cNvSpPr/>
                  <p:nvPr/>
                </p:nvSpPr>
                <p:spPr>
                  <a:xfrm>
                    <a:off x="8739946" y="3126424"/>
                    <a:ext cx="39094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2DA8639D-417D-4CFE-8FE5-833B4A630C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9946" y="3126424"/>
                    <a:ext cx="390940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矩形 11">
                    <a:extLst>
                      <a:ext uri="{FF2B5EF4-FFF2-40B4-BE49-F238E27FC236}">
                        <a16:creationId xmlns:a16="http://schemas.microsoft.com/office/drawing/2014/main" id="{8B212645-C2AF-4370-A33F-86A6766E3FB7}"/>
                      </a:ext>
                    </a:extLst>
                  </p:cNvPr>
                  <p:cNvSpPr/>
                  <p:nvPr/>
                </p:nvSpPr>
                <p:spPr>
                  <a:xfrm>
                    <a:off x="6636822" y="1567821"/>
                    <a:ext cx="82182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𝑞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54D3A299-5EE5-42B2-BB5F-51DFC06A3A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6822" y="1567821"/>
                    <a:ext cx="82182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41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CB1680A2-E658-4921-948F-6592D6F5D753}"/>
                      </a:ext>
                    </a:extLst>
                  </p:cNvPr>
                  <p:cNvSpPr/>
                  <p:nvPr/>
                </p:nvSpPr>
                <p:spPr>
                  <a:xfrm>
                    <a:off x="6728407" y="3539783"/>
                    <a:ext cx="52764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CB1680A2-E658-4921-948F-6592D6F5D7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8407" y="3539783"/>
                    <a:ext cx="52764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6E6DCE9C-F736-4762-9CD0-D15EC6373E52}"/>
                      </a:ext>
                    </a:extLst>
                  </p:cNvPr>
                  <p:cNvSpPr/>
                  <p:nvPr/>
                </p:nvSpPr>
                <p:spPr>
                  <a:xfrm>
                    <a:off x="7992875" y="3573016"/>
                    <a:ext cx="55002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6E6DCE9C-F736-4762-9CD0-D15EC6373E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2875" y="3573016"/>
                    <a:ext cx="55002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09F6437-856F-43CF-9572-51AB9BA47B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56298" y="3433735"/>
                <a:ext cx="0" cy="15435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B19FFCE9-5AB8-4CBB-B8B6-CB7015AF2AA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53652" y="2120751"/>
                <a:ext cx="0" cy="14673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756B4938-9718-46C7-9711-647D31842FFA}"/>
                </a:ext>
              </a:extLst>
            </p:cNvPr>
            <p:cNvSpPr/>
            <p:nvPr/>
          </p:nvSpPr>
          <p:spPr bwMode="auto">
            <a:xfrm>
              <a:off x="6849374" y="836762"/>
              <a:ext cx="1285335" cy="1295256"/>
            </a:xfrm>
            <a:custGeom>
              <a:avLst/>
              <a:gdLst>
                <a:gd name="connsiteX0" fmla="*/ 0 w 1285335"/>
                <a:gd name="connsiteY0" fmla="*/ 1285336 h 1295256"/>
                <a:gd name="connsiteX1" fmla="*/ 603849 w 1285335"/>
                <a:gd name="connsiteY1" fmla="*/ 1207698 h 1295256"/>
                <a:gd name="connsiteX2" fmla="*/ 1078301 w 1285335"/>
                <a:gd name="connsiteY2" fmla="*/ 646981 h 1295256"/>
                <a:gd name="connsiteX3" fmla="*/ 1285335 w 1285335"/>
                <a:gd name="connsiteY3" fmla="*/ 0 h 129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335" h="1295256">
                  <a:moveTo>
                    <a:pt x="0" y="1285336"/>
                  </a:moveTo>
                  <a:cubicBezTo>
                    <a:pt x="212066" y="1299713"/>
                    <a:pt x="424132" y="1314090"/>
                    <a:pt x="603849" y="1207698"/>
                  </a:cubicBezTo>
                  <a:cubicBezTo>
                    <a:pt x="783566" y="1101306"/>
                    <a:pt x="964720" y="848264"/>
                    <a:pt x="1078301" y="646981"/>
                  </a:cubicBezTo>
                  <a:cubicBezTo>
                    <a:pt x="1191882" y="445698"/>
                    <a:pt x="1238608" y="222849"/>
                    <a:pt x="1285335" y="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71FC8CA-599F-4987-8AD3-7ABE58A0F8F6}"/>
                    </a:ext>
                  </a:extLst>
                </p:cNvPr>
                <p:cNvSpPr/>
                <p:nvPr/>
              </p:nvSpPr>
              <p:spPr>
                <a:xfrm>
                  <a:off x="6944999" y="1113979"/>
                  <a:ext cx="8218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(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671FC8CA-599F-4987-8AD3-7ABE58A0F8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999" y="1113979"/>
                  <a:ext cx="821828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148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EC2DC95D-626E-416F-9143-0B7DF48B114A}"/>
                    </a:ext>
                  </a:extLst>
                </p:cNvPr>
                <p:cNvSpPr/>
                <p:nvPr/>
              </p:nvSpPr>
              <p:spPr>
                <a:xfrm>
                  <a:off x="7689902" y="1621652"/>
                  <a:ext cx="11415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+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𝛿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EC2DC95D-626E-416F-9143-0B7DF48B1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9902" y="1621652"/>
                  <a:ext cx="1141595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A204783-0E53-4F74-A7FE-82EFFD0E91C8}"/>
                    </a:ext>
                  </a:extLst>
                </p:cNvPr>
                <p:cNvSpPr/>
                <p:nvPr/>
              </p:nvSpPr>
              <p:spPr>
                <a:xfrm>
                  <a:off x="6580855" y="1621651"/>
                  <a:ext cx="46019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AA204783-0E53-4F74-A7FE-82EFFD0E91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855" y="1621651"/>
                  <a:ext cx="46019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892C274-3DF8-4822-A2B5-0DC6BC15666F}"/>
                    </a:ext>
                  </a:extLst>
                </p:cNvPr>
                <p:cNvSpPr/>
                <p:nvPr/>
              </p:nvSpPr>
              <p:spPr>
                <a:xfrm>
                  <a:off x="7883823" y="423404"/>
                  <a:ext cx="4718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𝐵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892C274-3DF8-4822-A2B5-0DC6BC156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23" y="423404"/>
                  <a:ext cx="47185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044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116632"/>
                <a:ext cx="8928992" cy="64293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𝐿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𝜕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den>
                              </m:f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d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d</m:t>
                                  </m:r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𝑡</m:t>
                                  </m:r>
                                </m:den>
                              </m:f>
                              <m:d>
                                <m:dPr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𝐿</m:t>
                                      </m:r>
                                    </m:num>
                                    <m:den>
                                      <m:r>
                                        <a:rPr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acc>
                                        <m:accPr>
                                          <m:chr m:val="̇"/>
                                          <m:ctrlP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𝑞</m:t>
                                          </m:r>
                                        </m:e>
                                      </m:acc>
                                    </m:den>
                                  </m:f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nary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0                   </m:t>
                      </m:r>
                    </m:oMath>
                  </m:oMathPara>
                </a14:m>
                <a:endParaRPr lang="en-US" altLang="zh-CN" b="0" i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对任意的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𝑞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，上式均成立，故有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noProof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这就是单自由度的拉格朗日方程。</a:t>
                </a:r>
                <a:endParaRPr lang="en-US" altLang="zh-CN" noProof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若</a:t>
                </a:r>
                <a:r>
                  <a:rPr kumimoji="1" lang="zh-CN" altLang="en-US" sz="2400" b="0" i="0" u="none" strike="noStrike" kern="120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系统有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个自由度，则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𝑆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为正比于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s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项之和，因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相互独立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=0,  (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=1,2,…,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)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b="1" noProof="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小结</a:t>
                </a:r>
                <a:r>
                  <a:rPr lang="zh-CN" altLang="en-US" noProof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：</a:t>
                </a:r>
                <a:endParaRPr lang="en-US" altLang="zh-CN" noProof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:r>
                  <a:rPr lang="zh-CN" altLang="en-US" noProof="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最小作用量原理</a:t>
                </a:r>
                <a14:m>
                  <m:oMath xmlns:m="http://schemas.openxmlformats.org/officeDocument/2006/math">
                    <m:r>
                      <a:rPr lang="en-US" altLang="zh-CN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noProof="0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    </a:t>
                </a:r>
                <a14:m>
                  <m:oMath xmlns:m="http://schemas.openxmlformats.org/officeDocument/2006/math">
                    <m:r>
                      <a:rPr lang="en-US" altLang="zh-CN" b="0" i="1" noProof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  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拉格朗日方程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说明：最小作用量原理可以导出物理学各个分支的主要定律，是现代物理学理论的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出发点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116632"/>
                <a:ext cx="8928992" cy="6429324"/>
              </a:xfrm>
              <a:prstGeom prst="rect">
                <a:avLst/>
              </a:prstGeom>
              <a:blipFill>
                <a:blip r:embed="rId2"/>
                <a:stretch>
                  <a:fillRect l="-1093" r="-888" b="-85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B388EF-0DE1-425E-8983-3812FFAE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841737E-DF0F-4CD1-A19B-AD3E306A0CD6}"/>
              </a:ext>
            </a:extLst>
          </p:cNvPr>
          <p:cNvGrpSpPr/>
          <p:nvPr/>
        </p:nvGrpSpPr>
        <p:grpSpPr>
          <a:xfrm>
            <a:off x="6532903" y="260648"/>
            <a:ext cx="2494064" cy="2466860"/>
            <a:chOff x="6532903" y="260648"/>
            <a:chExt cx="2494064" cy="246686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604AE4A8-55B2-443B-AF99-9A0C95E1173F}"/>
                </a:ext>
              </a:extLst>
            </p:cNvPr>
            <p:cNvGrpSpPr/>
            <p:nvPr/>
          </p:nvGrpSpPr>
          <p:grpSpPr>
            <a:xfrm>
              <a:off x="6532903" y="260648"/>
              <a:ext cx="2494064" cy="2466860"/>
              <a:chOff x="6636822" y="1567821"/>
              <a:chExt cx="2494064" cy="2466860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5CCC1099-D582-4D28-BD32-D9E55FB5C478}"/>
                  </a:ext>
                </a:extLst>
              </p:cNvPr>
              <p:cNvCxnSpPr/>
              <p:nvPr/>
            </p:nvCxnSpPr>
            <p:spPr bwMode="auto">
              <a:xfrm flipV="1">
                <a:off x="6682614" y="1715881"/>
                <a:ext cx="0" cy="18722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8D5DBFC6-C53C-4BD6-8141-313138A496A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82614" y="3588089"/>
                <a:ext cx="237626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8CA200E5-D07B-4550-BA36-BC630B47DC8B}"/>
                  </a:ext>
                </a:extLst>
              </p:cNvPr>
              <p:cNvSpPr/>
              <p:nvPr/>
            </p:nvSpPr>
            <p:spPr bwMode="auto">
              <a:xfrm rot="1473111">
                <a:off x="7288409" y="1907451"/>
                <a:ext cx="641556" cy="1738149"/>
              </a:xfrm>
              <a:custGeom>
                <a:avLst/>
                <a:gdLst>
                  <a:gd name="connsiteX0" fmla="*/ 0 w 1266092"/>
                  <a:gd name="connsiteY0" fmla="*/ 1320800 h 1320800"/>
                  <a:gd name="connsiteX1" fmla="*/ 851877 w 1266092"/>
                  <a:gd name="connsiteY1" fmla="*/ 914400 h 1320800"/>
                  <a:gd name="connsiteX2" fmla="*/ 1266092 w 1266092"/>
                  <a:gd name="connsiteY2" fmla="*/ 0 h 132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6092" h="1320800">
                    <a:moveTo>
                      <a:pt x="0" y="1320800"/>
                    </a:moveTo>
                    <a:cubicBezTo>
                      <a:pt x="320431" y="1227666"/>
                      <a:pt x="640862" y="1134533"/>
                      <a:pt x="851877" y="914400"/>
                    </a:cubicBezTo>
                    <a:cubicBezTo>
                      <a:pt x="1062892" y="694267"/>
                      <a:pt x="1164492" y="347133"/>
                      <a:pt x="1266092" y="0"/>
                    </a:cubicBez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3DBAA11F-6CE3-4A8C-AD6F-831462ACF21D}"/>
                      </a:ext>
                    </a:extLst>
                  </p:cNvPr>
                  <p:cNvSpPr/>
                  <p:nvPr/>
                </p:nvSpPr>
                <p:spPr>
                  <a:xfrm>
                    <a:off x="8739946" y="3126424"/>
                    <a:ext cx="39094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2DA8639D-417D-4CFE-8FE5-833B4A630C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9946" y="3126424"/>
                    <a:ext cx="390940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7B3A1424-A7EE-4EFA-AB8D-94A7615C90B0}"/>
                      </a:ext>
                    </a:extLst>
                  </p:cNvPr>
                  <p:cNvSpPr/>
                  <p:nvPr/>
                </p:nvSpPr>
                <p:spPr>
                  <a:xfrm>
                    <a:off x="6636822" y="1567821"/>
                    <a:ext cx="82182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𝑞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54D3A299-5EE5-42B2-BB5F-51DFC06A3A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6822" y="1567821"/>
                    <a:ext cx="82182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41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A2D11E60-9CFB-4D94-85F5-947FE6E5D39D}"/>
                      </a:ext>
                    </a:extLst>
                  </p:cNvPr>
                  <p:cNvSpPr/>
                  <p:nvPr/>
                </p:nvSpPr>
                <p:spPr>
                  <a:xfrm>
                    <a:off x="6728407" y="3539783"/>
                    <a:ext cx="52764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CB1680A2-E658-4921-948F-6592D6F5D7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8407" y="3539783"/>
                    <a:ext cx="52764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6A746883-6B81-442F-99D0-DACC1D98E82B}"/>
                      </a:ext>
                    </a:extLst>
                  </p:cNvPr>
                  <p:cNvSpPr/>
                  <p:nvPr/>
                </p:nvSpPr>
                <p:spPr>
                  <a:xfrm>
                    <a:off x="7992875" y="3573016"/>
                    <a:ext cx="55002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6E6DCE9C-F736-4762-9CD0-D15EC6373E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2875" y="3573016"/>
                    <a:ext cx="55002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7918DB84-8146-479F-B492-A09CD64544B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56298" y="3433735"/>
                <a:ext cx="0" cy="15435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F4642111-F37A-4113-90CC-077151A83BE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53652" y="2120751"/>
                <a:ext cx="0" cy="14673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F2D98AB-B2DF-411F-955C-A47841AB2869}"/>
                </a:ext>
              </a:extLst>
            </p:cNvPr>
            <p:cNvSpPr/>
            <p:nvPr/>
          </p:nvSpPr>
          <p:spPr bwMode="auto">
            <a:xfrm>
              <a:off x="6849374" y="836762"/>
              <a:ext cx="1285335" cy="1295256"/>
            </a:xfrm>
            <a:custGeom>
              <a:avLst/>
              <a:gdLst>
                <a:gd name="connsiteX0" fmla="*/ 0 w 1285335"/>
                <a:gd name="connsiteY0" fmla="*/ 1285336 h 1295256"/>
                <a:gd name="connsiteX1" fmla="*/ 603849 w 1285335"/>
                <a:gd name="connsiteY1" fmla="*/ 1207698 h 1295256"/>
                <a:gd name="connsiteX2" fmla="*/ 1078301 w 1285335"/>
                <a:gd name="connsiteY2" fmla="*/ 646981 h 1295256"/>
                <a:gd name="connsiteX3" fmla="*/ 1285335 w 1285335"/>
                <a:gd name="connsiteY3" fmla="*/ 0 h 129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335" h="1295256">
                  <a:moveTo>
                    <a:pt x="0" y="1285336"/>
                  </a:moveTo>
                  <a:cubicBezTo>
                    <a:pt x="212066" y="1299713"/>
                    <a:pt x="424132" y="1314090"/>
                    <a:pt x="603849" y="1207698"/>
                  </a:cubicBezTo>
                  <a:cubicBezTo>
                    <a:pt x="783566" y="1101306"/>
                    <a:pt x="964720" y="848264"/>
                    <a:pt x="1078301" y="646981"/>
                  </a:cubicBezTo>
                  <a:cubicBezTo>
                    <a:pt x="1191882" y="445698"/>
                    <a:pt x="1238608" y="222849"/>
                    <a:pt x="1285335" y="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AA8BA8B3-FE09-4446-BB54-3C975401FE04}"/>
                    </a:ext>
                  </a:extLst>
                </p:cNvPr>
                <p:cNvSpPr/>
                <p:nvPr/>
              </p:nvSpPr>
              <p:spPr>
                <a:xfrm>
                  <a:off x="6944999" y="1113979"/>
                  <a:ext cx="8218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(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AA8BA8B3-FE09-4446-BB54-3C975401F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999" y="1113979"/>
                  <a:ext cx="821828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148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C209B6C8-3069-48B0-A038-4748B72A20F5}"/>
                    </a:ext>
                  </a:extLst>
                </p:cNvPr>
                <p:cNvSpPr/>
                <p:nvPr/>
              </p:nvSpPr>
              <p:spPr>
                <a:xfrm>
                  <a:off x="7689902" y="1621652"/>
                  <a:ext cx="11415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+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𝛿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C209B6C8-3069-48B0-A038-4748B72A20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9902" y="1621652"/>
                  <a:ext cx="11415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0CBD061-6A7D-4356-823B-20F3499AB1E5}"/>
                    </a:ext>
                  </a:extLst>
                </p:cNvPr>
                <p:cNvSpPr/>
                <p:nvPr/>
              </p:nvSpPr>
              <p:spPr>
                <a:xfrm>
                  <a:off x="6580855" y="1621651"/>
                  <a:ext cx="46019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00CBD061-6A7D-4356-823B-20F3499AB1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855" y="1621651"/>
                  <a:ext cx="460190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E0108D9-BD27-49EE-8463-0E8AC9A75CC7}"/>
                    </a:ext>
                  </a:extLst>
                </p:cNvPr>
                <p:cNvSpPr/>
                <p:nvPr/>
              </p:nvSpPr>
              <p:spPr>
                <a:xfrm>
                  <a:off x="7883823" y="423404"/>
                  <a:ext cx="4718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𝐵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5E0108D9-BD27-49EE-8463-0E8AC9A75C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23" y="423404"/>
                  <a:ext cx="471859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6503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033" y="722313"/>
                <a:ext cx="8928992" cy="558954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对于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保守系，作用量的变分为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     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  <m: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=0,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注意到在保守系中</a:t>
                </a:r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⋅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𝛼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上式第一个等号后边的式子，对于非保守系也有定义，故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非保守系中哈密顿原理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表述为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𝑇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𝛼</m:t>
                                  </m:r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𝑠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𝛿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𝛼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nary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>
                  <a:defRPr/>
                </a:pPr>
                <a:r>
                  <a:rPr lang="zh-CN" altLang="en-US" dirty="0">
                    <a:ea typeface="黑体" panose="02010609060101010101" pitchFamily="49" charset="-122"/>
                  </a:rPr>
                  <a:t>由此可以导出</a:t>
                </a: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基本形式的拉格朗日方程</a:t>
                </a:r>
                <a:endParaRPr lang="en-US" altLang="zh-CN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7033" y="722313"/>
                <a:ext cx="8928992" cy="5589543"/>
              </a:xfrm>
              <a:prstGeom prst="rect">
                <a:avLst/>
              </a:prstGeom>
              <a:blipFill>
                <a:blip r:embed="rId2"/>
                <a:stretch>
                  <a:fillRect l="-1024" t="-12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3B388EF-0DE1-425E-8983-3812FFAE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30999F7A-B3F9-414C-AFB2-A64DD46277CC}"/>
              </a:ext>
            </a:extLst>
          </p:cNvPr>
          <p:cNvGrpSpPr/>
          <p:nvPr/>
        </p:nvGrpSpPr>
        <p:grpSpPr>
          <a:xfrm>
            <a:off x="6532903" y="260648"/>
            <a:ext cx="2494064" cy="2466860"/>
            <a:chOff x="6532903" y="260648"/>
            <a:chExt cx="2494064" cy="2466860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F10D0888-821D-4D8C-BB59-B3E32960D789}"/>
                </a:ext>
              </a:extLst>
            </p:cNvPr>
            <p:cNvGrpSpPr/>
            <p:nvPr/>
          </p:nvGrpSpPr>
          <p:grpSpPr>
            <a:xfrm>
              <a:off x="6532903" y="260648"/>
              <a:ext cx="2494064" cy="2466860"/>
              <a:chOff x="6636822" y="1567821"/>
              <a:chExt cx="2494064" cy="2466860"/>
            </a:xfrm>
          </p:grpSpPr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A973C60D-88E6-4386-843B-D5BD50013AFD}"/>
                  </a:ext>
                </a:extLst>
              </p:cNvPr>
              <p:cNvCxnSpPr/>
              <p:nvPr/>
            </p:nvCxnSpPr>
            <p:spPr bwMode="auto">
              <a:xfrm flipV="1">
                <a:off x="6682614" y="1715881"/>
                <a:ext cx="0" cy="187220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箭头连接符 24">
                <a:extLst>
                  <a:ext uri="{FF2B5EF4-FFF2-40B4-BE49-F238E27FC236}">
                    <a16:creationId xmlns:a16="http://schemas.microsoft.com/office/drawing/2014/main" id="{180669E1-8036-4121-9D54-A79B9F7F0BC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682614" y="3588089"/>
                <a:ext cx="2376264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6" name="任意多边形: 形状 25">
                <a:extLst>
                  <a:ext uri="{FF2B5EF4-FFF2-40B4-BE49-F238E27FC236}">
                    <a16:creationId xmlns:a16="http://schemas.microsoft.com/office/drawing/2014/main" id="{CBB9990B-06AD-4739-8F75-ABB9D9DB387A}"/>
                  </a:ext>
                </a:extLst>
              </p:cNvPr>
              <p:cNvSpPr/>
              <p:nvPr/>
            </p:nvSpPr>
            <p:spPr bwMode="auto">
              <a:xfrm rot="1473111">
                <a:off x="7288409" y="1907451"/>
                <a:ext cx="641556" cy="1738149"/>
              </a:xfrm>
              <a:custGeom>
                <a:avLst/>
                <a:gdLst>
                  <a:gd name="connsiteX0" fmla="*/ 0 w 1266092"/>
                  <a:gd name="connsiteY0" fmla="*/ 1320800 h 1320800"/>
                  <a:gd name="connsiteX1" fmla="*/ 851877 w 1266092"/>
                  <a:gd name="connsiteY1" fmla="*/ 914400 h 1320800"/>
                  <a:gd name="connsiteX2" fmla="*/ 1266092 w 1266092"/>
                  <a:gd name="connsiteY2" fmla="*/ 0 h 132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6092" h="1320800">
                    <a:moveTo>
                      <a:pt x="0" y="1320800"/>
                    </a:moveTo>
                    <a:cubicBezTo>
                      <a:pt x="320431" y="1227666"/>
                      <a:pt x="640862" y="1134533"/>
                      <a:pt x="851877" y="914400"/>
                    </a:cubicBezTo>
                    <a:cubicBezTo>
                      <a:pt x="1062892" y="694267"/>
                      <a:pt x="1164492" y="347133"/>
                      <a:pt x="1266092" y="0"/>
                    </a:cubicBez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5BE02B9B-ECF6-49FD-8DE5-12F89B0F8090}"/>
                      </a:ext>
                    </a:extLst>
                  </p:cNvPr>
                  <p:cNvSpPr/>
                  <p:nvPr/>
                </p:nvSpPr>
                <p:spPr>
                  <a:xfrm>
                    <a:off x="8739946" y="3126424"/>
                    <a:ext cx="39094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2DA8639D-417D-4CFE-8FE5-833B4A630C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39946" y="3126424"/>
                    <a:ext cx="390940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AD2D5602-8994-4A20-88BE-BC82AC71F5D1}"/>
                      </a:ext>
                    </a:extLst>
                  </p:cNvPr>
                  <p:cNvSpPr/>
                  <p:nvPr/>
                </p:nvSpPr>
                <p:spPr>
                  <a:xfrm>
                    <a:off x="6636822" y="1567821"/>
                    <a:ext cx="82182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𝑞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5" name="矩形 14">
                    <a:extLst>
                      <a:ext uri="{FF2B5EF4-FFF2-40B4-BE49-F238E27FC236}">
                        <a16:creationId xmlns:a16="http://schemas.microsoft.com/office/drawing/2014/main" id="{54D3A299-5EE5-42B2-BB5F-51DFC06A3A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6822" y="1567821"/>
                    <a:ext cx="82182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741"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矩形 28">
                    <a:extLst>
                      <a:ext uri="{FF2B5EF4-FFF2-40B4-BE49-F238E27FC236}">
                        <a16:creationId xmlns:a16="http://schemas.microsoft.com/office/drawing/2014/main" id="{C26FF92F-5C0F-4330-92F3-1E31C91F1788}"/>
                      </a:ext>
                    </a:extLst>
                  </p:cNvPr>
                  <p:cNvSpPr/>
                  <p:nvPr/>
                </p:nvSpPr>
                <p:spPr>
                  <a:xfrm>
                    <a:off x="6728407" y="3539783"/>
                    <a:ext cx="52764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3" name="矩形 12">
                    <a:extLst>
                      <a:ext uri="{FF2B5EF4-FFF2-40B4-BE49-F238E27FC236}">
                        <a16:creationId xmlns:a16="http://schemas.microsoft.com/office/drawing/2014/main" id="{CB1680A2-E658-4921-948F-6592D6F5D7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8407" y="3539783"/>
                    <a:ext cx="52764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矩形 29">
                    <a:extLst>
                      <a:ext uri="{FF2B5EF4-FFF2-40B4-BE49-F238E27FC236}">
                        <a16:creationId xmlns:a16="http://schemas.microsoft.com/office/drawing/2014/main" id="{4EB83C37-1797-47E4-A717-866D837300F0}"/>
                      </a:ext>
                    </a:extLst>
                  </p:cNvPr>
                  <p:cNvSpPr/>
                  <p:nvPr/>
                </p:nvSpPr>
                <p:spPr>
                  <a:xfrm>
                    <a:off x="7992875" y="3573016"/>
                    <a:ext cx="55002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14" name="矩形 13">
                    <a:extLst>
                      <a:ext uri="{FF2B5EF4-FFF2-40B4-BE49-F238E27FC236}">
                        <a16:creationId xmlns:a16="http://schemas.microsoft.com/office/drawing/2014/main" id="{6E6DCE9C-F736-4762-9CD0-D15EC6373E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92875" y="3573016"/>
                    <a:ext cx="55002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1616BD82-FF8F-4CCC-A5C5-28657472791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6956298" y="3433735"/>
                <a:ext cx="0" cy="154353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C0A389D9-B169-4FA8-931B-99018FF81A1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253652" y="2120751"/>
                <a:ext cx="0" cy="146733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E2EA8752-8E57-4573-9F5B-00A4EFDA57A5}"/>
                </a:ext>
              </a:extLst>
            </p:cNvPr>
            <p:cNvSpPr/>
            <p:nvPr/>
          </p:nvSpPr>
          <p:spPr bwMode="auto">
            <a:xfrm>
              <a:off x="6849374" y="836762"/>
              <a:ext cx="1285335" cy="1295256"/>
            </a:xfrm>
            <a:custGeom>
              <a:avLst/>
              <a:gdLst>
                <a:gd name="connsiteX0" fmla="*/ 0 w 1285335"/>
                <a:gd name="connsiteY0" fmla="*/ 1285336 h 1295256"/>
                <a:gd name="connsiteX1" fmla="*/ 603849 w 1285335"/>
                <a:gd name="connsiteY1" fmla="*/ 1207698 h 1295256"/>
                <a:gd name="connsiteX2" fmla="*/ 1078301 w 1285335"/>
                <a:gd name="connsiteY2" fmla="*/ 646981 h 1295256"/>
                <a:gd name="connsiteX3" fmla="*/ 1285335 w 1285335"/>
                <a:gd name="connsiteY3" fmla="*/ 0 h 1295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335" h="1295256">
                  <a:moveTo>
                    <a:pt x="0" y="1285336"/>
                  </a:moveTo>
                  <a:cubicBezTo>
                    <a:pt x="212066" y="1299713"/>
                    <a:pt x="424132" y="1314090"/>
                    <a:pt x="603849" y="1207698"/>
                  </a:cubicBezTo>
                  <a:cubicBezTo>
                    <a:pt x="783566" y="1101306"/>
                    <a:pt x="964720" y="848264"/>
                    <a:pt x="1078301" y="646981"/>
                  </a:cubicBezTo>
                  <a:cubicBezTo>
                    <a:pt x="1191882" y="445698"/>
                    <a:pt x="1238608" y="222849"/>
                    <a:pt x="1285335" y="0"/>
                  </a:cubicBezTo>
                </a:path>
              </a:pathLst>
            </a:custGeom>
            <a:noFill/>
            <a:ln w="19050" cap="flat" cmpd="sng" algn="ctr">
              <a:solidFill>
                <a:srgbClr val="0000F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DF63DDA-B611-450D-B441-C7E79EB6E021}"/>
                    </a:ext>
                  </a:extLst>
                </p:cNvPr>
                <p:cNvSpPr/>
                <p:nvPr/>
              </p:nvSpPr>
              <p:spPr>
                <a:xfrm>
                  <a:off x="6944999" y="1113979"/>
                  <a:ext cx="8218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(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2DF63DDA-B611-450D-B441-C7E79EB6E0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999" y="1113979"/>
                  <a:ext cx="821828" cy="461665"/>
                </a:xfrm>
                <a:prstGeom prst="rect">
                  <a:avLst/>
                </a:prstGeom>
                <a:blipFill>
                  <a:blip r:embed="rId7"/>
                  <a:stretch>
                    <a:fillRect r="-1481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46B26A8-6467-4C5B-821D-E92DC37C1416}"/>
                    </a:ext>
                  </a:extLst>
                </p:cNvPr>
                <p:cNvSpPr/>
                <p:nvPr/>
              </p:nvSpPr>
              <p:spPr>
                <a:xfrm>
                  <a:off x="7689902" y="1621652"/>
                  <a:ext cx="114159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+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𝛿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846B26A8-6467-4C5B-821D-E92DC37C14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9902" y="1621652"/>
                  <a:ext cx="1141595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6C69013-6693-4A18-9F66-8B8B34246DEB}"/>
                    </a:ext>
                  </a:extLst>
                </p:cNvPr>
                <p:cNvSpPr/>
                <p:nvPr/>
              </p:nvSpPr>
              <p:spPr>
                <a:xfrm>
                  <a:off x="6580855" y="1621651"/>
                  <a:ext cx="46019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D6C69013-6693-4A18-9F66-8B8B34246D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0855" y="1621651"/>
                  <a:ext cx="460190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D3CFFD-AABA-45A5-86CC-B41D61FFCA51}"/>
                    </a:ext>
                  </a:extLst>
                </p:cNvPr>
                <p:cNvSpPr/>
                <p:nvPr/>
              </p:nvSpPr>
              <p:spPr>
                <a:xfrm>
                  <a:off x="7883823" y="423404"/>
                  <a:ext cx="47185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+mn-cs"/>
                          </a:rPr>
                          <m:t>𝐵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92D3CFFD-AABA-45A5-86CC-B41D61FFCA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3823" y="423404"/>
                  <a:ext cx="471859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BFE07448-366F-4697-B64F-8FF274B379E6}"/>
              </a:ext>
            </a:extLst>
          </p:cNvPr>
          <p:cNvSpPr/>
          <p:nvPr/>
        </p:nvSpPr>
        <p:spPr>
          <a:xfrm>
            <a:off x="109157" y="116632"/>
            <a:ext cx="4051705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非保守系中最小作用量原理</a:t>
            </a:r>
            <a:endParaRPr lang="en-US" altLang="zh-CN" b="1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418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44624"/>
                <a:ext cx="8928992" cy="67764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𝐿</m:t>
                              </m:r>
                            </m:num>
                            <m:den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𝛼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𝛼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=0,  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𝛼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=1,…,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1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）一维自由质点</a:t>
                </a:r>
                <a14:m>
                  <m:oMath xmlns:m="http://schemas.openxmlformats.org/officeDocument/2006/math">
                    <m: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取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𝑞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，拉格朗日方程给出 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   ⟹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𝑣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𝐶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即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牛顿第一定律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2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）势场中运动的质点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𝑉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，取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𝑞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，拉格朗日方程给出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𝑉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  ⟹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𝐹</m:t>
                      </m:r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即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牛顿第二定律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3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）三维运动的质点，上两式变为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分量形式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，仍能导出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牛顿定律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（</a:t>
                </a:r>
                <a:r>
                  <a:rPr kumimoji="1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4</a:t>
                </a: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）质点组和刚体的动力学方程，可以由拉氏方程直接导出。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44624"/>
                <a:ext cx="8928992" cy="6776407"/>
              </a:xfrm>
              <a:prstGeom prst="rect">
                <a:avLst/>
              </a:prstGeom>
              <a:blipFill>
                <a:blip r:embed="rId2"/>
                <a:stretch>
                  <a:fillRect l="-1093" r="-478" b="-989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5C3863-A41B-4B06-B6FC-7FE5AB9B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3187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44624"/>
                <a:ext cx="4824536" cy="4616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最小作用量原理 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→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运动微分方程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44624"/>
                <a:ext cx="4824536" cy="461665"/>
              </a:xfrm>
              <a:prstGeom prst="rect">
                <a:avLst/>
              </a:prstGeom>
              <a:blipFill>
                <a:blip r:embed="rId2"/>
                <a:stretch>
                  <a:fillRect l="-2023" t="-14474" b="-25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25C3863-A41B-4B06-B6FC-7FE5AB9B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9">
                <a:extLst>
                  <a:ext uri="{FF2B5EF4-FFF2-40B4-BE49-F238E27FC236}">
                    <a16:creationId xmlns:a16="http://schemas.microsoft.com/office/drawing/2014/main" id="{040C9EDE-18D4-4258-B860-20D9923ACF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41" y="620688"/>
                <a:ext cx="5652120" cy="230832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 eaLnBrk="1" hangingPunct="1">
                  <a:lnSpc>
                    <a:spcPct val="120000"/>
                  </a:lnSpc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5</a:t>
                </a:r>
                <a:r>
                  <a:rPr lang="zh-CN" altLang="en-US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 4.10</a:t>
                </a:r>
                <a:r>
                  <a:rPr lang="zh-CN" altLang="en-US" sz="200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题）</a:t>
                </a:r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质量为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的小环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，套在半径为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的光滑圆圈上，并可沿着圆圈滑动</a:t>
                </a:r>
                <a:r>
                  <a:rPr lang="en-US" altLang="zh-CN" sz="2000" dirty="0">
                    <a:latin typeface="+mj-lt"/>
                    <a:ea typeface="黑体" panose="02010609060101010101" pitchFamily="49" charset="-122"/>
                  </a:rPr>
                  <a:t>. </a:t>
                </a:r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如圆圈在水平面内以匀角速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绕圈上某点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zh-CN" altLang="zh-CN" sz="2000" dirty="0">
                    <a:latin typeface="+mj-lt"/>
                    <a:ea typeface="黑体" panose="02010609060101010101" pitchFamily="49" charset="-122"/>
                  </a:rPr>
                  <a:t>转动，试求小环沿圆圈切线方向的运动微分方程</a:t>
                </a:r>
                <a:r>
                  <a:rPr lang="en-US" altLang="zh-CN" sz="2000" dirty="0">
                    <a:latin typeface="+mj-lt"/>
                    <a:ea typeface="黑体" panose="02010609060101010101" pitchFamily="49" charset="-122"/>
                  </a:rPr>
                  <a:t>. </a:t>
                </a:r>
                <a:endParaRPr lang="en-US" altLang="zh-CN" sz="2000" dirty="0">
                  <a:solidFill>
                    <a:srgbClr val="000000"/>
                  </a:solidFill>
                  <a:latin typeface="+mj-lt"/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20000"/>
                  </a:lnSpc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分析：小环自由度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=1</m:t>
                    </m:r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.  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在地面系中，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Text Box 9">
                <a:extLst>
                  <a:ext uri="{FF2B5EF4-FFF2-40B4-BE49-F238E27FC236}">
                    <a16:creationId xmlns:a16="http://schemas.microsoft.com/office/drawing/2014/main" id="{040C9EDE-18D4-4258-B860-20D9923AC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941" y="620688"/>
                <a:ext cx="5652120" cy="2308324"/>
              </a:xfrm>
              <a:prstGeom prst="rect">
                <a:avLst/>
              </a:prstGeom>
              <a:blipFill>
                <a:blip r:embed="rId3"/>
                <a:stretch>
                  <a:fillRect l="-1076" t="-789" r="-969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9">
                <a:extLst>
                  <a:ext uri="{FF2B5EF4-FFF2-40B4-BE49-F238E27FC236}">
                    <a16:creationId xmlns:a16="http://schemas.microsoft.com/office/drawing/2014/main" id="{113E71A0-22B4-406E-977B-5D28B70B24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271" y="2999679"/>
                <a:ext cx="9108504" cy="334367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根据几何关系，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0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的夹角为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kumimoji="1" lang="zh-CN" alt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num>
                      <m:den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，故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18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kumimoji="1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+1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  <m: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nary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nary>
                        <m:naryPr>
                          <m:subHide m:val="on"/>
                          <m:supHide m:val="o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kumimoji="1" lang="en-US" altLang="zh-CN" sz="20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sz="2000" b="0" i="0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𝛿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1" lang="en-US" altLang="zh-CN" sz="20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kumimoji="1" lang="en-US" altLang="zh-CN" sz="20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𝜔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0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 dirty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𝜃</m:t>
                                      </m:r>
                                    </m:e>
                                  </m:acc>
                                </m:e>
                              </m:d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𝛿𝜃</m:t>
                              </m:r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kumimoji="1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𝐼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altLang="zh-CN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r>
                                <a:rPr lang="en-US" altLang="zh-CN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altLang="zh-CN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</m:func>
                                  <m:r>
                                    <a:rPr lang="en-US" altLang="zh-CN" sz="2000" i="1" dirty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zh-CN" sz="2000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𝛿𝜃</m:t>
                          </m:r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̈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acc>
                          <m:func>
                            <m:func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𝛿𝜃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         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𝑚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altLang="zh-CN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𝜃</m:t>
                                      </m:r>
                                    </m:e>
                                  </m:acc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+</m:t>
                                  </m:r>
                                  <m:r>
                                    <a:rPr lang="en-US" altLang="zh-CN" sz="20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altLang="zh-CN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cos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2000" i="1" dirty="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  <m:r>
                                        <a:rPr lang="en-US" altLang="zh-CN" sz="2000" i="1" dirty="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altLang="zh-CN" sz="2000" i="1" dirty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𝛿𝜃</m:t>
                              </m: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lang="en-US" altLang="zh-CN" sz="20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</m:t>
                      </m:r>
                      <m:sSup>
                        <m:sSupPr>
                          <m:ctrlPr>
                            <a:rPr lang="en-US" altLang="zh-CN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  <m:sup>
                          <m:r>
                            <a:rPr lang="en-US" altLang="zh-CN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nary>
                        <m:naryPr>
                          <m:subHide m:val="on"/>
                          <m:supHide m:val="on"/>
                          <m:ctrlPr>
                            <a:rPr lang="en-US" altLang="zh-CN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0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̈"/>
                                  <m:ctrlPr>
                                    <a:rPr lang="en-US" altLang="zh-CN" sz="20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dirty="0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kumimoji="1" lang="en-US" altLang="zh-CN" sz="20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d>
                          <m:r>
                            <a:rPr lang="en-US" altLang="zh-CN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𝛿𝜃</m:t>
                          </m:r>
                          <m:r>
                            <a:rPr lang="en-US" altLang="zh-CN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altLang="zh-CN" sz="2000" b="0" i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     </m:t>
                      </m:r>
                      <m:acc>
                        <m:accPr>
                          <m:chr m:val="̈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Text Box 9">
                <a:extLst>
                  <a:ext uri="{FF2B5EF4-FFF2-40B4-BE49-F238E27FC236}">
                    <a16:creationId xmlns:a16="http://schemas.microsoft.com/office/drawing/2014/main" id="{113E71A0-22B4-406E-977B-5D28B70B2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71" y="2999679"/>
                <a:ext cx="9108504" cy="3343672"/>
              </a:xfrm>
              <a:prstGeom prst="rect">
                <a:avLst/>
              </a:prstGeom>
              <a:blipFill>
                <a:blip r:embed="rId4"/>
                <a:stretch>
                  <a:fillRect l="-668" t="-10708"/>
                </a:stretch>
              </a:blipFill>
              <a:ln w="9525">
                <a:solidFill>
                  <a:srgbClr val="FF3399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95FF92E1-00C6-4120-A32B-3E5CFC26BF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0"/>
            <a:ext cx="3225064" cy="22740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ED63F88-1818-4B11-AE09-29C72E0D56FC}"/>
                  </a:ext>
                </a:extLst>
              </p:cNvPr>
              <p:cNvSpPr/>
              <p:nvPr/>
            </p:nvSpPr>
            <p:spPr>
              <a:xfrm>
                <a:off x="3059832" y="2344672"/>
                <a:ext cx="4572000" cy="6711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acc>
                        <m:accPr>
                          <m:chr m:val="̇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acc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𝜔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=2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𝜔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𝑎</m:t>
                      </m:r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num>
                            <m:den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DED63F88-1818-4B11-AE09-29C72E0D5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344672"/>
                <a:ext cx="4572000" cy="67114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0427902-AB98-43EC-98A7-A7936D33FBD6}"/>
              </a:ext>
            </a:extLst>
          </p:cNvPr>
          <p:cNvCxnSpPr/>
          <p:nvPr/>
        </p:nvCxnSpPr>
        <p:spPr bwMode="auto">
          <a:xfrm>
            <a:off x="1763688" y="4869159"/>
            <a:ext cx="3024336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2BA6D3B-0AF1-4F1D-8B22-63F68685EE9C}"/>
              </a:ext>
            </a:extLst>
          </p:cNvPr>
          <p:cNvCxnSpPr/>
          <p:nvPr/>
        </p:nvCxnSpPr>
        <p:spPr bwMode="auto">
          <a:xfrm>
            <a:off x="1763688" y="5426235"/>
            <a:ext cx="3024336" cy="36004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3547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0D01A270-45DA-4D64-B662-4C5044668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65782"/>
            <a:ext cx="7148513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FFFF66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eaLnBrk="1" hangingPunct="1">
              <a:defRPr/>
            </a:pPr>
            <a:r>
              <a:rPr lang="en-US" altLang="zh-CN" dirty="0">
                <a:solidFill>
                  <a:srgbClr val="FF6600"/>
                </a:solidFill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rgbClr val="990033"/>
                </a:solidFill>
                <a:ea typeface="黑体" panose="02010609060101010101" pitchFamily="49" charset="-122"/>
              </a:rPr>
              <a:t>§5.7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</a:rPr>
              <a:t>哈密顿原理（最小作用量原理）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840398"/>
                <a:ext cx="8928992" cy="550144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力学系统的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作用量定义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≡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  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≡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𝑞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𝑞</m:t>
                              </m:r>
                            </m:e>
                          </m:acc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;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altLang="zh-CN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  <m:d>
                      <m:d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为系统的运动方程，不同的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𝑡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用不同的轨迹表示</a:t>
                </a:r>
                <a:endParaRPr lang="en-US" altLang="zh-CN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342900" lvl="0" indent="-342900">
                  <a:lnSpc>
                    <a:spcPct val="200000"/>
                  </a:lnSpc>
                  <a:buFont typeface="Wingdings" panose="05000000000000000000" pitchFamily="2" charset="2"/>
                  <a:buChar char="Ø"/>
                  <a:defRPr/>
                </a:pP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哈密顿原理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：质点运动的真实路径，是使作用量取极值的路径</a:t>
                </a:r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𝑆</m:t>
                      </m:r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      ⟹    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𝑞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:r>
                  <a:rPr lang="zh-CN" altLang="en-US" dirty="0">
                    <a:ea typeface="黑体" panose="02010609060101010101" pitchFamily="49" charset="-122"/>
                  </a:rPr>
                  <a:t>哈密顿原理也称“最小作用量原理”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algn="ctr" eaLnBrk="1" hangingPunct="1">
                  <a:lnSpc>
                    <a:spcPct val="150000"/>
                  </a:lnSpc>
                </a:pPr>
                <a:r>
                  <a:rPr kumimoji="0"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  最小作用量原理 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kumimoji="0"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kumimoji="0"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变</m:t>
                        </m:r>
                        <m:r>
                          <a:rPr kumimoji="0" lang="zh-CN" alt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分法</m:t>
                        </m:r>
                      </m:e>
                    </m:groupChr>
                  </m:oMath>
                </a14:m>
                <a:r>
                  <a:rPr kumimoji="0" lang="zh-CN" altLang="en-US" dirty="0">
                    <a:ea typeface="黑体" panose="02010609060101010101" pitchFamily="49" charset="-122"/>
                  </a:rPr>
                  <a:t>  拉格朗日方程（</a:t>
                </a:r>
                <a:r>
                  <a:rPr kumimoji="0" lang="en-US" altLang="zh-CN" dirty="0">
                    <a:ea typeface="黑体" panose="02010609060101010101" pitchFamily="49" charset="-122"/>
                  </a:rPr>
                  <a:t>5.7</a:t>
                </a:r>
                <a:r>
                  <a:rPr kumimoji="0" lang="zh-CN" altLang="en-US" dirty="0">
                    <a:ea typeface="黑体" panose="02010609060101010101" pitchFamily="49" charset="-122"/>
                  </a:rPr>
                  <a:t>节）</a:t>
                </a: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D699723F-BBBF-4E99-B2A0-32A195FE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840398"/>
                <a:ext cx="8928992" cy="5501442"/>
              </a:xfrm>
              <a:prstGeom prst="rect">
                <a:avLst/>
              </a:prstGeom>
              <a:blipFill>
                <a:blip r:embed="rId2"/>
                <a:stretch>
                  <a:fillRect l="-1093" b="-166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组合 23">
            <a:extLst>
              <a:ext uri="{FF2B5EF4-FFF2-40B4-BE49-F238E27FC236}">
                <a16:creationId xmlns:a16="http://schemas.microsoft.com/office/drawing/2014/main" id="{E450449C-4982-4509-81CC-3573D0E76B0D}"/>
              </a:ext>
            </a:extLst>
          </p:cNvPr>
          <p:cNvGrpSpPr/>
          <p:nvPr/>
        </p:nvGrpSpPr>
        <p:grpSpPr>
          <a:xfrm>
            <a:off x="6804248" y="692696"/>
            <a:ext cx="2494064" cy="2466860"/>
            <a:chOff x="6636822" y="1567821"/>
            <a:chExt cx="2494064" cy="2466860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2BADA72-E505-4590-8068-A49FBB217178}"/>
                </a:ext>
              </a:extLst>
            </p:cNvPr>
            <p:cNvCxnSpPr/>
            <p:nvPr/>
          </p:nvCxnSpPr>
          <p:spPr bwMode="auto">
            <a:xfrm flipV="1">
              <a:off x="6682614" y="1715881"/>
              <a:ext cx="0" cy="187220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74BAB479-3F95-4194-84D3-D88482921DF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2614" y="3588089"/>
              <a:ext cx="2376264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71FFD69-42FD-44A1-AF93-DFDCD726B524}"/>
                </a:ext>
              </a:extLst>
            </p:cNvPr>
            <p:cNvSpPr/>
            <p:nvPr/>
          </p:nvSpPr>
          <p:spPr bwMode="auto">
            <a:xfrm>
              <a:off x="6956298" y="2112935"/>
              <a:ext cx="1297354" cy="1328616"/>
            </a:xfrm>
            <a:custGeom>
              <a:avLst/>
              <a:gdLst>
                <a:gd name="connsiteX0" fmla="*/ 0 w 1297354"/>
                <a:gd name="connsiteY0" fmla="*/ 1328616 h 1328616"/>
                <a:gd name="connsiteX1" fmla="*/ 429846 w 1297354"/>
                <a:gd name="connsiteY1" fmla="*/ 375139 h 1328616"/>
                <a:gd name="connsiteX2" fmla="*/ 1109784 w 1297354"/>
                <a:gd name="connsiteY2" fmla="*/ 851877 h 1328616"/>
                <a:gd name="connsiteX3" fmla="*/ 1297354 w 1297354"/>
                <a:gd name="connsiteY3" fmla="*/ 0 h 1328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97354" h="1328616">
                  <a:moveTo>
                    <a:pt x="0" y="1328616"/>
                  </a:moveTo>
                  <a:cubicBezTo>
                    <a:pt x="122441" y="891605"/>
                    <a:pt x="244882" y="454595"/>
                    <a:pt x="429846" y="375139"/>
                  </a:cubicBezTo>
                  <a:cubicBezTo>
                    <a:pt x="614810" y="295682"/>
                    <a:pt x="965199" y="914400"/>
                    <a:pt x="1109784" y="851877"/>
                  </a:cubicBezTo>
                  <a:cubicBezTo>
                    <a:pt x="1254369" y="789354"/>
                    <a:pt x="1275861" y="394677"/>
                    <a:pt x="1297354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9568860E-1B87-4371-A25D-F00D2214F3C7}"/>
                </a:ext>
              </a:extLst>
            </p:cNvPr>
            <p:cNvSpPr/>
            <p:nvPr/>
          </p:nvSpPr>
          <p:spPr bwMode="auto">
            <a:xfrm>
              <a:off x="6964113" y="2112935"/>
              <a:ext cx="1281723" cy="1312985"/>
            </a:xfrm>
            <a:custGeom>
              <a:avLst/>
              <a:gdLst>
                <a:gd name="connsiteX0" fmla="*/ 0 w 1281723"/>
                <a:gd name="connsiteY0" fmla="*/ 1312985 h 1312985"/>
                <a:gd name="connsiteX1" fmla="*/ 1281723 w 1281723"/>
                <a:gd name="connsiteY1" fmla="*/ 0 h 1312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1723" h="1312985">
                  <a:moveTo>
                    <a:pt x="0" y="1312985"/>
                  </a:moveTo>
                  <a:lnTo>
                    <a:pt x="1281723" y="0"/>
                  </a:ln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AC26B58-ADDE-406D-B238-98873E5D87EE}"/>
                </a:ext>
              </a:extLst>
            </p:cNvPr>
            <p:cNvSpPr/>
            <p:nvPr/>
          </p:nvSpPr>
          <p:spPr bwMode="auto">
            <a:xfrm>
              <a:off x="6979744" y="2120751"/>
              <a:ext cx="1266092" cy="1320800"/>
            </a:xfrm>
            <a:custGeom>
              <a:avLst/>
              <a:gdLst>
                <a:gd name="connsiteX0" fmla="*/ 0 w 1266092"/>
                <a:gd name="connsiteY0" fmla="*/ 1320800 h 1320800"/>
                <a:gd name="connsiteX1" fmla="*/ 851877 w 1266092"/>
                <a:gd name="connsiteY1" fmla="*/ 914400 h 1320800"/>
                <a:gd name="connsiteX2" fmla="*/ 1266092 w 1266092"/>
                <a:gd name="connsiteY2" fmla="*/ 0 h 132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092" h="1320800">
                  <a:moveTo>
                    <a:pt x="0" y="1320800"/>
                  </a:moveTo>
                  <a:cubicBezTo>
                    <a:pt x="320431" y="1227666"/>
                    <a:pt x="640862" y="1134533"/>
                    <a:pt x="851877" y="914400"/>
                  </a:cubicBezTo>
                  <a:cubicBezTo>
                    <a:pt x="1062892" y="694267"/>
                    <a:pt x="1164492" y="347133"/>
                    <a:pt x="1266092" y="0"/>
                  </a:cubicBezTo>
                </a:path>
              </a:pathLst>
            </a:cu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F7287A8-5075-44DD-AC45-A0027ABDE7FA}"/>
                </a:ext>
              </a:extLst>
            </p:cNvPr>
            <p:cNvSpPr/>
            <p:nvPr/>
          </p:nvSpPr>
          <p:spPr bwMode="auto">
            <a:xfrm rot="480739">
              <a:off x="7042306" y="2037691"/>
              <a:ext cx="1090226" cy="1450217"/>
            </a:xfrm>
            <a:custGeom>
              <a:avLst/>
              <a:gdLst>
                <a:gd name="connsiteX0" fmla="*/ 19711 w 1301435"/>
                <a:gd name="connsiteY0" fmla="*/ 1332241 h 1332241"/>
                <a:gd name="connsiteX1" fmla="*/ 176019 w 1301435"/>
                <a:gd name="connsiteY1" fmla="*/ 206826 h 1332241"/>
                <a:gd name="connsiteX2" fmla="*/ 1301435 w 1301435"/>
                <a:gd name="connsiteY2" fmla="*/ 3626 h 1332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01435" h="1332241">
                  <a:moveTo>
                    <a:pt x="19711" y="1332241"/>
                  </a:moveTo>
                  <a:cubicBezTo>
                    <a:pt x="-8946" y="880251"/>
                    <a:pt x="-37602" y="428262"/>
                    <a:pt x="176019" y="206826"/>
                  </a:cubicBezTo>
                  <a:cubicBezTo>
                    <a:pt x="389640" y="-14610"/>
                    <a:pt x="845537" y="-5492"/>
                    <a:pt x="1301435" y="3626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DA8639D-417D-4CFE-8FE5-833B4A630C5B}"/>
                    </a:ext>
                  </a:extLst>
                </p:cNvPr>
                <p:cNvSpPr/>
                <p:nvPr/>
              </p:nvSpPr>
              <p:spPr>
                <a:xfrm>
                  <a:off x="8739946" y="3126424"/>
                  <a:ext cx="390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矩形 13">
                  <a:extLst>
                    <a:ext uri="{FF2B5EF4-FFF2-40B4-BE49-F238E27FC236}">
                      <a16:creationId xmlns:a16="http://schemas.microsoft.com/office/drawing/2014/main" id="{2DA8639D-417D-4CFE-8FE5-833B4A630C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9946" y="3126424"/>
                  <a:ext cx="390940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4D3A299-5EE5-42B2-BB5F-51DFC06A3ABF}"/>
                    </a:ext>
                  </a:extLst>
                </p:cNvPr>
                <p:cNvSpPr/>
                <p:nvPr/>
              </p:nvSpPr>
              <p:spPr>
                <a:xfrm>
                  <a:off x="6636822" y="1567821"/>
                  <a:ext cx="8218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(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𝑡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54D3A299-5EE5-42B2-BB5F-51DFC06A3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822" y="1567821"/>
                  <a:ext cx="821827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741" b="-1842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8FB9EC-867F-4FBC-8231-E16C027F676F}"/>
                    </a:ext>
                  </a:extLst>
                </p:cNvPr>
                <p:cNvSpPr/>
                <p:nvPr/>
              </p:nvSpPr>
              <p:spPr>
                <a:xfrm>
                  <a:off x="6728407" y="3539783"/>
                  <a:ext cx="51443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C98FB9EC-867F-4FBC-8231-E16C027F6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8407" y="3539783"/>
                  <a:ext cx="51443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B56E06D-8657-400C-8F9A-2005F05AF053}"/>
                    </a:ext>
                  </a:extLst>
                </p:cNvPr>
                <p:cNvSpPr/>
                <p:nvPr/>
              </p:nvSpPr>
              <p:spPr>
                <a:xfrm>
                  <a:off x="7992875" y="3573016"/>
                  <a:ext cx="5215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kumimoji="1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𝑡</m:t>
                            </m:r>
                          </m:e>
                          <m:sub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CB56E06D-8657-400C-8F9A-2005F05AF0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2875" y="3573016"/>
                  <a:ext cx="521553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213F2DA2-9176-43E0-B624-FD498AD5BD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56298" y="3433735"/>
              <a:ext cx="0" cy="15435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9F391DE5-5661-4489-B8B3-6EFDD19620B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253652" y="2120751"/>
              <a:ext cx="0" cy="146733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B3EA576-59A3-44EB-8E58-B53F43E0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037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41FED0-E741-43BB-9B76-F9E4D44A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  <p:sp>
        <p:nvSpPr>
          <p:cNvPr id="3" name="Text Box 15">
            <a:extLst>
              <a:ext uri="{FF2B5EF4-FFF2-40B4-BE49-F238E27FC236}">
                <a16:creationId xmlns:a16="http://schemas.microsoft.com/office/drawing/2014/main" id="{218452D4-5075-4C89-A1D7-0295E693C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44624"/>
            <a:ext cx="1296144" cy="46166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说明：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9">
                <a:extLst>
                  <a:ext uri="{FF2B5EF4-FFF2-40B4-BE49-F238E27FC236}">
                    <a16:creationId xmlns:a16="http://schemas.microsoft.com/office/drawing/2014/main" id="{7C80B7D5-D012-4850-8CDF-D8AA12566D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764704"/>
                <a:ext cx="6036806" cy="214699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𝑆</m:t>
                      </m:r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𝑡</m:t>
                              </m:r>
                            </m:e>
                            <m:sub>
                              <m:r>
                                <a:rPr kumimoji="1" lang="en-US" altLang="zh-CN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𝐿</m:t>
                          </m:r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1" lang="en-US" altLang="zh-CN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e>
                      </m:nary>
                    </m:oMath>
                  </m:oMathPara>
                </a14:m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𝐿</m:t>
                      </m:r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…</m:t>
                          </m:r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𝑞</m:t>
                          </m:r>
                        </m:e>
                      </m:d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…</m:t>
                          </m:r>
                        </m:e>
                      </m:d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𝑞</m:t>
                      </m:r>
                    </m:oMath>
                  </m:oMathPara>
                </a14:m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(1) 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两端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/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点</m:t>
                    </m:r>
                  </m:oMath>
                </a14:m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处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函数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黑体" panose="02010609060101010101" pitchFamily="49" charset="-122"/>
                    <a:cs typeface="+mn-cs"/>
                  </a:rPr>
                  <a:t>变分满足</a:t>
                </a:r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" name="Text Box 9">
                <a:extLst>
                  <a:ext uri="{FF2B5EF4-FFF2-40B4-BE49-F238E27FC236}">
                    <a16:creationId xmlns:a16="http://schemas.microsoft.com/office/drawing/2014/main" id="{7C80B7D5-D012-4850-8CDF-D8AA12566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764704"/>
                <a:ext cx="6036806" cy="2146998"/>
              </a:xfrm>
              <a:prstGeom prst="rect">
                <a:avLst/>
              </a:prstGeom>
              <a:blipFill>
                <a:blip r:embed="rId2"/>
                <a:stretch>
                  <a:fillRect l="-1616" b="-566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组合 21">
            <a:extLst>
              <a:ext uri="{FF2B5EF4-FFF2-40B4-BE49-F238E27FC236}">
                <a16:creationId xmlns:a16="http://schemas.microsoft.com/office/drawing/2014/main" id="{7C909230-52AD-4A58-9EEA-9E3A7E519E77}"/>
              </a:ext>
            </a:extLst>
          </p:cNvPr>
          <p:cNvGrpSpPr/>
          <p:nvPr/>
        </p:nvGrpSpPr>
        <p:grpSpPr>
          <a:xfrm>
            <a:off x="6228184" y="152400"/>
            <a:ext cx="2808312" cy="2736304"/>
            <a:chOff x="3851920" y="1484784"/>
            <a:chExt cx="2808312" cy="2736304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223BECB-839B-4518-A31D-0FD61360E186}"/>
                </a:ext>
              </a:extLst>
            </p:cNvPr>
            <p:cNvSpPr/>
            <p:nvPr/>
          </p:nvSpPr>
          <p:spPr bwMode="auto">
            <a:xfrm>
              <a:off x="3851920" y="1484784"/>
              <a:ext cx="2808312" cy="273630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397919E-6A3B-4740-9BF7-4BDAEC1C264E}"/>
                </a:ext>
              </a:extLst>
            </p:cNvPr>
            <p:cNvGrpSpPr/>
            <p:nvPr/>
          </p:nvGrpSpPr>
          <p:grpSpPr>
            <a:xfrm>
              <a:off x="3995936" y="1628800"/>
              <a:ext cx="2494064" cy="2466860"/>
              <a:chOff x="6532903" y="260648"/>
              <a:chExt cx="2494064" cy="2466860"/>
            </a:xfrm>
          </p:grpSpPr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F1C08C8-720C-43E4-B667-8F7AE7699B56}"/>
                  </a:ext>
                </a:extLst>
              </p:cNvPr>
              <p:cNvGrpSpPr/>
              <p:nvPr/>
            </p:nvGrpSpPr>
            <p:grpSpPr>
              <a:xfrm>
                <a:off x="6532903" y="260648"/>
                <a:ext cx="2494064" cy="2466860"/>
                <a:chOff x="6636822" y="1567821"/>
                <a:chExt cx="2494064" cy="2466860"/>
              </a:xfrm>
            </p:grpSpPr>
            <p:cxnSp>
              <p:nvCxnSpPr>
                <p:cNvPr id="12" name="直接箭头连接符 11">
                  <a:extLst>
                    <a:ext uri="{FF2B5EF4-FFF2-40B4-BE49-F238E27FC236}">
                      <a16:creationId xmlns:a16="http://schemas.microsoft.com/office/drawing/2014/main" id="{D086D4C9-3386-488F-BE63-6F9CB37729CA}"/>
                    </a:ext>
                  </a:extLst>
                </p:cNvPr>
                <p:cNvCxnSpPr/>
                <p:nvPr/>
              </p:nvCxnSpPr>
              <p:spPr bwMode="auto">
                <a:xfrm flipV="1">
                  <a:off x="6682614" y="1715881"/>
                  <a:ext cx="0" cy="1872208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3" name="直接箭头连接符 12">
                  <a:extLst>
                    <a:ext uri="{FF2B5EF4-FFF2-40B4-BE49-F238E27FC236}">
                      <a16:creationId xmlns:a16="http://schemas.microsoft.com/office/drawing/2014/main" id="{F32788FA-A706-4C97-BEF8-E0069DE75D4D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682614" y="3588089"/>
                  <a:ext cx="2376264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A7A2D456-86B3-4EFC-9762-503BFA8288FD}"/>
                    </a:ext>
                  </a:extLst>
                </p:cNvPr>
                <p:cNvSpPr/>
                <p:nvPr/>
              </p:nvSpPr>
              <p:spPr bwMode="auto">
                <a:xfrm rot="1473111">
                  <a:off x="7288409" y="1907451"/>
                  <a:ext cx="641556" cy="1738149"/>
                </a:xfrm>
                <a:custGeom>
                  <a:avLst/>
                  <a:gdLst>
                    <a:gd name="connsiteX0" fmla="*/ 0 w 1266092"/>
                    <a:gd name="connsiteY0" fmla="*/ 1320800 h 1320800"/>
                    <a:gd name="connsiteX1" fmla="*/ 851877 w 1266092"/>
                    <a:gd name="connsiteY1" fmla="*/ 914400 h 1320800"/>
                    <a:gd name="connsiteX2" fmla="*/ 1266092 w 1266092"/>
                    <a:gd name="connsiteY2" fmla="*/ 0 h 1320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66092" h="1320800">
                      <a:moveTo>
                        <a:pt x="0" y="1320800"/>
                      </a:moveTo>
                      <a:cubicBezTo>
                        <a:pt x="320431" y="1227666"/>
                        <a:pt x="640862" y="1134533"/>
                        <a:pt x="851877" y="914400"/>
                      </a:cubicBezTo>
                      <a:cubicBezTo>
                        <a:pt x="1062892" y="694267"/>
                        <a:pt x="1164492" y="347133"/>
                        <a:pt x="1266092" y="0"/>
                      </a:cubicBezTo>
                    </a:path>
                  </a:pathLst>
                </a:custGeom>
                <a:noFill/>
                <a:ln w="1905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1F3D0D23-C7CB-4BF9-8573-90E03B5195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39946" y="3126424"/>
                      <a:ext cx="390940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𝑡</m:t>
                            </m:r>
                          </m:oMath>
                        </m:oMathPara>
                      </a14:m>
                      <a:endParaRPr kumimoji="1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2DA8639D-417D-4CFE-8FE5-833B4A630C5B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739946" y="3126424"/>
                      <a:ext cx="390940" cy="46166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矩形 15">
                      <a:extLst>
                        <a:ext uri="{FF2B5EF4-FFF2-40B4-BE49-F238E27FC236}">
                          <a16:creationId xmlns:a16="http://schemas.microsoft.com/office/drawing/2014/main" id="{B6777E0D-1710-49F4-B6DD-D15ABE07D6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36822" y="1567821"/>
                      <a:ext cx="821827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𝑞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(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𝑡</m:t>
                            </m:r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)</m:t>
                            </m:r>
                          </m:oMath>
                        </m:oMathPara>
                      </a14:m>
                      <a:endParaRPr kumimoji="1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5" name="矩形 14">
                      <a:extLst>
                        <a:ext uri="{FF2B5EF4-FFF2-40B4-BE49-F238E27FC236}">
                          <a16:creationId xmlns:a16="http://schemas.microsoft.com/office/drawing/2014/main" id="{54D3A299-5EE5-42B2-BB5F-51DFC06A3ABF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636822" y="1567821"/>
                      <a:ext cx="821827" cy="46166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741" b="-184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矩形 16">
                      <a:extLst>
                        <a:ext uri="{FF2B5EF4-FFF2-40B4-BE49-F238E27FC236}">
                          <a16:creationId xmlns:a16="http://schemas.microsoft.com/office/drawing/2014/main" id="{6074C555-3701-4845-AAC2-609951E6CE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8407" y="3539783"/>
                      <a:ext cx="527644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矩形 12">
                      <a:extLst>
                        <a:ext uri="{FF2B5EF4-FFF2-40B4-BE49-F238E27FC236}">
                          <a16:creationId xmlns:a16="http://schemas.microsoft.com/office/drawing/2014/main" id="{CB1680A2-E658-4921-948F-6592D6F5D75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728407" y="3539783"/>
                      <a:ext cx="527644" cy="46166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b="-263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矩形 17">
                      <a:extLst>
                        <a:ext uri="{FF2B5EF4-FFF2-40B4-BE49-F238E27FC236}">
                          <a16:creationId xmlns:a16="http://schemas.microsoft.com/office/drawing/2014/main" id="{F76365B4-CDEC-48A0-B7C7-C8D6DC9A8F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92875" y="3573016"/>
                      <a:ext cx="550022" cy="4616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kumimoji="1" lang="en-US" altLang="zh-CN" sz="2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zh-CN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矩形 13">
                      <a:extLst>
                        <a:ext uri="{FF2B5EF4-FFF2-40B4-BE49-F238E27FC236}">
                          <a16:creationId xmlns:a16="http://schemas.microsoft.com/office/drawing/2014/main" id="{6E6DCE9C-F736-4762-9CD0-D15EC6373E5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92875" y="3573016"/>
                      <a:ext cx="550022" cy="46166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2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CC3B8E07-A89D-479F-A8B2-CD0989DEB53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6956298" y="3433735"/>
                  <a:ext cx="0" cy="154353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130499DA-34E0-4761-B190-80ED4EFA066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8253652" y="2120751"/>
                  <a:ext cx="0" cy="1467337"/>
                </a:xfrm>
                <a:prstGeom prst="line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</p:grpSp>
          <p:sp>
            <p:nvSpPr>
              <p:cNvPr id="7" name="任意多边形: 形状 6">
                <a:extLst>
                  <a:ext uri="{FF2B5EF4-FFF2-40B4-BE49-F238E27FC236}">
                    <a16:creationId xmlns:a16="http://schemas.microsoft.com/office/drawing/2014/main" id="{FDCAC0B9-6CD8-45BA-8C31-6612F72CCB2C}"/>
                  </a:ext>
                </a:extLst>
              </p:cNvPr>
              <p:cNvSpPr/>
              <p:nvPr/>
            </p:nvSpPr>
            <p:spPr bwMode="auto">
              <a:xfrm>
                <a:off x="6849374" y="836762"/>
                <a:ext cx="1285335" cy="1295256"/>
              </a:xfrm>
              <a:custGeom>
                <a:avLst/>
                <a:gdLst>
                  <a:gd name="connsiteX0" fmla="*/ 0 w 1285335"/>
                  <a:gd name="connsiteY0" fmla="*/ 1285336 h 1295256"/>
                  <a:gd name="connsiteX1" fmla="*/ 603849 w 1285335"/>
                  <a:gd name="connsiteY1" fmla="*/ 1207698 h 1295256"/>
                  <a:gd name="connsiteX2" fmla="*/ 1078301 w 1285335"/>
                  <a:gd name="connsiteY2" fmla="*/ 646981 h 1295256"/>
                  <a:gd name="connsiteX3" fmla="*/ 1285335 w 1285335"/>
                  <a:gd name="connsiteY3" fmla="*/ 0 h 12952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85335" h="1295256">
                    <a:moveTo>
                      <a:pt x="0" y="1285336"/>
                    </a:moveTo>
                    <a:cubicBezTo>
                      <a:pt x="212066" y="1299713"/>
                      <a:pt x="424132" y="1314090"/>
                      <a:pt x="603849" y="1207698"/>
                    </a:cubicBezTo>
                    <a:cubicBezTo>
                      <a:pt x="783566" y="1101306"/>
                      <a:pt x="964720" y="848264"/>
                      <a:pt x="1078301" y="646981"/>
                    </a:cubicBezTo>
                    <a:cubicBezTo>
                      <a:pt x="1191882" y="445698"/>
                      <a:pt x="1238608" y="222849"/>
                      <a:pt x="1285335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矩形 7">
                    <a:extLst>
                      <a:ext uri="{FF2B5EF4-FFF2-40B4-BE49-F238E27FC236}">
                        <a16:creationId xmlns:a16="http://schemas.microsoft.com/office/drawing/2014/main" id="{9E3AF3CB-19A7-467C-AF0E-C6AE711D939A}"/>
                      </a:ext>
                    </a:extLst>
                  </p:cNvPr>
                  <p:cNvSpPr/>
                  <p:nvPr/>
                </p:nvSpPr>
                <p:spPr>
                  <a:xfrm>
                    <a:off x="6944999" y="1113979"/>
                    <a:ext cx="82182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𝑞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)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0" name="矩形 19">
                    <a:extLst>
                      <a:ext uri="{FF2B5EF4-FFF2-40B4-BE49-F238E27FC236}">
                        <a16:creationId xmlns:a16="http://schemas.microsoft.com/office/drawing/2014/main" id="{2DF63DDA-B611-450D-B441-C7E79EB6E0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44999" y="1113979"/>
                    <a:ext cx="821828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48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矩形 8">
                    <a:extLst>
                      <a:ext uri="{FF2B5EF4-FFF2-40B4-BE49-F238E27FC236}">
                        <a16:creationId xmlns:a16="http://schemas.microsoft.com/office/drawing/2014/main" id="{2BF64183-2F8F-41AC-88DB-5613376B488B}"/>
                      </a:ext>
                    </a:extLst>
                  </p:cNvPr>
                  <p:cNvSpPr/>
                  <p:nvPr/>
                </p:nvSpPr>
                <p:spPr>
                  <a:xfrm>
                    <a:off x="7689902" y="1621652"/>
                    <a:ext cx="1141595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𝑞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𝑞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1" name="矩形 20">
                    <a:extLst>
                      <a:ext uri="{FF2B5EF4-FFF2-40B4-BE49-F238E27FC236}">
                        <a16:creationId xmlns:a16="http://schemas.microsoft.com/office/drawing/2014/main" id="{846B26A8-6467-4C5B-821D-E92DC37C141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89902" y="1621652"/>
                    <a:ext cx="1141595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矩形 9">
                    <a:extLst>
                      <a:ext uri="{FF2B5EF4-FFF2-40B4-BE49-F238E27FC236}">
                        <a16:creationId xmlns:a16="http://schemas.microsoft.com/office/drawing/2014/main" id="{64198356-8733-4B42-A6A1-E7B0D1016932}"/>
                      </a:ext>
                    </a:extLst>
                  </p:cNvPr>
                  <p:cNvSpPr/>
                  <p:nvPr/>
                </p:nvSpPr>
                <p:spPr>
                  <a:xfrm>
                    <a:off x="6580855" y="1621651"/>
                    <a:ext cx="46019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𝐴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2" name="矩形 21">
                    <a:extLst>
                      <a:ext uri="{FF2B5EF4-FFF2-40B4-BE49-F238E27FC236}">
                        <a16:creationId xmlns:a16="http://schemas.microsoft.com/office/drawing/2014/main" id="{D6C69013-6693-4A18-9F66-8B8B34246D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0855" y="1621651"/>
                    <a:ext cx="460190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矩形 10">
                    <a:extLst>
                      <a:ext uri="{FF2B5EF4-FFF2-40B4-BE49-F238E27FC236}">
                        <a16:creationId xmlns:a16="http://schemas.microsoft.com/office/drawing/2014/main" id="{20A230EA-D27A-41E4-A59F-E7AE06016B88}"/>
                      </a:ext>
                    </a:extLst>
                  </p:cNvPr>
                  <p:cNvSpPr/>
                  <p:nvPr/>
                </p:nvSpPr>
                <p:spPr>
                  <a:xfrm>
                    <a:off x="7883823" y="423404"/>
                    <a:ext cx="47185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+mn-cs"/>
                            </a:rPr>
                            <m:t>𝐵</m:t>
                          </m:r>
                        </m:oMath>
                      </m:oMathPara>
                    </a14:m>
                    <a:endParaRPr kumimoji="1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endParaRPr>
                  </a:p>
                </p:txBody>
              </p:sp>
            </mc:Choice>
            <mc:Fallback xmlns="">
              <p:sp>
                <p:nvSpPr>
                  <p:cNvPr id="23" name="矩形 22">
                    <a:extLst>
                      <a:ext uri="{FF2B5EF4-FFF2-40B4-BE49-F238E27FC236}">
                        <a16:creationId xmlns:a16="http://schemas.microsoft.com/office/drawing/2014/main" id="{92D3CFFD-AABA-45A5-86CC-B41D61FFCA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3823" y="423404"/>
                    <a:ext cx="471859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2421DDE-4662-433A-9CA2-07CA2BFDF655}"/>
                  </a:ext>
                </a:extLst>
              </p:cNvPr>
              <p:cNvSpPr/>
              <p:nvPr/>
            </p:nvSpPr>
            <p:spPr>
              <a:xfrm>
                <a:off x="92157" y="2961154"/>
                <a:ext cx="9012866" cy="2952218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eaLnBrk="1" hangingPunct="1"/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中第一项（全导数）积分后结果必为</a:t>
                </a:r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，可以直接扔掉</a:t>
                </a:r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𝐿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中剩余部分的形式为</a:t>
                </a:r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𝑞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此项积分值。因为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任意，故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𝑞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的系数为</a:t>
                </a:r>
                <a:r>
                  <a:rPr lang="en-US" altLang="zh-CN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0</a:t>
                </a:r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，运动微分方程为</a:t>
                </a:r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…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zh-CN" altLang="en-US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A2421DDE-4662-433A-9CA2-07CA2BFDF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7" y="2961154"/>
                <a:ext cx="9012866" cy="2952218"/>
              </a:xfrm>
              <a:prstGeom prst="rect">
                <a:avLst/>
              </a:prstGeom>
              <a:blipFill>
                <a:blip r:embed="rId11"/>
                <a:stretch>
                  <a:fillRect l="-1014" r="-20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54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9">
            <a:extLst>
              <a:ext uri="{FF2B5EF4-FFF2-40B4-BE49-F238E27FC236}">
                <a16:creationId xmlns:a16="http://schemas.microsoft.com/office/drawing/2014/main" id="{392C94B3-888E-4B4B-94EF-9A58CFB2A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7973" y="908720"/>
            <a:ext cx="9144000" cy="2035173"/>
          </a:xfrm>
          <a:prstGeom prst="rect">
            <a:avLst/>
          </a:prstGeom>
          <a:solidFill>
            <a:schemeClr val="bg1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49" charset="-122"/>
              </a:rPr>
              <a:t>作业</a:t>
            </a:r>
            <a:endParaRPr lang="en-US" altLang="zh-CN" sz="3200" b="1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lvl="0" algn="ctr" eaLnBrk="1" hangingPunct="1">
              <a:lnSpc>
                <a:spcPct val="150000"/>
              </a:lnSpc>
            </a:pPr>
            <a:endParaRPr lang="en-US" altLang="zh-CN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lvl="0" algn="ctr" eaLnBrk="1" hangingPunct="1">
              <a:lnSpc>
                <a:spcPct val="150000"/>
              </a:lnSpc>
            </a:pPr>
            <a:r>
              <a:rPr lang="en-US" altLang="zh-CN" sz="3200" dirty="0">
                <a:solidFill>
                  <a:srgbClr val="0000FF"/>
                </a:solidFill>
                <a:ea typeface="黑体" panose="02010609060101010101" pitchFamily="49" charset="-122"/>
              </a:rPr>
              <a:t>5.28</a:t>
            </a:r>
            <a:r>
              <a:rPr lang="zh-CN" altLang="en-US" sz="3200" dirty="0">
                <a:solidFill>
                  <a:srgbClr val="0000FF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3200" dirty="0">
                <a:solidFill>
                  <a:srgbClr val="0000FF"/>
                </a:solidFill>
                <a:ea typeface="黑体" panose="02010609060101010101" pitchFamily="49" charset="-122"/>
              </a:rPr>
              <a:t>5.30</a:t>
            </a:r>
            <a:r>
              <a:rPr lang="zh-CN" altLang="en-US" sz="3200" dirty="0">
                <a:solidFill>
                  <a:srgbClr val="0000FF"/>
                </a:solidFill>
                <a:ea typeface="黑体" panose="02010609060101010101" pitchFamily="49" charset="-122"/>
              </a:rPr>
              <a:t>，</a:t>
            </a:r>
            <a:r>
              <a:rPr lang="en-US" altLang="zh-CN" sz="3200" dirty="0">
                <a:solidFill>
                  <a:srgbClr val="0000FF"/>
                </a:solidFill>
                <a:ea typeface="黑体" panose="02010609060101010101" pitchFamily="49" charset="-122"/>
              </a:rPr>
              <a:t>5.31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168833-BE5D-40DE-BD20-16B9C1413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9">
            <a:extLst>
              <a:ext uri="{FF2B5EF4-FFF2-40B4-BE49-F238E27FC236}">
                <a16:creationId xmlns:a16="http://schemas.microsoft.com/office/drawing/2014/main" id="{0C02E48D-C720-4CD6-B566-51836F56A4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92696"/>
            <a:ext cx="9144000" cy="4680520"/>
          </a:xfrm>
          <a:prstGeom prst="rect">
            <a:avLst/>
          </a:prstGeom>
          <a:solidFill>
            <a:schemeClr val="bg1"/>
          </a:solidFill>
          <a:ln w="9525">
            <a:solidFill>
              <a:srgbClr val="FF3399"/>
            </a:solidFill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0" algn="ctr" eaLnBrk="1" hangingPunct="1">
              <a:lnSpc>
                <a:spcPct val="150000"/>
              </a:lnSpc>
            </a:pPr>
            <a:r>
              <a:rPr lang="en-US" altLang="zh-CN" sz="4400" b="1" dirty="0">
                <a:solidFill>
                  <a:srgbClr val="FF0000"/>
                </a:solidFill>
                <a:ea typeface="黑体" panose="02010609060101010101" pitchFamily="49" charset="-122"/>
              </a:rPr>
              <a:t>Backup Slides</a:t>
            </a:r>
            <a:endParaRPr lang="en-US" altLang="zh-CN" sz="4400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855590-6568-4C0C-A8B7-D9687F95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931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83C033-CAEF-416E-BBAD-69D27AB2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5188211D-91B6-4108-94AB-70F3FB09E9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810622"/>
                <a:ext cx="8928992" cy="59020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自由度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𝑠</m:t>
                    </m:r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=3</m:t>
                    </m:r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广义坐标选为欧拉角。本体坐标系 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 惯量主轴，系统拉氏量简化为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𝑇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,  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𝜓</m:t>
                                  </m:r>
                                </m:e>
                              </m:func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𝜓</m:t>
                                  </m:r>
                                </m:e>
                              </m:func>
                              <m: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sz="20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𝜓</m:t>
                                  </m:r>
                                </m:e>
                              </m:acc>
                              <m:r>
                                <a:rPr lang="en-US" altLang="zh-CN" sz="2000" b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noProof="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易得拉氏函数为</a:t>
                </a:r>
                <a:endParaRPr lang="en-US" altLang="zh-CN" sz="200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𝐿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𝑇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</m:acc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𝜓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𝑚𝑔𝑙</m:t>
                      </m:r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20000"/>
                  </a:lnSpc>
                  <a:defRPr/>
                </a:pP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𝜓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𝜑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是循环坐标，并且系统是保守系，</a:t>
                </a:r>
                <a:r>
                  <a:rPr lang="zh-CN" altLang="en-US" sz="20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循环积分和广义能量积分为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𝜓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𝜓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</m:acc>
                          <m:func>
                            <m:func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𝜓</m:t>
                              </m:r>
                            </m:e>
                          </m:acc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𝐿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𝜑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𝜑</m:t>
                          </m:r>
                        </m:e>
                      </m:acc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𝑠</m:t>
                      </m:r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𝛼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lnSpc>
                    <a:spcPct val="12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𝐸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𝑇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̇"/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𝜑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𝐼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𝑚𝑔𝑙</m:t>
                      </m:r>
                      <m:func>
                        <m:funcPr>
                          <m:ctrlP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cos</m:t>
                          </m:r>
                        </m:fName>
                        <m:e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5188211D-91B6-4108-94AB-70F3FB09E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810622"/>
                <a:ext cx="8928992" cy="5902065"/>
              </a:xfrm>
              <a:prstGeom prst="rect">
                <a:avLst/>
              </a:prstGeom>
              <a:blipFill>
                <a:blip r:embed="rId2"/>
                <a:stretch>
                  <a:fillRect l="-751" t="-4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6A7C581-0949-49E3-B06D-E0C193BA78B4}"/>
              </a:ext>
            </a:extLst>
          </p:cNvPr>
          <p:cNvSpPr/>
          <p:nvPr/>
        </p:nvSpPr>
        <p:spPr>
          <a:xfrm>
            <a:off x="107504" y="154132"/>
            <a:ext cx="3587842" cy="47666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拉格朗日陀螺的第一积分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890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83C033-CAEF-416E-BBAD-69D27AB2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5188211D-91B6-4108-94AB-70F3FB09E9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810622"/>
                <a:ext cx="8928992" cy="523675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自由度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=3</m:t>
                    </m:r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广义坐标选为欧拉角。本体坐标系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惯量主轴，系统拉氏量简化为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𝑇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sSubSup>
                            <m:sSub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将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𝑇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代入拉格朗日方程，首先讨论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𝛼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𝜓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的情形，方程变为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𝜓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𝜕𝜓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𝜓</m:t>
                          </m:r>
                        </m:sub>
                      </m:sSub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利用复合函数求导关系，易得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𝜓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𝜓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𝜓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𝜓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𝜓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𝜓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𝜓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𝜓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𝜓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𝜓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𝜓</m:t>
                          </m:r>
                        </m:den>
                      </m:f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5188211D-91B6-4108-94AB-70F3FB09E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810622"/>
                <a:ext cx="8928992" cy="5236755"/>
              </a:xfrm>
              <a:prstGeom prst="rect">
                <a:avLst/>
              </a:prstGeom>
              <a:blipFill>
                <a:blip r:embed="rId2"/>
                <a:stretch>
                  <a:fillRect l="-1093" t="-698" r="-68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06A7C581-0949-49E3-B06D-E0C193BA78B4}"/>
              </a:ext>
            </a:extLst>
          </p:cNvPr>
          <p:cNvSpPr/>
          <p:nvPr/>
        </p:nvSpPr>
        <p:spPr>
          <a:xfrm>
            <a:off x="107504" y="154132"/>
            <a:ext cx="3897221" cy="476669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推导刚体的欧拉动力学方程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894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E83C033-CAEF-416E-BBAD-69D27AB2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5188211D-91B6-4108-94AB-70F3FB09E9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44624"/>
                <a:ext cx="8928992" cy="62179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</m:acc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通过欧拉运动学方程与欧拉角及其导数相联系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𝜑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𝜓</m:t>
                                  </m:r>
                                </m:e>
                              </m:func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𝜑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𝜓</m:t>
                                  </m:r>
                                </m:e>
                              </m:func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𝜓</m:t>
                                  </m:r>
                                </m:e>
                              </m:func>
                            </m:e>
                            <m:e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𝜑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𝜓</m:t>
                                  </m:r>
                                </m:e>
                              </m:acc>
                              <m:r>
                                <a:rPr kumimoji="1" lang="en-US" altLang="zh-CN" sz="2000" b="1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  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kumimoji="1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⟹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lin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𝜓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𝜓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acc>
                                    <m:accPr>
                                      <m:chr m:val="̇"/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𝜓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=1</m:t>
                              </m:r>
                            </m:e>
                          </m:eqArr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 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eqArrPr>
                            <m:e>
                              <m:f>
                                <m:fPr>
                                  <m:type m:val="lin"/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𝑥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𝜓</m:t>
                                  </m:r>
                                </m:den>
                              </m:f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𝜑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𝜓</m:t>
                                  </m:r>
                                </m:e>
                              </m:func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𝜓</m:t>
                                  </m:r>
                                </m:e>
                              </m:func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       </m:t>
                              </m:r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𝑦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𝜓</m:t>
                                  </m:r>
                                </m:den>
                              </m:f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𝜑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s</m:t>
                                  </m:r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in</m:t>
                                  </m:r>
                                </m:fName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𝜓</m:t>
                                  </m:r>
                                </m:e>
                              </m:func>
                              <m:r>
                                <a:rPr kumimoji="1" lang="en-US" altLang="zh-CN" sz="20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kumimoji="1" lang="en-US" altLang="zh-CN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acc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𝜃</m:t>
                                  </m:r>
                                </m:e>
                              </m:acc>
                              <m:func>
                                <m:funcPr>
                                  <m:ctrlPr>
                                    <a:rPr kumimoji="1" lang="en-US" altLang="zh-CN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kumimoji="1" lang="en-US" altLang="zh-CN" sz="2000" b="0" i="0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𝜓</m:t>
                                  </m:r>
                                </m:e>
                              </m:func>
                              <m:r>
                                <a:rPr kumimoji="1" lang="en-US" altLang="zh-CN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=−</m:t>
                              </m:r>
                              <m:sSub>
                                <m:sSubPr>
                                  <m:ctrlP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kumimoji="1" lang="en-US" altLang="zh-CN" sz="20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type m:val="lin"/>
                                  <m:ctrlP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kumimoji="1" lang="en-US" altLang="zh-CN" sz="20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𝑧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kumimoji="1" lang="en-US" altLang="zh-CN" sz="20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𝜓</m:t>
                                  </m:r>
                                </m:den>
                              </m:f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=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0                                                           </m:t>
                              </m:r>
                            </m:e>
                          </m:eqArr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</m:t>
                      </m:r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代入拉氏方程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𝜓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𝜓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𝜓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𝜓</m:t>
                              </m:r>
                            </m:e>
                          </m:acc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𝑇</m:t>
                          </m:r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𝜕𝜓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𝜕𝜓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𝜕𝜓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b>
                      </m:sSub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𝜕𝜓</m:t>
                          </m:r>
                        </m:den>
                      </m:f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kumimoji="1" lang="en-US" altLang="zh-CN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因为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𝜓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是绕轴的转动，对应广义力为沿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𝑧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/>
                    <a:ea typeface="黑体" panose="02010609060101010101" pitchFamily="49" charset="-122"/>
                    <a:cs typeface="+mn-cs"/>
                  </a:rPr>
                  <a:t>方向的力矩，故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𝜓</m:t>
                        </m:r>
                      </m:sub>
                    </m:sSub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𝑀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𝑧</m:t>
                        </m:r>
                      </m:sub>
                    </m:sSub>
                    <m:r>
                      <a:rPr kumimoji="1" lang="en-US" altLang="zh-CN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.</m:t>
                    </m:r>
                  </m:oMath>
                </a14:m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 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代入拉氏方程，易得欧拉动力学方程的第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3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式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sub>
                      </m:sSub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其他两式不必直接求，可以通过将</a:t>
                </a:r>
                <a14:m>
                  <m:oMath xmlns:m="http://schemas.openxmlformats.org/officeDocument/2006/math"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𝑥𝑦𝑧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轴轮换的方式得到。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Text Box 15">
                <a:extLst>
                  <a:ext uri="{FF2B5EF4-FFF2-40B4-BE49-F238E27FC236}">
                    <a16:creationId xmlns:a16="http://schemas.microsoft.com/office/drawing/2014/main" id="{5188211D-91B6-4108-94AB-70F3FB09E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44624"/>
                <a:ext cx="8928992" cy="6217984"/>
              </a:xfrm>
              <a:prstGeom prst="rect">
                <a:avLst/>
              </a:prstGeom>
              <a:blipFill>
                <a:blip r:embed="rId2"/>
                <a:stretch>
                  <a:fillRect l="-751" t="-294" r="-205" b="-78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688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EA34AB3-CCB7-4942-A490-7B1490F1D402}"/>
              </a:ext>
            </a:extLst>
          </p:cNvPr>
          <p:cNvGrpSpPr/>
          <p:nvPr/>
        </p:nvGrpSpPr>
        <p:grpSpPr>
          <a:xfrm>
            <a:off x="160221" y="1729900"/>
            <a:ext cx="3334611" cy="2425541"/>
            <a:chOff x="160221" y="1729900"/>
            <a:chExt cx="3334611" cy="24255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9">
                  <a:extLst>
                    <a:ext uri="{FF2B5EF4-FFF2-40B4-BE49-F238E27FC236}">
                      <a16:creationId xmlns:a16="http://schemas.microsoft.com/office/drawing/2014/main" id="{53113A23-F90C-4794-BB88-08366A31F8C7}"/>
                    </a:ext>
                  </a:extLst>
                </p:cNvPr>
                <p:cNvSpPr txBox="1"/>
                <p:nvPr/>
              </p:nvSpPr>
              <p:spPr>
                <a:xfrm>
                  <a:off x="160221" y="1729900"/>
                  <a:ext cx="5953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𝐴</m:t>
                        </m:r>
                      </m:oMath>
                    </m:oMathPara>
                  </a14:m>
                  <a:endParaRPr kumimoji="1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3" name="TextBox 9">
                  <a:extLst>
                    <a:ext uri="{FF2B5EF4-FFF2-40B4-BE49-F238E27FC236}">
                      <a16:creationId xmlns:a16="http://schemas.microsoft.com/office/drawing/2014/main" id="{53113A23-F90C-4794-BB88-08366A31F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221" y="1729900"/>
                  <a:ext cx="595355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9">
                  <a:extLst>
                    <a:ext uri="{FF2B5EF4-FFF2-40B4-BE49-F238E27FC236}">
                      <a16:creationId xmlns:a16="http://schemas.microsoft.com/office/drawing/2014/main" id="{66A40F09-E178-484B-B6FA-EF7C014EC0D3}"/>
                    </a:ext>
                  </a:extLst>
                </p:cNvPr>
                <p:cNvSpPr txBox="1"/>
                <p:nvPr/>
              </p:nvSpPr>
              <p:spPr>
                <a:xfrm>
                  <a:off x="2885371" y="3632221"/>
                  <a:ext cx="60946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𝐵</m:t>
                        </m:r>
                      </m:oMath>
                    </m:oMathPara>
                  </a14:m>
                  <a:endParaRPr kumimoji="1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TextBox 9">
                  <a:extLst>
                    <a:ext uri="{FF2B5EF4-FFF2-40B4-BE49-F238E27FC236}">
                      <a16:creationId xmlns:a16="http://schemas.microsoft.com/office/drawing/2014/main" id="{66A40F09-E178-484B-B6FA-EF7C014EC0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5371" y="3632221"/>
                  <a:ext cx="609461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文本框 21">
            <a:extLst>
              <a:ext uri="{FF2B5EF4-FFF2-40B4-BE49-F238E27FC236}">
                <a16:creationId xmlns:a16="http://schemas.microsoft.com/office/drawing/2014/main" id="{A2AD77CA-6CE6-4AC5-855F-EFAFE37F7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535" y="907721"/>
            <a:ext cx="2954655" cy="46166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引子：最速降线问题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DD9C7A8-D9BA-4D5A-8ADC-27D5F4B325AB}"/>
              </a:ext>
            </a:extLst>
          </p:cNvPr>
          <p:cNvGrpSpPr/>
          <p:nvPr/>
        </p:nvGrpSpPr>
        <p:grpSpPr>
          <a:xfrm>
            <a:off x="613146" y="1807668"/>
            <a:ext cx="2700280" cy="1908192"/>
            <a:chOff x="613146" y="1807668"/>
            <a:chExt cx="2700280" cy="190819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7EA2437-A0D9-A14D-A439-9E0212AD86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13146" y="1807668"/>
              <a:ext cx="180000" cy="18000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4088622-CEB3-3A4B-8540-01F579A15F0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133426" y="3535860"/>
              <a:ext cx="180000" cy="180000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595A82-95A1-D04A-B783-94B571F636E5}"/>
              </a:ext>
            </a:extLst>
          </p:cNvPr>
          <p:cNvCxnSpPr>
            <a:stCxn id="3" idx="4"/>
          </p:cNvCxnSpPr>
          <p:nvPr/>
        </p:nvCxnSpPr>
        <p:spPr bwMode="auto">
          <a:xfrm>
            <a:off x="703146" y="1987668"/>
            <a:ext cx="0" cy="163819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AEEC21-C451-7548-8822-65629CE56321}"/>
              </a:ext>
            </a:extLst>
          </p:cNvPr>
          <p:cNvCxnSpPr>
            <a:cxnSpLocks/>
          </p:cNvCxnSpPr>
          <p:nvPr/>
        </p:nvCxnSpPr>
        <p:spPr bwMode="auto">
          <a:xfrm flipH="1">
            <a:off x="703146" y="3625860"/>
            <a:ext cx="25202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C2E0C3-0586-0742-B85D-5CAF25DA8B7A}"/>
                  </a:ext>
                </a:extLst>
              </p:cNvPr>
              <p:cNvSpPr txBox="1"/>
              <p:nvPr/>
            </p:nvSpPr>
            <p:spPr>
              <a:xfrm>
                <a:off x="159155" y="2604364"/>
                <a:ext cx="5766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h</m:t>
                      </m:r>
                    </m:oMath>
                  </m:oMathPara>
                </a14:m>
                <a:endParaRPr kumimoji="1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9C2E0C3-0586-0742-B85D-5CAF25DA8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55" y="2604364"/>
                <a:ext cx="5766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BE591B-2186-EE49-9014-2F7A9342BCCA}"/>
                  </a:ext>
                </a:extLst>
              </p:cNvPr>
              <p:cNvSpPr txBox="1"/>
              <p:nvPr/>
            </p:nvSpPr>
            <p:spPr>
              <a:xfrm>
                <a:off x="1674938" y="3625860"/>
                <a:ext cx="58400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𝑑</m:t>
                      </m:r>
                    </m:oMath>
                  </m:oMathPara>
                </a14:m>
                <a:endParaRPr kumimoji="1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ABE591B-2186-EE49-9014-2F7A9342B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938" y="3625860"/>
                <a:ext cx="58400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9F7FCB-19AD-4142-9A50-028B76028F64}"/>
              </a:ext>
            </a:extLst>
          </p:cNvPr>
          <p:cNvCxnSpPr>
            <a:cxnSpLocks/>
            <a:stCxn id="3" idx="5"/>
            <a:endCxn id="17" idx="0"/>
          </p:cNvCxnSpPr>
          <p:nvPr/>
        </p:nvCxnSpPr>
        <p:spPr bwMode="auto">
          <a:xfrm>
            <a:off x="766786" y="1961308"/>
            <a:ext cx="2425705" cy="171141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Arc 15">
            <a:extLst>
              <a:ext uri="{FF2B5EF4-FFF2-40B4-BE49-F238E27FC236}">
                <a16:creationId xmlns:a16="http://schemas.microsoft.com/office/drawing/2014/main" id="{4D617CEE-45F0-E64B-A99F-1C516E9B8F28}"/>
              </a:ext>
            </a:extLst>
          </p:cNvPr>
          <p:cNvSpPr/>
          <p:nvPr/>
        </p:nvSpPr>
        <p:spPr bwMode="auto">
          <a:xfrm>
            <a:off x="-1836712" y="1906664"/>
            <a:ext cx="5000841" cy="3438392"/>
          </a:xfrm>
          <a:prstGeom prst="arc">
            <a:avLst>
              <a:gd name="adj1" fmla="val 16200000"/>
              <a:gd name="adj2" fmla="val 2939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B6D007DC-7725-FD42-97BC-972AE75875B1}"/>
              </a:ext>
            </a:extLst>
          </p:cNvPr>
          <p:cNvSpPr/>
          <p:nvPr/>
        </p:nvSpPr>
        <p:spPr bwMode="auto">
          <a:xfrm rot="10800000">
            <a:off x="397122" y="-2187624"/>
            <a:ext cx="11828374" cy="6336704"/>
          </a:xfrm>
          <a:prstGeom prst="arc">
            <a:avLst>
              <a:gd name="adj1" fmla="val 19152062"/>
              <a:gd name="adj2" fmla="val 21032413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5DB07333-BBB9-C741-AE9A-96E3DB569AF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3729" y="772676"/>
                <a:ext cx="5112568" cy="35598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𝐴𝐵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两点之间，水平距离为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𝑑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，垂直距离为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h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，质点在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点处于静止状态，在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重力作用下沿光滑曲线滑向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𝐵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。问曲线取何形状时，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质点从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𝐵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耗费的时间最少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？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Hei" panose="02010609060101010101" pitchFamily="49" charset="-122"/>
                    <a:cs typeface="+mn-cs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𝑣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2</m:t>
                        </m:r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𝑔𝑦</m:t>
                        </m:r>
                      </m:e>
                    </m:rad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,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𝑠</m:t>
                        </m:r>
                      </m:num>
                      <m:den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𝑣</m:t>
                        </m:r>
                      </m:den>
                    </m:f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kumimoji="1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kumimoji="1" lang="en-US" altLang="zh-CN" sz="24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  <a:cs typeface="+mn-cs"/>
                                  </a:rPr>
                                  <m:t>′2</m:t>
                                </m:r>
                              </m:sup>
                            </m:sSup>
                          </m:e>
                        </m:rad>
                        <m:r>
                          <m:rPr>
                            <m:sty m:val="p"/>
                          </m:rPr>
                          <a:rPr kumimoji="1" lang="en-US" altLang="zh-CN" sz="2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d</m:t>
                        </m:r>
                        <m:r>
                          <a:rPr kumimoji="1" lang="en-US" altLang="zh-CN" sz="24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𝑥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2</m:t>
                            </m:r>
                            <m:r>
                              <a:rPr kumimoji="1" lang="en-US" altLang="zh-CN" sz="24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𝑔𝑦</m:t>
                            </m:r>
                          </m:e>
                        </m:rad>
                      </m:den>
                    </m:f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文本框 21">
                <a:extLst>
                  <a:ext uri="{FF2B5EF4-FFF2-40B4-BE49-F238E27FC236}">
                    <a16:creationId xmlns:a16="http://schemas.microsoft.com/office/drawing/2014/main" id="{5DB07333-BBB9-C741-AE9A-96E3DB569A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73729" y="772676"/>
                <a:ext cx="5112568" cy="3559885"/>
              </a:xfrm>
              <a:prstGeom prst="rect">
                <a:avLst/>
              </a:prstGeom>
              <a:blipFill>
                <a:blip r:embed="rId6"/>
                <a:stretch>
                  <a:fillRect l="-1788" r="-3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0">
            <a:extLst>
              <a:ext uri="{FF2B5EF4-FFF2-40B4-BE49-F238E27FC236}">
                <a16:creationId xmlns:a16="http://schemas.microsoft.com/office/drawing/2014/main" id="{7D894369-1EC5-4157-898C-841FE25FB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17" y="132878"/>
            <a:ext cx="2368351" cy="461665"/>
          </a:xfrm>
          <a:prstGeom prst="rect">
            <a:avLst/>
          </a:prstGeom>
          <a:solidFill>
            <a:schemeClr val="bg1"/>
          </a:solidFill>
          <a:ln w="9525">
            <a:solidFill>
              <a:srgbClr val="FFFF66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0000"/>
                </a:solidFill>
                <a:ea typeface="黑体" panose="02010609060101010101" pitchFamily="49" charset="-122"/>
              </a:rPr>
              <a:t>一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黑体" panose="02010609060101010101" pitchFamily="49" charset="-122"/>
              </a:rPr>
              <a:t>、变分法简介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8434D3B4-AC2B-4A1C-8F0F-67BF65601A21}"/>
                  </a:ext>
                </a:extLst>
              </p:cNvPr>
              <p:cNvSpPr txBox="1"/>
              <p:nvPr/>
            </p:nvSpPr>
            <p:spPr>
              <a:xfrm>
                <a:off x="251520" y="4418845"/>
                <a:ext cx="8734777" cy="192219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Hei" panose="02010609060101010101" pitchFamily="49" charset="-122"/>
                    <a:cs typeface="+mn-cs"/>
                  </a:rPr>
                  <a:t>质点从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Hei" panose="02010609060101010101" pitchFamily="49" charset="-122"/>
                    <a:cs typeface="+mn-cs"/>
                  </a:rPr>
                  <a:t>滑到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𝐵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Hei" panose="02010609060101010101" pitchFamily="49" charset="-122"/>
                    <a:cs typeface="+mn-cs"/>
                  </a:rPr>
                  <a:t>的总时间：</a:t>
                </a:r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𝑡</m:t>
                      </m:r>
                      <m:r>
                        <a:rPr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𝑑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US" altLang="zh-CN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altLang="zh-CN" i="1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i="1" dirty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i="1" dirty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i="1" dirty="0">
                                          <a:solidFill>
                                            <a:srgbClr val="0432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′2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i="1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2</m:t>
                                  </m:r>
                                  <m:r>
                                    <a:rPr lang="en-US" altLang="zh-CN" i="1" dirty="0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𝑔𝑦</m:t>
                                  </m:r>
                                </m:den>
                              </m:f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𝑡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的大小</a:t>
                </a:r>
                <a:r>
                  <a:rPr lang="zh-CN" altLang="en-US" dirty="0">
                    <a:solidFill>
                      <a:srgbClr val="0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依赖于函数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𝑦</m:t>
                    </m:r>
                    <m:r>
                      <a:rPr lang="en-US" altLang="zh-CN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(</m:t>
                    </m:r>
                    <m:r>
                      <a:rPr lang="en-US" altLang="zh-CN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𝑥</m:t>
                    </m:r>
                    <m:r>
                      <a:rPr lang="en-US" altLang="zh-CN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的</a:t>
                </a:r>
                <a:r>
                  <a:rPr lang="zh-CN" altLang="en-US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整体</a:t>
                </a:r>
                <a:r>
                  <a:rPr lang="en-US" altLang="zh-CN" dirty="0">
                    <a:solidFill>
                      <a:srgbClr val="0432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,</a:t>
                </a:r>
                <a:r>
                  <a:rPr lang="zh-CN" altLang="en-US" dirty="0">
                    <a:solidFill>
                      <a:srgbClr val="0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不是依赖于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𝑦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在某点处的值</a:t>
                </a:r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0">
                <a:extLst>
                  <a:ext uri="{FF2B5EF4-FFF2-40B4-BE49-F238E27FC236}">
                    <a16:creationId xmlns:a16="http://schemas.microsoft.com/office/drawing/2014/main" id="{8434D3B4-AC2B-4A1C-8F0F-67BF65601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4418845"/>
                <a:ext cx="8734777" cy="1922193"/>
              </a:xfrm>
              <a:prstGeom prst="rect">
                <a:avLst/>
              </a:prstGeom>
              <a:blipFill>
                <a:blip r:embed="rId7"/>
                <a:stretch>
                  <a:fillRect l="-1047" t="-3492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C6927E1B-9265-42B2-8AC2-B04FFE97A8E9}"/>
              </a:ext>
            </a:extLst>
          </p:cNvPr>
          <p:cNvGrpSpPr/>
          <p:nvPr/>
        </p:nvGrpSpPr>
        <p:grpSpPr>
          <a:xfrm>
            <a:off x="614163" y="1811480"/>
            <a:ext cx="3017657" cy="2669504"/>
            <a:chOff x="614163" y="1811480"/>
            <a:chExt cx="3017657" cy="2669504"/>
          </a:xfrm>
        </p:grpSpPr>
        <p:cxnSp>
          <p:nvCxnSpPr>
            <p:cNvPr id="26" name="Straight Arrow Connector 15">
              <a:extLst>
                <a:ext uri="{FF2B5EF4-FFF2-40B4-BE49-F238E27FC236}">
                  <a16:creationId xmlns:a16="http://schemas.microsoft.com/office/drawing/2014/main" id="{69C300A8-46FE-42A6-BC1C-0F4C2F41B864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>
              <a:off x="707440" y="1836370"/>
              <a:ext cx="2862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Arrow Connector 17">
              <a:extLst>
                <a:ext uri="{FF2B5EF4-FFF2-40B4-BE49-F238E27FC236}">
                  <a16:creationId xmlns:a16="http://schemas.microsoft.com/office/drawing/2014/main" id="{AAD3DF7E-6F15-4939-9725-29E675F9C8CD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rot="5400000">
              <a:off x="-556854" y="3125116"/>
              <a:ext cx="25200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18">
                  <a:extLst>
                    <a:ext uri="{FF2B5EF4-FFF2-40B4-BE49-F238E27FC236}">
                      <a16:creationId xmlns:a16="http://schemas.microsoft.com/office/drawing/2014/main" id="{69AA556E-7369-453A-AB33-48184786F631}"/>
                    </a:ext>
                  </a:extLst>
                </p:cNvPr>
                <p:cNvSpPr txBox="1"/>
                <p:nvPr/>
              </p:nvSpPr>
              <p:spPr>
                <a:xfrm>
                  <a:off x="3065960" y="1811480"/>
                  <a:ext cx="56586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𝑥</m:t>
                        </m:r>
                      </m:oMath>
                    </m:oMathPara>
                  </a14:m>
                  <a:endParaRPr kumimoji="1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8" name="TextBox 18">
                  <a:extLst>
                    <a:ext uri="{FF2B5EF4-FFF2-40B4-BE49-F238E27FC236}">
                      <a16:creationId xmlns:a16="http://schemas.microsoft.com/office/drawing/2014/main" id="{69AA556E-7369-453A-AB33-48184786F6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5960" y="1811480"/>
                  <a:ext cx="56586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19">
                  <a:extLst>
                    <a:ext uri="{FF2B5EF4-FFF2-40B4-BE49-F238E27FC236}">
                      <a16:creationId xmlns:a16="http://schemas.microsoft.com/office/drawing/2014/main" id="{B83416D3-5E5D-4E71-8703-7945D2489E0D}"/>
                    </a:ext>
                  </a:extLst>
                </p:cNvPr>
                <p:cNvSpPr txBox="1"/>
                <p:nvPr/>
              </p:nvSpPr>
              <p:spPr>
                <a:xfrm>
                  <a:off x="614163" y="3957764"/>
                  <a:ext cx="58400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𝑦</m:t>
                        </m:r>
                      </m:oMath>
                    </m:oMathPara>
                  </a14:m>
                  <a:endParaRPr kumimoji="1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9" name="TextBox 19">
                  <a:extLst>
                    <a:ext uri="{FF2B5EF4-FFF2-40B4-BE49-F238E27FC236}">
                      <a16:creationId xmlns:a16="http://schemas.microsoft.com/office/drawing/2014/main" id="{B83416D3-5E5D-4E71-8703-7945D2489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63" y="3957764"/>
                  <a:ext cx="584006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E833700E-1FF6-42D7-BDE2-90156256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813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/>
      <p:bldP spid="11" grpId="0"/>
      <p:bldP spid="16" grpId="0" animBg="1"/>
      <p:bldP spid="17" grpId="0" animBg="1"/>
      <p:bldP spid="21" grpId="0" animBg="1"/>
      <p:bldP spid="18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21">
                <a:extLst>
                  <a:ext uri="{FF2B5EF4-FFF2-40B4-BE49-F238E27FC236}">
                    <a16:creationId xmlns:a16="http://schemas.microsoft.com/office/drawing/2014/main" id="{E55C8D52-23D2-A649-A444-1E616973F3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25654"/>
                <a:ext cx="9001000" cy="425437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𝑑</m:t>
                          </m:r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𝐹</m:t>
                          </m:r>
                          <m: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[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]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是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从函数空间到数域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的映射，被称为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泛函（函数的函数）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。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noProof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注意：泛函不是复合函数，后者</a:t>
                </a:r>
                <a:r>
                  <a:rPr lang="zh-CN" altLang="en-US" sz="240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仅依赖于函数在某点的值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最速降线问题，等价于求解泛函</a:t>
                </a: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𝒕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[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𝒚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]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的极值问题</a:t>
                </a:r>
                <a:r>
                  <a:rPr lang="zh-CN" altLang="en-US" sz="2400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。如何求？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函数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𝑓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 取极值，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𝑓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⟹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𝑥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+mj-lt"/>
                    <a:ea typeface="黑体" panose="02010609060101010101" pitchFamily="49" charset="-122"/>
                  </a:rPr>
                  <a:t>导致的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+mj-lt"/>
                    <a:ea typeface="黑体" panose="02010609060101010101" pitchFamily="49" charset="-122"/>
                    <a:cs typeface="+mn-cs"/>
                  </a:rPr>
                  <a:t>微分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d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𝑓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泛函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[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1" lang="en-US" altLang="zh-CN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]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 取极值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 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→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𝑦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导致的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变分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FF0000"/>
                  </a:buClr>
                  <a:buSz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泛函</m:t>
                          </m:r>
                          <m:r>
                            <a:rPr lang="zh-CN" altLang="en-US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取</m:t>
                          </m:r>
                          <m:r>
                            <a:rPr lang="zh-CN" alt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极值</m:t>
                          </m:r>
                          <m:r>
                            <a:rPr lang="zh-CN" altLang="en-US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的</m:t>
                          </m:r>
                          <m:r>
                            <a:rPr lang="zh-CN" altLang="en-US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必要条件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文本框 21">
                <a:extLst>
                  <a:ext uri="{FF2B5EF4-FFF2-40B4-BE49-F238E27FC236}">
                    <a16:creationId xmlns:a16="http://schemas.microsoft.com/office/drawing/2014/main" id="{E55C8D52-23D2-A649-A444-1E616973F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5654"/>
                <a:ext cx="9001000" cy="4254370"/>
              </a:xfrm>
              <a:prstGeom prst="rect">
                <a:avLst/>
              </a:prstGeom>
              <a:blipFill>
                <a:blip r:embed="rId3"/>
                <a:stretch>
                  <a:fillRect l="-10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D49011-8C81-48B9-AAD6-239B17D7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3980592-B368-45E1-9A23-507B5519EE94}"/>
                  </a:ext>
                </a:extLst>
              </p:cNvPr>
              <p:cNvSpPr/>
              <p:nvPr/>
            </p:nvSpPr>
            <p:spPr>
              <a:xfrm>
                <a:off x="26877" y="4055877"/>
                <a:ext cx="5353577" cy="238796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函数的变分：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，两端固定，函数形式的微小变化</a:t>
                </a:r>
                <a:endParaRPr lang="en-US" altLang="zh-CN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⟹ 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→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altLang="zh-CN" b="0" dirty="0">
                  <a:solidFill>
                    <a:srgbClr val="000000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lvl="0" algn="ctr">
                  <a:lnSpc>
                    <a:spcPct val="15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⟹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𝛿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     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即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𝛿</m:t>
                            </m:r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b="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23980592-B368-45E1-9A23-507B5519EE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7" y="4055877"/>
                <a:ext cx="5353577" cy="2387961"/>
              </a:xfrm>
              <a:prstGeom prst="rect">
                <a:avLst/>
              </a:prstGeom>
              <a:blipFill>
                <a:blip r:embed="rId4"/>
                <a:stretch>
                  <a:fillRect l="-1706" r="-1024" b="-3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ABE8D7FA-C759-4C1C-8641-1D3BF8EE16C0}"/>
              </a:ext>
            </a:extLst>
          </p:cNvPr>
          <p:cNvGrpSpPr/>
          <p:nvPr/>
        </p:nvGrpSpPr>
        <p:grpSpPr>
          <a:xfrm>
            <a:off x="5292080" y="4303812"/>
            <a:ext cx="3334611" cy="2425541"/>
            <a:chOff x="5478610" y="4100652"/>
            <a:chExt cx="3334611" cy="2425541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6ECECB6-669D-4F4A-B26C-D4213E6B8A8B}"/>
                </a:ext>
              </a:extLst>
            </p:cNvPr>
            <p:cNvGrpSpPr/>
            <p:nvPr/>
          </p:nvGrpSpPr>
          <p:grpSpPr>
            <a:xfrm>
              <a:off x="5478610" y="4100652"/>
              <a:ext cx="3334611" cy="2425541"/>
              <a:chOff x="4733782" y="3539919"/>
              <a:chExt cx="3334611" cy="2425541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28E4B6A4-FDF6-432A-BF23-35710FD8BEA8}"/>
                  </a:ext>
                </a:extLst>
              </p:cNvPr>
              <p:cNvGrpSpPr/>
              <p:nvPr/>
            </p:nvGrpSpPr>
            <p:grpSpPr>
              <a:xfrm>
                <a:off x="4733782" y="3539919"/>
                <a:ext cx="3334611" cy="2425541"/>
                <a:chOff x="160221" y="1729900"/>
                <a:chExt cx="3334611" cy="24255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TextBox 9">
                      <a:extLst>
                        <a:ext uri="{FF2B5EF4-FFF2-40B4-BE49-F238E27FC236}">
                          <a16:creationId xmlns:a16="http://schemas.microsoft.com/office/drawing/2014/main" id="{CB95E882-113A-49A1-B0BA-388F4A27C1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0221" y="1729900"/>
                      <a:ext cx="595355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𝐴</m:t>
                            </m:r>
                          </m:oMath>
                        </m:oMathPara>
                      </a14:m>
                      <a:endParaRPr kumimoji="1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imHei" panose="02010609060101010101" pitchFamily="49" charset="-122"/>
                        <a:ea typeface="SimHei" panose="02010609060101010101" pitchFamily="49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TextBox 9">
                      <a:extLst>
                        <a:ext uri="{FF2B5EF4-FFF2-40B4-BE49-F238E27FC236}">
                          <a16:creationId xmlns:a16="http://schemas.microsoft.com/office/drawing/2014/main" id="{53113A23-F90C-4794-BB88-08366A31F8C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0221" y="1729900"/>
                      <a:ext cx="595355" cy="5232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9">
                      <a:extLst>
                        <a:ext uri="{FF2B5EF4-FFF2-40B4-BE49-F238E27FC236}">
                          <a16:creationId xmlns:a16="http://schemas.microsoft.com/office/drawing/2014/main" id="{70F0DDB7-E9E3-4E69-B923-362025AC78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5371" y="3632221"/>
                      <a:ext cx="609461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𝐵</m:t>
                            </m:r>
                          </m:oMath>
                        </m:oMathPara>
                      </a14:m>
                      <a:endParaRPr kumimoji="1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imHei" panose="02010609060101010101" pitchFamily="49" charset="-122"/>
                        <a:ea typeface="SimHei" panose="02010609060101010101" pitchFamily="49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TextBox 9">
                      <a:extLst>
                        <a:ext uri="{FF2B5EF4-FFF2-40B4-BE49-F238E27FC236}">
                          <a16:creationId xmlns:a16="http://schemas.microsoft.com/office/drawing/2014/main" id="{66A40F09-E178-484B-B6FA-EF7C014EC0D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5371" y="3632221"/>
                      <a:ext cx="609461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8BB87D81-E9C5-44A8-988C-F633EC5CF7DE}"/>
                  </a:ext>
                </a:extLst>
              </p:cNvPr>
              <p:cNvGrpSpPr/>
              <p:nvPr/>
            </p:nvGrpSpPr>
            <p:grpSpPr>
              <a:xfrm>
                <a:off x="5186707" y="3617687"/>
                <a:ext cx="2700280" cy="1908192"/>
                <a:chOff x="613146" y="1807668"/>
                <a:chExt cx="2700280" cy="1908192"/>
              </a:xfrm>
            </p:grpSpPr>
            <p:sp>
              <p:nvSpPr>
                <p:cNvPr id="8" name="Oval 2">
                  <a:extLst>
                    <a:ext uri="{FF2B5EF4-FFF2-40B4-BE49-F238E27FC236}">
                      <a16:creationId xmlns:a16="http://schemas.microsoft.com/office/drawing/2014/main" id="{4E02C780-FD23-4A76-8AAE-5C361F76D60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613146" y="1807668"/>
                  <a:ext cx="180000" cy="180000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Oval 3">
                  <a:extLst>
                    <a:ext uri="{FF2B5EF4-FFF2-40B4-BE49-F238E27FC236}">
                      <a16:creationId xmlns:a16="http://schemas.microsoft.com/office/drawing/2014/main" id="{05017014-D94E-4692-B885-B4A5B2D97EC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3133426" y="3535860"/>
                  <a:ext cx="180000" cy="180000"/>
                </a:xfrm>
                <a:prstGeom prst="ellipse">
                  <a:avLst/>
                </a:prstGeom>
                <a:noFill/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cxnSp>
            <p:nvCxnSpPr>
              <p:cNvPr id="10" name="Straight Connector 5">
                <a:extLst>
                  <a:ext uri="{FF2B5EF4-FFF2-40B4-BE49-F238E27FC236}">
                    <a16:creationId xmlns:a16="http://schemas.microsoft.com/office/drawing/2014/main" id="{880EF766-56C1-4ED8-919E-2EF66756036B}"/>
                  </a:ext>
                </a:extLst>
              </p:cNvPr>
              <p:cNvCxnSpPr>
                <a:stCxn id="8" idx="4"/>
              </p:cNvCxnSpPr>
              <p:nvPr/>
            </p:nvCxnSpPr>
            <p:spPr bwMode="auto">
              <a:xfrm>
                <a:off x="5276707" y="3797687"/>
                <a:ext cx="0" cy="163819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6">
                <a:extLst>
                  <a:ext uri="{FF2B5EF4-FFF2-40B4-BE49-F238E27FC236}">
                    <a16:creationId xmlns:a16="http://schemas.microsoft.com/office/drawing/2014/main" id="{3D08B760-CEFF-4FC1-AF50-C4AB9D956ED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5276707" y="5435879"/>
                <a:ext cx="252028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0B9FEB3A-B0EE-4423-8FA1-738A960EC376}"/>
                  </a:ext>
                </a:extLst>
              </p:cNvPr>
              <p:cNvGrpSpPr/>
              <p:nvPr/>
            </p:nvGrpSpPr>
            <p:grpSpPr>
              <a:xfrm>
                <a:off x="5219343" y="3586941"/>
                <a:ext cx="2754266" cy="2282907"/>
                <a:chOff x="645782" y="1776922"/>
                <a:chExt cx="2754266" cy="2282907"/>
              </a:xfrm>
            </p:grpSpPr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B1E9935F-33A8-4AC5-9149-5BA431CCDBAA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 bwMode="auto">
                <a:xfrm>
                  <a:off x="707440" y="1836370"/>
                  <a:ext cx="2358520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p:cxnSp>
              <p:nvCxnSpPr>
                <p:cNvPr id="17" name="Straight Arrow Connector 17">
                  <a:extLst>
                    <a:ext uri="{FF2B5EF4-FFF2-40B4-BE49-F238E27FC236}">
                      <a16:creationId xmlns:a16="http://schemas.microsoft.com/office/drawing/2014/main" id="{6BFBFE8B-47E7-4A31-9216-E4AC2155B5C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 bwMode="auto">
                <a:xfrm>
                  <a:off x="703146" y="1865116"/>
                  <a:ext cx="0" cy="2130129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8">
                      <a:extLst>
                        <a:ext uri="{FF2B5EF4-FFF2-40B4-BE49-F238E27FC236}">
                          <a16:creationId xmlns:a16="http://schemas.microsoft.com/office/drawing/2014/main" id="{DDBE203F-4632-4274-AC99-1344C71B52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34188" y="1776922"/>
                      <a:ext cx="565860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en-US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imHei" panose="02010609060101010101" pitchFamily="49" charset="-122"/>
                        <a:ea typeface="SimHei" panose="02010609060101010101" pitchFamily="49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TextBox 18">
                      <a:extLst>
                        <a:ext uri="{FF2B5EF4-FFF2-40B4-BE49-F238E27FC236}">
                          <a16:creationId xmlns:a16="http://schemas.microsoft.com/office/drawing/2014/main" id="{DDBE203F-4632-4274-AC99-1344C71B52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34188" y="1776922"/>
                      <a:ext cx="565860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TextBox 19">
                      <a:extLst>
                        <a:ext uri="{FF2B5EF4-FFF2-40B4-BE49-F238E27FC236}">
                          <a16:creationId xmlns:a16="http://schemas.microsoft.com/office/drawing/2014/main" id="{D9403793-7F15-4613-AEFB-9AD5F3F602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782" y="3536609"/>
                      <a:ext cx="58400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sz="2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SimHei" panose="02010609060101010101" pitchFamily="49" charset="-122"/>
                                <a:cs typeface="+mn-cs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imHei" panose="02010609060101010101" pitchFamily="49" charset="-122"/>
                        <a:ea typeface="SimHei" panose="02010609060101010101" pitchFamily="49" charset="-122"/>
                        <a:cs typeface="+mn-cs"/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TextBox 19">
                      <a:extLst>
                        <a:ext uri="{FF2B5EF4-FFF2-40B4-BE49-F238E27FC236}">
                          <a16:creationId xmlns:a16="http://schemas.microsoft.com/office/drawing/2014/main" id="{D9403793-7F15-4613-AEFB-9AD5F3F602C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782" y="3536609"/>
                      <a:ext cx="584006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25" name="任意多边形: 形状 24">
                <a:extLst>
                  <a:ext uri="{FF2B5EF4-FFF2-40B4-BE49-F238E27FC236}">
                    <a16:creationId xmlns:a16="http://schemas.microsoft.com/office/drawing/2014/main" id="{B4898787-0AC6-4754-986D-7D183AE39A5C}"/>
                  </a:ext>
                </a:extLst>
              </p:cNvPr>
              <p:cNvSpPr/>
              <p:nvPr/>
            </p:nvSpPr>
            <p:spPr bwMode="auto">
              <a:xfrm>
                <a:off x="5294302" y="3763522"/>
                <a:ext cx="2502675" cy="1672355"/>
              </a:xfrm>
              <a:custGeom>
                <a:avLst/>
                <a:gdLst>
                  <a:gd name="connsiteX0" fmla="*/ 2475781 w 2475781"/>
                  <a:gd name="connsiteY0" fmla="*/ 1664898 h 1664898"/>
                  <a:gd name="connsiteX1" fmla="*/ 1328468 w 2475781"/>
                  <a:gd name="connsiteY1" fmla="*/ 1406105 h 1664898"/>
                  <a:gd name="connsiteX2" fmla="*/ 276045 w 2475781"/>
                  <a:gd name="connsiteY2" fmla="*/ 543464 h 1664898"/>
                  <a:gd name="connsiteX3" fmla="*/ 0 w 2475781"/>
                  <a:gd name="connsiteY3" fmla="*/ 0 h 16648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75781" h="1664898">
                    <a:moveTo>
                      <a:pt x="2475781" y="1664898"/>
                    </a:moveTo>
                    <a:cubicBezTo>
                      <a:pt x="2085436" y="1628954"/>
                      <a:pt x="1695091" y="1593011"/>
                      <a:pt x="1328468" y="1406105"/>
                    </a:cubicBezTo>
                    <a:cubicBezTo>
                      <a:pt x="961845" y="1219199"/>
                      <a:pt x="497456" y="777815"/>
                      <a:pt x="276045" y="543464"/>
                    </a:cubicBezTo>
                    <a:cubicBezTo>
                      <a:pt x="54634" y="309113"/>
                      <a:pt x="27317" y="154556"/>
                      <a:pt x="0" y="0"/>
                    </a:cubicBezTo>
                  </a:path>
                </a:pathLst>
              </a:custGeom>
              <a:noFill/>
              <a:ln w="19050" cap="flat" cmpd="sng" algn="ctr">
                <a:solidFill>
                  <a:srgbClr val="0000FF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50439450-3C70-4CD4-AFF1-172A82543C40}"/>
                      </a:ext>
                    </a:extLst>
                  </p:cNvPr>
                  <p:cNvSpPr/>
                  <p:nvPr/>
                </p:nvSpPr>
                <p:spPr>
                  <a:xfrm>
                    <a:off x="6492806" y="4361728"/>
                    <a:ext cx="86767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𝑥</m:t>
                              </m:r>
                            </m:e>
                          </m:d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50439450-3C70-4CD4-AFF1-172A82543C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2806" y="4361728"/>
                    <a:ext cx="86767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FADEFD8B-A7E7-4860-B50D-A25B0FF29F1E}"/>
                      </a:ext>
                    </a:extLst>
                  </p:cNvPr>
                  <p:cNvSpPr/>
                  <p:nvPr/>
                </p:nvSpPr>
                <p:spPr>
                  <a:xfrm>
                    <a:off x="5329137" y="4884517"/>
                    <a:ext cx="1146339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  <m: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矩形 26">
                    <a:extLst>
                      <a:ext uri="{FF2B5EF4-FFF2-40B4-BE49-F238E27FC236}">
                        <a16:creationId xmlns:a16="http://schemas.microsoft.com/office/drawing/2014/main" id="{FADEFD8B-A7E7-4860-B50D-A25B0FF29F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137" y="4884517"/>
                    <a:ext cx="1146339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842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52B07181-AD60-48AC-AB5B-A30910F83F92}"/>
                </a:ext>
              </a:extLst>
            </p:cNvPr>
            <p:cNvSpPr/>
            <p:nvPr/>
          </p:nvSpPr>
          <p:spPr bwMode="auto">
            <a:xfrm>
              <a:off x="6021525" y="4266571"/>
              <a:ext cx="2495571" cy="1726852"/>
            </a:xfrm>
            <a:custGeom>
              <a:avLst/>
              <a:gdLst>
                <a:gd name="connsiteX0" fmla="*/ 0 w 2449902"/>
                <a:gd name="connsiteY0" fmla="*/ 0 h 1699404"/>
                <a:gd name="connsiteX1" fmla="*/ 1130061 w 2449902"/>
                <a:gd name="connsiteY1" fmla="*/ 1104181 h 1699404"/>
                <a:gd name="connsiteX2" fmla="*/ 2449902 w 2449902"/>
                <a:gd name="connsiteY2" fmla="*/ 1699404 h 169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49902" h="1699404">
                  <a:moveTo>
                    <a:pt x="0" y="0"/>
                  </a:moveTo>
                  <a:cubicBezTo>
                    <a:pt x="360872" y="410473"/>
                    <a:pt x="721744" y="820947"/>
                    <a:pt x="1130061" y="1104181"/>
                  </a:cubicBezTo>
                  <a:cubicBezTo>
                    <a:pt x="1538378" y="1387415"/>
                    <a:pt x="1994140" y="1543409"/>
                    <a:pt x="2449902" y="1699404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51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21">
                <a:extLst>
                  <a:ext uri="{FF2B5EF4-FFF2-40B4-BE49-F238E27FC236}">
                    <a16:creationId xmlns:a16="http://schemas.microsoft.com/office/drawing/2014/main" id="{E55C8D52-23D2-A649-A444-1E616973F3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504" y="25654"/>
                <a:ext cx="9001000" cy="583332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𝑑</m:t>
                          </m:r>
                        </m:sup>
                        <m:e>
                          <m:r>
                            <a:rPr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𝐹</m:t>
                          </m:r>
                          <m:r>
                            <a:rPr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(</m:t>
                          </m:r>
                          <m:r>
                            <a:rPr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𝑦</m:t>
                          </m:r>
                          <m:r>
                            <a:rPr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400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24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sz="24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:r>
                  <a:rPr lang="zh-CN" alt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在函数的变分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kumimoji="1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作用下，被积函数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𝐹</m:t>
                    </m:r>
                  </m:oMath>
                </a14:m>
                <a:r>
                  <a:rPr kumimoji="1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的变分为</a:t>
                </a:r>
                <a:endParaRPr kumimoji="1" lang="en-US" altLang="zh-CN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𝐹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𝑦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由上页，变分</a:t>
                </a:r>
                <a:r>
                  <a:rPr lang="zh-CN" altLang="en-US" sz="2400" i="0" dirty="0">
                    <a:latin typeface="+mj-lt"/>
                    <a:ea typeface="黑体" panose="02010609060101010101" pitchFamily="49" charset="-122"/>
                  </a:rPr>
                  <a:t>和求导次序可互换</a:t>
                </a:r>
                <a:r>
                  <a:rPr lang="zh-CN" altLang="en-US" sz="2400" i="0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sSup>
                      <m:sSup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=(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)′</m:t>
                    </m:r>
                  </m:oMath>
                </a14:m>
                <a:r>
                  <a:rPr kumimoji="1" lang="zh-CN" alt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黑体" panose="02010609060101010101" pitchFamily="49" charset="-122"/>
                    <a:cs typeface="+mn-cs"/>
                  </a:rPr>
                  <a:t>，上式第二项变为</a:t>
                </a:r>
                <a:endParaRPr kumimoji="1" lang="en-US" altLang="zh-CN" sz="2400" b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num>
                        <m:den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𝛿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𝐹</m:t>
                              </m:r>
                            </m:num>
                            <m:den>
                              <m:r>
                                <a:rPr lang="en-US" altLang="zh-CN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𝛿</m:t>
                      </m:r>
                      <m:r>
                        <a:rPr lang="en-US" altLang="zh-CN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</m:oMath>
                  </m:oMathPara>
                </a14:m>
                <a:endParaRPr lang="en-US" altLang="zh-CN" sz="2400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400" noProof="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代回被积函数中，易得</a:t>
                </a:r>
                <a:endParaRPr lang="en-US" altLang="zh-CN" sz="2400" noProof="0" dirty="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lvl="0">
                  <a:spcBef>
                    <a:spcPct val="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𝑑</m:t>
                          </m:r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 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𝑑𝑥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nary>
                            <m:naryPr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0</m:t>
                              </m:r>
                            </m:sub>
                            <m:sup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𝑑</m:t>
                              </m:r>
                            </m:sup>
                            <m:e>
                              <m:d>
                                <m:dPr>
                                  <m:ctrlP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𝐹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𝑦</m:t>
                                      </m:r>
                                    </m:den>
                                  </m:f>
                                  <m: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d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d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𝑥</m:t>
                                      </m:r>
                                    </m:den>
                                  </m:f>
                                  <m:f>
                                    <m:fPr>
                                      <m:ctrlP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𝐹</m:t>
                                      </m:r>
                                    </m:num>
                                    <m:den>
                                      <m:r>
                                        <a:rPr lang="en-US" altLang="zh-CN" sz="24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𝜕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4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𝛿</m:t>
                              </m:r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+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altLang="zh-CN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𝜕</m:t>
                                          </m:r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𝐹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黑体" panose="02010609060101010101" pitchFamily="49" charset="-122"/>
                                            </a:rPr>
                                            <m:t>𝜕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𝑦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sz="24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黑体" panose="02010609060101010101" pitchFamily="49" charset="-122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𝛿</m:t>
                                      </m:r>
                                      <m:r>
                                        <a:rPr lang="en-US" altLang="zh-CN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𝑑</m:t>
                          </m:r>
                        </m:sup>
                      </m:sSub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因为所有</a:t>
                </a:r>
                <a:r>
                  <a:rPr lang="zh-CN" altLang="en-US" sz="2400" i="0" noProof="0" dirty="0">
                    <a:solidFill>
                      <a:srgbClr val="000000"/>
                    </a:solidFill>
                    <a:latin typeface="+mj-lt"/>
                    <a:ea typeface="黑体" panose="02010609060101010101" pitchFamily="49" charset="-122"/>
                  </a:rPr>
                  <a:t>函数</a:t>
                </a:r>
                <a:r>
                  <a:rPr lang="zh-CN" altLang="en-US" sz="2400" i="0" dirty="0">
                    <a:solidFill>
                      <a:srgbClr val="000000"/>
                    </a:solidFill>
                    <a:latin typeface="+mj-lt"/>
                    <a:ea typeface="黑体" panose="02010609060101010101" pitchFamily="49" charset="-122"/>
                  </a:rPr>
                  <a:t>均从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</m:oMath>
                </a14:m>
                <a:r>
                  <a:rPr lang="zh-CN" altLang="en-US" sz="2400" i="0" dirty="0">
                    <a:solidFill>
                      <a:srgbClr val="000000"/>
                    </a:solidFill>
                    <a:latin typeface="+mj-lt"/>
                    <a:ea typeface="黑体" panose="02010609060101010101" pitchFamily="49" charset="-122"/>
                  </a:rPr>
                  <a:t>点出发到达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𝐵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点，故两函数之差必在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𝐴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𝐵</m:t>
                    </m:r>
                  </m:oMath>
                </a14:m>
                <a:r>
                  <a:rPr lang="zh-CN" altLang="en-US" sz="2400" i="0" dirty="0">
                    <a:solidFill>
                      <a:srgbClr val="000000"/>
                    </a:solidFill>
                    <a:latin typeface="+mj-lt"/>
                    <a:ea typeface="黑体" panose="02010609060101010101" pitchFamily="49" charset="-122"/>
                  </a:rPr>
                  <a:t>两点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等于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0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sz="2400" b="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sSub>
                      <m:sSubPr>
                        <m:ctrlPr>
                          <a:rPr lang="en-US" altLang="zh-CN" sz="24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b="0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4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=0</m:t>
                        </m:r>
                      </m:sub>
                    </m:sSub>
                    <m:r>
                      <a:rPr lang="en-US" altLang="zh-CN" sz="2400" b="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sz="2400" b="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𝛿</m:t>
                    </m:r>
                    <m:r>
                      <a:rPr lang="en-US" altLang="zh-CN" sz="2400" b="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sSub>
                      <m:sSubPr>
                        <m:ctrlPr>
                          <a:rPr lang="en-US" altLang="zh-CN" sz="24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sz="2400" b="0" i="1" noProof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sz="24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sz="24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sz="2400" b="0" i="1" noProof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𝑑</m:t>
                        </m:r>
                      </m:sub>
                    </m:sSub>
                    <m:r>
                      <a:rPr lang="en-US" altLang="zh-CN" sz="2400" b="0" i="1" noProof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，上式第二项为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0</a:t>
                </a:r>
              </a:p>
            </p:txBody>
          </p:sp>
        </mc:Choice>
        <mc:Fallback xmlns="">
          <p:sp>
            <p:nvSpPr>
              <p:cNvPr id="2" name="文本框 21">
                <a:extLst>
                  <a:ext uri="{FF2B5EF4-FFF2-40B4-BE49-F238E27FC236}">
                    <a16:creationId xmlns:a16="http://schemas.microsoft.com/office/drawing/2014/main" id="{E55C8D52-23D2-A649-A444-1E616973F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504" y="25654"/>
                <a:ext cx="9001000" cy="5833328"/>
              </a:xfrm>
              <a:prstGeom prst="rect">
                <a:avLst/>
              </a:prstGeom>
              <a:blipFill>
                <a:blip r:embed="rId2"/>
                <a:stretch>
                  <a:fillRect l="-1084" b="-148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FD49011-8C81-48B9-AAD6-239B17D75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62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6081102-F5F8-054C-8C9F-132DBAAF6A9A}"/>
                  </a:ext>
                </a:extLst>
              </p:cNvPr>
              <p:cNvSpPr/>
              <p:nvPr/>
            </p:nvSpPr>
            <p:spPr>
              <a:xfrm>
                <a:off x="72008" y="0"/>
                <a:ext cx="9036496" cy="632205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𝑑</m:t>
                          </m:r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𝐹</m:t>
                          </m:r>
                          <m: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nary>
                      <m:r>
                        <a:rPr kumimoji="1" lang="zh-CN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zh-CN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𝛿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𝑡</m:t>
                      </m:r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den>
                              </m:f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altLang="zh-CN" sz="24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r>
                                    <a:rPr kumimoji="1" lang="en-US" altLang="zh-CN" sz="2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𝐹</m:t>
                                  </m:r>
                                </m:num>
                                <m:den>
                                  <m:r>
                                    <a:rPr kumimoji="1" lang="en-US" altLang="zh-CN" sz="24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+mn-cs"/>
                                    </a:rPr>
                                    <m:t>𝜕</m:t>
                                  </m:r>
                                  <m:sSup>
                                    <m:sSupPr>
                                      <m:ctrlP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1" lang="en-US" altLang="zh-CN" sz="24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  <a:cs typeface="+mn-cs"/>
                                        </a:rPr>
                                        <m:t>′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𝛿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nary>
                      <m:r>
                        <a:rPr kumimoji="1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因为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𝑦</m:t>
                    </m:r>
                  </m:oMath>
                </a14:m>
                <a:r>
                  <a:rPr kumimoji="1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可以取任意形式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，故可取其为一组函数基（如三角级数），使得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()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对应的函数的所有展开系数均为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0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，故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()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本身必为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0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  <m:r>
                        <a:rPr kumimoji="1" lang="zh-CN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  </m:t>
                      </m:r>
                      <m:r>
                        <a:rPr kumimoji="1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(</m:t>
                      </m:r>
                      <m:r>
                        <a:rPr kumimoji="1" lang="zh-CN" altLang="en-US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欧拉方程</m:t>
                      </m:r>
                      <m:r>
                        <a:rPr kumimoji="1" lang="zh-CN" altLang="en-US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Hei" panose="02010609060101010101" pitchFamily="49" charset="-122"/>
                    <a:cs typeface="+mn-cs"/>
                  </a:rPr>
                  <a:t>小结：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Hei" panose="02010609060101010101" pitchFamily="49" charset="-122"/>
                    <a:cs typeface="+mn-cs"/>
                  </a:rPr>
                  <a:t>若某个量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𝑡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Hei" panose="02010609060101010101" pitchFamily="49" charset="-122"/>
                    <a:cs typeface="+mn-cs"/>
                  </a:rPr>
                  <a:t>依赖于函数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𝑦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Hei" panose="02010609060101010101" pitchFamily="49" charset="-122"/>
                    <a:cs typeface="+mn-cs"/>
                  </a:rPr>
                  <a:t>的整体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</m:d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𝐹</m:t>
                          </m:r>
                          <m: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  <m: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𝑡</m:t>
                    </m:r>
                  </m:oMath>
                </a14:m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取极值</a:t>
                </a:r>
                <a:r>
                  <a:rPr lang="zh-CN" altLang="en-US" dirty="0">
                    <a:solidFill>
                      <a:srgbClr val="0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+mj-lt"/>
                    <a:ea typeface="SimHei" panose="02010609060101010101" pitchFamily="49" charset="-122"/>
                    <a:cs typeface="+mn-cs"/>
                  </a:rPr>
                  <a:t>必要</a:t>
                </a:r>
                <a:r>
                  <a:rPr lang="zh-CN" altLang="en-US" i="0" dirty="0">
                    <a:solidFill>
                      <a:srgbClr val="000000"/>
                    </a:solidFill>
                    <a:latin typeface="+mj-lt"/>
                    <a:ea typeface="SimHei" panose="02010609060101010101" pitchFamily="49" charset="-122"/>
                  </a:rPr>
                  <a:t>条件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𝑡</m:t>
                    </m:r>
                    <m:r>
                      <a:rPr kumimoji="1" lang="en-US" altLang="zh-CN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=0  ⟹    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被积函数满足欧拉方程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𝑦</m:t>
                          </m:r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𝐹</m:t>
                          </m:r>
                        </m:num>
                        <m:den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𝜕</m:t>
                          </m:r>
                          <m:sSup>
                            <m:sSupPr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=0</m:t>
                      </m:r>
                      <m:r>
                        <a:rPr kumimoji="1" lang="zh-CN" alt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      </m:t>
                      </m:r>
                      <m:d>
                        <m:d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zh-CN" alt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欧拉方程</m:t>
                          </m:r>
                        </m:e>
                      </m:d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1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6081102-F5F8-054C-8C9F-132DBAAF6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" y="0"/>
                <a:ext cx="9036496" cy="6322052"/>
              </a:xfrm>
              <a:prstGeom prst="rect">
                <a:avLst/>
              </a:prstGeom>
              <a:blipFill>
                <a:blip r:embed="rId2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E648CCF-B529-49D2-98F4-0C85F128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49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6081102-F5F8-054C-8C9F-132DBAAF6A9A}"/>
                  </a:ext>
                </a:extLst>
              </p:cNvPr>
              <p:cNvSpPr/>
              <p:nvPr/>
            </p:nvSpPr>
            <p:spPr>
              <a:xfrm>
                <a:off x="77625" y="915469"/>
                <a:ext cx="9036496" cy="584871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0000"/>
                  </a:lnSpc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𝐹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fPr>
                          <m:num>
                            <m: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i="1" dirty="0">
                                    <a:solidFill>
                                      <a:srgbClr val="0432FF"/>
                                    </a:solidFill>
                                    <a:latin typeface="Cambria Math" panose="02040503050406030204" pitchFamily="18" charset="0"/>
                                    <a:ea typeface="SimHei" panose="02010609060101010101" pitchFamily="49" charset="-122"/>
                                  </a:rPr>
                                  <m:t>′2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2</m:t>
                            </m:r>
                            <m:r>
                              <a:rPr lang="en-US" altLang="zh-CN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𝑔𝑦</m:t>
                            </m:r>
                          </m:den>
                        </m:f>
                      </m:e>
                    </m:ra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，去掉常数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1/</m:t>
                    </m:r>
                    <m:rad>
                      <m:radPr>
                        <m:degHide m:val="on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radPr>
                      <m:deg/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2</m:t>
                        </m:r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𝑔</m:t>
                        </m:r>
                      </m:e>
                    </m:rad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，代入欧拉方程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lvl="0">
                  <a:lnSpc>
                    <a:spcPct val="11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  <m:rad>
                            <m:radPr>
                              <m:degHide m:val="on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′2</m:t>
                              </m:r>
                            </m:sup>
                          </m:sSup>
                        </m:e>
                      </m:ra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𝑦</m:t>
                                  </m:r>
                                </m:e>
                              </m:rad>
                            </m:den>
                          </m:f>
                          <m:f>
                            <m:f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′2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SimHei" panose="02010609060101010101" pitchFamily="49" charset="-122"/>
                </a:endParaRPr>
              </a:p>
              <a:p>
                <a:pPr lvl="0">
                  <a:lnSpc>
                    <a:spcPct val="11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⟹  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𝑦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′′</m:t>
                              </m:r>
                            </m:sup>
                          </m:sSup>
                        </m:num>
                        <m:den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′2</m:t>
                              </m:r>
                            </m:sup>
                          </m:sSup>
                        </m:den>
                      </m:f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=0    ⟹   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𝑦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0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′2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′2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0  ⟹   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𝑦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𝑦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′2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′2</m:t>
                              </m:r>
                            </m:sup>
                          </m:sSup>
                        </m:den>
                      </m:f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=0 </m:t>
                      </m:r>
                    </m:oMath>
                  </m:oMathPara>
                </a14:m>
                <a:endParaRPr lang="en-US" altLang="zh-CN" sz="2000" b="0" i="1" dirty="0">
                  <a:solidFill>
                    <a:srgbClr val="000000"/>
                  </a:solidFill>
                  <a:latin typeface="Cambria Math" panose="02040503050406030204" pitchFamily="18" charset="0"/>
                  <a:ea typeface="SimHei" panose="02010609060101010101" pitchFamily="49" charset="-122"/>
                </a:endParaRPr>
              </a:p>
              <a:p>
                <a:pPr lvl="0">
                  <a:lnSpc>
                    <a:spcPct val="11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⟹</m:t>
                      </m:r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𝑦</m:t>
                      </m:r>
                      <m:d>
                        <m:d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′2</m:t>
                              </m:r>
                            </m:sup>
                          </m:sSup>
                        </m:e>
                      </m:d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 </m:t>
                      </m:r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⟹</m:t>
                      </m:r>
                      <m:sSup>
                        <m:sSup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kumimoji="1" lang="en-US" sz="20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kumimoji="1" lang="en-US" sz="2000" b="0" i="0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d</m:t>
                                  </m:r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=</m:t>
                      </m:r>
                      <m:f>
                        <m:f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num>
                        <m:den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den>
                      </m:f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  ⟹  </m:t>
                      </m:r>
                      <m:r>
                        <m:rPr>
                          <m:sty m:val="p"/>
                        </m:rPr>
                        <a:rPr kumimoji="1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𝑦</m:t>
                      </m:r>
                      <m:rad>
                        <m:radPr>
                          <m:degHide m:val="on"/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−</m:t>
                              </m:r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den>
                          </m:f>
                        </m:e>
                      </m:rad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1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SimHei" panose="02010609060101010101" pitchFamily="49" charset="-122"/>
                  <a:cs typeface="+mn-cs"/>
                </a:endParaRPr>
              </a:p>
              <a:p>
                <a:pPr lvl="0">
                  <a:lnSpc>
                    <a:spcPct val="110000"/>
                  </a:lnSpc>
                  <a:defRPr/>
                </a:pPr>
                <a:r>
                  <a:rPr lang="zh-CN" altLang="en-US" sz="2000" dirty="0">
                    <a:latin typeface="Cambria Math" panose="02040503050406030204" pitchFamily="18" charset="0"/>
                    <a:ea typeface="SimHei" panose="02010609060101010101" pitchFamily="49" charset="-122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sin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𝜃</m:t>
                        </m:r>
                      </m:e>
                    </m:func>
                    <m:r>
                      <a:rPr lang="zh-CN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，</m:t>
                    </m:r>
                  </m:oMath>
                </a14:m>
                <a:r>
                  <a:rPr kumimoji="1" lang="zh-CN" alt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Hei" panose="02010609060101010101" pitchFamily="49" charset="-122"/>
                    <a:cs typeface="+mn-cs"/>
                  </a:rPr>
                  <a:t>易见</a:t>
                </a:r>
                <a:endParaRPr kumimoji="1" lang="en-US" altLang="zh-CN" sz="2000" b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SimHei" panose="02010609060101010101" pitchFamily="49" charset="-122"/>
                  <a:cs typeface="+mn-cs"/>
                </a:endParaRPr>
              </a:p>
              <a:p>
                <a:pPr lvl="0">
                  <a:lnSpc>
                    <a:spcPct val="11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𝑥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=2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r>
                        <m:rPr>
                          <m:sty m:val="p"/>
                        </m:rPr>
                        <a:rPr kumimoji="1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d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𝜃</m:t>
                      </m:r>
                      <m:r>
                        <a:rPr kumimoji="1" lang="en-US" altLang="zh-CN" sz="20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 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⟹   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𝑥</m:t>
                      </m:r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𝜃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func>
                            <m:func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en-US" altLang="zh-CN" sz="20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2</m:t>
                              </m:r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en-US" sz="2000" b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mbria Math" panose="02040503050406030204" pitchFamily="18" charset="0"/>
                  <a:ea typeface="SimHei" panose="02010609060101010101" pitchFamily="49" charset="-122"/>
                  <a:cs typeface="+mn-cs"/>
                </a:endParaRPr>
              </a:p>
              <a:p>
                <a:pPr lvl="0">
                  <a:lnSpc>
                    <a:spcPct val="110000"/>
                  </a:lnSpc>
                  <a:defRPr/>
                </a:pPr>
                <a:r>
                  <a:rPr lang="zh-CN" altLang="en-US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SimHei" panose="02010609060101010101" pitchFamily="49" charset="-122"/>
                  </a:rPr>
                  <a:t>初始时刻，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𝑥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𝑦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=0</m:t>
                    </m:r>
                  </m:oMath>
                </a14:m>
                <a:r>
                  <a:rPr kumimoji="1" lang="zh-CN" alt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Hei" panose="02010609060101010101" pitchFamily="49" charset="-122"/>
                    <a:cs typeface="+mn-cs"/>
                  </a:rPr>
                  <a:t>，易得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000" b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Hei" panose="02010609060101010101" pitchFamily="49" charset="-122"/>
                    <a:cs typeface="+mn-cs"/>
                  </a:rPr>
                  <a:t>，曲线参数方程为</a:t>
                </a:r>
                <a:endParaRPr kumimoji="1" lang="en-US" sz="2000" b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mbria Math" panose="02040503050406030204" pitchFamily="18" charset="0"/>
                  <a:ea typeface="SimHei" panose="02010609060101010101" pitchFamily="49" charset="-122"/>
                  <a:cs typeface="+mn-cs"/>
                </a:endParaRPr>
              </a:p>
              <a:p>
                <a:pPr lvl="0">
                  <a:lnSpc>
                    <a:spcPct val="11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altLang="zh-CN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eqArr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𝜃</m:t>
                                  </m:r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altLang="zh-CN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2000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</a:rPr>
                                            <m:t>sin</m:t>
                                          </m:r>
                                        </m:fName>
                                        <m:e>
                                          <m:r>
                                            <a:rPr lang="en-US" altLang="zh-CN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</a:rPr>
                                            <m:t>2</m:t>
                                          </m:r>
                                          <m:r>
                                            <a:rPr lang="en-US" altLang="zh-CN" sz="20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</a:rPr>
                                            <m:t>𝜃</m:t>
                                          </m:r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𝑦</m:t>
                              </m:r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000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                </m:t>
                              </m:r>
                            </m:e>
                          </m:eqArr>
                        </m:e>
                      </m:d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 (</m:t>
                      </m:r>
                      <m:r>
                        <a:rPr lang="zh-CN" alt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旋轮线</m:t>
                      </m:r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6081102-F5F8-054C-8C9F-132DBAAF6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5" y="915469"/>
                <a:ext cx="9036496" cy="5848717"/>
              </a:xfrm>
              <a:prstGeom prst="rect">
                <a:avLst/>
              </a:prstGeom>
              <a:blipFill>
                <a:blip r:embed="rId2"/>
                <a:stretch>
                  <a:fillRect l="-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5555A9-8EE5-45B6-A85E-1D779C62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724925-DC28-4365-8A61-AFD0F67BE5A9}"/>
              </a:ext>
            </a:extLst>
          </p:cNvPr>
          <p:cNvSpPr/>
          <p:nvPr/>
        </p:nvSpPr>
        <p:spPr>
          <a:xfrm>
            <a:off x="77625" y="93303"/>
            <a:ext cx="2031325" cy="83099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变分法例</a:t>
            </a:r>
            <a:r>
              <a:rPr lang="en-US" altLang="zh-CN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</a:t>
            </a:r>
            <a:endParaRPr lang="en-US" altLang="zh-CN" dirty="0">
              <a:solidFill>
                <a:srgbClr val="0000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r>
              <a:rPr lang="zh-CN" altLang="en-US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最速降线问题</a:t>
            </a:r>
            <a:endParaRPr lang="zh-CN" alt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7FEFAE5-24B8-482D-BEE3-615388C7C9B0}"/>
                  </a:ext>
                </a:extLst>
              </p:cNvPr>
              <p:cNvSpPr/>
              <p:nvPr/>
            </p:nvSpPr>
            <p:spPr>
              <a:xfrm>
                <a:off x="2398456" y="128633"/>
                <a:ext cx="6048673" cy="79566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𝑦</m:t>
                          </m:r>
                        </m:e>
                      </m:d>
                      <m:r>
                        <a:rPr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𝐹</m:t>
                          </m:r>
                          <m:r>
                            <a:rPr lang="en-US" altLang="zh-CN" sz="20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(</m:t>
                          </m:r>
                          <m:r>
                            <a:rPr lang="en-US" altLang="zh-CN" sz="20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𝑦</m:t>
                          </m:r>
                          <m:r>
                            <a:rPr lang="en-US" altLang="zh-CN" sz="20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2000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 dirty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2000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i="1" dirty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</m:e>
                      </m:nary>
                      <m:r>
                        <a:rPr lang="zh-CN" altLang="en-US" sz="20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取极值</m:t>
                      </m:r>
                      <m:r>
                        <a:rPr lang="en-US" altLang="zh-CN" sz="2000" b="0" i="1" dirty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 </m:t>
                      </m:r>
                      <m:r>
                        <a:rPr lang="en-US" altLang="zh-CN" sz="2000" i="1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⟹   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den>
                      </m:f>
                      <m:r>
                        <a:rPr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den>
                      </m:f>
                      <m:f>
                        <m:fPr>
                          <m:ctrlP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𝐹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</m:den>
                      </m:f>
                      <m:r>
                        <a:rPr lang="en-US" altLang="zh-CN" sz="20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dirty="0">
                  <a:solidFill>
                    <a:srgbClr val="00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7FEFAE5-24B8-482D-BEE3-615388C7C9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8456" y="128633"/>
                <a:ext cx="6048673" cy="795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6AEF9C8-86D3-46AF-A88C-E1241376F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46" y="5391608"/>
            <a:ext cx="3069536" cy="143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6081102-F5F8-054C-8C9F-132DBAAF6A9A}"/>
                  </a:ext>
                </a:extLst>
              </p:cNvPr>
              <p:cNvSpPr/>
              <p:nvPr/>
            </p:nvSpPr>
            <p:spPr>
              <a:xfrm>
                <a:off x="53751" y="525470"/>
                <a:ext cx="9040045" cy="630268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问题描述：重力场中，两端固定、质量均匀的铁链处于平衡位置时的形状为悬链线，求悬链线方程。</a:t>
                </a:r>
                <a:endParaRPr lang="en-US" altLang="zh-CN" sz="2000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解答：铁链处于平衡状态，其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重力势能必然</a:t>
                </a:r>
                <a:r>
                  <a:rPr lang="zh-CN" altLang="en-US" sz="2000" dirty="0">
                    <a:solidFill>
                      <a:srgbClr val="0000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取</a:t>
                </a: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极小值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𝑉</m:t>
                      </m:r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[</m:t>
                      </m:r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𝑦</m:t>
                      </m:r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]=</m:t>
                      </m:r>
                      <m:nary>
                        <m:nary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𝜌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𝑔𝑦</m:t>
                          </m:r>
                          <m:r>
                            <m:rPr>
                              <m:sty m:val="p"/>
                            </m:rPr>
                            <a:rPr kumimoji="1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𝑠</m:t>
                          </m:r>
                        </m:e>
                      </m:nary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𝜌</m:t>
                      </m:r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𝑔</m:t>
                      </m:r>
                      <m:nary>
                        <m:nary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𝑦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′2</m:t>
                                  </m:r>
                                </m:sup>
                              </m:sSup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:r>
                  <a:rPr lang="zh-CN" altLang="en-US" sz="2000" noProof="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000" b="0" i="1" noProof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𝐹</m:t>
                    </m:r>
                    <m:r>
                      <a:rPr lang="en-US" altLang="zh-CN" sz="2000" b="0" i="1" noProof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r>
                      <a:rPr lang="en-US" altLang="zh-CN" sz="2000" b="0" i="1" noProof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𝑦</m:t>
                    </m:r>
                    <m:rad>
                      <m:radPr>
                        <m:degHide m:val="on"/>
                        <m:ctrlPr>
                          <a:rPr lang="en-US" altLang="zh-CN" sz="2000" b="0" i="1" noProof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 b="0" i="1" noProof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b="0" i="1" noProof="0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b="0" i="1" noProof="0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b="0" i="1" noProof="0" smtClean="0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′2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代入欧拉方程，易得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′2</m:t>
                              </m:r>
                            </m:sup>
                          </m:sSup>
                        </m:e>
                      </m:ra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′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kumimoji="1" lang="en-US" altLang="zh-CN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′2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d>
                      <m:r>
                        <a:rPr kumimoji="1" lang="en-US" altLang="zh-CN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′′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′2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𝑦</m:t>
                          </m:r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′2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′′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SimHei" panose="02010609060101010101" pitchFamily="49" charset="-122"/>
                                            </a:rPr>
                                            <m:t>′2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=0</m:t>
                      </m:r>
                    </m:oMath>
                  </m:oMathPara>
                </a14:m>
                <a:endParaRPr lang="en-US" altLang="zh-CN" sz="2000" b="0" i="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⟹   1+</m:t>
                      </m:r>
                      <m:sSup>
                        <m:sSup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′2</m:t>
                          </m:r>
                        </m:sup>
                      </m:sSup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−</m:t>
                      </m:r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𝑦</m:t>
                      </m:r>
                      <m:sSup>
                        <m:sSup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′′</m:t>
                          </m:r>
                        </m:sup>
                      </m:sSup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=0⟹  </m:t>
                      </m:r>
                      <m:d>
                        <m:d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num>
                        <m:den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d>
                            <m:dPr>
                              <m:ctrlP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′2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kumimoji="1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⟹  </m:t>
                      </m:r>
                      <m:f>
                        <m:f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1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kumimoji="1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num>
                        <m:den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den>
                      </m:f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1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d>
                            <m:dPr>
                              <m:ctrlP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′2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′2</m:t>
                              </m:r>
                            </m:sup>
                          </m:sSup>
                        </m:den>
                      </m:f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  ⟹   </m:t>
                      </m:r>
                      <m:sSup>
                        <m:sSup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𝑦</m:t>
                          </m:r>
                        </m:e>
                        <m:sup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bSup>
                      <m:d>
                        <m:d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′2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⟹</m:t>
                      </m:r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𝑦</m:t>
                      </m:r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𝑐</m:t>
                          </m:r>
                        </m:e>
                        <m:sub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1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kumimoji="1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0000FF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FF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取悬链最低点的横坐标为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=0 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𝑐</m:t>
                        </m:r>
                      </m:e>
                      <m:sub>
                        <m:r>
                          <a:rPr kumimoji="1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Hei" panose="02010609060101010101" pitchFamily="49" charset="-122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1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SimHei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；</a:t>
                </a:r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假定悬挂点距离为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𝑎</m:t>
                    </m:r>
                  </m:oMath>
                </a14:m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  <a:cs typeface="+mn-cs"/>
                  </a:rPr>
                  <a:t>，则链长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𝑙</m:t>
                      </m:r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𝑎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en-US" altLang="zh-CN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kumimoji="1" lang="en-US" altLang="zh-CN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′2</m:t>
                                  </m:r>
                                </m:sup>
                              </m:sSup>
                            </m:e>
                          </m:rad>
                          <m:r>
                            <m:rPr>
                              <m:sty m:val="p"/>
                            </m:rPr>
                            <a:rPr kumimoji="1" lang="en-US" altLang="zh-CN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d</m:t>
                          </m:r>
                          <m:r>
                            <a:rPr kumimoji="1" lang="en-US" altLang="zh-CN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𝑥</m:t>
                          </m:r>
                        </m:e>
                      </m:nary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𝑎</m:t>
                          </m:r>
                        </m:sub>
                        <m:sup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𝑎</m:t>
                          </m:r>
                        </m:sup>
                        <m:e>
                          <m:f>
                            <m:fPr>
                              <m:ctrlP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  <a:cs typeface="+mn-cs"/>
                                </a:rPr>
                                <m:t>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kumimoji="1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  <a:cs typeface="+mn-cs"/>
                            </a:rPr>
                            <m:t>𝑑𝑥</m:t>
                          </m:r>
                        </m:e>
                      </m:nary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𝑎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𝑎</m:t>
                          </m:r>
                        </m:sup>
                        <m:e>
                          <m:func>
                            <m:func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cosh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b="0" i="1" smtClean="0"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  <m:r>
                            <m:rPr>
                              <m:sty m:val="p"/>
                            </m:rPr>
                            <a:rPr lang="en-US" altLang="zh-CN" sz="2000" i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</m:e>
                      </m:nary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=2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b="0" i="0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sinh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altLang="zh-CN" sz="2000" b="0" i="0" smtClean="0"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.</m:t>
                      </m:r>
                    </m:oMath>
                  </m:oMathPara>
                </a14:m>
                <a:endParaRPr kumimoji="1" lang="en-US" sz="20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  <a:cs typeface="+mn-cs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6081102-F5F8-054C-8C9F-132DBAAF6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" y="525470"/>
                <a:ext cx="9040045" cy="6302687"/>
              </a:xfrm>
              <a:prstGeom prst="rect">
                <a:avLst/>
              </a:prstGeom>
              <a:blipFill>
                <a:blip r:embed="rId2"/>
                <a:stretch>
                  <a:fillRect l="-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5555A9-8EE5-45B6-A85E-1D779C62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CD81CC-D69A-48B1-9818-1AEBDF73914E}"/>
              </a:ext>
            </a:extLst>
          </p:cNvPr>
          <p:cNvSpPr/>
          <p:nvPr/>
        </p:nvSpPr>
        <p:spPr>
          <a:xfrm>
            <a:off x="53752" y="28098"/>
            <a:ext cx="341632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变分法例</a:t>
            </a:r>
            <a:r>
              <a:rPr lang="en-US" altLang="zh-CN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2</a:t>
            </a:r>
            <a:r>
              <a:rPr lang="zh-CN" altLang="en-US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：悬链线问题</a:t>
            </a:r>
            <a:endParaRPr lang="en-US" altLang="zh-CN" dirty="0">
              <a:solidFill>
                <a:srgbClr val="0000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E03CAD-4561-4993-8DFE-60A7A3898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704" y="1052736"/>
            <a:ext cx="2150296" cy="2164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58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图片 38">
            <a:extLst>
              <a:ext uri="{FF2B5EF4-FFF2-40B4-BE49-F238E27FC236}">
                <a16:creationId xmlns:a16="http://schemas.microsoft.com/office/drawing/2014/main" id="{36CCF06D-8D16-4CEB-B017-CFF315971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126" y="2938925"/>
            <a:ext cx="3704956" cy="37049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6081102-F5F8-054C-8C9F-132DBAAF6A9A}"/>
                  </a:ext>
                </a:extLst>
              </p:cNvPr>
              <p:cNvSpPr/>
              <p:nvPr/>
            </p:nvSpPr>
            <p:spPr>
              <a:xfrm>
                <a:off x="53751" y="2369510"/>
                <a:ext cx="8737435" cy="2354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解答：取一个环带，面积为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𝑆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=2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𝑦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d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</m:oMath>
                </a14:m>
                <a:r>
                  <a:rPr lang="en-US" altLang="zh-CN" sz="2000" dirty="0">
                    <a:ea typeface="SimHei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2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𝜋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𝑦</m:t>
                    </m:r>
                    <m:rad>
                      <m:radPr>
                        <m:degHide m:val="on"/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radPr>
                      <m:deg/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SimHei" panose="02010609060101010101" pitchFamily="49" charset="-122"/>
                              </a:rPr>
                              <m:t>′2</m:t>
                            </m:r>
                          </m:sup>
                        </m:sSup>
                      </m:e>
                    </m:rad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d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 </m:t>
                    </m:r>
                  </m:oMath>
                </a14:m>
                <a:r>
                  <a:rPr kumimoji="1" lang="zh-CN" altLang="en-US" sz="2000" b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</a:rPr>
                  <a:t>，</a:t>
                </a:r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曲面</a:t>
                </a:r>
                <a:r>
                  <a:rPr kumimoji="1" lang="zh-CN" altLang="en-US" sz="2000" b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SimHei" panose="02010609060101010101" pitchFamily="49" charset="-122"/>
                    <a:ea typeface="SimHei" panose="02010609060101010101" pitchFamily="49" charset="-122"/>
                  </a:rPr>
                  <a:t>总面积为</a:t>
                </a:r>
                <a:endParaRPr kumimoji="1" lang="en-US" altLang="zh-CN" sz="2000" b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𝑆</m:t>
                      </m:r>
                      <m:r>
                        <a:rPr kumimoji="1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nary>
                        <m:naryPr>
                          <m:ctrlPr>
                            <a:rPr kumimoji="1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𝐴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𝐵</m:t>
                              </m:r>
                            </m:sub>
                          </m:sSub>
                        </m:sup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2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𝜋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 </m:t>
                          </m:r>
                          <m:r>
                            <a:rPr lang="en-US" altLang="zh-CN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𝑦</m:t>
                          </m:r>
                          <m:rad>
                            <m:radPr>
                              <m:degHide m:val="on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′2</m:t>
                                  </m:r>
                                </m:sup>
                              </m:sSup>
                            </m:e>
                          </m:rad>
                          <m:r>
                            <m:rPr>
                              <m:sty m:val="p"/>
                            </m:rPr>
                            <a:rPr lang="en-US" altLang="zh-CN" sz="2000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kumimoji="1" lang="en-US" sz="2000" b="0" i="1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lvl="0">
                  <a:defRPr/>
                </a:pPr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易见被积函数与悬链线相同，因此方程的解也相同</a:t>
                </a:r>
                <a:endParaRPr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lvl="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𝑦</m:t>
                      </m:r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SimHei" panose="02010609060101010101" pitchFamily="49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panose="02010609060101010101" pitchFamily="49" charset="-122"/>
                            </a:rPr>
                            <m:t>cosh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𝑥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solidFill>
                                            <a:srgbClr val="0000FF"/>
                                          </a:solidFill>
                                          <a:latin typeface="Cambria Math" panose="02040503050406030204" pitchFamily="18" charset="0"/>
                                          <a:ea typeface="SimHei" panose="02010609060101010101" pitchFamily="49" charset="-122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panose="02010609060101010101" pitchFamily="49" charset="-122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000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SimHei" panose="02010609060101010101" pitchFamily="49" charset="-122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6081102-F5F8-054C-8C9F-132DBAAF6A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1" y="2369510"/>
                <a:ext cx="8737435" cy="2354106"/>
              </a:xfrm>
              <a:prstGeom prst="rect">
                <a:avLst/>
              </a:prstGeom>
              <a:blipFill>
                <a:blip r:embed="rId3"/>
                <a:stretch>
                  <a:fillRect l="-7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5555A9-8EE5-45B6-A85E-1D779C623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CD81CC-D69A-48B1-9818-1AEBDF73914E}"/>
              </a:ext>
            </a:extLst>
          </p:cNvPr>
          <p:cNvSpPr/>
          <p:nvPr/>
        </p:nvSpPr>
        <p:spPr>
          <a:xfrm>
            <a:off x="53752" y="28098"/>
            <a:ext cx="4339650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zh-CN" altLang="en-US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变分法例</a:t>
            </a:r>
            <a:r>
              <a:rPr lang="en-US" altLang="zh-CN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3</a:t>
            </a:r>
            <a:r>
              <a:rPr lang="zh-CN" altLang="en-US" dirty="0">
                <a:solidFill>
                  <a:srgbClr val="0000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：最小旋转曲面问题</a:t>
            </a:r>
            <a:endParaRPr lang="en-US" altLang="zh-CN" dirty="0">
              <a:solidFill>
                <a:srgbClr val="0000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DA469F-F2F7-4C32-9045-E9B2B946251C}"/>
                  </a:ext>
                </a:extLst>
              </p:cNvPr>
              <p:cNvSpPr/>
              <p:nvPr/>
            </p:nvSpPr>
            <p:spPr>
              <a:xfrm>
                <a:off x="51394" y="494164"/>
                <a:ext cx="5816749" cy="186685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000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问题描述：对于平面上连接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𝑨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,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𝑩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两点的一条曲线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𝒚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=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𝒇</m:t>
                    </m:r>
                    <m:d>
                      <m:d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𝒙</m:t>
                        </m:r>
                      </m:e>
                    </m:d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，绕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𝒙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轴旋转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𝟑𝟔𝟎</m:t>
                    </m:r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°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形成的曲面叫做旋转曲面。在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𝑨𝑩</m:t>
                    </m:r>
                  </m:oMath>
                </a14:m>
                <a:r>
                  <a:rPr lang="zh-CN" altLang="en-US" sz="2000" b="1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两点固定的情况下，要想使曲面面积最小，曲线的形状是什么样子的？</a:t>
                </a:r>
                <a:endParaRPr lang="en-US" altLang="zh-CN" sz="2000" b="1" dirty="0">
                  <a:solidFill>
                    <a:srgbClr val="C00000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CDA469F-F2F7-4C32-9045-E9B2B9462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4" y="494164"/>
                <a:ext cx="5816749" cy="1866858"/>
              </a:xfrm>
              <a:prstGeom prst="rect">
                <a:avLst/>
              </a:prstGeom>
              <a:blipFill>
                <a:blip r:embed="rId4"/>
                <a:stretch>
                  <a:fillRect l="-1047" b="-4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35DD1030-14BB-435F-AF89-3A19BBA696B9}"/>
              </a:ext>
            </a:extLst>
          </p:cNvPr>
          <p:cNvSpPr/>
          <p:nvPr/>
        </p:nvSpPr>
        <p:spPr bwMode="auto">
          <a:xfrm>
            <a:off x="5940152" y="28098"/>
            <a:ext cx="3147738" cy="239279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C7D19D4-B9D8-4A27-A975-5622213873B9}"/>
              </a:ext>
            </a:extLst>
          </p:cNvPr>
          <p:cNvCxnSpPr/>
          <p:nvPr/>
        </p:nvCxnSpPr>
        <p:spPr bwMode="auto">
          <a:xfrm>
            <a:off x="6012160" y="1956639"/>
            <a:ext cx="288032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AACAEAA-EB44-4DD3-8274-54DF1FB97625}"/>
              </a:ext>
            </a:extLst>
          </p:cNvPr>
          <p:cNvGrpSpPr/>
          <p:nvPr/>
        </p:nvGrpSpPr>
        <p:grpSpPr>
          <a:xfrm>
            <a:off x="6463811" y="61876"/>
            <a:ext cx="1796816" cy="1940412"/>
            <a:chOff x="6463811" y="61876"/>
            <a:chExt cx="1796816" cy="1940412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DDFE7D1-86C9-4323-8E26-8A3AD3AFDDD2}"/>
                </a:ext>
              </a:extLst>
            </p:cNvPr>
            <p:cNvCxnSpPr/>
            <p:nvPr/>
          </p:nvCxnSpPr>
          <p:spPr bwMode="auto">
            <a:xfrm flipV="1">
              <a:off x="7362219" y="61876"/>
              <a:ext cx="0" cy="189403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5793C7DE-8BCD-48CE-9DF8-103B424F8D63}"/>
                </a:ext>
              </a:extLst>
            </p:cNvPr>
            <p:cNvSpPr/>
            <p:nvPr/>
          </p:nvSpPr>
          <p:spPr bwMode="auto">
            <a:xfrm rot="826430">
              <a:off x="8031005" y="716245"/>
              <a:ext cx="229622" cy="1286043"/>
            </a:xfrm>
            <a:custGeom>
              <a:avLst/>
              <a:gdLst>
                <a:gd name="connsiteX0" fmla="*/ 0 w 577970"/>
                <a:gd name="connsiteY0" fmla="*/ 1483743 h 1483743"/>
                <a:gd name="connsiteX1" fmla="*/ 301925 w 577970"/>
                <a:gd name="connsiteY1" fmla="*/ 1043796 h 1483743"/>
                <a:gd name="connsiteX2" fmla="*/ 224287 w 577970"/>
                <a:gd name="connsiteY2" fmla="*/ 362309 h 1483743"/>
                <a:gd name="connsiteX3" fmla="*/ 577970 w 577970"/>
                <a:gd name="connsiteY3" fmla="*/ 0 h 148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970" h="1483743">
                  <a:moveTo>
                    <a:pt x="0" y="1483743"/>
                  </a:moveTo>
                  <a:cubicBezTo>
                    <a:pt x="132272" y="1357222"/>
                    <a:pt x="264544" y="1230702"/>
                    <a:pt x="301925" y="1043796"/>
                  </a:cubicBezTo>
                  <a:cubicBezTo>
                    <a:pt x="339306" y="856890"/>
                    <a:pt x="178280" y="536275"/>
                    <a:pt x="224287" y="362309"/>
                  </a:cubicBezTo>
                  <a:cubicBezTo>
                    <a:pt x="270294" y="188343"/>
                    <a:pt x="424132" y="94171"/>
                    <a:pt x="57797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1EEECDBD-1B2E-4033-9D12-4FABC643A9A0}"/>
                </a:ext>
              </a:extLst>
            </p:cNvPr>
            <p:cNvSpPr/>
            <p:nvPr/>
          </p:nvSpPr>
          <p:spPr bwMode="auto">
            <a:xfrm rot="20773570" flipH="1">
              <a:off x="6463811" y="716245"/>
              <a:ext cx="229622" cy="1286043"/>
            </a:xfrm>
            <a:custGeom>
              <a:avLst/>
              <a:gdLst>
                <a:gd name="connsiteX0" fmla="*/ 0 w 577970"/>
                <a:gd name="connsiteY0" fmla="*/ 1483743 h 1483743"/>
                <a:gd name="connsiteX1" fmla="*/ 301925 w 577970"/>
                <a:gd name="connsiteY1" fmla="*/ 1043796 h 1483743"/>
                <a:gd name="connsiteX2" fmla="*/ 224287 w 577970"/>
                <a:gd name="connsiteY2" fmla="*/ 362309 h 1483743"/>
                <a:gd name="connsiteX3" fmla="*/ 577970 w 577970"/>
                <a:gd name="connsiteY3" fmla="*/ 0 h 1483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970" h="1483743">
                  <a:moveTo>
                    <a:pt x="0" y="1483743"/>
                  </a:moveTo>
                  <a:cubicBezTo>
                    <a:pt x="132272" y="1357222"/>
                    <a:pt x="264544" y="1230702"/>
                    <a:pt x="301925" y="1043796"/>
                  </a:cubicBezTo>
                  <a:cubicBezTo>
                    <a:pt x="339306" y="856890"/>
                    <a:pt x="178280" y="536275"/>
                    <a:pt x="224287" y="362309"/>
                  </a:cubicBezTo>
                  <a:cubicBezTo>
                    <a:pt x="270294" y="188343"/>
                    <a:pt x="424132" y="94171"/>
                    <a:pt x="577970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2BC75BE9-0A58-4626-A965-9A91E6B93C8F}"/>
              </a:ext>
            </a:extLst>
          </p:cNvPr>
          <p:cNvGrpSpPr/>
          <p:nvPr/>
        </p:nvGrpSpPr>
        <p:grpSpPr>
          <a:xfrm>
            <a:off x="6848687" y="1798155"/>
            <a:ext cx="1027064" cy="299967"/>
            <a:chOff x="6848687" y="1798155"/>
            <a:chExt cx="1027064" cy="299967"/>
          </a:xfrm>
        </p:grpSpPr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E7C7FFDE-0B09-4550-AD60-F326A3FB9186}"/>
                </a:ext>
              </a:extLst>
            </p:cNvPr>
            <p:cNvSpPr/>
            <p:nvPr/>
          </p:nvSpPr>
          <p:spPr bwMode="auto">
            <a:xfrm>
              <a:off x="6848687" y="1798155"/>
              <a:ext cx="1027064" cy="276178"/>
            </a:xfrm>
            <a:prstGeom prst="arc">
              <a:avLst>
                <a:gd name="adj1" fmla="val 21578409"/>
                <a:gd name="adj2" fmla="val 1079017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弧形 16">
              <a:extLst>
                <a:ext uri="{FF2B5EF4-FFF2-40B4-BE49-F238E27FC236}">
                  <a16:creationId xmlns:a16="http://schemas.microsoft.com/office/drawing/2014/main" id="{CE435593-72C5-4CD9-9CD2-6F0D2E319EF5}"/>
                </a:ext>
              </a:extLst>
            </p:cNvPr>
            <p:cNvSpPr/>
            <p:nvPr/>
          </p:nvSpPr>
          <p:spPr bwMode="auto">
            <a:xfrm flipV="1">
              <a:off x="6848687" y="1821944"/>
              <a:ext cx="1027064" cy="276178"/>
            </a:xfrm>
            <a:prstGeom prst="arc">
              <a:avLst>
                <a:gd name="adj1" fmla="val 21578409"/>
                <a:gd name="adj2" fmla="val 10790173"/>
              </a:avLst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5F44F37-DC8B-42DE-87AA-770278CAA329}"/>
              </a:ext>
            </a:extLst>
          </p:cNvPr>
          <p:cNvGrpSpPr/>
          <p:nvPr/>
        </p:nvGrpSpPr>
        <p:grpSpPr>
          <a:xfrm>
            <a:off x="6329696" y="625539"/>
            <a:ext cx="2060279" cy="299967"/>
            <a:chOff x="6848687" y="1798155"/>
            <a:chExt cx="1027064" cy="299967"/>
          </a:xfrm>
        </p:grpSpPr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EF7332BE-3DFB-4FD0-902B-4174E9C97B1A}"/>
                </a:ext>
              </a:extLst>
            </p:cNvPr>
            <p:cNvSpPr/>
            <p:nvPr/>
          </p:nvSpPr>
          <p:spPr bwMode="auto">
            <a:xfrm>
              <a:off x="6848687" y="1798155"/>
              <a:ext cx="1027064" cy="276178"/>
            </a:xfrm>
            <a:prstGeom prst="arc">
              <a:avLst>
                <a:gd name="adj1" fmla="val 21578409"/>
                <a:gd name="adj2" fmla="val 10790173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1EEC0D06-2ADC-4A66-9F15-1BB1166C29BD}"/>
                </a:ext>
              </a:extLst>
            </p:cNvPr>
            <p:cNvSpPr/>
            <p:nvPr/>
          </p:nvSpPr>
          <p:spPr bwMode="auto">
            <a:xfrm flipV="1">
              <a:off x="6848687" y="1821944"/>
              <a:ext cx="1027064" cy="276178"/>
            </a:xfrm>
            <a:prstGeom prst="arc">
              <a:avLst>
                <a:gd name="adj1" fmla="val 21578409"/>
                <a:gd name="adj2" fmla="val 10790173"/>
              </a:avLst>
            </a:pr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54B27B3-9AD4-4DF1-B9ED-463FF4C69667}"/>
                  </a:ext>
                </a:extLst>
              </p:cNvPr>
              <p:cNvSpPr/>
              <p:nvPr/>
            </p:nvSpPr>
            <p:spPr>
              <a:xfrm>
                <a:off x="8398273" y="1893373"/>
                <a:ext cx="4383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A54B27B3-9AD4-4DF1-B9ED-463FF4C69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273" y="1893373"/>
                <a:ext cx="438389" cy="461665"/>
              </a:xfrm>
              <a:prstGeom prst="rect">
                <a:avLst/>
              </a:prstGeom>
              <a:blipFill>
                <a:blip r:embed="rId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720ECA-CDB0-459C-9FD0-CC7737D5423E}"/>
                  </a:ext>
                </a:extLst>
              </p:cNvPr>
              <p:cNvSpPr/>
              <p:nvPr/>
            </p:nvSpPr>
            <p:spPr>
              <a:xfrm>
                <a:off x="6926355" y="-102790"/>
                <a:ext cx="4344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1720ECA-CDB0-459C-9FD0-CC7737D542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355" y="-102790"/>
                <a:ext cx="4344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83BE3C0-8287-44A7-83BC-1EFEB1D54A98}"/>
                  </a:ext>
                </a:extLst>
              </p:cNvPr>
              <p:cNvSpPr/>
              <p:nvPr/>
            </p:nvSpPr>
            <p:spPr>
              <a:xfrm>
                <a:off x="7387002" y="1604611"/>
                <a:ext cx="44063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683BE3C0-8287-44A7-83BC-1EFEB1D54A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002" y="1604611"/>
                <a:ext cx="44063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B3769BC-D0B3-4973-9DFC-FB639CD65E16}"/>
                  </a:ext>
                </a:extLst>
              </p:cNvPr>
              <p:cNvSpPr/>
              <p:nvPr/>
            </p:nvSpPr>
            <p:spPr>
              <a:xfrm>
                <a:off x="7591992" y="353138"/>
                <a:ext cx="4350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B3769BC-D0B3-4973-9DFC-FB639CD65E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992" y="353138"/>
                <a:ext cx="43505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D29D3685-9C67-4DE4-9D14-B0B059E8F789}"/>
              </a:ext>
            </a:extLst>
          </p:cNvPr>
          <p:cNvCxnSpPr/>
          <p:nvPr/>
        </p:nvCxnSpPr>
        <p:spPr bwMode="auto">
          <a:xfrm flipH="1">
            <a:off x="7349812" y="779324"/>
            <a:ext cx="106061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ADE20B5-924B-4FD3-860B-9E02C59F7E9A}"/>
                  </a:ext>
                </a:extLst>
              </p:cNvPr>
              <p:cNvSpPr/>
              <p:nvPr/>
            </p:nvSpPr>
            <p:spPr>
              <a:xfrm>
                <a:off x="7710537" y="1875401"/>
                <a:ext cx="4601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ADE20B5-924B-4FD3-860B-9E02C59F7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537" y="1875401"/>
                <a:ext cx="46019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890C40F-194D-41DF-B8B2-7596F9F2E62A}"/>
                  </a:ext>
                </a:extLst>
              </p:cNvPr>
              <p:cNvSpPr/>
              <p:nvPr/>
            </p:nvSpPr>
            <p:spPr>
              <a:xfrm>
                <a:off x="8319328" y="549007"/>
                <a:ext cx="4718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0890C40F-194D-41DF-B8B2-7596F9F2E6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28" y="549007"/>
                <a:ext cx="47185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2F84571-5168-497C-95C1-66C4532E3034}"/>
                  </a:ext>
                </a:extLst>
              </p:cNvPr>
              <p:cNvSpPr/>
              <p:nvPr/>
            </p:nvSpPr>
            <p:spPr>
              <a:xfrm>
                <a:off x="6975474" y="1006744"/>
                <a:ext cx="4492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82F84571-5168-497C-95C1-66C4532E3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474" y="1006744"/>
                <a:ext cx="44929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F1CC20C-A1E3-4694-A3AC-E3FB7788544D}"/>
                  </a:ext>
                </a:extLst>
              </p:cNvPr>
              <p:cNvSpPr/>
              <p:nvPr/>
            </p:nvSpPr>
            <p:spPr>
              <a:xfrm>
                <a:off x="62414" y="4552579"/>
                <a:ext cx="6093762" cy="14051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由边界条件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SimHei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𝑑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,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𝑏</m:t>
                        </m:r>
                      </m:e>
                    </m:d>
                  </m:oMath>
                </a14:m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可以将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𝑐</m:t>
                        </m:r>
                      </m:e>
                      <m:sub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SimHei" panose="02010609060101010101" pitchFamily="49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定出来。</a:t>
                </a:r>
                <a:endParaRPr lang="en-US" altLang="zh-CN" sz="2000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  <a:p>
                <a:pPr lvl="0">
                  <a:lnSpc>
                    <a:spcPct val="150000"/>
                  </a:lnSpc>
                  <a:defRPr/>
                </a:pPr>
                <a:r>
                  <a:rPr lang="zh-CN" altLang="en-US" sz="2000" b="1" dirty="0">
                    <a:solidFill>
                      <a:srgbClr val="0000FF"/>
                    </a:solidFill>
                    <a:latin typeface="SimHei" panose="02010609060101010101" pitchFamily="49" charset="-122"/>
                    <a:ea typeface="SimHei" panose="02010609060101010101" pitchFamily="49" charset="-122"/>
                  </a:rPr>
                  <a:t>最小曲面的母线为双曲线，是发电站冷却塔的母线形状（耗费水泥最少的形状）</a:t>
                </a:r>
                <a:endParaRPr lang="en-US" altLang="zh-CN" sz="2000" b="1" dirty="0">
                  <a:solidFill>
                    <a:srgbClr val="0000FF"/>
                  </a:solidFill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F1CC20C-A1E3-4694-A3AC-E3FB778854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4" y="4552579"/>
                <a:ext cx="6093762" cy="1405193"/>
              </a:xfrm>
              <a:prstGeom prst="rect">
                <a:avLst/>
              </a:prstGeom>
              <a:blipFill>
                <a:blip r:embed="rId12"/>
                <a:stretch>
                  <a:fillRect l="-1000" r="-500" b="-6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158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5645</TotalTime>
  <Words>2642</Words>
  <Application>Microsoft Office PowerPoint</Application>
  <PresentationFormat>全屏显示(4:3)</PresentationFormat>
  <Paragraphs>333</Paragraphs>
  <Slides>25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等线</vt:lpstr>
      <vt:lpstr>SimHei</vt:lpstr>
      <vt:lpstr>SimHei</vt:lpstr>
      <vt:lpstr>Arial</vt:lpstr>
      <vt:lpstr>Cambria Math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宋 玉坤</cp:lastModifiedBy>
  <cp:revision>393</cp:revision>
  <dcterms:created xsi:type="dcterms:W3CDTF">2008-05-15T01:23:28Z</dcterms:created>
  <dcterms:modified xsi:type="dcterms:W3CDTF">2020-05-14T02:05:57Z</dcterms:modified>
</cp:coreProperties>
</file>