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22" r:id="rId2"/>
    <p:sldId id="293" r:id="rId3"/>
    <p:sldId id="345" r:id="rId4"/>
    <p:sldId id="378" r:id="rId5"/>
    <p:sldId id="346" r:id="rId6"/>
    <p:sldId id="347" r:id="rId7"/>
    <p:sldId id="420" r:id="rId8"/>
    <p:sldId id="421" r:id="rId9"/>
    <p:sldId id="368" r:id="rId10"/>
    <p:sldId id="369" r:id="rId11"/>
    <p:sldId id="370" r:id="rId12"/>
    <p:sldId id="371" r:id="rId13"/>
    <p:sldId id="302" r:id="rId14"/>
    <p:sldId id="311" r:id="rId15"/>
    <p:sldId id="382" r:id="rId16"/>
    <p:sldId id="393" r:id="rId17"/>
    <p:sldId id="374" r:id="rId18"/>
    <p:sldId id="375" r:id="rId19"/>
    <p:sldId id="312" r:id="rId20"/>
    <p:sldId id="309" r:id="rId21"/>
    <p:sldId id="310" r:id="rId22"/>
    <p:sldId id="313" r:id="rId23"/>
    <p:sldId id="381" r:id="rId24"/>
    <p:sldId id="377" r:id="rId25"/>
    <p:sldId id="394" r:id="rId26"/>
    <p:sldId id="379" r:id="rId27"/>
    <p:sldId id="307" r:id="rId28"/>
    <p:sldId id="308" r:id="rId29"/>
    <p:sldId id="262" r:id="rId30"/>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3142" autoAdjust="0"/>
  </p:normalViewPr>
  <p:slideViewPr>
    <p:cSldViewPr>
      <p:cViewPr varScale="1">
        <p:scale>
          <a:sx n="79" d="100"/>
          <a:sy n="79" d="100"/>
        </p:scale>
        <p:origin x="114" y="8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 Id="rId9"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3E45B-8AD1-432C-BED3-1852C17DD703}" type="datetimeFigureOut">
              <a:rPr lang="zh-CN" altLang="en-US" smtClean="0"/>
              <a:t>2020/5/21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6D20B-B934-4C63-B10B-4AE1D98DA41E}" type="slidenum">
              <a:rPr lang="zh-CN" altLang="en-US" smtClean="0"/>
              <a:t>‹#›</a:t>
            </a:fld>
            <a:endParaRPr lang="zh-CN" altLang="en-US"/>
          </a:p>
        </p:txBody>
      </p:sp>
    </p:spTree>
    <p:extLst>
      <p:ext uri="{BB962C8B-B14F-4D97-AF65-F5344CB8AC3E}">
        <p14:creationId xmlns:p14="http://schemas.microsoft.com/office/powerpoint/2010/main" val="245938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3EF4C4-C960-4AAD-B710-CBE3C73967A8}"/>
              </a:ext>
            </a:extLst>
          </p:cNvPr>
          <p:cNvSpPr>
            <a:spLocks noGrp="1" noChangeArrowheads="1"/>
          </p:cNvSpPr>
          <p:nvPr>
            <p:ph type="dt" sz="half" idx="10"/>
          </p:nvPr>
        </p:nvSpPr>
        <p:spPr>
          <a:xfrm>
            <a:off x="685800" y="6248400"/>
            <a:ext cx="1905000" cy="457200"/>
          </a:xfrm>
          <a:prstGeom prst="rect">
            <a:avLst/>
          </a:prstGeom>
          <a:ln/>
        </p:spPr>
        <p:txBody>
          <a:bodyPr/>
          <a:lstStyle>
            <a:lvl1pPr>
              <a:defRPr sz="2000"/>
            </a:lvl1pPr>
          </a:lstStyle>
          <a:p>
            <a:pPr>
              <a:defRPr/>
            </a:pPr>
            <a:endParaRPr lang="en-US" altLang="zh-CN" dirty="0"/>
          </a:p>
        </p:txBody>
      </p:sp>
      <p:sp>
        <p:nvSpPr>
          <p:cNvPr id="3" name="Rectangle 5">
            <a:extLst>
              <a:ext uri="{FF2B5EF4-FFF2-40B4-BE49-F238E27FC236}">
                <a16:creationId xmlns:a16="http://schemas.microsoft.com/office/drawing/2014/main" id="{69E6AF33-1363-4335-AD36-349E4DC5275B}"/>
              </a:ext>
            </a:extLst>
          </p:cNvPr>
          <p:cNvSpPr>
            <a:spLocks noGrp="1" noChangeArrowheads="1"/>
          </p:cNvSpPr>
          <p:nvPr>
            <p:ph type="ftr" sz="quarter" idx="11"/>
          </p:nvPr>
        </p:nvSpPr>
        <p:spPr>
          <a:xfrm>
            <a:off x="3124200" y="6248400"/>
            <a:ext cx="2895600" cy="457200"/>
          </a:xfrm>
          <a:prstGeom prst="rect">
            <a:avLst/>
          </a:prstGeom>
          <a:ln/>
        </p:spPr>
        <p:txBody>
          <a:bodyPr/>
          <a:lstStyle>
            <a:lvl1pPr>
              <a:defRPr sz="2000"/>
            </a:lvl1pPr>
          </a:lstStyle>
          <a:p>
            <a:pPr>
              <a:defRPr/>
            </a:pPr>
            <a:endParaRPr lang="en-US" altLang="zh-CN" dirty="0"/>
          </a:p>
        </p:txBody>
      </p:sp>
      <p:sp>
        <p:nvSpPr>
          <p:cNvPr id="4" name="Rectangle 6">
            <a:extLst>
              <a:ext uri="{FF2B5EF4-FFF2-40B4-BE49-F238E27FC236}">
                <a16:creationId xmlns:a16="http://schemas.microsoft.com/office/drawing/2014/main" id="{F7732B4D-ED99-4932-A5CC-59AD9A94AF63}"/>
              </a:ext>
            </a:extLst>
          </p:cNvPr>
          <p:cNvSpPr>
            <a:spLocks noGrp="1" noChangeArrowheads="1"/>
          </p:cNvSpPr>
          <p:nvPr>
            <p:ph type="sldNum" sz="quarter" idx="12"/>
          </p:nvPr>
        </p:nvSpPr>
        <p:spPr>
          <a:xfrm>
            <a:off x="6553200" y="6248400"/>
            <a:ext cx="1905000" cy="457200"/>
          </a:xfrm>
          <a:prstGeom prst="rect">
            <a:avLst/>
          </a:prstGeom>
          <a:ln/>
        </p:spPr>
        <p:txBody>
          <a:bodyPr/>
          <a:lstStyle>
            <a:lvl1pPr algn="r">
              <a:defRPr sz="2000"/>
            </a:lvl1pPr>
          </a:lstStyle>
          <a:p>
            <a:pPr>
              <a:defRPr/>
            </a:pPr>
            <a:fld id="{8372D68D-3E4D-E140-BABB-1F7B81CFF020}" type="slidenum">
              <a:rPr lang="en-US" altLang="zh-CN" smtClean="0"/>
              <a:pPr>
                <a:defRPr/>
              </a:pPr>
              <a:t>‹#›</a:t>
            </a:fld>
            <a:endParaRPr lang="en-US" altLang="zh-CN" dirty="0"/>
          </a:p>
        </p:txBody>
      </p:sp>
    </p:spTree>
    <p:extLst>
      <p:ext uri="{BB962C8B-B14F-4D97-AF65-F5344CB8AC3E}">
        <p14:creationId xmlns:p14="http://schemas.microsoft.com/office/powerpoint/2010/main" val="2390792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6" name="Picture 7" descr="内容">
            <a:extLst>
              <a:ext uri="{FF2B5EF4-FFF2-40B4-BE49-F238E27FC236}">
                <a16:creationId xmlns:a16="http://schemas.microsoft.com/office/drawing/2014/main" id="{43C01443-098C-854A-85D1-F959F1ED3EB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id="{7260EFE3-C34A-9642-B826-0088717EF74B}"/>
              </a:ext>
            </a:extLst>
          </p:cNvPr>
          <p:cNvSpPr txBox="1">
            <a:spLocks noChangeArrowheads="1"/>
          </p:cNvSpPr>
          <p:nvPr userDrawn="1"/>
        </p:nvSpPr>
        <p:spPr bwMode="auto">
          <a:xfrm>
            <a:off x="3870325" y="6453188"/>
            <a:ext cx="958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dirty="0">
                <a:solidFill>
                  <a:srgbClr val="FFFF00"/>
                </a:solidFill>
                <a:latin typeface="黑体" panose="02010609060101010101" pitchFamily="49" charset="-122"/>
                <a:ea typeface="黑体" panose="02010609060101010101" pitchFamily="49" charset="-122"/>
              </a:rPr>
              <a:t>第五章</a:t>
            </a:r>
          </a:p>
        </p:txBody>
      </p:sp>
    </p:spTree>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embeddings/oleObject1.bin"/><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7.bin"/><Relationship Id="rId18" Type="http://schemas.openxmlformats.org/officeDocument/2006/relationships/image" Target="../media/image25.e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22.emf"/><Relationship Id="rId17" Type="http://schemas.openxmlformats.org/officeDocument/2006/relationships/oleObject" Target="../embeddings/oleObject9.bin"/><Relationship Id="rId2" Type="http://schemas.openxmlformats.org/officeDocument/2006/relationships/slideLayout" Target="../slideLayouts/slideLayout1.xml"/><Relationship Id="rId16" Type="http://schemas.openxmlformats.org/officeDocument/2006/relationships/image" Target="../media/image24.emf"/><Relationship Id="rId20" Type="http://schemas.openxmlformats.org/officeDocument/2006/relationships/image" Target="../media/image26.emf"/><Relationship Id="rId1" Type="http://schemas.openxmlformats.org/officeDocument/2006/relationships/vmlDrawing" Target="../drawings/vmlDrawing3.vml"/><Relationship Id="rId6" Type="http://schemas.openxmlformats.org/officeDocument/2006/relationships/image" Target="../media/image19.e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21.emf"/><Relationship Id="rId19" Type="http://schemas.openxmlformats.org/officeDocument/2006/relationships/oleObject" Target="../embeddings/oleObject10.bin"/><Relationship Id="rId4" Type="http://schemas.openxmlformats.org/officeDocument/2006/relationships/image" Target="../media/image18.emf"/><Relationship Id="rId9" Type="http://schemas.openxmlformats.org/officeDocument/2006/relationships/oleObject" Target="../embeddings/oleObject5.bin"/><Relationship Id="rId14" Type="http://schemas.openxmlformats.org/officeDocument/2006/relationships/image" Target="../media/image23.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31.emf"/><Relationship Id="rId18" Type="http://schemas.openxmlformats.org/officeDocument/2006/relationships/oleObject" Target="../embeddings/oleObject18.bin"/><Relationship Id="rId3" Type="http://schemas.openxmlformats.org/officeDocument/2006/relationships/image" Target="../media/image43.png"/><Relationship Id="rId7" Type="http://schemas.openxmlformats.org/officeDocument/2006/relationships/image" Target="../media/image28.emf"/><Relationship Id="rId12" Type="http://schemas.openxmlformats.org/officeDocument/2006/relationships/oleObject" Target="../embeddings/oleObject15.bin"/><Relationship Id="rId17" Type="http://schemas.openxmlformats.org/officeDocument/2006/relationships/image" Target="../media/image33.emf"/><Relationship Id="rId2" Type="http://schemas.openxmlformats.org/officeDocument/2006/relationships/slideLayout" Target="../slideLayouts/slideLayout1.xml"/><Relationship Id="rId16" Type="http://schemas.openxmlformats.org/officeDocument/2006/relationships/oleObject" Target="../embeddings/oleObject17.bin"/><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30.emf"/><Relationship Id="rId5" Type="http://schemas.openxmlformats.org/officeDocument/2006/relationships/image" Target="../media/image27.emf"/><Relationship Id="rId15" Type="http://schemas.openxmlformats.org/officeDocument/2006/relationships/image" Target="../media/image32.emf"/><Relationship Id="rId10" Type="http://schemas.openxmlformats.org/officeDocument/2006/relationships/oleObject" Target="../embeddings/oleObject14.bin"/><Relationship Id="rId19" Type="http://schemas.openxmlformats.org/officeDocument/2006/relationships/image" Target="../media/image34.emf"/><Relationship Id="rId4" Type="http://schemas.openxmlformats.org/officeDocument/2006/relationships/oleObject" Target="../embeddings/oleObject11.bin"/><Relationship Id="rId9" Type="http://schemas.openxmlformats.org/officeDocument/2006/relationships/image" Target="../media/image29.emf"/><Relationship Id="rId1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36.emf"/><Relationship Id="rId5" Type="http://schemas.openxmlformats.org/officeDocument/2006/relationships/oleObject" Target="../embeddings/oleObject20.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D204AB71-6D08-F942-8972-F5A02C0F0296}"/>
              </a:ext>
            </a:extLst>
          </p:cNvPr>
          <p:cNvSpPr txBox="1">
            <a:spLocks noChangeArrowheads="1"/>
          </p:cNvSpPr>
          <p:nvPr/>
        </p:nvSpPr>
        <p:spPr bwMode="auto">
          <a:xfrm>
            <a:off x="107505" y="116632"/>
            <a:ext cx="3168352" cy="523220"/>
          </a:xfrm>
          <a:prstGeom prst="rect">
            <a:avLst/>
          </a:prstGeom>
          <a:solidFill>
            <a:srgbClr val="CCFFCC"/>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6600"/>
                </a:solidFill>
                <a:ea typeface="黑体" panose="02010609060101010101" pitchFamily="49" charset="-122"/>
              </a:rPr>
              <a:t>内容回顾：小振动</a:t>
            </a:r>
            <a:endParaRPr lang="zh-CN" altLang="en-US" sz="2800" dirty="0">
              <a:solidFill>
                <a:srgbClr val="990033"/>
              </a:solidFill>
              <a:ea typeface="黑体" panose="02010609060101010101" pitchFamily="49" charset="-122"/>
            </a:endParaRPr>
          </a:p>
        </p:txBody>
      </p:sp>
      <mc:AlternateContent xmlns:mc="http://schemas.openxmlformats.org/markup-compatibility/2006" xmlns:a14="http://schemas.microsoft.com/office/drawing/2010/main">
        <mc:Choice Requires="a14">
          <p:sp>
            <p:nvSpPr>
              <p:cNvPr id="8" name="Text Box 11">
                <a:extLst>
                  <a:ext uri="{FF2B5EF4-FFF2-40B4-BE49-F238E27FC236}">
                    <a16:creationId xmlns:a16="http://schemas.microsoft.com/office/drawing/2014/main" id="{9878054E-60CB-4C5D-A94C-AB3787CEB23C}"/>
                  </a:ext>
                </a:extLst>
              </p:cNvPr>
              <p:cNvSpPr txBox="1">
                <a:spLocks noChangeArrowheads="1"/>
              </p:cNvSpPr>
              <p:nvPr/>
            </p:nvSpPr>
            <p:spPr bwMode="auto">
              <a:xfrm>
                <a:off x="107504" y="764704"/>
                <a:ext cx="8928992" cy="6081730"/>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0" lang="zh-CN" altLang="en-US" dirty="0">
                    <a:ea typeface="黑体" panose="02010609060101010101" pitchFamily="49" charset="-122"/>
                  </a:rPr>
                  <a:t>平衡位置附近振幅</a:t>
                </a:r>
                <a14:m>
                  <m:oMath xmlns:m="http://schemas.openxmlformats.org/officeDocument/2006/math">
                    <m:r>
                      <a:rPr kumimoji="0" lang="en-US" altLang="zh-CN" b="0" i="1" smtClean="0">
                        <a:latin typeface="Cambria Math" panose="02040503050406030204" pitchFamily="18" charset="0"/>
                        <a:ea typeface="黑体" panose="02010609060101010101" pitchFamily="49" charset="-122"/>
                      </a:rPr>
                      <m:t>𝑥</m:t>
                    </m:r>
                    <m:r>
                      <a:rPr kumimoji="0" lang="en-US" altLang="zh-CN" b="0" i="1" smtClean="0">
                        <a:latin typeface="Cambria Math" panose="02040503050406030204" pitchFamily="18" charset="0"/>
                        <a:ea typeface="黑体" panose="02010609060101010101" pitchFamily="49" charset="-122"/>
                      </a:rPr>
                      <m:t>→0</m:t>
                    </m:r>
                  </m:oMath>
                </a14:m>
                <a:r>
                  <a:rPr kumimoji="0" lang="zh-CN" altLang="en-US" dirty="0">
                    <a:ea typeface="黑体" panose="02010609060101010101" pitchFamily="49" charset="-122"/>
                  </a:rPr>
                  <a:t>的振动</a:t>
                </a:r>
                <a:endParaRPr kumimoji="0" lang="en-US" altLang="zh-CN"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a:rPr kumimoji="0" lang="en-US" altLang="zh-CN" sz="2000" b="0" i="1" smtClean="0">
                          <a:solidFill>
                            <a:srgbClr val="0000FF"/>
                          </a:solidFill>
                          <a:latin typeface="Cambria Math" panose="02040503050406030204" pitchFamily="18" charset="0"/>
                          <a:ea typeface="黑体" panose="02010609060101010101" pitchFamily="49" charset="-122"/>
                        </a:rPr>
                        <m:t>𝐿</m:t>
                      </m:r>
                      <m:r>
                        <a:rPr kumimoji="0" lang="en-US" altLang="zh-CN" sz="2000" b="0" i="1" smtClean="0">
                          <a:solidFill>
                            <a:srgbClr val="0000FF"/>
                          </a:solidFill>
                          <a:latin typeface="Cambria Math" panose="02040503050406030204" pitchFamily="18" charset="0"/>
                          <a:ea typeface="黑体" panose="02010609060101010101" pitchFamily="49" charset="-122"/>
                        </a:rPr>
                        <m:t>≃</m:t>
                      </m:r>
                      <m:nary>
                        <m:naryPr>
                          <m:chr m:val="∑"/>
                          <m:ctrlPr>
                            <a:rPr kumimoji="0" lang="en-US" altLang="zh-CN" sz="2000" b="0" i="1" smtClean="0">
                              <a:solidFill>
                                <a:srgbClr val="0000FF"/>
                              </a:solidFill>
                              <a:latin typeface="Cambria Math" panose="02040503050406030204" pitchFamily="18" charset="0"/>
                              <a:ea typeface="黑体" panose="02010609060101010101" pitchFamily="49" charset="-122"/>
                            </a:rPr>
                          </m:ctrlPr>
                        </m:naryPr>
                        <m:sub>
                          <m:r>
                            <a:rPr kumimoji="0" lang="en-US" altLang="zh-CN" sz="2000" b="0" i="1" smtClean="0">
                              <a:solidFill>
                                <a:srgbClr val="0000FF"/>
                              </a:solidFill>
                              <a:latin typeface="Cambria Math" panose="02040503050406030204" pitchFamily="18" charset="0"/>
                              <a:ea typeface="黑体" panose="02010609060101010101" pitchFamily="49" charset="-122"/>
                            </a:rPr>
                            <m:t>𝛼</m:t>
                          </m:r>
                          <m:r>
                            <a:rPr kumimoji="0" lang="en-US" altLang="zh-CN" sz="2000" b="0" i="1" smtClean="0">
                              <a:solidFill>
                                <a:srgbClr val="0000FF"/>
                              </a:solidFill>
                              <a:latin typeface="Cambria Math" panose="02040503050406030204" pitchFamily="18" charset="0"/>
                              <a:ea typeface="黑体" panose="02010609060101010101" pitchFamily="49" charset="-122"/>
                            </a:rPr>
                            <m:t>,</m:t>
                          </m:r>
                          <m:r>
                            <a:rPr kumimoji="0" lang="en-US" altLang="zh-CN" sz="2000" b="0" i="1" smtClean="0">
                              <a:solidFill>
                                <a:srgbClr val="0000FF"/>
                              </a:solidFill>
                              <a:latin typeface="Cambria Math" panose="02040503050406030204" pitchFamily="18" charset="0"/>
                              <a:ea typeface="黑体" panose="02010609060101010101" pitchFamily="49" charset="-122"/>
                            </a:rPr>
                            <m:t>𝛽</m:t>
                          </m:r>
                          <m:r>
                            <a:rPr kumimoji="0" lang="en-US" altLang="zh-CN" sz="2000" b="0" i="1" smtClean="0">
                              <a:solidFill>
                                <a:srgbClr val="0000FF"/>
                              </a:solidFill>
                              <a:latin typeface="Cambria Math" panose="02040503050406030204" pitchFamily="18" charset="0"/>
                              <a:ea typeface="黑体" panose="02010609060101010101" pitchFamily="49" charset="-122"/>
                            </a:rPr>
                            <m:t>=1</m:t>
                          </m:r>
                        </m:sub>
                        <m:sup>
                          <m:r>
                            <a:rPr kumimoji="0" lang="en-US" altLang="zh-CN" sz="2000" b="0" i="1" smtClean="0">
                              <a:solidFill>
                                <a:srgbClr val="0000FF"/>
                              </a:solidFill>
                              <a:latin typeface="Cambria Math" panose="02040503050406030204" pitchFamily="18" charset="0"/>
                              <a:ea typeface="黑体" panose="02010609060101010101" pitchFamily="49" charset="-122"/>
                            </a:rPr>
                            <m:t>𝑠</m:t>
                          </m:r>
                        </m:sup>
                        <m:e>
                          <m:d>
                            <m:dPr>
                              <m:ctrlPr>
                                <a:rPr kumimoji="0" lang="en-US" altLang="zh-CN" sz="2000" b="0" i="1" smtClean="0">
                                  <a:solidFill>
                                    <a:srgbClr val="0000FF"/>
                                  </a:solidFill>
                                  <a:latin typeface="Cambria Math" panose="02040503050406030204" pitchFamily="18" charset="0"/>
                                  <a:ea typeface="黑体" panose="02010609060101010101" pitchFamily="49" charset="-122"/>
                                </a:rPr>
                              </m:ctrlPr>
                            </m:dPr>
                            <m:e>
                              <m:f>
                                <m:fPr>
                                  <m:ctrlPr>
                                    <a:rPr kumimoji="0" lang="en-US" altLang="zh-CN" sz="2000" i="1">
                                      <a:solidFill>
                                        <a:srgbClr val="0000FF"/>
                                      </a:solidFill>
                                      <a:latin typeface="Cambria Math" panose="02040503050406030204" pitchFamily="18" charset="0"/>
                                      <a:ea typeface="黑体" panose="02010609060101010101" pitchFamily="49" charset="-122"/>
                                    </a:rPr>
                                  </m:ctrlPr>
                                </m:fPr>
                                <m:num>
                                  <m:r>
                                    <a:rPr kumimoji="0" lang="en-US" altLang="zh-CN" sz="2000" i="1">
                                      <a:solidFill>
                                        <a:srgbClr val="0000FF"/>
                                      </a:solidFill>
                                      <a:latin typeface="Cambria Math" panose="02040503050406030204" pitchFamily="18" charset="0"/>
                                      <a:ea typeface="黑体" panose="02010609060101010101" pitchFamily="49" charset="-122"/>
                                    </a:rPr>
                                    <m:t>1</m:t>
                                  </m:r>
                                </m:num>
                                <m:den>
                                  <m:r>
                                    <a:rPr kumimoji="0" lang="en-US" altLang="zh-CN" sz="2000" i="1">
                                      <a:solidFill>
                                        <a:srgbClr val="0000FF"/>
                                      </a:solidFill>
                                      <a:latin typeface="Cambria Math" panose="02040503050406030204" pitchFamily="18" charset="0"/>
                                      <a:ea typeface="黑体" panose="02010609060101010101" pitchFamily="49" charset="-122"/>
                                    </a:rPr>
                                    <m:t>2</m:t>
                                  </m:r>
                                </m:den>
                              </m:f>
                              <m:sSub>
                                <m:sSubPr>
                                  <m:ctrlPr>
                                    <a:rPr kumimoji="0" lang="en-US" altLang="zh-CN" sz="2000" b="0" i="1" smtClean="0">
                                      <a:solidFill>
                                        <a:srgbClr val="0000FF"/>
                                      </a:solidFill>
                                      <a:latin typeface="Cambria Math" panose="02040503050406030204" pitchFamily="18" charset="0"/>
                                      <a:ea typeface="黑体" panose="02010609060101010101" pitchFamily="49" charset="-122"/>
                                    </a:rPr>
                                  </m:ctrlPr>
                                </m:sSubPr>
                                <m:e>
                                  <m:r>
                                    <a:rPr kumimoji="0" lang="en-US" altLang="zh-CN" sz="2000" b="0" i="1" smtClean="0">
                                      <a:solidFill>
                                        <a:srgbClr val="0000FF"/>
                                      </a:solidFill>
                                      <a:latin typeface="Cambria Math" panose="02040503050406030204" pitchFamily="18" charset="0"/>
                                      <a:ea typeface="黑体" panose="02010609060101010101" pitchFamily="49" charset="-122"/>
                                    </a:rPr>
                                    <m:t>𝑎</m:t>
                                  </m:r>
                                </m:e>
                                <m:sub>
                                  <m:r>
                                    <a:rPr kumimoji="0" lang="en-US" altLang="zh-CN" sz="2000" b="0" i="1" smtClean="0">
                                      <a:solidFill>
                                        <a:srgbClr val="0000FF"/>
                                      </a:solidFill>
                                      <a:latin typeface="Cambria Math" panose="02040503050406030204" pitchFamily="18" charset="0"/>
                                      <a:ea typeface="黑体" panose="02010609060101010101" pitchFamily="49" charset="-122"/>
                                    </a:rPr>
                                    <m:t>𝛼𝛽</m:t>
                                  </m:r>
                                </m:sub>
                              </m:sSub>
                              <m:sSub>
                                <m:sSubPr>
                                  <m:ctrlPr>
                                    <a:rPr kumimoji="0" lang="en-US" altLang="zh-CN" sz="2000" b="0" i="1" smtClean="0">
                                      <a:solidFill>
                                        <a:srgbClr val="0000FF"/>
                                      </a:solidFill>
                                      <a:latin typeface="Cambria Math" panose="02040503050406030204" pitchFamily="18" charset="0"/>
                                      <a:ea typeface="黑体" panose="02010609060101010101" pitchFamily="49" charset="-122"/>
                                    </a:rPr>
                                  </m:ctrlPr>
                                </m:sSubPr>
                                <m:e>
                                  <m:acc>
                                    <m:accPr>
                                      <m:chr m:val="̇"/>
                                      <m:ctrlPr>
                                        <a:rPr kumimoji="0" lang="en-US" altLang="zh-CN" sz="2000" b="0" i="1" smtClean="0">
                                          <a:solidFill>
                                            <a:srgbClr val="0000FF"/>
                                          </a:solidFill>
                                          <a:latin typeface="Cambria Math" panose="02040503050406030204" pitchFamily="18" charset="0"/>
                                          <a:ea typeface="黑体" panose="02010609060101010101" pitchFamily="49" charset="-122"/>
                                        </a:rPr>
                                      </m:ctrlPr>
                                    </m:accPr>
                                    <m:e>
                                      <m:r>
                                        <a:rPr kumimoji="0" lang="en-US" altLang="zh-CN" sz="2000" b="0" i="1" smtClean="0">
                                          <a:solidFill>
                                            <a:srgbClr val="0000FF"/>
                                          </a:solidFill>
                                          <a:latin typeface="Cambria Math" panose="02040503050406030204" pitchFamily="18" charset="0"/>
                                          <a:ea typeface="黑体" panose="02010609060101010101" pitchFamily="49" charset="-122"/>
                                        </a:rPr>
                                        <m:t>𝑞</m:t>
                                      </m:r>
                                    </m:e>
                                  </m:acc>
                                </m:e>
                                <m:sub>
                                  <m:r>
                                    <a:rPr kumimoji="0" lang="en-US" altLang="zh-CN" sz="2000" b="0" i="1" smtClean="0">
                                      <a:solidFill>
                                        <a:srgbClr val="0000FF"/>
                                      </a:solidFill>
                                      <a:latin typeface="Cambria Math" panose="02040503050406030204" pitchFamily="18" charset="0"/>
                                      <a:ea typeface="黑体" panose="02010609060101010101" pitchFamily="49" charset="-122"/>
                                    </a:rPr>
                                    <m:t>𝛼</m:t>
                                  </m:r>
                                </m:sub>
                              </m:sSub>
                              <m:sSub>
                                <m:sSubPr>
                                  <m:ctrlPr>
                                    <a:rPr kumimoji="0" lang="en-US" altLang="zh-CN" sz="2000" b="0" i="1" smtClean="0">
                                      <a:solidFill>
                                        <a:srgbClr val="0000FF"/>
                                      </a:solidFill>
                                      <a:latin typeface="Cambria Math" panose="02040503050406030204" pitchFamily="18" charset="0"/>
                                      <a:ea typeface="黑体" panose="02010609060101010101" pitchFamily="49" charset="-122"/>
                                    </a:rPr>
                                  </m:ctrlPr>
                                </m:sSubPr>
                                <m:e>
                                  <m:acc>
                                    <m:accPr>
                                      <m:chr m:val="̇"/>
                                      <m:ctrlPr>
                                        <a:rPr kumimoji="0" lang="en-US" altLang="zh-CN" sz="2000" b="0" i="1" smtClean="0">
                                          <a:solidFill>
                                            <a:srgbClr val="0000FF"/>
                                          </a:solidFill>
                                          <a:latin typeface="Cambria Math" panose="02040503050406030204" pitchFamily="18" charset="0"/>
                                          <a:ea typeface="黑体" panose="02010609060101010101" pitchFamily="49" charset="-122"/>
                                        </a:rPr>
                                      </m:ctrlPr>
                                    </m:accPr>
                                    <m:e>
                                      <m:r>
                                        <a:rPr kumimoji="0" lang="en-US" altLang="zh-CN" sz="2000" b="0" i="1" smtClean="0">
                                          <a:solidFill>
                                            <a:srgbClr val="0000FF"/>
                                          </a:solidFill>
                                          <a:latin typeface="Cambria Math" panose="02040503050406030204" pitchFamily="18" charset="0"/>
                                          <a:ea typeface="黑体" panose="02010609060101010101" pitchFamily="49" charset="-122"/>
                                        </a:rPr>
                                        <m:t>𝑞</m:t>
                                      </m:r>
                                    </m:e>
                                  </m:acc>
                                </m:e>
                                <m:sub>
                                  <m:r>
                                    <a:rPr kumimoji="0" lang="en-US" altLang="zh-CN" sz="2000" b="0" i="1" smtClean="0">
                                      <a:solidFill>
                                        <a:srgbClr val="0000FF"/>
                                      </a:solidFill>
                                      <a:latin typeface="Cambria Math" panose="02040503050406030204" pitchFamily="18" charset="0"/>
                                      <a:ea typeface="黑体" panose="02010609060101010101" pitchFamily="49" charset="-122"/>
                                    </a:rPr>
                                    <m:t>𝛽</m:t>
                                  </m:r>
                                </m:sub>
                              </m:sSub>
                              <m:r>
                                <a:rPr kumimoji="0" lang="en-US" altLang="zh-CN" sz="2000" b="0" i="1" smtClean="0">
                                  <a:solidFill>
                                    <a:srgbClr val="0000FF"/>
                                  </a:solidFill>
                                  <a:latin typeface="Cambria Math" panose="02040503050406030204" pitchFamily="18" charset="0"/>
                                  <a:ea typeface="黑体" panose="02010609060101010101" pitchFamily="49" charset="-122"/>
                                </a:rPr>
                                <m:t>−</m:t>
                              </m:r>
                              <m:f>
                                <m:fPr>
                                  <m:ctrlPr>
                                    <a:rPr kumimoji="0" lang="en-US" altLang="zh-CN" sz="2000" i="1">
                                      <a:solidFill>
                                        <a:srgbClr val="0000FF"/>
                                      </a:solidFill>
                                      <a:latin typeface="Cambria Math" panose="02040503050406030204" pitchFamily="18" charset="0"/>
                                      <a:ea typeface="黑体" panose="02010609060101010101" pitchFamily="49" charset="-122"/>
                                    </a:rPr>
                                  </m:ctrlPr>
                                </m:fPr>
                                <m:num>
                                  <m:r>
                                    <a:rPr kumimoji="0" lang="en-US" altLang="zh-CN" sz="2000" i="1">
                                      <a:solidFill>
                                        <a:srgbClr val="0000FF"/>
                                      </a:solidFill>
                                      <a:latin typeface="Cambria Math" panose="02040503050406030204" pitchFamily="18" charset="0"/>
                                      <a:ea typeface="黑体" panose="02010609060101010101" pitchFamily="49" charset="-122"/>
                                    </a:rPr>
                                    <m:t>1</m:t>
                                  </m:r>
                                </m:num>
                                <m:den>
                                  <m:r>
                                    <a:rPr kumimoji="0" lang="en-US" altLang="zh-CN" sz="2000" i="1">
                                      <a:solidFill>
                                        <a:srgbClr val="0000FF"/>
                                      </a:solidFill>
                                      <a:latin typeface="Cambria Math" panose="02040503050406030204" pitchFamily="18" charset="0"/>
                                      <a:ea typeface="黑体" panose="02010609060101010101" pitchFamily="49" charset="-122"/>
                                    </a:rPr>
                                    <m:t>2</m:t>
                                  </m:r>
                                </m:den>
                              </m:f>
                              <m:sSub>
                                <m:sSubPr>
                                  <m:ctrlPr>
                                    <a:rPr kumimoji="0" lang="en-US" altLang="zh-CN" sz="2000" b="0" i="1" smtClean="0">
                                      <a:solidFill>
                                        <a:srgbClr val="0000FF"/>
                                      </a:solidFill>
                                      <a:latin typeface="Cambria Math" panose="02040503050406030204" pitchFamily="18" charset="0"/>
                                      <a:ea typeface="黑体" panose="02010609060101010101" pitchFamily="49" charset="-122"/>
                                    </a:rPr>
                                  </m:ctrlPr>
                                </m:sSubPr>
                                <m:e>
                                  <m:r>
                                    <a:rPr kumimoji="0" lang="en-US" altLang="zh-CN" sz="2000" b="0" i="1" smtClean="0">
                                      <a:solidFill>
                                        <a:srgbClr val="0000FF"/>
                                      </a:solidFill>
                                      <a:latin typeface="Cambria Math" panose="02040503050406030204" pitchFamily="18" charset="0"/>
                                      <a:ea typeface="黑体" panose="02010609060101010101" pitchFamily="49" charset="-122"/>
                                    </a:rPr>
                                    <m:t>𝑐</m:t>
                                  </m:r>
                                </m:e>
                                <m:sub>
                                  <m:r>
                                    <a:rPr kumimoji="0" lang="en-US" altLang="zh-CN" sz="2000" b="0" i="1" smtClean="0">
                                      <a:solidFill>
                                        <a:srgbClr val="0000FF"/>
                                      </a:solidFill>
                                      <a:latin typeface="Cambria Math" panose="02040503050406030204" pitchFamily="18" charset="0"/>
                                      <a:ea typeface="黑体" panose="02010609060101010101" pitchFamily="49" charset="-122"/>
                                    </a:rPr>
                                    <m:t>𝛼𝛽</m:t>
                                  </m:r>
                                </m:sub>
                              </m:sSub>
                              <m:sSub>
                                <m:sSubPr>
                                  <m:ctrlPr>
                                    <a:rPr kumimoji="0" lang="en-US" altLang="zh-CN" sz="2000" b="0" i="1" smtClean="0">
                                      <a:solidFill>
                                        <a:srgbClr val="0000FF"/>
                                      </a:solidFill>
                                      <a:latin typeface="Cambria Math" panose="02040503050406030204" pitchFamily="18" charset="0"/>
                                      <a:ea typeface="黑体" panose="02010609060101010101" pitchFamily="49" charset="-122"/>
                                    </a:rPr>
                                  </m:ctrlPr>
                                </m:sSubPr>
                                <m:e>
                                  <m:r>
                                    <a:rPr kumimoji="0" lang="en-US" altLang="zh-CN" sz="2000" b="0" i="1" smtClean="0">
                                      <a:solidFill>
                                        <a:srgbClr val="0000FF"/>
                                      </a:solidFill>
                                      <a:latin typeface="Cambria Math" panose="02040503050406030204" pitchFamily="18" charset="0"/>
                                      <a:ea typeface="黑体" panose="02010609060101010101" pitchFamily="49" charset="-122"/>
                                    </a:rPr>
                                    <m:t>𝑞</m:t>
                                  </m:r>
                                </m:e>
                                <m:sub>
                                  <m:r>
                                    <a:rPr kumimoji="0" lang="en-US" altLang="zh-CN" sz="2000" b="0" i="1" smtClean="0">
                                      <a:solidFill>
                                        <a:srgbClr val="0000FF"/>
                                      </a:solidFill>
                                      <a:latin typeface="Cambria Math" panose="02040503050406030204" pitchFamily="18" charset="0"/>
                                      <a:ea typeface="黑体" panose="02010609060101010101" pitchFamily="49" charset="-122"/>
                                    </a:rPr>
                                    <m:t>𝛼</m:t>
                                  </m:r>
                                </m:sub>
                              </m:sSub>
                              <m:sSub>
                                <m:sSubPr>
                                  <m:ctrlPr>
                                    <a:rPr kumimoji="0" lang="en-US" altLang="zh-CN" sz="2000" b="0" i="1" smtClean="0">
                                      <a:solidFill>
                                        <a:srgbClr val="0000FF"/>
                                      </a:solidFill>
                                      <a:latin typeface="Cambria Math" panose="02040503050406030204" pitchFamily="18" charset="0"/>
                                      <a:ea typeface="黑体" panose="02010609060101010101" pitchFamily="49" charset="-122"/>
                                    </a:rPr>
                                  </m:ctrlPr>
                                </m:sSubPr>
                                <m:e>
                                  <m:r>
                                    <a:rPr kumimoji="0" lang="en-US" altLang="zh-CN" sz="2000" b="0" i="1" smtClean="0">
                                      <a:solidFill>
                                        <a:srgbClr val="0000FF"/>
                                      </a:solidFill>
                                      <a:latin typeface="Cambria Math" panose="02040503050406030204" pitchFamily="18" charset="0"/>
                                      <a:ea typeface="黑体" panose="02010609060101010101" pitchFamily="49" charset="-122"/>
                                    </a:rPr>
                                    <m:t>𝑞</m:t>
                                  </m:r>
                                </m:e>
                                <m:sub>
                                  <m:r>
                                    <a:rPr kumimoji="0" lang="en-US" altLang="zh-CN" sz="2000" b="0" i="1" smtClean="0">
                                      <a:solidFill>
                                        <a:srgbClr val="0000FF"/>
                                      </a:solidFill>
                                      <a:latin typeface="Cambria Math" panose="02040503050406030204" pitchFamily="18" charset="0"/>
                                      <a:ea typeface="黑体" panose="02010609060101010101" pitchFamily="49" charset="-122"/>
                                    </a:rPr>
                                    <m:t>𝛽</m:t>
                                  </m:r>
                                </m:sub>
                              </m:sSub>
                            </m:e>
                          </m:d>
                        </m:e>
                      </m:nary>
                      <m:r>
                        <a:rPr kumimoji="0" lang="en-US" altLang="zh-CN" sz="2000" b="0" i="0" smtClean="0">
                          <a:latin typeface="Cambria Math" panose="02040503050406030204" pitchFamily="18" charset="0"/>
                          <a:ea typeface="黑体" panose="02010609060101010101" pitchFamily="49" charset="-122"/>
                        </a:rPr>
                        <m:t>       </m:t>
                      </m:r>
                      <m:r>
                        <a:rPr kumimoji="0" lang="en-US" altLang="zh-CN" sz="2000" b="0" i="1" smtClean="0">
                          <a:latin typeface="Cambria Math" panose="02040503050406030204" pitchFamily="18" charset="0"/>
                          <a:ea typeface="黑体" panose="02010609060101010101" pitchFamily="49" charset="-122"/>
                        </a:rPr>
                        <m:t>⟹     </m:t>
                      </m:r>
                      <m:nary>
                        <m:naryPr>
                          <m:chr m:val="∑"/>
                          <m:ctrlPr>
                            <a:rPr kumimoji="0" lang="en-US" altLang="zh-CN" sz="2000" b="0" i="1" smtClean="0">
                              <a:latin typeface="Cambria Math" panose="02040503050406030204" pitchFamily="18" charset="0"/>
                              <a:ea typeface="黑体" panose="02010609060101010101" pitchFamily="49" charset="-122"/>
                            </a:rPr>
                          </m:ctrlPr>
                        </m:naryPr>
                        <m:sub>
                          <m:r>
                            <a:rPr kumimoji="0" lang="en-US" altLang="zh-CN" sz="2000" b="0" i="1" smtClean="0">
                              <a:latin typeface="Cambria Math" panose="02040503050406030204" pitchFamily="18" charset="0"/>
                              <a:ea typeface="黑体" panose="02010609060101010101" pitchFamily="49" charset="-122"/>
                            </a:rPr>
                            <m:t>𝛽</m:t>
                          </m:r>
                          <m:r>
                            <a:rPr kumimoji="0" lang="en-US" altLang="zh-CN" sz="2000" b="0" i="1" smtClean="0">
                              <a:latin typeface="Cambria Math" panose="02040503050406030204" pitchFamily="18" charset="0"/>
                              <a:ea typeface="黑体" panose="02010609060101010101" pitchFamily="49" charset="-122"/>
                            </a:rPr>
                            <m:t>=1</m:t>
                          </m:r>
                        </m:sub>
                        <m:sup>
                          <m:r>
                            <a:rPr kumimoji="0" lang="en-US" altLang="zh-CN" sz="2000" b="0" i="1" smtClean="0">
                              <a:latin typeface="Cambria Math" panose="02040503050406030204" pitchFamily="18" charset="0"/>
                              <a:ea typeface="黑体" panose="02010609060101010101" pitchFamily="49" charset="-122"/>
                            </a:rPr>
                            <m:t>𝑠</m:t>
                          </m:r>
                        </m:sup>
                        <m:e>
                          <m:d>
                            <m:dPr>
                              <m:ctrlPr>
                                <a:rPr kumimoji="0" lang="en-US" altLang="zh-CN" sz="2000" b="0" i="1" smtClean="0">
                                  <a:latin typeface="Cambria Math" panose="02040503050406030204" pitchFamily="18" charset="0"/>
                                  <a:ea typeface="黑体" panose="02010609060101010101" pitchFamily="49" charset="-122"/>
                                </a:rPr>
                              </m:ctrlPr>
                            </m:dPr>
                            <m:e>
                              <m:sSub>
                                <m:sSubPr>
                                  <m:ctrlPr>
                                    <a:rPr kumimoji="0" lang="en-US" altLang="zh-CN" sz="2000" b="0" i="1" smtClean="0">
                                      <a:latin typeface="Cambria Math" panose="02040503050406030204" pitchFamily="18" charset="0"/>
                                      <a:ea typeface="黑体" panose="02010609060101010101" pitchFamily="49" charset="-122"/>
                                    </a:rPr>
                                  </m:ctrlPr>
                                </m:sSubPr>
                                <m:e>
                                  <m:r>
                                    <a:rPr kumimoji="0" lang="en-US" altLang="zh-CN" sz="2000" b="0" i="1" smtClean="0">
                                      <a:latin typeface="Cambria Math" panose="02040503050406030204" pitchFamily="18" charset="0"/>
                                      <a:ea typeface="黑体" panose="02010609060101010101" pitchFamily="49" charset="-122"/>
                                    </a:rPr>
                                    <m:t>𝑎</m:t>
                                  </m:r>
                                </m:e>
                                <m:sub>
                                  <m:r>
                                    <a:rPr kumimoji="0" lang="en-US" altLang="zh-CN" sz="2000" b="0" i="1" smtClean="0">
                                      <a:latin typeface="Cambria Math" panose="02040503050406030204" pitchFamily="18" charset="0"/>
                                      <a:ea typeface="黑体" panose="02010609060101010101" pitchFamily="49" charset="-122"/>
                                    </a:rPr>
                                    <m:t>𝛼𝛽</m:t>
                                  </m:r>
                                </m:sub>
                              </m:sSub>
                              <m:sSub>
                                <m:sSubPr>
                                  <m:ctrlPr>
                                    <a:rPr kumimoji="0" lang="en-US" altLang="zh-CN" sz="2000" b="0" i="1" smtClean="0">
                                      <a:latin typeface="Cambria Math" panose="02040503050406030204" pitchFamily="18" charset="0"/>
                                      <a:ea typeface="黑体" panose="02010609060101010101" pitchFamily="49" charset="-122"/>
                                    </a:rPr>
                                  </m:ctrlPr>
                                </m:sSubPr>
                                <m:e>
                                  <m:acc>
                                    <m:accPr>
                                      <m:chr m:val="̈"/>
                                      <m:ctrlPr>
                                        <a:rPr kumimoji="0" lang="en-US" altLang="zh-CN" sz="2000" b="0" i="1" smtClean="0">
                                          <a:latin typeface="Cambria Math" panose="02040503050406030204" pitchFamily="18" charset="0"/>
                                          <a:ea typeface="黑体" panose="02010609060101010101" pitchFamily="49" charset="-122"/>
                                        </a:rPr>
                                      </m:ctrlPr>
                                    </m:accPr>
                                    <m:e>
                                      <m:r>
                                        <a:rPr kumimoji="0" lang="en-US" altLang="zh-CN" sz="2000" b="0" i="1" smtClean="0">
                                          <a:latin typeface="Cambria Math" panose="02040503050406030204" pitchFamily="18" charset="0"/>
                                          <a:ea typeface="黑体" panose="02010609060101010101" pitchFamily="49" charset="-122"/>
                                        </a:rPr>
                                        <m:t>𝑞</m:t>
                                      </m:r>
                                    </m:e>
                                  </m:acc>
                                </m:e>
                                <m:sub>
                                  <m:r>
                                    <a:rPr kumimoji="0" lang="en-US" altLang="zh-CN" sz="2000" b="0" i="1" smtClean="0">
                                      <a:latin typeface="Cambria Math" panose="02040503050406030204" pitchFamily="18" charset="0"/>
                                      <a:ea typeface="黑体" panose="02010609060101010101" pitchFamily="49" charset="-122"/>
                                    </a:rPr>
                                    <m:t>𝛽</m:t>
                                  </m:r>
                                </m:sub>
                              </m:sSub>
                              <m:r>
                                <a:rPr kumimoji="0" lang="en-US" altLang="zh-CN" sz="2000" b="0" i="1" smtClean="0">
                                  <a:latin typeface="Cambria Math" panose="02040503050406030204" pitchFamily="18" charset="0"/>
                                  <a:ea typeface="黑体" panose="02010609060101010101" pitchFamily="49" charset="-122"/>
                                </a:rPr>
                                <m:t>+</m:t>
                              </m:r>
                              <m:sSub>
                                <m:sSubPr>
                                  <m:ctrlPr>
                                    <a:rPr kumimoji="0" lang="en-US" altLang="zh-CN" sz="2000" b="0" i="1" smtClean="0">
                                      <a:latin typeface="Cambria Math" panose="02040503050406030204" pitchFamily="18" charset="0"/>
                                      <a:ea typeface="黑体" panose="02010609060101010101" pitchFamily="49" charset="-122"/>
                                    </a:rPr>
                                  </m:ctrlPr>
                                </m:sSubPr>
                                <m:e>
                                  <m:r>
                                    <a:rPr kumimoji="0" lang="en-US" altLang="zh-CN" sz="2000" b="0" i="1" smtClean="0">
                                      <a:latin typeface="Cambria Math" panose="02040503050406030204" pitchFamily="18" charset="0"/>
                                      <a:ea typeface="黑体" panose="02010609060101010101" pitchFamily="49" charset="-122"/>
                                    </a:rPr>
                                    <m:t>𝑐</m:t>
                                  </m:r>
                                </m:e>
                                <m:sub>
                                  <m:r>
                                    <a:rPr kumimoji="0" lang="en-US" altLang="zh-CN" sz="2000" b="0" i="1" smtClean="0">
                                      <a:latin typeface="Cambria Math" panose="02040503050406030204" pitchFamily="18" charset="0"/>
                                      <a:ea typeface="黑体" panose="02010609060101010101" pitchFamily="49" charset="-122"/>
                                    </a:rPr>
                                    <m:t>𝛼𝛽</m:t>
                                  </m:r>
                                </m:sub>
                              </m:sSub>
                              <m:sSub>
                                <m:sSubPr>
                                  <m:ctrlPr>
                                    <a:rPr kumimoji="0" lang="en-US" altLang="zh-CN" sz="2000" b="0" i="1" smtClean="0">
                                      <a:latin typeface="Cambria Math" panose="02040503050406030204" pitchFamily="18" charset="0"/>
                                      <a:ea typeface="黑体" panose="02010609060101010101" pitchFamily="49" charset="-122"/>
                                    </a:rPr>
                                  </m:ctrlPr>
                                </m:sSubPr>
                                <m:e>
                                  <m:r>
                                    <a:rPr kumimoji="0" lang="en-US" altLang="zh-CN" sz="2000" b="0" i="1" smtClean="0">
                                      <a:latin typeface="Cambria Math" panose="02040503050406030204" pitchFamily="18" charset="0"/>
                                      <a:ea typeface="黑体" panose="02010609060101010101" pitchFamily="49" charset="-122"/>
                                    </a:rPr>
                                    <m:t>𝑞</m:t>
                                  </m:r>
                                </m:e>
                                <m:sub>
                                  <m:r>
                                    <a:rPr kumimoji="0" lang="en-US" altLang="zh-CN" sz="2000" b="0" i="1" smtClean="0">
                                      <a:latin typeface="Cambria Math" panose="02040503050406030204" pitchFamily="18" charset="0"/>
                                      <a:ea typeface="黑体" panose="02010609060101010101" pitchFamily="49" charset="-122"/>
                                    </a:rPr>
                                    <m:t>𝛽</m:t>
                                  </m:r>
                                </m:sub>
                              </m:sSub>
                            </m:e>
                          </m:d>
                          <m:r>
                            <a:rPr kumimoji="0" lang="en-US" altLang="zh-CN" sz="2000" b="0" i="1" smtClean="0">
                              <a:latin typeface="Cambria Math" panose="02040503050406030204" pitchFamily="18" charset="0"/>
                              <a:ea typeface="黑体" panose="02010609060101010101" pitchFamily="49" charset="-122"/>
                            </a:rPr>
                            <m:t>=0</m:t>
                          </m:r>
                        </m:e>
                      </m:nary>
                    </m:oMath>
                  </m:oMathPara>
                </a14:m>
                <a:endParaRPr kumimoji="0" lang="en-US" altLang="zh-CN" sz="2000" dirty="0">
                  <a:ea typeface="黑体" panose="02010609060101010101" pitchFamily="49" charset="-122"/>
                </a:endParaRPr>
              </a:p>
              <a:p>
                <a:pPr eaLnBrk="1" hangingPunct="1"/>
                <a:r>
                  <a:rPr kumimoji="0" lang="zh-CN" altLang="en-US" dirty="0">
                    <a:ea typeface="黑体" panose="02010609060101010101" pitchFamily="49" charset="-122"/>
                  </a:rPr>
                  <a:t>方程解是</a:t>
                </a:r>
                <a:r>
                  <a:rPr kumimoji="0" lang="zh-CN" altLang="en-US" b="1" dirty="0">
                    <a:solidFill>
                      <a:srgbClr val="FF0000"/>
                    </a:solidFill>
                    <a:ea typeface="黑体" panose="02010609060101010101" pitchFamily="49" charset="-122"/>
                  </a:rPr>
                  <a:t>简谐运动的叠加</a:t>
                </a:r>
                <a:endParaRPr kumimoji="0" lang="en-US" altLang="zh-CN" b="1" dirty="0">
                  <a:solidFill>
                    <a:srgbClr val="FF0000"/>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𝑞</m:t>
                          </m:r>
                        </m:e>
                        <m:sub>
                          <m:r>
                            <a:rPr kumimoji="0" lang="en-US" altLang="zh-CN" b="0" i="1" smtClean="0">
                              <a:latin typeface="Cambria Math" panose="02040503050406030204" pitchFamily="18" charset="0"/>
                              <a:ea typeface="黑体" panose="02010609060101010101" pitchFamily="49" charset="-122"/>
                            </a:rPr>
                            <m:t>𝛼</m:t>
                          </m:r>
                        </m:sub>
                      </m:sSub>
                      <m:r>
                        <a:rPr kumimoji="0" lang="en-US" altLang="zh-CN" b="0" i="1" smtClean="0">
                          <a:latin typeface="Cambria Math" panose="02040503050406030204" pitchFamily="18" charset="0"/>
                          <a:ea typeface="黑体" panose="02010609060101010101" pitchFamily="49" charset="-122"/>
                        </a:rPr>
                        <m:t>=</m:t>
                      </m:r>
                      <m:nary>
                        <m:naryPr>
                          <m:chr m:val="∑"/>
                          <m:ctrlPr>
                            <a:rPr kumimoji="0" lang="en-US" altLang="zh-CN" b="0" i="1" smtClean="0">
                              <a:latin typeface="Cambria Math" panose="02040503050406030204" pitchFamily="18" charset="0"/>
                              <a:ea typeface="黑体" panose="02010609060101010101" pitchFamily="49" charset="-122"/>
                            </a:rPr>
                          </m:ctrlPr>
                        </m:naryPr>
                        <m:sub>
                          <m:r>
                            <a:rPr kumimoji="0" lang="en-US" altLang="zh-CN" b="0" i="1" smtClean="0">
                              <a:latin typeface="Cambria Math" panose="02040503050406030204" pitchFamily="18" charset="0"/>
                              <a:ea typeface="黑体" panose="02010609060101010101" pitchFamily="49" charset="-122"/>
                            </a:rPr>
                            <m:t>𝛽</m:t>
                          </m:r>
                          <m:r>
                            <a:rPr kumimoji="0" lang="en-US" altLang="zh-CN" b="0" i="1" smtClean="0">
                              <a:latin typeface="Cambria Math" panose="02040503050406030204" pitchFamily="18" charset="0"/>
                              <a:ea typeface="黑体" panose="02010609060101010101" pitchFamily="49" charset="-122"/>
                            </a:rPr>
                            <m:t>=1</m:t>
                          </m:r>
                        </m:sub>
                        <m:sup>
                          <m:r>
                            <a:rPr kumimoji="0" lang="en-US" altLang="zh-CN" b="0" i="1" smtClean="0">
                              <a:latin typeface="Cambria Math" panose="02040503050406030204" pitchFamily="18" charset="0"/>
                              <a:ea typeface="黑体" panose="02010609060101010101" pitchFamily="49" charset="-122"/>
                            </a:rPr>
                            <m:t>𝑠</m:t>
                          </m:r>
                        </m:sup>
                        <m:e>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𝐴</m:t>
                              </m:r>
                            </m:e>
                            <m:sub>
                              <m:r>
                                <a:rPr kumimoji="0" lang="en-US" altLang="zh-CN" b="0" i="1" smtClean="0">
                                  <a:latin typeface="Cambria Math" panose="02040503050406030204" pitchFamily="18" charset="0"/>
                                  <a:ea typeface="黑体" panose="02010609060101010101" pitchFamily="49" charset="-122"/>
                                </a:rPr>
                                <m:t>𝛼𝛽</m:t>
                              </m:r>
                            </m:sub>
                          </m:sSub>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𝜉</m:t>
                              </m:r>
                            </m:e>
                            <m:sub>
                              <m:r>
                                <a:rPr kumimoji="0" lang="en-US" altLang="zh-CN" b="0" i="1" smtClean="0">
                                  <a:latin typeface="Cambria Math" panose="02040503050406030204" pitchFamily="18" charset="0"/>
                                  <a:ea typeface="黑体" panose="02010609060101010101" pitchFamily="49" charset="-122"/>
                                </a:rPr>
                                <m:t>𝛽</m:t>
                              </m:r>
                            </m:sub>
                          </m:sSub>
                        </m:e>
                      </m:nary>
                      <m:r>
                        <a:rPr kumimoji="0" lang="en-US" altLang="zh-CN" b="0" i="1" smtClean="0">
                          <a:latin typeface="Cambria Math" panose="02040503050406030204" pitchFamily="18" charset="0"/>
                          <a:ea typeface="黑体" panose="02010609060101010101" pitchFamily="49" charset="-122"/>
                        </a:rPr>
                        <m:t>,   </m:t>
                      </m:r>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𝜉</m:t>
                          </m:r>
                        </m:e>
                        <m:sub>
                          <m:r>
                            <a:rPr kumimoji="0" lang="en-US" altLang="zh-CN" b="0" i="1" smtClean="0">
                              <a:latin typeface="Cambria Math" panose="02040503050406030204" pitchFamily="18" charset="0"/>
                              <a:ea typeface="黑体" panose="02010609060101010101" pitchFamily="49" charset="-122"/>
                            </a:rPr>
                            <m:t>𝛽</m:t>
                          </m:r>
                        </m:sub>
                      </m:sSub>
                      <m:r>
                        <a:rPr kumimoji="0" lang="en-US" altLang="zh-CN" b="0" i="1" smtClean="0">
                          <a:latin typeface="Cambria Math" panose="02040503050406030204" pitchFamily="18" charset="0"/>
                          <a:ea typeface="黑体" panose="02010609060101010101" pitchFamily="49" charset="-122"/>
                        </a:rPr>
                        <m:t>=</m:t>
                      </m:r>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𝐶</m:t>
                          </m:r>
                        </m:e>
                        <m:sub>
                          <m:r>
                            <a:rPr kumimoji="0" lang="en-US" altLang="zh-CN" b="0" i="1" smtClean="0">
                              <a:latin typeface="Cambria Math" panose="02040503050406030204" pitchFamily="18" charset="0"/>
                              <a:ea typeface="黑体" panose="02010609060101010101" pitchFamily="49" charset="-122"/>
                            </a:rPr>
                            <m:t>𝛽</m:t>
                          </m:r>
                        </m:sub>
                      </m:sSub>
                      <m:func>
                        <m:funcPr>
                          <m:ctrlPr>
                            <a:rPr kumimoji="0" lang="en-US" altLang="zh-CN" b="0" i="1" smtClean="0">
                              <a:latin typeface="Cambria Math" panose="02040503050406030204" pitchFamily="18" charset="0"/>
                              <a:ea typeface="黑体" panose="02010609060101010101" pitchFamily="49" charset="-122"/>
                            </a:rPr>
                          </m:ctrlPr>
                        </m:funcPr>
                        <m:fName>
                          <m:r>
                            <m:rPr>
                              <m:sty m:val="p"/>
                            </m:rPr>
                            <a:rPr kumimoji="0" lang="en-US" altLang="zh-CN" b="0" i="0" smtClean="0">
                              <a:latin typeface="Cambria Math" panose="02040503050406030204" pitchFamily="18" charset="0"/>
                              <a:ea typeface="黑体" panose="02010609060101010101" pitchFamily="49" charset="-122"/>
                            </a:rPr>
                            <m:t>cos</m:t>
                          </m:r>
                        </m:fName>
                        <m:e>
                          <m:d>
                            <m:dPr>
                              <m:ctrlPr>
                                <a:rPr kumimoji="0" lang="en-US" altLang="zh-CN" b="0" i="1" smtClean="0">
                                  <a:latin typeface="Cambria Math" panose="02040503050406030204" pitchFamily="18" charset="0"/>
                                  <a:ea typeface="黑体" panose="02010609060101010101" pitchFamily="49" charset="-122"/>
                                </a:rPr>
                              </m:ctrlPr>
                            </m:dPr>
                            <m:e>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𝜆</m:t>
                                  </m:r>
                                </m:e>
                                <m:sub>
                                  <m:r>
                                    <a:rPr kumimoji="0" lang="en-US" altLang="zh-CN" b="0" i="1" smtClean="0">
                                      <a:latin typeface="Cambria Math" panose="02040503050406030204" pitchFamily="18" charset="0"/>
                                      <a:ea typeface="黑体" panose="02010609060101010101" pitchFamily="49" charset="-122"/>
                                    </a:rPr>
                                    <m:t>𝛽</m:t>
                                  </m:r>
                                </m:sub>
                              </m:sSub>
                              <m:r>
                                <a:rPr kumimoji="0" lang="en-US" altLang="zh-CN" b="0" i="1" smtClean="0">
                                  <a:latin typeface="Cambria Math" panose="02040503050406030204" pitchFamily="18" charset="0"/>
                                  <a:ea typeface="黑体" panose="02010609060101010101" pitchFamily="49" charset="-122"/>
                                </a:rPr>
                                <m:t>𝑡</m:t>
                              </m:r>
                              <m:r>
                                <a:rPr kumimoji="0" lang="en-US" altLang="zh-CN" b="0" i="1" smtClean="0">
                                  <a:latin typeface="Cambria Math" panose="02040503050406030204" pitchFamily="18" charset="0"/>
                                  <a:ea typeface="黑体" panose="02010609060101010101" pitchFamily="49" charset="-122"/>
                                </a:rPr>
                                <m:t>+</m:t>
                              </m:r>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𝜀</m:t>
                                  </m:r>
                                </m:e>
                                <m:sub>
                                  <m:r>
                                    <a:rPr kumimoji="0" lang="en-US" altLang="zh-CN" b="0" i="1" smtClean="0">
                                      <a:latin typeface="Cambria Math" panose="02040503050406030204" pitchFamily="18" charset="0"/>
                                      <a:ea typeface="黑体" panose="02010609060101010101" pitchFamily="49" charset="-122"/>
                                    </a:rPr>
                                    <m:t>𝛽</m:t>
                                  </m:r>
                                </m:sub>
                              </m:sSub>
                            </m:e>
                          </m:d>
                        </m:e>
                      </m:func>
                    </m:oMath>
                  </m:oMathPara>
                </a14:m>
                <a:endParaRPr kumimoji="0" lang="en-US" altLang="zh-CN" b="0" i="1" dirty="0">
                  <a:latin typeface="Cambria Math" panose="02040503050406030204" pitchFamily="18" charset="0"/>
                  <a:ea typeface="黑体" panose="02010609060101010101" pitchFamily="49" charset="-122"/>
                </a:endParaRPr>
              </a:p>
              <a:p>
                <a:pPr eaLnBrk="1" hangingPunct="1"/>
                <a:r>
                  <a:rPr kumimoji="0" lang="zh-CN" altLang="en-US" dirty="0">
                    <a:ea typeface="黑体" panose="02010609060101010101" pitchFamily="49" charset="-122"/>
                  </a:rPr>
                  <a:t>左式可</a:t>
                </a:r>
                <a:r>
                  <a:rPr kumimoji="0" lang="zh-CN" altLang="en-US" b="0" i="0" dirty="0">
                    <a:latin typeface="+mj-lt"/>
                    <a:ea typeface="黑体" panose="02010609060101010101" pitchFamily="49" charset="-122"/>
                  </a:rPr>
                  <a:t>视作</a:t>
                </a:r>
                <a:r>
                  <a:rPr kumimoji="0" lang="zh-CN" altLang="en-US" i="0" dirty="0">
                    <a:latin typeface="+mj-lt"/>
                    <a:ea typeface="黑体" panose="02010609060101010101" pitchFamily="49" charset="-122"/>
                  </a:rPr>
                  <a:t>坐标变换</a:t>
                </a:r>
                <a14:m>
                  <m:oMath xmlns:m="http://schemas.openxmlformats.org/officeDocument/2006/math">
                    <m:r>
                      <a:rPr kumimoji="0" lang="en-US" altLang="zh-CN" b="0" i="1" smtClean="0">
                        <a:latin typeface="Cambria Math" panose="02040503050406030204" pitchFamily="18" charset="0"/>
                        <a:ea typeface="黑体" panose="02010609060101010101" pitchFamily="49" charset="-122"/>
                      </a:rPr>
                      <m:t>𝑞</m:t>
                    </m:r>
                    <m:r>
                      <a:rPr kumimoji="0" lang="en-US" altLang="zh-CN" b="0" i="1" smtClean="0">
                        <a:latin typeface="Cambria Math" panose="02040503050406030204" pitchFamily="18" charset="0"/>
                        <a:ea typeface="黑体" panose="02010609060101010101" pitchFamily="49" charset="-122"/>
                      </a:rPr>
                      <m:t>→</m:t>
                    </m:r>
                    <m:r>
                      <a:rPr kumimoji="0" lang="en-US" altLang="zh-CN" b="0" i="1" smtClean="0">
                        <a:latin typeface="Cambria Math" panose="02040503050406030204" pitchFamily="18" charset="0"/>
                        <a:ea typeface="黑体" panose="02010609060101010101" pitchFamily="49" charset="-122"/>
                      </a:rPr>
                      <m:t>𝜉</m:t>
                    </m:r>
                  </m:oMath>
                </a14:m>
                <a:r>
                  <a:rPr kumimoji="0" lang="zh-CN" altLang="en-US" i="0" dirty="0">
                    <a:latin typeface="+mj-lt"/>
                    <a:ea typeface="黑体" panose="02010609060101010101" pitchFamily="49" charset="-122"/>
                  </a:rPr>
                  <a:t>，</a:t>
                </a:r>
                <a:r>
                  <a:rPr kumimoji="0" lang="zh-CN" altLang="en-US" dirty="0">
                    <a:latin typeface="+mj-lt"/>
                    <a:ea typeface="黑体" panose="02010609060101010101" pitchFamily="49" charset="-122"/>
                  </a:rPr>
                  <a:t>其中</a:t>
                </a:r>
                <a14:m>
                  <m:oMath xmlns:m="http://schemas.openxmlformats.org/officeDocument/2006/math">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𝜉</m:t>
                        </m:r>
                      </m:e>
                      <m:sub>
                        <m:r>
                          <a:rPr kumimoji="0" lang="en-US" altLang="zh-CN" b="0" i="1" smtClean="0">
                            <a:latin typeface="Cambria Math" panose="02040503050406030204" pitchFamily="18" charset="0"/>
                            <a:ea typeface="黑体" panose="02010609060101010101" pitchFamily="49" charset="-122"/>
                          </a:rPr>
                          <m:t>𝛽</m:t>
                        </m:r>
                      </m:sub>
                    </m:sSub>
                  </m:oMath>
                </a14:m>
                <a:r>
                  <a:rPr kumimoji="0" lang="zh-CN" altLang="en-US" dirty="0">
                    <a:ea typeface="黑体" panose="02010609060101010101" pitchFamily="49" charset="-122"/>
                  </a:rPr>
                  <a:t>为简正坐标，</a:t>
                </a:r>
                <a14:m>
                  <m:oMath xmlns:m="http://schemas.openxmlformats.org/officeDocument/2006/math">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𝜆</m:t>
                        </m:r>
                      </m:e>
                      <m:sub>
                        <m:r>
                          <a:rPr kumimoji="0" lang="en-US" altLang="zh-CN" b="0" i="1" smtClean="0">
                            <a:latin typeface="Cambria Math" panose="02040503050406030204" pitchFamily="18" charset="0"/>
                            <a:ea typeface="黑体" panose="02010609060101010101" pitchFamily="49" charset="-122"/>
                          </a:rPr>
                          <m:t>𝛽</m:t>
                        </m:r>
                      </m:sub>
                    </m:sSub>
                  </m:oMath>
                </a14:m>
                <a:r>
                  <a:rPr kumimoji="0" lang="zh-CN" altLang="en-US" dirty="0">
                    <a:ea typeface="黑体" panose="02010609060101010101" pitchFamily="49" charset="-122"/>
                  </a:rPr>
                  <a:t>为简正频率</a:t>
                </a:r>
                <a:endParaRPr kumimoji="0" lang="en-US" altLang="zh-CN"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a:rPr kumimoji="0" lang="en-US" altLang="zh-CN" sz="2000" b="0" i="1" smtClean="0">
                          <a:solidFill>
                            <a:srgbClr val="0000FF"/>
                          </a:solidFill>
                          <a:latin typeface="Cambria Math" panose="02040503050406030204" pitchFamily="18" charset="0"/>
                          <a:ea typeface="黑体" panose="02010609060101010101" pitchFamily="49" charset="-122"/>
                        </a:rPr>
                        <m:t>𝐿</m:t>
                      </m:r>
                      <m:r>
                        <a:rPr kumimoji="0" lang="en-US" altLang="zh-CN" sz="2000" b="0" i="1" smtClean="0">
                          <a:solidFill>
                            <a:srgbClr val="0000FF"/>
                          </a:solidFill>
                          <a:latin typeface="Cambria Math" panose="02040503050406030204" pitchFamily="18" charset="0"/>
                          <a:ea typeface="黑体" panose="02010609060101010101" pitchFamily="49" charset="-122"/>
                        </a:rPr>
                        <m:t>≃</m:t>
                      </m:r>
                      <m:nary>
                        <m:naryPr>
                          <m:chr m:val="∑"/>
                          <m:ctrlPr>
                            <a:rPr kumimoji="0" lang="en-US" altLang="zh-CN" sz="2000" b="0" i="1" smtClean="0">
                              <a:solidFill>
                                <a:srgbClr val="0000FF"/>
                              </a:solidFill>
                              <a:latin typeface="Cambria Math" panose="02040503050406030204" pitchFamily="18" charset="0"/>
                              <a:ea typeface="黑体" panose="02010609060101010101" pitchFamily="49" charset="-122"/>
                            </a:rPr>
                          </m:ctrlPr>
                        </m:naryPr>
                        <m:sub>
                          <m:r>
                            <a:rPr kumimoji="0" lang="en-US" altLang="zh-CN" sz="2000" b="0" i="1" smtClean="0">
                              <a:solidFill>
                                <a:srgbClr val="0000FF"/>
                              </a:solidFill>
                              <a:latin typeface="Cambria Math" panose="02040503050406030204" pitchFamily="18" charset="0"/>
                              <a:ea typeface="黑体" panose="02010609060101010101" pitchFamily="49" charset="-122"/>
                            </a:rPr>
                            <m:t>𝛼</m:t>
                          </m:r>
                          <m:r>
                            <a:rPr kumimoji="0" lang="en-US" altLang="zh-CN" sz="2000" b="0" i="1" smtClean="0">
                              <a:solidFill>
                                <a:srgbClr val="0000FF"/>
                              </a:solidFill>
                              <a:latin typeface="Cambria Math" panose="02040503050406030204" pitchFamily="18" charset="0"/>
                              <a:ea typeface="黑体" panose="02010609060101010101" pitchFamily="49" charset="-122"/>
                            </a:rPr>
                            <m:t>=1</m:t>
                          </m:r>
                        </m:sub>
                        <m:sup>
                          <m:r>
                            <a:rPr kumimoji="0" lang="en-US" altLang="zh-CN" sz="2000" b="0" i="1" smtClean="0">
                              <a:solidFill>
                                <a:srgbClr val="0000FF"/>
                              </a:solidFill>
                              <a:latin typeface="Cambria Math" panose="02040503050406030204" pitchFamily="18" charset="0"/>
                              <a:ea typeface="黑体" panose="02010609060101010101" pitchFamily="49" charset="-122"/>
                            </a:rPr>
                            <m:t>∞</m:t>
                          </m:r>
                        </m:sup>
                        <m:e>
                          <m:d>
                            <m:dPr>
                              <m:ctrlPr>
                                <a:rPr kumimoji="0" lang="en-US" altLang="zh-CN" sz="2000" b="0" i="1" smtClean="0">
                                  <a:solidFill>
                                    <a:srgbClr val="0000FF"/>
                                  </a:solidFill>
                                  <a:latin typeface="Cambria Math" panose="02040503050406030204" pitchFamily="18" charset="0"/>
                                  <a:ea typeface="黑体" panose="02010609060101010101" pitchFamily="49" charset="-122"/>
                                </a:rPr>
                              </m:ctrlPr>
                            </m:dPr>
                            <m:e>
                              <m:f>
                                <m:fPr>
                                  <m:ctrlPr>
                                    <a:rPr kumimoji="0" lang="en-US" altLang="zh-CN" sz="2000" b="0" i="1" smtClean="0">
                                      <a:solidFill>
                                        <a:srgbClr val="0000FF"/>
                                      </a:solidFill>
                                      <a:latin typeface="Cambria Math" panose="02040503050406030204" pitchFamily="18" charset="0"/>
                                      <a:ea typeface="黑体" panose="02010609060101010101" pitchFamily="49" charset="-122"/>
                                    </a:rPr>
                                  </m:ctrlPr>
                                </m:fPr>
                                <m:num>
                                  <m:r>
                                    <a:rPr kumimoji="0" lang="en-US" altLang="zh-CN" sz="2000" b="0" i="1" smtClean="0">
                                      <a:solidFill>
                                        <a:srgbClr val="0000FF"/>
                                      </a:solidFill>
                                      <a:latin typeface="Cambria Math" panose="02040503050406030204" pitchFamily="18" charset="0"/>
                                      <a:ea typeface="黑体" panose="02010609060101010101" pitchFamily="49" charset="-122"/>
                                    </a:rPr>
                                    <m:t>1</m:t>
                                  </m:r>
                                </m:num>
                                <m:den>
                                  <m:r>
                                    <a:rPr kumimoji="0" lang="en-US" altLang="zh-CN" sz="2000" b="0" i="1" smtClean="0">
                                      <a:solidFill>
                                        <a:srgbClr val="0000FF"/>
                                      </a:solidFill>
                                      <a:latin typeface="Cambria Math" panose="02040503050406030204" pitchFamily="18" charset="0"/>
                                      <a:ea typeface="黑体" panose="02010609060101010101" pitchFamily="49" charset="-122"/>
                                    </a:rPr>
                                    <m:t>2</m:t>
                                  </m:r>
                                </m:den>
                              </m:f>
                              <m:sSub>
                                <m:sSubPr>
                                  <m:ctrlPr>
                                    <a:rPr kumimoji="0" lang="en-US" altLang="zh-CN" sz="2000" b="0" i="1" dirty="0" smtClean="0">
                                      <a:solidFill>
                                        <a:srgbClr val="0000FF"/>
                                      </a:solidFill>
                                      <a:latin typeface="Cambria Math" panose="02040503050406030204" pitchFamily="18" charset="0"/>
                                      <a:ea typeface="黑体" panose="02010609060101010101" pitchFamily="49" charset="-122"/>
                                    </a:rPr>
                                  </m:ctrlPr>
                                </m:sSubPr>
                                <m:e>
                                  <m:acc>
                                    <m:accPr>
                                      <m:chr m:val="̅"/>
                                      <m:ctrlPr>
                                        <a:rPr kumimoji="0" lang="en-US" altLang="zh-CN" sz="2000" b="0" i="1" smtClean="0">
                                          <a:solidFill>
                                            <a:srgbClr val="0000FF"/>
                                          </a:solidFill>
                                          <a:latin typeface="Cambria Math" panose="02040503050406030204" pitchFamily="18" charset="0"/>
                                          <a:ea typeface="黑体" panose="02010609060101010101" pitchFamily="49" charset="-122"/>
                                        </a:rPr>
                                      </m:ctrlPr>
                                    </m:accPr>
                                    <m:e>
                                      <m:r>
                                        <a:rPr kumimoji="0" lang="en-US" altLang="zh-CN" sz="2000" b="0" i="1" smtClean="0">
                                          <a:solidFill>
                                            <a:srgbClr val="0000FF"/>
                                          </a:solidFill>
                                          <a:latin typeface="Cambria Math" panose="02040503050406030204" pitchFamily="18" charset="0"/>
                                          <a:ea typeface="黑体" panose="02010609060101010101" pitchFamily="49" charset="-122"/>
                                        </a:rPr>
                                        <m:t>𝑎</m:t>
                                      </m:r>
                                    </m:e>
                                  </m:acc>
                                </m:e>
                                <m:sub>
                                  <m:r>
                                    <a:rPr kumimoji="0" lang="en-US" altLang="zh-CN" sz="2000" b="0" i="1" dirty="0" smtClean="0">
                                      <a:solidFill>
                                        <a:srgbClr val="0000FF"/>
                                      </a:solidFill>
                                      <a:latin typeface="Cambria Math" panose="02040503050406030204" pitchFamily="18" charset="0"/>
                                      <a:ea typeface="黑体" panose="02010609060101010101" pitchFamily="49" charset="-122"/>
                                    </a:rPr>
                                    <m:t>𝛼</m:t>
                                  </m:r>
                                </m:sub>
                              </m:sSub>
                              <m:sSubSup>
                                <m:sSubSupPr>
                                  <m:ctrlPr>
                                    <a:rPr kumimoji="0" lang="en-US" altLang="zh-CN" sz="2000" b="0" i="1" dirty="0" smtClean="0">
                                      <a:solidFill>
                                        <a:srgbClr val="0000FF"/>
                                      </a:solidFill>
                                      <a:latin typeface="Cambria Math" panose="02040503050406030204" pitchFamily="18" charset="0"/>
                                      <a:ea typeface="黑体" panose="02010609060101010101" pitchFamily="49" charset="-122"/>
                                    </a:rPr>
                                  </m:ctrlPr>
                                </m:sSubSupPr>
                                <m:e>
                                  <m:acc>
                                    <m:accPr>
                                      <m:chr m:val="̇"/>
                                      <m:ctrlPr>
                                        <a:rPr kumimoji="0" lang="en-US" altLang="zh-CN" sz="2000" b="0" i="1" dirty="0" smtClean="0">
                                          <a:solidFill>
                                            <a:srgbClr val="0000FF"/>
                                          </a:solidFill>
                                          <a:latin typeface="Cambria Math" panose="02040503050406030204" pitchFamily="18" charset="0"/>
                                          <a:ea typeface="黑体" panose="02010609060101010101" pitchFamily="49" charset="-122"/>
                                        </a:rPr>
                                      </m:ctrlPr>
                                    </m:accPr>
                                    <m:e>
                                      <m:r>
                                        <a:rPr kumimoji="0" lang="en-US" altLang="zh-CN" sz="2000" b="0" i="1" dirty="0" smtClean="0">
                                          <a:solidFill>
                                            <a:srgbClr val="0000FF"/>
                                          </a:solidFill>
                                          <a:latin typeface="Cambria Math" panose="02040503050406030204" pitchFamily="18" charset="0"/>
                                          <a:ea typeface="黑体" panose="02010609060101010101" pitchFamily="49" charset="-122"/>
                                        </a:rPr>
                                        <m:t>𝜉</m:t>
                                      </m:r>
                                    </m:e>
                                  </m:acc>
                                </m:e>
                                <m:sub>
                                  <m:r>
                                    <a:rPr kumimoji="0" lang="en-US" altLang="zh-CN" sz="2000" b="0" i="1" dirty="0" smtClean="0">
                                      <a:solidFill>
                                        <a:srgbClr val="0000FF"/>
                                      </a:solidFill>
                                      <a:latin typeface="Cambria Math" panose="02040503050406030204" pitchFamily="18" charset="0"/>
                                      <a:ea typeface="黑体" panose="02010609060101010101" pitchFamily="49" charset="-122"/>
                                    </a:rPr>
                                    <m:t>𝛼</m:t>
                                  </m:r>
                                </m:sub>
                                <m:sup>
                                  <m:r>
                                    <a:rPr kumimoji="0" lang="en-US" altLang="zh-CN" sz="2000" b="0" i="1" dirty="0" smtClean="0">
                                      <a:solidFill>
                                        <a:srgbClr val="0000FF"/>
                                      </a:solidFill>
                                      <a:latin typeface="Cambria Math" panose="02040503050406030204" pitchFamily="18" charset="0"/>
                                      <a:ea typeface="黑体" panose="02010609060101010101" pitchFamily="49" charset="-122"/>
                                    </a:rPr>
                                    <m:t>2</m:t>
                                  </m:r>
                                </m:sup>
                              </m:sSubSup>
                              <m:r>
                                <a:rPr kumimoji="0" lang="en-US" altLang="zh-CN" sz="2000" b="0" i="1" dirty="0" smtClean="0">
                                  <a:solidFill>
                                    <a:srgbClr val="0000FF"/>
                                  </a:solidFill>
                                  <a:latin typeface="Cambria Math" panose="02040503050406030204" pitchFamily="18" charset="0"/>
                                  <a:ea typeface="黑体" panose="02010609060101010101" pitchFamily="49" charset="-122"/>
                                </a:rPr>
                                <m:t>−</m:t>
                              </m:r>
                              <m:f>
                                <m:fPr>
                                  <m:ctrlPr>
                                    <a:rPr kumimoji="0" lang="en-US" altLang="zh-CN" sz="2000" b="0" i="1" dirty="0" smtClean="0">
                                      <a:solidFill>
                                        <a:srgbClr val="0000FF"/>
                                      </a:solidFill>
                                      <a:latin typeface="Cambria Math" panose="02040503050406030204" pitchFamily="18" charset="0"/>
                                      <a:ea typeface="黑体" panose="02010609060101010101" pitchFamily="49" charset="-122"/>
                                    </a:rPr>
                                  </m:ctrlPr>
                                </m:fPr>
                                <m:num>
                                  <m:r>
                                    <a:rPr kumimoji="0" lang="en-US" altLang="zh-CN" sz="2000" b="0" i="1" dirty="0" smtClean="0">
                                      <a:solidFill>
                                        <a:srgbClr val="0000FF"/>
                                      </a:solidFill>
                                      <a:latin typeface="Cambria Math" panose="02040503050406030204" pitchFamily="18" charset="0"/>
                                      <a:ea typeface="黑体" panose="02010609060101010101" pitchFamily="49" charset="-122"/>
                                    </a:rPr>
                                    <m:t>1</m:t>
                                  </m:r>
                                </m:num>
                                <m:den>
                                  <m:r>
                                    <a:rPr kumimoji="0" lang="en-US" altLang="zh-CN" sz="2000" b="0" i="1" dirty="0" smtClean="0">
                                      <a:solidFill>
                                        <a:srgbClr val="0000FF"/>
                                      </a:solidFill>
                                      <a:latin typeface="Cambria Math" panose="02040503050406030204" pitchFamily="18" charset="0"/>
                                      <a:ea typeface="黑体" panose="02010609060101010101" pitchFamily="49" charset="-122"/>
                                    </a:rPr>
                                    <m:t>2</m:t>
                                  </m:r>
                                </m:den>
                              </m:f>
                              <m:sSub>
                                <m:sSubPr>
                                  <m:ctrlPr>
                                    <a:rPr kumimoji="0" lang="en-US" altLang="zh-CN" sz="2000" b="0" i="1" dirty="0" smtClean="0">
                                      <a:solidFill>
                                        <a:srgbClr val="0000FF"/>
                                      </a:solidFill>
                                      <a:latin typeface="Cambria Math" panose="02040503050406030204" pitchFamily="18" charset="0"/>
                                      <a:ea typeface="黑体" panose="02010609060101010101" pitchFamily="49" charset="-122"/>
                                    </a:rPr>
                                  </m:ctrlPr>
                                </m:sSubPr>
                                <m:e>
                                  <m:r>
                                    <a:rPr kumimoji="0" lang="en-US" altLang="zh-CN" sz="2000" b="0" i="1" dirty="0" smtClean="0">
                                      <a:solidFill>
                                        <a:srgbClr val="0000FF"/>
                                      </a:solidFill>
                                      <a:latin typeface="Cambria Math" panose="02040503050406030204" pitchFamily="18" charset="0"/>
                                      <a:ea typeface="黑体" panose="02010609060101010101" pitchFamily="49" charset="-122"/>
                                    </a:rPr>
                                    <m:t>𝑘</m:t>
                                  </m:r>
                                </m:e>
                                <m:sub>
                                  <m:r>
                                    <a:rPr kumimoji="0" lang="en-US" altLang="zh-CN" sz="2000" b="0" i="1" dirty="0" smtClean="0">
                                      <a:solidFill>
                                        <a:srgbClr val="0000FF"/>
                                      </a:solidFill>
                                      <a:latin typeface="Cambria Math" panose="02040503050406030204" pitchFamily="18" charset="0"/>
                                      <a:ea typeface="黑体" panose="02010609060101010101" pitchFamily="49" charset="-122"/>
                                    </a:rPr>
                                    <m:t>𝛼</m:t>
                                  </m:r>
                                </m:sub>
                              </m:sSub>
                              <m:sSubSup>
                                <m:sSubSupPr>
                                  <m:ctrlPr>
                                    <a:rPr kumimoji="0" lang="en-US" altLang="zh-CN" sz="2000" b="0" i="1" dirty="0" smtClean="0">
                                      <a:solidFill>
                                        <a:srgbClr val="0000FF"/>
                                      </a:solidFill>
                                      <a:latin typeface="Cambria Math" panose="02040503050406030204" pitchFamily="18" charset="0"/>
                                      <a:ea typeface="黑体" panose="02010609060101010101" pitchFamily="49" charset="-122"/>
                                    </a:rPr>
                                  </m:ctrlPr>
                                </m:sSubSupPr>
                                <m:e>
                                  <m:r>
                                    <a:rPr kumimoji="0" lang="en-US" altLang="zh-CN" sz="2000" b="0" i="1" dirty="0" smtClean="0">
                                      <a:solidFill>
                                        <a:srgbClr val="0000FF"/>
                                      </a:solidFill>
                                      <a:latin typeface="Cambria Math" panose="02040503050406030204" pitchFamily="18" charset="0"/>
                                      <a:ea typeface="黑体" panose="02010609060101010101" pitchFamily="49" charset="-122"/>
                                    </a:rPr>
                                    <m:t>𝜉</m:t>
                                  </m:r>
                                </m:e>
                                <m:sub>
                                  <m:r>
                                    <a:rPr kumimoji="0" lang="en-US" altLang="zh-CN" sz="2000" b="0" i="1" dirty="0" smtClean="0">
                                      <a:solidFill>
                                        <a:srgbClr val="0000FF"/>
                                      </a:solidFill>
                                      <a:latin typeface="Cambria Math" panose="02040503050406030204" pitchFamily="18" charset="0"/>
                                      <a:ea typeface="黑体" panose="02010609060101010101" pitchFamily="49" charset="-122"/>
                                    </a:rPr>
                                    <m:t>𝛼</m:t>
                                  </m:r>
                                </m:sub>
                                <m:sup>
                                  <m:r>
                                    <a:rPr kumimoji="0" lang="en-US" altLang="zh-CN" sz="2000" b="0" i="1" dirty="0" smtClean="0">
                                      <a:solidFill>
                                        <a:srgbClr val="0000FF"/>
                                      </a:solidFill>
                                      <a:latin typeface="Cambria Math" panose="02040503050406030204" pitchFamily="18" charset="0"/>
                                      <a:ea typeface="黑体" panose="02010609060101010101" pitchFamily="49" charset="-122"/>
                                    </a:rPr>
                                    <m:t>2</m:t>
                                  </m:r>
                                </m:sup>
                              </m:sSubSup>
                            </m:e>
                          </m:d>
                        </m:e>
                      </m:nary>
                      <m:r>
                        <a:rPr kumimoji="0" lang="en-US" altLang="zh-CN" sz="2000" b="0" i="1" smtClean="0">
                          <a:solidFill>
                            <a:srgbClr val="0000FF"/>
                          </a:solidFill>
                          <a:latin typeface="Cambria Math" panose="02040503050406030204" pitchFamily="18" charset="0"/>
                          <a:ea typeface="黑体" panose="02010609060101010101" pitchFamily="49" charset="-122"/>
                        </a:rPr>
                        <m:t>     </m:t>
                      </m:r>
                      <m:r>
                        <a:rPr kumimoji="0" lang="en-US" altLang="zh-CN" sz="2000" b="0" i="1" smtClean="0">
                          <a:latin typeface="Cambria Math" panose="02040503050406030204" pitchFamily="18" charset="0"/>
                          <a:ea typeface="黑体" panose="02010609060101010101" pitchFamily="49" charset="-122"/>
                        </a:rPr>
                        <m:t>⟹     </m:t>
                      </m:r>
                      <m:sSub>
                        <m:sSubPr>
                          <m:ctrlPr>
                            <a:rPr kumimoji="0" lang="en-US" altLang="zh-CN" sz="2000" b="0" i="1" smtClean="0">
                              <a:latin typeface="Cambria Math" panose="02040503050406030204" pitchFamily="18" charset="0"/>
                              <a:ea typeface="黑体" panose="02010609060101010101" pitchFamily="49" charset="-122"/>
                            </a:rPr>
                          </m:ctrlPr>
                        </m:sSubPr>
                        <m:e>
                          <m:acc>
                            <m:accPr>
                              <m:chr m:val="̅"/>
                              <m:ctrlPr>
                                <a:rPr kumimoji="0" lang="en-US" altLang="zh-CN" sz="2000" b="0" i="1" smtClean="0">
                                  <a:latin typeface="Cambria Math" panose="02040503050406030204" pitchFamily="18" charset="0"/>
                                  <a:ea typeface="黑体" panose="02010609060101010101" pitchFamily="49" charset="-122"/>
                                </a:rPr>
                              </m:ctrlPr>
                            </m:accPr>
                            <m:e>
                              <m:r>
                                <a:rPr kumimoji="0" lang="en-US" altLang="zh-CN" sz="2000" b="0" i="1" smtClean="0">
                                  <a:latin typeface="Cambria Math" panose="02040503050406030204" pitchFamily="18" charset="0"/>
                                  <a:ea typeface="黑体" panose="02010609060101010101" pitchFamily="49" charset="-122"/>
                                </a:rPr>
                                <m:t>𝑎</m:t>
                              </m:r>
                            </m:e>
                          </m:acc>
                        </m:e>
                        <m:sub>
                          <m:r>
                            <a:rPr kumimoji="0" lang="en-US" altLang="zh-CN" sz="2000" b="0" i="1" smtClean="0">
                              <a:latin typeface="Cambria Math" panose="02040503050406030204" pitchFamily="18" charset="0"/>
                              <a:ea typeface="黑体" panose="02010609060101010101" pitchFamily="49" charset="-122"/>
                            </a:rPr>
                            <m:t>𝛼</m:t>
                          </m:r>
                        </m:sub>
                      </m:sSub>
                      <m:sSub>
                        <m:sSubPr>
                          <m:ctrlPr>
                            <a:rPr kumimoji="0" lang="en-US" altLang="zh-CN" sz="2000" b="0" i="1" smtClean="0">
                              <a:latin typeface="Cambria Math" panose="02040503050406030204" pitchFamily="18" charset="0"/>
                              <a:ea typeface="黑体" panose="02010609060101010101" pitchFamily="49" charset="-122"/>
                            </a:rPr>
                          </m:ctrlPr>
                        </m:sSubPr>
                        <m:e>
                          <m:acc>
                            <m:accPr>
                              <m:chr m:val="̈"/>
                              <m:ctrlPr>
                                <a:rPr kumimoji="0" lang="en-US" altLang="zh-CN" sz="2000" b="0" i="1" smtClean="0">
                                  <a:latin typeface="Cambria Math" panose="02040503050406030204" pitchFamily="18" charset="0"/>
                                  <a:ea typeface="黑体" panose="02010609060101010101" pitchFamily="49" charset="-122"/>
                                </a:rPr>
                              </m:ctrlPr>
                            </m:accPr>
                            <m:e>
                              <m:r>
                                <a:rPr kumimoji="0" lang="en-US" altLang="zh-CN" sz="2000" b="0" i="1" smtClean="0">
                                  <a:latin typeface="Cambria Math" panose="02040503050406030204" pitchFamily="18" charset="0"/>
                                  <a:ea typeface="黑体" panose="02010609060101010101" pitchFamily="49" charset="-122"/>
                                </a:rPr>
                                <m:t>𝜉</m:t>
                              </m:r>
                            </m:e>
                          </m:acc>
                        </m:e>
                        <m:sub>
                          <m:r>
                            <a:rPr kumimoji="0" lang="en-US" altLang="zh-CN" sz="2000" b="0" i="1" smtClean="0">
                              <a:latin typeface="Cambria Math" panose="02040503050406030204" pitchFamily="18" charset="0"/>
                              <a:ea typeface="黑体" panose="02010609060101010101" pitchFamily="49" charset="-122"/>
                            </a:rPr>
                            <m:t>𝛼</m:t>
                          </m:r>
                        </m:sub>
                      </m:sSub>
                      <m:r>
                        <a:rPr kumimoji="0" lang="en-US" altLang="zh-CN" sz="2000" b="0" i="1" smtClean="0">
                          <a:latin typeface="Cambria Math" panose="02040503050406030204" pitchFamily="18" charset="0"/>
                          <a:ea typeface="黑体" panose="02010609060101010101" pitchFamily="49" charset="-122"/>
                        </a:rPr>
                        <m:t>+</m:t>
                      </m:r>
                      <m:sSub>
                        <m:sSubPr>
                          <m:ctrlPr>
                            <a:rPr kumimoji="0" lang="en-US" altLang="zh-CN" sz="2000" b="0" i="1" smtClean="0">
                              <a:latin typeface="Cambria Math" panose="02040503050406030204" pitchFamily="18" charset="0"/>
                              <a:ea typeface="黑体" panose="02010609060101010101" pitchFamily="49" charset="-122"/>
                            </a:rPr>
                          </m:ctrlPr>
                        </m:sSubPr>
                        <m:e>
                          <m:r>
                            <a:rPr kumimoji="0" lang="en-US" altLang="zh-CN" sz="2000" b="0" i="1" smtClean="0">
                              <a:latin typeface="Cambria Math" panose="02040503050406030204" pitchFamily="18" charset="0"/>
                              <a:ea typeface="黑体" panose="02010609060101010101" pitchFamily="49" charset="-122"/>
                            </a:rPr>
                            <m:t>𝑘</m:t>
                          </m:r>
                        </m:e>
                        <m:sub>
                          <m:r>
                            <a:rPr kumimoji="0" lang="en-US" altLang="zh-CN" sz="2000" b="0" i="1" smtClean="0">
                              <a:latin typeface="Cambria Math" panose="02040503050406030204" pitchFamily="18" charset="0"/>
                              <a:ea typeface="黑体" panose="02010609060101010101" pitchFamily="49" charset="-122"/>
                            </a:rPr>
                            <m:t>𝛼</m:t>
                          </m:r>
                        </m:sub>
                      </m:sSub>
                      <m:sSub>
                        <m:sSubPr>
                          <m:ctrlPr>
                            <a:rPr kumimoji="0" lang="en-US" altLang="zh-CN" sz="2000" b="0" i="1" smtClean="0">
                              <a:latin typeface="Cambria Math" panose="02040503050406030204" pitchFamily="18" charset="0"/>
                              <a:ea typeface="黑体" panose="02010609060101010101" pitchFamily="49" charset="-122"/>
                            </a:rPr>
                          </m:ctrlPr>
                        </m:sSubPr>
                        <m:e>
                          <m:r>
                            <a:rPr kumimoji="0" lang="en-US" altLang="zh-CN" sz="2000" b="0" i="1" smtClean="0">
                              <a:latin typeface="Cambria Math" panose="02040503050406030204" pitchFamily="18" charset="0"/>
                              <a:ea typeface="黑体" panose="02010609060101010101" pitchFamily="49" charset="-122"/>
                            </a:rPr>
                            <m:t>𝜉</m:t>
                          </m:r>
                        </m:e>
                        <m:sub>
                          <m:r>
                            <a:rPr kumimoji="0" lang="en-US" altLang="zh-CN" sz="2000" b="0" i="1" smtClean="0">
                              <a:latin typeface="Cambria Math" panose="02040503050406030204" pitchFamily="18" charset="0"/>
                              <a:ea typeface="黑体" panose="02010609060101010101" pitchFamily="49" charset="-122"/>
                            </a:rPr>
                            <m:t>𝛼</m:t>
                          </m:r>
                        </m:sub>
                      </m:sSub>
                      <m:r>
                        <a:rPr kumimoji="0" lang="en-US" altLang="zh-CN" sz="2000" b="0" i="1" smtClean="0">
                          <a:latin typeface="Cambria Math" panose="02040503050406030204" pitchFamily="18" charset="0"/>
                          <a:ea typeface="黑体" panose="02010609060101010101" pitchFamily="49" charset="-122"/>
                        </a:rPr>
                        <m:t>=0</m:t>
                      </m:r>
                    </m:oMath>
                  </m:oMathPara>
                </a14:m>
                <a:endParaRPr kumimoji="0" lang="en-US" altLang="zh-CN" sz="2000" dirty="0">
                  <a:ea typeface="黑体" panose="02010609060101010101" pitchFamily="49" charset="-122"/>
                </a:endParaRPr>
              </a:p>
              <a:p>
                <a:pPr eaLnBrk="1" hangingPunct="1"/>
                <a:r>
                  <a:rPr kumimoji="0" lang="zh-CN" altLang="en-US" dirty="0">
                    <a:ea typeface="黑体" panose="02010609060101010101" pitchFamily="49" charset="-122"/>
                  </a:rPr>
                  <a:t>利用线性代数知识，可知</a:t>
                </a:r>
                <a:endParaRPr kumimoji="0" lang="en-US" altLang="zh-CN"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𝐴</m:t>
                          </m:r>
                        </m:e>
                        <m:sub>
                          <m:r>
                            <a:rPr kumimoji="0" lang="en-US" altLang="zh-CN" b="0" i="1" smtClean="0">
                              <a:solidFill>
                                <a:srgbClr val="0000FF"/>
                              </a:solidFill>
                              <a:latin typeface="Cambria Math" panose="02040503050406030204" pitchFamily="18" charset="0"/>
                              <a:ea typeface="黑体" panose="02010609060101010101" pitchFamily="49" charset="-122"/>
                            </a:rPr>
                            <m:t>𝛼𝛽</m:t>
                          </m:r>
                        </m:sub>
                      </m:sSub>
                      <m:r>
                        <a:rPr kumimoji="0" lang="en-US" altLang="zh-CN" b="0" i="1" smtClean="0">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m:rPr>
                              <m:sty m:val="p"/>
                            </m:rPr>
                            <a:rPr kumimoji="0" lang="en-US" altLang="zh-CN" b="0" i="0" smtClean="0">
                              <a:solidFill>
                                <a:srgbClr val="0000FF"/>
                              </a:solidFill>
                              <a:latin typeface="Cambria Math" panose="02040503050406030204" pitchFamily="18" charset="0"/>
                              <a:ea typeface="黑体" panose="02010609060101010101" pitchFamily="49" charset="-122"/>
                            </a:rPr>
                            <m:t>Δ</m:t>
                          </m:r>
                        </m:e>
                        <m:sub>
                          <m:r>
                            <a:rPr kumimoji="0" lang="en-US" altLang="zh-CN" b="0" i="1" smtClean="0">
                              <a:solidFill>
                                <a:srgbClr val="0000FF"/>
                              </a:solidFill>
                              <a:latin typeface="Cambria Math" panose="02040503050406030204" pitchFamily="18" charset="0"/>
                              <a:ea typeface="黑体" panose="02010609060101010101" pitchFamily="49" charset="-122"/>
                            </a:rPr>
                            <m:t>1</m:t>
                          </m:r>
                          <m:r>
                            <a:rPr kumimoji="0" lang="en-US" altLang="zh-CN" b="0" i="1" smtClean="0">
                              <a:solidFill>
                                <a:srgbClr val="0000FF"/>
                              </a:solidFill>
                              <a:latin typeface="Cambria Math" panose="02040503050406030204" pitchFamily="18" charset="0"/>
                              <a:ea typeface="黑体" panose="02010609060101010101" pitchFamily="49" charset="-122"/>
                            </a:rPr>
                            <m:t>𝛼</m:t>
                          </m:r>
                        </m:sub>
                      </m:sSub>
                      <m:d>
                        <m:dPr>
                          <m:ctrlPr>
                            <a:rPr kumimoji="0" lang="en-US" altLang="zh-CN" b="0" i="1" smtClean="0">
                              <a:solidFill>
                                <a:srgbClr val="0000FF"/>
                              </a:solidFill>
                              <a:latin typeface="Cambria Math" panose="02040503050406030204" pitchFamily="18" charset="0"/>
                              <a:ea typeface="黑体" panose="02010609060101010101" pitchFamily="49" charset="-122"/>
                            </a:rPr>
                          </m:ctrlPr>
                        </m:dPr>
                        <m:e>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𝜆</m:t>
                              </m:r>
                            </m:e>
                            <m:sub>
                              <m:r>
                                <a:rPr kumimoji="0" lang="en-US" altLang="zh-CN" b="0" i="1" smtClean="0">
                                  <a:solidFill>
                                    <a:srgbClr val="0000FF"/>
                                  </a:solidFill>
                                  <a:latin typeface="Cambria Math" panose="02040503050406030204" pitchFamily="18" charset="0"/>
                                  <a:ea typeface="黑体" panose="02010609060101010101" pitchFamily="49" charset="-122"/>
                                </a:rPr>
                                <m:t>𝛽</m:t>
                              </m:r>
                            </m:sub>
                          </m:sSub>
                        </m:e>
                      </m:d>
                      <m:r>
                        <a:rPr kumimoji="0" lang="en-US" altLang="zh-CN" b="0" i="1" smtClean="0">
                          <a:latin typeface="Cambria Math" panose="02040503050406030204" pitchFamily="18" charset="0"/>
                          <a:ea typeface="黑体" panose="02010609060101010101" pitchFamily="49" charset="-122"/>
                        </a:rPr>
                        <m:t>,  </m:t>
                      </m:r>
                    </m:oMath>
                  </m:oMathPara>
                </a14:m>
                <a:endParaRPr kumimoji="0" lang="en-US" altLang="zh-CN" b="0" i="1" dirty="0">
                  <a:latin typeface="Cambria Math" panose="02040503050406030204" pitchFamily="18" charset="0"/>
                  <a:ea typeface="黑体" panose="02010609060101010101" pitchFamily="49" charset="-122"/>
                </a:endParaRPr>
              </a:p>
              <a:p>
                <a:pPr eaLnBrk="1" hangingPunct="1">
                  <a:lnSpc>
                    <a:spcPct val="150000"/>
                  </a:lnSpc>
                </a:pPr>
                <a14:m>
                  <m:oMath xmlns:m="http://schemas.openxmlformats.org/officeDocument/2006/math">
                    <m:sSub>
                      <m:sSubPr>
                        <m:ctrlPr>
                          <a:rPr kumimoji="0" lang="en-US" altLang="zh-CN" b="0" i="1" smtClean="0">
                            <a:latin typeface="Cambria Math" panose="02040503050406030204" pitchFamily="18" charset="0"/>
                            <a:ea typeface="黑体" panose="02010609060101010101" pitchFamily="49" charset="-122"/>
                          </a:rPr>
                        </m:ctrlPr>
                      </m:sSubPr>
                      <m:e>
                        <m:r>
                          <m:rPr>
                            <m:sty m:val="p"/>
                          </m:rPr>
                          <a:rPr kumimoji="0" lang="en-US" altLang="zh-CN" b="0" i="0" smtClean="0">
                            <a:latin typeface="Cambria Math" panose="02040503050406030204" pitchFamily="18" charset="0"/>
                            <a:ea typeface="黑体" panose="02010609060101010101" pitchFamily="49" charset="-122"/>
                          </a:rPr>
                          <m:t>Δ</m:t>
                        </m:r>
                      </m:e>
                      <m:sub>
                        <m:r>
                          <a:rPr kumimoji="0" lang="en-US" altLang="zh-CN" b="0" i="1" smtClean="0">
                            <a:latin typeface="Cambria Math" panose="02040503050406030204" pitchFamily="18" charset="0"/>
                            <a:ea typeface="黑体" panose="02010609060101010101" pitchFamily="49" charset="-122"/>
                          </a:rPr>
                          <m:t>1</m:t>
                        </m:r>
                        <m:r>
                          <a:rPr kumimoji="0" lang="en-US" altLang="zh-CN" b="0" i="1" smtClean="0">
                            <a:latin typeface="Cambria Math" panose="02040503050406030204" pitchFamily="18" charset="0"/>
                            <a:ea typeface="黑体" panose="02010609060101010101" pitchFamily="49" charset="-122"/>
                          </a:rPr>
                          <m:t>𝛼</m:t>
                        </m:r>
                      </m:sub>
                    </m:sSub>
                    <m:d>
                      <m:dPr>
                        <m:ctrlPr>
                          <a:rPr kumimoji="0" lang="en-US" altLang="zh-CN" b="0" i="1" smtClean="0">
                            <a:latin typeface="Cambria Math" panose="02040503050406030204" pitchFamily="18" charset="0"/>
                            <a:ea typeface="黑体" panose="02010609060101010101" pitchFamily="49" charset="-122"/>
                          </a:rPr>
                        </m:ctrlPr>
                      </m:dPr>
                      <m:e>
                        <m:r>
                          <a:rPr kumimoji="0" lang="en-US" altLang="zh-CN" b="0" i="1" smtClean="0">
                            <a:latin typeface="Cambria Math" panose="02040503050406030204" pitchFamily="18" charset="0"/>
                            <a:ea typeface="黑体" panose="02010609060101010101" pitchFamily="49" charset="-122"/>
                          </a:rPr>
                          <m:t>𝜆</m:t>
                        </m:r>
                      </m:e>
                    </m:d>
                  </m:oMath>
                </a14:m>
                <a:r>
                  <a:rPr kumimoji="0" lang="zh-CN" altLang="en-US" i="0" dirty="0">
                    <a:latin typeface="+mj-lt"/>
                    <a:ea typeface="黑体" panose="02010609060101010101" pitchFamily="49" charset="-122"/>
                  </a:rPr>
                  <a:t>为</a:t>
                </a:r>
                <a14:m>
                  <m:oMath xmlns:m="http://schemas.openxmlformats.org/officeDocument/2006/math">
                    <m:d>
                      <m:dPr>
                        <m:begChr m:val="|"/>
                        <m:endChr m:val="|"/>
                        <m:ctrlPr>
                          <a:rPr kumimoji="0" lang="en-US" altLang="zh-CN" b="0" i="1" smtClean="0">
                            <a:latin typeface="Cambria Math" panose="02040503050406030204" pitchFamily="18" charset="0"/>
                            <a:ea typeface="黑体" panose="02010609060101010101" pitchFamily="49" charset="-122"/>
                          </a:rPr>
                        </m:ctrlPr>
                      </m:dPr>
                      <m:e>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𝑐</m:t>
                            </m:r>
                          </m:e>
                          <m:sub>
                            <m:r>
                              <a:rPr kumimoji="0" lang="en-US" altLang="zh-CN" b="0" i="1" smtClean="0">
                                <a:latin typeface="Cambria Math" panose="02040503050406030204" pitchFamily="18" charset="0"/>
                                <a:ea typeface="黑体" panose="02010609060101010101" pitchFamily="49" charset="-122"/>
                              </a:rPr>
                              <m:t>𝑖𝑗</m:t>
                            </m:r>
                          </m:sub>
                        </m:sSub>
                        <m:r>
                          <a:rPr kumimoji="0" lang="en-US" altLang="zh-CN" b="0" i="1" smtClean="0">
                            <a:latin typeface="Cambria Math" panose="02040503050406030204" pitchFamily="18" charset="0"/>
                            <a:ea typeface="黑体" panose="02010609060101010101" pitchFamily="49" charset="-122"/>
                          </a:rPr>
                          <m:t>−</m:t>
                        </m:r>
                        <m:sSup>
                          <m:sSupPr>
                            <m:ctrlPr>
                              <a:rPr kumimoji="0" lang="en-US" altLang="zh-CN" b="0" i="1" smtClean="0">
                                <a:latin typeface="Cambria Math" panose="02040503050406030204" pitchFamily="18" charset="0"/>
                                <a:ea typeface="黑体" panose="02010609060101010101" pitchFamily="49" charset="-122"/>
                              </a:rPr>
                            </m:ctrlPr>
                          </m:sSupPr>
                          <m:e>
                            <m:r>
                              <a:rPr kumimoji="0" lang="en-US" altLang="zh-CN" b="0" i="1" smtClean="0">
                                <a:latin typeface="Cambria Math" panose="02040503050406030204" pitchFamily="18" charset="0"/>
                                <a:ea typeface="黑体" panose="02010609060101010101" pitchFamily="49" charset="-122"/>
                              </a:rPr>
                              <m:t>𝜆</m:t>
                            </m:r>
                          </m:e>
                          <m:sup>
                            <m:r>
                              <a:rPr kumimoji="0" lang="en-US" altLang="zh-CN" b="0" i="1" smtClean="0">
                                <a:latin typeface="Cambria Math" panose="02040503050406030204" pitchFamily="18" charset="0"/>
                                <a:ea typeface="黑体" panose="02010609060101010101" pitchFamily="49" charset="-122"/>
                              </a:rPr>
                              <m:t>2</m:t>
                            </m:r>
                          </m:sup>
                        </m:sSup>
                        <m:sSub>
                          <m:sSubPr>
                            <m:ctrlPr>
                              <a:rPr kumimoji="0" lang="en-US" altLang="zh-CN" b="0" i="1" smtClean="0">
                                <a:latin typeface="Cambria Math" panose="02040503050406030204" pitchFamily="18" charset="0"/>
                                <a:ea typeface="黑体" panose="02010609060101010101" pitchFamily="49" charset="-122"/>
                              </a:rPr>
                            </m:ctrlPr>
                          </m:sSubPr>
                          <m:e>
                            <m:r>
                              <a:rPr kumimoji="0" lang="en-US" altLang="zh-CN" b="0" i="1" smtClean="0">
                                <a:latin typeface="Cambria Math" panose="02040503050406030204" pitchFamily="18" charset="0"/>
                                <a:ea typeface="黑体" panose="02010609060101010101" pitchFamily="49" charset="-122"/>
                              </a:rPr>
                              <m:t>𝑎</m:t>
                            </m:r>
                          </m:e>
                          <m:sub>
                            <m:r>
                              <a:rPr kumimoji="0" lang="en-US" altLang="zh-CN" b="0" i="1" smtClean="0">
                                <a:latin typeface="Cambria Math" panose="02040503050406030204" pitchFamily="18" charset="0"/>
                                <a:ea typeface="黑体" panose="02010609060101010101" pitchFamily="49" charset="-122"/>
                              </a:rPr>
                              <m:t>𝑖𝑗</m:t>
                            </m:r>
                          </m:sub>
                        </m:sSub>
                      </m:e>
                    </m:d>
                  </m:oMath>
                </a14:m>
                <a:r>
                  <a:rPr kumimoji="0" lang="zh-CN" altLang="en-US" i="0" dirty="0">
                    <a:latin typeface="+mj-lt"/>
                    <a:ea typeface="黑体" panose="02010609060101010101" pitchFamily="49" charset="-122"/>
                  </a:rPr>
                  <a:t>中第一行</a:t>
                </a:r>
                <a:r>
                  <a:rPr kumimoji="0" lang="zh-CN" altLang="en-US" dirty="0">
                    <a:ea typeface="黑体" panose="02010609060101010101" pitchFamily="49" charset="-122"/>
                  </a:rPr>
                  <a:t>元素的代数余子式</a:t>
                </a:r>
                <a:endParaRPr kumimoji="0" lang="en-US" altLang="zh-CN" dirty="0">
                  <a:ea typeface="黑体" panose="02010609060101010101" pitchFamily="49" charset="-122"/>
                </a:endParaRPr>
              </a:p>
              <a:p>
                <a:pPr algn="ctr" eaLnBrk="1" hangingPunct="1">
                  <a:lnSpc>
                    <a:spcPct val="150000"/>
                  </a:lnSpc>
                </a:pPr>
                <a:r>
                  <a:rPr kumimoji="0" lang="zh-CN" altLang="en-US" b="1" dirty="0">
                    <a:solidFill>
                      <a:srgbClr val="FF0000"/>
                    </a:solidFill>
                    <a:ea typeface="黑体" panose="02010609060101010101" pitchFamily="49" charset="-122"/>
                  </a:rPr>
                  <a:t>平衡位置附近的小振动，均为简谐振动的叠加</a:t>
                </a:r>
                <a:endParaRPr kumimoji="0" lang="en-US" altLang="zh-CN" b="1" dirty="0">
                  <a:solidFill>
                    <a:srgbClr val="FF0000"/>
                  </a:solidFill>
                  <a:ea typeface="黑体" panose="02010609060101010101" pitchFamily="49" charset="-122"/>
                </a:endParaRPr>
              </a:p>
            </p:txBody>
          </p:sp>
        </mc:Choice>
        <mc:Fallback xmlns="">
          <p:sp>
            <p:nvSpPr>
              <p:cNvPr id="8" name="Text Box 11">
                <a:extLst>
                  <a:ext uri="{FF2B5EF4-FFF2-40B4-BE49-F238E27FC236}">
                    <a16:creationId xmlns:a16="http://schemas.microsoft.com/office/drawing/2014/main" id="{9878054E-60CB-4C5D-A94C-AB3787CEB23C}"/>
                  </a:ext>
                </a:extLst>
              </p:cNvPr>
              <p:cNvSpPr txBox="1">
                <a:spLocks noRot="1" noChangeAspect="1" noMove="1" noResize="1" noEditPoints="1" noAdjustHandles="1" noChangeArrowheads="1" noChangeShapeType="1" noTextEdit="1"/>
              </p:cNvSpPr>
              <p:nvPr/>
            </p:nvSpPr>
            <p:spPr bwMode="auto">
              <a:xfrm>
                <a:off x="107504" y="764704"/>
                <a:ext cx="8928992" cy="6081730"/>
              </a:xfrm>
              <a:prstGeom prst="rect">
                <a:avLst/>
              </a:prstGeom>
              <a:blipFill>
                <a:blip r:embed="rId2"/>
                <a:stretch>
                  <a:fillRect l="-1093" b="-1403"/>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0478685E-7EE6-4061-8957-B77D37BEAA07}"/>
              </a:ext>
            </a:extLst>
          </p:cNvPr>
          <p:cNvSpPr>
            <a:spLocks noGrp="1"/>
          </p:cNvSpPr>
          <p:nvPr>
            <p:ph type="sldNum" sz="quarter" idx="12"/>
          </p:nvPr>
        </p:nvSpPr>
        <p:spPr/>
        <p:txBody>
          <a:bodyPr/>
          <a:lstStyle/>
          <a:p>
            <a:pPr>
              <a:defRPr/>
            </a:pPr>
            <a:fld id="{8372D68D-3E4D-E140-BABB-1F7B81CFF020}" type="slidenum">
              <a:rPr lang="en-US" altLang="zh-CN" smtClean="0"/>
              <a:pPr>
                <a:defRPr/>
              </a:pPr>
              <a:t>1</a:t>
            </a:fld>
            <a:endParaRPr lang="en-US" altLang="zh-CN" dirty="0"/>
          </a:p>
        </p:txBody>
      </p:sp>
    </p:spTree>
    <p:extLst>
      <p:ext uri="{BB962C8B-B14F-4D97-AF65-F5344CB8AC3E}">
        <p14:creationId xmlns:p14="http://schemas.microsoft.com/office/powerpoint/2010/main" val="334830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left)">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left)">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left)">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27_4200_704">
            <a:extLst>
              <a:ext uri="{FF2B5EF4-FFF2-40B4-BE49-F238E27FC236}">
                <a16:creationId xmlns:a16="http://schemas.microsoft.com/office/drawing/2014/main" id="{AFDB97BE-F8F2-AA44-9265-E3D422249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26213"/>
            <a:ext cx="91440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9460" name="Text Box 9">
                <a:extLst>
                  <a:ext uri="{FF2B5EF4-FFF2-40B4-BE49-F238E27FC236}">
                    <a16:creationId xmlns:a16="http://schemas.microsoft.com/office/drawing/2014/main" id="{63B3BFEE-4CD1-874F-A6FF-962E459AA3C6}"/>
                  </a:ext>
                </a:extLst>
              </p:cNvPr>
              <p:cNvSpPr txBox="1">
                <a:spLocks noChangeArrowheads="1"/>
              </p:cNvSpPr>
              <p:nvPr/>
            </p:nvSpPr>
            <p:spPr bwMode="auto">
              <a:xfrm>
                <a:off x="0" y="260648"/>
                <a:ext cx="9144000" cy="4740721"/>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ea typeface="黑体" panose="02010609060101010101" pitchFamily="49" charset="-122"/>
                  </a:rPr>
                  <a:t>例</a:t>
                </a:r>
                <a:r>
                  <a:rPr kumimoji="1" lang="en-US" altLang="zh-CN" sz="2400" b="1" i="0" u="none" strike="noStrike" kern="1200" cap="none" spc="0" normalizeH="0" baseline="0" noProof="0" dirty="0">
                    <a:ln>
                      <a:noFill/>
                    </a:ln>
                    <a:solidFill>
                      <a:srgbClr val="FF0000"/>
                    </a:solidFill>
                    <a:effectLst/>
                    <a:uLnTx/>
                    <a:uFillTx/>
                    <a:ea typeface="黑体" panose="02010609060101010101" pitchFamily="49" charset="-122"/>
                  </a:rPr>
                  <a:t>2</a:t>
                </a:r>
                <a:r>
                  <a:rPr kumimoji="1" lang="zh-CN" altLang="en-US" sz="2400" b="1" i="0" u="none" strike="noStrike" kern="1200" cap="none" spc="0" normalizeH="0" baseline="0" noProof="0" dirty="0">
                    <a:ln>
                      <a:noFill/>
                    </a:ln>
                    <a:solidFill>
                      <a:srgbClr val="FF0000"/>
                    </a:solidFill>
                    <a:effectLst/>
                    <a:uLnTx/>
                    <a:uFillTx/>
                    <a:ea typeface="黑体" panose="02010609060101010101" pitchFamily="49" charset="-122"/>
                  </a:rPr>
                  <a:t>：</a:t>
                </a:r>
                <a:r>
                  <a:rPr lang="zh-CN" altLang="en-US" b="1" dirty="0">
                    <a:solidFill>
                      <a:srgbClr val="FF0000"/>
                    </a:solidFill>
                    <a:ea typeface="黑体" panose="02010609060101010101" pitchFamily="49" charset="-122"/>
                  </a:rPr>
                  <a:t>势场中质点</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𝑥</m:t>
                            </m:r>
                          </m:e>
                        </m:acc>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𝑉</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𝑥</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oMath>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    </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pPr>
                        <m:e>
                          <m:d>
                            <m:d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dPr>
                            <m:e>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den>
                              </m:f>
                            </m:e>
                          </m:d>
                        </m:e>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𝑉</m:t>
                      </m:r>
                      <m:d>
                        <m:d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dPr>
                        <m:e>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𝑥</m:t>
                          </m:r>
                        </m:e>
                      </m:d>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noProof="0" dirty="0">
                    <a:ea typeface="黑体" panose="02010609060101010101" pitchFamily="49" charset="-122"/>
                  </a:rPr>
                  <a:t>哈密顿正则方程</a:t>
                </a:r>
                <a:endParaRPr lang="en-US" altLang="zh-CN" noProof="0" dirty="0">
                  <a:ea typeface="黑体" panose="0201060906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up>
                      </m:s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19460" name="Text Box 9">
                <a:extLst>
                  <a:ext uri="{FF2B5EF4-FFF2-40B4-BE49-F238E27FC236}">
                    <a16:creationId xmlns:a16="http://schemas.microsoft.com/office/drawing/2014/main" id="{63B3BFEE-4CD1-874F-A6FF-962E459AA3C6}"/>
                  </a:ext>
                </a:extLst>
              </p:cNvPr>
              <p:cNvSpPr txBox="1">
                <a:spLocks noRot="1" noChangeAspect="1" noMove="1" noResize="1" noEditPoints="1" noAdjustHandles="1" noChangeArrowheads="1" noChangeShapeType="1" noTextEdit="1"/>
              </p:cNvSpPr>
              <p:nvPr/>
            </p:nvSpPr>
            <p:spPr bwMode="auto">
              <a:xfrm>
                <a:off x="0" y="260648"/>
                <a:ext cx="9144000" cy="4740721"/>
              </a:xfrm>
              <a:prstGeom prst="rect">
                <a:avLst/>
              </a:prstGeom>
              <a:blipFill>
                <a:blip r:embed="rId3"/>
                <a:stretch>
                  <a:fillRect l="-932"/>
                </a:stretch>
              </a:blipFill>
              <a:ln w="9525">
                <a:solidFill>
                  <a:srgbClr val="FF3399"/>
                </a:solidFill>
                <a:miter lim="800000"/>
                <a:headEnd/>
                <a:tailEnd/>
              </a:ln>
              <a:effectLst/>
              <a:ex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B66DE0CF-71CF-4115-B776-4A080A7ADBF4}"/>
              </a:ext>
            </a:extLst>
          </p:cNvPr>
          <p:cNvSpPr>
            <a:spLocks noGrp="1"/>
          </p:cNvSpPr>
          <p:nvPr>
            <p:ph type="sldNum" sz="quarter" idx="12"/>
          </p:nvPr>
        </p:nvSpPr>
        <p:spPr/>
        <p:txBody>
          <a:bodyPr/>
          <a:lstStyle/>
          <a:p>
            <a:pPr>
              <a:defRPr/>
            </a:pPr>
            <a:fld id="{8372D68D-3E4D-E140-BABB-1F7B81CFF020}" type="slidenum">
              <a:rPr lang="en-US" altLang="zh-CN" smtClean="0"/>
              <a:pPr>
                <a:defRPr/>
              </a:pPr>
              <a:t>10</a:t>
            </a:fld>
            <a:endParaRPr lang="en-US" altLang="zh-CN" dirty="0"/>
          </a:p>
        </p:txBody>
      </p:sp>
    </p:spTree>
    <p:extLst>
      <p:ext uri="{BB962C8B-B14F-4D97-AF65-F5344CB8AC3E}">
        <p14:creationId xmlns:p14="http://schemas.microsoft.com/office/powerpoint/2010/main" val="221533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left)">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wipe(left)">
                                      <p:cBhvr>
                                        <p:cTn id="12" dur="500"/>
                                        <p:tgtEl>
                                          <p:spTgt spid="194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wipe(left)">
                                      <p:cBhvr>
                                        <p:cTn id="17" dur="500"/>
                                        <p:tgtEl>
                                          <p:spTgt spid="194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wipe(left)">
                                      <p:cBhvr>
                                        <p:cTn id="22" dur="500"/>
                                        <p:tgtEl>
                                          <p:spTgt spid="194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0">
                                            <p:txEl>
                                              <p:pRg st="4" end="4"/>
                                            </p:txEl>
                                          </p:spTgt>
                                        </p:tgtEl>
                                        <p:attrNameLst>
                                          <p:attrName>style.visibility</p:attrName>
                                        </p:attrNameLst>
                                      </p:cBhvr>
                                      <p:to>
                                        <p:strVal val="visible"/>
                                      </p:to>
                                    </p:set>
                                    <p:animEffect transition="in" filter="wipe(left)">
                                      <p:cBhvr>
                                        <p:cTn id="27" dur="500"/>
                                        <p:tgtEl>
                                          <p:spTgt spid="194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27_4200_704">
            <a:extLst>
              <a:ext uri="{FF2B5EF4-FFF2-40B4-BE49-F238E27FC236}">
                <a16:creationId xmlns:a16="http://schemas.microsoft.com/office/drawing/2014/main" id="{AFDB97BE-F8F2-AA44-9265-E3D422249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26213"/>
            <a:ext cx="91440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9460" name="Text Box 9">
                <a:extLst>
                  <a:ext uri="{FF2B5EF4-FFF2-40B4-BE49-F238E27FC236}">
                    <a16:creationId xmlns:a16="http://schemas.microsoft.com/office/drawing/2014/main" id="{63B3BFEE-4CD1-874F-A6FF-962E459AA3C6}"/>
                  </a:ext>
                </a:extLst>
              </p:cNvPr>
              <p:cNvSpPr txBox="1">
                <a:spLocks noChangeArrowheads="1"/>
              </p:cNvSpPr>
              <p:nvPr/>
            </p:nvSpPr>
            <p:spPr bwMode="auto">
              <a:xfrm>
                <a:off x="0" y="260648"/>
                <a:ext cx="9144000" cy="5955156"/>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ea typeface="黑体" panose="02010609060101010101" pitchFamily="49" charset="-122"/>
                  </a:rPr>
                  <a:t>例</a:t>
                </a:r>
                <a:r>
                  <a:rPr lang="en-US" altLang="zh-CN" b="1" dirty="0">
                    <a:solidFill>
                      <a:srgbClr val="FF0000"/>
                    </a:solidFill>
                    <a:ea typeface="黑体" panose="02010609060101010101" pitchFamily="49" charset="-122"/>
                  </a:rPr>
                  <a:t>3</a:t>
                </a:r>
                <a:r>
                  <a:rPr kumimoji="1" lang="zh-CN" altLang="en-US" sz="2400" b="1" i="0" u="none" strike="noStrike" kern="1200" cap="none" spc="0" normalizeH="0" baseline="0" noProof="0" dirty="0">
                    <a:ln>
                      <a:noFill/>
                    </a:ln>
                    <a:solidFill>
                      <a:srgbClr val="FF0000"/>
                    </a:solidFill>
                    <a:effectLst/>
                    <a:uLnTx/>
                    <a:uFillTx/>
                    <a:ea typeface="黑体" panose="02010609060101010101" pitchFamily="49" charset="-122"/>
                  </a:rPr>
                  <a:t>：有心力场</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𝑚</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dPr>
                      <m:e>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𝑟</m:t>
                                </m:r>
                              </m:e>
                            </m:acc>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𝜃</m:t>
                                </m:r>
                              </m:e>
                            </m:acc>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𝑉</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𝑟</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oMath>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    </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 ⟹   </m:t>
                      </m:r>
                      <m:acc>
                        <m:accPr>
                          <m:chr m:val="̇"/>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num>
                        <m:den>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oMath>
                  </m:oMathPara>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𝑟</m:t>
                              </m:r>
                            </m:sub>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𝜃</m:t>
                              </m:r>
                            </m:sub>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pPr>
                        <m:e>
                          <m:d>
                            <m:d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dPr>
                            <m:e>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𝑟</m:t>
                                      </m:r>
                                    </m:sub>
                                  </m:sSub>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den>
                              </m:f>
                            </m:e>
                          </m:d>
                        </m:e>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sup>
                      </m:sSup>
                      <m:sSup>
                        <m:sSup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pPr>
                        <m:e>
                          <m:d>
                            <m:d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dPr>
                            <m:e>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𝜃</m:t>
                                      </m:r>
                                    </m:sub>
                                  </m:sSub>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sup>
                                  </m:sSup>
                                </m:den>
                              </m:f>
                            </m:e>
                          </m:d>
                        </m:e>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𝑉</m:t>
                      </m:r>
                      <m:d>
                        <m:d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dPr>
                        <m:e>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𝑟</m:t>
                          </m:r>
                        </m:e>
                      </m:d>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dirty="0">
                    <a:solidFill>
                      <a:srgbClr val="000000"/>
                    </a:solidFill>
                    <a:ea typeface="黑体" panose="02010609060101010101" pitchFamily="49" charset="-122"/>
                  </a:rPr>
                  <a:t>哈密顿正则方程</a:t>
                </a:r>
                <a:endParaRPr lang="en-US" altLang="zh-CN" dirty="0">
                  <a:solidFill>
                    <a:srgbClr val="000000"/>
                  </a:solidFill>
                  <a:ea typeface="黑体" panose="02010609060101010101" pitchFamily="49" charset="-122"/>
                </a:endParaRPr>
              </a:p>
              <a:p>
                <a:pPr marL="0" marR="0" lvl="0" indent="0" algn="l" defTabSz="914400" rtl="0" eaLnBrk="1" fontAlgn="base" latinLnBrk="0" hangingPunct="1">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3</m:t>
                              </m:r>
                            </m:sup>
                          </m:sSup>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up>
                      </m:sSup>
                      <m:d>
                        <m:d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d>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=0                 </m:t>
                      </m:r>
                    </m:oMath>
                  </m:oMathPara>
                </a14:m>
                <a:endPar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19460" name="Text Box 9">
                <a:extLst>
                  <a:ext uri="{FF2B5EF4-FFF2-40B4-BE49-F238E27FC236}">
                    <a16:creationId xmlns:a16="http://schemas.microsoft.com/office/drawing/2014/main" id="{63B3BFEE-4CD1-874F-A6FF-962E459AA3C6}"/>
                  </a:ext>
                </a:extLst>
              </p:cNvPr>
              <p:cNvSpPr txBox="1">
                <a:spLocks noRot="1" noChangeAspect="1" noMove="1" noResize="1" noEditPoints="1" noAdjustHandles="1" noChangeArrowheads="1" noChangeShapeType="1" noTextEdit="1"/>
              </p:cNvSpPr>
              <p:nvPr/>
            </p:nvSpPr>
            <p:spPr bwMode="auto">
              <a:xfrm>
                <a:off x="0" y="260648"/>
                <a:ext cx="9144000" cy="5955156"/>
              </a:xfrm>
              <a:prstGeom prst="rect">
                <a:avLst/>
              </a:prstGeom>
              <a:blipFill>
                <a:blip r:embed="rId3"/>
                <a:stretch>
                  <a:fillRect l="-932"/>
                </a:stretch>
              </a:blipFill>
              <a:ln w="9525">
                <a:solidFill>
                  <a:srgbClr val="FF3399"/>
                </a:solidFill>
                <a:miter lim="800000"/>
                <a:headEnd/>
                <a:tailEnd/>
              </a:ln>
              <a:effectLst/>
              <a:ex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8D3225E5-E89D-469F-B74D-69B8D86DB726}"/>
              </a:ext>
            </a:extLst>
          </p:cNvPr>
          <p:cNvSpPr>
            <a:spLocks noGrp="1"/>
          </p:cNvSpPr>
          <p:nvPr>
            <p:ph type="sldNum" sz="quarter" idx="12"/>
          </p:nvPr>
        </p:nvSpPr>
        <p:spPr/>
        <p:txBody>
          <a:bodyPr/>
          <a:lstStyle/>
          <a:p>
            <a:pPr>
              <a:defRPr/>
            </a:pPr>
            <a:fld id="{8372D68D-3E4D-E140-BABB-1F7B81CFF020}" type="slidenum">
              <a:rPr lang="en-US" altLang="zh-CN" smtClean="0"/>
              <a:pPr>
                <a:defRPr/>
              </a:pPr>
              <a:t>11</a:t>
            </a:fld>
            <a:endParaRPr lang="en-US" altLang="zh-CN" dirty="0"/>
          </a:p>
        </p:txBody>
      </p:sp>
    </p:spTree>
    <p:extLst>
      <p:ext uri="{BB962C8B-B14F-4D97-AF65-F5344CB8AC3E}">
        <p14:creationId xmlns:p14="http://schemas.microsoft.com/office/powerpoint/2010/main" val="308580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left)">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wipe(left)">
                                      <p:cBhvr>
                                        <p:cTn id="12" dur="500"/>
                                        <p:tgtEl>
                                          <p:spTgt spid="194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wipe(left)">
                                      <p:cBhvr>
                                        <p:cTn id="17" dur="500"/>
                                        <p:tgtEl>
                                          <p:spTgt spid="194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wipe(left)">
                                      <p:cBhvr>
                                        <p:cTn id="22" dur="500"/>
                                        <p:tgtEl>
                                          <p:spTgt spid="194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0">
                                            <p:txEl>
                                              <p:pRg st="4" end="4"/>
                                            </p:txEl>
                                          </p:spTgt>
                                        </p:tgtEl>
                                        <p:attrNameLst>
                                          <p:attrName>style.visibility</p:attrName>
                                        </p:attrNameLst>
                                      </p:cBhvr>
                                      <p:to>
                                        <p:strVal val="visible"/>
                                      </p:to>
                                    </p:set>
                                    <p:animEffect transition="in" filter="wipe(left)">
                                      <p:cBhvr>
                                        <p:cTn id="27" dur="500"/>
                                        <p:tgtEl>
                                          <p:spTgt spid="194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460">
                                            <p:txEl>
                                              <p:pRg st="5" end="5"/>
                                            </p:txEl>
                                          </p:spTgt>
                                        </p:tgtEl>
                                        <p:attrNameLst>
                                          <p:attrName>style.visibility</p:attrName>
                                        </p:attrNameLst>
                                      </p:cBhvr>
                                      <p:to>
                                        <p:strVal val="visible"/>
                                      </p:to>
                                    </p:set>
                                    <p:animEffect transition="in" filter="wipe(left)">
                                      <p:cBhvr>
                                        <p:cTn id="32" dur="500"/>
                                        <p:tgtEl>
                                          <p:spTgt spid="1946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60">
                                            <p:txEl>
                                              <p:pRg st="6" end="6"/>
                                            </p:txEl>
                                          </p:spTgt>
                                        </p:tgtEl>
                                        <p:attrNameLst>
                                          <p:attrName>style.visibility</p:attrName>
                                        </p:attrNameLst>
                                      </p:cBhvr>
                                      <p:to>
                                        <p:strVal val="visible"/>
                                      </p:to>
                                    </p:set>
                                    <p:animEffect transition="in" filter="wipe(left)">
                                      <p:cBhvr>
                                        <p:cTn id="37" dur="500"/>
                                        <p:tgtEl>
                                          <p:spTgt spid="1946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460">
                                            <p:txEl>
                                              <p:pRg st="7" end="7"/>
                                            </p:txEl>
                                          </p:spTgt>
                                        </p:tgtEl>
                                        <p:attrNameLst>
                                          <p:attrName>style.visibility</p:attrName>
                                        </p:attrNameLst>
                                      </p:cBhvr>
                                      <p:to>
                                        <p:strVal val="visible"/>
                                      </p:to>
                                    </p:set>
                                    <p:animEffect transition="in" filter="wipe(left)">
                                      <p:cBhvr>
                                        <p:cTn id="42" dur="500"/>
                                        <p:tgtEl>
                                          <p:spTgt spid="194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27_4200_704">
            <a:extLst>
              <a:ext uri="{FF2B5EF4-FFF2-40B4-BE49-F238E27FC236}">
                <a16:creationId xmlns:a16="http://schemas.microsoft.com/office/drawing/2014/main" id="{AFDB97BE-F8F2-AA44-9265-E3D422249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26213"/>
            <a:ext cx="91440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9460" name="Text Box 9">
                <a:extLst>
                  <a:ext uri="{FF2B5EF4-FFF2-40B4-BE49-F238E27FC236}">
                    <a16:creationId xmlns:a16="http://schemas.microsoft.com/office/drawing/2014/main" id="{63B3BFEE-4CD1-874F-A6FF-962E459AA3C6}"/>
                  </a:ext>
                </a:extLst>
              </p:cNvPr>
              <p:cNvSpPr txBox="1">
                <a:spLocks noChangeArrowheads="1"/>
              </p:cNvSpPr>
              <p:nvPr/>
            </p:nvSpPr>
            <p:spPr bwMode="auto">
              <a:xfrm>
                <a:off x="0" y="260648"/>
                <a:ext cx="9144000" cy="5585055"/>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例</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4</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：半径为</a:t>
                </a:r>
                <a14:m>
                  <m:oMath xmlns:m="http://schemas.openxmlformats.org/officeDocument/2006/math">
                    <m:r>
                      <a:rPr kumimoji="1" lang="en-US" altLang="zh-CN" sz="2400" b="1"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𝒂</m:t>
                    </m:r>
                  </m:oMath>
                </a14:m>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的球形碗面上运动的质点  </a:t>
                </a:r>
                <a:endParaRPr kumimoji="1" lang="en-US" altLang="zh-CN" sz="2400" b="1" i="1" u="none" strike="noStrike" kern="1200" cap="none" spc="0" normalizeH="0" baseline="0" noProof="0" dirty="0">
                  <a:ln>
                    <a:noFill/>
                  </a:ln>
                  <a:solidFill>
                    <a:srgbClr val="FF0000"/>
                  </a:solidFill>
                  <a:effectLst/>
                  <a:uLnTx/>
                  <a:uFillTx/>
                  <a:latin typeface="Cambria Math" panose="020405030504060302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
                        <m:d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func>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𝜑</m:t>
                                  </m:r>
                                </m:e>
                              </m:acc>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e>
                      </m:d>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𝑚𝑔𝑎</m:t>
                      </m:r>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cos</m:t>
                          </m:r>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func>
                    </m:oMath>
                  </m:oMathPara>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𝜃</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𝜃</m:t>
                              </m:r>
                            </m:e>
                          </m:acc>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 ⟹  </m:t>
                      </m:r>
                      <m:acc>
                        <m:accPr>
                          <m:chr m:val="̇"/>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num>
                        <m:den>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oMath>
                  </m:oMathPara>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𝜑</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𝜑</m:t>
                              </m:r>
                            </m:e>
                          </m:acc>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𝜃</m:t>
                          </m:r>
                        </m:e>
                      </m:func>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𝜑</m:t>
                          </m:r>
                        </m:e>
                      </m:acc>
                      <m:r>
                        <a:rPr kumimoji="1" lang="en-US" altLang="zh-CN" sz="2400" b="0" i="0"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 </m:t>
                      </m:r>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   </m:t>
                      </m:r>
                      <m:acc>
                        <m:accPr>
                          <m:chr m:val="̇"/>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𝜑</m:t>
                          </m:r>
                        </m:e>
                      </m:acc>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𝜑</m:t>
                              </m:r>
                            </m:sub>
                          </m:sSub>
                        </m:num>
                        <m:den>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𝜃</m:t>
                              </m:r>
                            </m:e>
                          </m:func>
                        </m:den>
                      </m:f>
                    </m:oMath>
                  </m:oMathPara>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lvl="0" eaLnBrk="1" hangingPunct="1">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r>
                        <a:rPr lang="en-US" altLang="zh-CN" i="1">
                          <a:solidFill>
                            <a:srgbClr val="FF0000"/>
                          </a:solidFill>
                          <a:latin typeface="Cambria Math" panose="02040503050406030204" pitchFamily="18" charset="0"/>
                          <a:ea typeface="黑体" panose="02010609060101010101" pitchFamily="49" charset="-122"/>
                        </a:rPr>
                        <m:t>=</m:t>
                      </m:r>
                      <m:sSub>
                        <m:sSubPr>
                          <m:ctrlPr>
                            <a:rPr lang="en-US" altLang="zh-CN" i="1">
                              <a:solidFill>
                                <a:srgbClr val="FF0000"/>
                              </a:solidFill>
                              <a:latin typeface="Cambria Math" panose="02040503050406030204" pitchFamily="18" charset="0"/>
                              <a:ea typeface="黑体" panose="02010609060101010101" pitchFamily="49" charset="-122"/>
                            </a:rPr>
                          </m:ctrlPr>
                        </m:sSubPr>
                        <m:e>
                          <m:r>
                            <a:rPr lang="en-US" altLang="zh-CN" i="1">
                              <a:solidFill>
                                <a:srgbClr val="FF0000"/>
                              </a:solidFill>
                              <a:latin typeface="Cambria Math" panose="02040503050406030204" pitchFamily="18" charset="0"/>
                              <a:ea typeface="黑体" panose="02010609060101010101" pitchFamily="49" charset="-122"/>
                            </a:rPr>
                            <m:t>𝑝</m:t>
                          </m:r>
                        </m:e>
                        <m:sub>
                          <m:r>
                            <a:rPr lang="en-US" altLang="zh-CN" i="1">
                              <a:solidFill>
                                <a:srgbClr val="FF0000"/>
                              </a:solidFill>
                              <a:latin typeface="Cambria Math" panose="02040503050406030204" pitchFamily="18" charset="0"/>
                              <a:ea typeface="黑体" panose="02010609060101010101" pitchFamily="49" charset="-122"/>
                            </a:rPr>
                            <m:t>𝜃</m:t>
                          </m:r>
                        </m:sub>
                      </m:sSub>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𝜃</m:t>
                          </m:r>
                        </m:e>
                      </m:acc>
                      <m:r>
                        <a:rPr lang="en-US" altLang="zh-CN" i="1" dirty="0">
                          <a:solidFill>
                            <a:srgbClr val="FF0000"/>
                          </a:solidFill>
                          <a:latin typeface="Cambria Math" panose="02040503050406030204" pitchFamily="18" charset="0"/>
                          <a:ea typeface="黑体" panose="02010609060101010101" pitchFamily="49" charset="-122"/>
                        </a:rPr>
                        <m:t>+</m:t>
                      </m:r>
                      <m:sSub>
                        <m:sSubPr>
                          <m:ctrlPr>
                            <a:rPr lang="en-US" altLang="zh-CN" i="1" dirty="0">
                              <a:solidFill>
                                <a:srgbClr val="FF0000"/>
                              </a:solidFill>
                              <a:latin typeface="Cambria Math" panose="02040503050406030204" pitchFamily="18" charset="0"/>
                              <a:ea typeface="黑体" panose="02010609060101010101" pitchFamily="49" charset="-122"/>
                            </a:rPr>
                          </m:ctrlPr>
                        </m:sSubPr>
                        <m:e>
                          <m:r>
                            <a:rPr lang="en-US" altLang="zh-CN" i="1" dirty="0">
                              <a:solidFill>
                                <a:srgbClr val="FF0000"/>
                              </a:solidFill>
                              <a:latin typeface="Cambria Math" panose="02040503050406030204" pitchFamily="18" charset="0"/>
                              <a:ea typeface="黑体" panose="02010609060101010101" pitchFamily="49" charset="-122"/>
                            </a:rPr>
                            <m:t>𝑝</m:t>
                          </m:r>
                        </m:e>
                        <m:sub>
                          <m:r>
                            <a:rPr lang="en-US" altLang="zh-CN" i="1" dirty="0">
                              <a:solidFill>
                                <a:srgbClr val="FF0000"/>
                              </a:solidFill>
                              <a:latin typeface="Cambria Math" panose="02040503050406030204" pitchFamily="18" charset="0"/>
                              <a:ea typeface="黑体" panose="02010609060101010101" pitchFamily="49" charset="-122"/>
                            </a:rPr>
                            <m:t>𝜑</m:t>
                          </m:r>
                        </m:sub>
                      </m:sSub>
                      <m:acc>
                        <m:accPr>
                          <m:chr m:val="̇"/>
                          <m:ctrlPr>
                            <a:rPr lang="en-US" altLang="zh-CN" i="1" dirty="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𝜑</m:t>
                          </m:r>
                        </m:e>
                      </m:acc>
                      <m:r>
                        <a:rPr lang="en-US" altLang="zh-CN" i="1" dirty="0">
                          <a:solidFill>
                            <a:srgbClr val="FF0000"/>
                          </a:solidFill>
                          <a:latin typeface="Cambria Math" panose="02040503050406030204" pitchFamily="18" charset="0"/>
                          <a:ea typeface="黑体" panose="02010609060101010101" pitchFamily="49" charset="-122"/>
                        </a:rPr>
                        <m:t>−</m:t>
                      </m:r>
                      <m:r>
                        <a:rPr lang="en-US" altLang="zh-CN" i="1" dirty="0">
                          <a:solidFill>
                            <a:srgbClr val="FF0000"/>
                          </a:solidFill>
                          <a:latin typeface="Cambria Math" panose="02040503050406030204" pitchFamily="18" charset="0"/>
                          <a:ea typeface="黑体" panose="02010609060101010101" pitchFamily="49" charset="-122"/>
                        </a:rPr>
                        <m:t>𝐿</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𝜃</m:t>
                              </m:r>
                            </m:sub>
                            <m:sup>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2</m:t>
                          </m:r>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𝜑</m:t>
                              </m:r>
                            </m:sub>
                            <m:sup>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2</m:t>
                          </m:r>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0"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𝑚𝑔𝑟</m:t>
                      </m:r>
                      <m:func>
                        <m:funcPr>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r>
                            <m:rPr>
                              <m:sty m:val="p"/>
                            </m:rPr>
                            <a:rPr kumimoji="1" lang="en-US" altLang="zh-CN" sz="2400" b="0" i="0"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cos</m:t>
                          </m:r>
                        </m:fName>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func>
                    </m:oMath>
                  </m:oMathPara>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lvl="0" eaLnBrk="1" hangingPunct="1">
                  <a:defRPr/>
                </a:pPr>
                <a:r>
                  <a:rPr lang="zh-CN" altLang="en-US" noProof="0" dirty="0">
                    <a:solidFill>
                      <a:srgbClr val="000000"/>
                    </a:solidFill>
                    <a:ea typeface="黑体" panose="02010609060101010101" pitchFamily="49" charset="-122"/>
                  </a:rPr>
                  <a:t>哈密顿正则方程为</a:t>
                </a:r>
                <a:endParaRPr lang="en-US" altLang="zh-CN" noProof="0" dirty="0">
                  <a:solidFill>
                    <a:srgbClr val="000000"/>
                  </a:solidFill>
                  <a:ea typeface="黑体" panose="02010609060101010101" pitchFamily="49" charset="-122"/>
                </a:endParaRPr>
              </a:p>
              <a:p>
                <a:pPr lvl="0" eaLnBrk="1" hangingPunct="1">
                  <a:defRPr/>
                </a:pPr>
                <a14:m>
                  <m:oMathPara xmlns:m="http://schemas.openxmlformats.org/officeDocument/2006/math">
                    <m:oMathParaPr>
                      <m:jc m:val="centerGroup"/>
                    </m:oMathParaPr>
                    <m:oMath xmlns:m="http://schemas.openxmlformats.org/officeDocument/2006/math">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𝜑</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cos</m:t>
                              </m:r>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func>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𝑎</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3</m:t>
                                  </m:r>
                                </m:sup>
                              </m:sSup>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𝑚𝑔𝑟</m:t>
                      </m:r>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sin</m:t>
                          </m:r>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func>
                    </m:oMath>
                  </m:oMathPara>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lvl="0" eaLnBrk="1" hangingPunct="1">
                  <a:defRPr/>
                </a:pPr>
                <a14:m>
                  <m:oMathPara xmlns:m="http://schemas.openxmlformats.org/officeDocument/2006/math">
                    <m:oMathParaPr>
                      <m:jc m:val="center"/>
                    </m:oMathParaPr>
                    <m:oMath xmlns:m="http://schemas.openxmlformats.org/officeDocument/2006/math">
                      <m:acc>
                        <m:accPr>
                          <m:chr m:val="̇"/>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𝜑</m:t>
                          </m:r>
                        </m:e>
                      </m:acc>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𝜑</m:t>
                              </m:r>
                            </m:sub>
                          </m:sSub>
                        </m:den>
                      </m:f>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f>
                        <m:fPr>
                          <m:ctrlPr>
                            <a:rPr lang="en-US" altLang="zh-CN" i="1" dirty="0">
                              <a:solidFill>
                                <a:srgbClr val="FF0000"/>
                              </a:solidFill>
                              <a:latin typeface="Cambria Math" panose="02040503050406030204" pitchFamily="18" charset="0"/>
                              <a:ea typeface="黑体" panose="02010609060101010101" pitchFamily="49" charset="-122"/>
                            </a:rPr>
                          </m:ctrlPr>
                        </m:fPr>
                        <m:num>
                          <m:sSub>
                            <m:sSubPr>
                              <m:ctrlPr>
                                <a:rPr lang="en-US" altLang="zh-CN" b="0" i="1" dirty="0" smtClean="0">
                                  <a:solidFill>
                                    <a:srgbClr val="FF0000"/>
                                  </a:solidFill>
                                  <a:latin typeface="Cambria Math" panose="02040503050406030204" pitchFamily="18" charset="0"/>
                                  <a:ea typeface="黑体" panose="02010609060101010101" pitchFamily="49" charset="-122"/>
                                </a:rPr>
                              </m:ctrlPr>
                            </m:sSubPr>
                            <m:e>
                              <m:r>
                                <a:rPr lang="en-US" altLang="zh-CN" b="0" i="1" dirty="0" smtClean="0">
                                  <a:solidFill>
                                    <a:srgbClr val="FF0000"/>
                                  </a:solidFill>
                                  <a:latin typeface="Cambria Math" panose="02040503050406030204" pitchFamily="18" charset="0"/>
                                  <a:ea typeface="黑体" panose="02010609060101010101" pitchFamily="49" charset="-122"/>
                                </a:rPr>
                                <m:t>𝑝</m:t>
                              </m:r>
                            </m:e>
                            <m:sub>
                              <m:r>
                                <a:rPr lang="en-US" altLang="zh-CN" b="0" i="1" dirty="0" smtClean="0">
                                  <a:solidFill>
                                    <a:srgbClr val="FF0000"/>
                                  </a:solidFill>
                                  <a:latin typeface="Cambria Math" panose="02040503050406030204" pitchFamily="18" charset="0"/>
                                  <a:ea typeface="黑体" panose="02010609060101010101" pitchFamily="49" charset="-122"/>
                                </a:rPr>
                                <m:t>𝜑</m:t>
                              </m:r>
                            </m:sub>
                          </m:sSub>
                        </m:num>
                        <m:den>
                          <m:r>
                            <a:rPr lang="en-US" altLang="zh-CN" i="1" dirty="0">
                              <a:solidFill>
                                <a:srgbClr val="FF0000"/>
                              </a:solidFill>
                              <a:latin typeface="Cambria Math" panose="02040503050406030204" pitchFamily="18" charset="0"/>
                              <a:ea typeface="黑体" panose="02010609060101010101" pitchFamily="49" charset="-122"/>
                            </a:rPr>
                            <m:t>𝑚</m:t>
                          </m:r>
                          <m:sSup>
                            <m:sSupPr>
                              <m:ctrlPr>
                                <a:rPr lang="en-US" altLang="zh-CN" i="1" dirty="0">
                                  <a:solidFill>
                                    <a:srgbClr val="FF0000"/>
                                  </a:solidFill>
                                  <a:latin typeface="Cambria Math" panose="02040503050406030204" pitchFamily="18" charset="0"/>
                                  <a:ea typeface="黑体" panose="02010609060101010101" pitchFamily="49" charset="-122"/>
                                </a:rPr>
                              </m:ctrlPr>
                            </m:sSupPr>
                            <m:e>
                              <m:r>
                                <a:rPr lang="en-US" altLang="zh-CN" i="1" dirty="0">
                                  <a:solidFill>
                                    <a:srgbClr val="FF0000"/>
                                  </a:solidFill>
                                  <a:latin typeface="Cambria Math" panose="02040503050406030204" pitchFamily="18" charset="0"/>
                                  <a:ea typeface="黑体" panose="02010609060101010101" pitchFamily="49" charset="-122"/>
                                </a:rPr>
                                <m:t>𝑎</m:t>
                              </m:r>
                            </m:e>
                            <m:sup>
                              <m:r>
                                <a:rPr lang="en-US" altLang="zh-CN" i="1" dirty="0">
                                  <a:solidFill>
                                    <a:srgbClr val="FF0000"/>
                                  </a:solidFill>
                                  <a:latin typeface="Cambria Math" panose="02040503050406030204" pitchFamily="18" charset="0"/>
                                  <a:ea typeface="黑体" panose="02010609060101010101" pitchFamily="49" charset="-122"/>
                                </a:rPr>
                                <m:t>2</m:t>
                              </m:r>
                            </m:sup>
                          </m:sSup>
                          <m:func>
                            <m:funcPr>
                              <m:ctrlPr>
                                <a:rPr lang="en-US" altLang="zh-CN" i="1" dirty="0">
                                  <a:solidFill>
                                    <a:srgbClr val="FF0000"/>
                                  </a:solidFill>
                                  <a:latin typeface="Cambria Math" panose="02040503050406030204" pitchFamily="18" charset="0"/>
                                  <a:ea typeface="黑体" panose="02010609060101010101" pitchFamily="49" charset="-122"/>
                                </a:rPr>
                              </m:ctrlPr>
                            </m:funcPr>
                            <m:fName>
                              <m:sSup>
                                <m:sSupPr>
                                  <m:ctrlPr>
                                    <a:rPr lang="en-US" altLang="zh-CN" i="1" dirty="0">
                                      <a:solidFill>
                                        <a:srgbClr val="FF0000"/>
                                      </a:solidFill>
                                      <a:latin typeface="Cambria Math" panose="02040503050406030204" pitchFamily="18" charset="0"/>
                                      <a:ea typeface="黑体" panose="02010609060101010101" pitchFamily="49" charset="-122"/>
                                    </a:rPr>
                                  </m:ctrlPr>
                                </m:sSupPr>
                                <m:e>
                                  <m:r>
                                    <m:rPr>
                                      <m:sty m:val="p"/>
                                    </m:rPr>
                                    <a:rPr lang="en-US" altLang="zh-CN" dirty="0">
                                      <a:solidFill>
                                        <a:srgbClr val="FF0000"/>
                                      </a:solidFill>
                                      <a:latin typeface="Cambria Math" panose="02040503050406030204" pitchFamily="18" charset="0"/>
                                      <a:ea typeface="黑体" panose="02010609060101010101" pitchFamily="49" charset="-122"/>
                                    </a:rPr>
                                    <m:t>sin</m:t>
                                  </m:r>
                                </m:e>
                                <m:sup>
                                  <m:r>
                                    <a:rPr lang="en-US" altLang="zh-CN" i="1" dirty="0">
                                      <a:solidFill>
                                        <a:srgbClr val="FF0000"/>
                                      </a:solidFill>
                                      <a:latin typeface="Cambria Math" panose="02040503050406030204" pitchFamily="18" charset="0"/>
                                      <a:ea typeface="黑体" panose="02010609060101010101" pitchFamily="49" charset="-122"/>
                                    </a:rPr>
                                    <m:t>2</m:t>
                                  </m:r>
                                </m:sup>
                              </m:sSup>
                            </m:fName>
                            <m:e>
                              <m:r>
                                <a:rPr lang="en-US" altLang="zh-CN" i="1" dirty="0">
                                  <a:solidFill>
                                    <a:srgbClr val="FF0000"/>
                                  </a:solidFill>
                                  <a:latin typeface="Cambria Math" panose="02040503050406030204" pitchFamily="18" charset="0"/>
                                  <a:ea typeface="黑体" panose="02010609060101010101" pitchFamily="49" charset="-122"/>
                                </a:rPr>
                                <m:t>𝜃</m:t>
                              </m:r>
                            </m:e>
                          </m:func>
                        </m:den>
                      </m:f>
                      <m:r>
                        <a:rPr lang="en-US" altLang="zh-CN" b="0" i="1" dirty="0" smtClean="0">
                          <a:solidFill>
                            <a:srgbClr val="FF0000"/>
                          </a:solidFill>
                          <a:latin typeface="Cambria Math" panose="02040503050406030204" pitchFamily="18" charset="0"/>
                          <a:ea typeface="黑体" panose="02010609060101010101" pitchFamily="49" charset="-122"/>
                        </a:rPr>
                        <m:t>,   </m:t>
                      </m:r>
                      <m:sSub>
                        <m:sSubPr>
                          <m:ctrlPr>
                            <a:rPr lang="en-US" altLang="zh-CN" b="0" i="1" dirty="0" smtClean="0">
                              <a:solidFill>
                                <a:srgbClr val="FF0000"/>
                              </a:solidFill>
                              <a:latin typeface="Cambria Math" panose="02040503050406030204" pitchFamily="18" charset="0"/>
                              <a:ea typeface="黑体" panose="02010609060101010101" pitchFamily="49" charset="-122"/>
                            </a:rPr>
                          </m:ctrlPr>
                        </m:sSubPr>
                        <m:e>
                          <m:acc>
                            <m:accPr>
                              <m:chr m:val="̇"/>
                              <m:ctrlPr>
                                <a:rPr lang="en-US" altLang="zh-CN" b="0" i="1" dirty="0" smtClean="0">
                                  <a:solidFill>
                                    <a:srgbClr val="FF0000"/>
                                  </a:solidFill>
                                  <a:latin typeface="Cambria Math" panose="02040503050406030204" pitchFamily="18" charset="0"/>
                                  <a:ea typeface="黑体" panose="02010609060101010101" pitchFamily="49" charset="-122"/>
                                </a:rPr>
                              </m:ctrlPr>
                            </m:accPr>
                            <m:e>
                              <m:r>
                                <a:rPr lang="en-US" altLang="zh-CN" b="0" i="1" dirty="0" smtClean="0">
                                  <a:solidFill>
                                    <a:srgbClr val="FF0000"/>
                                  </a:solidFill>
                                  <a:latin typeface="Cambria Math" panose="02040503050406030204" pitchFamily="18" charset="0"/>
                                  <a:ea typeface="黑体" panose="02010609060101010101" pitchFamily="49" charset="-122"/>
                                </a:rPr>
                                <m:t>𝑝</m:t>
                              </m:r>
                            </m:e>
                          </m:acc>
                        </m:e>
                        <m:sub>
                          <m:r>
                            <a:rPr lang="en-US" altLang="zh-CN" b="0" i="1" dirty="0" smtClean="0">
                              <a:solidFill>
                                <a:srgbClr val="FF0000"/>
                              </a:solidFill>
                              <a:latin typeface="Cambria Math" panose="02040503050406030204" pitchFamily="18" charset="0"/>
                              <a:ea typeface="黑体" panose="02010609060101010101" pitchFamily="49" charset="-122"/>
                            </a:rPr>
                            <m:t>𝜑</m:t>
                          </m:r>
                        </m:sub>
                      </m:sSub>
                      <m:r>
                        <a:rPr lang="en-US" altLang="zh-CN" b="0" i="1" dirty="0" smtClean="0">
                          <a:solidFill>
                            <a:srgbClr val="FF0000"/>
                          </a:solidFill>
                          <a:latin typeface="Cambria Math" panose="02040503050406030204" pitchFamily="18" charset="0"/>
                          <a:ea typeface="黑体" panose="02010609060101010101" pitchFamily="49" charset="-122"/>
                        </a:rPr>
                        <m:t>=−</m:t>
                      </m:r>
                      <m:f>
                        <m:fPr>
                          <m:ctrlPr>
                            <a:rPr lang="en-US" altLang="zh-CN" b="0" i="1" dirty="0" smtClean="0">
                              <a:solidFill>
                                <a:srgbClr val="FF0000"/>
                              </a:solidFill>
                              <a:latin typeface="Cambria Math" panose="02040503050406030204" pitchFamily="18" charset="0"/>
                              <a:ea typeface="黑体" panose="02010609060101010101" pitchFamily="49" charset="-122"/>
                            </a:rPr>
                          </m:ctrlPr>
                        </m:fPr>
                        <m:num>
                          <m:r>
                            <a:rPr lang="en-US" altLang="zh-CN" b="0" i="1" dirty="0" smtClean="0">
                              <a:solidFill>
                                <a:srgbClr val="FF0000"/>
                              </a:solidFill>
                              <a:latin typeface="Cambria Math" panose="02040503050406030204" pitchFamily="18" charset="0"/>
                              <a:ea typeface="黑体" panose="02010609060101010101" pitchFamily="49" charset="-122"/>
                            </a:rPr>
                            <m:t>𝜕</m:t>
                          </m:r>
                          <m:r>
                            <a:rPr lang="en-US" altLang="zh-CN" b="0" i="1" dirty="0" smtClean="0">
                              <a:solidFill>
                                <a:srgbClr val="FF0000"/>
                              </a:solidFill>
                              <a:latin typeface="Cambria Math" panose="02040503050406030204" pitchFamily="18" charset="0"/>
                              <a:ea typeface="黑体" panose="02010609060101010101" pitchFamily="49" charset="-122"/>
                            </a:rPr>
                            <m:t>𝐻</m:t>
                          </m:r>
                        </m:num>
                        <m:den>
                          <m:r>
                            <a:rPr lang="en-US" altLang="zh-CN" b="0" i="1" dirty="0" smtClean="0">
                              <a:solidFill>
                                <a:srgbClr val="FF0000"/>
                              </a:solidFill>
                              <a:latin typeface="Cambria Math" panose="02040503050406030204" pitchFamily="18" charset="0"/>
                              <a:ea typeface="黑体" panose="02010609060101010101" pitchFamily="49" charset="-122"/>
                            </a:rPr>
                            <m:t>𝜕𝜑</m:t>
                          </m:r>
                        </m:den>
                      </m:f>
                      <m:r>
                        <a:rPr lang="en-US" altLang="zh-CN" b="0" i="1" dirty="0" smtClean="0">
                          <a:solidFill>
                            <a:srgbClr val="FF0000"/>
                          </a:solidFill>
                          <a:latin typeface="Cambria Math" panose="02040503050406030204" pitchFamily="18" charset="0"/>
                          <a:ea typeface="黑体" panose="02010609060101010101" pitchFamily="49" charset="-122"/>
                        </a:rPr>
                        <m:t>=0                                   </m:t>
                      </m:r>
                    </m:oMath>
                  </m:oMathPara>
                </a14:m>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19460" name="Text Box 9">
                <a:extLst>
                  <a:ext uri="{FF2B5EF4-FFF2-40B4-BE49-F238E27FC236}">
                    <a16:creationId xmlns:a16="http://schemas.microsoft.com/office/drawing/2014/main" id="{63B3BFEE-4CD1-874F-A6FF-962E459AA3C6}"/>
                  </a:ext>
                </a:extLst>
              </p:cNvPr>
              <p:cNvSpPr txBox="1">
                <a:spLocks noRot="1" noChangeAspect="1" noMove="1" noResize="1" noEditPoints="1" noAdjustHandles="1" noChangeArrowheads="1" noChangeShapeType="1" noTextEdit="1"/>
              </p:cNvSpPr>
              <p:nvPr/>
            </p:nvSpPr>
            <p:spPr bwMode="auto">
              <a:xfrm>
                <a:off x="0" y="260648"/>
                <a:ext cx="9144000" cy="5585055"/>
              </a:xfrm>
              <a:prstGeom prst="rect">
                <a:avLst/>
              </a:prstGeom>
              <a:blipFill>
                <a:blip r:embed="rId3"/>
                <a:stretch>
                  <a:fillRect l="-932"/>
                </a:stretch>
              </a:blipFill>
              <a:ln w="9525">
                <a:solidFill>
                  <a:srgbClr val="FF3399"/>
                </a:solidFill>
                <a:miter lim="800000"/>
                <a:headEnd/>
                <a:tailEnd/>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9C44FF3F-3B53-4D5C-8EA6-03436707ED2F}"/>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8063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left)">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wipe(left)">
                                      <p:cBhvr>
                                        <p:cTn id="12" dur="500"/>
                                        <p:tgtEl>
                                          <p:spTgt spid="194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wipe(left)">
                                      <p:cBhvr>
                                        <p:cTn id="17" dur="500"/>
                                        <p:tgtEl>
                                          <p:spTgt spid="194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wipe(left)">
                                      <p:cBhvr>
                                        <p:cTn id="22" dur="500"/>
                                        <p:tgtEl>
                                          <p:spTgt spid="194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0">
                                            <p:txEl>
                                              <p:pRg st="4" end="4"/>
                                            </p:txEl>
                                          </p:spTgt>
                                        </p:tgtEl>
                                        <p:attrNameLst>
                                          <p:attrName>style.visibility</p:attrName>
                                        </p:attrNameLst>
                                      </p:cBhvr>
                                      <p:to>
                                        <p:strVal val="visible"/>
                                      </p:to>
                                    </p:set>
                                    <p:animEffect transition="in" filter="wipe(left)">
                                      <p:cBhvr>
                                        <p:cTn id="27" dur="500"/>
                                        <p:tgtEl>
                                          <p:spTgt spid="194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460">
                                            <p:txEl>
                                              <p:pRg st="5" end="5"/>
                                            </p:txEl>
                                          </p:spTgt>
                                        </p:tgtEl>
                                        <p:attrNameLst>
                                          <p:attrName>style.visibility</p:attrName>
                                        </p:attrNameLst>
                                      </p:cBhvr>
                                      <p:to>
                                        <p:strVal val="visible"/>
                                      </p:to>
                                    </p:set>
                                    <p:animEffect transition="in" filter="wipe(left)">
                                      <p:cBhvr>
                                        <p:cTn id="32" dur="500"/>
                                        <p:tgtEl>
                                          <p:spTgt spid="1946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60">
                                            <p:txEl>
                                              <p:pRg st="6" end="6"/>
                                            </p:txEl>
                                          </p:spTgt>
                                        </p:tgtEl>
                                        <p:attrNameLst>
                                          <p:attrName>style.visibility</p:attrName>
                                        </p:attrNameLst>
                                      </p:cBhvr>
                                      <p:to>
                                        <p:strVal val="visible"/>
                                      </p:to>
                                    </p:set>
                                    <p:animEffect transition="in" filter="wipe(left)">
                                      <p:cBhvr>
                                        <p:cTn id="37" dur="500"/>
                                        <p:tgtEl>
                                          <p:spTgt spid="194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55C760D5-2821-0B44-B2E5-D7A4612B5077}"/>
              </a:ext>
            </a:extLst>
          </p:cNvPr>
          <p:cNvSpPr txBox="1">
            <a:spLocks noChangeArrowheads="1"/>
          </p:cNvSpPr>
          <p:nvPr/>
        </p:nvSpPr>
        <p:spPr bwMode="auto">
          <a:xfrm>
            <a:off x="93092" y="194925"/>
            <a:ext cx="4406900" cy="461665"/>
          </a:xfrm>
          <a:prstGeom prst="rect">
            <a:avLst/>
          </a:prstGeom>
          <a:solidFill>
            <a:schemeClr val="bg1"/>
          </a:solidFill>
          <a:ln w="9525">
            <a:solidFill>
              <a:srgbClr val="FF6600"/>
            </a:solidFill>
            <a:miter lim="800000"/>
            <a:headEnd/>
            <a:tailEnd/>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二、循环积分与能量积分</a:t>
            </a:r>
          </a:p>
        </p:txBody>
      </p:sp>
      <mc:AlternateContent xmlns:mc="http://schemas.openxmlformats.org/markup-compatibility/2006" xmlns:a14="http://schemas.microsoft.com/office/drawing/2010/main">
        <mc:Choice Requires="a14">
          <p:sp>
            <p:nvSpPr>
              <p:cNvPr id="55315" name="Text Box 19">
                <a:extLst>
                  <a:ext uri="{FF2B5EF4-FFF2-40B4-BE49-F238E27FC236}">
                    <a16:creationId xmlns:a16="http://schemas.microsoft.com/office/drawing/2014/main" id="{F2B2063A-B340-5141-B873-63DEC7EE9E42}"/>
                  </a:ext>
                </a:extLst>
              </p:cNvPr>
              <p:cNvSpPr txBox="1">
                <a:spLocks noChangeArrowheads="1"/>
              </p:cNvSpPr>
              <p:nvPr/>
            </p:nvSpPr>
            <p:spPr bwMode="auto">
              <a:xfrm>
                <a:off x="107504" y="932369"/>
                <a:ext cx="8928992" cy="4939557"/>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lvl="0" indent="-342900" eaLnBrk="1" hangingPunct="1">
                  <a:buFont typeface="Wingdings" panose="05000000000000000000" pitchFamily="2" charset="2"/>
                  <a:buChar char="Ø"/>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广义动量守恒</a:t>
                </a:r>
                <a:endPar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a:p>
                <a:pPr lvl="0" eaLnBrk="1" hangingPunct="1"/>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循环坐标：哈密顿函数不显含</a:t>
                </a:r>
                <a14:m>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oMath>
                </a14:m>
                <a:r>
                  <a:rPr lang="zh-CN" altLang="en-US" i="0" dirty="0">
                    <a:solidFill>
                      <a:srgbClr val="000000"/>
                    </a:solidFill>
                    <a:latin typeface="+mj-lt"/>
                    <a:ea typeface="黑体" panose="02010609060101010101" pitchFamily="49" charset="-122"/>
                  </a:rPr>
                  <a:t>，即</a:t>
                </a:r>
                <a14:m>
                  <m:oMath xmlns:m="http://schemas.openxmlformats.org/officeDocument/2006/math">
                    <m:f>
                      <m:fPr>
                        <m:ctrlP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𝐻</m:t>
                        </m:r>
                      </m:num>
                      <m:den>
                        <m:r>
                          <a:rPr lang="en-US" altLang="zh-CN" i="1" dirty="0">
                            <a:solidFill>
                              <a:srgbClr val="000000"/>
                            </a:solidFill>
                            <a:latin typeface="Cambria Math" panose="02040503050406030204" pitchFamily="18" charset="0"/>
                            <a:ea typeface="黑体" panose="02010609060101010101" pitchFamily="49" charset="-122"/>
                          </a:rPr>
                          <m:t>𝜕</m:t>
                        </m:r>
                        <m:sSub>
                          <m:sSubPr>
                            <m:ctrlPr>
                              <a:rPr lang="en-US" altLang="zh-CN" i="1" dirty="0">
                                <a:solidFill>
                                  <a:srgbClr val="000000"/>
                                </a:solidFill>
                                <a:latin typeface="Cambria Math" panose="02040503050406030204" pitchFamily="18" charset="0"/>
                                <a:ea typeface="黑体" panose="02010609060101010101" pitchFamily="49" charset="-122"/>
                              </a:rPr>
                            </m:ctrlPr>
                          </m:sSubPr>
                          <m:e>
                            <m:r>
                              <a:rPr lang="en-US" altLang="zh-CN" i="1" dirty="0">
                                <a:solidFill>
                                  <a:srgbClr val="000000"/>
                                </a:solidFill>
                                <a:latin typeface="Cambria Math" panose="02040503050406030204" pitchFamily="18" charset="0"/>
                                <a:ea typeface="黑体" panose="02010609060101010101" pitchFamily="49" charset="-122"/>
                              </a:rPr>
                              <m:t>𝑞</m:t>
                            </m:r>
                          </m:e>
                          <m:sub>
                            <m:r>
                              <a:rPr lang="en-US" altLang="zh-CN" i="1" dirty="0">
                                <a:solidFill>
                                  <a:srgbClr val="000000"/>
                                </a:solidFill>
                                <a:latin typeface="Cambria Math" panose="02040503050406030204" pitchFamily="18" charset="0"/>
                                <a:ea typeface="黑体" panose="02010609060101010101" pitchFamily="49" charset="-122"/>
                              </a:rPr>
                              <m:t>𝛼</m:t>
                            </m:r>
                          </m:sub>
                        </m:sSub>
                      </m:den>
                    </m:f>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=0</m:t>
                    </m:r>
                  </m:oMath>
                </a14:m>
                <a:endParaRPr kumimoji="1" lang="en-US" altLang="zh-CN" sz="2400" b="0" i="0" u="none" strike="noStrike" kern="1200" cap="none" spc="0" normalizeH="0" baseline="0" noProof="0" dirty="0">
                  <a:ln>
                    <a:noFill/>
                  </a:ln>
                  <a:solidFill>
                    <a:srgbClr val="000000"/>
                  </a:solidFill>
                  <a:effectLst/>
                  <a:uLnTx/>
                  <a:uFillTx/>
                  <a:latin typeface="+mj-lt"/>
                  <a:ea typeface="黑体" panose="02010609060101010101" pitchFamily="49" charset="-122"/>
                  <a:cs typeface="+mn-cs"/>
                </a:endParaRPr>
              </a:p>
              <a:p>
                <a:pPr lvl="0" eaLnBrk="1" hangingPunct="1"/>
                <a:r>
                  <a:rPr lang="zh-CN" altLang="en-US" dirty="0">
                    <a:solidFill>
                      <a:srgbClr val="000000"/>
                    </a:solidFill>
                    <a:ea typeface="黑体" panose="02010609060101010101" pitchFamily="49" charset="-122"/>
                  </a:rPr>
                  <a:t>循环积分：根据哈密顿方程，循环坐标对应的广义动量守恒</a:t>
                </a:r>
                <a:endParaRPr lang="en-US" altLang="zh-CN" dirty="0">
                  <a:solidFill>
                    <a:srgbClr val="000000"/>
                  </a:solidFill>
                  <a:ea typeface="黑体" panose="02010609060101010101" pitchFamily="49" charset="-122"/>
                </a:endParaRPr>
              </a:p>
              <a:p>
                <a:pPr lvl="0" eaLnBrk="1" hangingPunct="1"/>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=0  ⟹   </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𝐶</m:t>
                      </m:r>
                    </m:oMath>
                  </m:oMathPara>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342900" lvl="0" indent="-342900" eaLnBrk="1" hangingPunct="1">
                  <a:buFont typeface="Wingdings" panose="05000000000000000000" pitchFamily="2" charset="2"/>
                  <a:buChar char="Ø"/>
                </a:pPr>
                <a:r>
                  <a:rPr lang="zh-CN" altLang="en-US" b="1" dirty="0">
                    <a:solidFill>
                      <a:srgbClr val="FF0000"/>
                    </a:solidFill>
                    <a:ea typeface="黑体" panose="02010609060101010101" pitchFamily="49" charset="-122"/>
                  </a:rPr>
                  <a:t>广义能量守恒</a:t>
                </a:r>
                <a:endParaRPr lang="en-US" altLang="zh-CN" b="1" dirty="0">
                  <a:solidFill>
                    <a:srgbClr val="FF0000"/>
                  </a:solidFill>
                  <a:ea typeface="黑体" panose="02010609060101010101" pitchFamily="49" charset="-122"/>
                </a:endParaRPr>
              </a:p>
              <a:p>
                <a:pPr lvl="0" eaLnBrk="1" hangingPunct="1"/>
                <a:r>
                  <a:rPr lang="zh-CN" altLang="en-US" dirty="0">
                    <a:solidFill>
                      <a:schemeClr val="tx1"/>
                    </a:solidFill>
                    <a:ea typeface="黑体" panose="02010609060101010101" pitchFamily="49" charset="-122"/>
                  </a:rPr>
                  <a:t>系统的哈密顿函数</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𝐻</m:t>
                    </m:r>
                    <m:d>
                      <m:dPr>
                        <m:ctrlPr>
                          <a:rPr lang="en-US" altLang="zh-CN" i="1" smtClean="0">
                            <a:solidFill>
                              <a:schemeClr val="tx1"/>
                            </a:solidFill>
                            <a:latin typeface="Cambria Math" panose="02040503050406030204" pitchFamily="18" charset="0"/>
                            <a:ea typeface="黑体" panose="02010609060101010101" pitchFamily="49" charset="-122"/>
                          </a:rPr>
                        </m:ctrlPr>
                      </m:dPr>
                      <m:e>
                        <m:r>
                          <a:rPr lang="en-US" altLang="zh-CN" b="0" i="1" smtClean="0">
                            <a:solidFill>
                              <a:schemeClr val="tx1"/>
                            </a:solidFill>
                            <a:latin typeface="Cambria Math" panose="02040503050406030204" pitchFamily="18" charset="0"/>
                            <a:ea typeface="黑体" panose="02010609060101010101" pitchFamily="49" charset="-122"/>
                          </a:rPr>
                          <m:t>𝑞</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𝑝</m:t>
                        </m:r>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𝑡</m:t>
                        </m:r>
                      </m:e>
                    </m:d>
                  </m:oMath>
                </a14:m>
                <a:r>
                  <a:rPr lang="zh-CN" altLang="en-US" dirty="0">
                    <a:solidFill>
                      <a:schemeClr val="tx1"/>
                    </a:solidFill>
                    <a:ea typeface="黑体" panose="02010609060101010101" pitchFamily="49" charset="-122"/>
                  </a:rPr>
                  <a:t>对时间的依赖为</a:t>
                </a:r>
                <a:endParaRPr lang="en-US" altLang="zh-CN" dirty="0">
                  <a:solidFill>
                    <a:schemeClr val="tx1"/>
                  </a:solidFill>
                  <a:ea typeface="黑体" panose="02010609060101010101" pitchFamily="49" charset="-122"/>
                </a:endParaRPr>
              </a:p>
              <a:p>
                <a:pPr lvl="0" eaLnBrk="1" hangingPunct="1"/>
                <a14:m>
                  <m:oMathPara xmlns:m="http://schemas.openxmlformats.org/officeDocument/2006/math">
                    <m:oMathParaPr>
                      <m:jc m:val="left"/>
                    </m:oMathParaPr>
                    <m:oMath xmlns:m="http://schemas.openxmlformats.org/officeDocument/2006/math">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        </m:t>
                      </m:r>
                      <m:f>
                        <m:fPr>
                          <m:ctrlPr>
                            <a:rPr kumimoji="1" lang="en-US" altLang="zh-CN" sz="240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ctrlPr>
                        </m:fPr>
                        <m:num>
                          <m:r>
                            <m:rPr>
                              <m:sty m:val="p"/>
                            </m:rPr>
                            <a:rPr kumimoji="1"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d</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𝐻</m:t>
                          </m:r>
                        </m:num>
                        <m:den>
                          <m:r>
                            <m:rPr>
                              <m:sty m:val="p"/>
                            </m:rPr>
                            <a:rPr kumimoji="1"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d</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𝑡</m:t>
                          </m:r>
                        </m:den>
                      </m:f>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m:t>
                      </m:r>
                      <m:nary>
                        <m:naryPr>
                          <m:chr m:val="∑"/>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ctrlPr>
                        </m:naryPr>
                        <m:sub>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𝛼</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=1</m:t>
                          </m:r>
                        </m:sub>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𝑠</m:t>
                          </m:r>
                        </m:sup>
                        <m:e>
                          <m:d>
                            <m:d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ctrlPr>
                            </m:dPr>
                            <m:e>
                              <m:f>
                                <m:fPr>
                                  <m:ctrlPr>
                                    <a:rPr lang="en-US" altLang="zh-CN" i="1">
                                      <a:latin typeface="Cambria Math" panose="02040503050406030204" pitchFamily="18" charset="0"/>
                                      <a:ea typeface="黑体" panose="02010609060101010101" pitchFamily="49" charset="-122"/>
                                    </a:rPr>
                                  </m:ctrlPr>
                                </m:fPr>
                                <m:num>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𝐻</m:t>
                                  </m:r>
                                </m:num>
                                <m:den>
                                  <m:r>
                                    <a:rPr lang="en-US" altLang="zh-CN" i="1">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𝑞</m:t>
                                      </m:r>
                                    </m:e>
                                    <m:sub>
                                      <m:r>
                                        <a:rPr lang="en-US" altLang="zh-CN" b="0" i="1" smtClean="0">
                                          <a:latin typeface="Cambria Math" panose="02040503050406030204" pitchFamily="18" charset="0"/>
                                          <a:ea typeface="黑体" panose="02010609060101010101" pitchFamily="49" charset="-122"/>
                                        </a:rPr>
                                        <m:t>𝛼</m:t>
                                      </m:r>
                                    </m:sub>
                                  </m:sSub>
                                </m:den>
                              </m:f>
                              <m:sSub>
                                <m:sSubPr>
                                  <m:ctrlPr>
                                    <a:rPr lang="en-US" altLang="zh-CN" b="0" i="1" smtClean="0">
                                      <a:latin typeface="Cambria Math" panose="02040503050406030204" pitchFamily="18" charset="0"/>
                                      <a:ea typeface="黑体" panose="02010609060101010101" pitchFamily="49" charset="-122"/>
                                    </a:rPr>
                                  </m:ctrlPr>
                                </m:sSubPr>
                                <m:e>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𝑞</m:t>
                                      </m:r>
                                    </m:e>
                                  </m:acc>
                                </m:e>
                                <m:sub>
                                  <m:r>
                                    <a:rPr lang="en-US" altLang="zh-CN" b="0" i="1" smtClean="0">
                                      <a:latin typeface="Cambria Math" panose="02040503050406030204" pitchFamily="18" charset="0"/>
                                      <a:ea typeface="黑体" panose="02010609060101010101" pitchFamily="49" charset="-122"/>
                                    </a:rPr>
                                    <m:t>𝛼</m:t>
                                  </m:r>
                                </m:sub>
                              </m:sSub>
                              <m:r>
                                <a:rPr lang="en-US" altLang="zh-CN" i="1">
                                  <a:latin typeface="Cambria Math" panose="02040503050406030204" pitchFamily="18" charset="0"/>
                                  <a:ea typeface="黑体" panose="02010609060101010101" pitchFamily="49" charset="-122"/>
                                </a:rPr>
                                <m:t>+</m:t>
                              </m:r>
                              <m:f>
                                <m:fPr>
                                  <m:ctrlPr>
                                    <a:rPr lang="en-US" altLang="zh-CN" i="1">
                                      <a:latin typeface="Cambria Math" panose="02040503050406030204" pitchFamily="18" charset="0"/>
                                      <a:ea typeface="黑体" panose="02010609060101010101" pitchFamily="49" charset="-122"/>
                                    </a:rPr>
                                  </m:ctrlPr>
                                </m:fPr>
                                <m:num>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𝐻</m:t>
                                  </m:r>
                                </m:num>
                                <m:den>
                                  <m:r>
                                    <a:rPr lang="en-US" altLang="zh-CN" i="1">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𝑝</m:t>
                                      </m:r>
                                    </m:e>
                                    <m:sub>
                                      <m:r>
                                        <a:rPr lang="en-US" altLang="zh-CN" b="0" i="1" smtClean="0">
                                          <a:latin typeface="Cambria Math" panose="02040503050406030204" pitchFamily="18" charset="0"/>
                                          <a:ea typeface="黑体" panose="02010609060101010101" pitchFamily="49" charset="-122"/>
                                        </a:rPr>
                                        <m:t>𝛼</m:t>
                                      </m:r>
                                    </m:sub>
                                  </m:sSub>
                                </m:den>
                              </m:f>
                              <m:sSub>
                                <m:sSubPr>
                                  <m:ctrlPr>
                                    <a:rPr lang="en-US" altLang="zh-CN" b="0" i="1" smtClean="0">
                                      <a:latin typeface="Cambria Math" panose="02040503050406030204" pitchFamily="18" charset="0"/>
                                      <a:ea typeface="黑体" panose="02010609060101010101" pitchFamily="49" charset="-122"/>
                                    </a:rPr>
                                  </m:ctrlPr>
                                </m:sSubPr>
                                <m:e>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𝑝</m:t>
                                      </m:r>
                                    </m:e>
                                  </m:acc>
                                </m:e>
                                <m:sub>
                                  <m:r>
                                    <a:rPr lang="en-US" altLang="zh-CN" b="0" i="1" smtClean="0">
                                      <a:latin typeface="Cambria Math" panose="02040503050406030204" pitchFamily="18" charset="0"/>
                                      <a:ea typeface="黑体" panose="02010609060101010101" pitchFamily="49" charset="-122"/>
                                    </a:rPr>
                                    <m:t>𝛼</m:t>
                                  </m:r>
                                </m:sub>
                              </m:sSub>
                            </m:e>
                          </m:d>
                        </m:e>
                      </m:nary>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m:t>
                      </m:r>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ctrlPr>
                        </m:fPr>
                        <m:num>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𝐻</m:t>
                          </m:r>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rPr>
                            <m:t>𝑡</m:t>
                          </m:r>
                        </m:den>
                      </m:f>
                    </m:oMath>
                  </m:oMathPara>
                </a14:m>
                <a:endParaRPr kumimoji="1" lang="en-US" altLang="zh-CN" sz="2400" i="0" u="none" strike="noStrike" kern="1200" cap="none" spc="0" normalizeH="0" baseline="0" noProof="0" dirty="0">
                  <a:ln>
                    <a:noFill/>
                  </a:ln>
                  <a:solidFill>
                    <a:schemeClr val="tx1"/>
                  </a:solidFill>
                  <a:effectLst/>
                  <a:uLnTx/>
                  <a:uFillTx/>
                  <a:ea typeface="黑体" panose="02010609060101010101" pitchFamily="49" charset="-122"/>
                </a:endParaRPr>
              </a:p>
              <a:p>
                <a:pPr lvl="0" eaLnBrk="1" hangingPunct="1"/>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黑体" panose="02010609060101010101" pitchFamily="49" charset="-122"/>
                        </a:rPr>
                        <m:t>               </m:t>
                      </m:r>
                      <m:r>
                        <a:rPr lang="en-US" altLang="zh-CN" i="1">
                          <a:latin typeface="Cambria Math" panose="02040503050406030204" pitchFamily="18" charset="0"/>
                          <a:ea typeface="黑体" panose="02010609060101010101" pitchFamily="49" charset="-122"/>
                        </a:rPr>
                        <m:t>=</m:t>
                      </m:r>
                      <m:nary>
                        <m:naryPr>
                          <m:chr m:val="∑"/>
                          <m:ctrlPr>
                            <a:rPr lang="en-US" altLang="zh-CN" i="1" smtClean="0">
                              <a:solidFill>
                                <a:srgbClr val="FF0000"/>
                              </a:solidFill>
                              <a:latin typeface="Cambria Math" panose="02040503050406030204" pitchFamily="18" charset="0"/>
                              <a:ea typeface="黑体" panose="02010609060101010101" pitchFamily="49" charset="-122"/>
                            </a:rPr>
                          </m:ctrlPr>
                        </m:naryPr>
                        <m:sub>
                          <m:r>
                            <a:rPr lang="en-US" altLang="zh-CN" i="1">
                              <a:solidFill>
                                <a:srgbClr val="FF0000"/>
                              </a:solidFill>
                              <a:latin typeface="Cambria Math" panose="02040503050406030204" pitchFamily="18" charset="0"/>
                              <a:ea typeface="黑体" panose="02010609060101010101" pitchFamily="49" charset="-122"/>
                            </a:rPr>
                            <m:t>𝛼</m:t>
                          </m:r>
                          <m:r>
                            <a:rPr lang="en-US" altLang="zh-CN" i="1">
                              <a:solidFill>
                                <a:srgbClr val="FF0000"/>
                              </a:solidFill>
                              <a:latin typeface="Cambria Math" panose="02040503050406030204" pitchFamily="18" charset="0"/>
                              <a:ea typeface="黑体" panose="02010609060101010101" pitchFamily="49" charset="-122"/>
                            </a:rPr>
                            <m:t>=1</m:t>
                          </m:r>
                        </m:sub>
                        <m:sup>
                          <m:r>
                            <a:rPr lang="en-US" altLang="zh-CN" i="1">
                              <a:solidFill>
                                <a:srgbClr val="FF0000"/>
                              </a:solidFill>
                              <a:latin typeface="Cambria Math" panose="02040503050406030204" pitchFamily="18" charset="0"/>
                              <a:ea typeface="黑体" panose="02010609060101010101" pitchFamily="49" charset="-122"/>
                            </a:rPr>
                            <m:t>𝑠</m:t>
                          </m:r>
                        </m:sup>
                        <m:e>
                          <m:d>
                            <m:dPr>
                              <m:ctrlPr>
                                <a:rPr lang="en-US" altLang="zh-CN" i="1">
                                  <a:solidFill>
                                    <a:srgbClr val="FF0000"/>
                                  </a:solidFill>
                                  <a:latin typeface="Cambria Math" panose="02040503050406030204" pitchFamily="18" charset="0"/>
                                  <a:ea typeface="黑体" panose="02010609060101010101" pitchFamily="49" charset="-122"/>
                                </a:rPr>
                              </m:ctrlPr>
                            </m:dPr>
                            <m:e>
                              <m:f>
                                <m:fPr>
                                  <m:ctrlPr>
                                    <a:rPr lang="en-US" altLang="zh-CN" i="1">
                                      <a:solidFill>
                                        <a:srgbClr val="FF0000"/>
                                      </a:solidFill>
                                      <a:latin typeface="Cambria Math" panose="02040503050406030204" pitchFamily="18" charset="0"/>
                                      <a:ea typeface="黑体" panose="02010609060101010101" pitchFamily="49" charset="-122"/>
                                    </a:rPr>
                                  </m:ctrlPr>
                                </m:fPr>
                                <m:num>
                                  <m:r>
                                    <a:rPr lang="en-US" altLang="zh-CN" i="1">
                                      <a:solidFill>
                                        <a:srgbClr val="FF0000"/>
                                      </a:solidFill>
                                      <a:latin typeface="Cambria Math" panose="02040503050406030204" pitchFamily="18" charset="0"/>
                                      <a:ea typeface="黑体" panose="02010609060101010101" pitchFamily="49" charset="-122"/>
                                    </a:rPr>
                                    <m:t>𝜕</m:t>
                                  </m:r>
                                  <m:r>
                                    <a:rPr lang="en-US" altLang="zh-CN" i="1">
                                      <a:solidFill>
                                        <a:srgbClr val="FF0000"/>
                                      </a:solidFill>
                                      <a:latin typeface="Cambria Math" panose="02040503050406030204" pitchFamily="18" charset="0"/>
                                      <a:ea typeface="黑体" panose="02010609060101010101" pitchFamily="49" charset="-122"/>
                                    </a:rPr>
                                    <m:t>𝐻</m:t>
                                  </m:r>
                                </m:num>
                                <m:den>
                                  <m:r>
                                    <a:rPr lang="en-US" altLang="zh-CN" i="1">
                                      <a:solidFill>
                                        <a:srgbClr val="FF0000"/>
                                      </a:solidFill>
                                      <a:latin typeface="Cambria Math" panose="02040503050406030204" pitchFamily="18" charset="0"/>
                                      <a:ea typeface="黑体" panose="02010609060101010101" pitchFamily="49" charset="-122"/>
                                    </a:rPr>
                                    <m:t>𝜕</m:t>
                                  </m:r>
                                  <m:sSub>
                                    <m:sSubPr>
                                      <m:ctrlPr>
                                        <a:rPr lang="en-US" altLang="zh-CN" i="1">
                                          <a:solidFill>
                                            <a:srgbClr val="FF0000"/>
                                          </a:solidFill>
                                          <a:latin typeface="Cambria Math" panose="02040503050406030204" pitchFamily="18" charset="0"/>
                                          <a:ea typeface="黑体" panose="02010609060101010101" pitchFamily="49" charset="-122"/>
                                        </a:rPr>
                                      </m:ctrlPr>
                                    </m:sSubPr>
                                    <m:e>
                                      <m:r>
                                        <a:rPr lang="en-US" altLang="zh-CN" i="1">
                                          <a:solidFill>
                                            <a:srgbClr val="FF0000"/>
                                          </a:solidFill>
                                          <a:latin typeface="Cambria Math" panose="02040503050406030204" pitchFamily="18" charset="0"/>
                                          <a:ea typeface="黑体" panose="02010609060101010101" pitchFamily="49" charset="-122"/>
                                        </a:rPr>
                                        <m:t>𝑞</m:t>
                                      </m:r>
                                    </m:e>
                                    <m:sub>
                                      <m:r>
                                        <a:rPr lang="en-US" altLang="zh-CN" i="1">
                                          <a:solidFill>
                                            <a:srgbClr val="FF0000"/>
                                          </a:solidFill>
                                          <a:latin typeface="Cambria Math" panose="02040503050406030204" pitchFamily="18" charset="0"/>
                                          <a:ea typeface="黑体" panose="02010609060101010101" pitchFamily="49" charset="-122"/>
                                        </a:rPr>
                                        <m:t>𝛼</m:t>
                                      </m:r>
                                    </m:sub>
                                  </m:sSub>
                                </m:den>
                              </m:f>
                              <m:f>
                                <m:fPr>
                                  <m:ctrlPr>
                                    <a:rPr lang="en-US" altLang="zh-CN" i="1">
                                      <a:solidFill>
                                        <a:srgbClr val="FF0000"/>
                                      </a:solidFill>
                                      <a:latin typeface="Cambria Math" panose="02040503050406030204" pitchFamily="18" charset="0"/>
                                      <a:ea typeface="黑体" panose="02010609060101010101" pitchFamily="49" charset="-122"/>
                                    </a:rPr>
                                  </m:ctrlPr>
                                </m:fPr>
                                <m:num>
                                  <m:r>
                                    <a:rPr lang="en-US" altLang="zh-CN" i="1">
                                      <a:solidFill>
                                        <a:srgbClr val="FF0000"/>
                                      </a:solidFill>
                                      <a:latin typeface="Cambria Math" panose="02040503050406030204" pitchFamily="18" charset="0"/>
                                      <a:ea typeface="黑体" panose="02010609060101010101" pitchFamily="49" charset="-122"/>
                                    </a:rPr>
                                    <m:t>𝜕</m:t>
                                  </m:r>
                                  <m:r>
                                    <a:rPr lang="en-US" altLang="zh-CN" i="1">
                                      <a:solidFill>
                                        <a:srgbClr val="FF0000"/>
                                      </a:solidFill>
                                      <a:latin typeface="Cambria Math" panose="02040503050406030204" pitchFamily="18" charset="0"/>
                                      <a:ea typeface="黑体" panose="02010609060101010101" pitchFamily="49" charset="-122"/>
                                    </a:rPr>
                                    <m:t>𝐻</m:t>
                                  </m:r>
                                </m:num>
                                <m:den>
                                  <m:r>
                                    <a:rPr lang="en-US" altLang="zh-CN" i="1">
                                      <a:solidFill>
                                        <a:srgbClr val="FF0000"/>
                                      </a:solidFill>
                                      <a:latin typeface="Cambria Math" panose="02040503050406030204" pitchFamily="18" charset="0"/>
                                      <a:ea typeface="黑体" panose="02010609060101010101" pitchFamily="49" charset="-122"/>
                                    </a:rPr>
                                    <m:t>𝜕</m:t>
                                  </m:r>
                                  <m:sSub>
                                    <m:sSubPr>
                                      <m:ctrlPr>
                                        <a:rPr lang="en-US" altLang="zh-CN" i="1">
                                          <a:solidFill>
                                            <a:srgbClr val="FF0000"/>
                                          </a:solidFill>
                                          <a:latin typeface="Cambria Math" panose="02040503050406030204" pitchFamily="18" charset="0"/>
                                          <a:ea typeface="黑体" panose="02010609060101010101" pitchFamily="49" charset="-122"/>
                                        </a:rPr>
                                      </m:ctrlPr>
                                    </m:sSubPr>
                                    <m:e>
                                      <m:r>
                                        <a:rPr lang="en-US" altLang="zh-CN" i="1">
                                          <a:solidFill>
                                            <a:srgbClr val="FF0000"/>
                                          </a:solidFill>
                                          <a:latin typeface="Cambria Math" panose="02040503050406030204" pitchFamily="18" charset="0"/>
                                          <a:ea typeface="黑体" panose="02010609060101010101" pitchFamily="49" charset="-122"/>
                                        </a:rPr>
                                        <m:t>𝑝</m:t>
                                      </m:r>
                                    </m:e>
                                    <m:sub>
                                      <m:r>
                                        <a:rPr lang="en-US" altLang="zh-CN" i="1">
                                          <a:solidFill>
                                            <a:srgbClr val="FF0000"/>
                                          </a:solidFill>
                                          <a:latin typeface="Cambria Math" panose="02040503050406030204" pitchFamily="18" charset="0"/>
                                          <a:ea typeface="黑体" panose="02010609060101010101" pitchFamily="49" charset="-122"/>
                                        </a:rPr>
                                        <m:t>𝛼</m:t>
                                      </m:r>
                                    </m:sub>
                                  </m:sSub>
                                </m:den>
                              </m:f>
                              <m:r>
                                <a:rPr lang="en-US" altLang="zh-CN" b="0" i="1" smtClean="0">
                                  <a:solidFill>
                                    <a:srgbClr val="FF0000"/>
                                  </a:solidFill>
                                  <a:latin typeface="Cambria Math" panose="02040503050406030204" pitchFamily="18" charset="0"/>
                                  <a:ea typeface="黑体" panose="02010609060101010101" pitchFamily="49" charset="-122"/>
                                </a:rPr>
                                <m:t>−</m:t>
                              </m:r>
                              <m:f>
                                <m:fPr>
                                  <m:ctrlPr>
                                    <a:rPr lang="en-US" altLang="zh-CN" i="1">
                                      <a:solidFill>
                                        <a:srgbClr val="FF0000"/>
                                      </a:solidFill>
                                      <a:latin typeface="Cambria Math" panose="02040503050406030204" pitchFamily="18" charset="0"/>
                                      <a:ea typeface="黑体" panose="02010609060101010101" pitchFamily="49" charset="-122"/>
                                    </a:rPr>
                                  </m:ctrlPr>
                                </m:fPr>
                                <m:num>
                                  <m:r>
                                    <a:rPr lang="en-US" altLang="zh-CN" i="1">
                                      <a:solidFill>
                                        <a:srgbClr val="FF0000"/>
                                      </a:solidFill>
                                      <a:latin typeface="Cambria Math" panose="02040503050406030204" pitchFamily="18" charset="0"/>
                                      <a:ea typeface="黑体" panose="02010609060101010101" pitchFamily="49" charset="-122"/>
                                    </a:rPr>
                                    <m:t>𝜕</m:t>
                                  </m:r>
                                  <m:r>
                                    <a:rPr lang="en-US" altLang="zh-CN" i="1">
                                      <a:solidFill>
                                        <a:srgbClr val="FF0000"/>
                                      </a:solidFill>
                                      <a:latin typeface="Cambria Math" panose="02040503050406030204" pitchFamily="18" charset="0"/>
                                      <a:ea typeface="黑体" panose="02010609060101010101" pitchFamily="49" charset="-122"/>
                                    </a:rPr>
                                    <m:t>𝐻</m:t>
                                  </m:r>
                                </m:num>
                                <m:den>
                                  <m:r>
                                    <a:rPr lang="en-US" altLang="zh-CN" i="1">
                                      <a:solidFill>
                                        <a:srgbClr val="FF0000"/>
                                      </a:solidFill>
                                      <a:latin typeface="Cambria Math" panose="02040503050406030204" pitchFamily="18" charset="0"/>
                                      <a:ea typeface="黑体" panose="02010609060101010101" pitchFamily="49" charset="-122"/>
                                    </a:rPr>
                                    <m:t>𝜕</m:t>
                                  </m:r>
                                  <m:sSub>
                                    <m:sSubPr>
                                      <m:ctrlPr>
                                        <a:rPr lang="en-US" altLang="zh-CN" i="1">
                                          <a:solidFill>
                                            <a:srgbClr val="FF0000"/>
                                          </a:solidFill>
                                          <a:latin typeface="Cambria Math" panose="02040503050406030204" pitchFamily="18" charset="0"/>
                                          <a:ea typeface="黑体" panose="02010609060101010101" pitchFamily="49" charset="-122"/>
                                        </a:rPr>
                                      </m:ctrlPr>
                                    </m:sSubPr>
                                    <m:e>
                                      <m:r>
                                        <a:rPr lang="en-US" altLang="zh-CN" i="1">
                                          <a:solidFill>
                                            <a:srgbClr val="FF0000"/>
                                          </a:solidFill>
                                          <a:latin typeface="Cambria Math" panose="02040503050406030204" pitchFamily="18" charset="0"/>
                                          <a:ea typeface="黑体" panose="02010609060101010101" pitchFamily="49" charset="-122"/>
                                        </a:rPr>
                                        <m:t>𝑝</m:t>
                                      </m:r>
                                    </m:e>
                                    <m:sub>
                                      <m:r>
                                        <a:rPr lang="en-US" altLang="zh-CN" i="1">
                                          <a:solidFill>
                                            <a:srgbClr val="FF0000"/>
                                          </a:solidFill>
                                          <a:latin typeface="Cambria Math" panose="02040503050406030204" pitchFamily="18" charset="0"/>
                                          <a:ea typeface="黑体" panose="02010609060101010101" pitchFamily="49" charset="-122"/>
                                        </a:rPr>
                                        <m:t>𝛼</m:t>
                                      </m:r>
                                    </m:sub>
                                  </m:sSub>
                                </m:den>
                              </m:f>
                              <m:f>
                                <m:fPr>
                                  <m:ctrlPr>
                                    <a:rPr lang="en-US" altLang="zh-CN" i="1">
                                      <a:solidFill>
                                        <a:srgbClr val="FF0000"/>
                                      </a:solidFill>
                                      <a:latin typeface="Cambria Math" panose="02040503050406030204" pitchFamily="18" charset="0"/>
                                      <a:ea typeface="黑体" panose="02010609060101010101" pitchFamily="49" charset="-122"/>
                                    </a:rPr>
                                  </m:ctrlPr>
                                </m:fPr>
                                <m:num>
                                  <m:r>
                                    <a:rPr lang="en-US" altLang="zh-CN" i="1">
                                      <a:solidFill>
                                        <a:srgbClr val="FF0000"/>
                                      </a:solidFill>
                                      <a:latin typeface="Cambria Math" panose="02040503050406030204" pitchFamily="18" charset="0"/>
                                      <a:ea typeface="黑体" panose="02010609060101010101" pitchFamily="49" charset="-122"/>
                                    </a:rPr>
                                    <m:t>𝜕</m:t>
                                  </m:r>
                                  <m:r>
                                    <a:rPr lang="en-US" altLang="zh-CN" i="1">
                                      <a:solidFill>
                                        <a:srgbClr val="FF0000"/>
                                      </a:solidFill>
                                      <a:latin typeface="Cambria Math" panose="02040503050406030204" pitchFamily="18" charset="0"/>
                                      <a:ea typeface="黑体" panose="02010609060101010101" pitchFamily="49" charset="-122"/>
                                    </a:rPr>
                                    <m:t>𝐻</m:t>
                                  </m:r>
                                </m:num>
                                <m:den>
                                  <m:r>
                                    <a:rPr lang="en-US" altLang="zh-CN" i="1">
                                      <a:solidFill>
                                        <a:srgbClr val="FF0000"/>
                                      </a:solidFill>
                                      <a:latin typeface="Cambria Math" panose="02040503050406030204" pitchFamily="18" charset="0"/>
                                      <a:ea typeface="黑体" panose="02010609060101010101" pitchFamily="49" charset="-122"/>
                                    </a:rPr>
                                    <m:t>𝜕</m:t>
                                  </m:r>
                                  <m:sSub>
                                    <m:sSubPr>
                                      <m:ctrlPr>
                                        <a:rPr lang="en-US" altLang="zh-CN" i="1">
                                          <a:solidFill>
                                            <a:srgbClr val="FF0000"/>
                                          </a:solidFill>
                                          <a:latin typeface="Cambria Math" panose="02040503050406030204" pitchFamily="18" charset="0"/>
                                          <a:ea typeface="黑体" panose="02010609060101010101" pitchFamily="49" charset="-122"/>
                                        </a:rPr>
                                      </m:ctrlPr>
                                    </m:sSubPr>
                                    <m:e>
                                      <m:r>
                                        <a:rPr lang="en-US" altLang="zh-CN" i="1">
                                          <a:solidFill>
                                            <a:srgbClr val="FF0000"/>
                                          </a:solidFill>
                                          <a:latin typeface="Cambria Math" panose="02040503050406030204" pitchFamily="18" charset="0"/>
                                          <a:ea typeface="黑体" panose="02010609060101010101" pitchFamily="49" charset="-122"/>
                                        </a:rPr>
                                        <m:t>𝑞</m:t>
                                      </m:r>
                                    </m:e>
                                    <m:sub>
                                      <m:r>
                                        <a:rPr lang="en-US" altLang="zh-CN" i="1">
                                          <a:solidFill>
                                            <a:srgbClr val="FF0000"/>
                                          </a:solidFill>
                                          <a:latin typeface="Cambria Math" panose="02040503050406030204" pitchFamily="18" charset="0"/>
                                          <a:ea typeface="黑体" panose="02010609060101010101" pitchFamily="49" charset="-122"/>
                                        </a:rPr>
                                        <m:t>𝛼</m:t>
                                      </m:r>
                                    </m:sub>
                                  </m:sSub>
                                </m:den>
                              </m:f>
                            </m:e>
                          </m:d>
                        </m:e>
                      </m:nary>
                      <m:r>
                        <a:rPr lang="en-US" altLang="zh-CN" i="1">
                          <a:latin typeface="Cambria Math" panose="02040503050406030204" pitchFamily="18" charset="0"/>
                          <a:ea typeface="黑体" panose="02010609060101010101" pitchFamily="49" charset="-122"/>
                        </a:rPr>
                        <m:t>+</m:t>
                      </m:r>
                      <m:f>
                        <m:fPr>
                          <m:ctrlPr>
                            <a:rPr lang="en-US" altLang="zh-CN" i="1">
                              <a:latin typeface="Cambria Math" panose="02040503050406030204" pitchFamily="18" charset="0"/>
                              <a:ea typeface="黑体" panose="02010609060101010101" pitchFamily="49" charset="-122"/>
                            </a:rPr>
                          </m:ctrlPr>
                        </m:fPr>
                        <m:num>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𝐻</m:t>
                          </m:r>
                        </m:num>
                        <m:den>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𝑡</m:t>
                          </m:r>
                        </m:den>
                      </m:f>
                      <m:r>
                        <a:rPr lang="en-US" altLang="zh-CN" b="0" i="1" smtClean="0">
                          <a:latin typeface="Cambria Math" panose="02040503050406030204" pitchFamily="18" charset="0"/>
                          <a:ea typeface="黑体" panose="02010609060101010101" pitchFamily="49" charset="-122"/>
                        </a:rPr>
                        <m:t>=</m:t>
                      </m:r>
                      <m:f>
                        <m:fPr>
                          <m:ctrlPr>
                            <a:rPr lang="en-US" altLang="zh-CN" b="0" i="1" smtClean="0">
                              <a:latin typeface="Cambria Math" panose="02040503050406030204" pitchFamily="18" charset="0"/>
                              <a:ea typeface="黑体" panose="02010609060101010101" pitchFamily="49" charset="-122"/>
                            </a:rPr>
                          </m:ctrlPr>
                        </m:fPr>
                        <m:num>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𝐻</m:t>
                          </m:r>
                        </m:num>
                        <m:den>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𝑡</m:t>
                          </m:r>
                        </m:den>
                      </m:f>
                    </m:oMath>
                  </m:oMathPara>
                </a14:m>
                <a:endParaRPr kumimoji="1" lang="zh-CN" altLang="en-US" sz="2400" i="0" u="none" strike="noStrike" kern="1200" cap="none" spc="0" normalizeH="0" baseline="0" noProof="0" dirty="0">
                  <a:ln>
                    <a:noFill/>
                  </a:ln>
                  <a:solidFill>
                    <a:schemeClr val="tx1"/>
                  </a:solidFill>
                  <a:effectLst/>
                  <a:uLnTx/>
                  <a:uFillTx/>
                  <a:ea typeface="黑体" panose="02010609060101010101" pitchFamily="49" charset="-122"/>
                </a:endParaRPr>
              </a:p>
            </p:txBody>
          </p:sp>
        </mc:Choice>
        <mc:Fallback xmlns="">
          <p:sp>
            <p:nvSpPr>
              <p:cNvPr id="55315" name="Text Box 19">
                <a:extLst>
                  <a:ext uri="{FF2B5EF4-FFF2-40B4-BE49-F238E27FC236}">
                    <a16:creationId xmlns:a16="http://schemas.microsoft.com/office/drawing/2014/main" id="{F2B2063A-B340-5141-B873-63DEC7EE9E42}"/>
                  </a:ext>
                </a:extLst>
              </p:cNvPr>
              <p:cNvSpPr txBox="1">
                <a:spLocks noRot="1" noChangeAspect="1" noMove="1" noResize="1" noEditPoints="1" noAdjustHandles="1" noChangeArrowheads="1" noChangeShapeType="1" noTextEdit="1"/>
              </p:cNvSpPr>
              <p:nvPr/>
            </p:nvSpPr>
            <p:spPr bwMode="auto">
              <a:xfrm>
                <a:off x="107504" y="932369"/>
                <a:ext cx="8928992" cy="4939557"/>
              </a:xfrm>
              <a:prstGeom prst="rect">
                <a:avLst/>
              </a:prstGeom>
              <a:blipFill>
                <a:blip r:embed="rId2"/>
                <a:stretch>
                  <a:fillRect l="-1093" t="-1358"/>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12D1083A-959E-4C41-B86D-B18796302450}"/>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6" name="Object 25">
                <a:extLst>
                  <a:ext uri="{FF2B5EF4-FFF2-40B4-BE49-F238E27FC236}">
                    <a16:creationId xmlns:a16="http://schemas.microsoft.com/office/drawing/2014/main" id="{3FEDDD37-25C3-4001-BAA8-A0092E306641}"/>
                  </a:ext>
                </a:extLst>
              </p:cNvPr>
              <p:cNvSpPr txBox="1"/>
              <p:nvPr/>
            </p:nvSpPr>
            <p:spPr bwMode="auto">
              <a:xfrm>
                <a:off x="251520" y="5766788"/>
                <a:ext cx="8496944" cy="631968"/>
              </a:xfrm>
              <a:prstGeom prst="rect">
                <a:avLst/>
              </a:prstGeom>
              <a:solidFill>
                <a:schemeClr val="bg1"/>
              </a:solidFill>
              <a:ln>
                <a:noFill/>
              </a:ln>
              <a:effectLst/>
            </p:spPr>
            <p:txBody>
              <a:bodyPr wrap="square">
                <a:spAutoFit/>
              </a:bodyPr>
              <a:lstStyle/>
              <a:p>
                <a:pPr lvl="0"/>
                <a14:m>
                  <m:oMath xmlns:m="http://schemas.openxmlformats.org/officeDocument/2006/math">
                    <m:f>
                      <m:fPr>
                        <m:ctrlP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r>
                          <a:rPr kumimoji="1" lang="en-US" altLang="zh-CN" b="1" i="0" u="none" strike="noStrike" kern="1200" cap="none" spc="0" normalizeH="0" baseline="0" noProof="0" smtClean="0">
                            <a:ln>
                              <a:noFill/>
                            </a:ln>
                            <a:solidFill>
                              <a:srgbClr val="0000FF"/>
                            </a:solidFill>
                            <a:effectLst/>
                            <a:uLnTx/>
                            <a:uFillTx/>
                            <a:latin typeface="Cambria Math" panose="02040503050406030204" pitchFamily="18" charset="0"/>
                            <a:cs typeface="+mn-cs"/>
                          </a:rPr>
                          <m:t>𝐝</m:t>
                        </m:r>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𝑯</m:t>
                        </m:r>
                      </m:num>
                      <m:den>
                        <m:r>
                          <a:rPr kumimoji="1" lang="en-US" altLang="zh-CN" b="1" i="0" u="none" strike="noStrike" kern="1200" cap="none" spc="0" normalizeH="0" baseline="0" noProof="0" smtClean="0">
                            <a:ln>
                              <a:noFill/>
                            </a:ln>
                            <a:solidFill>
                              <a:srgbClr val="0000FF"/>
                            </a:solidFill>
                            <a:effectLst/>
                            <a:uLnTx/>
                            <a:uFillTx/>
                            <a:latin typeface="Cambria Math" panose="02040503050406030204" pitchFamily="18" charset="0"/>
                            <a:cs typeface="+mn-cs"/>
                          </a:rPr>
                          <m:t>𝐝</m:t>
                        </m:r>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𝒕</m:t>
                        </m:r>
                      </m:den>
                    </m:f>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𝑯</m:t>
                        </m:r>
                      </m:num>
                      <m:den>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𝒕</m:t>
                        </m:r>
                      </m:den>
                    </m:f>
                  </m:oMath>
                </a14:m>
                <a:r>
                  <a:rPr lang="zh-CN" altLang="en-US" b="1" i="0"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若</a:t>
                </a:r>
                <a14:m>
                  <m:oMath xmlns:m="http://schemas.openxmlformats.org/officeDocument/2006/math">
                    <m:r>
                      <a:rPr lang="en-US" altLang="zh-CN" b="0" i="1" smtClean="0">
                        <a:latin typeface="Cambria Math" panose="02040503050406030204" pitchFamily="18" charset="0"/>
                        <a:ea typeface="黑体" panose="02010609060101010101" pitchFamily="49" charset="-122"/>
                      </a:rPr>
                      <m:t>𝐻</m:t>
                    </m:r>
                  </m:oMath>
                </a14:m>
                <a:r>
                  <a:rPr kumimoji="1" lang="zh-CN" altLang="en-US"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不显含</a:t>
                </a:r>
                <a14:m>
                  <m:oMath xmlns:m="http://schemas.openxmlformats.org/officeDocument/2006/math">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𝑡</m:t>
                    </m:r>
                  </m:oMath>
                </a14:m>
                <a:r>
                  <a:rPr kumimoji="1" lang="zh-CN" altLang="en-US"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，即</a:t>
                </a:r>
                <a14:m>
                  <m:oMath xmlns:m="http://schemas.openxmlformats.org/officeDocument/2006/math">
                    <m:f>
                      <m:fPr>
                        <m:ctrlPr>
                          <a:rPr lang="en-US" altLang="zh-CN" b="1" i="1">
                            <a:solidFill>
                              <a:srgbClr val="0000FF"/>
                            </a:solidFill>
                            <a:latin typeface="Cambria Math" panose="02040503050406030204" pitchFamily="18" charset="0"/>
                          </a:rPr>
                        </m:ctrlPr>
                      </m:fPr>
                      <m:num>
                        <m:r>
                          <a:rPr lang="en-US" altLang="zh-CN" b="1" i="1">
                            <a:solidFill>
                              <a:srgbClr val="0000FF"/>
                            </a:solidFill>
                            <a:latin typeface="Cambria Math" panose="02040503050406030204" pitchFamily="18" charset="0"/>
                          </a:rPr>
                          <m:t>𝝏</m:t>
                        </m:r>
                        <m:r>
                          <a:rPr lang="en-US" altLang="zh-CN" b="1" i="1">
                            <a:solidFill>
                              <a:srgbClr val="0000FF"/>
                            </a:solidFill>
                            <a:latin typeface="Cambria Math" panose="02040503050406030204" pitchFamily="18" charset="0"/>
                          </a:rPr>
                          <m:t>𝑯</m:t>
                        </m:r>
                      </m:num>
                      <m:den>
                        <m:r>
                          <a:rPr lang="en-US" altLang="zh-CN" b="1" i="1">
                            <a:solidFill>
                              <a:srgbClr val="0000FF"/>
                            </a:solidFill>
                            <a:latin typeface="Cambria Math" panose="02040503050406030204" pitchFamily="18" charset="0"/>
                          </a:rPr>
                          <m:t>𝝏</m:t>
                        </m:r>
                        <m:r>
                          <a:rPr lang="en-US" altLang="zh-CN" b="1" i="1">
                            <a:solidFill>
                              <a:srgbClr val="0000FF"/>
                            </a:solidFill>
                            <a:latin typeface="Cambria Math" panose="02040503050406030204" pitchFamily="18" charset="0"/>
                          </a:rPr>
                          <m:t>𝒕</m:t>
                        </m:r>
                      </m:den>
                    </m:f>
                    <m:r>
                      <a:rPr lang="en-US" altLang="zh-CN" b="1" i="1" smtClean="0">
                        <a:solidFill>
                          <a:srgbClr val="0000FF"/>
                        </a:solidFill>
                        <a:latin typeface="Cambria Math" panose="02040503050406030204" pitchFamily="18" charset="0"/>
                      </a:rPr>
                      <m:t>=</m:t>
                    </m:r>
                    <m:r>
                      <a:rPr lang="en-US" altLang="zh-CN" b="0" i="0" smtClean="0">
                        <a:solidFill>
                          <a:srgbClr val="0000FF"/>
                        </a:solidFill>
                        <a:latin typeface="Cambria Math" panose="02040503050406030204" pitchFamily="18" charset="0"/>
                      </a:rPr>
                      <m:t>0</m:t>
                    </m:r>
                  </m:oMath>
                </a14:m>
                <a:r>
                  <a:rPr kumimoji="1" lang="zh-CN" altLang="en-US"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，则 </a:t>
                </a:r>
                <a14:m>
                  <m:oMath xmlns:m="http://schemas.openxmlformats.org/officeDocument/2006/math">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𝐻</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h</m:t>
                    </m:r>
                  </m:oMath>
                </a14:m>
                <a:r>
                  <a:rPr kumimoji="1" lang="zh-CN" altLang="en-US"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，广义能量守恒</a:t>
                </a:r>
              </a:p>
            </p:txBody>
          </p:sp>
        </mc:Choice>
        <mc:Fallback xmlns="">
          <p:sp>
            <p:nvSpPr>
              <p:cNvPr id="16" name="Object 25">
                <a:extLst>
                  <a:ext uri="{FF2B5EF4-FFF2-40B4-BE49-F238E27FC236}">
                    <a16:creationId xmlns:a16="http://schemas.microsoft.com/office/drawing/2014/main" id="{3FEDDD37-25C3-4001-BAA8-A0092E306641}"/>
                  </a:ext>
                </a:extLst>
              </p:cNvPr>
              <p:cNvSpPr txBox="1">
                <a:spLocks noRot="1" noChangeAspect="1" noMove="1" noResize="1" noEditPoints="1" noAdjustHandles="1" noChangeArrowheads="1" noChangeShapeType="1" noTextEdit="1"/>
              </p:cNvSpPr>
              <p:nvPr/>
            </p:nvSpPr>
            <p:spPr bwMode="auto">
              <a:xfrm>
                <a:off x="251520" y="5766788"/>
                <a:ext cx="8496944" cy="631968"/>
              </a:xfrm>
              <a:prstGeom prst="rect">
                <a:avLst/>
              </a:prstGeom>
              <a:blipFill>
                <a:blip r:embed="rId3"/>
                <a:stretch>
                  <a:fillRect b="-384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F4AFA8B9-8D7B-4997-8707-35FA8A99FF27}"/>
                  </a:ext>
                </a:extLst>
              </p:cNvPr>
              <p:cNvSpPr/>
              <p:nvPr/>
            </p:nvSpPr>
            <p:spPr>
              <a:xfrm>
                <a:off x="7501103" y="2898035"/>
                <a:ext cx="1463386" cy="1621341"/>
              </a:xfrm>
              <a:prstGeom prst="rect">
                <a:avLst/>
              </a:prstGeom>
              <a:ln>
                <a:solidFill>
                  <a:schemeClr val="accent1"/>
                </a:solidFill>
              </a:ln>
            </p:spPr>
            <p:txBody>
              <a:bodyPr wrap="square">
                <a:spAutoFit/>
              </a:bodyPr>
              <a:lstStyle/>
              <a:p>
                <a:pPr algn="ctr"/>
                <a14:m>
                  <m:oMathPara xmlns:m="http://schemas.openxmlformats.org/officeDocument/2006/math">
                    <m:oMathParaPr>
                      <m:jc m:val="left"/>
                    </m:oMathParaPr>
                    <m:oMath xmlns:m="http://schemas.openxmlformats.org/officeDocument/2006/math">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𝑞</m:t>
                          </m:r>
                        </m:e>
                      </m:acc>
                      <m:r>
                        <a:rPr lang="en-US" altLang="zh-CN" b="0" i="1" smtClean="0">
                          <a:solidFill>
                            <a:srgbClr val="FF0000"/>
                          </a:solidFill>
                          <a:latin typeface="Cambria Math" panose="02040503050406030204" pitchFamily="18" charset="0"/>
                          <a:ea typeface="黑体" panose="02010609060101010101" pitchFamily="49" charset="-122"/>
                        </a:rPr>
                        <m:t>=</m:t>
                      </m:r>
                      <m:f>
                        <m:fPr>
                          <m:ctrlPr>
                            <a:rPr lang="en-US" altLang="zh-CN" b="0" i="1" smtClean="0">
                              <a:solidFill>
                                <a:srgbClr val="FF0000"/>
                              </a:solidFill>
                              <a:latin typeface="Cambria Math" panose="02040503050406030204" pitchFamily="18" charset="0"/>
                              <a:ea typeface="黑体" panose="02010609060101010101" pitchFamily="49" charset="-122"/>
                            </a:rPr>
                          </m:ctrlPr>
                        </m:fPr>
                        <m:num>
                          <m:r>
                            <a:rPr lang="en-US" altLang="zh-CN" b="0" i="1" smtClean="0">
                              <a:solidFill>
                                <a:srgbClr val="FF0000"/>
                              </a:solidFill>
                              <a:latin typeface="Cambria Math" panose="02040503050406030204" pitchFamily="18" charset="0"/>
                              <a:ea typeface="黑体" panose="02010609060101010101" pitchFamily="49" charset="-122"/>
                            </a:rPr>
                            <m:t>𝜕</m:t>
                          </m:r>
                          <m:r>
                            <a:rPr lang="en-US" altLang="zh-CN" b="0" i="1" smtClean="0">
                              <a:solidFill>
                                <a:srgbClr val="FF0000"/>
                              </a:solidFill>
                              <a:latin typeface="Cambria Math" panose="02040503050406030204" pitchFamily="18" charset="0"/>
                              <a:ea typeface="黑体" panose="02010609060101010101" pitchFamily="49" charset="-122"/>
                            </a:rPr>
                            <m:t>𝐻</m:t>
                          </m:r>
                        </m:num>
                        <m:den>
                          <m:r>
                            <a:rPr lang="en-US" altLang="zh-CN" b="0" i="1" smtClean="0">
                              <a:solidFill>
                                <a:srgbClr val="FF0000"/>
                              </a:solidFill>
                              <a:latin typeface="Cambria Math" panose="02040503050406030204" pitchFamily="18" charset="0"/>
                              <a:ea typeface="黑体" panose="02010609060101010101" pitchFamily="49" charset="-122"/>
                            </a:rPr>
                            <m:t>𝜕</m:t>
                          </m:r>
                          <m:r>
                            <a:rPr lang="en-US" altLang="zh-CN" b="0" i="1" smtClean="0">
                              <a:solidFill>
                                <a:srgbClr val="FF0000"/>
                              </a:solidFill>
                              <a:latin typeface="Cambria Math" panose="02040503050406030204" pitchFamily="18" charset="0"/>
                              <a:ea typeface="黑体" panose="02010609060101010101" pitchFamily="49" charset="-122"/>
                            </a:rPr>
                            <m:t>𝑝</m:t>
                          </m:r>
                        </m:den>
                      </m:f>
                    </m:oMath>
                  </m:oMathPara>
                </a14:m>
                <a:endParaRPr lang="en-US" altLang="zh-CN" b="0" i="1" dirty="0">
                  <a:solidFill>
                    <a:srgbClr val="FF0000"/>
                  </a:solidFill>
                  <a:latin typeface="Cambria Math" panose="02040503050406030204" pitchFamily="18" charset="0"/>
                  <a:ea typeface="黑体" panose="02010609060101010101" pitchFamily="49" charset="-122"/>
                </a:endParaRPr>
              </a:p>
              <a:p>
                <a:pPr algn="ctr"/>
                <a14:m>
                  <m:oMathPara xmlns:m="http://schemas.openxmlformats.org/officeDocument/2006/math">
                    <m:oMathParaPr>
                      <m:jc m:val="left"/>
                    </m:oMathParaPr>
                    <m:oMath xmlns:m="http://schemas.openxmlformats.org/officeDocument/2006/math">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𝑝</m:t>
                          </m:r>
                        </m:e>
                      </m:acc>
                      <m:r>
                        <a:rPr lang="en-US" altLang="zh-CN" b="0" i="1" smtClean="0">
                          <a:solidFill>
                            <a:srgbClr val="FF0000"/>
                          </a:solidFill>
                          <a:latin typeface="Cambria Math" panose="02040503050406030204" pitchFamily="18" charset="0"/>
                          <a:ea typeface="黑体" panose="02010609060101010101" pitchFamily="49" charset="-122"/>
                        </a:rPr>
                        <m:t>=−</m:t>
                      </m:r>
                      <m:f>
                        <m:fPr>
                          <m:ctrlPr>
                            <a:rPr lang="en-US" altLang="zh-CN" i="1">
                              <a:solidFill>
                                <a:srgbClr val="FF0000"/>
                              </a:solidFill>
                              <a:latin typeface="Cambria Math" panose="02040503050406030204" pitchFamily="18" charset="0"/>
                              <a:ea typeface="黑体" panose="02010609060101010101" pitchFamily="49" charset="-122"/>
                            </a:rPr>
                          </m:ctrlPr>
                        </m:fPr>
                        <m:num>
                          <m:r>
                            <a:rPr lang="en-US" altLang="zh-CN" i="1">
                              <a:solidFill>
                                <a:srgbClr val="FF0000"/>
                              </a:solidFill>
                              <a:latin typeface="Cambria Math" panose="02040503050406030204" pitchFamily="18" charset="0"/>
                              <a:ea typeface="黑体" panose="02010609060101010101" pitchFamily="49" charset="-122"/>
                            </a:rPr>
                            <m:t>𝜕</m:t>
                          </m:r>
                          <m:r>
                            <a:rPr lang="en-US" altLang="zh-CN" i="1">
                              <a:solidFill>
                                <a:srgbClr val="FF0000"/>
                              </a:solidFill>
                              <a:latin typeface="Cambria Math" panose="02040503050406030204" pitchFamily="18" charset="0"/>
                              <a:ea typeface="黑体" panose="02010609060101010101" pitchFamily="49" charset="-122"/>
                            </a:rPr>
                            <m:t>𝐻</m:t>
                          </m:r>
                        </m:num>
                        <m:den>
                          <m:r>
                            <a:rPr lang="en-US" altLang="zh-CN" i="1">
                              <a:solidFill>
                                <a:srgbClr val="FF0000"/>
                              </a:solidFill>
                              <a:latin typeface="Cambria Math" panose="02040503050406030204" pitchFamily="18" charset="0"/>
                              <a:ea typeface="黑体" panose="02010609060101010101" pitchFamily="49" charset="-122"/>
                            </a:rPr>
                            <m:t>𝜕</m:t>
                          </m:r>
                          <m:r>
                            <a:rPr lang="en-US" altLang="zh-CN" i="1">
                              <a:solidFill>
                                <a:srgbClr val="FF0000"/>
                              </a:solidFill>
                              <a:latin typeface="Cambria Math" panose="02040503050406030204" pitchFamily="18" charset="0"/>
                              <a:ea typeface="黑体" panose="02010609060101010101" pitchFamily="49" charset="-122"/>
                            </a:rPr>
                            <m:t>𝑞</m:t>
                          </m:r>
                        </m:den>
                      </m:f>
                    </m:oMath>
                  </m:oMathPara>
                </a14:m>
                <a:endParaRPr lang="zh-CN" altLang="en-US" dirty="0">
                  <a:solidFill>
                    <a:srgbClr val="FF0000"/>
                  </a:solidFill>
                </a:endParaRPr>
              </a:p>
            </p:txBody>
          </p:sp>
        </mc:Choice>
        <mc:Fallback xmlns="">
          <p:sp>
            <p:nvSpPr>
              <p:cNvPr id="3" name="矩形 2">
                <a:extLst>
                  <a:ext uri="{FF2B5EF4-FFF2-40B4-BE49-F238E27FC236}">
                    <a16:creationId xmlns:a16="http://schemas.microsoft.com/office/drawing/2014/main" id="{F4AFA8B9-8D7B-4997-8707-35FA8A99FF27}"/>
                  </a:ext>
                </a:extLst>
              </p:cNvPr>
              <p:cNvSpPr>
                <a:spLocks noRot="1" noChangeAspect="1" noMove="1" noResize="1" noEditPoints="1" noAdjustHandles="1" noChangeArrowheads="1" noChangeShapeType="1" noTextEdit="1"/>
              </p:cNvSpPr>
              <p:nvPr/>
            </p:nvSpPr>
            <p:spPr>
              <a:xfrm>
                <a:off x="7501103" y="2898035"/>
                <a:ext cx="1463386" cy="1621341"/>
              </a:xfrm>
              <a:prstGeom prst="rect">
                <a:avLst/>
              </a:prstGeom>
              <a:blipFill>
                <a:blip r:embed="rId4"/>
                <a:stretch>
                  <a:fillRect/>
                </a:stretch>
              </a:blipFill>
              <a:ln>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396251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15"/>
                                        </p:tgtEl>
                                        <p:attrNameLst>
                                          <p:attrName>style.visibility</p:attrName>
                                        </p:attrNameLst>
                                      </p:cBhvr>
                                      <p:to>
                                        <p:strVal val="visible"/>
                                      </p:to>
                                    </p:set>
                                    <p:animEffect transition="in" filter="wipe(left)">
                                      <p:cBhvr>
                                        <p:cTn id="7" dur="500"/>
                                        <p:tgtEl>
                                          <p:spTgt spid="5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AD7BA75-8A69-4331-8A3C-52770E93C541}"/>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7" name="Object 25">
                <a:extLst>
                  <a:ext uri="{FF2B5EF4-FFF2-40B4-BE49-F238E27FC236}">
                    <a16:creationId xmlns:a16="http://schemas.microsoft.com/office/drawing/2014/main" id="{FE541E65-390E-4C48-9BFF-FCEECC1185EF}"/>
                  </a:ext>
                </a:extLst>
              </p:cNvPr>
              <p:cNvSpPr txBox="1"/>
              <p:nvPr/>
            </p:nvSpPr>
            <p:spPr bwMode="auto">
              <a:xfrm>
                <a:off x="147636" y="125470"/>
                <a:ext cx="8848727" cy="5862439"/>
              </a:xfrm>
              <a:prstGeom prst="rect">
                <a:avLst/>
              </a:prstGeom>
              <a:solidFill>
                <a:schemeClr val="bg1"/>
              </a:solidFill>
              <a:ln>
                <a:noFill/>
              </a:ln>
              <a:effectLst/>
            </p:spPr>
            <p:txBody>
              <a:bodyPr wrap="square">
                <a:spAutoFit/>
              </a:bodyPr>
              <a:lstStyle/>
              <a:p>
                <a:pPr lvl="0">
                  <a:lnSpc>
                    <a:spcPct val="150000"/>
                  </a:lnSpc>
                </a:pPr>
                <a14:m>
                  <m:oMath xmlns:m="http://schemas.openxmlformats.org/officeDocument/2006/math">
                    <m:f>
                      <m:fPr>
                        <m:ctrlP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r>
                          <a:rPr kumimoji="1" lang="en-US" altLang="zh-CN" b="1" i="0" u="none" strike="noStrike" kern="1200" cap="none" spc="0" normalizeH="0" baseline="0" noProof="0" smtClean="0">
                            <a:ln>
                              <a:noFill/>
                            </a:ln>
                            <a:solidFill>
                              <a:srgbClr val="0000FF"/>
                            </a:solidFill>
                            <a:effectLst/>
                            <a:uLnTx/>
                            <a:uFillTx/>
                            <a:latin typeface="Cambria Math" panose="02040503050406030204" pitchFamily="18" charset="0"/>
                            <a:cs typeface="+mn-cs"/>
                          </a:rPr>
                          <m:t>𝐝</m:t>
                        </m:r>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𝑯</m:t>
                        </m:r>
                      </m:num>
                      <m:den>
                        <m:r>
                          <a:rPr kumimoji="1" lang="en-US" altLang="zh-CN" b="1" i="0" u="none" strike="noStrike" kern="1200" cap="none" spc="0" normalizeH="0" baseline="0" noProof="0" smtClean="0">
                            <a:ln>
                              <a:noFill/>
                            </a:ln>
                            <a:solidFill>
                              <a:srgbClr val="0000FF"/>
                            </a:solidFill>
                            <a:effectLst/>
                            <a:uLnTx/>
                            <a:uFillTx/>
                            <a:latin typeface="Cambria Math" panose="02040503050406030204" pitchFamily="18" charset="0"/>
                            <a:cs typeface="+mn-cs"/>
                          </a:rPr>
                          <m:t>𝐝</m:t>
                        </m:r>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𝒕</m:t>
                        </m:r>
                      </m:den>
                    </m:f>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𝑯</m:t>
                        </m:r>
                      </m:num>
                      <m:den>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r>
                          <a:rPr kumimoji="1" lang="en-US" altLang="zh-CN" b="1" i="1" u="none" strike="noStrike" kern="1200" cap="none" spc="0" normalizeH="0" baseline="0" noProof="0" smtClean="0">
                            <a:ln>
                              <a:noFill/>
                            </a:ln>
                            <a:solidFill>
                              <a:srgbClr val="0000FF"/>
                            </a:solidFill>
                            <a:effectLst/>
                            <a:uLnTx/>
                            <a:uFillTx/>
                            <a:latin typeface="Cambria Math" panose="02040503050406030204" pitchFamily="18" charset="0"/>
                            <a:cs typeface="+mn-cs"/>
                          </a:rPr>
                          <m:t>𝒕</m:t>
                        </m:r>
                      </m:den>
                    </m:f>
                  </m:oMath>
                </a14:m>
                <a:r>
                  <a:rPr lang="zh-CN" altLang="en-US" b="1" i="0"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若</a:t>
                </a:r>
                <a14:m>
                  <m:oMath xmlns:m="http://schemas.openxmlformats.org/officeDocument/2006/math">
                    <m:r>
                      <a:rPr lang="en-US" altLang="zh-CN" b="0" i="1" smtClean="0">
                        <a:latin typeface="Cambria Math" panose="02040503050406030204" pitchFamily="18" charset="0"/>
                        <a:ea typeface="黑体" panose="02010609060101010101" pitchFamily="49" charset="-122"/>
                      </a:rPr>
                      <m:t>𝐻</m:t>
                    </m:r>
                  </m:oMath>
                </a14:m>
                <a:r>
                  <a:rPr kumimoji="1" lang="zh-CN" altLang="en-US"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不显含</a:t>
                </a:r>
                <a14:m>
                  <m:oMath xmlns:m="http://schemas.openxmlformats.org/officeDocument/2006/math">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𝑡</m:t>
                    </m:r>
                  </m:oMath>
                </a14:m>
                <a:r>
                  <a:rPr kumimoji="1" lang="zh-CN" altLang="en-US"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，即</a:t>
                </a:r>
                <a14:m>
                  <m:oMath xmlns:m="http://schemas.openxmlformats.org/officeDocument/2006/math">
                    <m:f>
                      <m:fPr>
                        <m:ctrlPr>
                          <a:rPr lang="en-US" altLang="zh-CN" b="1" i="1">
                            <a:solidFill>
                              <a:srgbClr val="0000FF"/>
                            </a:solidFill>
                            <a:latin typeface="Cambria Math" panose="02040503050406030204" pitchFamily="18" charset="0"/>
                          </a:rPr>
                        </m:ctrlPr>
                      </m:fPr>
                      <m:num>
                        <m:r>
                          <a:rPr lang="en-US" altLang="zh-CN" b="1" i="1">
                            <a:solidFill>
                              <a:srgbClr val="0000FF"/>
                            </a:solidFill>
                            <a:latin typeface="Cambria Math" panose="02040503050406030204" pitchFamily="18" charset="0"/>
                          </a:rPr>
                          <m:t>𝝏</m:t>
                        </m:r>
                        <m:r>
                          <a:rPr lang="en-US" altLang="zh-CN" b="1" i="1">
                            <a:solidFill>
                              <a:srgbClr val="0000FF"/>
                            </a:solidFill>
                            <a:latin typeface="Cambria Math" panose="02040503050406030204" pitchFamily="18" charset="0"/>
                          </a:rPr>
                          <m:t>𝑯</m:t>
                        </m:r>
                      </m:num>
                      <m:den>
                        <m:r>
                          <a:rPr lang="en-US" altLang="zh-CN" b="1" i="1">
                            <a:solidFill>
                              <a:srgbClr val="0000FF"/>
                            </a:solidFill>
                            <a:latin typeface="Cambria Math" panose="02040503050406030204" pitchFamily="18" charset="0"/>
                          </a:rPr>
                          <m:t>𝝏</m:t>
                        </m:r>
                        <m:r>
                          <a:rPr lang="en-US" altLang="zh-CN" b="1" i="1">
                            <a:solidFill>
                              <a:srgbClr val="0000FF"/>
                            </a:solidFill>
                            <a:latin typeface="Cambria Math" panose="02040503050406030204" pitchFamily="18" charset="0"/>
                          </a:rPr>
                          <m:t>𝒕</m:t>
                        </m:r>
                      </m:den>
                    </m:f>
                    <m:r>
                      <a:rPr lang="en-US" altLang="zh-CN" b="1" i="1" smtClean="0">
                        <a:solidFill>
                          <a:srgbClr val="0000FF"/>
                        </a:solidFill>
                        <a:latin typeface="Cambria Math" panose="02040503050406030204" pitchFamily="18" charset="0"/>
                      </a:rPr>
                      <m:t>=</m:t>
                    </m:r>
                    <m:r>
                      <a:rPr lang="en-US" altLang="zh-CN" b="0" i="0" smtClean="0">
                        <a:solidFill>
                          <a:srgbClr val="0000FF"/>
                        </a:solidFill>
                        <a:latin typeface="Cambria Math" panose="02040503050406030204" pitchFamily="18" charset="0"/>
                      </a:rPr>
                      <m:t>0</m:t>
                    </m:r>
                  </m:oMath>
                </a14:m>
                <a:r>
                  <a:rPr kumimoji="1" lang="zh-CN" altLang="en-US"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，则 </a:t>
                </a:r>
                <a14:m>
                  <m:oMath xmlns:m="http://schemas.openxmlformats.org/officeDocument/2006/math">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𝐻</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h</m:t>
                    </m:r>
                  </m:oMath>
                </a14:m>
                <a:r>
                  <a:rPr kumimoji="1" lang="zh-CN" altLang="en-US"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，广义能量守恒</a:t>
                </a:r>
                <a:endParaRPr lang="en-US" altLang="zh-CN" dirty="0">
                  <a:latin typeface="黑体" panose="02010609060101010101" pitchFamily="49" charset="-122"/>
                  <a:ea typeface="黑体" panose="02010609060101010101" pitchFamily="49" charset="-122"/>
                </a:endParaRPr>
              </a:p>
              <a:p>
                <a:pPr lvl="0">
                  <a:lnSpc>
                    <a:spcPct val="150000"/>
                  </a:lnSpc>
                </a:pPr>
                <a14:m>
                  <m:oMathPara xmlns:m="http://schemas.openxmlformats.org/officeDocument/2006/math">
                    <m:oMathParaPr>
                      <m:jc m:val="center"/>
                    </m:oMathParaPr>
                    <m:oMath xmlns:m="http://schemas.openxmlformats.org/officeDocument/2006/math">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𝐿</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𝑇</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𝑉</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sSub>
                        <m:sSubPr>
                          <m:ctrlP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ctrlPr>
                        </m:sSubPr>
                        <m:e>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𝑇</m:t>
                          </m:r>
                        </m:e>
                        <m:sub>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2</m:t>
                          </m:r>
                        </m:sub>
                      </m:sSub>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sSub>
                        <m:sSubPr>
                          <m:ctrlP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ctrlPr>
                        </m:sSubPr>
                        <m:e>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𝑇</m:t>
                          </m:r>
                        </m:e>
                        <m:sub>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1</m:t>
                          </m:r>
                        </m:sub>
                      </m:sSub>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sSub>
                        <m:sSubPr>
                          <m:ctrlP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ctrlPr>
                        </m:sSubPr>
                        <m:e>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𝑇</m:t>
                          </m:r>
                        </m:e>
                        <m:sub>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0</m:t>
                          </m:r>
                        </m:sub>
                      </m:sSub>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𝑉</m:t>
                      </m:r>
                    </m:oMath>
                  </m:oMathPara>
                </a14:m>
                <a:endParaRPr kumimoji="1" lang="en-US" altLang="zh-CN"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lvl="0">
                  <a:lnSpc>
                    <a:spcPct val="150000"/>
                  </a:lnSpc>
                </a:pPr>
                <a14:m>
                  <m:oMath xmlns:m="http://schemas.openxmlformats.org/officeDocument/2006/math">
                    <m:sSub>
                      <m:sSubPr>
                        <m:ctrlP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ctrlPr>
                      </m:sSubPr>
                      <m:e>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𝑇</m:t>
                        </m:r>
                      </m:e>
                      <m:sub>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2,1,0</m:t>
                        </m:r>
                      </m:sub>
                    </m:sSub>
                  </m:oMath>
                </a14:m>
                <a:r>
                  <a:rPr kumimoji="1" lang="zh-CN" altLang="en-US"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分别是广义速度的二次、一次、零次项，</a:t>
                </a:r>
                <a14:m>
                  <m:oMath xmlns:m="http://schemas.openxmlformats.org/officeDocument/2006/math">
                    <m:f>
                      <m:fPr>
                        <m:ctrlP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ctrlPr>
                      </m:fPr>
                      <m:num>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𝑉</m:t>
                        </m:r>
                      </m:num>
                      <m:den>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m:t>
                        </m:r>
                        <m:sSub>
                          <m:sSubPr>
                            <m:ctrlP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ctrlPr>
                          </m:sSubPr>
                          <m:e>
                            <m:acc>
                              <m:accPr>
                                <m:chr m:val="̇"/>
                                <m:ctrlP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ctrlPr>
                              </m:accPr>
                              <m:e>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𝑞</m:t>
                                </m:r>
                              </m:e>
                            </m:acc>
                          </m:e>
                          <m:sub>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𝛼</m:t>
                            </m:r>
                          </m:sub>
                        </m:sSub>
                      </m:den>
                    </m:f>
                    <m:r>
                      <a:rPr kumimoji="1" lang="en-US" altLang="zh-CN" b="0" i="1" u="none" strike="noStrike" kern="1200" cap="none" spc="0" normalizeH="0" baseline="0" noProof="0" smtClean="0">
                        <a:ln>
                          <a:noFill/>
                        </a:ln>
                        <a:effectLst/>
                        <a:uLnTx/>
                        <a:uFillTx/>
                        <a:latin typeface="Cambria Math" panose="02040503050406030204" pitchFamily="18" charset="0"/>
                        <a:ea typeface="黑体" panose="02010609060101010101" pitchFamily="49" charset="-122"/>
                      </a:rPr>
                      <m:t>=0</m:t>
                    </m:r>
                  </m:oMath>
                </a14:m>
                <a:endParaRPr lang="en-US" altLang="zh-CN" dirty="0">
                  <a:latin typeface="黑体" panose="02010609060101010101" pitchFamily="49" charset="-122"/>
                  <a:ea typeface="黑体" panose="02010609060101010101" pitchFamily="49" charset="-122"/>
                </a:endParaRPr>
              </a:p>
              <a:p>
                <a:pPr lvl="0"/>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𝑝</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𝑞</m:t>
                          </m:r>
                        </m:e>
                      </m:acc>
                      <m:r>
                        <a:rPr lang="en-US" altLang="zh-CN" b="0" i="1" smtClean="0">
                          <a:latin typeface="Cambria Math" panose="02040503050406030204" pitchFamily="18" charset="0"/>
                          <a:ea typeface="黑体" panose="02010609060101010101" pitchFamily="49" charset="-122"/>
                        </a:rPr>
                        <m:t>=</m:t>
                      </m:r>
                      <m:f>
                        <m:fPr>
                          <m:ctrlPr>
                            <a:rPr lang="en-US" altLang="zh-CN" b="0" i="1" smtClean="0">
                              <a:latin typeface="Cambria Math" panose="02040503050406030204" pitchFamily="18" charset="0"/>
                              <a:ea typeface="黑体" panose="02010609060101010101" pitchFamily="49" charset="-122"/>
                            </a:rPr>
                          </m:ctrlPr>
                        </m:fPr>
                        <m:num>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𝑇</m:t>
                          </m:r>
                        </m:num>
                        <m:den>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𝑞</m:t>
                              </m:r>
                            </m:e>
                          </m:acc>
                        </m:den>
                      </m:f>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𝑞</m:t>
                          </m:r>
                        </m:e>
                      </m:acc>
                      <m:r>
                        <a:rPr lang="en-US" altLang="zh-CN" b="0" i="1" smtClean="0">
                          <a:latin typeface="Cambria Math" panose="02040503050406030204" pitchFamily="18" charset="0"/>
                          <a:ea typeface="黑体" panose="02010609060101010101" pitchFamily="49" charset="-122"/>
                        </a:rPr>
                        <m:t>=2</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2</m:t>
                          </m:r>
                        </m:sub>
                      </m:sSub>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1</m:t>
                          </m:r>
                        </m:sub>
                      </m:sSub>
                      <m:r>
                        <a:rPr lang="en-US" altLang="zh-CN" b="0" i="1" smtClean="0">
                          <a:latin typeface="Cambria Math" panose="02040503050406030204" pitchFamily="18" charset="0"/>
                          <a:ea typeface="黑体" panose="02010609060101010101" pitchFamily="49" charset="-122"/>
                        </a:rPr>
                        <m:t>  ⟹ </m:t>
                      </m:r>
                      <m:r>
                        <a:rPr lang="en-US" altLang="zh-CN" b="0" i="1" smtClean="0">
                          <a:solidFill>
                            <a:schemeClr val="tx1"/>
                          </a:solidFill>
                          <a:latin typeface="Cambria Math" panose="02040503050406030204" pitchFamily="18" charset="0"/>
                          <a:ea typeface="黑体" panose="02010609060101010101" pitchFamily="49" charset="-122"/>
                        </a:rPr>
                        <m:t> </m:t>
                      </m:r>
                      <m:r>
                        <a:rPr lang="en-US" altLang="zh-CN" b="0" i="1" smtClean="0">
                          <a:solidFill>
                            <a:srgbClr val="0000FF"/>
                          </a:solidFill>
                          <a:latin typeface="Cambria Math" panose="02040503050406030204" pitchFamily="18" charset="0"/>
                          <a:ea typeface="黑体" panose="02010609060101010101" pitchFamily="49" charset="-122"/>
                        </a:rPr>
                        <m:t>𝐻</m:t>
                      </m:r>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𝑝</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𝑞</m:t>
                          </m:r>
                        </m:e>
                      </m:acc>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𝐿</m:t>
                      </m:r>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𝑇</m:t>
                          </m:r>
                        </m:e>
                        <m:sub>
                          <m:r>
                            <a:rPr lang="en-US" altLang="zh-CN" b="0" i="1" smtClean="0">
                              <a:solidFill>
                                <a:srgbClr val="0000FF"/>
                              </a:solidFill>
                              <a:latin typeface="Cambria Math" panose="02040503050406030204" pitchFamily="18" charset="0"/>
                              <a:ea typeface="黑体" panose="02010609060101010101" pitchFamily="49" charset="-122"/>
                            </a:rPr>
                            <m:t>2</m:t>
                          </m:r>
                        </m:sub>
                      </m:sSub>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𝑇</m:t>
                          </m:r>
                        </m:e>
                        <m:sub>
                          <m:r>
                            <a:rPr lang="en-US" altLang="zh-CN" b="0" i="1" smtClean="0">
                              <a:solidFill>
                                <a:srgbClr val="0000FF"/>
                              </a:solidFill>
                              <a:latin typeface="Cambria Math" panose="02040503050406030204" pitchFamily="18" charset="0"/>
                              <a:ea typeface="黑体" panose="02010609060101010101" pitchFamily="49" charset="-122"/>
                            </a:rPr>
                            <m:t>0</m:t>
                          </m:r>
                        </m:sub>
                      </m:sSub>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𝑉</m:t>
                      </m:r>
                    </m:oMath>
                  </m:oMathPara>
                </a14:m>
                <a:endParaRPr lang="en-US" altLang="zh-CN" dirty="0">
                  <a:latin typeface="黑体" panose="02010609060101010101" pitchFamily="49" charset="-122"/>
                  <a:ea typeface="黑体" panose="02010609060101010101" pitchFamily="49" charset="-122"/>
                </a:endParaRPr>
              </a:p>
              <a:p>
                <a:pPr lvl="0"/>
                <a:r>
                  <a:rPr lang="zh-CN" altLang="en-US" dirty="0">
                    <a:latin typeface="黑体" panose="02010609060101010101" pitchFamily="49" charset="-122"/>
                    <a:ea typeface="黑体" panose="02010609060101010101" pitchFamily="49" charset="-122"/>
                  </a:rPr>
                  <a:t>一般情况下，若</a:t>
                </a:r>
                <a14:m>
                  <m:oMath xmlns:m="http://schemas.openxmlformats.org/officeDocument/2006/math">
                    <m:f>
                      <m:fPr>
                        <m:ctrlPr>
                          <a:rPr lang="en-US" altLang="zh-CN" b="0" i="1" smtClean="0">
                            <a:latin typeface="Cambria Math" panose="02040503050406030204" pitchFamily="18" charset="0"/>
                            <a:ea typeface="黑体" panose="02010609060101010101" pitchFamily="49" charset="-122"/>
                          </a:rPr>
                        </m:ctrlPr>
                      </m:fPr>
                      <m:num>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𝐻</m:t>
                        </m:r>
                      </m:num>
                      <m:den>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𝑡</m:t>
                        </m:r>
                      </m:den>
                    </m:f>
                    <m:r>
                      <a:rPr lang="en-US" altLang="zh-CN" b="0" i="1" smtClean="0">
                        <a:latin typeface="Cambria Math" panose="02040503050406030204" pitchFamily="18" charset="0"/>
                        <a:ea typeface="黑体" panose="02010609060101010101" pitchFamily="49" charset="-122"/>
                      </a:rPr>
                      <m:t>=0</m:t>
                    </m:r>
                  </m:oMath>
                </a14:m>
                <a:r>
                  <a:rPr lang="zh-CN" altLang="en-US" dirty="0">
                    <a:latin typeface="黑体" panose="02010609060101010101" pitchFamily="49" charset="-122"/>
                    <a:ea typeface="黑体" panose="02010609060101010101" pitchFamily="49" charset="-122"/>
                  </a:rPr>
                  <a:t>，广义能量守恒式为</a:t>
                </a:r>
                <a:endParaRPr lang="en-US" altLang="zh-CN" dirty="0">
                  <a:latin typeface="黑体" panose="02010609060101010101" pitchFamily="49" charset="-122"/>
                  <a:ea typeface="黑体" panose="02010609060101010101" pitchFamily="49" charset="-122"/>
                </a:endParaRPr>
              </a:p>
              <a:p>
                <a:pPr lvl="0">
                  <a:lnSpc>
                    <a:spcPct val="150000"/>
                  </a:lnSpc>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黑体" panose="02010609060101010101" pitchFamily="49" charset="-122"/>
                        </a:rPr>
                        <m:t>𝐻</m:t>
                      </m:r>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2</m:t>
                          </m:r>
                        </m:sub>
                      </m:sSub>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0</m:t>
                          </m:r>
                        </m:sub>
                      </m:sSub>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𝑉</m:t>
                      </m:r>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h</m:t>
                      </m:r>
                    </m:oMath>
                  </m:oMathPara>
                </a14:m>
                <a:endParaRPr lang="en-US" altLang="zh-CN" dirty="0">
                  <a:latin typeface="黑体" panose="02010609060101010101" pitchFamily="49" charset="-122"/>
                  <a:ea typeface="黑体" panose="02010609060101010101" pitchFamily="49" charset="-122"/>
                </a:endParaRPr>
              </a:p>
              <a:p>
                <a:pPr marL="342900" lvl="0" indent="-342900">
                  <a:lnSpc>
                    <a:spcPct val="150000"/>
                  </a:lnSpc>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rPr>
                  <a:t>稳定约束</a:t>
                </a:r>
                <a:r>
                  <a:rPr lang="zh-CN" altLang="en-US" dirty="0">
                    <a:latin typeface="黑体" panose="02010609060101010101" pitchFamily="49" charset="-122"/>
                    <a:ea typeface="黑体" panose="02010609060101010101" pitchFamily="49" charset="-122"/>
                  </a:rPr>
                  <a:t>，</a:t>
                </a:r>
                <a14:m>
                  <m:oMath xmlns:m="http://schemas.openxmlformats.org/officeDocument/2006/math">
                    <m:r>
                      <a:rPr lang="en-US" altLang="zh-CN" b="0" i="1" smtClean="0">
                        <a:latin typeface="Cambria Math" panose="02040503050406030204" pitchFamily="18" charset="0"/>
                        <a:ea typeface="黑体" panose="02010609060101010101" pitchFamily="49" charset="-122"/>
                      </a:rPr>
                      <m:t>𝑇</m:t>
                    </m:r>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2</m:t>
                        </m:r>
                      </m:sub>
                    </m:sSub>
                  </m:oMath>
                </a14:m>
                <a:r>
                  <a:rPr lang="zh-CN" altLang="en-US" dirty="0">
                    <a:latin typeface="黑体" panose="02010609060101010101" pitchFamily="49" charset="-122"/>
                    <a:ea typeface="黑体" panose="02010609060101010101" pitchFamily="49" charset="-122"/>
                  </a:rPr>
                  <a:t>，能量守恒为  </a:t>
                </a:r>
                <a14:m>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𝐻</m:t>
                    </m:r>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𝑇</m:t>
                    </m:r>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𝑉</m:t>
                    </m:r>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𝐸</m:t>
                    </m:r>
                  </m:oMath>
                </a14:m>
                <a:endParaRPr lang="en-US" altLang="zh-CN" b="0" dirty="0">
                  <a:solidFill>
                    <a:srgbClr val="0000FF"/>
                  </a:solidFill>
                  <a:latin typeface="黑体" panose="02010609060101010101" pitchFamily="49" charset="-122"/>
                  <a:ea typeface="黑体" panose="02010609060101010101" pitchFamily="49" charset="-122"/>
                </a:endParaRPr>
              </a:p>
              <a:p>
                <a:pPr marL="342900" lvl="0" indent="-342900">
                  <a:lnSpc>
                    <a:spcPct val="150000"/>
                  </a:lnSpc>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rPr>
                  <a:t>不稳定约束</a:t>
                </a:r>
                <a:r>
                  <a:rPr lang="zh-CN" altLang="en-US" dirty="0">
                    <a:latin typeface="黑体" panose="02010609060101010101" pitchFamily="49" charset="-122"/>
                    <a:ea typeface="黑体" panose="02010609060101010101" pitchFamily="49" charset="-122"/>
                  </a:rPr>
                  <a:t>，</a:t>
                </a:r>
                <a14:m>
                  <m:oMath xmlns:m="http://schemas.openxmlformats.org/officeDocument/2006/math">
                    <m:r>
                      <a:rPr lang="en-US" altLang="zh-CN" b="0" i="1" smtClean="0">
                        <a:latin typeface="Cambria Math" panose="02040503050406030204" pitchFamily="18" charset="0"/>
                        <a:ea typeface="黑体" panose="02010609060101010101" pitchFamily="49" charset="-122"/>
                      </a:rPr>
                      <m:t>𝑇</m:t>
                    </m:r>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2</m:t>
                        </m:r>
                      </m:sub>
                    </m:sSub>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1</m:t>
                        </m:r>
                      </m:sub>
                    </m:sSub>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0</m:t>
                        </m:r>
                      </m:sub>
                    </m:sSub>
                  </m:oMath>
                </a14:m>
                <a:r>
                  <a:rPr lang="zh-CN" altLang="en-US" dirty="0">
                    <a:latin typeface="黑体" panose="02010609060101010101" pitchFamily="49" charset="-122"/>
                    <a:ea typeface="黑体" panose="02010609060101010101" pitchFamily="49" charset="-122"/>
                  </a:rPr>
                  <a:t>，广义能量守恒式为</a:t>
                </a:r>
                <a:endParaRPr lang="en-US" altLang="zh-CN" dirty="0">
                  <a:latin typeface="黑体" panose="02010609060101010101" pitchFamily="49" charset="-122"/>
                  <a:ea typeface="黑体" panose="02010609060101010101" pitchFamily="49" charset="-122"/>
                </a:endParaRPr>
              </a:p>
              <a:p>
                <a:pPr lvl="0">
                  <a:lnSpc>
                    <a:spcPct val="150000"/>
                  </a:lnSpc>
                </a:pPr>
                <a14:m>
                  <m:oMathPara xmlns:m="http://schemas.openxmlformats.org/officeDocument/2006/math">
                    <m:oMathParaPr>
                      <m:jc m:val="center"/>
                    </m:oMathParaPr>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𝐻</m:t>
                      </m:r>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𝑇</m:t>
                          </m:r>
                        </m:e>
                        <m:sub>
                          <m:r>
                            <a:rPr lang="en-US" altLang="zh-CN" b="0" i="1" smtClean="0">
                              <a:solidFill>
                                <a:srgbClr val="0000FF"/>
                              </a:solidFill>
                              <a:latin typeface="Cambria Math" panose="02040503050406030204" pitchFamily="18" charset="0"/>
                              <a:ea typeface="黑体" panose="02010609060101010101" pitchFamily="49" charset="-122"/>
                            </a:rPr>
                            <m:t>2</m:t>
                          </m:r>
                        </m:sub>
                      </m:sSub>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𝑇</m:t>
                          </m:r>
                        </m:e>
                        <m:sub>
                          <m:r>
                            <a:rPr lang="en-US" altLang="zh-CN" b="0" i="1" smtClean="0">
                              <a:solidFill>
                                <a:srgbClr val="0000FF"/>
                              </a:solidFill>
                              <a:latin typeface="Cambria Math" panose="02040503050406030204" pitchFamily="18" charset="0"/>
                              <a:ea typeface="黑体" panose="02010609060101010101" pitchFamily="49" charset="-122"/>
                            </a:rPr>
                            <m:t>0</m:t>
                          </m:r>
                        </m:sub>
                      </m:sSub>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𝑉</m:t>
                      </m:r>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h</m:t>
                      </m:r>
                    </m:oMath>
                  </m:oMathPara>
                </a14:m>
                <a:endParaRPr lang="en-US" altLang="zh-CN" dirty="0">
                  <a:solidFill>
                    <a:srgbClr val="0000FF"/>
                  </a:solidFill>
                  <a:latin typeface="黑体" panose="02010609060101010101" pitchFamily="49" charset="-122"/>
                  <a:ea typeface="黑体" panose="02010609060101010101" pitchFamily="49" charset="-122"/>
                </a:endParaRPr>
              </a:p>
            </p:txBody>
          </p:sp>
        </mc:Choice>
        <mc:Fallback xmlns="">
          <p:sp>
            <p:nvSpPr>
              <p:cNvPr id="17" name="Object 25">
                <a:extLst>
                  <a:ext uri="{FF2B5EF4-FFF2-40B4-BE49-F238E27FC236}">
                    <a16:creationId xmlns:a16="http://schemas.microsoft.com/office/drawing/2014/main" id="{FE541E65-390E-4C48-9BFF-FCEECC1185EF}"/>
                  </a:ext>
                </a:extLst>
              </p:cNvPr>
              <p:cNvSpPr txBox="1">
                <a:spLocks noRot="1" noChangeAspect="1" noMove="1" noResize="1" noEditPoints="1" noAdjustHandles="1" noChangeArrowheads="1" noChangeShapeType="1" noTextEdit="1"/>
              </p:cNvSpPr>
              <p:nvPr/>
            </p:nvSpPr>
            <p:spPr bwMode="auto">
              <a:xfrm>
                <a:off x="147636" y="125470"/>
                <a:ext cx="8848727" cy="5862439"/>
              </a:xfrm>
              <a:prstGeom prst="rect">
                <a:avLst/>
              </a:prstGeom>
              <a:blipFill>
                <a:blip r:embed="rId2"/>
                <a:stretch>
                  <a:fillRect l="-1033"/>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04959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27_4200_704">
            <a:extLst>
              <a:ext uri="{FF2B5EF4-FFF2-40B4-BE49-F238E27FC236}">
                <a16:creationId xmlns:a16="http://schemas.microsoft.com/office/drawing/2014/main" id="{AFDB97BE-F8F2-AA44-9265-E3D422249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26213"/>
            <a:ext cx="91440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9460" name="Text Box 9">
                <a:extLst>
                  <a:ext uri="{FF2B5EF4-FFF2-40B4-BE49-F238E27FC236}">
                    <a16:creationId xmlns:a16="http://schemas.microsoft.com/office/drawing/2014/main" id="{63B3BFEE-4CD1-874F-A6FF-962E459AA3C6}"/>
                  </a:ext>
                </a:extLst>
              </p:cNvPr>
              <p:cNvSpPr txBox="1">
                <a:spLocks noChangeArrowheads="1"/>
              </p:cNvSpPr>
              <p:nvPr/>
            </p:nvSpPr>
            <p:spPr bwMode="auto">
              <a:xfrm>
                <a:off x="5783" y="168525"/>
                <a:ext cx="9144000" cy="5918030"/>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例</a:t>
                </a:r>
                <a:r>
                  <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5</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a:t>
                </a:r>
                <a:r>
                  <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4.5</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题</a:t>
                </a: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光滑圆管中质点</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𝑎</m:t>
                    </m:r>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oMath>
                </a14:m>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圆管以匀角速度绕</a:t>
                </a:r>
                <a14:m>
                  <m:oMath xmlns:m="http://schemas.openxmlformats.org/officeDocument/2006/math">
                    <m:r>
                      <m:rPr>
                        <m:sty m:val="p"/>
                      </m:rPr>
                      <a:rPr kumimoji="1" lang="en-US"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mn-cs"/>
                      </a:rPr>
                      <m:t>O</m:t>
                    </m:r>
                  </m:oMath>
                </a14:m>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点转动。</a:t>
                </a:r>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小球极角受约束 </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𝜃</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𝜔</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𝑡</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=0</m:t>
                    </m:r>
                  </m:oMath>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系统自由度</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𝑠</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oMath>
                </a14:m>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，广义坐标选为</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𝑟</m:t>
                    </m:r>
                  </m:oMath>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𝑇</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𝑚</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dPr>
                        <m:e>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𝑟</m:t>
                                  </m:r>
                                </m:e>
                              </m:acc>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𝜔</m:t>
                              </m:r>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𝑇</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𝑇</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0</m:t>
                          </m:r>
                        </m:sub>
                      </m:sSub>
                    </m:oMath>
                  </m:oMathPara>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勒让德变换</a:t>
                </a:r>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
                        <m:d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𝜔</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e>
                      </m:d>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0</m:t>
                          </m:r>
                        </m:sub>
                      </m:sSub>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显然，能量为 </a:t>
                </a:r>
                <a14:m>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𝐸</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0</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oMath>
                </a14:m>
                <a:r>
                  <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  </a:t>
                </a:r>
                <a:r>
                  <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而哈密顿量为  </a:t>
                </a:r>
                <a14:m>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0</m:t>
                        </m:r>
                      </m:sub>
                    </m:sSub>
                  </m:oMath>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19460" name="Text Box 9">
                <a:extLst>
                  <a:ext uri="{FF2B5EF4-FFF2-40B4-BE49-F238E27FC236}">
                    <a16:creationId xmlns:a16="http://schemas.microsoft.com/office/drawing/2014/main" id="{63B3BFEE-4CD1-874F-A6FF-962E459AA3C6}"/>
                  </a:ext>
                </a:extLst>
              </p:cNvPr>
              <p:cNvSpPr txBox="1">
                <a:spLocks noRot="1" noChangeAspect="1" noMove="1" noResize="1" noEditPoints="1" noAdjustHandles="1" noChangeArrowheads="1" noChangeShapeType="1" noTextEdit="1"/>
              </p:cNvSpPr>
              <p:nvPr/>
            </p:nvSpPr>
            <p:spPr bwMode="auto">
              <a:xfrm>
                <a:off x="5783" y="168525"/>
                <a:ext cx="9144000" cy="5918030"/>
              </a:xfrm>
              <a:prstGeom prst="rect">
                <a:avLst/>
              </a:prstGeom>
              <a:blipFill>
                <a:blip r:embed="rId3"/>
                <a:stretch>
                  <a:fillRect l="-999"/>
                </a:stretch>
              </a:blipFill>
              <a:ln w="9525">
                <a:solidFill>
                  <a:srgbClr val="FF3399"/>
                </a:solidFill>
                <a:miter lim="800000"/>
                <a:headEnd/>
                <a:tailEnd/>
              </a:ln>
              <a:effectLst/>
              <a:extLst/>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7D32A9B-1391-4015-8248-B80BF8227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168525"/>
            <a:ext cx="4253615" cy="1584176"/>
          </a:xfrm>
          <a:prstGeom prst="rect">
            <a:avLst/>
          </a:prstGeom>
        </p:spPr>
      </p:pic>
      <p:sp>
        <p:nvSpPr>
          <p:cNvPr id="2" name="灯片编号占位符 1">
            <a:extLst>
              <a:ext uri="{FF2B5EF4-FFF2-40B4-BE49-F238E27FC236}">
                <a16:creationId xmlns:a16="http://schemas.microsoft.com/office/drawing/2014/main" id="{A221B4CF-12C0-42DF-B91E-4934618A8083}"/>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155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left)">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xEl>
                                              <p:pRg st="3" end="3"/>
                                            </p:txEl>
                                          </p:spTgt>
                                        </p:tgtEl>
                                        <p:attrNameLst>
                                          <p:attrName>style.visibility</p:attrName>
                                        </p:attrNameLst>
                                      </p:cBhvr>
                                      <p:to>
                                        <p:strVal val="visible"/>
                                      </p:to>
                                    </p:set>
                                    <p:animEffect transition="in" filter="wipe(left)">
                                      <p:cBhvr>
                                        <p:cTn id="12" dur="500"/>
                                        <p:tgtEl>
                                          <p:spTgt spid="1946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xEl>
                                              <p:pRg st="4" end="4"/>
                                            </p:txEl>
                                          </p:spTgt>
                                        </p:tgtEl>
                                        <p:attrNameLst>
                                          <p:attrName>style.visibility</p:attrName>
                                        </p:attrNameLst>
                                      </p:cBhvr>
                                      <p:to>
                                        <p:strVal val="visible"/>
                                      </p:to>
                                    </p:set>
                                    <p:animEffect transition="in" filter="wipe(left)">
                                      <p:cBhvr>
                                        <p:cTn id="17" dur="500"/>
                                        <p:tgtEl>
                                          <p:spTgt spid="1946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0">
                                            <p:txEl>
                                              <p:pRg st="5" end="5"/>
                                            </p:txEl>
                                          </p:spTgt>
                                        </p:tgtEl>
                                        <p:attrNameLst>
                                          <p:attrName>style.visibility</p:attrName>
                                        </p:attrNameLst>
                                      </p:cBhvr>
                                      <p:to>
                                        <p:strVal val="visible"/>
                                      </p:to>
                                    </p:set>
                                    <p:animEffect transition="in" filter="wipe(left)">
                                      <p:cBhvr>
                                        <p:cTn id="22" dur="500"/>
                                        <p:tgtEl>
                                          <p:spTgt spid="1946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0">
                                            <p:txEl>
                                              <p:pRg st="6" end="6"/>
                                            </p:txEl>
                                          </p:spTgt>
                                        </p:tgtEl>
                                        <p:attrNameLst>
                                          <p:attrName>style.visibility</p:attrName>
                                        </p:attrNameLst>
                                      </p:cBhvr>
                                      <p:to>
                                        <p:strVal val="visible"/>
                                      </p:to>
                                    </p:set>
                                    <p:animEffect transition="in" filter="wipe(left)">
                                      <p:cBhvr>
                                        <p:cTn id="27" dur="500"/>
                                        <p:tgtEl>
                                          <p:spTgt spid="1946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460">
                                            <p:txEl>
                                              <p:pRg st="7" end="7"/>
                                            </p:txEl>
                                          </p:spTgt>
                                        </p:tgtEl>
                                        <p:attrNameLst>
                                          <p:attrName>style.visibility</p:attrName>
                                        </p:attrNameLst>
                                      </p:cBhvr>
                                      <p:to>
                                        <p:strVal val="visible"/>
                                      </p:to>
                                    </p:set>
                                    <p:animEffect transition="in" filter="wipe(left)">
                                      <p:cBhvr>
                                        <p:cTn id="32" dur="500"/>
                                        <p:tgtEl>
                                          <p:spTgt spid="1946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60">
                                            <p:txEl>
                                              <p:pRg st="8" end="8"/>
                                            </p:txEl>
                                          </p:spTgt>
                                        </p:tgtEl>
                                        <p:attrNameLst>
                                          <p:attrName>style.visibility</p:attrName>
                                        </p:attrNameLst>
                                      </p:cBhvr>
                                      <p:to>
                                        <p:strVal val="visible"/>
                                      </p:to>
                                    </p:set>
                                    <p:animEffect transition="in" filter="wipe(left)">
                                      <p:cBhvr>
                                        <p:cTn id="37" dur="500"/>
                                        <p:tgtEl>
                                          <p:spTgt spid="1946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460">
                                            <p:txEl>
                                              <p:pRg st="9" end="9"/>
                                            </p:txEl>
                                          </p:spTgt>
                                        </p:tgtEl>
                                        <p:attrNameLst>
                                          <p:attrName>style.visibility</p:attrName>
                                        </p:attrNameLst>
                                      </p:cBhvr>
                                      <p:to>
                                        <p:strVal val="visible"/>
                                      </p:to>
                                    </p:set>
                                    <p:animEffect transition="in" filter="wipe(left)">
                                      <p:cBhvr>
                                        <p:cTn id="42" dur="500"/>
                                        <p:tgtEl>
                                          <p:spTgt spid="1946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9">
                <a:extLst>
                  <a:ext uri="{FF2B5EF4-FFF2-40B4-BE49-F238E27FC236}">
                    <a16:creationId xmlns:a16="http://schemas.microsoft.com/office/drawing/2014/main" id="{D4CEF991-EC58-4FF8-97CC-69D8D674E80E}"/>
                  </a:ext>
                </a:extLst>
              </p:cNvPr>
              <p:cNvSpPr txBox="1">
                <a:spLocks noChangeArrowheads="1"/>
              </p:cNvSpPr>
              <p:nvPr/>
            </p:nvSpPr>
            <p:spPr bwMode="auto">
              <a:xfrm>
                <a:off x="0" y="519004"/>
                <a:ext cx="9144000" cy="6274218"/>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tx1"/>
                    </a:solidFill>
                    <a:ea typeface="黑体" panose="02010609060101010101" pitchFamily="49" charset="-122"/>
                  </a:rPr>
                  <a:t>若</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𝑇</m:t>
                    </m:r>
                  </m:oMath>
                </a14:m>
                <a:r>
                  <a:rPr lang="zh-CN" altLang="en-US" dirty="0">
                    <a:solidFill>
                      <a:schemeClr val="tx1"/>
                    </a:solidFill>
                    <a:ea typeface="黑体" panose="02010609060101010101" pitchFamily="49" charset="-122"/>
                  </a:rPr>
                  <a:t>是</a:t>
                </a:r>
                <a14:m>
                  <m:oMath xmlns:m="http://schemas.openxmlformats.org/officeDocument/2006/math">
                    <m:sSub>
                      <m:sSubPr>
                        <m:ctrlPr>
                          <a:rPr lang="en-US" altLang="zh-CN" b="0" i="1" dirty="0" smtClean="0">
                            <a:solidFill>
                              <a:schemeClr val="tx1"/>
                            </a:solidFill>
                            <a:latin typeface="Cambria Math" panose="02040503050406030204" pitchFamily="18" charset="0"/>
                            <a:ea typeface="黑体" panose="02010609060101010101" pitchFamily="49" charset="-122"/>
                          </a:rPr>
                        </m:ctrlPr>
                      </m:sSubPr>
                      <m:e>
                        <m:acc>
                          <m:accPr>
                            <m:chr m:val="̇"/>
                            <m:ctrlPr>
                              <a:rPr lang="en-US" altLang="zh-CN" b="0" i="1" dirty="0" smtClean="0">
                                <a:solidFill>
                                  <a:schemeClr val="tx1"/>
                                </a:solidFill>
                                <a:latin typeface="Cambria Math" panose="02040503050406030204" pitchFamily="18" charset="0"/>
                                <a:ea typeface="黑体" panose="02010609060101010101" pitchFamily="49" charset="-122"/>
                              </a:rPr>
                            </m:ctrlPr>
                          </m:accPr>
                          <m:e>
                            <m:r>
                              <a:rPr lang="en-US" altLang="zh-CN" b="0" i="1" dirty="0" smtClean="0">
                                <a:solidFill>
                                  <a:schemeClr val="tx1"/>
                                </a:solidFill>
                                <a:latin typeface="Cambria Math" panose="02040503050406030204" pitchFamily="18" charset="0"/>
                                <a:ea typeface="黑体" panose="02010609060101010101" pitchFamily="49" charset="-122"/>
                              </a:rPr>
                              <m:t>𝑞</m:t>
                            </m:r>
                          </m:e>
                        </m:acc>
                      </m:e>
                      <m:sub>
                        <m:r>
                          <a:rPr lang="en-US" altLang="zh-CN" b="0" i="1" dirty="0" smtClean="0">
                            <a:solidFill>
                              <a:schemeClr val="tx1"/>
                            </a:solidFill>
                            <a:latin typeface="Cambria Math" panose="02040503050406030204" pitchFamily="18" charset="0"/>
                            <a:ea typeface="黑体" panose="02010609060101010101" pitchFamily="49" charset="-122"/>
                          </a:rPr>
                          <m:t>𝛼</m:t>
                        </m:r>
                      </m:sub>
                    </m:sSub>
                  </m:oMath>
                </a14:m>
                <a:r>
                  <a:rPr lang="zh-CN" altLang="en-US" dirty="0">
                    <a:solidFill>
                      <a:schemeClr val="tx1"/>
                    </a:solidFill>
                    <a:ea typeface="黑体" panose="02010609060101010101" pitchFamily="49" charset="-122"/>
                  </a:rPr>
                  <a:t>的二次函数，易得</a:t>
                </a:r>
                <a14:m>
                  <m:oMath xmlns:m="http://schemas.openxmlformats.org/officeDocument/2006/math">
                    <m:nary>
                      <m:naryPr>
                        <m:chr m:val="∑"/>
                        <m:ctrlPr>
                          <a:rPr lang="en-US" altLang="zh-CN" b="0" i="1" smtClean="0">
                            <a:solidFill>
                              <a:schemeClr val="tx1"/>
                            </a:solidFill>
                            <a:latin typeface="Cambria Math" panose="02040503050406030204" pitchFamily="18" charset="0"/>
                            <a:ea typeface="黑体" panose="02010609060101010101" pitchFamily="49" charset="-122"/>
                          </a:rPr>
                        </m:ctrlPr>
                      </m:naryPr>
                      <m:sub>
                        <m:r>
                          <a:rPr lang="en-US" altLang="zh-CN" b="0" i="1" smtClean="0">
                            <a:solidFill>
                              <a:schemeClr val="tx1"/>
                            </a:solidFill>
                            <a:latin typeface="Cambria Math" panose="02040503050406030204" pitchFamily="18" charset="0"/>
                            <a:ea typeface="黑体" panose="02010609060101010101" pitchFamily="49" charset="-122"/>
                          </a:rPr>
                          <m:t>𝛼</m:t>
                        </m:r>
                        <m:r>
                          <a:rPr lang="en-US" altLang="zh-CN" b="0" i="1" smtClean="0">
                            <a:solidFill>
                              <a:schemeClr val="tx1"/>
                            </a:solidFill>
                            <a:latin typeface="Cambria Math" panose="02040503050406030204" pitchFamily="18" charset="0"/>
                            <a:ea typeface="黑体" panose="02010609060101010101" pitchFamily="49" charset="-122"/>
                          </a:rPr>
                          <m:t>=1</m:t>
                        </m:r>
                      </m:sub>
                      <m:sup>
                        <m:r>
                          <a:rPr lang="en-US" altLang="zh-CN" b="0" i="1" smtClean="0">
                            <a:solidFill>
                              <a:schemeClr val="tx1"/>
                            </a:solidFill>
                            <a:latin typeface="Cambria Math" panose="02040503050406030204" pitchFamily="18" charset="0"/>
                            <a:ea typeface="黑体" panose="02010609060101010101" pitchFamily="49" charset="-122"/>
                          </a:rPr>
                          <m:t>𝑠</m:t>
                        </m:r>
                      </m:sup>
                      <m:e>
                        <m:sSub>
                          <m:sSubPr>
                            <m:ctrlPr>
                              <a:rPr lang="en-US" altLang="zh-CN" b="0" i="1" smtClean="0">
                                <a:solidFill>
                                  <a:schemeClr val="tx1"/>
                                </a:solidFill>
                                <a:latin typeface="Cambria Math" panose="02040503050406030204" pitchFamily="18" charset="0"/>
                                <a:ea typeface="黑体" panose="02010609060101010101" pitchFamily="49" charset="-122"/>
                              </a:rPr>
                            </m:ctrlPr>
                          </m:sSubPr>
                          <m:e>
                            <m:acc>
                              <m:accPr>
                                <m:chr m:val="̇"/>
                                <m:ctrlPr>
                                  <a:rPr lang="en-US" altLang="zh-CN" b="0" i="1" smtClean="0">
                                    <a:solidFill>
                                      <a:schemeClr val="tx1"/>
                                    </a:solidFill>
                                    <a:latin typeface="Cambria Math" panose="02040503050406030204" pitchFamily="18" charset="0"/>
                                    <a:ea typeface="黑体" panose="02010609060101010101" pitchFamily="49" charset="-122"/>
                                  </a:rPr>
                                </m:ctrlPr>
                              </m:accPr>
                              <m:e>
                                <m:r>
                                  <a:rPr lang="en-US" altLang="zh-CN" b="0" i="1" smtClean="0">
                                    <a:solidFill>
                                      <a:schemeClr val="tx1"/>
                                    </a:solidFill>
                                    <a:latin typeface="Cambria Math" panose="02040503050406030204" pitchFamily="18" charset="0"/>
                                    <a:ea typeface="黑体" panose="02010609060101010101" pitchFamily="49" charset="-122"/>
                                  </a:rPr>
                                  <m:t>𝑞</m:t>
                                </m:r>
                              </m:e>
                            </m:acc>
                          </m:e>
                          <m:sub>
                            <m:r>
                              <a:rPr lang="en-US" altLang="zh-CN" b="0" i="1" smtClean="0">
                                <a:solidFill>
                                  <a:schemeClr val="tx1"/>
                                </a:solidFill>
                                <a:latin typeface="Cambria Math" panose="02040503050406030204" pitchFamily="18" charset="0"/>
                                <a:ea typeface="黑体" panose="02010609060101010101" pitchFamily="49" charset="-122"/>
                              </a:rPr>
                              <m:t>𝛼</m:t>
                            </m:r>
                          </m:sub>
                        </m:sSub>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𝐿</m:t>
                            </m:r>
                          </m:num>
                          <m:den>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acc>
                                  <m:accPr>
                                    <m:chr m:val="̇"/>
                                    <m:ctrlPr>
                                      <a:rPr lang="en-US" altLang="zh-CN" b="0" i="1" smtClean="0">
                                        <a:solidFill>
                                          <a:schemeClr val="tx1"/>
                                        </a:solidFill>
                                        <a:latin typeface="Cambria Math" panose="02040503050406030204" pitchFamily="18" charset="0"/>
                                        <a:ea typeface="黑体" panose="02010609060101010101" pitchFamily="49" charset="-122"/>
                                      </a:rPr>
                                    </m:ctrlPr>
                                  </m:accPr>
                                  <m:e>
                                    <m:r>
                                      <a:rPr lang="en-US" altLang="zh-CN" b="0" i="1" smtClean="0">
                                        <a:solidFill>
                                          <a:schemeClr val="tx1"/>
                                        </a:solidFill>
                                        <a:latin typeface="Cambria Math" panose="02040503050406030204" pitchFamily="18" charset="0"/>
                                        <a:ea typeface="黑体" panose="02010609060101010101" pitchFamily="49" charset="-122"/>
                                      </a:rPr>
                                      <m:t>𝑞</m:t>
                                    </m:r>
                                  </m:e>
                                </m:acc>
                              </m:e>
                              <m:sub>
                                <m:r>
                                  <a:rPr lang="en-US" altLang="zh-CN" b="0" i="1" smtClean="0">
                                    <a:solidFill>
                                      <a:schemeClr val="tx1"/>
                                    </a:solidFill>
                                    <a:latin typeface="Cambria Math" panose="02040503050406030204" pitchFamily="18" charset="0"/>
                                    <a:ea typeface="黑体" panose="02010609060101010101" pitchFamily="49" charset="-122"/>
                                  </a:rPr>
                                  <m:t>𝛼</m:t>
                                </m:r>
                              </m:sub>
                            </m:sSub>
                          </m:den>
                        </m:f>
                        <m:r>
                          <a:rPr lang="en-US" altLang="zh-CN" b="0" i="1" smtClean="0">
                            <a:solidFill>
                              <a:schemeClr val="tx1"/>
                            </a:solidFill>
                            <a:latin typeface="Cambria Math" panose="02040503050406030204" pitchFamily="18" charset="0"/>
                            <a:ea typeface="黑体" panose="02010609060101010101" pitchFamily="49" charset="-122"/>
                          </a:rPr>
                          <m:t>=2</m:t>
                        </m:r>
                        <m:r>
                          <a:rPr lang="en-US" altLang="zh-CN" b="0" i="1" smtClean="0">
                            <a:solidFill>
                              <a:schemeClr val="tx1"/>
                            </a:solidFill>
                            <a:latin typeface="Cambria Math" panose="02040503050406030204" pitchFamily="18" charset="0"/>
                            <a:ea typeface="黑体" panose="02010609060101010101" pitchFamily="49" charset="-122"/>
                          </a:rPr>
                          <m:t>𝑇</m:t>
                        </m:r>
                      </m:e>
                    </m:nary>
                  </m:oMath>
                </a14:m>
                <a:r>
                  <a:rPr lang="zh-CN" altLang="en-US" dirty="0">
                    <a:solidFill>
                      <a:schemeClr val="tx1"/>
                    </a:solidFill>
                    <a:ea typeface="黑体" panose="02010609060101010101" pitchFamily="49" charset="-122"/>
                  </a:rPr>
                  <a:t>，故哈密顿函数为</a:t>
                </a:r>
                <a:endParaRPr lang="en-US" altLang="zh-CN" dirty="0">
                  <a:solidFill>
                    <a:schemeClr val="tx1"/>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𝐻</m:t>
                      </m:r>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𝑇</m:t>
                      </m:r>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𝑉</m:t>
                      </m:r>
                      <m:r>
                        <a:rPr lang="en-US" altLang="zh-CN" b="0" i="1" smtClean="0">
                          <a:solidFill>
                            <a:srgbClr val="0000FF"/>
                          </a:solidFill>
                          <a:latin typeface="Cambria Math" panose="02040503050406030204" pitchFamily="18" charset="0"/>
                          <a:ea typeface="黑体" panose="02010609060101010101" pitchFamily="49" charset="-122"/>
                        </a:rPr>
                        <m:t>=</m:t>
                      </m:r>
                      <m:f>
                        <m:fPr>
                          <m:ctrlPr>
                            <a:rPr lang="en-US" altLang="zh-CN" b="0" i="1" smtClean="0">
                              <a:solidFill>
                                <a:srgbClr val="0000FF"/>
                              </a:solidFill>
                              <a:latin typeface="Cambria Math" panose="02040503050406030204" pitchFamily="18" charset="0"/>
                              <a:ea typeface="黑体" panose="02010609060101010101" pitchFamily="49" charset="-122"/>
                            </a:rPr>
                          </m:ctrlPr>
                        </m:fPr>
                        <m:num>
                          <m:r>
                            <a:rPr lang="en-US" altLang="zh-CN" b="0" i="1" smtClean="0">
                              <a:solidFill>
                                <a:srgbClr val="0000FF"/>
                              </a:solidFill>
                              <a:latin typeface="Cambria Math" panose="02040503050406030204" pitchFamily="18" charset="0"/>
                              <a:ea typeface="黑体" panose="02010609060101010101" pitchFamily="49" charset="-122"/>
                            </a:rPr>
                            <m:t>1</m:t>
                          </m:r>
                        </m:num>
                        <m:den>
                          <m:r>
                            <a:rPr lang="en-US" altLang="zh-CN" b="0" i="1" smtClean="0">
                              <a:solidFill>
                                <a:srgbClr val="0000FF"/>
                              </a:solidFill>
                              <a:latin typeface="Cambria Math" panose="02040503050406030204" pitchFamily="18" charset="0"/>
                              <a:ea typeface="黑体" panose="02010609060101010101" pitchFamily="49" charset="-122"/>
                            </a:rPr>
                            <m:t>2</m:t>
                          </m:r>
                        </m:den>
                      </m:f>
                      <m:nary>
                        <m:naryPr>
                          <m:chr m:val="∑"/>
                          <m:ctrlPr>
                            <a:rPr lang="en-US" altLang="zh-CN" b="0" i="1" smtClean="0">
                              <a:solidFill>
                                <a:srgbClr val="0000FF"/>
                              </a:solidFill>
                              <a:latin typeface="Cambria Math" panose="02040503050406030204" pitchFamily="18" charset="0"/>
                              <a:ea typeface="黑体" panose="02010609060101010101" pitchFamily="49" charset="-122"/>
                            </a:rPr>
                          </m:ctrlPr>
                        </m:naryPr>
                        <m:sub>
                          <m:r>
                            <a:rPr lang="en-US" altLang="zh-CN" b="0" i="1" smtClean="0">
                              <a:solidFill>
                                <a:srgbClr val="0000FF"/>
                              </a:solidFill>
                              <a:latin typeface="Cambria Math" panose="02040503050406030204" pitchFamily="18" charset="0"/>
                              <a:ea typeface="黑体" panose="02010609060101010101" pitchFamily="49" charset="-122"/>
                            </a:rPr>
                            <m:t>𝛼</m:t>
                          </m:r>
                          <m:r>
                            <a:rPr lang="en-US" altLang="zh-CN" b="0" i="1" smtClean="0">
                              <a:solidFill>
                                <a:srgbClr val="0000FF"/>
                              </a:solidFill>
                              <a:latin typeface="Cambria Math" panose="02040503050406030204" pitchFamily="18" charset="0"/>
                              <a:ea typeface="黑体" panose="02010609060101010101" pitchFamily="49" charset="-122"/>
                            </a:rPr>
                            <m:t>=1</m:t>
                          </m:r>
                        </m:sub>
                        <m:sup>
                          <m:r>
                            <a:rPr lang="en-US" altLang="zh-CN" b="0" i="1" smtClean="0">
                              <a:solidFill>
                                <a:srgbClr val="0000FF"/>
                              </a:solidFill>
                              <a:latin typeface="Cambria Math" panose="02040503050406030204" pitchFamily="18" charset="0"/>
                              <a:ea typeface="黑体" panose="02010609060101010101" pitchFamily="49" charset="-122"/>
                            </a:rPr>
                            <m:t>𝑠</m:t>
                          </m:r>
                        </m:sup>
                        <m:e>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𝑞</m:t>
                                  </m:r>
                                </m:e>
                              </m:acc>
                            </m:e>
                            <m:sub>
                              <m:r>
                                <a:rPr lang="en-US" altLang="zh-CN" b="0" i="1" smtClean="0">
                                  <a:solidFill>
                                    <a:srgbClr val="0000FF"/>
                                  </a:solidFill>
                                  <a:latin typeface="Cambria Math" panose="02040503050406030204" pitchFamily="18" charset="0"/>
                                  <a:ea typeface="黑体" panose="02010609060101010101" pitchFamily="49" charset="-122"/>
                                </a:rPr>
                                <m:t>𝛼</m:t>
                              </m:r>
                            </m:sub>
                          </m:sSub>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𝑝</m:t>
                              </m:r>
                            </m:e>
                            <m:sub>
                              <m:r>
                                <a:rPr lang="en-US" altLang="zh-CN" b="0" i="1" smtClean="0">
                                  <a:solidFill>
                                    <a:srgbClr val="0000FF"/>
                                  </a:solidFill>
                                  <a:latin typeface="Cambria Math" panose="02040503050406030204" pitchFamily="18" charset="0"/>
                                  <a:ea typeface="黑体" panose="02010609060101010101" pitchFamily="49" charset="-122"/>
                                </a:rPr>
                                <m:t>𝛼</m:t>
                              </m:r>
                            </m:sub>
                          </m:sSub>
                        </m:e>
                      </m:nary>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𝑉</m:t>
                      </m:r>
                    </m:oMath>
                  </m:oMathPara>
                </a14:m>
                <a:endParaRPr lang="en-US" altLang="zh-CN" b="0" dirty="0">
                  <a:solidFill>
                    <a:srgbClr val="0000FF"/>
                  </a:solidFill>
                  <a:ea typeface="黑体" panose="02010609060101010101" pitchFamily="49" charset="-122"/>
                </a:endParaRPr>
              </a:p>
              <a:p>
                <a:pPr lvl="0" eaLnBrk="1" hangingPunct="1"/>
                <a:endParaRPr lang="en-US" altLang="zh-CN" dirty="0">
                  <a:solidFill>
                    <a:schemeClr val="tx1"/>
                  </a:solidFill>
                  <a:ea typeface="黑体" panose="02010609060101010101" pitchFamily="49" charset="-122"/>
                </a:endParaRPr>
              </a:p>
              <a:p>
                <a:pPr lvl="0" eaLnBrk="1" hangingPunct="1"/>
                <a:endParaRPr lang="en-US" altLang="zh-CN" i="1" dirty="0">
                  <a:latin typeface="Cambria Math" panose="02040503050406030204" pitchFamily="18" charset="0"/>
                  <a:ea typeface="黑体" panose="02010609060101010101" pitchFamily="49" charset="-122"/>
                </a:endParaRPr>
              </a:p>
              <a:p>
                <a:pPr lvl="0" eaLnBrk="1" hangingPunct="1"/>
                <a:endParaRPr lang="en-US" altLang="zh-CN" i="1" dirty="0">
                  <a:solidFill>
                    <a:schemeClr val="tx1"/>
                  </a:solidFill>
                  <a:latin typeface="Cambria Math" panose="02040503050406030204" pitchFamily="18" charset="0"/>
                  <a:ea typeface="黑体" panose="02010609060101010101" pitchFamily="49" charset="-122"/>
                </a:endParaRPr>
              </a:p>
              <a:p>
                <a:pPr lvl="0" eaLnBrk="1" hangingPunct="1"/>
                <a:endParaRPr lang="en-US" altLang="zh-CN" i="1" dirty="0">
                  <a:latin typeface="Cambria Math" panose="02040503050406030204" pitchFamily="18" charset="0"/>
                  <a:ea typeface="黑体" panose="02010609060101010101" pitchFamily="49" charset="-122"/>
                </a:endParaRPr>
              </a:p>
              <a:p>
                <a:pPr lvl="0" eaLnBrk="1" hangingPunct="1"/>
                <a:endParaRPr lang="en-US" altLang="zh-CN" i="1" dirty="0">
                  <a:solidFill>
                    <a:schemeClr val="tx1"/>
                  </a:solidFill>
                  <a:latin typeface="Cambria Math" panose="02040503050406030204" pitchFamily="18" charset="0"/>
                  <a:ea typeface="黑体" panose="02010609060101010101" pitchFamily="49" charset="-122"/>
                </a:endParaRPr>
              </a:p>
              <a:p>
                <a:pPr lvl="0" eaLnBrk="1" hangingPunct="1"/>
                <a:endParaRPr lang="en-US" altLang="zh-CN" i="1" dirty="0">
                  <a:latin typeface="Cambria Math" panose="02040503050406030204" pitchFamily="18" charset="0"/>
                  <a:ea typeface="黑体" panose="02010609060101010101" pitchFamily="49" charset="-122"/>
                </a:endParaRPr>
              </a:p>
              <a:p>
                <a:pPr lvl="0" eaLnBrk="1" hangingPunct="1"/>
                <a:endParaRPr lang="en-US" altLang="zh-CN" i="1" dirty="0">
                  <a:solidFill>
                    <a:schemeClr val="tx1"/>
                  </a:solidFill>
                  <a:latin typeface="Cambria Math" panose="02040503050406030204" pitchFamily="18" charset="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sSub>
                        <m:sSubPr>
                          <m:ctrlPr>
                            <a:rPr kumimoji="0" lang="en-US" altLang="zh-CN" i="1">
                              <a:latin typeface="Cambria Math" panose="02040503050406030204" pitchFamily="18" charset="0"/>
                              <a:ea typeface="黑体" panose="02010609060101010101" pitchFamily="49" charset="-122"/>
                              <a:sym typeface="Symbol" pitchFamily="2" charset="2"/>
                            </a:rPr>
                          </m:ctrlPr>
                        </m:sSubPr>
                        <m:e>
                          <m:r>
                            <a:rPr kumimoji="0" lang="en-US" altLang="zh-CN" i="1">
                              <a:latin typeface="Cambria Math" panose="02040503050406030204" pitchFamily="18" charset="0"/>
                              <a:ea typeface="黑体" panose="02010609060101010101" pitchFamily="49" charset="-122"/>
                              <a:sym typeface="Symbol" pitchFamily="2" charset="2"/>
                            </a:rPr>
                            <m:t>𝑝</m:t>
                          </m:r>
                        </m:e>
                        <m:sub>
                          <m:r>
                            <a:rPr kumimoji="0" lang="en-US" altLang="zh-CN" i="1">
                              <a:latin typeface="Cambria Math" panose="02040503050406030204" pitchFamily="18" charset="0"/>
                              <a:ea typeface="黑体" panose="02010609060101010101" pitchFamily="49" charset="-122"/>
                              <a:sym typeface="Symbol" pitchFamily="2" charset="2"/>
                            </a:rPr>
                            <m:t>𝑥</m:t>
                          </m:r>
                        </m:sub>
                      </m:sSub>
                      <m:r>
                        <a:rPr kumimoji="0" lang="en-US" altLang="zh-CN" i="1">
                          <a:latin typeface="Cambria Math" panose="02040503050406030204" pitchFamily="18" charset="0"/>
                          <a:ea typeface="黑体" panose="02010609060101010101" pitchFamily="49" charset="-122"/>
                          <a:sym typeface="Symbol" pitchFamily="2" charset="2"/>
                        </a:rPr>
                        <m:t>=</m:t>
                      </m:r>
                      <m:f>
                        <m:fPr>
                          <m:ctrlPr>
                            <a:rPr kumimoji="0" lang="en-US" altLang="zh-CN" i="1">
                              <a:latin typeface="Cambria Math" panose="02040503050406030204" pitchFamily="18" charset="0"/>
                              <a:ea typeface="黑体" panose="02010609060101010101" pitchFamily="49" charset="-122"/>
                              <a:sym typeface="Symbol" pitchFamily="2" charset="2"/>
                            </a:rPr>
                          </m:ctrlPr>
                        </m:fPr>
                        <m:num>
                          <m:r>
                            <a:rPr kumimoji="0" lang="en-US" altLang="zh-CN" i="1">
                              <a:latin typeface="Cambria Math" panose="02040503050406030204" pitchFamily="18" charset="0"/>
                              <a:ea typeface="黑体" panose="02010609060101010101" pitchFamily="49" charset="-122"/>
                              <a:sym typeface="Symbol" pitchFamily="2" charset="2"/>
                            </a:rPr>
                            <m:t>𝜕</m:t>
                          </m:r>
                          <m:r>
                            <a:rPr kumimoji="0" lang="en-US" altLang="zh-CN" i="1">
                              <a:latin typeface="Cambria Math" panose="02040503050406030204" pitchFamily="18" charset="0"/>
                              <a:ea typeface="黑体" panose="02010609060101010101" pitchFamily="49" charset="-122"/>
                              <a:sym typeface="Symbol" pitchFamily="2" charset="2"/>
                            </a:rPr>
                            <m:t>𝐿</m:t>
                          </m:r>
                        </m:num>
                        <m:den>
                          <m:r>
                            <a:rPr kumimoji="0" lang="en-US" altLang="zh-CN" i="1">
                              <a:latin typeface="Cambria Math" panose="02040503050406030204" pitchFamily="18" charset="0"/>
                              <a:ea typeface="黑体" panose="02010609060101010101" pitchFamily="49" charset="-122"/>
                              <a:sym typeface="Symbol" pitchFamily="2" charset="2"/>
                            </a:rPr>
                            <m:t>𝜕</m:t>
                          </m:r>
                          <m:acc>
                            <m:accPr>
                              <m:chr m:val="̇"/>
                              <m:ctrlPr>
                                <a:rPr kumimoji="0" lang="en-US" altLang="zh-CN" i="1">
                                  <a:latin typeface="Cambria Math" panose="02040503050406030204" pitchFamily="18" charset="0"/>
                                  <a:ea typeface="黑体" panose="02010609060101010101" pitchFamily="49" charset="-122"/>
                                  <a:sym typeface="Symbol" pitchFamily="2" charset="2"/>
                                </a:rPr>
                              </m:ctrlPr>
                            </m:accPr>
                            <m:e>
                              <m:r>
                                <a:rPr kumimoji="0" lang="en-US" altLang="zh-CN" i="1">
                                  <a:latin typeface="Cambria Math" panose="02040503050406030204" pitchFamily="18" charset="0"/>
                                  <a:ea typeface="黑体" panose="02010609060101010101" pitchFamily="49" charset="-122"/>
                                  <a:sym typeface="Symbol" pitchFamily="2" charset="2"/>
                                </a:rPr>
                                <m:t>𝑥</m:t>
                              </m:r>
                            </m:e>
                          </m:acc>
                        </m:den>
                      </m:f>
                      <m:r>
                        <a:rPr kumimoji="0" lang="en-US" altLang="zh-CN" i="1">
                          <a:latin typeface="Cambria Math" panose="02040503050406030204" pitchFamily="18" charset="0"/>
                          <a:ea typeface="黑体" panose="02010609060101010101" pitchFamily="49" charset="-122"/>
                          <a:sym typeface="Symbol" pitchFamily="2" charset="2"/>
                        </a:rPr>
                        <m:t>=</m:t>
                      </m:r>
                      <m:r>
                        <a:rPr kumimoji="0" lang="en-US" altLang="zh-CN" i="1">
                          <a:latin typeface="Cambria Math" panose="02040503050406030204" pitchFamily="18" charset="0"/>
                          <a:ea typeface="黑体" panose="02010609060101010101" pitchFamily="49" charset="-122"/>
                          <a:sym typeface="Symbol" pitchFamily="2" charset="2"/>
                        </a:rPr>
                        <m:t>𝑚</m:t>
                      </m:r>
                      <m:d>
                        <m:dPr>
                          <m:ctrlPr>
                            <a:rPr kumimoji="0" lang="en-US" altLang="zh-CN" i="1">
                              <a:latin typeface="Cambria Math" panose="02040503050406030204" pitchFamily="18" charset="0"/>
                              <a:ea typeface="黑体" panose="02010609060101010101" pitchFamily="49" charset="-122"/>
                              <a:sym typeface="Symbol" pitchFamily="2" charset="2"/>
                            </a:rPr>
                          </m:ctrlPr>
                        </m:dPr>
                        <m:e>
                          <m:r>
                            <a:rPr kumimoji="0" lang="en-US" altLang="zh-CN" i="1">
                              <a:latin typeface="Cambria Math" panose="02040503050406030204" pitchFamily="18" charset="0"/>
                              <a:ea typeface="黑体" panose="02010609060101010101" pitchFamily="49" charset="-122"/>
                              <a:sym typeface="Symbol" pitchFamily="2" charset="2"/>
                            </a:rPr>
                            <m:t>2</m:t>
                          </m:r>
                          <m:acc>
                            <m:accPr>
                              <m:chr m:val="̇"/>
                              <m:ctrlPr>
                                <a:rPr kumimoji="0" lang="en-US" altLang="zh-CN" i="1">
                                  <a:latin typeface="Cambria Math" panose="02040503050406030204" pitchFamily="18" charset="0"/>
                                  <a:ea typeface="黑体" panose="02010609060101010101" pitchFamily="49" charset="-122"/>
                                  <a:sym typeface="Symbol" pitchFamily="2" charset="2"/>
                                </a:rPr>
                              </m:ctrlPr>
                            </m:accPr>
                            <m:e>
                              <m:r>
                                <a:rPr kumimoji="0" lang="en-US" altLang="zh-CN" i="1">
                                  <a:latin typeface="Cambria Math" panose="02040503050406030204" pitchFamily="18" charset="0"/>
                                  <a:ea typeface="黑体" panose="02010609060101010101" pitchFamily="49" charset="-122"/>
                                  <a:sym typeface="Symbol" pitchFamily="2" charset="2"/>
                                </a:rPr>
                                <m:t>𝑥</m:t>
                              </m:r>
                            </m:e>
                          </m:acc>
                          <m:r>
                            <a:rPr kumimoji="0" lang="en-US" altLang="zh-CN" i="1">
                              <a:latin typeface="Cambria Math" panose="02040503050406030204" pitchFamily="18" charset="0"/>
                              <a:ea typeface="黑体" panose="02010609060101010101" pitchFamily="49" charset="-122"/>
                              <a:sym typeface="Symbol" pitchFamily="2" charset="2"/>
                            </a:rPr>
                            <m:t>+</m:t>
                          </m:r>
                          <m:r>
                            <a:rPr kumimoji="0" lang="en-US" altLang="zh-CN" i="1">
                              <a:latin typeface="Cambria Math" panose="02040503050406030204" pitchFamily="18" charset="0"/>
                              <a:ea typeface="黑体" panose="02010609060101010101" pitchFamily="49" charset="-122"/>
                              <a:sym typeface="Symbol" pitchFamily="2" charset="2"/>
                            </a:rPr>
                            <m:t>𝑙</m:t>
                          </m:r>
                          <m:acc>
                            <m:accPr>
                              <m:chr m:val="̇"/>
                              <m:ctrlPr>
                                <a:rPr kumimoji="0" lang="en-US" altLang="zh-CN" i="1">
                                  <a:latin typeface="Cambria Math" panose="02040503050406030204" pitchFamily="18" charset="0"/>
                                  <a:ea typeface="黑体" panose="02010609060101010101" pitchFamily="49" charset="-122"/>
                                  <a:sym typeface="Symbol" pitchFamily="2" charset="2"/>
                                </a:rPr>
                              </m:ctrlPr>
                            </m:accPr>
                            <m:e>
                              <m:r>
                                <a:rPr kumimoji="0" lang="en-US" altLang="zh-CN" i="1">
                                  <a:latin typeface="Cambria Math" panose="02040503050406030204" pitchFamily="18" charset="0"/>
                                  <a:ea typeface="黑体" panose="02010609060101010101" pitchFamily="49" charset="-122"/>
                                  <a:sym typeface="Symbol" pitchFamily="2" charset="2"/>
                                </a:rPr>
                                <m:t>𝜑</m:t>
                              </m:r>
                            </m:e>
                          </m:acc>
                          <m:func>
                            <m:funcPr>
                              <m:ctrlPr>
                                <a:rPr kumimoji="0" lang="en-US" altLang="zh-CN" i="1">
                                  <a:latin typeface="Cambria Math" panose="02040503050406030204" pitchFamily="18" charset="0"/>
                                  <a:ea typeface="黑体" panose="02010609060101010101" pitchFamily="49" charset="-122"/>
                                  <a:sym typeface="Symbol" pitchFamily="2" charset="2"/>
                                </a:rPr>
                              </m:ctrlPr>
                            </m:funcPr>
                            <m:fName>
                              <m:r>
                                <m:rPr>
                                  <m:sty m:val="p"/>
                                </m:rPr>
                                <a:rPr kumimoji="0" lang="en-US" altLang="zh-CN">
                                  <a:latin typeface="Cambria Math" panose="02040503050406030204" pitchFamily="18" charset="0"/>
                                  <a:ea typeface="黑体" panose="02010609060101010101" pitchFamily="49" charset="-122"/>
                                  <a:sym typeface="Symbol" pitchFamily="2" charset="2"/>
                                </a:rPr>
                                <m:t>cos</m:t>
                              </m:r>
                            </m:fName>
                            <m:e>
                              <m:r>
                                <a:rPr kumimoji="0" lang="en-US" altLang="zh-CN" i="1">
                                  <a:latin typeface="Cambria Math" panose="02040503050406030204" pitchFamily="18" charset="0"/>
                                  <a:ea typeface="黑体" panose="02010609060101010101" pitchFamily="49" charset="-122"/>
                                  <a:sym typeface="Symbol" pitchFamily="2" charset="2"/>
                                </a:rPr>
                                <m:t>𝜑</m:t>
                              </m:r>
                            </m:e>
                          </m:func>
                        </m:e>
                      </m:d>
                      <m:r>
                        <a:rPr kumimoji="0" lang="en-US" altLang="zh-CN" i="1">
                          <a:latin typeface="Cambria Math" panose="02040503050406030204" pitchFamily="18" charset="0"/>
                          <a:ea typeface="黑体" panose="02010609060101010101" pitchFamily="49" charset="-122"/>
                          <a:sym typeface="Symbol" pitchFamily="2" charset="2"/>
                        </a:rPr>
                        <m:t>,  </m:t>
                      </m:r>
                      <m:sSub>
                        <m:sSubPr>
                          <m:ctrlPr>
                            <a:rPr kumimoji="0" lang="en-US" altLang="zh-CN" i="1">
                              <a:latin typeface="Cambria Math" panose="02040503050406030204" pitchFamily="18" charset="0"/>
                              <a:ea typeface="黑体" panose="02010609060101010101" pitchFamily="49" charset="-122"/>
                              <a:sym typeface="Symbol" pitchFamily="2" charset="2"/>
                            </a:rPr>
                          </m:ctrlPr>
                        </m:sSubPr>
                        <m:e>
                          <m:r>
                            <a:rPr kumimoji="0" lang="en-US" altLang="zh-CN" i="1">
                              <a:latin typeface="Cambria Math" panose="02040503050406030204" pitchFamily="18" charset="0"/>
                              <a:ea typeface="黑体" panose="02010609060101010101" pitchFamily="49" charset="-122"/>
                              <a:sym typeface="Symbol" pitchFamily="2" charset="2"/>
                            </a:rPr>
                            <m:t>𝑝</m:t>
                          </m:r>
                        </m:e>
                        <m:sub>
                          <m:r>
                            <a:rPr kumimoji="0" lang="en-US" altLang="zh-CN" i="1">
                              <a:latin typeface="Cambria Math" panose="02040503050406030204" pitchFamily="18" charset="0"/>
                              <a:ea typeface="黑体" panose="02010609060101010101" pitchFamily="49" charset="-122"/>
                              <a:sym typeface="Symbol" pitchFamily="2" charset="2"/>
                            </a:rPr>
                            <m:t>𝜑</m:t>
                          </m:r>
                        </m:sub>
                      </m:sSub>
                      <m:r>
                        <a:rPr kumimoji="0" lang="en-US" altLang="zh-CN" i="1">
                          <a:latin typeface="Cambria Math" panose="02040503050406030204" pitchFamily="18" charset="0"/>
                          <a:ea typeface="黑体" panose="02010609060101010101" pitchFamily="49" charset="-122"/>
                          <a:sym typeface="Symbol" pitchFamily="2" charset="2"/>
                        </a:rPr>
                        <m:t>=</m:t>
                      </m:r>
                      <m:f>
                        <m:fPr>
                          <m:ctrlPr>
                            <a:rPr kumimoji="0" lang="en-US" altLang="zh-CN" i="1">
                              <a:latin typeface="Cambria Math" panose="02040503050406030204" pitchFamily="18" charset="0"/>
                              <a:ea typeface="黑体" panose="02010609060101010101" pitchFamily="49" charset="-122"/>
                              <a:sym typeface="Symbol" pitchFamily="2" charset="2"/>
                            </a:rPr>
                          </m:ctrlPr>
                        </m:fPr>
                        <m:num>
                          <m:r>
                            <a:rPr kumimoji="0" lang="en-US" altLang="zh-CN" i="1">
                              <a:latin typeface="Cambria Math" panose="02040503050406030204" pitchFamily="18" charset="0"/>
                              <a:ea typeface="黑体" panose="02010609060101010101" pitchFamily="49" charset="-122"/>
                              <a:sym typeface="Symbol" pitchFamily="2" charset="2"/>
                            </a:rPr>
                            <m:t>𝜕</m:t>
                          </m:r>
                          <m:r>
                            <a:rPr kumimoji="0" lang="en-US" altLang="zh-CN" i="1">
                              <a:latin typeface="Cambria Math" panose="02040503050406030204" pitchFamily="18" charset="0"/>
                              <a:ea typeface="黑体" panose="02010609060101010101" pitchFamily="49" charset="-122"/>
                              <a:sym typeface="Symbol" pitchFamily="2" charset="2"/>
                            </a:rPr>
                            <m:t>𝐿</m:t>
                          </m:r>
                        </m:num>
                        <m:den>
                          <m:r>
                            <a:rPr kumimoji="0" lang="en-US" altLang="zh-CN" i="1">
                              <a:latin typeface="Cambria Math" panose="02040503050406030204" pitchFamily="18" charset="0"/>
                              <a:ea typeface="黑体" panose="02010609060101010101" pitchFamily="49" charset="-122"/>
                              <a:sym typeface="Symbol" pitchFamily="2" charset="2"/>
                            </a:rPr>
                            <m:t>𝜕</m:t>
                          </m:r>
                          <m:acc>
                            <m:accPr>
                              <m:chr m:val="̇"/>
                              <m:ctrlPr>
                                <a:rPr kumimoji="0" lang="en-US" altLang="zh-CN" i="1">
                                  <a:latin typeface="Cambria Math" panose="02040503050406030204" pitchFamily="18" charset="0"/>
                                  <a:ea typeface="黑体" panose="02010609060101010101" pitchFamily="49" charset="-122"/>
                                  <a:sym typeface="Symbol" pitchFamily="2" charset="2"/>
                                </a:rPr>
                              </m:ctrlPr>
                            </m:accPr>
                            <m:e>
                              <m:r>
                                <a:rPr kumimoji="0" lang="en-US" altLang="zh-CN" i="1">
                                  <a:latin typeface="Cambria Math" panose="02040503050406030204" pitchFamily="18" charset="0"/>
                                  <a:ea typeface="黑体" panose="02010609060101010101" pitchFamily="49" charset="-122"/>
                                  <a:sym typeface="Symbol" pitchFamily="2" charset="2"/>
                                </a:rPr>
                                <m:t>𝜑</m:t>
                              </m:r>
                            </m:e>
                          </m:acc>
                        </m:den>
                      </m:f>
                      <m:r>
                        <a:rPr kumimoji="0" lang="en-US" altLang="zh-CN" i="1">
                          <a:latin typeface="Cambria Math" panose="02040503050406030204" pitchFamily="18" charset="0"/>
                          <a:ea typeface="黑体" panose="02010609060101010101" pitchFamily="49" charset="-122"/>
                          <a:sym typeface="Symbol" pitchFamily="2" charset="2"/>
                        </a:rPr>
                        <m:t>=</m:t>
                      </m:r>
                      <m:r>
                        <a:rPr kumimoji="0" lang="en-US" altLang="zh-CN" i="1">
                          <a:latin typeface="Cambria Math" panose="02040503050406030204" pitchFamily="18" charset="0"/>
                          <a:ea typeface="黑体" panose="02010609060101010101" pitchFamily="49" charset="-122"/>
                          <a:sym typeface="Symbol" pitchFamily="2" charset="2"/>
                        </a:rPr>
                        <m:t>𝑚𝑙</m:t>
                      </m:r>
                      <m:d>
                        <m:dPr>
                          <m:ctrlPr>
                            <a:rPr kumimoji="0" lang="en-US" altLang="zh-CN" i="1">
                              <a:latin typeface="Cambria Math" panose="02040503050406030204" pitchFamily="18" charset="0"/>
                              <a:ea typeface="黑体" panose="02010609060101010101" pitchFamily="49" charset="-122"/>
                              <a:sym typeface="Symbol" pitchFamily="2" charset="2"/>
                            </a:rPr>
                          </m:ctrlPr>
                        </m:dPr>
                        <m:e>
                          <m:r>
                            <a:rPr kumimoji="0" lang="en-US" altLang="zh-CN" i="1">
                              <a:latin typeface="Cambria Math" panose="02040503050406030204" pitchFamily="18" charset="0"/>
                              <a:ea typeface="黑体" panose="02010609060101010101" pitchFamily="49" charset="-122"/>
                              <a:sym typeface="Symbol" pitchFamily="2" charset="2"/>
                            </a:rPr>
                            <m:t>𝑙</m:t>
                          </m:r>
                          <m:acc>
                            <m:accPr>
                              <m:chr m:val="̇"/>
                              <m:ctrlPr>
                                <a:rPr kumimoji="0" lang="en-US" altLang="zh-CN" i="1">
                                  <a:latin typeface="Cambria Math" panose="02040503050406030204" pitchFamily="18" charset="0"/>
                                  <a:ea typeface="黑体" panose="02010609060101010101" pitchFamily="49" charset="-122"/>
                                  <a:sym typeface="Symbol" pitchFamily="2" charset="2"/>
                                </a:rPr>
                              </m:ctrlPr>
                            </m:accPr>
                            <m:e>
                              <m:r>
                                <a:rPr kumimoji="0" lang="en-US" altLang="zh-CN" i="1">
                                  <a:latin typeface="Cambria Math" panose="02040503050406030204" pitchFamily="18" charset="0"/>
                                  <a:ea typeface="黑体" panose="02010609060101010101" pitchFamily="49" charset="-122"/>
                                  <a:sym typeface="Symbol" pitchFamily="2" charset="2"/>
                                </a:rPr>
                                <m:t>𝜑</m:t>
                              </m:r>
                            </m:e>
                          </m:acc>
                          <m:r>
                            <a:rPr kumimoji="0" lang="en-US" altLang="zh-CN" i="1">
                              <a:latin typeface="Cambria Math" panose="02040503050406030204" pitchFamily="18" charset="0"/>
                              <a:ea typeface="黑体" panose="02010609060101010101" pitchFamily="49" charset="-122"/>
                              <a:sym typeface="Symbol" pitchFamily="2" charset="2"/>
                            </a:rPr>
                            <m:t>+</m:t>
                          </m:r>
                          <m:acc>
                            <m:accPr>
                              <m:chr m:val="̇"/>
                              <m:ctrlPr>
                                <a:rPr kumimoji="0" lang="en-US" altLang="zh-CN" i="1">
                                  <a:latin typeface="Cambria Math" panose="02040503050406030204" pitchFamily="18" charset="0"/>
                                  <a:ea typeface="黑体" panose="02010609060101010101" pitchFamily="49" charset="-122"/>
                                  <a:sym typeface="Symbol" pitchFamily="2" charset="2"/>
                                </a:rPr>
                              </m:ctrlPr>
                            </m:accPr>
                            <m:e>
                              <m:r>
                                <a:rPr kumimoji="0" lang="en-US" altLang="zh-CN" i="1">
                                  <a:latin typeface="Cambria Math" panose="02040503050406030204" pitchFamily="18" charset="0"/>
                                  <a:ea typeface="黑体" panose="02010609060101010101" pitchFamily="49" charset="-122"/>
                                  <a:sym typeface="Symbol" pitchFamily="2" charset="2"/>
                                </a:rPr>
                                <m:t>𝑥</m:t>
                              </m:r>
                            </m:e>
                          </m:acc>
                          <m:func>
                            <m:funcPr>
                              <m:ctrlPr>
                                <a:rPr kumimoji="0" lang="en-US" altLang="zh-CN" i="1">
                                  <a:latin typeface="Cambria Math" panose="02040503050406030204" pitchFamily="18" charset="0"/>
                                  <a:ea typeface="黑体" panose="02010609060101010101" pitchFamily="49" charset="-122"/>
                                  <a:sym typeface="Symbol" pitchFamily="2" charset="2"/>
                                </a:rPr>
                              </m:ctrlPr>
                            </m:funcPr>
                            <m:fName>
                              <m:r>
                                <m:rPr>
                                  <m:sty m:val="p"/>
                                </m:rPr>
                                <a:rPr kumimoji="0" lang="en-US" altLang="zh-CN">
                                  <a:latin typeface="Cambria Math" panose="02040503050406030204" pitchFamily="18" charset="0"/>
                                  <a:ea typeface="黑体" panose="02010609060101010101" pitchFamily="49" charset="-122"/>
                                  <a:sym typeface="Symbol" pitchFamily="2" charset="2"/>
                                </a:rPr>
                                <m:t>cos</m:t>
                              </m:r>
                            </m:fName>
                            <m:e>
                              <m:r>
                                <a:rPr kumimoji="0" lang="en-US" altLang="zh-CN" i="1">
                                  <a:latin typeface="Cambria Math" panose="02040503050406030204" pitchFamily="18" charset="0"/>
                                  <a:ea typeface="黑体" panose="02010609060101010101" pitchFamily="49" charset="-122"/>
                                  <a:sym typeface="Symbol" pitchFamily="2" charset="2"/>
                                </a:rPr>
                                <m:t>𝜑</m:t>
                              </m:r>
                            </m:e>
                          </m:func>
                        </m:e>
                      </m:d>
                    </m:oMath>
                  </m:oMathPara>
                </a14:m>
                <a:endParaRPr kumimoji="0" lang="en-US" altLang="zh-CN" dirty="0">
                  <a:solidFill>
                    <a:srgbClr val="0000FF"/>
                  </a:solidFill>
                  <a:ea typeface="黑体" panose="02010609060101010101" pitchFamily="49" charset="-122"/>
                  <a:sym typeface="Symbol" pitchFamily="2" charset="2"/>
                </a:endParaRPr>
              </a:p>
              <a:p>
                <a:pPr eaLnBrk="1" hangingPunct="1"/>
                <a14:m>
                  <m:oMathPara xmlns:m="http://schemas.openxmlformats.org/officeDocument/2006/math">
                    <m:oMathParaPr>
                      <m:jc m:val="centerGroup"/>
                    </m:oMathParaPr>
                    <m:oMath xmlns:m="http://schemas.openxmlformats.org/officeDocument/2006/math">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  </m:t>
                      </m:r>
                      <m:acc>
                        <m:accPr>
                          <m:chr m:val="̇"/>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accPr>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𝑥</m:t>
                          </m:r>
                        </m:e>
                      </m:acc>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m:t>
                      </m:r>
                      <m:f>
                        <m:f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fPr>
                        <m:num>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𝑙</m:t>
                          </m:r>
                          <m:sSub>
                            <m:sSub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sSubPr>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𝑝</m:t>
                              </m:r>
                            </m:e>
                            <m:sub>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𝑥</m:t>
                              </m:r>
                            </m:sub>
                          </m:sSub>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m:t>
                          </m:r>
                          <m:sSub>
                            <m:sSub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sSubPr>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𝑝</m:t>
                              </m:r>
                            </m:e>
                            <m:sub>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𝜑</m:t>
                              </m:r>
                            </m:sub>
                          </m:sSub>
                          <m:func>
                            <m:func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funcPr>
                            <m:fName>
                              <m:r>
                                <m:rPr>
                                  <m:sty m:val="p"/>
                                </m:rPr>
                                <a:rPr kumimoji="0" lang="en-US" altLang="zh-CN">
                                  <a:solidFill>
                                    <a:srgbClr val="0000FF"/>
                                  </a:solidFill>
                                  <a:latin typeface="Cambria Math" panose="02040503050406030204" pitchFamily="18" charset="0"/>
                                  <a:ea typeface="黑体" panose="02010609060101010101" pitchFamily="49" charset="-122"/>
                                  <a:sym typeface="Symbol" pitchFamily="2" charset="2"/>
                                </a:rPr>
                                <m:t>cos</m:t>
                              </m:r>
                            </m:fName>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𝜑</m:t>
                              </m:r>
                            </m:e>
                          </m:func>
                        </m:num>
                        <m:den>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𝑚𝑙</m:t>
                          </m:r>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(1+</m:t>
                          </m:r>
                          <m:func>
                            <m:func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funcPr>
                            <m:fName>
                              <m:sSup>
                                <m:sSup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sSupPr>
                                <m:e>
                                  <m:r>
                                    <m:rPr>
                                      <m:sty m:val="p"/>
                                    </m:rPr>
                                    <a:rPr kumimoji="0" lang="en-US" altLang="zh-CN">
                                      <a:solidFill>
                                        <a:srgbClr val="0000FF"/>
                                      </a:solidFill>
                                      <a:latin typeface="Cambria Math" panose="02040503050406030204" pitchFamily="18" charset="0"/>
                                      <a:ea typeface="黑体" panose="02010609060101010101" pitchFamily="49" charset="-122"/>
                                      <a:sym typeface="Symbol" pitchFamily="2" charset="2"/>
                                    </a:rPr>
                                    <m:t>sin</m:t>
                                  </m:r>
                                </m:e>
                                <m:sup>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2</m:t>
                                  </m:r>
                                </m:sup>
                              </m:sSup>
                            </m:fName>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𝜑</m:t>
                              </m:r>
                            </m:e>
                          </m:func>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m:t>
                          </m:r>
                        </m:den>
                      </m:f>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  </m:t>
                      </m:r>
                      <m:acc>
                        <m:accPr>
                          <m:chr m:val="̇"/>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accPr>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𝜑</m:t>
                          </m:r>
                        </m:e>
                      </m:acc>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m:t>
                      </m:r>
                      <m:f>
                        <m:f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fPr>
                        <m:num>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2</m:t>
                          </m:r>
                          <m:sSub>
                            <m:sSub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sSubPr>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𝑝</m:t>
                              </m:r>
                            </m:e>
                            <m:sub>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𝜑</m:t>
                              </m:r>
                            </m:sub>
                          </m:sSub>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m:t>
                          </m:r>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𝑙</m:t>
                          </m:r>
                          <m:sSub>
                            <m:sSub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sSubPr>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𝑝</m:t>
                              </m:r>
                            </m:e>
                            <m:sub>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𝑥</m:t>
                              </m:r>
                            </m:sub>
                          </m:sSub>
                          <m:func>
                            <m:func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funcPr>
                            <m:fName>
                              <m:r>
                                <m:rPr>
                                  <m:sty m:val="p"/>
                                </m:rPr>
                                <a:rPr kumimoji="0" lang="en-US" altLang="zh-CN">
                                  <a:solidFill>
                                    <a:srgbClr val="0000FF"/>
                                  </a:solidFill>
                                  <a:latin typeface="Cambria Math" panose="02040503050406030204" pitchFamily="18" charset="0"/>
                                  <a:ea typeface="黑体" panose="02010609060101010101" pitchFamily="49" charset="-122"/>
                                  <a:sym typeface="Symbol" pitchFamily="2" charset="2"/>
                                </a:rPr>
                                <m:t>cos</m:t>
                              </m:r>
                            </m:fName>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𝜑</m:t>
                              </m:r>
                            </m:e>
                          </m:func>
                        </m:num>
                        <m:den>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𝑚</m:t>
                          </m:r>
                          <m:sSup>
                            <m:sSup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sSupPr>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𝑙</m:t>
                              </m:r>
                            </m:e>
                            <m:sup>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2</m:t>
                              </m:r>
                            </m:sup>
                          </m:sSup>
                          <m:d>
                            <m:d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dPr>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1+</m:t>
                              </m:r>
                              <m:func>
                                <m:func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funcPr>
                                <m:fName>
                                  <m:sSup>
                                    <m:sSupPr>
                                      <m:ctrlPr>
                                        <a:rPr kumimoji="0" lang="en-US" altLang="zh-CN" i="1">
                                          <a:solidFill>
                                            <a:srgbClr val="0000FF"/>
                                          </a:solidFill>
                                          <a:latin typeface="Cambria Math" panose="02040503050406030204" pitchFamily="18" charset="0"/>
                                          <a:ea typeface="黑体" panose="02010609060101010101" pitchFamily="49" charset="-122"/>
                                          <a:sym typeface="Symbol" pitchFamily="2" charset="2"/>
                                        </a:rPr>
                                      </m:ctrlPr>
                                    </m:sSupPr>
                                    <m:e>
                                      <m:r>
                                        <m:rPr>
                                          <m:sty m:val="p"/>
                                        </m:rPr>
                                        <a:rPr kumimoji="0" lang="en-US" altLang="zh-CN">
                                          <a:solidFill>
                                            <a:srgbClr val="0000FF"/>
                                          </a:solidFill>
                                          <a:latin typeface="Cambria Math" panose="02040503050406030204" pitchFamily="18" charset="0"/>
                                          <a:ea typeface="黑体" panose="02010609060101010101" pitchFamily="49" charset="-122"/>
                                          <a:sym typeface="Symbol" pitchFamily="2" charset="2"/>
                                        </a:rPr>
                                        <m:t>sin</m:t>
                                      </m:r>
                                    </m:e>
                                    <m:sup>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2</m:t>
                                      </m:r>
                                    </m:sup>
                                  </m:sSup>
                                </m:fName>
                                <m:e>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𝜑</m:t>
                                  </m:r>
                                </m:e>
                              </m:func>
                            </m:e>
                          </m:d>
                        </m:den>
                      </m:f>
                    </m:oMath>
                  </m:oMathPara>
                </a14:m>
                <a:endParaRPr lang="en-US" altLang="zh-CN" i="1" dirty="0">
                  <a:latin typeface="Cambria Math" panose="02040503050406030204" pitchFamily="18" charset="0"/>
                  <a:ea typeface="黑体" panose="02010609060101010101" pitchFamily="49" charset="-122"/>
                </a:endParaRPr>
              </a:p>
              <a:p>
                <a:pPr eaLnBrk="1" hangingPunct="1"/>
                <a:r>
                  <a:rPr lang="zh-CN" altLang="en-US" dirty="0">
                    <a:latin typeface="Cambria Math" panose="02040503050406030204" pitchFamily="18" charset="0"/>
                    <a:ea typeface="黑体" panose="02010609060101010101" pitchFamily="49" charset="-122"/>
                  </a:rPr>
                  <a:t>若直接带回</a:t>
                </a:r>
                <a14:m>
                  <m:oMath xmlns:m="http://schemas.openxmlformats.org/officeDocument/2006/math">
                    <m:r>
                      <a:rPr lang="en-US" altLang="zh-CN" b="0" i="1" smtClean="0">
                        <a:latin typeface="Cambria Math" panose="02040503050406030204" pitchFamily="18" charset="0"/>
                        <a:ea typeface="黑体" panose="02010609060101010101" pitchFamily="49" charset="-122"/>
                      </a:rPr>
                      <m:t>𝐻</m:t>
                    </m:r>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𝑝</m:t>
                        </m:r>
                      </m:e>
                      <m:sub>
                        <m:r>
                          <a:rPr lang="en-US" altLang="zh-CN" b="0" i="1" smtClean="0">
                            <a:latin typeface="Cambria Math" panose="02040503050406030204" pitchFamily="18" charset="0"/>
                            <a:ea typeface="黑体" panose="02010609060101010101" pitchFamily="49" charset="-122"/>
                          </a:rPr>
                          <m:t>𝑥</m:t>
                        </m:r>
                      </m:sub>
                    </m:sSub>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𝑝</m:t>
                        </m:r>
                      </m:e>
                      <m:sub>
                        <m:r>
                          <a:rPr lang="en-US" altLang="zh-CN" b="0" i="1" smtClean="0">
                            <a:latin typeface="Cambria Math" panose="02040503050406030204" pitchFamily="18" charset="0"/>
                            <a:ea typeface="黑体" panose="02010609060101010101" pitchFamily="49" charset="-122"/>
                          </a:rPr>
                          <m:t>𝜑</m:t>
                        </m:r>
                      </m:sub>
                    </m:sSub>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𝜑</m:t>
                        </m:r>
                      </m:e>
                    </m:acc>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𝐿</m:t>
                    </m:r>
                  </m:oMath>
                </a14:m>
                <a:r>
                  <a:rPr lang="zh-CN" altLang="en-US" dirty="0">
                    <a:latin typeface="Cambria Math" panose="02040503050406030204" pitchFamily="18" charset="0"/>
                    <a:ea typeface="黑体" panose="02010609060101010101" pitchFamily="49" charset="-122"/>
                  </a:rPr>
                  <a:t>，计算较复杂</a:t>
                </a:r>
                <a:endParaRPr lang="en-US" altLang="zh-CN" dirty="0">
                  <a:latin typeface="Cambria Math" panose="02040503050406030204" pitchFamily="18" charset="0"/>
                  <a:ea typeface="黑体" panose="02010609060101010101" pitchFamily="49" charset="-122"/>
                </a:endParaRPr>
              </a:p>
            </p:txBody>
          </p:sp>
        </mc:Choice>
        <mc:Fallback xmlns="">
          <p:sp>
            <p:nvSpPr>
              <p:cNvPr id="2" name="Text Box 9">
                <a:extLst>
                  <a:ext uri="{FF2B5EF4-FFF2-40B4-BE49-F238E27FC236}">
                    <a16:creationId xmlns:a16="http://schemas.microsoft.com/office/drawing/2014/main" id="{D4CEF991-EC58-4FF8-97CC-69D8D674E80E}"/>
                  </a:ext>
                </a:extLst>
              </p:cNvPr>
              <p:cNvSpPr txBox="1">
                <a:spLocks noRot="1" noChangeAspect="1" noMove="1" noResize="1" noEditPoints="1" noAdjustHandles="1" noChangeArrowheads="1" noChangeShapeType="1" noTextEdit="1"/>
              </p:cNvSpPr>
              <p:nvPr/>
            </p:nvSpPr>
            <p:spPr bwMode="auto">
              <a:xfrm>
                <a:off x="0" y="519004"/>
                <a:ext cx="9144000" cy="6274218"/>
              </a:xfrm>
              <a:prstGeom prst="rect">
                <a:avLst/>
              </a:prstGeom>
              <a:blipFill>
                <a:blip r:embed="rId3"/>
                <a:stretch>
                  <a:fillRect l="-932"/>
                </a:stretch>
              </a:blipFill>
              <a:ln w="9525">
                <a:solidFill>
                  <a:srgbClr val="FF3399"/>
                </a:solidFill>
                <a:miter lim="800000"/>
                <a:headEnd/>
                <a:tailEnd/>
              </a:ln>
              <a:effectLst/>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60772328-1216-42CC-8929-333AF053F211}"/>
              </a:ext>
            </a:extLst>
          </p:cNvPr>
          <p:cNvSpPr>
            <a:spLocks noGrp="1"/>
          </p:cNvSpPr>
          <p:nvPr>
            <p:ph type="sldNum" sz="quarter" idx="12"/>
          </p:nvPr>
        </p:nvSpPr>
        <p:spPr/>
        <p:txBody>
          <a:bodyPr/>
          <a:lstStyle/>
          <a:p>
            <a:pPr>
              <a:defRPr/>
            </a:pPr>
            <a:fld id="{8372D68D-3E4D-E140-BABB-1F7B81CFF020}" type="slidenum">
              <a:rPr lang="en-US" altLang="zh-CN" smtClean="0"/>
              <a:pPr>
                <a:defRPr/>
              </a:pPr>
              <a:t>16</a:t>
            </a:fld>
            <a:endParaRPr lang="en-US" altLang="zh-CN" dirty="0"/>
          </a:p>
        </p:txBody>
      </p:sp>
      <p:sp>
        <p:nvSpPr>
          <p:cNvPr id="4" name="矩形 3">
            <a:extLst>
              <a:ext uri="{FF2B5EF4-FFF2-40B4-BE49-F238E27FC236}">
                <a16:creationId xmlns:a16="http://schemas.microsoft.com/office/drawing/2014/main" id="{758DD64E-DEF3-431C-8ED3-B1C959F7F4F8}"/>
              </a:ext>
            </a:extLst>
          </p:cNvPr>
          <p:cNvSpPr/>
          <p:nvPr/>
        </p:nvSpPr>
        <p:spPr>
          <a:xfrm>
            <a:off x="0" y="56"/>
            <a:ext cx="3877985" cy="461665"/>
          </a:xfrm>
          <a:prstGeom prst="rect">
            <a:avLst/>
          </a:prstGeom>
          <a:solidFill>
            <a:schemeClr val="bg1"/>
          </a:solidFill>
        </p:spPr>
        <p:txBody>
          <a:bodyPr wrap="none">
            <a:spAutoFit/>
          </a:bodyPr>
          <a:lstStyle/>
          <a:p>
            <a:pPr eaLnBrk="1" hangingPunct="1"/>
            <a:r>
              <a:rPr lang="zh-CN" altLang="en-US" dirty="0">
                <a:solidFill>
                  <a:srgbClr val="FF0000"/>
                </a:solidFill>
                <a:ea typeface="黑体" panose="02010609060101010101" pitchFamily="49" charset="-122"/>
              </a:rPr>
              <a:t>求解哈密顿函数的简便方法</a:t>
            </a:r>
            <a:endParaRPr lang="en-US" altLang="zh-CN" dirty="0">
              <a:solidFill>
                <a:srgbClr val="FF0000"/>
              </a:solidFill>
              <a:ea typeface="黑体" panose="02010609060101010101" pitchFamily="49" charset="-122"/>
            </a:endParaRPr>
          </a:p>
        </p:txBody>
      </p:sp>
      <p:graphicFrame>
        <p:nvGraphicFramePr>
          <p:cNvPr id="5" name="Object 9">
            <a:extLst>
              <a:ext uri="{FF2B5EF4-FFF2-40B4-BE49-F238E27FC236}">
                <a16:creationId xmlns:a16="http://schemas.microsoft.com/office/drawing/2014/main" id="{4EFCB375-D123-4569-8C08-16EAD5CFAF78}"/>
              </a:ext>
            </a:extLst>
          </p:cNvPr>
          <p:cNvGraphicFramePr>
            <a:graphicFrameLocks noChangeAspect="1"/>
          </p:cNvGraphicFramePr>
          <p:nvPr>
            <p:extLst>
              <p:ext uri="{D42A27DB-BD31-4B8C-83A1-F6EECF244321}">
                <p14:modId xmlns:p14="http://schemas.microsoft.com/office/powerpoint/2010/main" val="4089790231"/>
              </p:ext>
            </p:extLst>
          </p:nvPr>
        </p:nvGraphicFramePr>
        <p:xfrm>
          <a:off x="5158381" y="2258789"/>
          <a:ext cx="3876276" cy="2340422"/>
        </p:xfrm>
        <a:graphic>
          <a:graphicData uri="http://schemas.openxmlformats.org/presentationml/2006/ole">
            <mc:AlternateContent xmlns:mc="http://schemas.openxmlformats.org/markup-compatibility/2006">
              <mc:Choice xmlns:v="urn:schemas-microsoft-com:vml" Requires="v">
                <p:oleObj spid="_x0000_s57351" name="BMP 图象" r:id="rId4" imgW="3429000" imgH="2070100" progId="Paint.Picture">
                  <p:embed/>
                </p:oleObj>
              </mc:Choice>
              <mc:Fallback>
                <p:oleObj name="BMP 图象" r:id="rId4" imgW="3429000" imgH="2070100" progId="Paint.Picture">
                  <p:embed/>
                  <p:pic>
                    <p:nvPicPr>
                      <p:cNvPr id="5" name="Object 9">
                        <a:extLst>
                          <a:ext uri="{FF2B5EF4-FFF2-40B4-BE49-F238E27FC236}">
                            <a16:creationId xmlns:a16="http://schemas.microsoft.com/office/drawing/2014/main" id="{1BB16321-59BF-482A-89F7-6B2238E8DE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8381" y="2258789"/>
                        <a:ext cx="3876276" cy="2340422"/>
                      </a:xfrm>
                      <a:prstGeom prst="rect">
                        <a:avLst/>
                      </a:prstGeom>
                      <a:noFill/>
                      <a:ln>
                        <a:noFill/>
                      </a:ln>
                      <a:effectLst>
                        <a:outerShdw dist="35921" dir="2700000" algn="ctr" rotWithShape="0">
                          <a:srgbClr val="808080"/>
                        </a:outerShdw>
                      </a:effectLst>
                    </p:spPr>
                  </p:pic>
                </p:oleObj>
              </mc:Fallback>
            </mc:AlternateContent>
          </a:graphicData>
        </a:graphic>
      </p:graphicFrame>
      <mc:AlternateContent xmlns:mc="http://schemas.openxmlformats.org/markup-compatibility/2006" xmlns:a14="http://schemas.microsoft.com/office/drawing/2010/main">
        <mc:Choice Requires="a14">
          <p:sp>
            <p:nvSpPr>
              <p:cNvPr id="6" name="Text Box 9">
                <a:extLst>
                  <a:ext uri="{FF2B5EF4-FFF2-40B4-BE49-F238E27FC236}">
                    <a16:creationId xmlns:a16="http://schemas.microsoft.com/office/drawing/2014/main" id="{0BBB1212-5719-4119-AC91-335FB1853362}"/>
                  </a:ext>
                </a:extLst>
              </p:cNvPr>
              <p:cNvSpPr txBox="1">
                <a:spLocks noChangeArrowheads="1"/>
              </p:cNvSpPr>
              <p:nvPr/>
            </p:nvSpPr>
            <p:spPr bwMode="auto">
              <a:xfrm>
                <a:off x="114885" y="2348880"/>
                <a:ext cx="4900136" cy="1883272"/>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r>
                  <a:rPr lang="zh-CN" altLang="en-US" dirty="0">
                    <a:solidFill>
                      <a:srgbClr val="FF0000"/>
                    </a:solidFill>
                    <a:latin typeface="Cambria Math" panose="02040503050406030204" pitchFamily="18" charset="0"/>
                    <a:ea typeface="黑体" panose="02010609060101010101" pitchFamily="49" charset="-122"/>
                  </a:rPr>
                  <a:t>例</a:t>
                </a:r>
                <a:r>
                  <a:rPr lang="en-US" altLang="zh-CN" dirty="0">
                    <a:solidFill>
                      <a:srgbClr val="FF0000"/>
                    </a:solidFill>
                    <a:latin typeface="Cambria Math" panose="02040503050406030204" pitchFamily="18" charset="0"/>
                    <a:ea typeface="黑体" panose="02010609060101010101" pitchFamily="49" charset="-122"/>
                  </a:rPr>
                  <a:t>6</a:t>
                </a:r>
                <a:r>
                  <a:rPr lang="zh-CN" altLang="en-US" dirty="0">
                    <a:solidFill>
                      <a:srgbClr val="FF0000"/>
                    </a:solidFill>
                    <a:latin typeface="Cambria Math" panose="02040503050406030204" pitchFamily="18" charset="0"/>
                    <a:ea typeface="黑体" panose="02010609060101010101" pitchFamily="49" charset="-122"/>
                  </a:rPr>
                  <a:t>：</a:t>
                </a:r>
                <a:endParaRPr lang="en-US" altLang="zh-CN" b="0" dirty="0">
                  <a:solidFill>
                    <a:srgbClr val="FF0000"/>
                  </a:solidFill>
                  <a:latin typeface="Cambria Math" panose="02040503050406030204" pitchFamily="18" charset="0"/>
                  <a:ea typeface="黑体" panose="02010609060101010101" pitchFamily="49" charset="-122"/>
                </a:endParaRPr>
              </a:p>
              <a:p>
                <a:pPr lvl="0" eaLnBrk="1" hangingPunct="1"/>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𝐿</m:t>
                      </m:r>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𝑚</m:t>
                      </m:r>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𝑥</m:t>
                              </m:r>
                            </m:e>
                          </m:acc>
                        </m:e>
                        <m:sup>
                          <m:r>
                            <a:rPr lang="en-US" altLang="zh-CN" b="0" i="1" smtClean="0">
                              <a:solidFill>
                                <a:srgbClr val="0000FF"/>
                              </a:solidFill>
                              <a:latin typeface="Cambria Math" panose="02040503050406030204" pitchFamily="18" charset="0"/>
                              <a:ea typeface="黑体" panose="02010609060101010101" pitchFamily="49" charset="-122"/>
                            </a:rPr>
                            <m:t>2</m:t>
                          </m:r>
                        </m:sup>
                      </m:sSup>
                      <m:r>
                        <a:rPr lang="en-US" altLang="zh-CN" b="0" i="1" smtClean="0">
                          <a:solidFill>
                            <a:srgbClr val="0000FF"/>
                          </a:solidFill>
                          <a:latin typeface="Cambria Math" panose="02040503050406030204" pitchFamily="18" charset="0"/>
                          <a:ea typeface="黑体" panose="02010609060101010101" pitchFamily="49" charset="-122"/>
                        </a:rPr>
                        <m:t>+</m:t>
                      </m:r>
                      <m:f>
                        <m:fPr>
                          <m:ctrlPr>
                            <a:rPr lang="en-US" altLang="zh-CN" b="0" i="1" smtClean="0">
                              <a:solidFill>
                                <a:srgbClr val="0000FF"/>
                              </a:solidFill>
                              <a:latin typeface="Cambria Math" panose="02040503050406030204" pitchFamily="18" charset="0"/>
                              <a:ea typeface="黑体" panose="02010609060101010101" pitchFamily="49" charset="-122"/>
                            </a:rPr>
                          </m:ctrlPr>
                        </m:fPr>
                        <m:num>
                          <m:r>
                            <a:rPr lang="en-US" altLang="zh-CN" b="0" i="1" smtClean="0">
                              <a:solidFill>
                                <a:srgbClr val="0000FF"/>
                              </a:solidFill>
                              <a:latin typeface="Cambria Math" panose="02040503050406030204" pitchFamily="18" charset="0"/>
                              <a:ea typeface="黑体" panose="02010609060101010101" pitchFamily="49" charset="-122"/>
                            </a:rPr>
                            <m:t>1</m:t>
                          </m:r>
                        </m:num>
                        <m:den>
                          <m:r>
                            <a:rPr lang="en-US" altLang="zh-CN" b="0" i="1" smtClean="0">
                              <a:solidFill>
                                <a:srgbClr val="0000FF"/>
                              </a:solidFill>
                              <a:latin typeface="Cambria Math" panose="02040503050406030204" pitchFamily="18" charset="0"/>
                              <a:ea typeface="黑体" panose="02010609060101010101" pitchFamily="49" charset="-122"/>
                            </a:rPr>
                            <m:t>2</m:t>
                          </m:r>
                        </m:den>
                      </m:f>
                      <m:r>
                        <a:rPr lang="en-US" altLang="zh-CN" b="0" i="1" smtClean="0">
                          <a:solidFill>
                            <a:srgbClr val="0000FF"/>
                          </a:solidFill>
                          <a:latin typeface="Cambria Math" panose="02040503050406030204" pitchFamily="18" charset="0"/>
                          <a:ea typeface="黑体" panose="02010609060101010101" pitchFamily="49" charset="-122"/>
                        </a:rPr>
                        <m:t>𝑚</m:t>
                      </m:r>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r>
                            <a:rPr lang="en-US" altLang="zh-CN" b="0" i="1" smtClean="0">
                              <a:solidFill>
                                <a:srgbClr val="0000FF"/>
                              </a:solidFill>
                              <a:latin typeface="Cambria Math" panose="02040503050406030204" pitchFamily="18" charset="0"/>
                              <a:ea typeface="黑体" panose="02010609060101010101" pitchFamily="49" charset="-122"/>
                            </a:rPr>
                            <m:t>𝑙</m:t>
                          </m:r>
                        </m:e>
                        <m:sup>
                          <m:r>
                            <a:rPr lang="en-US" altLang="zh-CN" b="0" i="1" smtClean="0">
                              <a:solidFill>
                                <a:srgbClr val="0000FF"/>
                              </a:solidFill>
                              <a:latin typeface="Cambria Math" panose="02040503050406030204" pitchFamily="18" charset="0"/>
                              <a:ea typeface="黑体" panose="02010609060101010101" pitchFamily="49" charset="-122"/>
                            </a:rPr>
                            <m:t>2</m:t>
                          </m:r>
                        </m:sup>
                      </m:sSup>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𝜑</m:t>
                              </m:r>
                            </m:e>
                          </m:acc>
                        </m:e>
                        <m:sup>
                          <m:r>
                            <a:rPr lang="en-US" altLang="zh-CN" b="0" i="1" smtClean="0">
                              <a:solidFill>
                                <a:srgbClr val="0000FF"/>
                              </a:solidFill>
                              <a:latin typeface="Cambria Math" panose="02040503050406030204" pitchFamily="18" charset="0"/>
                              <a:ea typeface="黑体" panose="02010609060101010101" pitchFamily="49" charset="-122"/>
                            </a:rPr>
                            <m:t>2</m:t>
                          </m:r>
                        </m:sup>
                      </m:sSup>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𝑚𝑙</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𝑥</m:t>
                          </m:r>
                        </m:e>
                      </m:acc>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𝜑</m:t>
                          </m:r>
                        </m:e>
                      </m:acc>
                      <m:func>
                        <m:funcPr>
                          <m:ctrlPr>
                            <a:rPr lang="en-US" altLang="zh-CN" b="0" i="1" smtClean="0">
                              <a:solidFill>
                                <a:srgbClr val="0000FF"/>
                              </a:solidFill>
                              <a:latin typeface="Cambria Math" panose="02040503050406030204" pitchFamily="18" charset="0"/>
                              <a:ea typeface="黑体" panose="02010609060101010101" pitchFamily="49" charset="-122"/>
                            </a:rPr>
                          </m:ctrlPr>
                        </m:funcPr>
                        <m:fName>
                          <m:r>
                            <m:rPr>
                              <m:sty m:val="p"/>
                            </m:rPr>
                            <a:rPr lang="en-US" altLang="zh-CN" b="0" i="0" smtClean="0">
                              <a:solidFill>
                                <a:srgbClr val="0000FF"/>
                              </a:solidFill>
                              <a:latin typeface="Cambria Math" panose="02040503050406030204" pitchFamily="18" charset="0"/>
                              <a:ea typeface="黑体" panose="02010609060101010101" pitchFamily="49" charset="-122"/>
                            </a:rPr>
                            <m:t>cos</m:t>
                          </m:r>
                        </m:fName>
                        <m:e>
                          <m:r>
                            <a:rPr lang="en-US" altLang="zh-CN" b="0" i="1" smtClean="0">
                              <a:solidFill>
                                <a:srgbClr val="0000FF"/>
                              </a:solidFill>
                              <a:latin typeface="Cambria Math" panose="02040503050406030204" pitchFamily="18" charset="0"/>
                              <a:ea typeface="黑体" panose="02010609060101010101" pitchFamily="49" charset="-122"/>
                            </a:rPr>
                            <m:t>𝜑</m:t>
                          </m:r>
                        </m:e>
                      </m:func>
                    </m:oMath>
                  </m:oMathPara>
                </a14:m>
                <a:endParaRPr lang="en-US" altLang="zh-CN" b="0" i="1" dirty="0">
                  <a:solidFill>
                    <a:srgbClr val="0000FF"/>
                  </a:solidFill>
                  <a:latin typeface="Cambria Math" panose="02040503050406030204" pitchFamily="18" charset="0"/>
                  <a:ea typeface="黑体" panose="02010609060101010101" pitchFamily="49" charset="-122"/>
                </a:endParaRPr>
              </a:p>
              <a:p>
                <a:pPr lvl="0" eaLnBrk="1" hangingPunct="1"/>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 −</m:t>
                      </m:r>
                      <m:f>
                        <m:fPr>
                          <m:ctrlPr>
                            <a:rPr lang="en-US" altLang="zh-CN" b="0" i="1" smtClean="0">
                              <a:solidFill>
                                <a:srgbClr val="0000FF"/>
                              </a:solidFill>
                              <a:latin typeface="Cambria Math" panose="02040503050406030204" pitchFamily="18" charset="0"/>
                              <a:ea typeface="黑体" panose="02010609060101010101" pitchFamily="49" charset="-122"/>
                            </a:rPr>
                          </m:ctrlPr>
                        </m:fPr>
                        <m:num>
                          <m:r>
                            <a:rPr lang="en-US" altLang="zh-CN" b="0" i="1" smtClean="0">
                              <a:solidFill>
                                <a:srgbClr val="0000FF"/>
                              </a:solidFill>
                              <a:latin typeface="Cambria Math" panose="02040503050406030204" pitchFamily="18" charset="0"/>
                              <a:ea typeface="黑体" panose="02010609060101010101" pitchFamily="49" charset="-122"/>
                            </a:rPr>
                            <m:t>1</m:t>
                          </m:r>
                        </m:num>
                        <m:den>
                          <m:r>
                            <a:rPr lang="en-US" altLang="zh-CN" b="0" i="1" smtClean="0">
                              <a:solidFill>
                                <a:srgbClr val="0000FF"/>
                              </a:solidFill>
                              <a:latin typeface="Cambria Math" panose="02040503050406030204" pitchFamily="18" charset="0"/>
                              <a:ea typeface="黑体" panose="02010609060101010101" pitchFamily="49" charset="-122"/>
                            </a:rPr>
                            <m:t>2</m:t>
                          </m:r>
                        </m:den>
                      </m:f>
                      <m:r>
                        <a:rPr lang="en-US" altLang="zh-CN" b="0" i="1" smtClean="0">
                          <a:solidFill>
                            <a:srgbClr val="0000FF"/>
                          </a:solidFill>
                          <a:latin typeface="Cambria Math" panose="02040503050406030204" pitchFamily="18" charset="0"/>
                          <a:ea typeface="黑体" panose="02010609060101010101" pitchFamily="49" charset="-122"/>
                        </a:rPr>
                        <m:t>𝑘</m:t>
                      </m:r>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r>
                            <a:rPr lang="en-US" altLang="zh-CN" b="0" i="1" smtClean="0">
                              <a:solidFill>
                                <a:srgbClr val="0000FF"/>
                              </a:solidFill>
                              <a:latin typeface="Cambria Math" panose="02040503050406030204" pitchFamily="18" charset="0"/>
                              <a:ea typeface="黑体" panose="02010609060101010101" pitchFamily="49" charset="-122"/>
                            </a:rPr>
                            <m:t>𝑥</m:t>
                          </m:r>
                        </m:e>
                        <m:sup>
                          <m:r>
                            <a:rPr lang="en-US" altLang="zh-CN" b="0" i="1" smtClean="0">
                              <a:solidFill>
                                <a:srgbClr val="0000FF"/>
                              </a:solidFill>
                              <a:latin typeface="Cambria Math" panose="02040503050406030204" pitchFamily="18" charset="0"/>
                              <a:ea typeface="黑体" panose="02010609060101010101" pitchFamily="49" charset="-122"/>
                            </a:rPr>
                            <m:t>2</m:t>
                          </m:r>
                        </m:sup>
                      </m:sSup>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𝑚𝑔𝑙</m:t>
                      </m:r>
                      <m:func>
                        <m:funcPr>
                          <m:ctrlPr>
                            <a:rPr lang="en-US" altLang="zh-CN" b="0" i="1" smtClean="0">
                              <a:solidFill>
                                <a:srgbClr val="0000FF"/>
                              </a:solidFill>
                              <a:latin typeface="Cambria Math" panose="02040503050406030204" pitchFamily="18" charset="0"/>
                              <a:ea typeface="黑体" panose="02010609060101010101" pitchFamily="49" charset="-122"/>
                            </a:rPr>
                          </m:ctrlPr>
                        </m:funcPr>
                        <m:fName>
                          <m:r>
                            <m:rPr>
                              <m:sty m:val="p"/>
                            </m:rPr>
                            <a:rPr lang="en-US" altLang="zh-CN" b="0" i="0" smtClean="0">
                              <a:solidFill>
                                <a:srgbClr val="0000FF"/>
                              </a:solidFill>
                              <a:latin typeface="Cambria Math" panose="02040503050406030204" pitchFamily="18" charset="0"/>
                              <a:ea typeface="黑体" panose="02010609060101010101" pitchFamily="49" charset="-122"/>
                            </a:rPr>
                            <m:t>cos</m:t>
                          </m:r>
                        </m:fName>
                        <m:e>
                          <m:r>
                            <a:rPr lang="en-US" altLang="zh-CN" b="0" i="1" smtClean="0">
                              <a:solidFill>
                                <a:srgbClr val="0000FF"/>
                              </a:solidFill>
                              <a:latin typeface="Cambria Math" panose="02040503050406030204" pitchFamily="18" charset="0"/>
                              <a:ea typeface="黑体" panose="02010609060101010101" pitchFamily="49" charset="-122"/>
                            </a:rPr>
                            <m:t>𝜑</m:t>
                          </m:r>
                        </m:e>
                      </m:func>
                      <m:r>
                        <a:rPr lang="en-US" altLang="zh-CN" b="0" i="1" smtClean="0">
                          <a:solidFill>
                            <a:srgbClr val="0000FF"/>
                          </a:solidFill>
                          <a:latin typeface="Cambria Math" panose="02040503050406030204" pitchFamily="18" charset="0"/>
                          <a:ea typeface="黑体" panose="02010609060101010101" pitchFamily="49" charset="-122"/>
                        </a:rPr>
                        <m:t>            </m:t>
                      </m:r>
                    </m:oMath>
                  </m:oMathPara>
                </a14:m>
                <a:endParaRPr lang="en-US" altLang="zh-CN" dirty="0">
                  <a:solidFill>
                    <a:srgbClr val="0000FF"/>
                  </a:solidFill>
                  <a:ea typeface="黑体" panose="02010609060101010101" pitchFamily="49" charset="-122"/>
                </a:endParaRPr>
              </a:p>
            </p:txBody>
          </p:sp>
        </mc:Choice>
        <mc:Fallback xmlns="">
          <p:sp>
            <p:nvSpPr>
              <p:cNvPr id="6" name="Text Box 9">
                <a:extLst>
                  <a:ext uri="{FF2B5EF4-FFF2-40B4-BE49-F238E27FC236}">
                    <a16:creationId xmlns:a16="http://schemas.microsoft.com/office/drawing/2014/main" id="{0BBB1212-5719-4119-AC91-335FB1853362}"/>
                  </a:ext>
                </a:extLst>
              </p:cNvPr>
              <p:cNvSpPr txBox="1">
                <a:spLocks noRot="1" noChangeAspect="1" noMove="1" noResize="1" noEditPoints="1" noAdjustHandles="1" noChangeArrowheads="1" noChangeShapeType="1" noTextEdit="1"/>
              </p:cNvSpPr>
              <p:nvPr/>
            </p:nvSpPr>
            <p:spPr bwMode="auto">
              <a:xfrm>
                <a:off x="114885" y="2348880"/>
                <a:ext cx="4900136" cy="1883272"/>
              </a:xfrm>
              <a:prstGeom prst="rect">
                <a:avLst/>
              </a:prstGeom>
              <a:blipFill>
                <a:blip r:embed="rId6"/>
                <a:stretch>
                  <a:fillRect l="-1861" t="-3215"/>
                </a:stretch>
              </a:blipFill>
              <a:ln w="9525">
                <a:solidFill>
                  <a:srgbClr val="FF3399"/>
                </a:solid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19561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wipe(left)">
                                      <p:cBhvr>
                                        <p:cTn id="17" dur="500"/>
                                        <p:tgtEl>
                                          <p:spTgt spid="2">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animEffect transition="in" filter="wipe(left)">
                                      <p:cBhvr>
                                        <p:cTn id="22" dur="500"/>
                                        <p:tgtEl>
                                          <p:spTgt spid="2">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wipe(left)">
                                      <p:cBhvr>
                                        <p:cTn id="27" dur="500"/>
                                        <p:tgtEl>
                                          <p:spTgt spid="2">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wipe(left)">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wipe(left)">
                                      <p:cBhvr>
                                        <p:cTn id="4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27_4200_704">
            <a:extLst>
              <a:ext uri="{FF2B5EF4-FFF2-40B4-BE49-F238E27FC236}">
                <a16:creationId xmlns:a16="http://schemas.microsoft.com/office/drawing/2014/main" id="{AFDB97BE-F8F2-AA44-9265-E3D422249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26213"/>
            <a:ext cx="91440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9460" name="Text Box 9">
                <a:extLst>
                  <a:ext uri="{FF2B5EF4-FFF2-40B4-BE49-F238E27FC236}">
                    <a16:creationId xmlns:a16="http://schemas.microsoft.com/office/drawing/2014/main" id="{63B3BFEE-4CD1-874F-A6FF-962E459AA3C6}"/>
                  </a:ext>
                </a:extLst>
              </p:cNvPr>
              <p:cNvSpPr txBox="1">
                <a:spLocks noChangeArrowheads="1"/>
              </p:cNvSpPr>
              <p:nvPr/>
            </p:nvSpPr>
            <p:spPr bwMode="auto">
              <a:xfrm>
                <a:off x="0" y="4852"/>
                <a:ext cx="9144000" cy="5842369"/>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endParaRPr lang="en-US" altLang="zh-CN" i="1" dirty="0">
                  <a:latin typeface="Cambria Math" panose="02040503050406030204" pitchFamily="18" charset="0"/>
                  <a:ea typeface="黑体" panose="02010609060101010101" pitchFamily="49" charset="-122"/>
                </a:endParaRPr>
              </a:p>
              <a:p>
                <a:pPr lvl="0" eaLnBrk="1" hangingPunct="1"/>
                <a:endParaRPr lang="en-US" altLang="zh-CN" i="1" dirty="0">
                  <a:latin typeface="Cambria Math" panose="02040503050406030204" pitchFamily="18" charset="0"/>
                  <a:ea typeface="黑体" panose="02010609060101010101" pitchFamily="49" charset="-122"/>
                </a:endParaRPr>
              </a:p>
              <a:p>
                <a:pPr lvl="0" eaLnBrk="1" hangingPunct="1"/>
                <a:endParaRPr lang="en-US" altLang="zh-CN" i="1" dirty="0">
                  <a:latin typeface="Cambria Math" panose="02040503050406030204" pitchFamily="18" charset="0"/>
                  <a:ea typeface="黑体" panose="02010609060101010101" pitchFamily="49" charset="-122"/>
                </a:endParaRPr>
              </a:p>
              <a:p>
                <a:pPr lvl="0" eaLnBrk="1" hangingPunct="1"/>
                <a:endParaRPr lang="en-US" altLang="zh-CN" i="1" dirty="0">
                  <a:latin typeface="Cambria Math" panose="02040503050406030204" pitchFamily="18" charset="0"/>
                  <a:ea typeface="黑体" panose="02010609060101010101" pitchFamily="49" charset="-122"/>
                </a:endParaRPr>
              </a:p>
              <a:p>
                <a:pPr lvl="0" eaLnBrk="1" hangingPunct="1"/>
                <a:endParaRPr lang="en-US" altLang="zh-CN" i="1" dirty="0">
                  <a:latin typeface="Cambria Math" panose="02040503050406030204" pitchFamily="18" charset="0"/>
                  <a:ea typeface="黑体" panose="02010609060101010101" pitchFamily="49" charset="-122"/>
                </a:endParaRPr>
              </a:p>
              <a:p>
                <a:pPr lvl="0" eaLnBrk="1" hangingPunct="1"/>
                <a:endParaRPr lang="en-US" altLang="zh-CN" i="1" dirty="0">
                  <a:latin typeface="Cambria Math" panose="02040503050406030204" pitchFamily="18" charset="0"/>
                  <a:ea typeface="黑体" panose="02010609060101010101" pitchFamily="49" charset="-122"/>
                </a:endParaRPr>
              </a:p>
              <a:p>
                <a:pPr lvl="0" eaLnBrk="1" hangingPunct="1"/>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黑体" panose="02010609060101010101" pitchFamily="49" charset="-122"/>
                        </a:rPr>
                        <m:t>𝐿</m:t>
                      </m:r>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𝑚</m:t>
                      </m:r>
                      <m:sSup>
                        <m:sSupPr>
                          <m:ctrlPr>
                            <a:rPr lang="en-US" altLang="zh-CN" i="1">
                              <a:latin typeface="Cambria Math" panose="02040503050406030204" pitchFamily="18" charset="0"/>
                              <a:ea typeface="黑体" panose="02010609060101010101" pitchFamily="49" charset="-122"/>
                            </a:rPr>
                          </m:ctrlPr>
                        </m:sSupPr>
                        <m:e>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𝑥</m:t>
                              </m:r>
                            </m:e>
                          </m:acc>
                        </m:e>
                        <m:sup>
                          <m:r>
                            <a:rPr lang="en-US" altLang="zh-CN" i="1">
                              <a:latin typeface="Cambria Math" panose="02040503050406030204" pitchFamily="18" charset="0"/>
                              <a:ea typeface="黑体" panose="02010609060101010101" pitchFamily="49" charset="-122"/>
                            </a:rPr>
                            <m:t>2</m:t>
                          </m:r>
                        </m:sup>
                      </m:sSup>
                      <m:r>
                        <a:rPr lang="en-US" altLang="zh-CN" i="1">
                          <a:latin typeface="Cambria Math" panose="02040503050406030204" pitchFamily="18" charset="0"/>
                          <a:ea typeface="黑体" panose="02010609060101010101" pitchFamily="49" charset="-122"/>
                        </a:rPr>
                        <m:t>+</m:t>
                      </m:r>
                      <m:f>
                        <m:fPr>
                          <m:ctrlPr>
                            <a:rPr lang="en-US" altLang="zh-CN" i="1">
                              <a:latin typeface="Cambria Math" panose="02040503050406030204" pitchFamily="18" charset="0"/>
                              <a:ea typeface="黑体" panose="02010609060101010101" pitchFamily="49" charset="-122"/>
                            </a:rPr>
                          </m:ctrlPr>
                        </m:fPr>
                        <m:num>
                          <m:r>
                            <a:rPr lang="en-US" altLang="zh-CN" i="1">
                              <a:latin typeface="Cambria Math" panose="02040503050406030204" pitchFamily="18" charset="0"/>
                              <a:ea typeface="黑体" panose="02010609060101010101" pitchFamily="49" charset="-122"/>
                            </a:rPr>
                            <m:t>1</m:t>
                          </m:r>
                        </m:num>
                        <m:den>
                          <m:r>
                            <a:rPr lang="en-US" altLang="zh-CN" i="1">
                              <a:latin typeface="Cambria Math" panose="02040503050406030204" pitchFamily="18" charset="0"/>
                              <a:ea typeface="黑体" panose="02010609060101010101" pitchFamily="49" charset="-122"/>
                            </a:rPr>
                            <m:t>2</m:t>
                          </m:r>
                        </m:den>
                      </m:f>
                      <m:r>
                        <a:rPr lang="en-US" altLang="zh-CN" i="1">
                          <a:latin typeface="Cambria Math" panose="02040503050406030204" pitchFamily="18" charset="0"/>
                          <a:ea typeface="黑体" panose="02010609060101010101" pitchFamily="49" charset="-122"/>
                        </a:rPr>
                        <m:t>𝑚</m:t>
                      </m:r>
                      <m:sSup>
                        <m:sSupPr>
                          <m:ctrlPr>
                            <a:rPr lang="en-US" altLang="zh-CN" i="1">
                              <a:latin typeface="Cambria Math" panose="02040503050406030204" pitchFamily="18" charset="0"/>
                              <a:ea typeface="黑体" panose="02010609060101010101" pitchFamily="49" charset="-122"/>
                            </a:rPr>
                          </m:ctrlPr>
                        </m:sSupPr>
                        <m:e>
                          <m:r>
                            <a:rPr lang="en-US" altLang="zh-CN" i="1">
                              <a:latin typeface="Cambria Math" panose="02040503050406030204" pitchFamily="18" charset="0"/>
                              <a:ea typeface="黑体" panose="02010609060101010101" pitchFamily="49" charset="-122"/>
                            </a:rPr>
                            <m:t>𝑙</m:t>
                          </m:r>
                        </m:e>
                        <m:sup>
                          <m:r>
                            <a:rPr lang="en-US" altLang="zh-CN" i="1">
                              <a:latin typeface="Cambria Math" panose="02040503050406030204" pitchFamily="18" charset="0"/>
                              <a:ea typeface="黑体" panose="02010609060101010101" pitchFamily="49" charset="-122"/>
                            </a:rPr>
                            <m:t>2</m:t>
                          </m:r>
                        </m:sup>
                      </m:sSup>
                      <m:sSup>
                        <m:sSupPr>
                          <m:ctrlPr>
                            <a:rPr lang="en-US" altLang="zh-CN" i="1">
                              <a:latin typeface="Cambria Math" panose="02040503050406030204" pitchFamily="18" charset="0"/>
                              <a:ea typeface="黑体" panose="02010609060101010101" pitchFamily="49" charset="-122"/>
                            </a:rPr>
                          </m:ctrlPr>
                        </m:sSupPr>
                        <m:e>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𝜑</m:t>
                              </m:r>
                            </m:e>
                          </m:acc>
                        </m:e>
                        <m:sup>
                          <m:r>
                            <a:rPr lang="en-US" altLang="zh-CN" i="1">
                              <a:latin typeface="Cambria Math" panose="02040503050406030204" pitchFamily="18" charset="0"/>
                              <a:ea typeface="黑体" panose="02010609060101010101" pitchFamily="49" charset="-122"/>
                            </a:rPr>
                            <m:t>2</m:t>
                          </m:r>
                        </m:sup>
                      </m:sSup>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𝑚𝑙</m:t>
                      </m:r>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𝑥</m:t>
                          </m:r>
                        </m:e>
                      </m:acc>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𝜑</m:t>
                          </m:r>
                        </m:e>
                      </m:acc>
                      <m:func>
                        <m:funcPr>
                          <m:ctrlPr>
                            <a:rPr lang="en-US" altLang="zh-CN" i="1">
                              <a:latin typeface="Cambria Math" panose="02040503050406030204" pitchFamily="18" charset="0"/>
                              <a:ea typeface="黑体" panose="02010609060101010101" pitchFamily="49" charset="-122"/>
                            </a:rPr>
                          </m:ctrlPr>
                        </m:funcPr>
                        <m:fName>
                          <m:r>
                            <m:rPr>
                              <m:sty m:val="p"/>
                            </m:rPr>
                            <a:rPr lang="en-US" altLang="zh-CN">
                              <a:latin typeface="Cambria Math" panose="02040503050406030204" pitchFamily="18" charset="0"/>
                              <a:ea typeface="黑体" panose="02010609060101010101" pitchFamily="49" charset="-122"/>
                            </a:rPr>
                            <m:t>cos</m:t>
                          </m:r>
                        </m:fName>
                        <m:e>
                          <m:r>
                            <a:rPr lang="en-US" altLang="zh-CN" i="1">
                              <a:latin typeface="Cambria Math" panose="02040503050406030204" pitchFamily="18" charset="0"/>
                              <a:ea typeface="黑体" panose="02010609060101010101" pitchFamily="49" charset="-122"/>
                            </a:rPr>
                            <m:t>𝜑</m:t>
                          </m:r>
                        </m:e>
                      </m:func>
                      <m:r>
                        <a:rPr lang="en-US" altLang="zh-CN" i="1">
                          <a:latin typeface="Cambria Math" panose="02040503050406030204" pitchFamily="18" charset="0"/>
                          <a:ea typeface="黑体" panose="02010609060101010101" pitchFamily="49" charset="-122"/>
                        </a:rPr>
                        <m:t>−</m:t>
                      </m:r>
                      <m:f>
                        <m:fPr>
                          <m:ctrlPr>
                            <a:rPr lang="en-US" altLang="zh-CN" i="1">
                              <a:latin typeface="Cambria Math" panose="02040503050406030204" pitchFamily="18" charset="0"/>
                              <a:ea typeface="黑体" panose="02010609060101010101" pitchFamily="49" charset="-122"/>
                            </a:rPr>
                          </m:ctrlPr>
                        </m:fPr>
                        <m:num>
                          <m:r>
                            <a:rPr lang="en-US" altLang="zh-CN" i="1">
                              <a:latin typeface="Cambria Math" panose="02040503050406030204" pitchFamily="18" charset="0"/>
                              <a:ea typeface="黑体" panose="02010609060101010101" pitchFamily="49" charset="-122"/>
                            </a:rPr>
                            <m:t>1</m:t>
                          </m:r>
                        </m:num>
                        <m:den>
                          <m:r>
                            <a:rPr lang="en-US" altLang="zh-CN" i="1">
                              <a:latin typeface="Cambria Math" panose="02040503050406030204" pitchFamily="18" charset="0"/>
                              <a:ea typeface="黑体" panose="02010609060101010101" pitchFamily="49" charset="-122"/>
                            </a:rPr>
                            <m:t>2</m:t>
                          </m:r>
                        </m:den>
                      </m:f>
                      <m:r>
                        <a:rPr lang="en-US" altLang="zh-CN" i="1">
                          <a:latin typeface="Cambria Math" panose="02040503050406030204" pitchFamily="18" charset="0"/>
                          <a:ea typeface="黑体" panose="02010609060101010101" pitchFamily="49" charset="-122"/>
                        </a:rPr>
                        <m:t>𝑘</m:t>
                      </m:r>
                      <m:sSup>
                        <m:sSupPr>
                          <m:ctrlPr>
                            <a:rPr lang="en-US" altLang="zh-CN" i="1">
                              <a:latin typeface="Cambria Math" panose="02040503050406030204" pitchFamily="18" charset="0"/>
                              <a:ea typeface="黑体" panose="02010609060101010101" pitchFamily="49" charset="-122"/>
                            </a:rPr>
                          </m:ctrlPr>
                        </m:sSupPr>
                        <m:e>
                          <m:r>
                            <a:rPr lang="en-US" altLang="zh-CN" i="1">
                              <a:latin typeface="Cambria Math" panose="02040503050406030204" pitchFamily="18" charset="0"/>
                              <a:ea typeface="黑体" panose="02010609060101010101" pitchFamily="49" charset="-122"/>
                            </a:rPr>
                            <m:t>𝑥</m:t>
                          </m:r>
                        </m:e>
                        <m:sup>
                          <m:r>
                            <a:rPr lang="en-US" altLang="zh-CN" i="1">
                              <a:latin typeface="Cambria Math" panose="02040503050406030204" pitchFamily="18" charset="0"/>
                              <a:ea typeface="黑体" panose="02010609060101010101" pitchFamily="49" charset="-122"/>
                            </a:rPr>
                            <m:t>2</m:t>
                          </m:r>
                        </m:sup>
                      </m:sSup>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𝑚𝑔𝑙</m:t>
                      </m:r>
                      <m:func>
                        <m:funcPr>
                          <m:ctrlPr>
                            <a:rPr lang="en-US" altLang="zh-CN" i="1">
                              <a:latin typeface="Cambria Math" panose="02040503050406030204" pitchFamily="18" charset="0"/>
                              <a:ea typeface="黑体" panose="02010609060101010101" pitchFamily="49" charset="-122"/>
                            </a:rPr>
                          </m:ctrlPr>
                        </m:funcPr>
                        <m:fName>
                          <m:r>
                            <m:rPr>
                              <m:sty m:val="p"/>
                            </m:rPr>
                            <a:rPr lang="en-US" altLang="zh-CN">
                              <a:latin typeface="Cambria Math" panose="02040503050406030204" pitchFamily="18" charset="0"/>
                              <a:ea typeface="黑体" panose="02010609060101010101" pitchFamily="49" charset="-122"/>
                            </a:rPr>
                            <m:t>cos</m:t>
                          </m:r>
                        </m:fName>
                        <m:e>
                          <m:r>
                            <a:rPr lang="en-US" altLang="zh-CN" i="1">
                              <a:latin typeface="Cambria Math" panose="02040503050406030204" pitchFamily="18" charset="0"/>
                              <a:ea typeface="黑体" panose="02010609060101010101" pitchFamily="49" charset="-122"/>
                            </a:rPr>
                            <m:t>𝜑</m:t>
                          </m:r>
                        </m:e>
                      </m:func>
                      <m:r>
                        <a:rPr lang="en-US" altLang="zh-CN" i="1">
                          <a:latin typeface="Cambria Math" panose="02040503050406030204" pitchFamily="18" charset="0"/>
                          <a:ea typeface="黑体" panose="02010609060101010101" pitchFamily="49" charset="-122"/>
                        </a:rPr>
                        <m:t> </m:t>
                      </m:r>
                    </m:oMath>
                  </m:oMathPara>
                </a14:m>
                <a:endParaRPr lang="en-US" altLang="zh-CN"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acc>
                        <m:accPr>
                          <m:chr m:val="̇"/>
                          <m:ctrlPr>
                            <a:rPr kumimoji="0" lang="en-US" altLang="zh-CN" i="1">
                              <a:latin typeface="Cambria Math" panose="02040503050406030204" pitchFamily="18" charset="0"/>
                              <a:ea typeface="黑体" panose="02010609060101010101" pitchFamily="49" charset="-122"/>
                              <a:sym typeface="Symbol" pitchFamily="2" charset="2"/>
                            </a:rPr>
                          </m:ctrlPr>
                        </m:accPr>
                        <m:e>
                          <m:r>
                            <a:rPr kumimoji="0" lang="en-US" altLang="zh-CN" i="1">
                              <a:latin typeface="Cambria Math" panose="02040503050406030204" pitchFamily="18" charset="0"/>
                              <a:ea typeface="黑体" panose="02010609060101010101" pitchFamily="49" charset="-122"/>
                              <a:sym typeface="Symbol" pitchFamily="2" charset="2"/>
                            </a:rPr>
                            <m:t>𝑥</m:t>
                          </m:r>
                        </m:e>
                      </m:acc>
                      <m:r>
                        <a:rPr kumimoji="0" lang="en-US" altLang="zh-CN" i="1">
                          <a:latin typeface="Cambria Math" panose="02040503050406030204" pitchFamily="18" charset="0"/>
                          <a:ea typeface="黑体" panose="02010609060101010101" pitchFamily="49" charset="-122"/>
                          <a:sym typeface="Symbol" pitchFamily="2" charset="2"/>
                        </a:rPr>
                        <m:t>=</m:t>
                      </m:r>
                      <m:f>
                        <m:fPr>
                          <m:ctrlPr>
                            <a:rPr kumimoji="0" lang="en-US" altLang="zh-CN" i="1">
                              <a:latin typeface="Cambria Math" panose="02040503050406030204" pitchFamily="18" charset="0"/>
                              <a:ea typeface="黑体" panose="02010609060101010101" pitchFamily="49" charset="-122"/>
                              <a:sym typeface="Symbol" pitchFamily="2" charset="2"/>
                            </a:rPr>
                          </m:ctrlPr>
                        </m:fPr>
                        <m:num>
                          <m:r>
                            <a:rPr kumimoji="0" lang="en-US" altLang="zh-CN" i="1">
                              <a:latin typeface="Cambria Math" panose="02040503050406030204" pitchFamily="18" charset="0"/>
                              <a:ea typeface="黑体" panose="02010609060101010101" pitchFamily="49" charset="-122"/>
                              <a:sym typeface="Symbol" pitchFamily="2" charset="2"/>
                            </a:rPr>
                            <m:t>𝑙</m:t>
                          </m:r>
                          <m:sSub>
                            <m:sSubPr>
                              <m:ctrlPr>
                                <a:rPr kumimoji="0" lang="en-US" altLang="zh-CN" i="1">
                                  <a:latin typeface="Cambria Math" panose="02040503050406030204" pitchFamily="18" charset="0"/>
                                  <a:ea typeface="黑体" panose="02010609060101010101" pitchFamily="49" charset="-122"/>
                                  <a:sym typeface="Symbol" pitchFamily="2" charset="2"/>
                                </a:rPr>
                              </m:ctrlPr>
                            </m:sSubPr>
                            <m:e>
                              <m:r>
                                <a:rPr kumimoji="0" lang="en-US" altLang="zh-CN" i="1">
                                  <a:latin typeface="Cambria Math" panose="02040503050406030204" pitchFamily="18" charset="0"/>
                                  <a:ea typeface="黑体" panose="02010609060101010101" pitchFamily="49" charset="-122"/>
                                  <a:sym typeface="Symbol" pitchFamily="2" charset="2"/>
                                </a:rPr>
                                <m:t>𝑝</m:t>
                              </m:r>
                            </m:e>
                            <m:sub>
                              <m:r>
                                <a:rPr kumimoji="0" lang="en-US" altLang="zh-CN" i="1">
                                  <a:latin typeface="Cambria Math" panose="02040503050406030204" pitchFamily="18" charset="0"/>
                                  <a:ea typeface="黑体" panose="02010609060101010101" pitchFamily="49" charset="-122"/>
                                  <a:sym typeface="Symbol" pitchFamily="2" charset="2"/>
                                </a:rPr>
                                <m:t>𝑥</m:t>
                              </m:r>
                            </m:sub>
                          </m:sSub>
                          <m:r>
                            <a:rPr kumimoji="0" lang="en-US" altLang="zh-CN" i="1">
                              <a:latin typeface="Cambria Math" panose="02040503050406030204" pitchFamily="18" charset="0"/>
                              <a:ea typeface="黑体" panose="02010609060101010101" pitchFamily="49" charset="-122"/>
                              <a:sym typeface="Symbol" pitchFamily="2" charset="2"/>
                            </a:rPr>
                            <m:t>−</m:t>
                          </m:r>
                          <m:sSub>
                            <m:sSubPr>
                              <m:ctrlPr>
                                <a:rPr kumimoji="0" lang="en-US" altLang="zh-CN" i="1">
                                  <a:latin typeface="Cambria Math" panose="02040503050406030204" pitchFamily="18" charset="0"/>
                                  <a:ea typeface="黑体" panose="02010609060101010101" pitchFamily="49" charset="-122"/>
                                  <a:sym typeface="Symbol" pitchFamily="2" charset="2"/>
                                </a:rPr>
                              </m:ctrlPr>
                            </m:sSubPr>
                            <m:e>
                              <m:r>
                                <a:rPr kumimoji="0" lang="en-US" altLang="zh-CN" i="1">
                                  <a:latin typeface="Cambria Math" panose="02040503050406030204" pitchFamily="18" charset="0"/>
                                  <a:ea typeface="黑体" panose="02010609060101010101" pitchFamily="49" charset="-122"/>
                                  <a:sym typeface="Symbol" pitchFamily="2" charset="2"/>
                                </a:rPr>
                                <m:t>𝑝</m:t>
                              </m:r>
                            </m:e>
                            <m:sub>
                              <m:r>
                                <a:rPr kumimoji="0" lang="en-US" altLang="zh-CN" i="1">
                                  <a:latin typeface="Cambria Math" panose="02040503050406030204" pitchFamily="18" charset="0"/>
                                  <a:ea typeface="黑体" panose="02010609060101010101" pitchFamily="49" charset="-122"/>
                                  <a:sym typeface="Symbol" pitchFamily="2" charset="2"/>
                                </a:rPr>
                                <m:t>𝜑</m:t>
                              </m:r>
                            </m:sub>
                          </m:sSub>
                          <m:func>
                            <m:funcPr>
                              <m:ctrlPr>
                                <a:rPr kumimoji="0" lang="en-US" altLang="zh-CN" i="1">
                                  <a:latin typeface="Cambria Math" panose="02040503050406030204" pitchFamily="18" charset="0"/>
                                  <a:ea typeface="黑体" panose="02010609060101010101" pitchFamily="49" charset="-122"/>
                                  <a:sym typeface="Symbol" pitchFamily="2" charset="2"/>
                                </a:rPr>
                              </m:ctrlPr>
                            </m:funcPr>
                            <m:fName>
                              <m:r>
                                <m:rPr>
                                  <m:sty m:val="p"/>
                                </m:rPr>
                                <a:rPr kumimoji="0" lang="en-US" altLang="zh-CN">
                                  <a:latin typeface="Cambria Math" panose="02040503050406030204" pitchFamily="18" charset="0"/>
                                  <a:ea typeface="黑体" panose="02010609060101010101" pitchFamily="49" charset="-122"/>
                                  <a:sym typeface="Symbol" pitchFamily="2" charset="2"/>
                                </a:rPr>
                                <m:t>cos</m:t>
                              </m:r>
                            </m:fName>
                            <m:e>
                              <m:r>
                                <a:rPr kumimoji="0" lang="en-US" altLang="zh-CN" i="1">
                                  <a:latin typeface="Cambria Math" panose="02040503050406030204" pitchFamily="18" charset="0"/>
                                  <a:ea typeface="黑体" panose="02010609060101010101" pitchFamily="49" charset="-122"/>
                                  <a:sym typeface="Symbol" pitchFamily="2" charset="2"/>
                                </a:rPr>
                                <m:t>𝜑</m:t>
                              </m:r>
                            </m:e>
                          </m:func>
                        </m:num>
                        <m:den>
                          <m:r>
                            <a:rPr kumimoji="0" lang="en-US" altLang="zh-CN" i="1">
                              <a:latin typeface="Cambria Math" panose="02040503050406030204" pitchFamily="18" charset="0"/>
                              <a:ea typeface="黑体" panose="02010609060101010101" pitchFamily="49" charset="-122"/>
                              <a:sym typeface="Symbol" pitchFamily="2" charset="2"/>
                            </a:rPr>
                            <m:t>𝑚𝑙</m:t>
                          </m:r>
                          <m:r>
                            <a:rPr kumimoji="0" lang="en-US" altLang="zh-CN" i="1">
                              <a:latin typeface="Cambria Math" panose="02040503050406030204" pitchFamily="18" charset="0"/>
                              <a:ea typeface="黑体" panose="02010609060101010101" pitchFamily="49" charset="-122"/>
                              <a:sym typeface="Symbol" pitchFamily="2" charset="2"/>
                            </a:rPr>
                            <m:t>(1+</m:t>
                          </m:r>
                          <m:func>
                            <m:funcPr>
                              <m:ctrlPr>
                                <a:rPr kumimoji="0" lang="en-US" altLang="zh-CN" i="1">
                                  <a:latin typeface="Cambria Math" panose="02040503050406030204" pitchFamily="18" charset="0"/>
                                  <a:ea typeface="黑体" panose="02010609060101010101" pitchFamily="49" charset="-122"/>
                                  <a:sym typeface="Symbol" pitchFamily="2" charset="2"/>
                                </a:rPr>
                              </m:ctrlPr>
                            </m:funcPr>
                            <m:fName>
                              <m:sSup>
                                <m:sSupPr>
                                  <m:ctrlPr>
                                    <a:rPr kumimoji="0" lang="en-US" altLang="zh-CN" i="1">
                                      <a:latin typeface="Cambria Math" panose="02040503050406030204" pitchFamily="18" charset="0"/>
                                      <a:ea typeface="黑体" panose="02010609060101010101" pitchFamily="49" charset="-122"/>
                                      <a:sym typeface="Symbol" pitchFamily="2" charset="2"/>
                                    </a:rPr>
                                  </m:ctrlPr>
                                </m:sSupPr>
                                <m:e>
                                  <m:r>
                                    <m:rPr>
                                      <m:sty m:val="p"/>
                                    </m:rPr>
                                    <a:rPr kumimoji="0" lang="en-US" altLang="zh-CN">
                                      <a:latin typeface="Cambria Math" panose="02040503050406030204" pitchFamily="18" charset="0"/>
                                      <a:ea typeface="黑体" panose="02010609060101010101" pitchFamily="49" charset="-122"/>
                                      <a:sym typeface="Symbol" pitchFamily="2" charset="2"/>
                                    </a:rPr>
                                    <m:t>sin</m:t>
                                  </m:r>
                                </m:e>
                                <m:sup>
                                  <m:r>
                                    <a:rPr kumimoji="0" lang="en-US" altLang="zh-CN" i="1">
                                      <a:latin typeface="Cambria Math" panose="02040503050406030204" pitchFamily="18" charset="0"/>
                                      <a:ea typeface="黑体" panose="02010609060101010101" pitchFamily="49" charset="-122"/>
                                      <a:sym typeface="Symbol" pitchFamily="2" charset="2"/>
                                    </a:rPr>
                                    <m:t>2</m:t>
                                  </m:r>
                                </m:sup>
                              </m:sSup>
                            </m:fName>
                            <m:e>
                              <m:r>
                                <a:rPr kumimoji="0" lang="en-US" altLang="zh-CN" i="1">
                                  <a:latin typeface="Cambria Math" panose="02040503050406030204" pitchFamily="18" charset="0"/>
                                  <a:ea typeface="黑体" panose="02010609060101010101" pitchFamily="49" charset="-122"/>
                                  <a:sym typeface="Symbol" pitchFamily="2" charset="2"/>
                                </a:rPr>
                                <m:t>𝜑</m:t>
                              </m:r>
                            </m:e>
                          </m:func>
                          <m:r>
                            <a:rPr kumimoji="0" lang="en-US" altLang="zh-CN" i="1">
                              <a:latin typeface="Cambria Math" panose="02040503050406030204" pitchFamily="18" charset="0"/>
                              <a:ea typeface="黑体" panose="02010609060101010101" pitchFamily="49" charset="-122"/>
                              <a:sym typeface="Symbol" pitchFamily="2" charset="2"/>
                            </a:rPr>
                            <m:t>)</m:t>
                          </m:r>
                        </m:den>
                      </m:f>
                      <m:r>
                        <a:rPr kumimoji="0" lang="en-US" altLang="zh-CN" i="1">
                          <a:latin typeface="Cambria Math" panose="02040503050406030204" pitchFamily="18" charset="0"/>
                          <a:ea typeface="黑体" panose="02010609060101010101" pitchFamily="49" charset="-122"/>
                          <a:sym typeface="Symbol" pitchFamily="2" charset="2"/>
                        </a:rPr>
                        <m:t>,  </m:t>
                      </m:r>
                      <m:acc>
                        <m:accPr>
                          <m:chr m:val="̇"/>
                          <m:ctrlPr>
                            <a:rPr kumimoji="0" lang="en-US" altLang="zh-CN" i="1">
                              <a:latin typeface="Cambria Math" panose="02040503050406030204" pitchFamily="18" charset="0"/>
                              <a:ea typeface="黑体" panose="02010609060101010101" pitchFamily="49" charset="-122"/>
                              <a:sym typeface="Symbol" pitchFamily="2" charset="2"/>
                            </a:rPr>
                          </m:ctrlPr>
                        </m:accPr>
                        <m:e>
                          <m:r>
                            <a:rPr kumimoji="0" lang="en-US" altLang="zh-CN" i="1">
                              <a:latin typeface="Cambria Math" panose="02040503050406030204" pitchFamily="18" charset="0"/>
                              <a:ea typeface="黑体" panose="02010609060101010101" pitchFamily="49" charset="-122"/>
                              <a:sym typeface="Symbol" pitchFamily="2" charset="2"/>
                            </a:rPr>
                            <m:t>𝜑</m:t>
                          </m:r>
                        </m:e>
                      </m:acc>
                      <m:r>
                        <a:rPr kumimoji="0" lang="en-US" altLang="zh-CN" i="1">
                          <a:latin typeface="Cambria Math" panose="02040503050406030204" pitchFamily="18" charset="0"/>
                          <a:ea typeface="黑体" panose="02010609060101010101" pitchFamily="49" charset="-122"/>
                          <a:sym typeface="Symbol" pitchFamily="2" charset="2"/>
                        </a:rPr>
                        <m:t>=</m:t>
                      </m:r>
                      <m:f>
                        <m:fPr>
                          <m:ctrlPr>
                            <a:rPr kumimoji="0" lang="en-US" altLang="zh-CN" i="1">
                              <a:latin typeface="Cambria Math" panose="02040503050406030204" pitchFamily="18" charset="0"/>
                              <a:ea typeface="黑体" panose="02010609060101010101" pitchFamily="49" charset="-122"/>
                              <a:sym typeface="Symbol" pitchFamily="2" charset="2"/>
                            </a:rPr>
                          </m:ctrlPr>
                        </m:fPr>
                        <m:num>
                          <m:r>
                            <a:rPr kumimoji="0" lang="en-US" altLang="zh-CN" i="1">
                              <a:latin typeface="Cambria Math" panose="02040503050406030204" pitchFamily="18" charset="0"/>
                              <a:ea typeface="黑体" panose="02010609060101010101" pitchFamily="49" charset="-122"/>
                              <a:sym typeface="Symbol" pitchFamily="2" charset="2"/>
                            </a:rPr>
                            <m:t>2</m:t>
                          </m:r>
                          <m:sSub>
                            <m:sSubPr>
                              <m:ctrlPr>
                                <a:rPr kumimoji="0" lang="en-US" altLang="zh-CN" i="1">
                                  <a:latin typeface="Cambria Math" panose="02040503050406030204" pitchFamily="18" charset="0"/>
                                  <a:ea typeface="黑体" panose="02010609060101010101" pitchFamily="49" charset="-122"/>
                                  <a:sym typeface="Symbol" pitchFamily="2" charset="2"/>
                                </a:rPr>
                              </m:ctrlPr>
                            </m:sSubPr>
                            <m:e>
                              <m:r>
                                <a:rPr kumimoji="0" lang="en-US" altLang="zh-CN" i="1">
                                  <a:latin typeface="Cambria Math" panose="02040503050406030204" pitchFamily="18" charset="0"/>
                                  <a:ea typeface="黑体" panose="02010609060101010101" pitchFamily="49" charset="-122"/>
                                  <a:sym typeface="Symbol" pitchFamily="2" charset="2"/>
                                </a:rPr>
                                <m:t>𝑝</m:t>
                              </m:r>
                            </m:e>
                            <m:sub>
                              <m:r>
                                <a:rPr kumimoji="0" lang="en-US" altLang="zh-CN" i="1">
                                  <a:latin typeface="Cambria Math" panose="02040503050406030204" pitchFamily="18" charset="0"/>
                                  <a:ea typeface="黑体" panose="02010609060101010101" pitchFamily="49" charset="-122"/>
                                  <a:sym typeface="Symbol" pitchFamily="2" charset="2"/>
                                </a:rPr>
                                <m:t>𝜑</m:t>
                              </m:r>
                            </m:sub>
                          </m:sSub>
                          <m:r>
                            <a:rPr kumimoji="0" lang="en-US" altLang="zh-CN" i="1">
                              <a:latin typeface="Cambria Math" panose="02040503050406030204" pitchFamily="18" charset="0"/>
                              <a:ea typeface="黑体" panose="02010609060101010101" pitchFamily="49" charset="-122"/>
                              <a:sym typeface="Symbol" pitchFamily="2" charset="2"/>
                            </a:rPr>
                            <m:t>−</m:t>
                          </m:r>
                          <m:r>
                            <a:rPr kumimoji="0" lang="en-US" altLang="zh-CN" i="1">
                              <a:latin typeface="Cambria Math" panose="02040503050406030204" pitchFamily="18" charset="0"/>
                              <a:ea typeface="黑体" panose="02010609060101010101" pitchFamily="49" charset="-122"/>
                              <a:sym typeface="Symbol" pitchFamily="2" charset="2"/>
                            </a:rPr>
                            <m:t>𝑙</m:t>
                          </m:r>
                          <m:sSub>
                            <m:sSubPr>
                              <m:ctrlPr>
                                <a:rPr kumimoji="0" lang="en-US" altLang="zh-CN" i="1">
                                  <a:latin typeface="Cambria Math" panose="02040503050406030204" pitchFamily="18" charset="0"/>
                                  <a:ea typeface="黑体" panose="02010609060101010101" pitchFamily="49" charset="-122"/>
                                  <a:sym typeface="Symbol" pitchFamily="2" charset="2"/>
                                </a:rPr>
                              </m:ctrlPr>
                            </m:sSubPr>
                            <m:e>
                              <m:r>
                                <a:rPr kumimoji="0" lang="en-US" altLang="zh-CN" i="1">
                                  <a:latin typeface="Cambria Math" panose="02040503050406030204" pitchFamily="18" charset="0"/>
                                  <a:ea typeface="黑体" panose="02010609060101010101" pitchFamily="49" charset="-122"/>
                                  <a:sym typeface="Symbol" pitchFamily="2" charset="2"/>
                                </a:rPr>
                                <m:t>𝑝</m:t>
                              </m:r>
                            </m:e>
                            <m:sub>
                              <m:r>
                                <a:rPr kumimoji="0" lang="en-US" altLang="zh-CN" i="1">
                                  <a:latin typeface="Cambria Math" panose="02040503050406030204" pitchFamily="18" charset="0"/>
                                  <a:ea typeface="黑体" panose="02010609060101010101" pitchFamily="49" charset="-122"/>
                                  <a:sym typeface="Symbol" pitchFamily="2" charset="2"/>
                                </a:rPr>
                                <m:t>𝑥</m:t>
                              </m:r>
                            </m:sub>
                          </m:sSub>
                          <m:func>
                            <m:funcPr>
                              <m:ctrlPr>
                                <a:rPr kumimoji="0" lang="en-US" altLang="zh-CN" i="1">
                                  <a:latin typeface="Cambria Math" panose="02040503050406030204" pitchFamily="18" charset="0"/>
                                  <a:ea typeface="黑体" panose="02010609060101010101" pitchFamily="49" charset="-122"/>
                                  <a:sym typeface="Symbol" pitchFamily="2" charset="2"/>
                                </a:rPr>
                              </m:ctrlPr>
                            </m:funcPr>
                            <m:fName>
                              <m:r>
                                <m:rPr>
                                  <m:sty m:val="p"/>
                                </m:rPr>
                                <a:rPr kumimoji="0" lang="en-US" altLang="zh-CN">
                                  <a:latin typeface="Cambria Math" panose="02040503050406030204" pitchFamily="18" charset="0"/>
                                  <a:ea typeface="黑体" panose="02010609060101010101" pitchFamily="49" charset="-122"/>
                                  <a:sym typeface="Symbol" pitchFamily="2" charset="2"/>
                                </a:rPr>
                                <m:t>cos</m:t>
                              </m:r>
                            </m:fName>
                            <m:e>
                              <m:r>
                                <a:rPr kumimoji="0" lang="en-US" altLang="zh-CN" i="1">
                                  <a:latin typeface="Cambria Math" panose="02040503050406030204" pitchFamily="18" charset="0"/>
                                  <a:ea typeface="黑体" panose="02010609060101010101" pitchFamily="49" charset="-122"/>
                                  <a:sym typeface="Symbol" pitchFamily="2" charset="2"/>
                                </a:rPr>
                                <m:t>𝜑</m:t>
                              </m:r>
                            </m:e>
                          </m:func>
                        </m:num>
                        <m:den>
                          <m:r>
                            <a:rPr kumimoji="0" lang="en-US" altLang="zh-CN" i="1">
                              <a:latin typeface="Cambria Math" panose="02040503050406030204" pitchFamily="18" charset="0"/>
                              <a:ea typeface="黑体" panose="02010609060101010101" pitchFamily="49" charset="-122"/>
                              <a:sym typeface="Symbol" pitchFamily="2" charset="2"/>
                            </a:rPr>
                            <m:t>𝑚</m:t>
                          </m:r>
                          <m:sSup>
                            <m:sSupPr>
                              <m:ctrlPr>
                                <a:rPr kumimoji="0" lang="en-US" altLang="zh-CN" i="1">
                                  <a:latin typeface="Cambria Math" panose="02040503050406030204" pitchFamily="18" charset="0"/>
                                  <a:ea typeface="黑体" panose="02010609060101010101" pitchFamily="49" charset="-122"/>
                                  <a:sym typeface="Symbol" pitchFamily="2" charset="2"/>
                                </a:rPr>
                              </m:ctrlPr>
                            </m:sSupPr>
                            <m:e>
                              <m:r>
                                <a:rPr kumimoji="0" lang="en-US" altLang="zh-CN" i="1">
                                  <a:latin typeface="Cambria Math" panose="02040503050406030204" pitchFamily="18" charset="0"/>
                                  <a:ea typeface="黑体" panose="02010609060101010101" pitchFamily="49" charset="-122"/>
                                  <a:sym typeface="Symbol" pitchFamily="2" charset="2"/>
                                </a:rPr>
                                <m:t>𝑙</m:t>
                              </m:r>
                            </m:e>
                            <m:sup>
                              <m:r>
                                <a:rPr kumimoji="0" lang="en-US" altLang="zh-CN" i="1">
                                  <a:latin typeface="Cambria Math" panose="02040503050406030204" pitchFamily="18" charset="0"/>
                                  <a:ea typeface="黑体" panose="02010609060101010101" pitchFamily="49" charset="-122"/>
                                  <a:sym typeface="Symbol" pitchFamily="2" charset="2"/>
                                </a:rPr>
                                <m:t>2</m:t>
                              </m:r>
                            </m:sup>
                          </m:sSup>
                          <m:d>
                            <m:dPr>
                              <m:ctrlPr>
                                <a:rPr kumimoji="0" lang="en-US" altLang="zh-CN" i="1">
                                  <a:latin typeface="Cambria Math" panose="02040503050406030204" pitchFamily="18" charset="0"/>
                                  <a:ea typeface="黑体" panose="02010609060101010101" pitchFamily="49" charset="-122"/>
                                  <a:sym typeface="Symbol" pitchFamily="2" charset="2"/>
                                </a:rPr>
                              </m:ctrlPr>
                            </m:dPr>
                            <m:e>
                              <m:r>
                                <a:rPr kumimoji="0" lang="en-US" altLang="zh-CN" i="1">
                                  <a:latin typeface="Cambria Math" panose="02040503050406030204" pitchFamily="18" charset="0"/>
                                  <a:ea typeface="黑体" panose="02010609060101010101" pitchFamily="49" charset="-122"/>
                                  <a:sym typeface="Symbol" pitchFamily="2" charset="2"/>
                                </a:rPr>
                                <m:t>1+</m:t>
                              </m:r>
                              <m:func>
                                <m:funcPr>
                                  <m:ctrlPr>
                                    <a:rPr kumimoji="0" lang="en-US" altLang="zh-CN" i="1">
                                      <a:latin typeface="Cambria Math" panose="02040503050406030204" pitchFamily="18" charset="0"/>
                                      <a:ea typeface="黑体" panose="02010609060101010101" pitchFamily="49" charset="-122"/>
                                      <a:sym typeface="Symbol" pitchFamily="2" charset="2"/>
                                    </a:rPr>
                                  </m:ctrlPr>
                                </m:funcPr>
                                <m:fName>
                                  <m:sSup>
                                    <m:sSupPr>
                                      <m:ctrlPr>
                                        <a:rPr kumimoji="0" lang="en-US" altLang="zh-CN" i="1">
                                          <a:latin typeface="Cambria Math" panose="02040503050406030204" pitchFamily="18" charset="0"/>
                                          <a:ea typeface="黑体" panose="02010609060101010101" pitchFamily="49" charset="-122"/>
                                          <a:sym typeface="Symbol" pitchFamily="2" charset="2"/>
                                        </a:rPr>
                                      </m:ctrlPr>
                                    </m:sSupPr>
                                    <m:e>
                                      <m:r>
                                        <m:rPr>
                                          <m:sty m:val="p"/>
                                        </m:rPr>
                                        <a:rPr kumimoji="0" lang="en-US" altLang="zh-CN">
                                          <a:latin typeface="Cambria Math" panose="02040503050406030204" pitchFamily="18" charset="0"/>
                                          <a:ea typeface="黑体" panose="02010609060101010101" pitchFamily="49" charset="-122"/>
                                          <a:sym typeface="Symbol" pitchFamily="2" charset="2"/>
                                        </a:rPr>
                                        <m:t>sin</m:t>
                                      </m:r>
                                    </m:e>
                                    <m:sup>
                                      <m:r>
                                        <a:rPr kumimoji="0" lang="en-US" altLang="zh-CN" i="1">
                                          <a:latin typeface="Cambria Math" panose="02040503050406030204" pitchFamily="18" charset="0"/>
                                          <a:ea typeface="黑体" panose="02010609060101010101" pitchFamily="49" charset="-122"/>
                                          <a:sym typeface="Symbol" pitchFamily="2" charset="2"/>
                                        </a:rPr>
                                        <m:t>2</m:t>
                                      </m:r>
                                    </m:sup>
                                  </m:sSup>
                                </m:fName>
                                <m:e>
                                  <m:r>
                                    <a:rPr kumimoji="0" lang="en-US" altLang="zh-CN" i="1">
                                      <a:latin typeface="Cambria Math" panose="02040503050406030204" pitchFamily="18" charset="0"/>
                                      <a:ea typeface="黑体" panose="02010609060101010101" pitchFamily="49" charset="-122"/>
                                      <a:sym typeface="Symbol" pitchFamily="2" charset="2"/>
                                    </a:rPr>
                                    <m:t>𝜑</m:t>
                                  </m:r>
                                </m:e>
                              </m:func>
                            </m:e>
                          </m:d>
                        </m:den>
                      </m:f>
                    </m:oMath>
                  </m:oMathPara>
                </a14:m>
                <a:endParaRPr lang="en-US" altLang="zh-CN" dirty="0">
                  <a:solidFill>
                    <a:srgbClr val="0000FF"/>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黑体" panose="02010609060101010101" pitchFamily="49" charset="-122"/>
                        </a:rPr>
                        <m:t>⟹  </m:t>
                      </m:r>
                      <m:r>
                        <a:rPr lang="en-US" altLang="zh-CN" i="1" smtClean="0">
                          <a:solidFill>
                            <a:srgbClr val="FF0000"/>
                          </a:solidFill>
                          <a:latin typeface="Cambria Math" panose="02040503050406030204" pitchFamily="18" charset="0"/>
                          <a:ea typeface="黑体" panose="02010609060101010101" pitchFamily="49" charset="-122"/>
                        </a:rPr>
                        <m:t>𝐻</m:t>
                      </m:r>
                      <m:r>
                        <a:rPr lang="en-US" altLang="zh-CN" i="1" smtClean="0">
                          <a:solidFill>
                            <a:srgbClr val="FF0000"/>
                          </a:solidFill>
                          <a:latin typeface="Cambria Math" panose="02040503050406030204" pitchFamily="18" charset="0"/>
                          <a:ea typeface="黑体" panose="02010609060101010101" pitchFamily="49" charset="-122"/>
                        </a:rPr>
                        <m:t>=</m:t>
                      </m:r>
                      <m:f>
                        <m:fPr>
                          <m:ctrlPr>
                            <a:rPr lang="en-US" altLang="zh-CN" i="1">
                              <a:solidFill>
                                <a:srgbClr val="FF0000"/>
                              </a:solidFill>
                              <a:latin typeface="Cambria Math" panose="02040503050406030204" pitchFamily="18" charset="0"/>
                              <a:ea typeface="黑体" panose="02010609060101010101" pitchFamily="49" charset="-122"/>
                            </a:rPr>
                          </m:ctrlPr>
                        </m:fPr>
                        <m:num>
                          <m:r>
                            <a:rPr lang="en-US" altLang="zh-CN" i="1">
                              <a:solidFill>
                                <a:srgbClr val="FF0000"/>
                              </a:solidFill>
                              <a:latin typeface="Cambria Math" panose="02040503050406030204" pitchFamily="18" charset="0"/>
                              <a:ea typeface="黑体" panose="02010609060101010101" pitchFamily="49" charset="-122"/>
                            </a:rPr>
                            <m:t>1</m:t>
                          </m:r>
                        </m:num>
                        <m:den>
                          <m:r>
                            <a:rPr lang="en-US" altLang="zh-CN" i="1">
                              <a:solidFill>
                                <a:srgbClr val="FF0000"/>
                              </a:solidFill>
                              <a:latin typeface="Cambria Math" panose="02040503050406030204" pitchFamily="18" charset="0"/>
                              <a:ea typeface="黑体" panose="02010609060101010101" pitchFamily="49" charset="-122"/>
                            </a:rPr>
                            <m:t>2</m:t>
                          </m:r>
                        </m:den>
                      </m:f>
                      <m:r>
                        <a:rPr lang="en-US" altLang="zh-CN" i="1">
                          <a:solidFill>
                            <a:srgbClr val="FF0000"/>
                          </a:solidFill>
                          <a:latin typeface="Cambria Math" panose="02040503050406030204" pitchFamily="18" charset="0"/>
                          <a:ea typeface="黑体" panose="02010609060101010101" pitchFamily="49" charset="-122"/>
                        </a:rPr>
                        <m:t>(</m:t>
                      </m:r>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𝑥</m:t>
                          </m:r>
                        </m:e>
                      </m:acc>
                      <m:sSub>
                        <m:sSubPr>
                          <m:ctrlPr>
                            <a:rPr lang="en-US" altLang="zh-CN" i="1">
                              <a:solidFill>
                                <a:srgbClr val="FF0000"/>
                              </a:solidFill>
                              <a:latin typeface="Cambria Math" panose="02040503050406030204" pitchFamily="18" charset="0"/>
                              <a:ea typeface="黑体" panose="02010609060101010101" pitchFamily="49" charset="-122"/>
                            </a:rPr>
                          </m:ctrlPr>
                        </m:sSubPr>
                        <m:e>
                          <m:r>
                            <a:rPr lang="en-US" altLang="zh-CN" i="1">
                              <a:solidFill>
                                <a:srgbClr val="FF0000"/>
                              </a:solidFill>
                              <a:latin typeface="Cambria Math" panose="02040503050406030204" pitchFamily="18" charset="0"/>
                              <a:ea typeface="黑体" panose="02010609060101010101" pitchFamily="49" charset="-122"/>
                            </a:rPr>
                            <m:t>𝑝</m:t>
                          </m:r>
                        </m:e>
                        <m:sub>
                          <m:r>
                            <a:rPr lang="en-US" altLang="zh-CN" i="1">
                              <a:solidFill>
                                <a:srgbClr val="FF0000"/>
                              </a:solidFill>
                              <a:latin typeface="Cambria Math" panose="02040503050406030204" pitchFamily="18" charset="0"/>
                              <a:ea typeface="黑体" panose="02010609060101010101" pitchFamily="49" charset="-122"/>
                            </a:rPr>
                            <m:t>𝑥</m:t>
                          </m:r>
                        </m:sub>
                      </m:sSub>
                      <m:r>
                        <a:rPr lang="en-US" altLang="zh-CN" i="1">
                          <a:solidFill>
                            <a:srgbClr val="FF0000"/>
                          </a:solidFill>
                          <a:latin typeface="Cambria Math" panose="02040503050406030204" pitchFamily="18" charset="0"/>
                          <a:ea typeface="黑体" panose="02010609060101010101" pitchFamily="49" charset="-122"/>
                        </a:rPr>
                        <m:t>+</m:t>
                      </m:r>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𝜑</m:t>
                          </m:r>
                        </m:e>
                      </m:acc>
                      <m:sSub>
                        <m:sSubPr>
                          <m:ctrlPr>
                            <a:rPr lang="en-US" altLang="zh-CN" i="1">
                              <a:solidFill>
                                <a:srgbClr val="FF0000"/>
                              </a:solidFill>
                              <a:latin typeface="Cambria Math" panose="02040503050406030204" pitchFamily="18" charset="0"/>
                              <a:ea typeface="黑体" panose="02010609060101010101" pitchFamily="49" charset="-122"/>
                            </a:rPr>
                          </m:ctrlPr>
                        </m:sSubPr>
                        <m:e>
                          <m:r>
                            <a:rPr lang="en-US" altLang="zh-CN" i="1">
                              <a:solidFill>
                                <a:srgbClr val="FF0000"/>
                              </a:solidFill>
                              <a:latin typeface="Cambria Math" panose="02040503050406030204" pitchFamily="18" charset="0"/>
                              <a:ea typeface="黑体" panose="02010609060101010101" pitchFamily="49" charset="-122"/>
                            </a:rPr>
                            <m:t>𝑝</m:t>
                          </m:r>
                        </m:e>
                        <m:sub>
                          <m:r>
                            <a:rPr lang="en-US" altLang="zh-CN" i="1">
                              <a:solidFill>
                                <a:srgbClr val="FF0000"/>
                              </a:solidFill>
                              <a:latin typeface="Cambria Math" panose="02040503050406030204" pitchFamily="18" charset="0"/>
                              <a:ea typeface="黑体" panose="02010609060101010101" pitchFamily="49" charset="-122"/>
                            </a:rPr>
                            <m:t>𝜑</m:t>
                          </m:r>
                        </m:sub>
                      </m:sSub>
                      <m:r>
                        <a:rPr lang="en-US" altLang="zh-CN" i="1">
                          <a:solidFill>
                            <a:srgbClr val="FF0000"/>
                          </a:solidFill>
                          <a:latin typeface="Cambria Math" panose="02040503050406030204" pitchFamily="18" charset="0"/>
                          <a:ea typeface="黑体" panose="02010609060101010101" pitchFamily="49" charset="-122"/>
                        </a:rPr>
                        <m:t>)+</m:t>
                      </m:r>
                      <m:r>
                        <a:rPr lang="en-US" altLang="zh-CN" i="1">
                          <a:solidFill>
                            <a:srgbClr val="FF0000"/>
                          </a:solidFill>
                          <a:latin typeface="Cambria Math" panose="02040503050406030204" pitchFamily="18" charset="0"/>
                          <a:ea typeface="黑体" panose="02010609060101010101" pitchFamily="49" charset="-122"/>
                        </a:rPr>
                        <m:t>𝑉</m:t>
                      </m:r>
                    </m:oMath>
                  </m:oMathPara>
                </a14:m>
                <a:endParaRPr lang="en-US" altLang="zh-CN" dirty="0">
                  <a:solidFill>
                    <a:srgbClr val="FF0000"/>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a:rPr lang="en-US" altLang="zh-CN" i="1">
                          <a:solidFill>
                            <a:srgbClr val="0000FF"/>
                          </a:solidFill>
                          <a:latin typeface="Cambria Math" panose="02040503050406030204" pitchFamily="18" charset="0"/>
                          <a:ea typeface="黑体" panose="02010609060101010101" pitchFamily="49" charset="-122"/>
                        </a:rPr>
                        <m:t>𝐻</m:t>
                      </m:r>
                      <m:r>
                        <a:rPr lang="en-US" altLang="zh-CN" i="1">
                          <a:solidFill>
                            <a:srgbClr val="0000FF"/>
                          </a:solidFill>
                          <a:latin typeface="Cambria Math" panose="02040503050406030204" pitchFamily="18" charset="0"/>
                          <a:ea typeface="黑体" panose="02010609060101010101" pitchFamily="49" charset="-122"/>
                        </a:rPr>
                        <m:t>=</m:t>
                      </m:r>
                      <m:f>
                        <m:fPr>
                          <m:ctrlPr>
                            <a:rPr lang="en-US" altLang="zh-CN" i="1">
                              <a:solidFill>
                                <a:srgbClr val="0000FF"/>
                              </a:solidFill>
                              <a:latin typeface="Cambria Math" panose="02040503050406030204" pitchFamily="18" charset="0"/>
                              <a:ea typeface="黑体" panose="02010609060101010101" pitchFamily="49" charset="-122"/>
                            </a:rPr>
                          </m:ctrlPr>
                        </m:fPr>
                        <m:num>
                          <m:sSup>
                            <m:sSupPr>
                              <m:ctrlPr>
                                <a:rPr lang="en-US" altLang="zh-CN" i="1">
                                  <a:solidFill>
                                    <a:srgbClr val="0000FF"/>
                                  </a:solidFill>
                                  <a:latin typeface="Cambria Math" panose="02040503050406030204" pitchFamily="18" charset="0"/>
                                  <a:ea typeface="黑体" panose="02010609060101010101" pitchFamily="49" charset="-122"/>
                                </a:rPr>
                              </m:ctrlPr>
                            </m:sSupPr>
                            <m:e>
                              <m:r>
                                <a:rPr lang="en-US" altLang="zh-CN" i="1">
                                  <a:solidFill>
                                    <a:srgbClr val="0000FF"/>
                                  </a:solidFill>
                                  <a:latin typeface="Cambria Math" panose="02040503050406030204" pitchFamily="18" charset="0"/>
                                  <a:ea typeface="黑体" panose="02010609060101010101" pitchFamily="49" charset="-122"/>
                                </a:rPr>
                                <m:t>𝑙</m:t>
                              </m:r>
                            </m:e>
                            <m:sup>
                              <m:r>
                                <a:rPr lang="en-US" altLang="zh-CN" i="1">
                                  <a:solidFill>
                                    <a:srgbClr val="0000FF"/>
                                  </a:solidFill>
                                  <a:latin typeface="Cambria Math" panose="02040503050406030204" pitchFamily="18" charset="0"/>
                                  <a:ea typeface="黑体" panose="02010609060101010101" pitchFamily="49" charset="-122"/>
                                </a:rPr>
                                <m:t>2</m:t>
                              </m:r>
                            </m:sup>
                          </m:sSup>
                          <m:sSubSup>
                            <m:sSubSupPr>
                              <m:ctrlPr>
                                <a:rPr lang="en-US" altLang="zh-CN" i="1">
                                  <a:solidFill>
                                    <a:srgbClr val="0000FF"/>
                                  </a:solidFill>
                                  <a:latin typeface="Cambria Math" panose="02040503050406030204" pitchFamily="18" charset="0"/>
                                  <a:ea typeface="黑体" panose="02010609060101010101" pitchFamily="49" charset="-122"/>
                                </a:rPr>
                              </m:ctrlPr>
                            </m:sSubSup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𝑥</m:t>
                              </m:r>
                            </m:sub>
                            <m:sup>
                              <m:r>
                                <a:rPr lang="en-US" altLang="zh-CN" i="1">
                                  <a:solidFill>
                                    <a:srgbClr val="0000FF"/>
                                  </a:solidFill>
                                  <a:latin typeface="Cambria Math" panose="02040503050406030204" pitchFamily="18" charset="0"/>
                                  <a:ea typeface="黑体" panose="02010609060101010101" pitchFamily="49" charset="-122"/>
                                </a:rPr>
                                <m:t>2</m:t>
                              </m:r>
                            </m:sup>
                          </m:sSubSup>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𝑙</m:t>
                          </m:r>
                          <m:sSub>
                            <m:sSubPr>
                              <m:ctrlPr>
                                <a:rPr lang="en-US" altLang="zh-CN" i="1">
                                  <a:solidFill>
                                    <a:srgbClr val="0000FF"/>
                                  </a:solidFill>
                                  <a:latin typeface="Cambria Math" panose="02040503050406030204" pitchFamily="18" charset="0"/>
                                  <a:ea typeface="黑体" panose="02010609060101010101" pitchFamily="49" charset="-122"/>
                                </a:rPr>
                              </m:ctrlPr>
                            </m:sSub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𝑥</m:t>
                              </m:r>
                            </m:sub>
                          </m:sSub>
                          <m:sSub>
                            <m:sSubPr>
                              <m:ctrlPr>
                                <a:rPr lang="en-US" altLang="zh-CN" i="1">
                                  <a:solidFill>
                                    <a:srgbClr val="0000FF"/>
                                  </a:solidFill>
                                  <a:latin typeface="Cambria Math" panose="02040503050406030204" pitchFamily="18" charset="0"/>
                                  <a:ea typeface="黑体" panose="02010609060101010101" pitchFamily="49" charset="-122"/>
                                </a:rPr>
                              </m:ctrlPr>
                            </m:sSub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𝜑</m:t>
                              </m:r>
                            </m:sub>
                          </m:sSub>
                          <m:func>
                            <m:funcPr>
                              <m:ctrlPr>
                                <a:rPr lang="en-US" altLang="zh-CN" i="1">
                                  <a:solidFill>
                                    <a:srgbClr val="0000FF"/>
                                  </a:solidFill>
                                  <a:latin typeface="Cambria Math" panose="02040503050406030204" pitchFamily="18" charset="0"/>
                                  <a:ea typeface="黑体" panose="02010609060101010101" pitchFamily="49" charset="-122"/>
                                </a:rPr>
                              </m:ctrlPr>
                            </m:funcPr>
                            <m:fName>
                              <m:r>
                                <m:rPr>
                                  <m:sty m:val="p"/>
                                </m:rPr>
                                <a:rPr lang="en-US" altLang="zh-CN">
                                  <a:solidFill>
                                    <a:srgbClr val="0000FF"/>
                                  </a:solidFill>
                                  <a:latin typeface="Cambria Math" panose="02040503050406030204" pitchFamily="18" charset="0"/>
                                  <a:ea typeface="黑体" panose="02010609060101010101" pitchFamily="49" charset="-122"/>
                                </a:rPr>
                                <m:t>cos</m:t>
                              </m:r>
                            </m:fName>
                            <m:e>
                              <m:r>
                                <a:rPr lang="en-US" altLang="zh-CN" i="1">
                                  <a:solidFill>
                                    <a:srgbClr val="0000FF"/>
                                  </a:solidFill>
                                  <a:latin typeface="Cambria Math" panose="02040503050406030204" pitchFamily="18" charset="0"/>
                                  <a:ea typeface="黑体" panose="02010609060101010101" pitchFamily="49" charset="-122"/>
                                </a:rPr>
                                <m:t>𝜑</m:t>
                              </m:r>
                            </m:e>
                          </m:func>
                          <m:r>
                            <a:rPr lang="en-US" altLang="zh-CN" i="1">
                              <a:solidFill>
                                <a:srgbClr val="0000FF"/>
                              </a:solidFill>
                              <a:latin typeface="Cambria Math" panose="02040503050406030204" pitchFamily="18" charset="0"/>
                              <a:ea typeface="黑体" panose="02010609060101010101" pitchFamily="49" charset="-122"/>
                            </a:rPr>
                            <m:t>+2</m:t>
                          </m:r>
                          <m:sSubSup>
                            <m:sSubSupPr>
                              <m:ctrlPr>
                                <a:rPr lang="en-US" altLang="zh-CN" i="1">
                                  <a:solidFill>
                                    <a:srgbClr val="0000FF"/>
                                  </a:solidFill>
                                  <a:latin typeface="Cambria Math" panose="02040503050406030204" pitchFamily="18" charset="0"/>
                                  <a:ea typeface="黑体" panose="02010609060101010101" pitchFamily="49" charset="-122"/>
                                </a:rPr>
                              </m:ctrlPr>
                            </m:sSubSup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𝜑</m:t>
                              </m:r>
                            </m:sub>
                            <m:sup>
                              <m:r>
                                <a:rPr lang="en-US" altLang="zh-CN" i="1">
                                  <a:solidFill>
                                    <a:srgbClr val="0000FF"/>
                                  </a:solidFill>
                                  <a:latin typeface="Cambria Math" panose="02040503050406030204" pitchFamily="18" charset="0"/>
                                  <a:ea typeface="黑体" panose="02010609060101010101" pitchFamily="49" charset="-122"/>
                                </a:rPr>
                                <m:t>2</m:t>
                              </m:r>
                            </m:sup>
                          </m:sSubSup>
                        </m:num>
                        <m:den>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𝑚</m:t>
                          </m:r>
                          <m:sSup>
                            <m:sSupPr>
                              <m:ctrlPr>
                                <a:rPr lang="en-US" altLang="zh-CN" i="1">
                                  <a:solidFill>
                                    <a:srgbClr val="0000FF"/>
                                  </a:solidFill>
                                  <a:latin typeface="Cambria Math" panose="02040503050406030204" pitchFamily="18" charset="0"/>
                                  <a:ea typeface="黑体" panose="02010609060101010101" pitchFamily="49" charset="-122"/>
                                </a:rPr>
                              </m:ctrlPr>
                            </m:sSupPr>
                            <m:e>
                              <m:r>
                                <a:rPr lang="en-US" altLang="zh-CN" i="1">
                                  <a:solidFill>
                                    <a:srgbClr val="0000FF"/>
                                  </a:solidFill>
                                  <a:latin typeface="Cambria Math" panose="02040503050406030204" pitchFamily="18" charset="0"/>
                                  <a:ea typeface="黑体" panose="02010609060101010101" pitchFamily="49" charset="-122"/>
                                </a:rPr>
                                <m:t>𝑙</m:t>
                              </m:r>
                            </m:e>
                            <m:sup>
                              <m:r>
                                <a:rPr lang="en-US" altLang="zh-CN" i="1">
                                  <a:solidFill>
                                    <a:srgbClr val="0000FF"/>
                                  </a:solidFill>
                                  <a:latin typeface="Cambria Math" panose="02040503050406030204" pitchFamily="18" charset="0"/>
                                  <a:ea typeface="黑体" panose="02010609060101010101" pitchFamily="49" charset="-122"/>
                                </a:rPr>
                                <m:t>2</m:t>
                              </m:r>
                            </m:sup>
                          </m:sSup>
                          <m:d>
                            <m:dPr>
                              <m:ctrlPr>
                                <a:rPr lang="en-US" altLang="zh-CN" i="1">
                                  <a:solidFill>
                                    <a:srgbClr val="0000FF"/>
                                  </a:solidFill>
                                  <a:latin typeface="Cambria Math" panose="02040503050406030204" pitchFamily="18" charset="0"/>
                                  <a:ea typeface="黑体" panose="02010609060101010101" pitchFamily="49" charset="-122"/>
                                </a:rPr>
                              </m:ctrlPr>
                            </m:dPr>
                            <m:e>
                              <m:r>
                                <a:rPr lang="en-US" altLang="zh-CN" i="1">
                                  <a:solidFill>
                                    <a:srgbClr val="0000FF"/>
                                  </a:solidFill>
                                  <a:latin typeface="Cambria Math" panose="02040503050406030204" pitchFamily="18" charset="0"/>
                                  <a:ea typeface="黑体" panose="02010609060101010101" pitchFamily="49" charset="-122"/>
                                </a:rPr>
                                <m:t>1+</m:t>
                              </m:r>
                              <m:func>
                                <m:funcPr>
                                  <m:ctrlPr>
                                    <a:rPr lang="en-US" altLang="zh-CN" i="1">
                                      <a:solidFill>
                                        <a:srgbClr val="0000FF"/>
                                      </a:solidFill>
                                      <a:latin typeface="Cambria Math" panose="02040503050406030204" pitchFamily="18" charset="0"/>
                                      <a:ea typeface="黑体" panose="02010609060101010101" pitchFamily="49" charset="-122"/>
                                    </a:rPr>
                                  </m:ctrlPr>
                                </m:funcPr>
                                <m:fName>
                                  <m:sSup>
                                    <m:sSupPr>
                                      <m:ctrlPr>
                                        <a:rPr lang="en-US" altLang="zh-CN" i="1">
                                          <a:solidFill>
                                            <a:srgbClr val="0000FF"/>
                                          </a:solidFill>
                                          <a:latin typeface="Cambria Math" panose="02040503050406030204" pitchFamily="18" charset="0"/>
                                          <a:ea typeface="黑体" panose="02010609060101010101" pitchFamily="49" charset="-122"/>
                                        </a:rPr>
                                      </m:ctrlPr>
                                    </m:sSupPr>
                                    <m:e>
                                      <m:r>
                                        <m:rPr>
                                          <m:sty m:val="p"/>
                                        </m:rPr>
                                        <a:rPr lang="en-US" altLang="zh-CN">
                                          <a:solidFill>
                                            <a:srgbClr val="0000FF"/>
                                          </a:solidFill>
                                          <a:latin typeface="Cambria Math" panose="02040503050406030204" pitchFamily="18" charset="0"/>
                                          <a:ea typeface="黑体" panose="02010609060101010101" pitchFamily="49" charset="-122"/>
                                        </a:rPr>
                                        <m:t>sin</m:t>
                                      </m:r>
                                    </m:e>
                                    <m:sup>
                                      <m:r>
                                        <a:rPr lang="en-US" altLang="zh-CN" i="1">
                                          <a:solidFill>
                                            <a:srgbClr val="0000FF"/>
                                          </a:solidFill>
                                          <a:latin typeface="Cambria Math" panose="02040503050406030204" pitchFamily="18" charset="0"/>
                                          <a:ea typeface="黑体" panose="02010609060101010101" pitchFamily="49" charset="-122"/>
                                        </a:rPr>
                                        <m:t>2</m:t>
                                      </m:r>
                                    </m:sup>
                                  </m:sSup>
                                </m:fName>
                                <m:e>
                                  <m:r>
                                    <a:rPr lang="en-US" altLang="zh-CN" i="1">
                                      <a:solidFill>
                                        <a:srgbClr val="0000FF"/>
                                      </a:solidFill>
                                      <a:latin typeface="Cambria Math" panose="02040503050406030204" pitchFamily="18" charset="0"/>
                                      <a:ea typeface="黑体" panose="02010609060101010101" pitchFamily="49" charset="-122"/>
                                    </a:rPr>
                                    <m:t>𝜑</m:t>
                                  </m:r>
                                </m:e>
                              </m:func>
                            </m:e>
                          </m:d>
                        </m:den>
                      </m:f>
                      <m:r>
                        <a:rPr lang="en-US" altLang="zh-CN" i="1">
                          <a:solidFill>
                            <a:srgbClr val="0000FF"/>
                          </a:solidFill>
                          <a:latin typeface="Cambria Math" panose="02040503050406030204" pitchFamily="18" charset="0"/>
                          <a:ea typeface="黑体" panose="02010609060101010101" pitchFamily="49" charset="-122"/>
                        </a:rPr>
                        <m:t>+</m:t>
                      </m:r>
                      <m:f>
                        <m:fPr>
                          <m:ctrlPr>
                            <a:rPr lang="en-US" altLang="zh-CN" i="1">
                              <a:solidFill>
                                <a:srgbClr val="0000FF"/>
                              </a:solidFill>
                              <a:latin typeface="Cambria Math" panose="02040503050406030204" pitchFamily="18" charset="0"/>
                              <a:ea typeface="黑体" panose="02010609060101010101" pitchFamily="49" charset="-122"/>
                            </a:rPr>
                          </m:ctrlPr>
                        </m:fPr>
                        <m:num>
                          <m:r>
                            <a:rPr lang="en-US" altLang="zh-CN" i="1">
                              <a:solidFill>
                                <a:srgbClr val="0000FF"/>
                              </a:solidFill>
                              <a:latin typeface="Cambria Math" panose="02040503050406030204" pitchFamily="18" charset="0"/>
                              <a:ea typeface="黑体" panose="02010609060101010101" pitchFamily="49" charset="-122"/>
                            </a:rPr>
                            <m:t>1</m:t>
                          </m:r>
                        </m:num>
                        <m:den>
                          <m:r>
                            <a:rPr lang="en-US" altLang="zh-CN" i="1">
                              <a:solidFill>
                                <a:srgbClr val="0000FF"/>
                              </a:solidFill>
                              <a:latin typeface="Cambria Math" panose="02040503050406030204" pitchFamily="18" charset="0"/>
                              <a:ea typeface="黑体" panose="02010609060101010101" pitchFamily="49" charset="-122"/>
                            </a:rPr>
                            <m:t>2</m:t>
                          </m:r>
                        </m:den>
                      </m:f>
                      <m:r>
                        <a:rPr lang="en-US" altLang="zh-CN" i="1">
                          <a:solidFill>
                            <a:srgbClr val="0000FF"/>
                          </a:solidFill>
                          <a:latin typeface="Cambria Math" panose="02040503050406030204" pitchFamily="18" charset="0"/>
                          <a:ea typeface="黑体" panose="02010609060101010101" pitchFamily="49" charset="-122"/>
                        </a:rPr>
                        <m:t>𝑘</m:t>
                      </m:r>
                      <m:sSup>
                        <m:sSupPr>
                          <m:ctrlPr>
                            <a:rPr lang="en-US" altLang="zh-CN" i="1">
                              <a:solidFill>
                                <a:srgbClr val="0000FF"/>
                              </a:solidFill>
                              <a:latin typeface="Cambria Math" panose="02040503050406030204" pitchFamily="18" charset="0"/>
                              <a:ea typeface="黑体" panose="02010609060101010101" pitchFamily="49" charset="-122"/>
                            </a:rPr>
                          </m:ctrlPr>
                        </m:sSupPr>
                        <m:e>
                          <m:r>
                            <a:rPr lang="en-US" altLang="zh-CN" i="1">
                              <a:solidFill>
                                <a:srgbClr val="0000FF"/>
                              </a:solidFill>
                              <a:latin typeface="Cambria Math" panose="02040503050406030204" pitchFamily="18" charset="0"/>
                              <a:ea typeface="黑体" panose="02010609060101010101" pitchFamily="49" charset="-122"/>
                            </a:rPr>
                            <m:t>𝑥</m:t>
                          </m:r>
                        </m:e>
                        <m:sup>
                          <m:r>
                            <a:rPr lang="en-US" altLang="zh-CN" i="1">
                              <a:solidFill>
                                <a:srgbClr val="0000FF"/>
                              </a:solidFill>
                              <a:latin typeface="Cambria Math" panose="02040503050406030204" pitchFamily="18" charset="0"/>
                              <a:ea typeface="黑体" panose="02010609060101010101" pitchFamily="49" charset="-122"/>
                            </a:rPr>
                            <m:t>2</m:t>
                          </m:r>
                        </m:sup>
                      </m:sSup>
                      <m:r>
                        <a:rPr lang="en-US" altLang="zh-CN" i="1">
                          <a:solidFill>
                            <a:srgbClr val="0000FF"/>
                          </a:solidFill>
                          <a:latin typeface="Cambria Math" panose="02040503050406030204" pitchFamily="18" charset="0"/>
                          <a:ea typeface="黑体" panose="02010609060101010101" pitchFamily="49" charset="-122"/>
                        </a:rPr>
                        <m:t>−</m:t>
                      </m:r>
                      <m:r>
                        <a:rPr lang="en-US" altLang="zh-CN" i="1">
                          <a:solidFill>
                            <a:srgbClr val="0000FF"/>
                          </a:solidFill>
                          <a:latin typeface="Cambria Math" panose="02040503050406030204" pitchFamily="18" charset="0"/>
                          <a:ea typeface="黑体" panose="02010609060101010101" pitchFamily="49" charset="-122"/>
                        </a:rPr>
                        <m:t>𝑚𝑔𝑙</m:t>
                      </m:r>
                      <m:func>
                        <m:funcPr>
                          <m:ctrlPr>
                            <a:rPr lang="en-US" altLang="zh-CN" i="1">
                              <a:solidFill>
                                <a:srgbClr val="0000FF"/>
                              </a:solidFill>
                              <a:latin typeface="Cambria Math" panose="02040503050406030204" pitchFamily="18" charset="0"/>
                              <a:ea typeface="黑体" panose="02010609060101010101" pitchFamily="49" charset="-122"/>
                            </a:rPr>
                          </m:ctrlPr>
                        </m:funcPr>
                        <m:fName>
                          <m:r>
                            <m:rPr>
                              <m:sty m:val="p"/>
                            </m:rPr>
                            <a:rPr lang="en-US" altLang="zh-CN">
                              <a:solidFill>
                                <a:srgbClr val="0000FF"/>
                              </a:solidFill>
                              <a:latin typeface="Cambria Math" panose="02040503050406030204" pitchFamily="18" charset="0"/>
                              <a:ea typeface="黑体" panose="02010609060101010101" pitchFamily="49" charset="-122"/>
                            </a:rPr>
                            <m:t>cos</m:t>
                          </m:r>
                        </m:fName>
                        <m:e>
                          <m:r>
                            <a:rPr lang="en-US" altLang="zh-CN" i="1">
                              <a:solidFill>
                                <a:srgbClr val="0000FF"/>
                              </a:solidFill>
                              <a:latin typeface="Cambria Math" panose="02040503050406030204" pitchFamily="18" charset="0"/>
                              <a:ea typeface="黑体" panose="02010609060101010101" pitchFamily="49" charset="-122"/>
                            </a:rPr>
                            <m:t>𝜑</m:t>
                          </m:r>
                        </m:e>
                      </m:func>
                    </m:oMath>
                  </m:oMathPara>
                </a14:m>
                <a:endParaRPr lang="en-US" altLang="zh-CN" dirty="0">
                  <a:solidFill>
                    <a:srgbClr val="0000FF"/>
                  </a:solidFill>
                  <a:ea typeface="黑体" panose="02010609060101010101" pitchFamily="49" charset="-122"/>
                </a:endParaRPr>
              </a:p>
              <a:p>
                <a:pPr eaLnBrk="1" hangingPunct="1">
                  <a:lnSpc>
                    <a:spcPct val="150000"/>
                  </a:lnSpc>
                </a:pPr>
                <a:r>
                  <a:rPr lang="zh-CN" altLang="en-US" dirty="0">
                    <a:solidFill>
                      <a:srgbClr val="FF0000"/>
                    </a:solidFill>
                    <a:ea typeface="黑体" panose="02010609060101010101" pitchFamily="49" charset="-122"/>
                  </a:rPr>
                  <a:t>这种做法比直接将</a:t>
                </a:r>
                <a14:m>
                  <m:oMath xmlns:m="http://schemas.openxmlformats.org/officeDocument/2006/math">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𝑥</m:t>
                        </m:r>
                      </m:e>
                    </m:acc>
                    <m:r>
                      <a:rPr lang="en-US" altLang="zh-CN" i="1">
                        <a:solidFill>
                          <a:srgbClr val="FF0000"/>
                        </a:solidFill>
                        <a:latin typeface="Cambria Math" panose="02040503050406030204" pitchFamily="18" charset="0"/>
                        <a:ea typeface="黑体" panose="02010609060101010101" pitchFamily="49" charset="-122"/>
                      </a:rPr>
                      <m:t>,</m:t>
                    </m:r>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𝜑</m:t>
                        </m:r>
                      </m:e>
                    </m:acc>
                  </m:oMath>
                </a14:m>
                <a:r>
                  <a:rPr lang="zh-CN" altLang="en-US" dirty="0">
                    <a:solidFill>
                      <a:srgbClr val="FF0000"/>
                    </a:solidFill>
                    <a:ea typeface="黑体" panose="02010609060101010101" pitchFamily="49" charset="-122"/>
                  </a:rPr>
                  <a:t>代回</a:t>
                </a:r>
                <a14:m>
                  <m:oMath xmlns:m="http://schemas.openxmlformats.org/officeDocument/2006/math">
                    <m:r>
                      <a:rPr lang="en-US" altLang="zh-CN" i="1">
                        <a:latin typeface="Cambria Math" panose="02040503050406030204" pitchFamily="18" charset="0"/>
                        <a:ea typeface="黑体" panose="02010609060101010101" pitchFamily="49" charset="-122"/>
                      </a:rPr>
                      <m:t>𝐻</m:t>
                    </m:r>
                    <m:r>
                      <a:rPr lang="en-US" altLang="zh-CN"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𝑝</m:t>
                        </m:r>
                      </m:e>
                      <m:sub>
                        <m:r>
                          <a:rPr lang="en-US" altLang="zh-CN" i="1">
                            <a:latin typeface="Cambria Math" panose="02040503050406030204" pitchFamily="18" charset="0"/>
                            <a:ea typeface="黑体" panose="02010609060101010101" pitchFamily="49" charset="-122"/>
                          </a:rPr>
                          <m:t>𝑥</m:t>
                        </m:r>
                      </m:sub>
                    </m:sSub>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𝑥</m:t>
                        </m:r>
                      </m:e>
                    </m:acc>
                    <m:r>
                      <a:rPr lang="en-US" altLang="zh-CN" i="1">
                        <a:latin typeface="Cambria Math" panose="02040503050406030204" pitchFamily="18" charset="0"/>
                        <a:ea typeface="黑体" panose="02010609060101010101" pitchFamily="49" charset="-122"/>
                      </a:rPr>
                      <m:t>+</m:t>
                    </m:r>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𝑝</m:t>
                        </m:r>
                      </m:e>
                      <m:sub>
                        <m:r>
                          <a:rPr lang="en-US" altLang="zh-CN" i="1">
                            <a:latin typeface="Cambria Math" panose="02040503050406030204" pitchFamily="18" charset="0"/>
                            <a:ea typeface="黑体" panose="02010609060101010101" pitchFamily="49" charset="-122"/>
                          </a:rPr>
                          <m:t>𝜑</m:t>
                        </m:r>
                      </m:sub>
                    </m:sSub>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𝜑</m:t>
                        </m:r>
                      </m:e>
                    </m:acc>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𝐿</m:t>
                    </m:r>
                  </m:oMath>
                </a14:m>
                <a:r>
                  <a:rPr lang="zh-CN" altLang="en-US" dirty="0">
                    <a:solidFill>
                      <a:srgbClr val="FF0000"/>
                    </a:solidFill>
                    <a:ea typeface="黑体" panose="02010609060101010101" pitchFamily="49" charset="-122"/>
                  </a:rPr>
                  <a:t>求解更简单</a:t>
                </a:r>
                <a:endParaRPr lang="en-US" altLang="zh-CN" dirty="0">
                  <a:solidFill>
                    <a:srgbClr val="FF0000"/>
                  </a:solidFill>
                  <a:ea typeface="黑体" panose="02010609060101010101" pitchFamily="49" charset="-122"/>
                </a:endParaRPr>
              </a:p>
            </p:txBody>
          </p:sp>
        </mc:Choice>
        <mc:Fallback xmlns="">
          <p:sp>
            <p:nvSpPr>
              <p:cNvPr id="19460" name="Text Box 9">
                <a:extLst>
                  <a:ext uri="{FF2B5EF4-FFF2-40B4-BE49-F238E27FC236}">
                    <a16:creationId xmlns:a16="http://schemas.microsoft.com/office/drawing/2014/main" id="{63B3BFEE-4CD1-874F-A6FF-962E459AA3C6}"/>
                  </a:ext>
                </a:extLst>
              </p:cNvPr>
              <p:cNvSpPr txBox="1">
                <a:spLocks noRot="1" noChangeAspect="1" noMove="1" noResize="1" noEditPoints="1" noAdjustHandles="1" noChangeArrowheads="1" noChangeShapeType="1" noTextEdit="1"/>
              </p:cNvSpPr>
              <p:nvPr/>
            </p:nvSpPr>
            <p:spPr bwMode="auto">
              <a:xfrm>
                <a:off x="0" y="4852"/>
                <a:ext cx="9144000" cy="5842369"/>
              </a:xfrm>
              <a:prstGeom prst="rect">
                <a:avLst/>
              </a:prstGeom>
              <a:blipFill>
                <a:blip r:embed="rId4"/>
                <a:stretch>
                  <a:fillRect l="-932" b="-417"/>
                </a:stretch>
              </a:blipFill>
              <a:ln w="9525">
                <a:solidFill>
                  <a:srgbClr val="FF3399"/>
                </a:solidFill>
                <a:miter lim="800000"/>
                <a:headEnd/>
                <a:tailEnd/>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7E07873D-9114-435E-B89F-BC7218D35DD7}"/>
              </a:ext>
            </a:extLst>
          </p:cNvPr>
          <p:cNvSpPr>
            <a:spLocks noGrp="1"/>
          </p:cNvSpPr>
          <p:nvPr>
            <p:ph type="sldNum" sz="quarter" idx="12"/>
          </p:nvPr>
        </p:nvSpPr>
        <p:spPr/>
        <p:txBody>
          <a:bodyPr/>
          <a:lstStyle/>
          <a:p>
            <a:pPr>
              <a:defRPr/>
            </a:pPr>
            <a:fld id="{8372D68D-3E4D-E140-BABB-1F7B81CFF020}" type="slidenum">
              <a:rPr lang="en-US" altLang="zh-CN" smtClean="0"/>
              <a:pPr>
                <a:defRPr/>
              </a:pPr>
              <a:t>17</a:t>
            </a:fld>
            <a:endParaRPr lang="en-US" altLang="zh-CN" dirty="0"/>
          </a:p>
        </p:txBody>
      </p:sp>
      <p:graphicFrame>
        <p:nvGraphicFramePr>
          <p:cNvPr id="8" name="Object 9">
            <a:extLst>
              <a:ext uri="{FF2B5EF4-FFF2-40B4-BE49-F238E27FC236}">
                <a16:creationId xmlns:a16="http://schemas.microsoft.com/office/drawing/2014/main" id="{7832DC3C-E443-48ED-A1E9-DAF88E4B608E}"/>
              </a:ext>
            </a:extLst>
          </p:cNvPr>
          <p:cNvGraphicFramePr>
            <a:graphicFrameLocks noChangeAspect="1"/>
          </p:cNvGraphicFramePr>
          <p:nvPr>
            <p:extLst>
              <p:ext uri="{D42A27DB-BD31-4B8C-83A1-F6EECF244321}">
                <p14:modId xmlns:p14="http://schemas.microsoft.com/office/powerpoint/2010/main" val="1054825305"/>
              </p:ext>
            </p:extLst>
          </p:nvPr>
        </p:nvGraphicFramePr>
        <p:xfrm>
          <a:off x="2676924" y="-99392"/>
          <a:ext cx="3876276" cy="2340422"/>
        </p:xfrm>
        <a:graphic>
          <a:graphicData uri="http://schemas.openxmlformats.org/presentationml/2006/ole">
            <mc:AlternateContent xmlns:mc="http://schemas.openxmlformats.org/markup-compatibility/2006">
              <mc:Choice xmlns:v="urn:schemas-microsoft-com:vml" Requires="v">
                <p:oleObj spid="_x0000_s45125" name="BMP 图象" r:id="rId5" imgW="3429000" imgH="2070100" progId="Paint.Picture">
                  <p:embed/>
                </p:oleObj>
              </mc:Choice>
              <mc:Fallback>
                <p:oleObj name="BMP 图象" r:id="rId5" imgW="3429000" imgH="2070100" progId="Paint.Picture">
                  <p:embed/>
                  <p:pic>
                    <p:nvPicPr>
                      <p:cNvPr id="5" name="Object 9">
                        <a:extLst>
                          <a:ext uri="{FF2B5EF4-FFF2-40B4-BE49-F238E27FC236}">
                            <a16:creationId xmlns:a16="http://schemas.microsoft.com/office/drawing/2014/main" id="{4EFCB375-D123-4569-8C08-16EAD5CFAF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6924" y="-99392"/>
                        <a:ext cx="3876276" cy="2340422"/>
                      </a:xfrm>
                      <a:prstGeom prst="rect">
                        <a:avLst/>
                      </a:prstGeom>
                      <a:noFill/>
                      <a:ln>
                        <a:noFill/>
                      </a:ln>
                      <a:effectLst>
                        <a:outerShdw dist="35921"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219989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27_4200_704">
            <a:extLst>
              <a:ext uri="{FF2B5EF4-FFF2-40B4-BE49-F238E27FC236}">
                <a16:creationId xmlns:a16="http://schemas.microsoft.com/office/drawing/2014/main" id="{AFDB97BE-F8F2-AA44-9265-E3D422249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26213"/>
            <a:ext cx="91440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9460" name="Text Box 9">
                <a:extLst>
                  <a:ext uri="{FF2B5EF4-FFF2-40B4-BE49-F238E27FC236}">
                    <a16:creationId xmlns:a16="http://schemas.microsoft.com/office/drawing/2014/main" id="{63B3BFEE-4CD1-874F-A6FF-962E459AA3C6}"/>
                  </a:ext>
                </a:extLst>
              </p:cNvPr>
              <p:cNvSpPr txBox="1">
                <a:spLocks noChangeArrowheads="1"/>
              </p:cNvSpPr>
              <p:nvPr/>
            </p:nvSpPr>
            <p:spPr bwMode="auto">
              <a:xfrm>
                <a:off x="0" y="116632"/>
                <a:ext cx="9144000" cy="6379054"/>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sym typeface="Symbol" pitchFamily="2" charset="2"/>
                        </a:rPr>
                        <m:t>𝐻</m:t>
                      </m:r>
                      <m:r>
                        <a:rPr lang="en-US" altLang="zh-CN" i="1">
                          <a:solidFill>
                            <a:schemeClr val="tx1"/>
                          </a:solidFill>
                          <a:latin typeface="Cambria Math" panose="02040503050406030204" pitchFamily="18" charset="0"/>
                          <a:ea typeface="黑体" panose="02010609060101010101" pitchFamily="49" charset="-122"/>
                        </a:rPr>
                        <m:t>=</m:t>
                      </m:r>
                      <m:f>
                        <m:fPr>
                          <m:ctrlPr>
                            <a:rPr lang="en-US" altLang="zh-CN" i="1">
                              <a:solidFill>
                                <a:schemeClr val="tx1"/>
                              </a:solidFill>
                              <a:latin typeface="Cambria Math" panose="02040503050406030204" pitchFamily="18" charset="0"/>
                              <a:ea typeface="黑体" panose="02010609060101010101" pitchFamily="49" charset="-122"/>
                            </a:rPr>
                          </m:ctrlPr>
                        </m:fPr>
                        <m:num>
                          <m:r>
                            <a:rPr lang="en-US" altLang="zh-CN" i="1">
                              <a:solidFill>
                                <a:schemeClr val="tx1"/>
                              </a:solidFill>
                              <a:latin typeface="Cambria Math" panose="02040503050406030204" pitchFamily="18" charset="0"/>
                              <a:ea typeface="黑体" panose="02010609060101010101" pitchFamily="49" charset="-122"/>
                            </a:rPr>
                            <m:t>2</m:t>
                          </m:r>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en-US" altLang="zh-CN" i="1">
                                  <a:solidFill>
                                    <a:schemeClr val="tx1"/>
                                  </a:solidFill>
                                  <a:latin typeface="Cambria Math" panose="02040503050406030204" pitchFamily="18" charset="0"/>
                                  <a:ea typeface="黑体" panose="02010609060101010101" pitchFamily="49" charset="-122"/>
                                </a:rPr>
                                <m:t>𝑝</m:t>
                              </m:r>
                            </m:e>
                            <m:sub>
                              <m:r>
                                <a:rPr lang="en-US" altLang="zh-CN" i="1">
                                  <a:solidFill>
                                    <a:schemeClr val="tx1"/>
                                  </a:solidFill>
                                  <a:latin typeface="Cambria Math" panose="02040503050406030204" pitchFamily="18" charset="0"/>
                                  <a:ea typeface="黑体" panose="02010609060101010101" pitchFamily="49" charset="-122"/>
                                </a:rPr>
                                <m:t>𝜑</m:t>
                              </m:r>
                            </m:sub>
                            <m:sup>
                              <m:r>
                                <a:rPr lang="en-US" altLang="zh-CN" i="1">
                                  <a:solidFill>
                                    <a:schemeClr val="tx1"/>
                                  </a:solidFill>
                                  <a:latin typeface="Cambria Math" panose="02040503050406030204" pitchFamily="18" charset="0"/>
                                  <a:ea typeface="黑体" panose="02010609060101010101" pitchFamily="49" charset="-122"/>
                                </a:rPr>
                                <m:t>2</m:t>
                              </m:r>
                            </m:sup>
                          </m:sSubSup>
                          <m:r>
                            <a:rPr lang="en-US" altLang="zh-CN" i="1">
                              <a:solidFill>
                                <a:schemeClr val="tx1"/>
                              </a:solidFill>
                              <a:latin typeface="Cambria Math" panose="02040503050406030204" pitchFamily="18" charset="0"/>
                              <a:ea typeface="黑体" panose="02010609060101010101" pitchFamily="49" charset="-122"/>
                            </a:rPr>
                            <m:t>+</m:t>
                          </m:r>
                          <m:sSup>
                            <m:sSupPr>
                              <m:ctrlPr>
                                <a:rPr lang="en-US" altLang="zh-CN" i="1">
                                  <a:solidFill>
                                    <a:schemeClr val="tx1"/>
                                  </a:solidFill>
                                  <a:latin typeface="Cambria Math" panose="02040503050406030204" pitchFamily="18" charset="0"/>
                                  <a:ea typeface="黑体" panose="02010609060101010101" pitchFamily="49" charset="-122"/>
                                </a:rPr>
                              </m:ctrlPr>
                            </m:sSupPr>
                            <m:e>
                              <m:r>
                                <a:rPr lang="en-US" altLang="zh-CN" i="1">
                                  <a:solidFill>
                                    <a:schemeClr val="tx1"/>
                                  </a:solidFill>
                                  <a:latin typeface="Cambria Math" panose="02040503050406030204" pitchFamily="18" charset="0"/>
                                  <a:ea typeface="黑体" panose="02010609060101010101" pitchFamily="49" charset="-122"/>
                                </a:rPr>
                                <m:t>𝑙</m:t>
                              </m:r>
                            </m:e>
                            <m:sup>
                              <m:r>
                                <a:rPr lang="en-US" altLang="zh-CN" i="1">
                                  <a:solidFill>
                                    <a:schemeClr val="tx1"/>
                                  </a:solidFill>
                                  <a:latin typeface="Cambria Math" panose="02040503050406030204" pitchFamily="18" charset="0"/>
                                  <a:ea typeface="黑体" panose="02010609060101010101" pitchFamily="49" charset="-122"/>
                                </a:rPr>
                                <m:t>2</m:t>
                              </m:r>
                            </m:sup>
                          </m:sSup>
                          <m:sSubSup>
                            <m:sSubSupPr>
                              <m:ctrlPr>
                                <a:rPr lang="en-US" altLang="zh-CN" i="1">
                                  <a:solidFill>
                                    <a:schemeClr val="tx1"/>
                                  </a:solidFill>
                                  <a:latin typeface="Cambria Math" panose="02040503050406030204" pitchFamily="18" charset="0"/>
                                  <a:ea typeface="黑体" panose="02010609060101010101" pitchFamily="49" charset="-122"/>
                                </a:rPr>
                              </m:ctrlPr>
                            </m:sSubSupPr>
                            <m:e>
                              <m:r>
                                <a:rPr lang="en-US" altLang="zh-CN" i="1">
                                  <a:solidFill>
                                    <a:schemeClr val="tx1"/>
                                  </a:solidFill>
                                  <a:latin typeface="Cambria Math" panose="02040503050406030204" pitchFamily="18" charset="0"/>
                                  <a:ea typeface="黑体" panose="02010609060101010101" pitchFamily="49" charset="-122"/>
                                </a:rPr>
                                <m:t>𝑝</m:t>
                              </m:r>
                            </m:e>
                            <m:sub>
                              <m:r>
                                <a:rPr lang="en-US" altLang="zh-CN" i="1">
                                  <a:solidFill>
                                    <a:schemeClr val="tx1"/>
                                  </a:solidFill>
                                  <a:latin typeface="Cambria Math" panose="02040503050406030204" pitchFamily="18" charset="0"/>
                                  <a:ea typeface="黑体" panose="02010609060101010101" pitchFamily="49" charset="-122"/>
                                </a:rPr>
                                <m:t>𝑥</m:t>
                              </m:r>
                            </m:sub>
                            <m:sup>
                              <m:r>
                                <a:rPr lang="en-US" altLang="zh-CN" i="1">
                                  <a:solidFill>
                                    <a:schemeClr val="tx1"/>
                                  </a:solidFill>
                                  <a:latin typeface="Cambria Math" panose="02040503050406030204" pitchFamily="18" charset="0"/>
                                  <a:ea typeface="黑体" panose="02010609060101010101" pitchFamily="49" charset="-122"/>
                                </a:rPr>
                                <m:t>2</m:t>
                              </m:r>
                            </m:sup>
                          </m:sSubSup>
                          <m:r>
                            <a:rPr lang="en-US" altLang="zh-CN" i="1">
                              <a:solidFill>
                                <a:schemeClr val="tx1"/>
                              </a:solidFill>
                              <a:latin typeface="Cambria Math" panose="02040503050406030204" pitchFamily="18" charset="0"/>
                              <a:ea typeface="黑体" panose="02010609060101010101" pitchFamily="49" charset="-122"/>
                            </a:rPr>
                            <m:t>−2</m:t>
                          </m:r>
                          <m:r>
                            <a:rPr lang="en-US" altLang="zh-CN" i="1">
                              <a:solidFill>
                                <a:schemeClr val="tx1"/>
                              </a:solidFill>
                              <a:latin typeface="Cambria Math" panose="02040503050406030204" pitchFamily="18" charset="0"/>
                              <a:ea typeface="黑体" panose="02010609060101010101" pitchFamily="49" charset="-122"/>
                            </a:rPr>
                            <m:t>𝑙</m:t>
                          </m:r>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𝑝</m:t>
                              </m:r>
                            </m:e>
                            <m:sub>
                              <m:r>
                                <a:rPr lang="en-US" altLang="zh-CN" i="1">
                                  <a:solidFill>
                                    <a:schemeClr val="tx1"/>
                                  </a:solidFill>
                                  <a:latin typeface="Cambria Math" panose="02040503050406030204" pitchFamily="18" charset="0"/>
                                  <a:ea typeface="黑体" panose="02010609060101010101" pitchFamily="49" charset="-122"/>
                                </a:rPr>
                                <m:t>𝑥</m:t>
                              </m:r>
                            </m:sub>
                          </m:sSub>
                          <m:sSub>
                            <m:sSubPr>
                              <m:ctrlPr>
                                <a:rPr lang="en-US" altLang="zh-CN" i="1">
                                  <a:solidFill>
                                    <a:schemeClr val="tx1"/>
                                  </a:solidFill>
                                  <a:latin typeface="Cambria Math" panose="02040503050406030204" pitchFamily="18" charset="0"/>
                                  <a:ea typeface="黑体" panose="02010609060101010101" pitchFamily="49" charset="-122"/>
                                </a:rPr>
                              </m:ctrlPr>
                            </m:sSubPr>
                            <m:e>
                              <m:r>
                                <a:rPr lang="en-US" altLang="zh-CN" i="1">
                                  <a:solidFill>
                                    <a:schemeClr val="tx1"/>
                                  </a:solidFill>
                                  <a:latin typeface="Cambria Math" panose="02040503050406030204" pitchFamily="18" charset="0"/>
                                  <a:ea typeface="黑体" panose="02010609060101010101" pitchFamily="49" charset="-122"/>
                                </a:rPr>
                                <m:t>𝑝</m:t>
                              </m:r>
                            </m:e>
                            <m:sub>
                              <m:r>
                                <a:rPr lang="en-US" altLang="zh-CN" i="1">
                                  <a:solidFill>
                                    <a:schemeClr val="tx1"/>
                                  </a:solidFill>
                                  <a:latin typeface="Cambria Math" panose="02040503050406030204" pitchFamily="18" charset="0"/>
                                  <a:ea typeface="黑体" panose="02010609060101010101" pitchFamily="49" charset="-122"/>
                                </a:rPr>
                                <m:t>𝜑</m:t>
                              </m:r>
                            </m:sub>
                          </m:sSub>
                          <m:func>
                            <m:funcPr>
                              <m:ctrlPr>
                                <a:rPr lang="en-US" altLang="zh-CN" i="1">
                                  <a:solidFill>
                                    <a:schemeClr val="tx1"/>
                                  </a:solidFill>
                                  <a:latin typeface="Cambria Math" panose="02040503050406030204" pitchFamily="18" charset="0"/>
                                  <a:ea typeface="黑体" panose="02010609060101010101" pitchFamily="49" charset="-122"/>
                                </a:rPr>
                              </m:ctrlPr>
                            </m:funcPr>
                            <m:fName>
                              <m:r>
                                <m:rPr>
                                  <m:sty m:val="p"/>
                                </m:rPr>
                                <a:rPr lang="en-US" altLang="zh-CN">
                                  <a:solidFill>
                                    <a:schemeClr val="tx1"/>
                                  </a:solidFill>
                                  <a:latin typeface="Cambria Math" panose="02040503050406030204" pitchFamily="18" charset="0"/>
                                  <a:ea typeface="黑体" panose="02010609060101010101" pitchFamily="49" charset="-122"/>
                                </a:rPr>
                                <m:t>cos</m:t>
                              </m:r>
                            </m:fName>
                            <m:e>
                              <m:r>
                                <a:rPr lang="en-US" altLang="zh-CN" i="1">
                                  <a:solidFill>
                                    <a:schemeClr val="tx1"/>
                                  </a:solidFill>
                                  <a:latin typeface="Cambria Math" panose="02040503050406030204" pitchFamily="18" charset="0"/>
                                  <a:ea typeface="黑体" panose="02010609060101010101" pitchFamily="49" charset="-122"/>
                                </a:rPr>
                                <m:t>𝜑</m:t>
                              </m:r>
                            </m:e>
                          </m:func>
                        </m:num>
                        <m:den>
                          <m:r>
                            <a:rPr lang="en-US" altLang="zh-CN" i="1">
                              <a:solidFill>
                                <a:schemeClr val="tx1"/>
                              </a:solidFill>
                              <a:latin typeface="Cambria Math" panose="02040503050406030204" pitchFamily="18" charset="0"/>
                              <a:ea typeface="黑体" panose="02010609060101010101" pitchFamily="49" charset="-122"/>
                            </a:rPr>
                            <m:t>2</m:t>
                          </m:r>
                          <m:r>
                            <a:rPr lang="en-US" altLang="zh-CN" i="1">
                              <a:solidFill>
                                <a:schemeClr val="tx1"/>
                              </a:solidFill>
                              <a:latin typeface="Cambria Math" panose="02040503050406030204" pitchFamily="18" charset="0"/>
                              <a:ea typeface="黑体" panose="02010609060101010101" pitchFamily="49" charset="-122"/>
                            </a:rPr>
                            <m:t>𝑚</m:t>
                          </m:r>
                          <m:sSup>
                            <m:sSupPr>
                              <m:ctrlPr>
                                <a:rPr lang="en-US" altLang="zh-CN" i="1">
                                  <a:solidFill>
                                    <a:schemeClr val="tx1"/>
                                  </a:solidFill>
                                  <a:latin typeface="Cambria Math" panose="02040503050406030204" pitchFamily="18" charset="0"/>
                                  <a:ea typeface="黑体" panose="02010609060101010101" pitchFamily="49" charset="-122"/>
                                </a:rPr>
                              </m:ctrlPr>
                            </m:sSupPr>
                            <m:e>
                              <m:r>
                                <a:rPr lang="en-US" altLang="zh-CN" i="1">
                                  <a:solidFill>
                                    <a:schemeClr val="tx1"/>
                                  </a:solidFill>
                                  <a:latin typeface="Cambria Math" panose="02040503050406030204" pitchFamily="18" charset="0"/>
                                  <a:ea typeface="黑体" panose="02010609060101010101" pitchFamily="49" charset="-122"/>
                                </a:rPr>
                                <m:t>𝑙</m:t>
                              </m:r>
                            </m:e>
                            <m:sup>
                              <m:r>
                                <a:rPr lang="en-US" altLang="zh-CN" i="1">
                                  <a:solidFill>
                                    <a:schemeClr val="tx1"/>
                                  </a:solidFill>
                                  <a:latin typeface="Cambria Math" panose="02040503050406030204" pitchFamily="18" charset="0"/>
                                  <a:ea typeface="黑体" panose="02010609060101010101" pitchFamily="49" charset="-122"/>
                                </a:rPr>
                                <m:t>2</m:t>
                              </m:r>
                            </m:sup>
                          </m:sSup>
                          <m:d>
                            <m:dPr>
                              <m:ctrlPr>
                                <a:rPr lang="en-US" altLang="zh-CN" i="1">
                                  <a:solidFill>
                                    <a:schemeClr val="tx1"/>
                                  </a:solidFill>
                                  <a:latin typeface="Cambria Math" panose="02040503050406030204" pitchFamily="18" charset="0"/>
                                  <a:ea typeface="黑体" panose="02010609060101010101" pitchFamily="49" charset="-122"/>
                                </a:rPr>
                              </m:ctrlPr>
                            </m:dPr>
                            <m:e>
                              <m:r>
                                <a:rPr lang="en-US" altLang="zh-CN" i="1">
                                  <a:solidFill>
                                    <a:schemeClr val="tx1"/>
                                  </a:solidFill>
                                  <a:latin typeface="Cambria Math" panose="02040503050406030204" pitchFamily="18" charset="0"/>
                                  <a:ea typeface="黑体" panose="02010609060101010101" pitchFamily="49" charset="-122"/>
                                </a:rPr>
                                <m:t>1+</m:t>
                              </m:r>
                              <m:func>
                                <m:funcPr>
                                  <m:ctrlPr>
                                    <a:rPr lang="en-US" altLang="zh-CN" i="1">
                                      <a:solidFill>
                                        <a:schemeClr val="tx1"/>
                                      </a:solidFill>
                                      <a:latin typeface="Cambria Math" panose="02040503050406030204" pitchFamily="18" charset="0"/>
                                      <a:ea typeface="黑体" panose="02010609060101010101" pitchFamily="49" charset="-122"/>
                                    </a:rPr>
                                  </m:ctrlPr>
                                </m:funcPr>
                                <m:fName>
                                  <m:sSup>
                                    <m:sSupPr>
                                      <m:ctrlPr>
                                        <a:rPr lang="en-US" altLang="zh-CN" i="1">
                                          <a:solidFill>
                                            <a:schemeClr val="tx1"/>
                                          </a:solidFill>
                                          <a:latin typeface="Cambria Math" panose="02040503050406030204" pitchFamily="18" charset="0"/>
                                          <a:ea typeface="黑体" panose="02010609060101010101" pitchFamily="49" charset="-122"/>
                                        </a:rPr>
                                      </m:ctrlPr>
                                    </m:sSupPr>
                                    <m:e>
                                      <m:r>
                                        <m:rPr>
                                          <m:sty m:val="p"/>
                                        </m:rPr>
                                        <a:rPr lang="en-US" altLang="zh-CN">
                                          <a:solidFill>
                                            <a:schemeClr val="tx1"/>
                                          </a:solidFill>
                                          <a:latin typeface="Cambria Math" panose="02040503050406030204" pitchFamily="18" charset="0"/>
                                          <a:ea typeface="黑体" panose="02010609060101010101" pitchFamily="49" charset="-122"/>
                                        </a:rPr>
                                        <m:t>sin</m:t>
                                      </m:r>
                                    </m:e>
                                    <m:sup>
                                      <m:r>
                                        <a:rPr lang="en-US" altLang="zh-CN" i="1">
                                          <a:solidFill>
                                            <a:schemeClr val="tx1"/>
                                          </a:solidFill>
                                          <a:latin typeface="Cambria Math" panose="02040503050406030204" pitchFamily="18" charset="0"/>
                                          <a:ea typeface="黑体" panose="02010609060101010101" pitchFamily="49" charset="-122"/>
                                        </a:rPr>
                                        <m:t>2</m:t>
                                      </m:r>
                                    </m:sup>
                                  </m:sSup>
                                </m:fName>
                                <m:e>
                                  <m:r>
                                    <a:rPr lang="en-US" altLang="zh-CN" i="1">
                                      <a:solidFill>
                                        <a:schemeClr val="tx1"/>
                                      </a:solidFill>
                                      <a:latin typeface="Cambria Math" panose="02040503050406030204" pitchFamily="18" charset="0"/>
                                      <a:ea typeface="黑体" panose="02010609060101010101" pitchFamily="49" charset="-122"/>
                                    </a:rPr>
                                    <m:t>𝜑</m:t>
                                  </m:r>
                                </m:e>
                              </m:func>
                            </m:e>
                          </m:d>
                        </m:den>
                      </m:f>
                      <m:r>
                        <a:rPr lang="en-US" altLang="zh-CN" i="1">
                          <a:solidFill>
                            <a:schemeClr val="tx1"/>
                          </a:solidFill>
                          <a:latin typeface="Cambria Math" panose="02040503050406030204" pitchFamily="18" charset="0"/>
                          <a:ea typeface="黑体" panose="02010609060101010101" pitchFamily="49" charset="-122"/>
                        </a:rPr>
                        <m:t>+</m:t>
                      </m:r>
                      <m:f>
                        <m:fPr>
                          <m:ctrlPr>
                            <a:rPr lang="en-US" altLang="zh-CN" i="1">
                              <a:solidFill>
                                <a:schemeClr val="tx1"/>
                              </a:solidFill>
                              <a:latin typeface="Cambria Math" panose="02040503050406030204" pitchFamily="18" charset="0"/>
                              <a:ea typeface="黑体" panose="02010609060101010101" pitchFamily="49" charset="-122"/>
                            </a:rPr>
                          </m:ctrlPr>
                        </m:fPr>
                        <m:num>
                          <m:r>
                            <a:rPr lang="en-US" altLang="zh-CN" i="1">
                              <a:solidFill>
                                <a:schemeClr val="tx1"/>
                              </a:solidFill>
                              <a:latin typeface="Cambria Math" panose="02040503050406030204" pitchFamily="18" charset="0"/>
                              <a:ea typeface="黑体" panose="02010609060101010101" pitchFamily="49" charset="-122"/>
                            </a:rPr>
                            <m:t>1</m:t>
                          </m:r>
                        </m:num>
                        <m:den>
                          <m:r>
                            <a:rPr lang="en-US" altLang="zh-CN" i="1">
                              <a:solidFill>
                                <a:schemeClr val="tx1"/>
                              </a:solidFill>
                              <a:latin typeface="Cambria Math" panose="02040503050406030204" pitchFamily="18" charset="0"/>
                              <a:ea typeface="黑体" panose="02010609060101010101" pitchFamily="49" charset="-122"/>
                            </a:rPr>
                            <m:t>2</m:t>
                          </m:r>
                        </m:den>
                      </m:f>
                      <m:r>
                        <a:rPr lang="en-US" altLang="zh-CN" i="1">
                          <a:solidFill>
                            <a:schemeClr val="tx1"/>
                          </a:solidFill>
                          <a:latin typeface="Cambria Math" panose="02040503050406030204" pitchFamily="18" charset="0"/>
                          <a:ea typeface="黑体" panose="02010609060101010101" pitchFamily="49" charset="-122"/>
                        </a:rPr>
                        <m:t>𝑘</m:t>
                      </m:r>
                      <m:sSup>
                        <m:sSupPr>
                          <m:ctrlPr>
                            <a:rPr lang="en-US" altLang="zh-CN" i="1">
                              <a:solidFill>
                                <a:schemeClr val="tx1"/>
                              </a:solidFill>
                              <a:latin typeface="Cambria Math" panose="02040503050406030204" pitchFamily="18" charset="0"/>
                              <a:ea typeface="黑体" panose="02010609060101010101" pitchFamily="49" charset="-122"/>
                            </a:rPr>
                          </m:ctrlPr>
                        </m:sSupPr>
                        <m:e>
                          <m:r>
                            <a:rPr lang="en-US" altLang="zh-CN" i="1">
                              <a:solidFill>
                                <a:schemeClr val="tx1"/>
                              </a:solidFill>
                              <a:latin typeface="Cambria Math" panose="02040503050406030204" pitchFamily="18" charset="0"/>
                              <a:ea typeface="黑体" panose="02010609060101010101" pitchFamily="49" charset="-122"/>
                            </a:rPr>
                            <m:t>𝑥</m:t>
                          </m:r>
                        </m:e>
                        <m:sup>
                          <m:r>
                            <a:rPr lang="en-US" altLang="zh-CN" i="1">
                              <a:solidFill>
                                <a:schemeClr val="tx1"/>
                              </a:solidFill>
                              <a:latin typeface="Cambria Math" panose="02040503050406030204" pitchFamily="18" charset="0"/>
                              <a:ea typeface="黑体" panose="02010609060101010101" pitchFamily="49" charset="-122"/>
                            </a:rPr>
                            <m:t>2</m:t>
                          </m:r>
                        </m:sup>
                      </m:sSup>
                      <m:r>
                        <a:rPr lang="en-US" altLang="zh-CN" i="1">
                          <a:solidFill>
                            <a:schemeClr val="tx1"/>
                          </a:solidFill>
                          <a:latin typeface="Cambria Math" panose="02040503050406030204" pitchFamily="18" charset="0"/>
                          <a:ea typeface="黑体" panose="02010609060101010101" pitchFamily="49" charset="-122"/>
                        </a:rPr>
                        <m:t>−</m:t>
                      </m:r>
                      <m:r>
                        <a:rPr lang="en-US" altLang="zh-CN" i="1">
                          <a:solidFill>
                            <a:schemeClr val="tx1"/>
                          </a:solidFill>
                          <a:latin typeface="Cambria Math" panose="02040503050406030204" pitchFamily="18" charset="0"/>
                          <a:ea typeface="黑体" panose="02010609060101010101" pitchFamily="49" charset="-122"/>
                        </a:rPr>
                        <m:t>𝑚𝑔𝑙</m:t>
                      </m:r>
                      <m:func>
                        <m:funcPr>
                          <m:ctrlPr>
                            <a:rPr lang="en-US" altLang="zh-CN" i="1">
                              <a:solidFill>
                                <a:schemeClr val="tx1"/>
                              </a:solidFill>
                              <a:latin typeface="Cambria Math" panose="02040503050406030204" pitchFamily="18" charset="0"/>
                              <a:ea typeface="黑体" panose="02010609060101010101" pitchFamily="49" charset="-122"/>
                            </a:rPr>
                          </m:ctrlPr>
                        </m:funcPr>
                        <m:fName>
                          <m:r>
                            <m:rPr>
                              <m:sty m:val="p"/>
                            </m:rPr>
                            <a:rPr lang="en-US" altLang="zh-CN">
                              <a:solidFill>
                                <a:schemeClr val="tx1"/>
                              </a:solidFill>
                              <a:latin typeface="Cambria Math" panose="02040503050406030204" pitchFamily="18" charset="0"/>
                              <a:ea typeface="黑体" panose="02010609060101010101" pitchFamily="49" charset="-122"/>
                            </a:rPr>
                            <m:t>cos</m:t>
                          </m:r>
                        </m:fName>
                        <m:e>
                          <m:r>
                            <a:rPr lang="en-US" altLang="zh-CN" i="1">
                              <a:solidFill>
                                <a:schemeClr val="tx1"/>
                              </a:solidFill>
                              <a:latin typeface="Cambria Math" panose="02040503050406030204" pitchFamily="18" charset="0"/>
                              <a:ea typeface="黑体" panose="02010609060101010101" pitchFamily="49" charset="-122"/>
                            </a:rPr>
                            <m:t>𝜑</m:t>
                          </m:r>
                        </m:e>
                      </m:func>
                    </m:oMath>
                  </m:oMathPara>
                </a14:m>
                <a:endParaRPr lang="en-US" altLang="zh-CN" b="0" dirty="0">
                  <a:solidFill>
                    <a:schemeClr val="tx1"/>
                  </a:solidFill>
                  <a:ea typeface="黑体" panose="02010609060101010101" pitchFamily="49" charset="-122"/>
                </a:endParaRPr>
              </a:p>
              <a:p>
                <a:pPr eaLnBrk="1" hangingPunct="1"/>
                <a:r>
                  <a:rPr lang="zh-CN" altLang="en-US" b="0" dirty="0">
                    <a:solidFill>
                      <a:schemeClr val="tx1"/>
                    </a:solidFill>
                    <a:ea typeface="黑体" panose="02010609060101010101" pitchFamily="49" charset="-122"/>
                  </a:rPr>
                  <a:t>小振动近似，</a:t>
                </a:r>
                <a14:m>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𝑥</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𝑥</m:t>
                        </m:r>
                      </m:sub>
                    </m:sSub>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𝜑</m:t>
                    </m:r>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𝜑</m:t>
                        </m:r>
                      </m:sub>
                    </m:sSub>
                    <m:r>
                      <a:rPr lang="en-US" altLang="zh-CN" b="0" i="1" smtClean="0">
                        <a:solidFill>
                          <a:schemeClr val="tx1"/>
                        </a:solidFill>
                        <a:latin typeface="Cambria Math" panose="02040503050406030204" pitchFamily="18" charset="0"/>
                        <a:ea typeface="黑体" panose="02010609060101010101" pitchFamily="49" charset="-122"/>
                      </a:rPr>
                      <m:t>≪1</m:t>
                    </m:r>
                  </m:oMath>
                </a14:m>
                <a:endParaRPr lang="en-US" altLang="zh-CN" b="0" dirty="0">
                  <a:solidFill>
                    <a:schemeClr val="tx1"/>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a:rPr kumimoji="0" lang="en-US" altLang="zh-CN" i="1">
                          <a:solidFill>
                            <a:srgbClr val="0000FF"/>
                          </a:solidFill>
                          <a:latin typeface="Cambria Math" panose="02040503050406030204" pitchFamily="18" charset="0"/>
                          <a:ea typeface="黑体" panose="02010609060101010101" pitchFamily="49" charset="-122"/>
                          <a:sym typeface="Symbol" pitchFamily="2" charset="2"/>
                        </a:rPr>
                        <m:t>𝐻</m:t>
                      </m:r>
                      <m:r>
                        <a:rPr lang="en-US" altLang="zh-CN" i="1">
                          <a:solidFill>
                            <a:srgbClr val="0000FF"/>
                          </a:solidFill>
                          <a:latin typeface="Cambria Math" panose="02040503050406030204" pitchFamily="18" charset="0"/>
                          <a:ea typeface="黑体" panose="02010609060101010101" pitchFamily="49" charset="-122"/>
                        </a:rPr>
                        <m:t>=</m:t>
                      </m:r>
                      <m:f>
                        <m:fPr>
                          <m:ctrlPr>
                            <a:rPr lang="en-US" altLang="zh-CN" i="1">
                              <a:solidFill>
                                <a:srgbClr val="0000FF"/>
                              </a:solidFill>
                              <a:latin typeface="Cambria Math" panose="02040503050406030204" pitchFamily="18" charset="0"/>
                              <a:ea typeface="黑体" panose="02010609060101010101" pitchFamily="49" charset="-122"/>
                            </a:rPr>
                          </m:ctrlPr>
                        </m:fPr>
                        <m:num>
                          <m:r>
                            <a:rPr lang="en-US" altLang="zh-CN" i="1">
                              <a:solidFill>
                                <a:srgbClr val="0000FF"/>
                              </a:solidFill>
                              <a:latin typeface="Cambria Math" panose="02040503050406030204" pitchFamily="18" charset="0"/>
                              <a:ea typeface="黑体" panose="02010609060101010101" pitchFamily="49" charset="-122"/>
                            </a:rPr>
                            <m:t>2</m:t>
                          </m:r>
                          <m:sSubSup>
                            <m:sSubSupPr>
                              <m:ctrlPr>
                                <a:rPr lang="en-US" altLang="zh-CN" i="1">
                                  <a:solidFill>
                                    <a:srgbClr val="0000FF"/>
                                  </a:solidFill>
                                  <a:latin typeface="Cambria Math" panose="02040503050406030204" pitchFamily="18" charset="0"/>
                                  <a:ea typeface="黑体" panose="02010609060101010101" pitchFamily="49" charset="-122"/>
                                </a:rPr>
                              </m:ctrlPr>
                            </m:sSubSup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𝜑</m:t>
                              </m:r>
                            </m:sub>
                            <m:sup>
                              <m:r>
                                <a:rPr lang="en-US" altLang="zh-CN" i="1">
                                  <a:solidFill>
                                    <a:srgbClr val="0000FF"/>
                                  </a:solidFill>
                                  <a:latin typeface="Cambria Math" panose="02040503050406030204" pitchFamily="18" charset="0"/>
                                  <a:ea typeface="黑体" panose="02010609060101010101" pitchFamily="49" charset="-122"/>
                                </a:rPr>
                                <m:t>2</m:t>
                              </m:r>
                            </m:sup>
                          </m:sSubSup>
                          <m:r>
                            <a:rPr lang="en-US" altLang="zh-CN" i="1">
                              <a:solidFill>
                                <a:srgbClr val="0000FF"/>
                              </a:solidFill>
                              <a:latin typeface="Cambria Math" panose="02040503050406030204" pitchFamily="18" charset="0"/>
                              <a:ea typeface="黑体" panose="02010609060101010101" pitchFamily="49" charset="-122"/>
                            </a:rPr>
                            <m:t>+</m:t>
                          </m:r>
                          <m:sSup>
                            <m:sSupPr>
                              <m:ctrlPr>
                                <a:rPr lang="en-US" altLang="zh-CN" i="1">
                                  <a:solidFill>
                                    <a:srgbClr val="0000FF"/>
                                  </a:solidFill>
                                  <a:latin typeface="Cambria Math" panose="02040503050406030204" pitchFamily="18" charset="0"/>
                                  <a:ea typeface="黑体" panose="02010609060101010101" pitchFamily="49" charset="-122"/>
                                </a:rPr>
                              </m:ctrlPr>
                            </m:sSupPr>
                            <m:e>
                              <m:r>
                                <a:rPr lang="en-US" altLang="zh-CN" i="1">
                                  <a:solidFill>
                                    <a:srgbClr val="0000FF"/>
                                  </a:solidFill>
                                  <a:latin typeface="Cambria Math" panose="02040503050406030204" pitchFamily="18" charset="0"/>
                                  <a:ea typeface="黑体" panose="02010609060101010101" pitchFamily="49" charset="-122"/>
                                </a:rPr>
                                <m:t>𝑙</m:t>
                              </m:r>
                            </m:e>
                            <m:sup>
                              <m:r>
                                <a:rPr lang="en-US" altLang="zh-CN" i="1">
                                  <a:solidFill>
                                    <a:srgbClr val="0000FF"/>
                                  </a:solidFill>
                                  <a:latin typeface="Cambria Math" panose="02040503050406030204" pitchFamily="18" charset="0"/>
                                  <a:ea typeface="黑体" panose="02010609060101010101" pitchFamily="49" charset="-122"/>
                                </a:rPr>
                                <m:t>2</m:t>
                              </m:r>
                            </m:sup>
                          </m:sSup>
                          <m:sSubSup>
                            <m:sSubSupPr>
                              <m:ctrlPr>
                                <a:rPr lang="en-US" altLang="zh-CN" i="1">
                                  <a:solidFill>
                                    <a:srgbClr val="0000FF"/>
                                  </a:solidFill>
                                  <a:latin typeface="Cambria Math" panose="02040503050406030204" pitchFamily="18" charset="0"/>
                                  <a:ea typeface="黑体" panose="02010609060101010101" pitchFamily="49" charset="-122"/>
                                </a:rPr>
                              </m:ctrlPr>
                            </m:sSubSup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𝑥</m:t>
                              </m:r>
                            </m:sub>
                            <m:sup>
                              <m:r>
                                <a:rPr lang="en-US" altLang="zh-CN" i="1">
                                  <a:solidFill>
                                    <a:srgbClr val="0000FF"/>
                                  </a:solidFill>
                                  <a:latin typeface="Cambria Math" panose="02040503050406030204" pitchFamily="18" charset="0"/>
                                  <a:ea typeface="黑体" panose="02010609060101010101" pitchFamily="49" charset="-122"/>
                                </a:rPr>
                                <m:t>2</m:t>
                              </m:r>
                            </m:sup>
                          </m:sSubSup>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𝑙</m:t>
                          </m:r>
                          <m:sSub>
                            <m:sSubPr>
                              <m:ctrlPr>
                                <a:rPr lang="en-US" altLang="zh-CN" i="1">
                                  <a:solidFill>
                                    <a:srgbClr val="0000FF"/>
                                  </a:solidFill>
                                  <a:latin typeface="Cambria Math" panose="02040503050406030204" pitchFamily="18" charset="0"/>
                                  <a:ea typeface="黑体" panose="02010609060101010101" pitchFamily="49" charset="-122"/>
                                </a:rPr>
                              </m:ctrlPr>
                            </m:sSub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𝑥</m:t>
                              </m:r>
                            </m:sub>
                          </m:sSub>
                          <m:sSub>
                            <m:sSubPr>
                              <m:ctrlPr>
                                <a:rPr lang="en-US" altLang="zh-CN" i="1">
                                  <a:solidFill>
                                    <a:srgbClr val="0000FF"/>
                                  </a:solidFill>
                                  <a:latin typeface="Cambria Math" panose="02040503050406030204" pitchFamily="18" charset="0"/>
                                  <a:ea typeface="黑体" panose="02010609060101010101" pitchFamily="49" charset="-122"/>
                                </a:rPr>
                              </m:ctrlPr>
                            </m:sSub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𝜑</m:t>
                              </m:r>
                            </m:sub>
                          </m:sSub>
                        </m:num>
                        <m:den>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𝑚</m:t>
                          </m:r>
                          <m:sSup>
                            <m:sSupPr>
                              <m:ctrlPr>
                                <a:rPr lang="en-US" altLang="zh-CN" i="1">
                                  <a:solidFill>
                                    <a:srgbClr val="0000FF"/>
                                  </a:solidFill>
                                  <a:latin typeface="Cambria Math" panose="02040503050406030204" pitchFamily="18" charset="0"/>
                                  <a:ea typeface="黑体" panose="02010609060101010101" pitchFamily="49" charset="-122"/>
                                </a:rPr>
                              </m:ctrlPr>
                            </m:sSupPr>
                            <m:e>
                              <m:r>
                                <a:rPr lang="en-US" altLang="zh-CN" i="1">
                                  <a:solidFill>
                                    <a:srgbClr val="0000FF"/>
                                  </a:solidFill>
                                  <a:latin typeface="Cambria Math" panose="02040503050406030204" pitchFamily="18" charset="0"/>
                                  <a:ea typeface="黑体" panose="02010609060101010101" pitchFamily="49" charset="-122"/>
                                </a:rPr>
                                <m:t>𝑙</m:t>
                              </m:r>
                            </m:e>
                            <m:sup>
                              <m:r>
                                <a:rPr lang="en-US" altLang="zh-CN" i="1">
                                  <a:solidFill>
                                    <a:srgbClr val="0000FF"/>
                                  </a:solidFill>
                                  <a:latin typeface="Cambria Math" panose="02040503050406030204" pitchFamily="18" charset="0"/>
                                  <a:ea typeface="黑体" panose="02010609060101010101" pitchFamily="49" charset="-122"/>
                                </a:rPr>
                                <m:t>2</m:t>
                              </m:r>
                            </m:sup>
                          </m:sSup>
                        </m:den>
                      </m:f>
                      <m:r>
                        <a:rPr lang="en-US" altLang="zh-CN" i="1">
                          <a:solidFill>
                            <a:srgbClr val="0000FF"/>
                          </a:solidFill>
                          <a:latin typeface="Cambria Math" panose="02040503050406030204" pitchFamily="18" charset="0"/>
                          <a:ea typeface="黑体" panose="02010609060101010101" pitchFamily="49" charset="-122"/>
                        </a:rPr>
                        <m:t>+</m:t>
                      </m:r>
                      <m:f>
                        <m:fPr>
                          <m:ctrlPr>
                            <a:rPr lang="en-US" altLang="zh-CN" i="1">
                              <a:solidFill>
                                <a:srgbClr val="0000FF"/>
                              </a:solidFill>
                              <a:latin typeface="Cambria Math" panose="02040503050406030204" pitchFamily="18" charset="0"/>
                              <a:ea typeface="黑体" panose="02010609060101010101" pitchFamily="49" charset="-122"/>
                            </a:rPr>
                          </m:ctrlPr>
                        </m:fPr>
                        <m:num>
                          <m:r>
                            <a:rPr lang="en-US" altLang="zh-CN" i="1">
                              <a:solidFill>
                                <a:srgbClr val="0000FF"/>
                              </a:solidFill>
                              <a:latin typeface="Cambria Math" panose="02040503050406030204" pitchFamily="18" charset="0"/>
                              <a:ea typeface="黑体" panose="02010609060101010101" pitchFamily="49" charset="-122"/>
                            </a:rPr>
                            <m:t>1</m:t>
                          </m:r>
                        </m:num>
                        <m:den>
                          <m:r>
                            <a:rPr lang="en-US" altLang="zh-CN" i="1">
                              <a:solidFill>
                                <a:srgbClr val="0000FF"/>
                              </a:solidFill>
                              <a:latin typeface="Cambria Math" panose="02040503050406030204" pitchFamily="18" charset="0"/>
                              <a:ea typeface="黑体" panose="02010609060101010101" pitchFamily="49" charset="-122"/>
                            </a:rPr>
                            <m:t>2</m:t>
                          </m:r>
                        </m:den>
                      </m:f>
                      <m:r>
                        <a:rPr lang="en-US" altLang="zh-CN" i="1">
                          <a:solidFill>
                            <a:srgbClr val="0000FF"/>
                          </a:solidFill>
                          <a:latin typeface="Cambria Math" panose="02040503050406030204" pitchFamily="18" charset="0"/>
                          <a:ea typeface="黑体" panose="02010609060101010101" pitchFamily="49" charset="-122"/>
                        </a:rPr>
                        <m:t>𝑘</m:t>
                      </m:r>
                      <m:sSup>
                        <m:sSupPr>
                          <m:ctrlPr>
                            <a:rPr lang="en-US" altLang="zh-CN" i="1">
                              <a:solidFill>
                                <a:srgbClr val="0000FF"/>
                              </a:solidFill>
                              <a:latin typeface="Cambria Math" panose="02040503050406030204" pitchFamily="18" charset="0"/>
                              <a:ea typeface="黑体" panose="02010609060101010101" pitchFamily="49" charset="-122"/>
                            </a:rPr>
                          </m:ctrlPr>
                        </m:sSupPr>
                        <m:e>
                          <m:r>
                            <a:rPr lang="en-US" altLang="zh-CN" i="1">
                              <a:solidFill>
                                <a:srgbClr val="0000FF"/>
                              </a:solidFill>
                              <a:latin typeface="Cambria Math" panose="02040503050406030204" pitchFamily="18" charset="0"/>
                              <a:ea typeface="黑体" panose="02010609060101010101" pitchFamily="49" charset="-122"/>
                            </a:rPr>
                            <m:t>𝑥</m:t>
                          </m:r>
                        </m:e>
                        <m:sup>
                          <m:r>
                            <a:rPr lang="en-US" altLang="zh-CN" i="1">
                              <a:solidFill>
                                <a:srgbClr val="0000FF"/>
                              </a:solidFill>
                              <a:latin typeface="Cambria Math" panose="02040503050406030204" pitchFamily="18" charset="0"/>
                              <a:ea typeface="黑体" panose="02010609060101010101" pitchFamily="49" charset="-122"/>
                            </a:rPr>
                            <m:t>2</m:t>
                          </m:r>
                        </m:sup>
                      </m:sSup>
                      <m:r>
                        <a:rPr lang="en-US" altLang="zh-CN" b="0" i="1" smtClean="0">
                          <a:solidFill>
                            <a:srgbClr val="0000FF"/>
                          </a:solidFill>
                          <a:latin typeface="Cambria Math" panose="02040503050406030204" pitchFamily="18" charset="0"/>
                          <a:ea typeface="黑体" panose="02010609060101010101" pitchFamily="49" charset="-122"/>
                        </a:rPr>
                        <m:t>+</m:t>
                      </m:r>
                      <m:r>
                        <a:rPr lang="en-US" altLang="zh-CN" i="1">
                          <a:solidFill>
                            <a:srgbClr val="0000FF"/>
                          </a:solidFill>
                          <a:latin typeface="Cambria Math" panose="02040503050406030204" pitchFamily="18" charset="0"/>
                          <a:ea typeface="黑体" panose="02010609060101010101" pitchFamily="49" charset="-122"/>
                        </a:rPr>
                        <m:t>𝑚𝑔𝑙</m:t>
                      </m:r>
                      <m:d>
                        <m:dPr>
                          <m:ctrlPr>
                            <a:rPr lang="en-US" altLang="zh-CN" b="0" i="1" smtClean="0">
                              <a:solidFill>
                                <a:srgbClr val="0000FF"/>
                              </a:solidFill>
                              <a:latin typeface="Cambria Math" panose="02040503050406030204" pitchFamily="18" charset="0"/>
                              <a:ea typeface="黑体" panose="02010609060101010101" pitchFamily="49" charset="-122"/>
                            </a:rPr>
                          </m:ctrlPr>
                        </m:dPr>
                        <m:e>
                          <m:f>
                            <m:fPr>
                              <m:ctrlPr>
                                <a:rPr lang="en-US" altLang="zh-CN" b="0" i="1" smtClean="0">
                                  <a:solidFill>
                                    <a:srgbClr val="0000FF"/>
                                  </a:solidFill>
                                  <a:latin typeface="Cambria Math" panose="02040503050406030204" pitchFamily="18" charset="0"/>
                                  <a:ea typeface="黑体" panose="02010609060101010101" pitchFamily="49" charset="-122"/>
                                </a:rPr>
                              </m:ctrlPr>
                            </m:fPr>
                            <m:num>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r>
                                    <a:rPr lang="en-US" altLang="zh-CN" b="0" i="1" smtClean="0">
                                      <a:solidFill>
                                        <a:srgbClr val="0000FF"/>
                                      </a:solidFill>
                                      <a:latin typeface="Cambria Math" panose="02040503050406030204" pitchFamily="18" charset="0"/>
                                      <a:ea typeface="黑体" panose="02010609060101010101" pitchFamily="49" charset="-122"/>
                                    </a:rPr>
                                    <m:t>𝜑</m:t>
                                  </m:r>
                                </m:e>
                                <m:sup>
                                  <m:r>
                                    <a:rPr lang="en-US" altLang="zh-CN" b="0" i="1" smtClean="0">
                                      <a:solidFill>
                                        <a:srgbClr val="0000FF"/>
                                      </a:solidFill>
                                      <a:latin typeface="Cambria Math" panose="02040503050406030204" pitchFamily="18" charset="0"/>
                                      <a:ea typeface="黑体" panose="02010609060101010101" pitchFamily="49" charset="-122"/>
                                    </a:rPr>
                                    <m:t>2</m:t>
                                  </m:r>
                                </m:sup>
                              </m:sSup>
                            </m:num>
                            <m:den>
                              <m:r>
                                <a:rPr lang="en-US" altLang="zh-CN" b="0" i="1" smtClean="0">
                                  <a:solidFill>
                                    <a:srgbClr val="0000FF"/>
                                  </a:solidFill>
                                  <a:latin typeface="Cambria Math" panose="02040503050406030204" pitchFamily="18" charset="0"/>
                                  <a:ea typeface="黑体" panose="02010609060101010101" pitchFamily="49" charset="-122"/>
                                </a:rPr>
                                <m:t>2</m:t>
                              </m:r>
                            </m:den>
                          </m:f>
                          <m:r>
                            <a:rPr lang="en-US" altLang="zh-CN" b="0" i="1" smtClean="0">
                              <a:solidFill>
                                <a:srgbClr val="0000FF"/>
                              </a:solidFill>
                              <a:latin typeface="Cambria Math" panose="02040503050406030204" pitchFamily="18" charset="0"/>
                              <a:ea typeface="黑体" panose="02010609060101010101" pitchFamily="49" charset="-122"/>
                            </a:rPr>
                            <m:t>−1</m:t>
                          </m:r>
                        </m:e>
                      </m:d>
                    </m:oMath>
                  </m:oMathPara>
                </a14:m>
                <a:endParaRPr lang="en-US" altLang="zh-CN" b="0" dirty="0">
                  <a:solidFill>
                    <a:srgbClr val="0000FF"/>
                  </a:solidFill>
                  <a:ea typeface="黑体" panose="02010609060101010101" pitchFamily="49" charset="-122"/>
                </a:endParaRPr>
              </a:p>
              <a:p>
                <a:pPr lvl="0" eaLnBrk="1" hangingPunct="1"/>
                <a:r>
                  <a:rPr lang="zh-CN" altLang="en-US" dirty="0">
                    <a:ea typeface="黑体" panose="02010609060101010101" pitchFamily="49" charset="-122"/>
                  </a:rPr>
                  <a:t>实际上，若</a:t>
                </a:r>
                <a14:m>
                  <m:oMath xmlns:m="http://schemas.openxmlformats.org/officeDocument/2006/math">
                    <m:r>
                      <a:rPr lang="en-US" altLang="zh-CN" b="0" i="1" smtClean="0">
                        <a:latin typeface="Cambria Math" panose="02040503050406030204" pitchFamily="18" charset="0"/>
                        <a:ea typeface="黑体" panose="02010609060101010101" pitchFamily="49" charset="-122"/>
                      </a:rPr>
                      <m:t>𝐿</m:t>
                    </m:r>
                  </m:oMath>
                </a14:m>
                <a:r>
                  <a:rPr lang="zh-CN" altLang="en-US" dirty="0">
                    <a:ea typeface="黑体" panose="02010609060101010101" pitchFamily="49" charset="-122"/>
                  </a:rPr>
                  <a:t>就进行小振动近似，推导更简单。正则方程给出</a:t>
                </a:r>
                <a:endParaRPr lang="en-US" altLang="zh-CN" dirty="0">
                  <a:ea typeface="黑体" panose="02010609060101010101" pitchFamily="49" charset="-122"/>
                </a:endParaRPr>
              </a:p>
              <a:p>
                <a:pPr lvl="0" eaLnBrk="1" hangingPunct="1"/>
                <a14:m>
                  <m:oMathPara xmlns:m="http://schemas.openxmlformats.org/officeDocument/2006/math">
                    <m:oMathParaPr>
                      <m:jc m:val="centerGroup"/>
                    </m:oMathParaPr>
                    <m:oMath xmlns:m="http://schemas.openxmlformats.org/officeDocument/2006/math">
                      <m:acc>
                        <m:accPr>
                          <m:chr m:val="̇"/>
                          <m:ctrlPr>
                            <a:rPr lang="en-US" altLang="zh-CN" b="0" i="1" smtClean="0">
                              <a:solidFill>
                                <a:schemeClr val="tx1"/>
                              </a:solidFill>
                              <a:latin typeface="Cambria Math" panose="02040503050406030204" pitchFamily="18" charset="0"/>
                              <a:ea typeface="黑体" panose="02010609060101010101" pitchFamily="49" charset="-122"/>
                            </a:rPr>
                          </m:ctrlPr>
                        </m:accPr>
                        <m:e>
                          <m:r>
                            <a:rPr lang="en-US" altLang="zh-CN" b="0" i="1" smtClean="0">
                              <a:solidFill>
                                <a:schemeClr val="tx1"/>
                              </a:solidFill>
                              <a:latin typeface="Cambria Math" panose="02040503050406030204" pitchFamily="18" charset="0"/>
                              <a:ea typeface="黑体" panose="02010609060101010101" pitchFamily="49" charset="-122"/>
                            </a:rPr>
                            <m:t>𝑥</m:t>
                          </m:r>
                        </m:e>
                      </m:acc>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𝐻</m:t>
                          </m:r>
                        </m:num>
                        <m:den>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𝑥</m:t>
                              </m:r>
                            </m:sub>
                          </m:sSub>
                        </m:den>
                      </m:f>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𝑙</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𝑥</m:t>
                              </m:r>
                            </m:sub>
                          </m:sSub>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𝜑</m:t>
                              </m:r>
                            </m:sub>
                          </m:sSub>
                        </m:num>
                        <m:den>
                          <m:r>
                            <a:rPr lang="en-US" altLang="zh-CN" b="0" i="1" smtClean="0">
                              <a:solidFill>
                                <a:schemeClr val="tx1"/>
                              </a:solidFill>
                              <a:latin typeface="Cambria Math" panose="02040503050406030204" pitchFamily="18" charset="0"/>
                              <a:ea typeface="黑体" panose="02010609060101010101" pitchFamily="49" charset="-122"/>
                            </a:rPr>
                            <m:t>𝑚𝑙</m:t>
                          </m:r>
                        </m:den>
                      </m:f>
                      <m:r>
                        <a:rPr lang="en-US" altLang="zh-CN" b="0" i="1" smtClean="0">
                          <a:solidFill>
                            <a:schemeClr val="tx1"/>
                          </a:solidFill>
                          <a:latin typeface="Cambria Math" panose="02040503050406030204" pitchFamily="18" charset="0"/>
                          <a:ea typeface="黑体" panose="02010609060101010101" pitchFamily="49" charset="-122"/>
                        </a:rPr>
                        <m:t>,  </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𝑝</m:t>
                              </m:r>
                            </m:e>
                          </m:acc>
                        </m:e>
                        <m:sub>
                          <m:r>
                            <a:rPr lang="en-US" altLang="zh-CN" b="0" i="1" smtClean="0">
                              <a:solidFill>
                                <a:srgbClr val="0000FF"/>
                              </a:solidFill>
                              <a:latin typeface="Cambria Math" panose="02040503050406030204" pitchFamily="18" charset="0"/>
                              <a:ea typeface="黑体" panose="02010609060101010101" pitchFamily="49" charset="-122"/>
                            </a:rPr>
                            <m:t>𝑥</m:t>
                          </m:r>
                        </m:sub>
                      </m:sSub>
                      <m:r>
                        <a:rPr lang="en-US" altLang="zh-CN" b="0" i="1" smtClean="0">
                          <a:solidFill>
                            <a:srgbClr val="0000FF"/>
                          </a:solidFill>
                          <a:latin typeface="Cambria Math" panose="02040503050406030204" pitchFamily="18" charset="0"/>
                          <a:ea typeface="黑体" panose="02010609060101010101" pitchFamily="49" charset="-122"/>
                        </a:rPr>
                        <m:t>=−</m:t>
                      </m:r>
                      <m:f>
                        <m:fPr>
                          <m:ctrlPr>
                            <a:rPr lang="en-US" altLang="zh-CN" b="0" i="1" smtClean="0">
                              <a:solidFill>
                                <a:srgbClr val="0000FF"/>
                              </a:solidFill>
                              <a:latin typeface="Cambria Math" panose="02040503050406030204" pitchFamily="18" charset="0"/>
                              <a:ea typeface="黑体" panose="02010609060101010101" pitchFamily="49" charset="-122"/>
                            </a:rPr>
                          </m:ctrlPr>
                        </m:fPr>
                        <m:num>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𝐻</m:t>
                          </m:r>
                        </m:num>
                        <m:den>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𝑥</m:t>
                          </m:r>
                        </m:den>
                      </m:f>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𝑘𝑥</m:t>
                      </m:r>
                    </m:oMath>
                  </m:oMathPara>
                </a14:m>
                <a:endParaRPr lang="en-US" altLang="zh-CN" b="0" dirty="0">
                  <a:solidFill>
                    <a:srgbClr val="0000FF"/>
                  </a:solidFill>
                  <a:ea typeface="黑体" panose="02010609060101010101" pitchFamily="49" charset="-122"/>
                </a:endParaRPr>
              </a:p>
              <a:p>
                <a:pPr lvl="0" eaLnBrk="1" hangingPunct="1"/>
                <a14:m>
                  <m:oMathPara xmlns:m="http://schemas.openxmlformats.org/officeDocument/2006/math">
                    <m:oMathParaPr>
                      <m:jc m:val="centerGroup"/>
                    </m:oMathParaPr>
                    <m:oMath xmlns:m="http://schemas.openxmlformats.org/officeDocument/2006/math">
                      <m:acc>
                        <m:accPr>
                          <m:chr m:val="̇"/>
                          <m:ctrlPr>
                            <a:rPr lang="en-US" altLang="zh-CN" b="0" i="1" smtClean="0">
                              <a:solidFill>
                                <a:schemeClr val="tx1"/>
                              </a:solidFill>
                              <a:latin typeface="Cambria Math" panose="02040503050406030204" pitchFamily="18" charset="0"/>
                              <a:ea typeface="黑体" panose="02010609060101010101" pitchFamily="49" charset="-122"/>
                            </a:rPr>
                          </m:ctrlPr>
                        </m:accPr>
                        <m:e>
                          <m:r>
                            <a:rPr lang="en-US" altLang="zh-CN" b="0" i="1" smtClean="0">
                              <a:solidFill>
                                <a:schemeClr val="tx1"/>
                              </a:solidFill>
                              <a:latin typeface="Cambria Math" panose="02040503050406030204" pitchFamily="18" charset="0"/>
                              <a:ea typeface="黑体" panose="02010609060101010101" pitchFamily="49" charset="-122"/>
                            </a:rPr>
                            <m:t>𝜑</m:t>
                          </m:r>
                        </m:e>
                      </m:acc>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𝐻</m:t>
                          </m:r>
                        </m:num>
                        <m:den>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𝜑</m:t>
                              </m:r>
                            </m:sub>
                          </m:sSub>
                        </m:den>
                      </m:f>
                      <m:r>
                        <a:rPr lang="en-US" altLang="zh-CN" b="0" i="1" smtClean="0">
                          <a:solidFill>
                            <a:schemeClr val="tx1"/>
                          </a:solidFill>
                          <a:latin typeface="Cambria Math" panose="02040503050406030204" pitchFamily="18" charset="0"/>
                          <a:ea typeface="黑体" panose="02010609060101010101" pitchFamily="49" charset="-122"/>
                        </a:rPr>
                        <m:t>=</m:t>
                      </m:r>
                      <m:f>
                        <m:fPr>
                          <m:ctrlPr>
                            <a:rPr lang="en-US" altLang="zh-CN" b="0" i="1" smtClean="0">
                              <a:solidFill>
                                <a:schemeClr val="tx1"/>
                              </a:solidFill>
                              <a:latin typeface="Cambria Math" panose="02040503050406030204" pitchFamily="18" charset="0"/>
                              <a:ea typeface="黑体" panose="02010609060101010101" pitchFamily="49" charset="-122"/>
                            </a:rPr>
                          </m:ctrlPr>
                        </m:fPr>
                        <m:num>
                          <m:r>
                            <a:rPr lang="en-US" altLang="zh-CN" b="0" i="1" smtClean="0">
                              <a:solidFill>
                                <a:schemeClr val="tx1"/>
                              </a:solidFill>
                              <a:latin typeface="Cambria Math" panose="02040503050406030204" pitchFamily="18" charset="0"/>
                              <a:ea typeface="黑体" panose="02010609060101010101" pitchFamily="49" charset="-122"/>
                            </a:rPr>
                            <m:t>2</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𝜑</m:t>
                              </m:r>
                            </m:sub>
                          </m:sSub>
                          <m:r>
                            <a:rPr lang="en-US" altLang="zh-CN" b="0" i="1" smtClean="0">
                              <a:solidFill>
                                <a:schemeClr val="tx1"/>
                              </a:solidFill>
                              <a:latin typeface="Cambria Math" panose="02040503050406030204" pitchFamily="18" charset="0"/>
                              <a:ea typeface="黑体" panose="02010609060101010101" pitchFamily="49" charset="-122"/>
                            </a:rPr>
                            <m:t>−</m:t>
                          </m:r>
                          <m:r>
                            <a:rPr lang="en-US" altLang="zh-CN" b="0" i="1" smtClean="0">
                              <a:solidFill>
                                <a:schemeClr val="tx1"/>
                              </a:solidFill>
                              <a:latin typeface="Cambria Math" panose="02040503050406030204" pitchFamily="18" charset="0"/>
                              <a:ea typeface="黑体" panose="02010609060101010101" pitchFamily="49" charset="-122"/>
                            </a:rPr>
                            <m:t>𝑙</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r>
                                <a:rPr lang="en-US" altLang="zh-CN" b="0" i="1" smtClean="0">
                                  <a:solidFill>
                                    <a:schemeClr val="tx1"/>
                                  </a:solidFill>
                                  <a:latin typeface="Cambria Math" panose="02040503050406030204" pitchFamily="18" charset="0"/>
                                  <a:ea typeface="黑体" panose="02010609060101010101" pitchFamily="49" charset="-122"/>
                                </a:rPr>
                                <m:t>𝑝</m:t>
                              </m:r>
                            </m:e>
                            <m:sub>
                              <m:r>
                                <a:rPr lang="en-US" altLang="zh-CN" b="0" i="1" smtClean="0">
                                  <a:solidFill>
                                    <a:schemeClr val="tx1"/>
                                  </a:solidFill>
                                  <a:latin typeface="Cambria Math" panose="02040503050406030204" pitchFamily="18" charset="0"/>
                                  <a:ea typeface="黑体" panose="02010609060101010101" pitchFamily="49" charset="-122"/>
                                </a:rPr>
                                <m:t>𝑥</m:t>
                              </m:r>
                            </m:sub>
                          </m:sSub>
                        </m:num>
                        <m:den>
                          <m:r>
                            <a:rPr lang="en-US" altLang="zh-CN" b="0" i="1" smtClean="0">
                              <a:solidFill>
                                <a:schemeClr val="tx1"/>
                              </a:solidFill>
                              <a:latin typeface="Cambria Math" panose="02040503050406030204" pitchFamily="18" charset="0"/>
                              <a:ea typeface="黑体" panose="02010609060101010101" pitchFamily="49" charset="-122"/>
                            </a:rPr>
                            <m:t>𝑚</m:t>
                          </m:r>
                          <m:sSup>
                            <m:sSupPr>
                              <m:ctrlPr>
                                <a:rPr lang="en-US" altLang="zh-CN" b="0" i="1" smtClean="0">
                                  <a:solidFill>
                                    <a:schemeClr val="tx1"/>
                                  </a:solidFill>
                                  <a:latin typeface="Cambria Math" panose="02040503050406030204" pitchFamily="18" charset="0"/>
                                  <a:ea typeface="黑体" panose="02010609060101010101" pitchFamily="49" charset="-122"/>
                                </a:rPr>
                              </m:ctrlPr>
                            </m:sSupPr>
                            <m:e>
                              <m:r>
                                <a:rPr lang="en-US" altLang="zh-CN" b="0" i="1" smtClean="0">
                                  <a:solidFill>
                                    <a:schemeClr val="tx1"/>
                                  </a:solidFill>
                                  <a:latin typeface="Cambria Math" panose="02040503050406030204" pitchFamily="18" charset="0"/>
                                  <a:ea typeface="黑体" panose="02010609060101010101" pitchFamily="49" charset="-122"/>
                                </a:rPr>
                                <m:t>𝑙</m:t>
                              </m:r>
                            </m:e>
                            <m:sup>
                              <m:r>
                                <a:rPr lang="en-US" altLang="zh-CN" b="0" i="1" smtClean="0">
                                  <a:solidFill>
                                    <a:schemeClr val="tx1"/>
                                  </a:solidFill>
                                  <a:latin typeface="Cambria Math" panose="02040503050406030204" pitchFamily="18" charset="0"/>
                                  <a:ea typeface="黑体" panose="02010609060101010101" pitchFamily="49" charset="-122"/>
                                </a:rPr>
                                <m:t>2</m:t>
                              </m:r>
                            </m:sup>
                          </m:sSup>
                        </m:den>
                      </m:f>
                      <m:r>
                        <a:rPr lang="en-US" altLang="zh-CN" b="0" i="1" smtClean="0">
                          <a:solidFill>
                            <a:schemeClr val="tx1"/>
                          </a:solidFill>
                          <a:latin typeface="Cambria Math" panose="02040503050406030204" pitchFamily="18" charset="0"/>
                          <a:ea typeface="黑体" panose="02010609060101010101" pitchFamily="49" charset="-122"/>
                        </a:rPr>
                        <m:t>,  </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𝑝</m:t>
                              </m:r>
                            </m:e>
                          </m:acc>
                        </m:e>
                        <m:sub>
                          <m:r>
                            <a:rPr lang="en-US" altLang="zh-CN" b="0" i="1" smtClean="0">
                              <a:solidFill>
                                <a:srgbClr val="0000FF"/>
                              </a:solidFill>
                              <a:latin typeface="Cambria Math" panose="02040503050406030204" pitchFamily="18" charset="0"/>
                              <a:ea typeface="黑体" panose="02010609060101010101" pitchFamily="49" charset="-122"/>
                            </a:rPr>
                            <m:t>𝜑</m:t>
                          </m:r>
                        </m:sub>
                      </m:sSub>
                      <m:r>
                        <a:rPr lang="en-US" altLang="zh-CN" b="0" i="1" smtClean="0">
                          <a:solidFill>
                            <a:srgbClr val="0000FF"/>
                          </a:solidFill>
                          <a:latin typeface="Cambria Math" panose="02040503050406030204" pitchFamily="18" charset="0"/>
                          <a:ea typeface="黑体" panose="02010609060101010101" pitchFamily="49" charset="-122"/>
                        </a:rPr>
                        <m:t>=−</m:t>
                      </m:r>
                      <m:f>
                        <m:fPr>
                          <m:ctrlPr>
                            <a:rPr lang="en-US" altLang="zh-CN" b="0" i="1" smtClean="0">
                              <a:solidFill>
                                <a:srgbClr val="0000FF"/>
                              </a:solidFill>
                              <a:latin typeface="Cambria Math" panose="02040503050406030204" pitchFamily="18" charset="0"/>
                              <a:ea typeface="黑体" panose="02010609060101010101" pitchFamily="49" charset="-122"/>
                            </a:rPr>
                          </m:ctrlPr>
                        </m:fPr>
                        <m:num>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𝐻</m:t>
                          </m:r>
                        </m:num>
                        <m:den>
                          <m:r>
                            <a:rPr lang="en-US" altLang="zh-CN" b="0" i="1" smtClean="0">
                              <a:solidFill>
                                <a:srgbClr val="0000FF"/>
                              </a:solidFill>
                              <a:latin typeface="Cambria Math" panose="02040503050406030204" pitchFamily="18" charset="0"/>
                              <a:ea typeface="黑体" panose="02010609060101010101" pitchFamily="49" charset="-122"/>
                            </a:rPr>
                            <m:t>𝜕𝜑</m:t>
                          </m:r>
                        </m:den>
                      </m:f>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𝑚𝑔𝑙</m:t>
                      </m:r>
                      <m:r>
                        <a:rPr lang="en-US" altLang="zh-CN" b="0" i="1" smtClean="0">
                          <a:solidFill>
                            <a:srgbClr val="0000FF"/>
                          </a:solidFill>
                          <a:latin typeface="Cambria Math" panose="02040503050406030204" pitchFamily="18" charset="0"/>
                          <a:ea typeface="黑体" panose="02010609060101010101" pitchFamily="49" charset="-122"/>
                        </a:rPr>
                        <m:t>𝜑</m:t>
                      </m:r>
                    </m:oMath>
                  </m:oMathPara>
                </a14:m>
                <a:endParaRPr lang="en-US" altLang="zh-CN" dirty="0">
                  <a:solidFill>
                    <a:srgbClr val="0000FF"/>
                  </a:solidFill>
                  <a:ea typeface="黑体" panose="02010609060101010101" pitchFamily="49" charset="-122"/>
                </a:endParaRPr>
              </a:p>
              <a:p>
                <a:pPr lvl="0" eaLnBrk="1" hangingPunct="1">
                  <a:lnSpc>
                    <a:spcPct val="150000"/>
                  </a:lnSpc>
                </a:pPr>
                <a:r>
                  <a:rPr lang="zh-CN" altLang="en-US" b="1" dirty="0">
                    <a:solidFill>
                      <a:srgbClr val="FF0000"/>
                    </a:solidFill>
                    <a:ea typeface="黑体" panose="02010609060101010101" pitchFamily="49" charset="-122"/>
                  </a:rPr>
                  <a:t>总结：</a:t>
                </a:r>
                <a:endParaRPr lang="en-US" altLang="zh-CN" b="1" dirty="0">
                  <a:solidFill>
                    <a:srgbClr val="FF0000"/>
                  </a:solidFill>
                  <a:ea typeface="黑体" panose="02010609060101010101" pitchFamily="49" charset="-122"/>
                </a:endParaRPr>
              </a:p>
              <a:p>
                <a:pPr marL="457200" lvl="0" indent="-457200" eaLnBrk="1" hangingPunct="1">
                  <a:lnSpc>
                    <a:spcPct val="150000"/>
                  </a:lnSpc>
                  <a:buAutoNum type="arabicParenBoth"/>
                </a:pPr>
                <a:r>
                  <a:rPr lang="en-US" altLang="zh-CN" b="0" dirty="0">
                    <a:solidFill>
                      <a:srgbClr val="0000FF"/>
                    </a:solidFill>
                    <a:ea typeface="黑体" panose="02010609060101010101" pitchFamily="49" charset="-122"/>
                  </a:rPr>
                  <a:t> </a:t>
                </a:r>
                <a14:m>
                  <m:oMath xmlns:m="http://schemas.openxmlformats.org/officeDocument/2006/math">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𝑞</m:t>
                            </m:r>
                          </m:e>
                        </m:acc>
                      </m:e>
                      <m:sub>
                        <m:r>
                          <a:rPr lang="en-US" altLang="zh-CN" b="0" i="1" smtClean="0">
                            <a:solidFill>
                              <a:srgbClr val="0000FF"/>
                            </a:solidFill>
                            <a:latin typeface="Cambria Math" panose="02040503050406030204" pitchFamily="18" charset="0"/>
                            <a:ea typeface="黑体" panose="02010609060101010101" pitchFamily="49" charset="-122"/>
                          </a:rPr>
                          <m:t>𝛼</m:t>
                        </m:r>
                      </m:sub>
                    </m:sSub>
                    <m:r>
                      <a:rPr lang="en-US" altLang="zh-CN" b="0" i="1" smtClean="0">
                        <a:solidFill>
                          <a:srgbClr val="0000FF"/>
                        </a:solidFill>
                        <a:latin typeface="Cambria Math" panose="02040503050406030204" pitchFamily="18" charset="0"/>
                        <a:ea typeface="黑体" panose="02010609060101010101" pitchFamily="49" charset="-122"/>
                      </a:rPr>
                      <m:t>=</m:t>
                    </m:r>
                    <m:f>
                      <m:fPr>
                        <m:ctrlPr>
                          <a:rPr lang="en-US" altLang="zh-CN" b="0" i="1" smtClean="0">
                            <a:solidFill>
                              <a:srgbClr val="0000FF"/>
                            </a:solidFill>
                            <a:latin typeface="Cambria Math" panose="02040503050406030204" pitchFamily="18" charset="0"/>
                            <a:ea typeface="黑体" panose="02010609060101010101" pitchFamily="49" charset="-122"/>
                          </a:rPr>
                        </m:ctrlPr>
                      </m:fPr>
                      <m:num>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𝐻</m:t>
                        </m:r>
                      </m:num>
                      <m:den>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𝑝</m:t>
                            </m:r>
                          </m:e>
                          <m:sub>
                            <m:r>
                              <a:rPr lang="en-US" altLang="zh-CN" b="0" i="1" smtClean="0">
                                <a:solidFill>
                                  <a:srgbClr val="0000FF"/>
                                </a:solidFill>
                                <a:latin typeface="Cambria Math" panose="02040503050406030204" pitchFamily="18" charset="0"/>
                                <a:ea typeface="黑体" panose="02010609060101010101" pitchFamily="49" charset="-122"/>
                              </a:rPr>
                              <m:t>𝛼</m:t>
                            </m:r>
                          </m:sub>
                        </m:sSub>
                      </m:den>
                    </m:f>
                  </m:oMath>
                </a14:m>
                <a:r>
                  <a:rPr lang="en-US" altLang="zh-CN" dirty="0">
                    <a:solidFill>
                      <a:srgbClr val="0000FF"/>
                    </a:solidFill>
                    <a:ea typeface="黑体" panose="02010609060101010101" pitchFamily="49" charset="-122"/>
                  </a:rPr>
                  <a:t> </a:t>
                </a:r>
                <a:r>
                  <a:rPr lang="zh-CN" altLang="en-US" dirty="0">
                    <a:solidFill>
                      <a:srgbClr val="0000FF"/>
                    </a:solidFill>
                    <a:ea typeface="黑体" panose="02010609060101010101" pitchFamily="49" charset="-122"/>
                  </a:rPr>
                  <a:t>一般对应</a:t>
                </a:r>
                <a14:m>
                  <m:oMath xmlns:m="http://schemas.openxmlformats.org/officeDocument/2006/math">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𝑝</m:t>
                        </m:r>
                      </m:e>
                      <m:sub>
                        <m:r>
                          <a:rPr lang="en-US" altLang="zh-CN" b="0" i="1" smtClean="0">
                            <a:solidFill>
                              <a:srgbClr val="0000FF"/>
                            </a:solidFill>
                            <a:latin typeface="Cambria Math" panose="02040503050406030204" pitchFamily="18" charset="0"/>
                            <a:ea typeface="黑体" panose="02010609060101010101" pitchFamily="49" charset="-122"/>
                          </a:rPr>
                          <m:t>𝛼</m:t>
                        </m:r>
                      </m:sub>
                    </m:sSub>
                  </m:oMath>
                </a14:m>
                <a:r>
                  <a:rPr lang="zh-CN" altLang="en-US" dirty="0">
                    <a:solidFill>
                      <a:srgbClr val="0000FF"/>
                    </a:solidFill>
                    <a:ea typeface="黑体" panose="02010609060101010101" pitchFamily="49" charset="-122"/>
                  </a:rPr>
                  <a:t>的定义式</a:t>
                </a:r>
                <a:endParaRPr lang="en-US" altLang="zh-CN" dirty="0">
                  <a:solidFill>
                    <a:srgbClr val="0000FF"/>
                  </a:solidFill>
                  <a:ea typeface="黑体" panose="02010609060101010101" pitchFamily="49" charset="-122"/>
                </a:endParaRPr>
              </a:p>
              <a:p>
                <a:pPr marL="457200" lvl="0" indent="-457200" eaLnBrk="1" hangingPunct="1">
                  <a:lnSpc>
                    <a:spcPct val="150000"/>
                  </a:lnSpc>
                  <a:buAutoNum type="arabicParenBoth"/>
                </a:pPr>
                <a:r>
                  <a:rPr lang="en-US" altLang="zh-CN" dirty="0">
                    <a:solidFill>
                      <a:srgbClr val="0000FF"/>
                    </a:solidFill>
                    <a:ea typeface="黑体" panose="02010609060101010101" pitchFamily="49" charset="-122"/>
                  </a:rPr>
                  <a:t> </a:t>
                </a:r>
                <a14:m>
                  <m:oMath xmlns:m="http://schemas.openxmlformats.org/officeDocument/2006/math">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𝑝</m:t>
                            </m:r>
                          </m:e>
                        </m:acc>
                      </m:e>
                      <m:sub>
                        <m:r>
                          <a:rPr lang="en-US" altLang="zh-CN" b="0" i="1" smtClean="0">
                            <a:solidFill>
                              <a:srgbClr val="0000FF"/>
                            </a:solidFill>
                            <a:latin typeface="Cambria Math" panose="02040503050406030204" pitchFamily="18" charset="0"/>
                            <a:ea typeface="黑体" panose="02010609060101010101" pitchFamily="49" charset="-122"/>
                          </a:rPr>
                          <m:t>𝛼</m:t>
                        </m:r>
                      </m:sub>
                    </m:sSub>
                    <m:r>
                      <a:rPr lang="en-US" altLang="zh-CN" i="1">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m:t>
                    </m:r>
                    <m:f>
                      <m:fPr>
                        <m:ctrlPr>
                          <a:rPr lang="en-US" altLang="zh-CN" b="0" i="1" smtClean="0">
                            <a:solidFill>
                              <a:srgbClr val="0000FF"/>
                            </a:solidFill>
                            <a:latin typeface="Cambria Math" panose="02040503050406030204" pitchFamily="18" charset="0"/>
                            <a:ea typeface="黑体" panose="02010609060101010101" pitchFamily="49" charset="-122"/>
                          </a:rPr>
                        </m:ctrlPr>
                      </m:fPr>
                      <m:num>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𝐻</m:t>
                        </m:r>
                      </m:num>
                      <m:den>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𝑞</m:t>
                            </m:r>
                          </m:e>
                          <m:sub>
                            <m:r>
                              <a:rPr lang="en-US" altLang="zh-CN" b="0" i="1" smtClean="0">
                                <a:solidFill>
                                  <a:srgbClr val="0000FF"/>
                                </a:solidFill>
                                <a:latin typeface="Cambria Math" panose="02040503050406030204" pitchFamily="18" charset="0"/>
                                <a:ea typeface="黑体" panose="02010609060101010101" pitchFamily="49" charset="-122"/>
                              </a:rPr>
                              <m:t>𝛼</m:t>
                            </m:r>
                          </m:sub>
                        </m:sSub>
                      </m:den>
                    </m:f>
                  </m:oMath>
                </a14:m>
                <a:r>
                  <a:rPr lang="en-US" altLang="zh-CN" dirty="0">
                    <a:solidFill>
                      <a:srgbClr val="0000FF"/>
                    </a:solidFill>
                    <a:ea typeface="黑体" panose="02010609060101010101" pitchFamily="49" charset="-122"/>
                  </a:rPr>
                  <a:t> </a:t>
                </a:r>
                <a:r>
                  <a:rPr lang="zh-CN" altLang="en-US" dirty="0">
                    <a:solidFill>
                      <a:srgbClr val="0000FF"/>
                    </a:solidFill>
                    <a:ea typeface="黑体" panose="02010609060101010101" pitchFamily="49" charset="-122"/>
                  </a:rPr>
                  <a:t>一般为拉氏方程的变形</a:t>
                </a:r>
                <a:endParaRPr lang="en-US" altLang="zh-CN" dirty="0">
                  <a:solidFill>
                    <a:srgbClr val="0000FF"/>
                  </a:solidFill>
                  <a:ea typeface="黑体" panose="02010609060101010101" pitchFamily="49" charset="-122"/>
                </a:endParaRPr>
              </a:p>
            </p:txBody>
          </p:sp>
        </mc:Choice>
        <mc:Fallback xmlns="">
          <p:sp>
            <p:nvSpPr>
              <p:cNvPr id="19460" name="Text Box 9">
                <a:extLst>
                  <a:ext uri="{FF2B5EF4-FFF2-40B4-BE49-F238E27FC236}">
                    <a16:creationId xmlns:a16="http://schemas.microsoft.com/office/drawing/2014/main" id="{63B3BFEE-4CD1-874F-A6FF-962E459AA3C6}"/>
                  </a:ext>
                </a:extLst>
              </p:cNvPr>
              <p:cNvSpPr txBox="1">
                <a:spLocks noRot="1" noChangeAspect="1" noMove="1" noResize="1" noEditPoints="1" noAdjustHandles="1" noChangeArrowheads="1" noChangeShapeType="1" noTextEdit="1"/>
              </p:cNvSpPr>
              <p:nvPr/>
            </p:nvSpPr>
            <p:spPr bwMode="auto">
              <a:xfrm>
                <a:off x="0" y="116632"/>
                <a:ext cx="9144000" cy="6379054"/>
              </a:xfrm>
              <a:prstGeom prst="rect">
                <a:avLst/>
              </a:prstGeom>
              <a:blipFill>
                <a:blip r:embed="rId3"/>
                <a:stretch>
                  <a:fillRect l="-932"/>
                </a:stretch>
              </a:blipFill>
              <a:ln w="9525">
                <a:solidFill>
                  <a:srgbClr val="FF3399"/>
                </a:solidFill>
                <a:miter lim="800000"/>
                <a:headEnd/>
                <a:tailEnd/>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91845646-74C3-426B-A323-8A1354AA810F}"/>
              </a:ext>
            </a:extLst>
          </p:cNvPr>
          <p:cNvSpPr>
            <a:spLocks noGrp="1"/>
          </p:cNvSpPr>
          <p:nvPr>
            <p:ph type="sldNum" sz="quarter" idx="12"/>
          </p:nvPr>
        </p:nvSpPr>
        <p:spPr/>
        <p:txBody>
          <a:bodyPr/>
          <a:lstStyle/>
          <a:p>
            <a:pPr>
              <a:defRPr/>
            </a:pPr>
            <a:fld id="{8372D68D-3E4D-E140-BABB-1F7B81CFF020}" type="slidenum">
              <a:rPr lang="en-US" altLang="zh-CN" smtClean="0"/>
              <a:pPr>
                <a:defRPr/>
              </a:pPr>
              <a:t>18</a:t>
            </a:fld>
            <a:endParaRPr lang="en-US" altLang="zh-CN" dirty="0"/>
          </a:p>
        </p:txBody>
      </p:sp>
    </p:spTree>
    <p:extLst>
      <p:ext uri="{BB962C8B-B14F-4D97-AF65-F5344CB8AC3E}">
        <p14:creationId xmlns:p14="http://schemas.microsoft.com/office/powerpoint/2010/main" val="247307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left)">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wipe(left)">
                                      <p:cBhvr>
                                        <p:cTn id="12" dur="500"/>
                                        <p:tgtEl>
                                          <p:spTgt spid="194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wipe(left)">
                                      <p:cBhvr>
                                        <p:cTn id="17" dur="500"/>
                                        <p:tgtEl>
                                          <p:spTgt spid="194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wipe(left)">
                                      <p:cBhvr>
                                        <p:cTn id="22" dur="500"/>
                                        <p:tgtEl>
                                          <p:spTgt spid="194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0">
                                            <p:txEl>
                                              <p:pRg st="4" end="4"/>
                                            </p:txEl>
                                          </p:spTgt>
                                        </p:tgtEl>
                                        <p:attrNameLst>
                                          <p:attrName>style.visibility</p:attrName>
                                        </p:attrNameLst>
                                      </p:cBhvr>
                                      <p:to>
                                        <p:strVal val="visible"/>
                                      </p:to>
                                    </p:set>
                                    <p:animEffect transition="in" filter="wipe(left)">
                                      <p:cBhvr>
                                        <p:cTn id="27" dur="500"/>
                                        <p:tgtEl>
                                          <p:spTgt spid="194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460">
                                            <p:txEl>
                                              <p:pRg st="5" end="5"/>
                                            </p:txEl>
                                          </p:spTgt>
                                        </p:tgtEl>
                                        <p:attrNameLst>
                                          <p:attrName>style.visibility</p:attrName>
                                        </p:attrNameLst>
                                      </p:cBhvr>
                                      <p:to>
                                        <p:strVal val="visible"/>
                                      </p:to>
                                    </p:set>
                                    <p:animEffect transition="in" filter="wipe(left)">
                                      <p:cBhvr>
                                        <p:cTn id="32" dur="500"/>
                                        <p:tgtEl>
                                          <p:spTgt spid="1946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60">
                                            <p:txEl>
                                              <p:pRg st="6" end="6"/>
                                            </p:txEl>
                                          </p:spTgt>
                                        </p:tgtEl>
                                        <p:attrNameLst>
                                          <p:attrName>style.visibility</p:attrName>
                                        </p:attrNameLst>
                                      </p:cBhvr>
                                      <p:to>
                                        <p:strVal val="visible"/>
                                      </p:to>
                                    </p:set>
                                    <p:animEffect transition="in" filter="wipe(left)">
                                      <p:cBhvr>
                                        <p:cTn id="37" dur="500"/>
                                        <p:tgtEl>
                                          <p:spTgt spid="1946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460">
                                            <p:txEl>
                                              <p:pRg st="7" end="7"/>
                                            </p:txEl>
                                          </p:spTgt>
                                        </p:tgtEl>
                                        <p:attrNameLst>
                                          <p:attrName>style.visibility</p:attrName>
                                        </p:attrNameLst>
                                      </p:cBhvr>
                                      <p:to>
                                        <p:strVal val="visible"/>
                                      </p:to>
                                    </p:set>
                                    <p:animEffect transition="in" filter="wipe(left)">
                                      <p:cBhvr>
                                        <p:cTn id="42" dur="500"/>
                                        <p:tgtEl>
                                          <p:spTgt spid="1946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460">
                                            <p:txEl>
                                              <p:pRg st="8" end="8"/>
                                            </p:txEl>
                                          </p:spTgt>
                                        </p:tgtEl>
                                        <p:attrNameLst>
                                          <p:attrName>style.visibility</p:attrName>
                                        </p:attrNameLst>
                                      </p:cBhvr>
                                      <p:to>
                                        <p:strVal val="visible"/>
                                      </p:to>
                                    </p:set>
                                    <p:animEffect transition="in" filter="wipe(left)">
                                      <p:cBhvr>
                                        <p:cTn id="47" dur="500"/>
                                        <p:tgtEl>
                                          <p:spTgt spid="194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08978DB5-3E56-9D4C-A838-F38A90500C6C}"/>
              </a:ext>
            </a:extLst>
          </p:cNvPr>
          <p:cNvSpPr>
            <a:spLocks noChangeArrowheads="1"/>
          </p:cNvSpPr>
          <p:nvPr/>
        </p:nvSpPr>
        <p:spPr bwMode="auto">
          <a:xfrm>
            <a:off x="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26627" name="Rectangle 10">
            <a:extLst>
              <a:ext uri="{FF2B5EF4-FFF2-40B4-BE49-F238E27FC236}">
                <a16:creationId xmlns:a16="http://schemas.microsoft.com/office/drawing/2014/main" id="{EC01ECDC-D8E0-5246-96D5-7EFC13A35EBA}"/>
              </a:ext>
            </a:extLst>
          </p:cNvPr>
          <p:cNvSpPr>
            <a:spLocks noChangeArrowheads="1"/>
          </p:cNvSpPr>
          <p:nvPr/>
        </p:nvSpPr>
        <p:spPr bwMode="auto">
          <a:xfrm>
            <a:off x="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26628" name="Rectangle 14">
            <a:extLst>
              <a:ext uri="{FF2B5EF4-FFF2-40B4-BE49-F238E27FC236}">
                <a16:creationId xmlns:a16="http://schemas.microsoft.com/office/drawing/2014/main" id="{2E4F6DE0-A25A-EE4A-8821-877D5FCC54D4}"/>
              </a:ext>
            </a:extLst>
          </p:cNvPr>
          <p:cNvSpPr>
            <a:spLocks noChangeArrowheads="1"/>
          </p:cNvSpPr>
          <p:nvPr/>
        </p:nvSpPr>
        <p:spPr bwMode="auto">
          <a:xfrm>
            <a:off x="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26630" name="Text Box 21">
            <a:extLst>
              <a:ext uri="{FF2B5EF4-FFF2-40B4-BE49-F238E27FC236}">
                <a16:creationId xmlns:a16="http://schemas.microsoft.com/office/drawing/2014/main" id="{D62B7A16-5FA3-C446-89F1-AA2E07B89514}"/>
              </a:ext>
            </a:extLst>
          </p:cNvPr>
          <p:cNvSpPr txBox="1">
            <a:spLocks noChangeArrowheads="1"/>
          </p:cNvSpPr>
          <p:nvPr/>
        </p:nvSpPr>
        <p:spPr bwMode="auto">
          <a:xfrm>
            <a:off x="92075" y="410629"/>
            <a:ext cx="4119885" cy="461665"/>
          </a:xfrm>
          <a:prstGeom prst="rect">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CC0000"/>
                </a:solidFill>
                <a:effectLst/>
                <a:uLnTx/>
                <a:uFillTx/>
                <a:latin typeface="Times New Roman" panose="02020603050405020304" pitchFamily="18" charset="0"/>
                <a:ea typeface="黑体" panose="02010609060101010101" pitchFamily="49" charset="-122"/>
                <a:cs typeface="+mn-cs"/>
              </a:rPr>
              <a:t>小结：哈密顿方程解题步骤</a:t>
            </a:r>
            <a:endPar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9006BC5-C3FF-4E83-9D41-4291E4B394CB}"/>
                  </a:ext>
                </a:extLst>
              </p:cNvPr>
              <p:cNvSpPr txBox="1"/>
              <p:nvPr/>
            </p:nvSpPr>
            <p:spPr>
              <a:xfrm>
                <a:off x="107503" y="1052736"/>
                <a:ext cx="8928992" cy="5710409"/>
              </a:xfrm>
              <a:prstGeom prst="rect">
                <a:avLst/>
              </a:prstGeom>
              <a:solidFill>
                <a:schemeClr val="bg1"/>
              </a:solidFill>
            </p:spPr>
            <p:txBody>
              <a:bodyPr wrap="square" rtlCol="0">
                <a:spAutoFit/>
              </a:bodyPr>
              <a:lstStyle/>
              <a:p>
                <a:pPr marL="457200" marR="0" lvl="0" indent="-457200" algn="l" defTabSz="914400" rtl="0" eaLnBrk="0" fontAlgn="base" latinLnBrk="0" hangingPunct="0">
                  <a:lnSpc>
                    <a:spcPct val="150000"/>
                  </a:lnSpc>
                  <a:spcBef>
                    <a:spcPct val="0"/>
                  </a:spcBef>
                  <a:spcAft>
                    <a:spcPct val="0"/>
                  </a:spcAft>
                  <a:buClrTx/>
                  <a:buSzTx/>
                  <a:buFontTx/>
                  <a:buAutoNum type="arabicParenBoth"/>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选定广义坐标</a:t>
                </a:r>
                <a14:m>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，写出动能</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𝑇</m:t>
                    </m:r>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和势能</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𝑉</m:t>
                    </m:r>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，得到</a:t>
                </a:r>
                <a:r>
                  <a:rPr kumimoji="1" lang="zh-CN" altLang="en-US" sz="24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拉格朗日函数</a:t>
                </a:r>
                <a14:m>
                  <m:oMath xmlns:m="http://schemas.openxmlformats.org/officeDocument/2006/math">
                    <m:r>
                      <a:rPr kumimoji="1" lang="en-US" altLang="zh-CN" sz="2400" b="1"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𝑳</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𝑇</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𝑉</m:t>
                    </m:r>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，其中 </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𝑠</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𝑠</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𝑡</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oMath>
                </a14:m>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0" fontAlgn="base" latinLnBrk="0" hangingPunct="0">
                  <a:lnSpc>
                    <a:spcPct val="150000"/>
                  </a:lnSpc>
                  <a:spcBef>
                    <a:spcPct val="0"/>
                  </a:spcBef>
                  <a:spcAft>
                    <a:spcPct val="0"/>
                  </a:spcAft>
                  <a:buClrTx/>
                  <a:buSzTx/>
                  <a:buFontTx/>
                  <a:buAutoNum type="arabicParenBoth"/>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作勒让德变换，写出</a:t>
                </a:r>
                <a:r>
                  <a:rPr kumimoji="1" lang="zh-CN" altLang="en-US" sz="24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哈密顿函数</a:t>
                </a:r>
                <a14:m>
                  <m:oMath xmlns:m="http://schemas.openxmlformats.org/officeDocument/2006/math">
                    <m:r>
                      <a:rPr kumimoji="1" lang="en-US" altLang="zh-CN" sz="2400" b="1"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𝑯</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𝑠</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𝑠</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𝑡</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oMath>
                </a14:m>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  ⟹  </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d>
                        <m:d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1</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𝑠</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1</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𝑠</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𝑡</m:t>
                          </m:r>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  </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𝐻</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acc>
                        <m:accPr>
                          <m:chr m:val="̇"/>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𝑞</m:t>
                          </m:r>
                        </m:e>
                      </m:acc>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𝐿</m:t>
                      </m:r>
                    </m:oMath>
                  </m:oMathPara>
                </a14:m>
                <a:endParaRPr kumimoji="1"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R="0" lvl="0" algn="l" defTabSz="914400" rtl="0" eaLnBrk="0" fontAlgn="base" latinLnBrk="0" hangingPunct="0">
                  <a:lnSpc>
                    <a:spcPct val="150000"/>
                  </a:lnSpc>
                  <a:spcBef>
                    <a:spcPct val="0"/>
                  </a:spcBef>
                  <a:spcAft>
                    <a:spcPct val="0"/>
                  </a:spcAft>
                  <a:buClrTx/>
                  <a:buSzTx/>
                  <a:tabLst/>
                  <a:defRPr/>
                </a:pPr>
                <a:r>
                  <a:rPr lang="en-US" altLang="zh-CN" dirty="0">
                    <a:solidFill>
                      <a:srgbClr val="000000"/>
                    </a:solidFill>
                    <a:latin typeface="黑体" panose="02010609060101010101" pitchFamily="49" charset="-122"/>
                    <a:ea typeface="黑体" panose="02010609060101010101" pitchFamily="49" charset="-122"/>
                  </a:rPr>
                  <a:t>(3)</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代入</a:t>
                </a:r>
                <a:r>
                  <a:rPr kumimoji="1" lang="zh-CN" altLang="en-US" sz="24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哈密顿正则方程</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，得到</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𝑠</m:t>
                    </m:r>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个一阶微分方程</a:t>
                </a:r>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=1,…,</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𝑠</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oMath>
                  </m:oMathPara>
                </a14:m>
                <a:endParaRPr kumimoji="1"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R="0" lvl="0" algn="l" defTabSz="914400" rtl="0" eaLnBrk="0" fontAlgn="base" latinLnBrk="0" hangingPunct="0">
                  <a:lnSpc>
                    <a:spcPct val="150000"/>
                  </a:lnSpc>
                  <a:spcBef>
                    <a:spcPct val="0"/>
                  </a:spcBef>
                  <a:spcAft>
                    <a:spcPct val="0"/>
                  </a:spcAft>
                  <a:buClrTx/>
                  <a:buSzTx/>
                  <a:tabLst/>
                  <a:defRPr/>
                </a:pPr>
                <a:r>
                  <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zh-CN" altLang="en-US" sz="24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求解</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正则方程，得到运动方程</a:t>
                </a:r>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𝛼</m:t>
                          </m:r>
                        </m:sub>
                      </m:sSub>
                      <m:d>
                        <m:d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d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𝑡</m:t>
                          </m:r>
                        </m:e>
                      </m:d>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𝛼</m:t>
                          </m:r>
                        </m:sub>
                      </m:sSub>
                      <m:d>
                        <m:d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d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𝑡</m:t>
                          </m:r>
                        </m:e>
                      </m:d>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  (</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𝛼</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=1,…,</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𝑠</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oMath>
                  </m:oMathPara>
                </a14:m>
                <a:endPar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mc:Choice>
        <mc:Fallback xmlns="">
          <p:sp>
            <p:nvSpPr>
              <p:cNvPr id="19" name="文本框 18">
                <a:extLst>
                  <a:ext uri="{FF2B5EF4-FFF2-40B4-BE49-F238E27FC236}">
                    <a16:creationId xmlns:a16="http://schemas.microsoft.com/office/drawing/2014/main" id="{C9006BC5-C3FF-4E83-9D41-4291E4B394CB}"/>
                  </a:ext>
                </a:extLst>
              </p:cNvPr>
              <p:cNvSpPr txBox="1">
                <a:spLocks noRot="1" noChangeAspect="1" noMove="1" noResize="1" noEditPoints="1" noAdjustHandles="1" noChangeArrowheads="1" noChangeShapeType="1" noTextEdit="1"/>
              </p:cNvSpPr>
              <p:nvPr/>
            </p:nvSpPr>
            <p:spPr>
              <a:xfrm>
                <a:off x="107503" y="1052736"/>
                <a:ext cx="8928992" cy="5710409"/>
              </a:xfrm>
              <a:prstGeom prst="rect">
                <a:avLst/>
              </a:prstGeom>
              <a:blipFill>
                <a:blip r:embed="rId2"/>
                <a:stretch>
                  <a:fillRect l="-1093"/>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153EEB25-F4C0-47C0-B59C-D924FF3E66C3}"/>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178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wipe(left)">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wipe(left)">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animEffect transition="in" filter="wipe(left)">
                                      <p:cBhvr>
                                        <p:cTn id="27" dur="500"/>
                                        <p:tgtEl>
                                          <p:spTgt spid="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xEl>
                                              <p:pRg st="4" end="4"/>
                                            </p:txEl>
                                          </p:spTgt>
                                        </p:tgtEl>
                                        <p:attrNameLst>
                                          <p:attrName>style.visibility</p:attrName>
                                        </p:attrNameLst>
                                      </p:cBhvr>
                                      <p:to>
                                        <p:strVal val="visible"/>
                                      </p:to>
                                    </p:set>
                                    <p:animEffect transition="in" filter="wipe(left)">
                                      <p:cBhvr>
                                        <p:cTn id="32" dur="500"/>
                                        <p:tgtEl>
                                          <p:spTgt spid="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xEl>
                                              <p:pRg st="6" end="6"/>
                                            </p:txEl>
                                          </p:spTgt>
                                        </p:tgtEl>
                                        <p:attrNameLst>
                                          <p:attrName>style.visibility</p:attrName>
                                        </p:attrNameLst>
                                      </p:cBhvr>
                                      <p:to>
                                        <p:strVal val="visible"/>
                                      </p:to>
                                    </p:set>
                                    <p:animEffect transition="in" filter="wipe(left)">
                                      <p:cBhvr>
                                        <p:cTn id="37"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D204AB71-6D08-F942-8972-F5A02C0F0296}"/>
              </a:ext>
            </a:extLst>
          </p:cNvPr>
          <p:cNvSpPr txBox="1">
            <a:spLocks noChangeArrowheads="1"/>
          </p:cNvSpPr>
          <p:nvPr/>
        </p:nvSpPr>
        <p:spPr bwMode="auto">
          <a:xfrm>
            <a:off x="1660525" y="273050"/>
            <a:ext cx="5864225" cy="523220"/>
          </a:xfrm>
          <a:prstGeom prst="rect">
            <a:avLst/>
          </a:prstGeom>
          <a:solidFill>
            <a:srgbClr val="CCFFCC"/>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rgbClr val="FF6600"/>
                </a:solidFill>
                <a:ea typeface="黑体" panose="02010609060101010101" pitchFamily="49" charset="-122"/>
              </a:rPr>
              <a:t>       </a:t>
            </a:r>
            <a:r>
              <a:rPr lang="en-US" altLang="zh-CN" sz="2800" dirty="0">
                <a:solidFill>
                  <a:srgbClr val="990033"/>
                </a:solidFill>
                <a:ea typeface="黑体" panose="02010609060101010101" pitchFamily="49" charset="-122"/>
              </a:rPr>
              <a:t>§5.5 </a:t>
            </a:r>
            <a:r>
              <a:rPr lang="zh-CN" altLang="en-US" sz="2800" dirty="0">
                <a:solidFill>
                  <a:srgbClr val="990033"/>
                </a:solidFill>
                <a:ea typeface="黑体" panose="02010609060101010101" pitchFamily="49" charset="-122"/>
              </a:rPr>
              <a:t>哈密顿正则方程</a:t>
            </a:r>
          </a:p>
        </p:txBody>
      </p:sp>
      <mc:AlternateContent xmlns:mc="http://schemas.openxmlformats.org/markup-compatibility/2006" xmlns:a14="http://schemas.microsoft.com/office/drawing/2010/main">
        <mc:Choice Requires="a14">
          <p:sp>
            <p:nvSpPr>
              <p:cNvPr id="8" name="Text Box 11">
                <a:extLst>
                  <a:ext uri="{FF2B5EF4-FFF2-40B4-BE49-F238E27FC236}">
                    <a16:creationId xmlns:a16="http://schemas.microsoft.com/office/drawing/2014/main" id="{9878054E-60CB-4C5D-A94C-AB3787CEB23C}"/>
                  </a:ext>
                </a:extLst>
              </p:cNvPr>
              <p:cNvSpPr txBox="1">
                <a:spLocks noChangeArrowheads="1"/>
              </p:cNvSpPr>
              <p:nvPr/>
            </p:nvSpPr>
            <p:spPr bwMode="auto">
              <a:xfrm>
                <a:off x="107504" y="852316"/>
                <a:ext cx="8928992" cy="4664739"/>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eaLnBrk="1" hangingPunct="1">
                  <a:lnSpc>
                    <a:spcPct val="150000"/>
                  </a:lnSpc>
                  <a:buFont typeface="Wingdings" panose="05000000000000000000" pitchFamily="2" charset="2"/>
                  <a:buChar char="Ø"/>
                </a:pPr>
                <a:r>
                  <a:rPr kumimoji="0" lang="zh-CN" altLang="en-US" dirty="0">
                    <a:solidFill>
                      <a:schemeClr val="tx1"/>
                    </a:solidFill>
                    <a:ea typeface="黑体" panose="02010609060101010101" pitchFamily="49" charset="-122"/>
                  </a:rPr>
                  <a:t>拉格朗日函数</a:t>
                </a:r>
                <a14:m>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𝐿</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𝑇</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𝑉</m:t>
                    </m:r>
                  </m:oMath>
                </a14:m>
                <a:r>
                  <a:rPr kumimoji="0" lang="zh-CN" altLang="en-US" dirty="0">
                    <a:solidFill>
                      <a:schemeClr val="tx1"/>
                    </a:solidFill>
                    <a:ea typeface="黑体" panose="02010609060101010101" pitchFamily="49" charset="-122"/>
                  </a:rPr>
                  <a:t>，拉格朗日方程</a:t>
                </a:r>
                <a:endParaRPr kumimoji="0" lang="en-US" altLang="zh-CN" dirty="0">
                  <a:solidFill>
                    <a:schemeClr val="tx1"/>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f>
                        <m:fPr>
                          <m:ctrlPr>
                            <a:rPr kumimoji="0" lang="en-US" altLang="zh-CN" b="0" i="1" smtClean="0">
                              <a:solidFill>
                                <a:srgbClr val="0000FF"/>
                              </a:solidFill>
                              <a:latin typeface="Cambria Math" panose="02040503050406030204" pitchFamily="18" charset="0"/>
                              <a:ea typeface="黑体" panose="02010609060101010101" pitchFamily="49" charset="-122"/>
                            </a:rPr>
                          </m:ctrlPr>
                        </m:fPr>
                        <m:num>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num>
                        <m:den>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𝑡</m:t>
                          </m:r>
                        </m:den>
                      </m:f>
                      <m:f>
                        <m:fPr>
                          <m:ctrlPr>
                            <a:rPr kumimoji="0" lang="en-US" altLang="zh-CN" b="0" i="1" smtClean="0">
                              <a:solidFill>
                                <a:srgbClr val="0000FF"/>
                              </a:solidFill>
                              <a:latin typeface="Cambria Math" panose="02040503050406030204" pitchFamily="18" charset="0"/>
                              <a:ea typeface="黑体" panose="02010609060101010101" pitchFamily="49" charset="-122"/>
                            </a:rPr>
                          </m:ctrlPr>
                        </m:fPr>
                        <m:num>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𝐿</m:t>
                          </m:r>
                        </m:num>
                        <m:den>
                          <m:r>
                            <a:rPr kumimoji="0" lang="en-US" altLang="zh-CN" b="0" i="1" smtClean="0">
                              <a:solidFill>
                                <a:srgbClr val="0000FF"/>
                              </a:solidFill>
                              <a:latin typeface="Cambria Math" panose="02040503050406030204" pitchFamily="18" charset="0"/>
                              <a:ea typeface="黑体" panose="02010609060101010101" pitchFamily="49" charset="-122"/>
                            </a:rPr>
                            <m:t>𝜕</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den>
                      </m:f>
                      <m:r>
                        <a:rPr kumimoji="0" lang="en-US" altLang="zh-CN" b="0" i="1" smtClean="0">
                          <a:solidFill>
                            <a:srgbClr val="0000FF"/>
                          </a:solidFill>
                          <a:latin typeface="Cambria Math" panose="02040503050406030204" pitchFamily="18" charset="0"/>
                          <a:ea typeface="黑体" panose="02010609060101010101" pitchFamily="49" charset="-122"/>
                        </a:rPr>
                        <m:t>−</m:t>
                      </m:r>
                      <m:f>
                        <m:fPr>
                          <m:ctrlPr>
                            <a:rPr kumimoji="0" lang="en-US" altLang="zh-CN" b="0" i="1" smtClean="0">
                              <a:solidFill>
                                <a:srgbClr val="0000FF"/>
                              </a:solidFill>
                              <a:latin typeface="Cambria Math" panose="02040503050406030204" pitchFamily="18" charset="0"/>
                              <a:ea typeface="黑体" panose="02010609060101010101" pitchFamily="49" charset="-122"/>
                            </a:rPr>
                          </m:ctrlPr>
                        </m:fPr>
                        <m:num>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𝐿</m:t>
                          </m:r>
                        </m:num>
                        <m:den>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𝑞</m:t>
                          </m:r>
                        </m:den>
                      </m:f>
                      <m:r>
                        <a:rPr kumimoji="0" lang="en-US" altLang="zh-CN" b="0" i="1" smtClean="0">
                          <a:solidFill>
                            <a:srgbClr val="0000FF"/>
                          </a:solidFill>
                          <a:latin typeface="Cambria Math" panose="02040503050406030204" pitchFamily="18" charset="0"/>
                          <a:ea typeface="黑体" panose="02010609060101010101" pitchFamily="49" charset="-122"/>
                        </a:rPr>
                        <m:t>=0</m:t>
                      </m:r>
                    </m:oMath>
                  </m:oMathPara>
                </a14:m>
                <a:endParaRPr kumimoji="0" lang="en-US" altLang="zh-CN" b="0" dirty="0">
                  <a:solidFill>
                    <a:srgbClr val="0000FF"/>
                  </a:solidFill>
                  <a:ea typeface="黑体" panose="02010609060101010101" pitchFamily="49" charset="-122"/>
                </a:endParaRPr>
              </a:p>
              <a:p>
                <a:pPr eaLnBrk="1" hangingPunct="1">
                  <a:lnSpc>
                    <a:spcPct val="150000"/>
                  </a:lnSpc>
                </a:pPr>
                <a:r>
                  <a:rPr kumimoji="0" lang="zh-CN" altLang="en-US" dirty="0">
                    <a:ea typeface="黑体" panose="02010609060101010101" pitchFamily="49" charset="-122"/>
                  </a:rPr>
                  <a:t>上式中</a:t>
                </a:r>
                <a14:m>
                  <m:oMath xmlns:m="http://schemas.openxmlformats.org/officeDocument/2006/math">
                    <m:r>
                      <a:rPr kumimoji="0" lang="en-US" altLang="zh-CN" i="1">
                        <a:latin typeface="Cambria Math" panose="02040503050406030204" pitchFamily="18" charset="0"/>
                        <a:ea typeface="黑体" panose="02010609060101010101" pitchFamily="49" charset="-122"/>
                      </a:rPr>
                      <m:t>𝐿</m:t>
                    </m:r>
                    <m:r>
                      <a:rPr kumimoji="0" lang="en-US" altLang="zh-CN" i="1">
                        <a:latin typeface="Cambria Math" panose="02040503050406030204" pitchFamily="18" charset="0"/>
                        <a:ea typeface="黑体" panose="02010609060101010101" pitchFamily="49" charset="-122"/>
                      </a:rPr>
                      <m:t>≡</m:t>
                    </m:r>
                    <m:r>
                      <a:rPr kumimoji="0" lang="en-US" altLang="zh-CN" i="1">
                        <a:latin typeface="Cambria Math" panose="02040503050406030204" pitchFamily="18" charset="0"/>
                        <a:ea typeface="黑体" panose="02010609060101010101" pitchFamily="49" charset="-122"/>
                      </a:rPr>
                      <m:t>𝐿</m:t>
                    </m:r>
                    <m:d>
                      <m:dPr>
                        <m:ctrlPr>
                          <a:rPr kumimoji="0" lang="en-US" altLang="zh-CN" i="1">
                            <a:latin typeface="Cambria Math" panose="02040503050406030204" pitchFamily="18" charset="0"/>
                            <a:ea typeface="黑体" panose="02010609060101010101" pitchFamily="49" charset="-122"/>
                          </a:rPr>
                        </m:ctrlPr>
                      </m:dPr>
                      <m:e>
                        <m:r>
                          <a:rPr kumimoji="0" lang="en-US" altLang="zh-CN" i="1">
                            <a:latin typeface="Cambria Math" panose="02040503050406030204" pitchFamily="18" charset="0"/>
                            <a:ea typeface="黑体" panose="02010609060101010101" pitchFamily="49" charset="-122"/>
                          </a:rPr>
                          <m:t>𝑞</m:t>
                        </m:r>
                        <m:r>
                          <a:rPr kumimoji="0" lang="en-US" altLang="zh-CN" i="1">
                            <a:latin typeface="Cambria Math" panose="02040503050406030204" pitchFamily="18" charset="0"/>
                            <a:ea typeface="黑体" panose="02010609060101010101" pitchFamily="49" charset="-122"/>
                          </a:rPr>
                          <m:t>,</m:t>
                        </m:r>
                        <m:acc>
                          <m:accPr>
                            <m:chr m:val="̇"/>
                            <m:ctrlPr>
                              <a:rPr kumimoji="0" lang="en-US" altLang="zh-CN" i="1">
                                <a:latin typeface="Cambria Math" panose="02040503050406030204" pitchFamily="18" charset="0"/>
                                <a:ea typeface="黑体" panose="02010609060101010101" pitchFamily="49" charset="-122"/>
                              </a:rPr>
                            </m:ctrlPr>
                          </m:accPr>
                          <m:e>
                            <m:r>
                              <a:rPr kumimoji="0" lang="en-US" altLang="zh-CN" i="1">
                                <a:latin typeface="Cambria Math" panose="02040503050406030204" pitchFamily="18" charset="0"/>
                                <a:ea typeface="黑体" panose="02010609060101010101" pitchFamily="49" charset="-122"/>
                              </a:rPr>
                              <m:t>𝑞</m:t>
                            </m:r>
                          </m:e>
                        </m:acc>
                        <m:r>
                          <a:rPr kumimoji="0" lang="en-US" altLang="zh-CN" i="1">
                            <a:latin typeface="Cambria Math" panose="02040503050406030204" pitchFamily="18" charset="0"/>
                            <a:ea typeface="黑体" panose="02010609060101010101" pitchFamily="49" charset="-122"/>
                          </a:rPr>
                          <m:t>,</m:t>
                        </m:r>
                        <m:r>
                          <a:rPr kumimoji="0" lang="en-US" altLang="zh-CN" i="1">
                            <a:latin typeface="Cambria Math" panose="02040503050406030204" pitchFamily="18" charset="0"/>
                            <a:ea typeface="黑体" panose="02010609060101010101" pitchFamily="49" charset="-122"/>
                          </a:rPr>
                          <m:t>𝑡</m:t>
                        </m:r>
                      </m:e>
                    </m:d>
                  </m:oMath>
                </a14:m>
                <a:r>
                  <a:rPr kumimoji="0" lang="zh-CN" altLang="en-US" dirty="0">
                    <a:solidFill>
                      <a:schemeClr val="tx1"/>
                    </a:solidFill>
                    <a:ea typeface="黑体" panose="02010609060101010101" pitchFamily="49" charset="-122"/>
                  </a:rPr>
                  <a:t>是广义坐标和广义速度的函数</a:t>
                </a:r>
                <a:endParaRPr kumimoji="0" lang="en-US" altLang="zh-CN" dirty="0">
                  <a:solidFill>
                    <a:schemeClr val="tx1"/>
                  </a:solidFill>
                  <a:ea typeface="黑体" panose="02010609060101010101" pitchFamily="49" charset="-122"/>
                </a:endParaRPr>
              </a:p>
              <a:p>
                <a:pPr marL="342900" indent="-342900" eaLnBrk="1" hangingPunct="1">
                  <a:lnSpc>
                    <a:spcPct val="150000"/>
                  </a:lnSpc>
                  <a:buFont typeface="Wingdings" panose="05000000000000000000" pitchFamily="2" charset="2"/>
                  <a:buChar char="Ø"/>
                </a:pPr>
                <a:r>
                  <a:rPr kumimoji="0" lang="zh-CN" altLang="en-US" dirty="0">
                    <a:solidFill>
                      <a:schemeClr val="tx1"/>
                    </a:solidFill>
                    <a:ea typeface="黑体" panose="02010609060101010101" pitchFamily="49" charset="-122"/>
                  </a:rPr>
                  <a:t>拉氏方程为</a:t>
                </a:r>
                <a:r>
                  <a:rPr kumimoji="0" lang="zh-CN" altLang="en-US" dirty="0">
                    <a:solidFill>
                      <a:srgbClr val="0000FF"/>
                    </a:solidFill>
                    <a:ea typeface="黑体" panose="02010609060101010101" pitchFamily="49" charset="-122"/>
                  </a:rPr>
                  <a:t>二阶常微分方程，如 </a:t>
                </a:r>
                <a14:m>
                  <m:oMath xmlns:m="http://schemas.openxmlformats.org/officeDocument/2006/math">
                    <m:r>
                      <a:rPr kumimoji="0" lang="en-US" altLang="zh-CN" b="0" i="1" smtClean="0">
                        <a:solidFill>
                          <a:srgbClr val="0000FF"/>
                        </a:solidFill>
                        <a:latin typeface="Cambria Math" panose="02040503050406030204" pitchFamily="18" charset="0"/>
                        <a:ea typeface="黑体" panose="02010609060101010101" pitchFamily="49" charset="-122"/>
                      </a:rPr>
                      <m:t>𝑚</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𝑥</m:t>
                        </m:r>
                      </m:e>
                    </m:acc>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𝑘𝑥</m:t>
                    </m:r>
                    <m:r>
                      <a:rPr kumimoji="0" lang="en-US" altLang="zh-CN" b="0" i="1" smtClean="0">
                        <a:solidFill>
                          <a:srgbClr val="0000FF"/>
                        </a:solidFill>
                        <a:latin typeface="Cambria Math" panose="02040503050406030204" pitchFamily="18" charset="0"/>
                        <a:ea typeface="黑体" panose="02010609060101010101" pitchFamily="49" charset="-122"/>
                      </a:rPr>
                      <m:t>=0</m:t>
                    </m:r>
                  </m:oMath>
                </a14:m>
                <a:endParaRPr kumimoji="0" lang="en-US" altLang="zh-CN" b="0" dirty="0">
                  <a:solidFill>
                    <a:srgbClr val="0000FF"/>
                  </a:solidFill>
                  <a:ea typeface="黑体" panose="02010609060101010101" pitchFamily="49" charset="-122"/>
                </a:endParaRPr>
              </a:p>
              <a:p>
                <a:pPr eaLnBrk="1" hangingPunct="1">
                  <a:lnSpc>
                    <a:spcPct val="150000"/>
                  </a:lnSpc>
                </a:pPr>
                <a:r>
                  <a:rPr kumimoji="0" lang="zh-CN" altLang="en-US" dirty="0">
                    <a:solidFill>
                      <a:schemeClr val="tx1"/>
                    </a:solidFill>
                    <a:ea typeface="黑体" panose="02010609060101010101" pitchFamily="49" charset="-122"/>
                  </a:rPr>
                  <a:t>     一阶微分方程更简单</a:t>
                </a:r>
                <a:r>
                  <a:rPr kumimoji="0" lang="zh-CN" altLang="en-US" dirty="0">
                    <a:ea typeface="黑体" panose="02010609060101010101" pitchFamily="49" charset="-122"/>
                  </a:rPr>
                  <a:t>。</a:t>
                </a:r>
                <a:r>
                  <a:rPr kumimoji="0" lang="zh-CN" altLang="en-US" dirty="0">
                    <a:solidFill>
                      <a:schemeClr val="tx1"/>
                    </a:solidFill>
                    <a:ea typeface="黑体" panose="02010609060101010101" pitchFamily="49" charset="-122"/>
                  </a:rPr>
                  <a:t>考虑</a:t>
                </a:r>
                <a:r>
                  <a:rPr kumimoji="0" lang="zh-CN" altLang="en-US" dirty="0">
                    <a:solidFill>
                      <a:srgbClr val="0000FF"/>
                    </a:solidFill>
                    <a:ea typeface="黑体" panose="02010609060101010101" pitchFamily="49" charset="-122"/>
                  </a:rPr>
                  <a:t>变量变换 </a:t>
                </a:r>
                <a14:m>
                  <m:oMath xmlns:m="http://schemas.openxmlformats.org/officeDocument/2006/math">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𝑝</m:t>
                    </m:r>
                  </m:oMath>
                </a14:m>
                <a:r>
                  <a:rPr kumimoji="0" lang="zh-CN" altLang="en-US" dirty="0">
                    <a:solidFill>
                      <a:schemeClr val="tx1"/>
                    </a:solidFill>
                    <a:ea typeface="黑体" panose="02010609060101010101" pitchFamily="49" charset="-122"/>
                  </a:rPr>
                  <a:t>，则方程化为一阶</a:t>
                </a:r>
                <a:endParaRPr kumimoji="0" lang="en-US" altLang="zh-CN" dirty="0">
                  <a:solidFill>
                    <a:schemeClr val="tx1"/>
                  </a:solidFill>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𝑝</m:t>
                          </m:r>
                        </m:e>
                      </m:acc>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𝑘𝑥</m:t>
                      </m:r>
                      <m:r>
                        <a:rPr kumimoji="0" lang="en-US" altLang="zh-CN" b="0" i="1" smtClean="0">
                          <a:solidFill>
                            <a:srgbClr val="0000FF"/>
                          </a:solidFill>
                          <a:latin typeface="Cambria Math" panose="02040503050406030204" pitchFamily="18" charset="0"/>
                          <a:ea typeface="黑体" panose="02010609060101010101" pitchFamily="49" charset="-122"/>
                        </a:rPr>
                        <m:t>=0,     </m:t>
                      </m:r>
                      <m:r>
                        <a:rPr kumimoji="0" lang="en-US" altLang="zh-CN" b="0" i="1" smtClean="0">
                          <a:solidFill>
                            <a:srgbClr val="0000FF"/>
                          </a:solidFill>
                          <a:latin typeface="Cambria Math" panose="02040503050406030204" pitchFamily="18" charset="0"/>
                          <a:ea typeface="黑体" panose="02010609060101010101" pitchFamily="49" charset="-122"/>
                        </a:rPr>
                        <m:t>𝑝</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𝑚</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𝑥</m:t>
                          </m:r>
                        </m:e>
                      </m:acc>
                      <m:r>
                        <a:rPr kumimoji="0" lang="en-US" altLang="zh-CN" b="0" i="1" dirty="0" smtClean="0">
                          <a:solidFill>
                            <a:schemeClr val="tx1"/>
                          </a:solidFill>
                          <a:latin typeface="Cambria Math" panose="02040503050406030204" pitchFamily="18" charset="0"/>
                          <a:ea typeface="黑体" panose="02010609060101010101" pitchFamily="49" charset="-122"/>
                        </a:rPr>
                        <m:t>        </m:t>
                      </m:r>
                      <m:r>
                        <a:rPr kumimoji="0" lang="zh-CN" altLang="en-US" i="1" dirty="0">
                          <a:solidFill>
                            <a:srgbClr val="0000FF"/>
                          </a:solidFill>
                          <a:latin typeface="Cambria Math" panose="02040503050406030204" pitchFamily="18" charset="0"/>
                          <a:ea typeface="黑体" panose="02010609060101010101" pitchFamily="49" charset="-122"/>
                        </a:rPr>
                        <m:t>（</m:t>
                      </m:r>
                      <m:r>
                        <a:rPr kumimoji="0" lang="zh-CN" altLang="en-US" i="1" dirty="0">
                          <a:solidFill>
                            <a:srgbClr val="FF0000"/>
                          </a:solidFill>
                          <a:latin typeface="Cambria Math" panose="02040503050406030204" pitchFamily="18" charset="0"/>
                          <a:ea typeface="黑体" panose="02010609060101010101" pitchFamily="49" charset="-122"/>
                        </a:rPr>
                        <m:t>方程数量加倍</m:t>
                      </m:r>
                      <m:r>
                        <a:rPr kumimoji="0" lang="zh-CN" altLang="en-US" i="1" dirty="0">
                          <a:solidFill>
                            <a:srgbClr val="0000FF"/>
                          </a:solidFill>
                          <a:latin typeface="Cambria Math" panose="02040503050406030204" pitchFamily="18" charset="0"/>
                          <a:ea typeface="黑体" panose="02010609060101010101" pitchFamily="49" charset="-122"/>
                        </a:rPr>
                        <m:t>）</m:t>
                      </m:r>
                    </m:oMath>
                  </m:oMathPara>
                </a14:m>
                <a:endParaRPr kumimoji="0" lang="en-US" altLang="zh-CN" dirty="0">
                  <a:solidFill>
                    <a:srgbClr val="0000FF"/>
                  </a:solidFill>
                  <a:ea typeface="黑体" panose="02010609060101010101" pitchFamily="49" charset="-122"/>
                </a:endParaRPr>
              </a:p>
              <a:p>
                <a:pPr marL="342900" indent="-342900" eaLnBrk="1" hangingPunct="1">
                  <a:lnSpc>
                    <a:spcPct val="150000"/>
                  </a:lnSpc>
                  <a:buFont typeface="Wingdings" panose="05000000000000000000" pitchFamily="2" charset="2"/>
                  <a:buChar char="Ø"/>
                </a:pPr>
                <a:r>
                  <a:rPr kumimoji="0" lang="zh-CN" altLang="en-US" dirty="0">
                    <a:solidFill>
                      <a:schemeClr val="tx1"/>
                    </a:solidFill>
                    <a:ea typeface="黑体" panose="02010609060101010101" pitchFamily="49" charset="-122"/>
                  </a:rPr>
                  <a:t>为</a:t>
                </a:r>
                <a:r>
                  <a:rPr kumimoji="0" lang="zh-CN" altLang="en-US" dirty="0">
                    <a:solidFill>
                      <a:srgbClr val="0000FF"/>
                    </a:solidFill>
                    <a:ea typeface="黑体" panose="02010609060101010101" pitchFamily="49" charset="-122"/>
                  </a:rPr>
                  <a:t>确保</a:t>
                </a:r>
                <a:r>
                  <a:rPr kumimoji="0" lang="zh-CN" altLang="en-US" dirty="0">
                    <a:solidFill>
                      <a:schemeClr val="tx1"/>
                    </a:solidFill>
                    <a:ea typeface="黑体" panose="02010609060101010101" pitchFamily="49" charset="-122"/>
                  </a:rPr>
                  <a:t>变换之后的运动</a:t>
                </a:r>
                <a:r>
                  <a:rPr kumimoji="0" lang="zh-CN" altLang="en-US" dirty="0">
                    <a:ea typeface="黑体" panose="02010609060101010101" pitchFamily="49" charset="-122"/>
                  </a:rPr>
                  <a:t>微分</a:t>
                </a:r>
                <a:r>
                  <a:rPr kumimoji="0" lang="zh-CN" altLang="en-US" dirty="0">
                    <a:solidFill>
                      <a:srgbClr val="0000FF"/>
                    </a:solidFill>
                    <a:ea typeface="黑体" panose="02010609060101010101" pitchFamily="49" charset="-122"/>
                  </a:rPr>
                  <a:t>方程的对称性</a:t>
                </a:r>
                <a:r>
                  <a:rPr kumimoji="0" lang="zh-CN" altLang="en-US" dirty="0">
                    <a:solidFill>
                      <a:schemeClr val="tx1"/>
                    </a:solidFill>
                    <a:ea typeface="黑体" panose="02010609060101010101" pitchFamily="49" charset="-122"/>
                  </a:rPr>
                  <a:t>，</a:t>
                </a:r>
                <a:r>
                  <a:rPr kumimoji="0" lang="zh-CN" altLang="en-US" dirty="0">
                    <a:ea typeface="黑体" panose="02010609060101010101" pitchFamily="49" charset="-122"/>
                  </a:rPr>
                  <a:t>必须进行“</a:t>
                </a:r>
                <a:r>
                  <a:rPr kumimoji="0" lang="zh-CN" altLang="en-US" dirty="0">
                    <a:solidFill>
                      <a:srgbClr val="0000FF"/>
                    </a:solidFill>
                    <a:ea typeface="黑体" panose="02010609060101010101" pitchFamily="49" charset="-122"/>
                  </a:rPr>
                  <a:t>勒让德变换</a:t>
                </a:r>
                <a:r>
                  <a:rPr kumimoji="0" lang="zh-CN" altLang="en-US" dirty="0">
                    <a:ea typeface="黑体" panose="02010609060101010101" pitchFamily="49" charset="-122"/>
                  </a:rPr>
                  <a:t>”</a:t>
                </a:r>
                <a:endParaRPr kumimoji="0" lang="en-US" altLang="zh-CN" dirty="0">
                  <a:ea typeface="黑体" panose="02010609060101010101" pitchFamily="49" charset="-122"/>
                </a:endParaRPr>
              </a:p>
            </p:txBody>
          </p:sp>
        </mc:Choice>
        <mc:Fallback xmlns="">
          <p:sp>
            <p:nvSpPr>
              <p:cNvPr id="8" name="Text Box 11">
                <a:extLst>
                  <a:ext uri="{FF2B5EF4-FFF2-40B4-BE49-F238E27FC236}">
                    <a16:creationId xmlns:a16="http://schemas.microsoft.com/office/drawing/2014/main" id="{9878054E-60CB-4C5D-A94C-AB3787CEB23C}"/>
                  </a:ext>
                </a:extLst>
              </p:cNvPr>
              <p:cNvSpPr txBox="1">
                <a:spLocks noRot="1" noChangeAspect="1" noMove="1" noResize="1" noEditPoints="1" noAdjustHandles="1" noChangeArrowheads="1" noChangeShapeType="1" noTextEdit="1"/>
              </p:cNvSpPr>
              <p:nvPr/>
            </p:nvSpPr>
            <p:spPr bwMode="auto">
              <a:xfrm>
                <a:off x="107504" y="852316"/>
                <a:ext cx="8928992" cy="4664739"/>
              </a:xfrm>
              <a:prstGeom prst="rect">
                <a:avLst/>
              </a:prstGeom>
              <a:blipFill>
                <a:blip r:embed="rId2"/>
                <a:stretch>
                  <a:fillRect l="-1093" b="-1699"/>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0478685E-7EE6-4061-8957-B77D37BEAA07}"/>
              </a:ext>
            </a:extLst>
          </p:cNvPr>
          <p:cNvSpPr>
            <a:spLocks noGrp="1"/>
          </p:cNvSpPr>
          <p:nvPr>
            <p:ph type="sldNum" sz="quarter" idx="12"/>
          </p:nvPr>
        </p:nvSpPr>
        <p:spPr/>
        <p:txBody>
          <a:bodyPr/>
          <a:lstStyle/>
          <a:p>
            <a:pPr>
              <a:defRPr/>
            </a:pPr>
            <a:fld id="{8372D68D-3E4D-E140-BABB-1F7B81CFF020}" type="slidenum">
              <a:rPr lang="en-US" altLang="zh-CN" smtClean="0"/>
              <a:pPr>
                <a:defRPr/>
              </a:pPr>
              <a:t>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a:extLst>
              <a:ext uri="{FF2B5EF4-FFF2-40B4-BE49-F238E27FC236}">
                <a16:creationId xmlns:a16="http://schemas.microsoft.com/office/drawing/2014/main" id="{F62EDF8D-BF0B-F94B-8662-C771844D8716}"/>
              </a:ext>
            </a:extLst>
          </p:cNvPr>
          <p:cNvSpPr txBox="1">
            <a:spLocks noChangeArrowheads="1"/>
          </p:cNvSpPr>
          <p:nvPr/>
        </p:nvSpPr>
        <p:spPr bwMode="auto">
          <a:xfrm>
            <a:off x="250825" y="233363"/>
            <a:ext cx="800219" cy="584775"/>
          </a:xfrm>
          <a:prstGeom prst="rect">
            <a:avLst/>
          </a:prstGeom>
          <a:solidFill>
            <a:srgbClr val="CC00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CCFFCC"/>
                </a:solidFill>
                <a:effectLst/>
                <a:uLnTx/>
                <a:uFillTx/>
                <a:latin typeface="Times New Roman" panose="02020603050405020304" pitchFamily="18" charset="0"/>
                <a:ea typeface="黑体" panose="02010609060101010101" pitchFamily="49" charset="-122"/>
                <a:cs typeface="+mn-cs"/>
              </a:rPr>
              <a:t>例</a:t>
            </a:r>
            <a:r>
              <a:rPr kumimoji="1" lang="en-US" altLang="zh-CN" sz="3200" b="0" i="0" u="none" strike="noStrike" kern="1200" cap="none" spc="0" normalizeH="0" baseline="0" noProof="0" dirty="0">
                <a:ln>
                  <a:noFill/>
                </a:ln>
                <a:solidFill>
                  <a:srgbClr val="CCFFCC"/>
                </a:solidFill>
                <a:effectLst/>
                <a:uLnTx/>
                <a:uFillTx/>
                <a:latin typeface="Times New Roman" panose="02020603050405020304" pitchFamily="18" charset="0"/>
                <a:ea typeface="黑体" panose="02010609060101010101" pitchFamily="49" charset="-122"/>
                <a:cs typeface="+mn-cs"/>
              </a:rPr>
              <a:t>7</a:t>
            </a:r>
          </a:p>
        </p:txBody>
      </p:sp>
      <p:sp>
        <p:nvSpPr>
          <p:cNvPr id="22531" name="Text Box 5">
            <a:extLst>
              <a:ext uri="{FF2B5EF4-FFF2-40B4-BE49-F238E27FC236}">
                <a16:creationId xmlns:a16="http://schemas.microsoft.com/office/drawing/2014/main" id="{24FDA5EF-A0B3-2741-8825-92530AFCBA6E}"/>
              </a:ext>
            </a:extLst>
          </p:cNvPr>
          <p:cNvSpPr txBox="1">
            <a:spLocks noChangeArrowheads="1"/>
          </p:cNvSpPr>
          <p:nvPr/>
        </p:nvSpPr>
        <p:spPr bwMode="auto">
          <a:xfrm>
            <a:off x="1692275" y="260350"/>
            <a:ext cx="6551613"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用哈密顿正则方程解单自由度线性振动问题。</a:t>
            </a:r>
          </a:p>
        </p:txBody>
      </p:sp>
      <p:sp>
        <p:nvSpPr>
          <p:cNvPr id="62470" name="Text Box 6">
            <a:extLst>
              <a:ext uri="{FF2B5EF4-FFF2-40B4-BE49-F238E27FC236}">
                <a16:creationId xmlns:a16="http://schemas.microsoft.com/office/drawing/2014/main" id="{FE8ABDD0-B3E7-1244-AB78-B4FCE764EA66}"/>
              </a:ext>
            </a:extLst>
          </p:cNvPr>
          <p:cNvSpPr txBox="1">
            <a:spLocks noChangeArrowheads="1"/>
          </p:cNvSpPr>
          <p:nvPr/>
        </p:nvSpPr>
        <p:spPr bwMode="auto">
          <a:xfrm>
            <a:off x="250825" y="1039813"/>
            <a:ext cx="1006475" cy="588962"/>
          </a:xfrm>
          <a:prstGeom prst="rect">
            <a:avLst/>
          </a:prstGeom>
          <a:solidFill>
            <a:srgbClr val="CC00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a:ln>
                  <a:noFill/>
                </a:ln>
                <a:solidFill>
                  <a:srgbClr val="CCFFCC"/>
                </a:solidFill>
                <a:effectLst/>
                <a:uLnTx/>
                <a:uFillTx/>
                <a:latin typeface="Times New Roman" panose="02020603050405020304" pitchFamily="18" charset="0"/>
                <a:ea typeface="黑体" panose="02010609060101010101" pitchFamily="49" charset="-122"/>
                <a:cs typeface="+mn-cs"/>
              </a:rPr>
              <a:t>解：</a:t>
            </a:r>
          </a:p>
        </p:txBody>
      </p:sp>
      <p:sp>
        <p:nvSpPr>
          <p:cNvPr id="62471" name="Text Box 7">
            <a:extLst>
              <a:ext uri="{FF2B5EF4-FFF2-40B4-BE49-F238E27FC236}">
                <a16:creationId xmlns:a16="http://schemas.microsoft.com/office/drawing/2014/main" id="{8824C47B-949A-F84B-BBE6-A5A8AF904FCC}"/>
              </a:ext>
            </a:extLst>
          </p:cNvPr>
          <p:cNvSpPr txBox="1">
            <a:spLocks noChangeArrowheads="1"/>
          </p:cNvSpPr>
          <p:nvPr/>
        </p:nvSpPr>
        <p:spPr bwMode="auto">
          <a:xfrm>
            <a:off x="1816100" y="1052513"/>
            <a:ext cx="5851525"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单自由度，取</a:t>
            </a:r>
            <a:r>
              <a:rPr kumimoji="1" lang="en-US" altLang="zh-CN"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q</a:t>
            </a: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为广义坐标，则拉氏函数</a:t>
            </a:r>
          </a:p>
        </p:txBody>
      </p:sp>
      <p:graphicFrame>
        <p:nvGraphicFramePr>
          <p:cNvPr id="62472" name="Object 8">
            <a:extLst>
              <a:ext uri="{FF2B5EF4-FFF2-40B4-BE49-F238E27FC236}">
                <a16:creationId xmlns:a16="http://schemas.microsoft.com/office/drawing/2014/main" id="{3EA6D6AA-5A9E-9C48-A1AC-1710C93825B3}"/>
              </a:ext>
            </a:extLst>
          </p:cNvPr>
          <p:cNvGraphicFramePr>
            <a:graphicFrameLocks noChangeAspect="1"/>
          </p:cNvGraphicFramePr>
          <p:nvPr/>
        </p:nvGraphicFramePr>
        <p:xfrm>
          <a:off x="2195513" y="1557338"/>
          <a:ext cx="2449512" cy="852487"/>
        </p:xfrm>
        <a:graphic>
          <a:graphicData uri="http://schemas.openxmlformats.org/presentationml/2006/ole">
            <mc:AlternateContent xmlns:mc="http://schemas.openxmlformats.org/markup-compatibility/2006">
              <mc:Choice xmlns:v="urn:schemas-microsoft-com:vml" Requires="v">
                <p:oleObj spid="_x0000_s54382" name="公式" r:id="rId3" imgW="13017500" imgH="4533900" progId="Equation.3">
                  <p:embed/>
                </p:oleObj>
              </mc:Choice>
              <mc:Fallback>
                <p:oleObj name="公式" r:id="rId3" imgW="13017500" imgH="4533900" progId="Equation.3">
                  <p:embed/>
                  <p:pic>
                    <p:nvPicPr>
                      <p:cNvPr id="62472" name="Object 8">
                        <a:extLst>
                          <a:ext uri="{FF2B5EF4-FFF2-40B4-BE49-F238E27FC236}">
                            <a16:creationId xmlns:a16="http://schemas.microsoft.com/office/drawing/2014/main" id="{3EA6D6AA-5A9E-9C48-A1AC-1710C93825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557338"/>
                        <a:ext cx="2449512" cy="852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3" name="Text Box 9">
            <a:extLst>
              <a:ext uri="{FF2B5EF4-FFF2-40B4-BE49-F238E27FC236}">
                <a16:creationId xmlns:a16="http://schemas.microsoft.com/office/drawing/2014/main" id="{0135CF63-7A0B-674B-8903-3BBC8BA34177}"/>
              </a:ext>
            </a:extLst>
          </p:cNvPr>
          <p:cNvSpPr txBox="1">
            <a:spLocks noChangeArrowheads="1"/>
          </p:cNvSpPr>
          <p:nvPr/>
        </p:nvSpPr>
        <p:spPr bwMode="auto">
          <a:xfrm>
            <a:off x="395288" y="24923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广义动量</a:t>
            </a:r>
          </a:p>
        </p:txBody>
      </p:sp>
      <p:graphicFrame>
        <p:nvGraphicFramePr>
          <p:cNvPr id="62474" name="Object 10">
            <a:extLst>
              <a:ext uri="{FF2B5EF4-FFF2-40B4-BE49-F238E27FC236}">
                <a16:creationId xmlns:a16="http://schemas.microsoft.com/office/drawing/2014/main" id="{D6CA1C3B-5F8E-7D4D-854C-3CE2A51B7264}"/>
              </a:ext>
            </a:extLst>
          </p:cNvPr>
          <p:cNvGraphicFramePr>
            <a:graphicFrameLocks noChangeAspect="1"/>
          </p:cNvGraphicFramePr>
          <p:nvPr/>
        </p:nvGraphicFramePr>
        <p:xfrm>
          <a:off x="2195513" y="2349500"/>
          <a:ext cx="1885950" cy="842963"/>
        </p:xfrm>
        <a:graphic>
          <a:graphicData uri="http://schemas.openxmlformats.org/presentationml/2006/ole">
            <mc:AlternateContent xmlns:mc="http://schemas.openxmlformats.org/markup-compatibility/2006">
              <mc:Choice xmlns:v="urn:schemas-microsoft-com:vml" Requires="v">
                <p:oleObj spid="_x0000_s54383" name="公式" r:id="rId5" imgW="11118850" imgH="4972050" progId="Equation.3">
                  <p:embed/>
                </p:oleObj>
              </mc:Choice>
              <mc:Fallback>
                <p:oleObj name="公式" r:id="rId5" imgW="11118850" imgH="4972050" progId="Equation.3">
                  <p:embed/>
                  <p:pic>
                    <p:nvPicPr>
                      <p:cNvPr id="62474" name="Object 10">
                        <a:extLst>
                          <a:ext uri="{FF2B5EF4-FFF2-40B4-BE49-F238E27FC236}">
                            <a16:creationId xmlns:a16="http://schemas.microsoft.com/office/drawing/2014/main" id="{D6CA1C3B-5F8E-7D4D-854C-3CE2A51B72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349500"/>
                        <a:ext cx="1885950"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5" name="Text Box 11">
            <a:extLst>
              <a:ext uri="{FF2B5EF4-FFF2-40B4-BE49-F238E27FC236}">
                <a16:creationId xmlns:a16="http://schemas.microsoft.com/office/drawing/2014/main" id="{E035CF43-EF7D-8041-992E-E34BB6564693}"/>
              </a:ext>
            </a:extLst>
          </p:cNvPr>
          <p:cNvSpPr txBox="1">
            <a:spLocks noChangeArrowheads="1"/>
          </p:cNvSpPr>
          <p:nvPr/>
        </p:nvSpPr>
        <p:spPr bwMode="auto">
          <a:xfrm>
            <a:off x="250825" y="3141663"/>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哈密顿函数</a:t>
            </a:r>
          </a:p>
        </p:txBody>
      </p:sp>
      <p:graphicFrame>
        <p:nvGraphicFramePr>
          <p:cNvPr id="62476" name="Object 12">
            <a:extLst>
              <a:ext uri="{FF2B5EF4-FFF2-40B4-BE49-F238E27FC236}">
                <a16:creationId xmlns:a16="http://schemas.microsoft.com/office/drawing/2014/main" id="{94035045-D183-5547-A653-FD82B3BBA030}"/>
              </a:ext>
            </a:extLst>
          </p:cNvPr>
          <p:cNvGraphicFramePr>
            <a:graphicFrameLocks noChangeAspect="1"/>
          </p:cNvGraphicFramePr>
          <p:nvPr/>
        </p:nvGraphicFramePr>
        <p:xfrm>
          <a:off x="2124075" y="3068638"/>
          <a:ext cx="4138613" cy="769937"/>
        </p:xfrm>
        <a:graphic>
          <a:graphicData uri="http://schemas.openxmlformats.org/presentationml/2006/ole">
            <mc:AlternateContent xmlns:mc="http://schemas.openxmlformats.org/markup-compatibility/2006">
              <mc:Choice xmlns:v="urn:schemas-microsoft-com:vml" Requires="v">
                <p:oleObj spid="_x0000_s54384" name="公式" r:id="rId7" imgW="24428450" imgH="4533900" progId="Equation.3">
                  <p:embed/>
                </p:oleObj>
              </mc:Choice>
              <mc:Fallback>
                <p:oleObj name="公式" r:id="rId7" imgW="24428450" imgH="4533900" progId="Equation.3">
                  <p:embed/>
                  <p:pic>
                    <p:nvPicPr>
                      <p:cNvPr id="62476" name="Object 12">
                        <a:extLst>
                          <a:ext uri="{FF2B5EF4-FFF2-40B4-BE49-F238E27FC236}">
                            <a16:creationId xmlns:a16="http://schemas.microsoft.com/office/drawing/2014/main" id="{94035045-D183-5547-A653-FD82B3BBA0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3068638"/>
                        <a:ext cx="4138613"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7" name="Object 13">
            <a:extLst>
              <a:ext uri="{FF2B5EF4-FFF2-40B4-BE49-F238E27FC236}">
                <a16:creationId xmlns:a16="http://schemas.microsoft.com/office/drawing/2014/main" id="{9AAE6E27-7C71-154D-BE4B-07B48F638666}"/>
              </a:ext>
            </a:extLst>
          </p:cNvPr>
          <p:cNvGraphicFramePr>
            <a:graphicFrameLocks noChangeAspect="1"/>
          </p:cNvGraphicFramePr>
          <p:nvPr/>
        </p:nvGraphicFramePr>
        <p:xfrm>
          <a:off x="6443663" y="2997200"/>
          <a:ext cx="1958975" cy="769938"/>
        </p:xfrm>
        <a:graphic>
          <a:graphicData uri="http://schemas.openxmlformats.org/presentationml/2006/ole">
            <mc:AlternateContent xmlns:mc="http://schemas.openxmlformats.org/markup-compatibility/2006">
              <mc:Choice xmlns:v="urn:schemas-microsoft-com:vml" Requires="v">
                <p:oleObj spid="_x0000_s54385" name="公式" r:id="rId9" imgW="11557000" imgH="4533900" progId="Equation.3">
                  <p:embed/>
                </p:oleObj>
              </mc:Choice>
              <mc:Fallback>
                <p:oleObj name="公式" r:id="rId9" imgW="11557000" imgH="4533900" progId="Equation.3">
                  <p:embed/>
                  <p:pic>
                    <p:nvPicPr>
                      <p:cNvPr id="62477" name="Object 13">
                        <a:extLst>
                          <a:ext uri="{FF2B5EF4-FFF2-40B4-BE49-F238E27FC236}">
                            <a16:creationId xmlns:a16="http://schemas.microsoft.com/office/drawing/2014/main" id="{9AAE6E27-7C71-154D-BE4B-07B48F6386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663" y="2997200"/>
                        <a:ext cx="19589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8" name="Object 14">
            <a:extLst>
              <a:ext uri="{FF2B5EF4-FFF2-40B4-BE49-F238E27FC236}">
                <a16:creationId xmlns:a16="http://schemas.microsoft.com/office/drawing/2014/main" id="{864BFFA3-F0FC-3847-BD9C-C567C9792FC1}"/>
              </a:ext>
            </a:extLst>
          </p:cNvPr>
          <p:cNvGraphicFramePr>
            <a:graphicFrameLocks noChangeAspect="1"/>
          </p:cNvGraphicFramePr>
          <p:nvPr/>
        </p:nvGraphicFramePr>
        <p:xfrm>
          <a:off x="2268538" y="3644900"/>
          <a:ext cx="1636712" cy="819150"/>
        </p:xfrm>
        <a:graphic>
          <a:graphicData uri="http://schemas.openxmlformats.org/presentationml/2006/ole">
            <mc:AlternateContent xmlns:mc="http://schemas.openxmlformats.org/markup-compatibility/2006">
              <mc:Choice xmlns:v="urn:schemas-microsoft-com:vml" Requires="v">
                <p:oleObj spid="_x0000_s54386" name="公式" r:id="rId11" imgW="9652000" imgH="4826000" progId="Equation.3">
                  <p:embed/>
                </p:oleObj>
              </mc:Choice>
              <mc:Fallback>
                <p:oleObj name="公式" r:id="rId11" imgW="9652000" imgH="4826000" progId="Equation.3">
                  <p:embed/>
                  <p:pic>
                    <p:nvPicPr>
                      <p:cNvPr id="62478" name="Object 14">
                        <a:extLst>
                          <a:ext uri="{FF2B5EF4-FFF2-40B4-BE49-F238E27FC236}">
                            <a16:creationId xmlns:a16="http://schemas.microsoft.com/office/drawing/2014/main" id="{864BFFA3-F0FC-3847-BD9C-C567C9792F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3644900"/>
                        <a:ext cx="1636712"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9" name="Text Box 15">
            <a:extLst>
              <a:ext uri="{FF2B5EF4-FFF2-40B4-BE49-F238E27FC236}">
                <a16:creationId xmlns:a16="http://schemas.microsoft.com/office/drawing/2014/main" id="{347E825F-E622-1442-974B-1259EF39161D}"/>
              </a:ext>
            </a:extLst>
          </p:cNvPr>
          <p:cNvSpPr txBox="1">
            <a:spLocks noChangeArrowheads="1"/>
          </p:cNvSpPr>
          <p:nvPr/>
        </p:nvSpPr>
        <p:spPr bwMode="auto">
          <a:xfrm>
            <a:off x="0" y="4508500"/>
            <a:ext cx="271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哈密顿正则方程</a:t>
            </a:r>
          </a:p>
        </p:txBody>
      </p:sp>
      <p:graphicFrame>
        <p:nvGraphicFramePr>
          <p:cNvPr id="62480" name="Object 16">
            <a:extLst>
              <a:ext uri="{FF2B5EF4-FFF2-40B4-BE49-F238E27FC236}">
                <a16:creationId xmlns:a16="http://schemas.microsoft.com/office/drawing/2014/main" id="{0FF6EA01-2B1D-3F4F-9253-1528977F0DFC}"/>
              </a:ext>
            </a:extLst>
          </p:cNvPr>
          <p:cNvGraphicFramePr>
            <a:graphicFrameLocks noChangeAspect="1"/>
          </p:cNvGraphicFramePr>
          <p:nvPr/>
        </p:nvGraphicFramePr>
        <p:xfrm>
          <a:off x="2675725" y="4432552"/>
          <a:ext cx="1562100" cy="819150"/>
        </p:xfrm>
        <a:graphic>
          <a:graphicData uri="http://schemas.openxmlformats.org/presentationml/2006/ole">
            <mc:AlternateContent xmlns:mc="http://schemas.openxmlformats.org/markup-compatibility/2006">
              <mc:Choice xmlns:v="urn:schemas-microsoft-com:vml" Requires="v">
                <p:oleObj spid="_x0000_s54387" name="公式" r:id="rId13" imgW="9213850" imgH="4826000" progId="Equation.3">
                  <p:embed/>
                </p:oleObj>
              </mc:Choice>
              <mc:Fallback>
                <p:oleObj name="公式" r:id="rId13" imgW="9213850" imgH="4826000" progId="Equation.3">
                  <p:embed/>
                  <p:pic>
                    <p:nvPicPr>
                      <p:cNvPr id="62480" name="Object 16">
                        <a:extLst>
                          <a:ext uri="{FF2B5EF4-FFF2-40B4-BE49-F238E27FC236}">
                            <a16:creationId xmlns:a16="http://schemas.microsoft.com/office/drawing/2014/main" id="{0FF6EA01-2B1D-3F4F-9253-1528977F0D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5725" y="4432552"/>
                        <a:ext cx="1562100" cy="819150"/>
                      </a:xfrm>
                      <a:prstGeom prst="rect">
                        <a:avLst/>
                      </a:prstGeom>
                      <a:noFill/>
                      <a:ln>
                        <a:solidFill>
                          <a:srgbClr val="0000FF"/>
                        </a:solidFill>
                      </a:ln>
                      <a:effectLst/>
                    </p:spPr>
                  </p:pic>
                </p:oleObj>
              </mc:Fallback>
            </mc:AlternateContent>
          </a:graphicData>
        </a:graphic>
      </p:graphicFrame>
      <p:graphicFrame>
        <p:nvGraphicFramePr>
          <p:cNvPr id="62481" name="Object 17">
            <a:extLst>
              <a:ext uri="{FF2B5EF4-FFF2-40B4-BE49-F238E27FC236}">
                <a16:creationId xmlns:a16="http://schemas.microsoft.com/office/drawing/2014/main" id="{BBD52CED-CA54-0041-9A33-116B7727125F}"/>
              </a:ext>
            </a:extLst>
          </p:cNvPr>
          <p:cNvGraphicFramePr>
            <a:graphicFrameLocks noChangeAspect="1"/>
          </p:cNvGraphicFramePr>
          <p:nvPr/>
        </p:nvGraphicFramePr>
        <p:xfrm>
          <a:off x="4652009" y="4444369"/>
          <a:ext cx="1982788" cy="817563"/>
        </p:xfrm>
        <a:graphic>
          <a:graphicData uri="http://schemas.openxmlformats.org/presentationml/2006/ole">
            <mc:AlternateContent xmlns:mc="http://schemas.openxmlformats.org/markup-compatibility/2006">
              <mc:Choice xmlns:v="urn:schemas-microsoft-com:vml" Requires="v">
                <p:oleObj spid="_x0000_s54388" name="公式" r:id="rId15" imgW="11703050" imgH="4826000" progId="Equation.3">
                  <p:embed/>
                </p:oleObj>
              </mc:Choice>
              <mc:Fallback>
                <p:oleObj name="公式" r:id="rId15" imgW="11703050" imgH="4826000" progId="Equation.3">
                  <p:embed/>
                  <p:pic>
                    <p:nvPicPr>
                      <p:cNvPr id="62481" name="Object 17">
                        <a:extLst>
                          <a:ext uri="{FF2B5EF4-FFF2-40B4-BE49-F238E27FC236}">
                            <a16:creationId xmlns:a16="http://schemas.microsoft.com/office/drawing/2014/main" id="{BBD52CED-CA54-0041-9A33-116B7727125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2009" y="4444369"/>
                        <a:ext cx="1982788" cy="817563"/>
                      </a:xfrm>
                      <a:prstGeom prst="rect">
                        <a:avLst/>
                      </a:prstGeom>
                      <a:noFill/>
                      <a:ln>
                        <a:solidFill>
                          <a:srgbClr val="0000FF"/>
                        </a:solidFill>
                      </a:ln>
                      <a:effectLst/>
                    </p:spPr>
                  </p:pic>
                </p:oleObj>
              </mc:Fallback>
            </mc:AlternateContent>
          </a:graphicData>
        </a:graphic>
      </p:graphicFrame>
      <p:sp>
        <p:nvSpPr>
          <p:cNvPr id="62482" name="Text Box 18">
            <a:extLst>
              <a:ext uri="{FF2B5EF4-FFF2-40B4-BE49-F238E27FC236}">
                <a16:creationId xmlns:a16="http://schemas.microsoft.com/office/drawing/2014/main" id="{1ED5A630-469D-C348-8A57-6CF5835B3932}"/>
              </a:ext>
            </a:extLst>
          </p:cNvPr>
          <p:cNvSpPr txBox="1">
            <a:spLocks noChangeArrowheads="1"/>
          </p:cNvSpPr>
          <p:nvPr/>
        </p:nvSpPr>
        <p:spPr bwMode="auto">
          <a:xfrm>
            <a:off x="468313" y="5424488"/>
            <a:ext cx="217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上两式消去</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p</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a:t>
            </a:r>
          </a:p>
        </p:txBody>
      </p:sp>
      <p:graphicFrame>
        <p:nvGraphicFramePr>
          <p:cNvPr id="62483" name="Object 19">
            <a:extLst>
              <a:ext uri="{FF2B5EF4-FFF2-40B4-BE49-F238E27FC236}">
                <a16:creationId xmlns:a16="http://schemas.microsoft.com/office/drawing/2014/main" id="{7890FDD5-15CD-EA4A-A696-97537B216D58}"/>
              </a:ext>
            </a:extLst>
          </p:cNvPr>
          <p:cNvGraphicFramePr>
            <a:graphicFrameLocks noChangeAspect="1"/>
          </p:cNvGraphicFramePr>
          <p:nvPr/>
        </p:nvGraphicFramePr>
        <p:xfrm>
          <a:off x="2627313" y="5300663"/>
          <a:ext cx="1414462" cy="769937"/>
        </p:xfrm>
        <a:graphic>
          <a:graphicData uri="http://schemas.openxmlformats.org/presentationml/2006/ole">
            <mc:AlternateContent xmlns:mc="http://schemas.openxmlformats.org/markup-compatibility/2006">
              <mc:Choice xmlns:v="urn:schemas-microsoft-com:vml" Requires="v">
                <p:oleObj spid="_x0000_s54389" name="公式" r:id="rId17" imgW="8337550" imgH="4533900" progId="Equation.3">
                  <p:embed/>
                </p:oleObj>
              </mc:Choice>
              <mc:Fallback>
                <p:oleObj name="公式" r:id="rId17" imgW="8337550" imgH="4533900" progId="Equation.3">
                  <p:embed/>
                  <p:pic>
                    <p:nvPicPr>
                      <p:cNvPr id="62483" name="Object 19">
                        <a:extLst>
                          <a:ext uri="{FF2B5EF4-FFF2-40B4-BE49-F238E27FC236}">
                            <a16:creationId xmlns:a16="http://schemas.microsoft.com/office/drawing/2014/main" id="{7890FDD5-15CD-EA4A-A696-97537B216D5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27313" y="5300663"/>
                        <a:ext cx="1414462"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84" name="Text Box 20">
            <a:extLst>
              <a:ext uri="{FF2B5EF4-FFF2-40B4-BE49-F238E27FC236}">
                <a16:creationId xmlns:a16="http://schemas.microsoft.com/office/drawing/2014/main" id="{D150458B-CFB5-AF41-9D48-D651505ED82B}"/>
              </a:ext>
            </a:extLst>
          </p:cNvPr>
          <p:cNvSpPr txBox="1">
            <a:spLocks noChangeArrowheads="1"/>
          </p:cNvSpPr>
          <p:nvPr/>
        </p:nvSpPr>
        <p:spPr bwMode="auto">
          <a:xfrm>
            <a:off x="5691188" y="5208588"/>
            <a:ext cx="34845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H</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中不显含</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t</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H</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为守恒量</a:t>
            </a:r>
          </a:p>
        </p:txBody>
      </p:sp>
      <p:graphicFrame>
        <p:nvGraphicFramePr>
          <p:cNvPr id="62485" name="Object 21">
            <a:extLst>
              <a:ext uri="{FF2B5EF4-FFF2-40B4-BE49-F238E27FC236}">
                <a16:creationId xmlns:a16="http://schemas.microsoft.com/office/drawing/2014/main" id="{B8797C98-96F7-3041-A8D8-5A7CB38D6888}"/>
              </a:ext>
            </a:extLst>
          </p:cNvPr>
          <p:cNvGraphicFramePr>
            <a:graphicFrameLocks noChangeAspect="1"/>
          </p:cNvGraphicFramePr>
          <p:nvPr/>
        </p:nvGraphicFramePr>
        <p:xfrm>
          <a:off x="6300788" y="5661025"/>
          <a:ext cx="1909762" cy="819150"/>
        </p:xfrm>
        <a:graphic>
          <a:graphicData uri="http://schemas.openxmlformats.org/presentationml/2006/ole">
            <mc:AlternateContent xmlns:mc="http://schemas.openxmlformats.org/markup-compatibility/2006">
              <mc:Choice xmlns:v="urn:schemas-microsoft-com:vml" Requires="v">
                <p:oleObj spid="_x0000_s54390" name="公式" r:id="rId19" imgW="11264900" imgH="4826000" progId="Equation.3">
                  <p:embed/>
                </p:oleObj>
              </mc:Choice>
              <mc:Fallback>
                <p:oleObj name="公式" r:id="rId19" imgW="11264900" imgH="4826000" progId="Equation.3">
                  <p:embed/>
                  <p:pic>
                    <p:nvPicPr>
                      <p:cNvPr id="62485" name="Object 21">
                        <a:extLst>
                          <a:ext uri="{FF2B5EF4-FFF2-40B4-BE49-F238E27FC236}">
                            <a16:creationId xmlns:a16="http://schemas.microsoft.com/office/drawing/2014/main" id="{B8797C98-96F7-3041-A8D8-5A7CB38D688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00788" y="5661025"/>
                        <a:ext cx="1909762"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49F1E958-1AC5-472C-96D0-499CB3773857}"/>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30609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wipe(left)">
                                      <p:cBhvr>
                                        <p:cTn id="7" dur="500"/>
                                        <p:tgtEl>
                                          <p:spTgt spid="62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wipe(left)">
                                      <p:cBhvr>
                                        <p:cTn id="12" dur="500"/>
                                        <p:tgtEl>
                                          <p:spTgt spid="624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472"/>
                                        </p:tgtEl>
                                        <p:attrNameLst>
                                          <p:attrName>style.visibility</p:attrName>
                                        </p:attrNameLst>
                                      </p:cBhvr>
                                      <p:to>
                                        <p:strVal val="visible"/>
                                      </p:to>
                                    </p:set>
                                    <p:animEffect transition="in" filter="wipe(left)">
                                      <p:cBhvr>
                                        <p:cTn id="17" dur="500"/>
                                        <p:tgtEl>
                                          <p:spTgt spid="624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73"/>
                                        </p:tgtEl>
                                        <p:attrNameLst>
                                          <p:attrName>style.visibility</p:attrName>
                                        </p:attrNameLst>
                                      </p:cBhvr>
                                      <p:to>
                                        <p:strVal val="visible"/>
                                      </p:to>
                                    </p:set>
                                    <p:animEffect transition="in" filter="wipe(left)">
                                      <p:cBhvr>
                                        <p:cTn id="22" dur="500"/>
                                        <p:tgtEl>
                                          <p:spTgt spid="624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474"/>
                                        </p:tgtEl>
                                        <p:attrNameLst>
                                          <p:attrName>style.visibility</p:attrName>
                                        </p:attrNameLst>
                                      </p:cBhvr>
                                      <p:to>
                                        <p:strVal val="visible"/>
                                      </p:to>
                                    </p:set>
                                    <p:animEffect transition="in" filter="wipe(left)">
                                      <p:cBhvr>
                                        <p:cTn id="27" dur="500"/>
                                        <p:tgtEl>
                                          <p:spTgt spid="624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475"/>
                                        </p:tgtEl>
                                        <p:attrNameLst>
                                          <p:attrName>style.visibility</p:attrName>
                                        </p:attrNameLst>
                                      </p:cBhvr>
                                      <p:to>
                                        <p:strVal val="visible"/>
                                      </p:to>
                                    </p:set>
                                    <p:animEffect transition="in" filter="wipe(left)">
                                      <p:cBhvr>
                                        <p:cTn id="32" dur="500"/>
                                        <p:tgtEl>
                                          <p:spTgt spid="624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2476"/>
                                        </p:tgtEl>
                                        <p:attrNameLst>
                                          <p:attrName>style.visibility</p:attrName>
                                        </p:attrNameLst>
                                      </p:cBhvr>
                                      <p:to>
                                        <p:strVal val="visible"/>
                                      </p:to>
                                    </p:set>
                                    <p:animEffect transition="in" filter="wipe(left)">
                                      <p:cBhvr>
                                        <p:cTn id="37" dur="500"/>
                                        <p:tgtEl>
                                          <p:spTgt spid="624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2477"/>
                                        </p:tgtEl>
                                        <p:attrNameLst>
                                          <p:attrName>style.visibility</p:attrName>
                                        </p:attrNameLst>
                                      </p:cBhvr>
                                      <p:to>
                                        <p:strVal val="visible"/>
                                      </p:to>
                                    </p:set>
                                    <p:animEffect transition="in" filter="wipe(left)">
                                      <p:cBhvr>
                                        <p:cTn id="42" dur="500"/>
                                        <p:tgtEl>
                                          <p:spTgt spid="624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2478"/>
                                        </p:tgtEl>
                                        <p:attrNameLst>
                                          <p:attrName>style.visibility</p:attrName>
                                        </p:attrNameLst>
                                      </p:cBhvr>
                                      <p:to>
                                        <p:strVal val="visible"/>
                                      </p:to>
                                    </p:set>
                                    <p:animEffect transition="in" filter="wipe(left)">
                                      <p:cBhvr>
                                        <p:cTn id="47" dur="500"/>
                                        <p:tgtEl>
                                          <p:spTgt spid="624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2479"/>
                                        </p:tgtEl>
                                        <p:attrNameLst>
                                          <p:attrName>style.visibility</p:attrName>
                                        </p:attrNameLst>
                                      </p:cBhvr>
                                      <p:to>
                                        <p:strVal val="visible"/>
                                      </p:to>
                                    </p:set>
                                    <p:animEffect transition="in" filter="wipe(left)">
                                      <p:cBhvr>
                                        <p:cTn id="52" dur="500"/>
                                        <p:tgtEl>
                                          <p:spTgt spid="624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2480"/>
                                        </p:tgtEl>
                                        <p:attrNameLst>
                                          <p:attrName>style.visibility</p:attrName>
                                        </p:attrNameLst>
                                      </p:cBhvr>
                                      <p:to>
                                        <p:strVal val="visible"/>
                                      </p:to>
                                    </p:set>
                                    <p:animEffect transition="in" filter="wipe(left)">
                                      <p:cBhvr>
                                        <p:cTn id="57" dur="500"/>
                                        <p:tgtEl>
                                          <p:spTgt spid="6248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2481"/>
                                        </p:tgtEl>
                                        <p:attrNameLst>
                                          <p:attrName>style.visibility</p:attrName>
                                        </p:attrNameLst>
                                      </p:cBhvr>
                                      <p:to>
                                        <p:strVal val="visible"/>
                                      </p:to>
                                    </p:set>
                                    <p:animEffect transition="in" filter="wipe(left)">
                                      <p:cBhvr>
                                        <p:cTn id="62" dur="500"/>
                                        <p:tgtEl>
                                          <p:spTgt spid="6248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2482"/>
                                        </p:tgtEl>
                                        <p:attrNameLst>
                                          <p:attrName>style.visibility</p:attrName>
                                        </p:attrNameLst>
                                      </p:cBhvr>
                                      <p:to>
                                        <p:strVal val="visible"/>
                                      </p:to>
                                    </p:set>
                                    <p:animEffect transition="in" filter="wipe(left)">
                                      <p:cBhvr>
                                        <p:cTn id="67" dur="500"/>
                                        <p:tgtEl>
                                          <p:spTgt spid="6248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62483"/>
                                        </p:tgtEl>
                                        <p:attrNameLst>
                                          <p:attrName>style.visibility</p:attrName>
                                        </p:attrNameLst>
                                      </p:cBhvr>
                                      <p:to>
                                        <p:strVal val="visible"/>
                                      </p:to>
                                    </p:set>
                                    <p:animEffect transition="in" filter="wipe(left)">
                                      <p:cBhvr>
                                        <p:cTn id="72" dur="500"/>
                                        <p:tgtEl>
                                          <p:spTgt spid="624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2484"/>
                                        </p:tgtEl>
                                        <p:attrNameLst>
                                          <p:attrName>style.visibility</p:attrName>
                                        </p:attrNameLst>
                                      </p:cBhvr>
                                      <p:to>
                                        <p:strVal val="visible"/>
                                      </p:to>
                                    </p:set>
                                    <p:animEffect transition="in" filter="wipe(left)">
                                      <p:cBhvr>
                                        <p:cTn id="77" dur="500"/>
                                        <p:tgtEl>
                                          <p:spTgt spid="6248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62485"/>
                                        </p:tgtEl>
                                        <p:attrNameLst>
                                          <p:attrName>style.visibility</p:attrName>
                                        </p:attrNameLst>
                                      </p:cBhvr>
                                      <p:to>
                                        <p:strVal val="visible"/>
                                      </p:to>
                                    </p:set>
                                    <p:animEffect transition="in" filter="wipe(left)">
                                      <p:cBhvr>
                                        <p:cTn id="82" dur="500"/>
                                        <p:tgtEl>
                                          <p:spTgt spid="62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autoUpdateAnimBg="0"/>
      <p:bldP spid="62471" grpId="0" animBg="1" autoUpdateAnimBg="0"/>
      <p:bldP spid="62473" grpId="0" autoUpdateAnimBg="0"/>
      <p:bldP spid="62475" grpId="0" autoUpdateAnimBg="0"/>
      <p:bldP spid="62479" grpId="0" autoUpdateAnimBg="0"/>
      <p:bldP spid="62482" grpId="0" autoUpdateAnimBg="0"/>
      <p:bldP spid="6248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4CFC632-AC09-4D30-B61F-C89FA50AFC8E}"/>
                  </a:ext>
                </a:extLst>
              </p:cNvPr>
              <p:cNvSpPr txBox="1"/>
              <p:nvPr/>
            </p:nvSpPr>
            <p:spPr>
              <a:xfrm>
                <a:off x="1295400" y="5729088"/>
                <a:ext cx="4591770" cy="847924"/>
              </a:xfrm>
              <a:prstGeom prst="rect">
                <a:avLst/>
              </a:prstGeom>
              <a:solidFill>
                <a:schemeClr val="bg1"/>
              </a:solid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sSubSup>
                            <m:sSub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sub>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bSup>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sSubSup>
                            <m:sSub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𝜃</m:t>
                              </m:r>
                            </m:sub>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bSup>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p>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sSubSup>
                            <m:sSub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sub>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bSup>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p>
                          <m:func>
                            <m:func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sin</m:t>
                                  </m:r>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p>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𝜃</m:t>
                              </m:r>
                            </m:e>
                          </m:func>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𝛼</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den>
                      </m:f>
                    </m:oMath>
                  </m:oMathPara>
                </a14:m>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 name="文本框 1">
                <a:extLst>
                  <a:ext uri="{FF2B5EF4-FFF2-40B4-BE49-F238E27FC236}">
                    <a16:creationId xmlns:a16="http://schemas.microsoft.com/office/drawing/2014/main" id="{C4CFC632-AC09-4D30-B61F-C89FA50AFC8E}"/>
                  </a:ext>
                </a:extLst>
              </p:cNvPr>
              <p:cNvSpPr txBox="1">
                <a:spLocks noRot="1" noChangeAspect="1" noMove="1" noResize="1" noEditPoints="1" noAdjustHandles="1" noChangeArrowheads="1" noChangeShapeType="1" noTextEdit="1"/>
              </p:cNvSpPr>
              <p:nvPr/>
            </p:nvSpPr>
            <p:spPr>
              <a:xfrm>
                <a:off x="1295400" y="5729088"/>
                <a:ext cx="4591770" cy="847924"/>
              </a:xfrm>
              <a:prstGeom prst="rect">
                <a:avLst/>
              </a:prstGeom>
              <a:blipFill>
                <a:blip r:embed="rId3"/>
                <a:stretch>
                  <a:fillRect/>
                </a:stretch>
              </a:blipFill>
            </p:spPr>
            <p:txBody>
              <a:bodyPr/>
              <a:lstStyle/>
              <a:p>
                <a:r>
                  <a:rPr lang="zh-CN" altLang="en-US">
                    <a:noFill/>
                  </a:rPr>
                  <a:t> </a:t>
                </a:r>
              </a:p>
            </p:txBody>
          </p:sp>
        </mc:Fallback>
      </mc:AlternateContent>
      <p:sp>
        <p:nvSpPr>
          <p:cNvPr id="63524" name="Text Box 36">
            <a:extLst>
              <a:ext uri="{FF2B5EF4-FFF2-40B4-BE49-F238E27FC236}">
                <a16:creationId xmlns:a16="http://schemas.microsoft.com/office/drawing/2014/main" id="{67C568FC-4371-B845-A5E9-B222318A0285}"/>
              </a:ext>
            </a:extLst>
          </p:cNvPr>
          <p:cNvSpPr txBox="1">
            <a:spLocks noChangeArrowheads="1"/>
          </p:cNvSpPr>
          <p:nvPr/>
        </p:nvSpPr>
        <p:spPr bwMode="auto">
          <a:xfrm>
            <a:off x="250825" y="233363"/>
            <a:ext cx="800219" cy="584775"/>
          </a:xfrm>
          <a:prstGeom prst="rect">
            <a:avLst/>
          </a:prstGeom>
          <a:solidFill>
            <a:srgbClr val="CC00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CCFFCC"/>
                </a:solidFill>
                <a:effectLst/>
                <a:uLnTx/>
                <a:uFillTx/>
                <a:latin typeface="Times New Roman" panose="02020603050405020304" pitchFamily="18" charset="0"/>
                <a:ea typeface="黑体" panose="02010609060101010101" pitchFamily="49" charset="-122"/>
                <a:cs typeface="+mn-cs"/>
              </a:rPr>
              <a:t>例</a:t>
            </a:r>
            <a:r>
              <a:rPr kumimoji="1" lang="en-US" altLang="zh-CN" sz="3200" b="0" i="0" u="none" strike="noStrike" kern="1200" cap="none" spc="0" normalizeH="0" baseline="0" noProof="0" dirty="0">
                <a:ln>
                  <a:noFill/>
                </a:ln>
                <a:solidFill>
                  <a:srgbClr val="CCFFCC"/>
                </a:solidFill>
                <a:effectLst/>
                <a:uLnTx/>
                <a:uFillTx/>
                <a:latin typeface="Times New Roman" panose="02020603050405020304" pitchFamily="18" charset="0"/>
                <a:ea typeface="黑体" panose="02010609060101010101" pitchFamily="49" charset="-122"/>
                <a:cs typeface="+mn-cs"/>
              </a:rPr>
              <a:t>8</a:t>
            </a:r>
          </a:p>
        </p:txBody>
      </p:sp>
      <p:sp>
        <p:nvSpPr>
          <p:cNvPr id="63525" name="Text Box 37">
            <a:extLst>
              <a:ext uri="{FF2B5EF4-FFF2-40B4-BE49-F238E27FC236}">
                <a16:creationId xmlns:a16="http://schemas.microsoft.com/office/drawing/2014/main" id="{E91CF00B-FB0A-004A-84F7-38E03549482C}"/>
              </a:ext>
            </a:extLst>
          </p:cNvPr>
          <p:cNvSpPr txBox="1">
            <a:spLocks noChangeArrowheads="1"/>
          </p:cNvSpPr>
          <p:nvPr/>
        </p:nvSpPr>
        <p:spPr bwMode="auto">
          <a:xfrm>
            <a:off x="1692275" y="280988"/>
            <a:ext cx="7642225" cy="8302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设电荷为</a:t>
            </a:r>
            <a:r>
              <a:rPr kumimoji="1" lang="en-US" altLang="zh-CN"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-e</a:t>
            </a: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的电子，在电荷为</a:t>
            </a:r>
            <a:r>
              <a:rPr kumimoji="1" lang="en-US" altLang="zh-CN"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+Ze</a:t>
            </a: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的核力场中运动，</a:t>
            </a:r>
            <a:r>
              <a:rPr kumimoji="1" lang="en-US" altLang="zh-CN"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Z</a:t>
            </a: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为</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原子序数，试用哈密顿正则方程研究电子的运动。</a:t>
            </a:r>
          </a:p>
        </p:txBody>
      </p:sp>
      <p:sp>
        <p:nvSpPr>
          <p:cNvPr id="63526" name="Text Box 38">
            <a:extLst>
              <a:ext uri="{FF2B5EF4-FFF2-40B4-BE49-F238E27FC236}">
                <a16:creationId xmlns:a16="http://schemas.microsoft.com/office/drawing/2014/main" id="{A12FA6F0-4CF6-3A41-BE0A-B5E83D92D9F4}"/>
              </a:ext>
            </a:extLst>
          </p:cNvPr>
          <p:cNvSpPr txBox="1">
            <a:spLocks noChangeArrowheads="1"/>
          </p:cNvSpPr>
          <p:nvPr/>
        </p:nvSpPr>
        <p:spPr bwMode="auto">
          <a:xfrm>
            <a:off x="250825" y="1039813"/>
            <a:ext cx="1006475" cy="588962"/>
          </a:xfrm>
          <a:prstGeom prst="rect">
            <a:avLst/>
          </a:prstGeom>
          <a:solidFill>
            <a:srgbClr val="CC00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a:ln>
                  <a:noFill/>
                </a:ln>
                <a:solidFill>
                  <a:srgbClr val="CCFFCC"/>
                </a:solidFill>
                <a:effectLst/>
                <a:uLnTx/>
                <a:uFillTx/>
                <a:latin typeface="Times New Roman" panose="02020603050405020304" pitchFamily="18" charset="0"/>
                <a:ea typeface="黑体" panose="02010609060101010101" pitchFamily="49" charset="-122"/>
                <a:cs typeface="+mn-cs"/>
              </a:rPr>
              <a:t>解：</a:t>
            </a:r>
          </a:p>
        </p:txBody>
      </p:sp>
      <p:sp>
        <p:nvSpPr>
          <p:cNvPr id="63527" name="Text Box 39">
            <a:extLst>
              <a:ext uri="{FF2B5EF4-FFF2-40B4-BE49-F238E27FC236}">
                <a16:creationId xmlns:a16="http://schemas.microsoft.com/office/drawing/2014/main" id="{32C0B47D-5EF0-534A-B139-9D400588E050}"/>
              </a:ext>
            </a:extLst>
          </p:cNvPr>
          <p:cNvSpPr txBox="1">
            <a:spLocks noChangeArrowheads="1"/>
          </p:cNvSpPr>
          <p:nvPr/>
        </p:nvSpPr>
        <p:spPr bwMode="auto">
          <a:xfrm>
            <a:off x="1295400" y="1219200"/>
            <a:ext cx="7216775" cy="4619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三个自由度，采用球面坐标</a:t>
            </a:r>
            <a:r>
              <a:rPr kumimoji="1" lang="en-US" altLang="zh-CN"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r,</a:t>
            </a:r>
            <a:r>
              <a:rPr kumimoji="1" lang="el-GR" altLang="zh-CN"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Times New Roman" panose="02020603050405020304" pitchFamily="18" charset="0"/>
              </a:rPr>
              <a:t>θ</a:t>
            </a:r>
            <a:r>
              <a:rPr kumimoji="1" lang="en-US" altLang="zh-CN"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a:t>
            </a:r>
            <a:r>
              <a:rPr kumimoji="1" lang="el-GR" altLang="zh-CN"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φ</a:t>
            </a: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为广义坐标，则动能</a:t>
            </a:r>
          </a:p>
        </p:txBody>
      </p:sp>
      <p:graphicFrame>
        <p:nvGraphicFramePr>
          <p:cNvPr id="63528" name="Object 40">
            <a:extLst>
              <a:ext uri="{FF2B5EF4-FFF2-40B4-BE49-F238E27FC236}">
                <a16:creationId xmlns:a16="http://schemas.microsoft.com/office/drawing/2014/main" id="{7D77C288-2B56-6548-8A97-EA7ACA58FE55}"/>
              </a:ext>
            </a:extLst>
          </p:cNvPr>
          <p:cNvGraphicFramePr>
            <a:graphicFrameLocks noChangeAspect="1"/>
          </p:cNvGraphicFramePr>
          <p:nvPr/>
        </p:nvGraphicFramePr>
        <p:xfrm>
          <a:off x="1331913" y="1700213"/>
          <a:ext cx="5256212" cy="852487"/>
        </p:xfrm>
        <a:graphic>
          <a:graphicData uri="http://schemas.openxmlformats.org/presentationml/2006/ole">
            <mc:AlternateContent xmlns:mc="http://schemas.openxmlformats.org/markup-compatibility/2006">
              <mc:Choice xmlns:v="urn:schemas-microsoft-com:vml" Requires="v">
                <p:oleObj spid="_x0000_s55386" name="公式" r:id="rId4" imgW="27940000" imgH="4533900" progId="Equation.3">
                  <p:embed/>
                </p:oleObj>
              </mc:Choice>
              <mc:Fallback>
                <p:oleObj name="公式" r:id="rId4" imgW="27940000" imgH="4533900" progId="Equation.3">
                  <p:embed/>
                  <p:pic>
                    <p:nvPicPr>
                      <p:cNvPr id="63528" name="Object 40">
                        <a:extLst>
                          <a:ext uri="{FF2B5EF4-FFF2-40B4-BE49-F238E27FC236}">
                            <a16:creationId xmlns:a16="http://schemas.microsoft.com/office/drawing/2014/main" id="{7D77C288-2B56-6548-8A97-EA7ACA58FE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700213"/>
                        <a:ext cx="5256212"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29" name="Text Box 41">
            <a:extLst>
              <a:ext uri="{FF2B5EF4-FFF2-40B4-BE49-F238E27FC236}">
                <a16:creationId xmlns:a16="http://schemas.microsoft.com/office/drawing/2014/main" id="{98123718-0516-AC41-A806-DA250508E5CD}"/>
              </a:ext>
            </a:extLst>
          </p:cNvPr>
          <p:cNvSpPr txBox="1">
            <a:spLocks noChangeArrowheads="1"/>
          </p:cNvSpPr>
          <p:nvPr/>
        </p:nvSpPr>
        <p:spPr bwMode="auto">
          <a:xfrm>
            <a:off x="323850" y="270827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势能</a:t>
            </a:r>
          </a:p>
        </p:txBody>
      </p:sp>
      <p:graphicFrame>
        <p:nvGraphicFramePr>
          <p:cNvPr id="63530" name="Object 42">
            <a:extLst>
              <a:ext uri="{FF2B5EF4-FFF2-40B4-BE49-F238E27FC236}">
                <a16:creationId xmlns:a16="http://schemas.microsoft.com/office/drawing/2014/main" id="{A6260337-ED4D-3F45-BEA0-D21DBA105F8A}"/>
              </a:ext>
            </a:extLst>
          </p:cNvPr>
          <p:cNvGraphicFramePr>
            <a:graphicFrameLocks noChangeAspect="1"/>
          </p:cNvGraphicFramePr>
          <p:nvPr/>
        </p:nvGraphicFramePr>
        <p:xfrm>
          <a:off x="1403350" y="2492375"/>
          <a:ext cx="2998788" cy="990600"/>
        </p:xfrm>
        <a:graphic>
          <a:graphicData uri="http://schemas.openxmlformats.org/presentationml/2006/ole">
            <mc:AlternateContent xmlns:mc="http://schemas.openxmlformats.org/markup-compatibility/2006">
              <mc:Choice xmlns:v="urn:schemas-microsoft-com:vml" Requires="v">
                <p:oleObj spid="_x0000_s55387" name="公式" r:id="rId6" imgW="15944850" imgH="5264150" progId="Equation.3">
                  <p:embed/>
                </p:oleObj>
              </mc:Choice>
              <mc:Fallback>
                <p:oleObj name="公式" r:id="rId6" imgW="15944850" imgH="5264150" progId="Equation.3">
                  <p:embed/>
                  <p:pic>
                    <p:nvPicPr>
                      <p:cNvPr id="63530" name="Object 42">
                        <a:extLst>
                          <a:ext uri="{FF2B5EF4-FFF2-40B4-BE49-F238E27FC236}">
                            <a16:creationId xmlns:a16="http://schemas.microsoft.com/office/drawing/2014/main" id="{A6260337-ED4D-3F45-BEA0-D21DBA105F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492375"/>
                        <a:ext cx="29987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31" name="Object 43">
            <a:extLst>
              <a:ext uri="{FF2B5EF4-FFF2-40B4-BE49-F238E27FC236}">
                <a16:creationId xmlns:a16="http://schemas.microsoft.com/office/drawing/2014/main" id="{6027F8E0-BF89-4446-87D4-D249618CB12F}"/>
              </a:ext>
            </a:extLst>
          </p:cNvPr>
          <p:cNvGraphicFramePr>
            <a:graphicFrameLocks noChangeAspect="1"/>
          </p:cNvGraphicFramePr>
          <p:nvPr/>
        </p:nvGraphicFramePr>
        <p:xfrm>
          <a:off x="4787900" y="2492375"/>
          <a:ext cx="1347788" cy="990600"/>
        </p:xfrm>
        <a:graphic>
          <a:graphicData uri="http://schemas.openxmlformats.org/presentationml/2006/ole">
            <mc:AlternateContent xmlns:mc="http://schemas.openxmlformats.org/markup-compatibility/2006">
              <mc:Choice xmlns:v="urn:schemas-microsoft-com:vml" Requires="v">
                <p:oleObj spid="_x0000_s55388" name="公式" r:id="rId8" imgW="7169150" imgH="5264150" progId="Equation.3">
                  <p:embed/>
                </p:oleObj>
              </mc:Choice>
              <mc:Fallback>
                <p:oleObj name="公式" r:id="rId8" imgW="7169150" imgH="5264150" progId="Equation.3">
                  <p:embed/>
                  <p:pic>
                    <p:nvPicPr>
                      <p:cNvPr id="63531" name="Object 43">
                        <a:extLst>
                          <a:ext uri="{FF2B5EF4-FFF2-40B4-BE49-F238E27FC236}">
                            <a16:creationId xmlns:a16="http://schemas.microsoft.com/office/drawing/2014/main" id="{6027F8E0-BF89-4446-87D4-D249618CB1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7900" y="2492375"/>
                        <a:ext cx="13477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32" name="Object 44">
            <a:extLst>
              <a:ext uri="{FF2B5EF4-FFF2-40B4-BE49-F238E27FC236}">
                <a16:creationId xmlns:a16="http://schemas.microsoft.com/office/drawing/2014/main" id="{945500EE-B69F-D941-935C-E535EB39066C}"/>
              </a:ext>
            </a:extLst>
          </p:cNvPr>
          <p:cNvGraphicFramePr>
            <a:graphicFrameLocks noChangeAspect="1"/>
          </p:cNvGraphicFramePr>
          <p:nvPr/>
        </p:nvGraphicFramePr>
        <p:xfrm>
          <a:off x="1403350" y="3357563"/>
          <a:ext cx="4678363" cy="852487"/>
        </p:xfrm>
        <a:graphic>
          <a:graphicData uri="http://schemas.openxmlformats.org/presentationml/2006/ole">
            <mc:AlternateContent xmlns:mc="http://schemas.openxmlformats.org/markup-compatibility/2006">
              <mc:Choice xmlns:v="urn:schemas-microsoft-com:vml" Requires="v">
                <p:oleObj spid="_x0000_s55389" name="公式" r:id="rId10" imgW="24866600" imgH="4533900" progId="Equation.3">
                  <p:embed/>
                </p:oleObj>
              </mc:Choice>
              <mc:Fallback>
                <p:oleObj name="公式" r:id="rId10" imgW="24866600" imgH="4533900" progId="Equation.3">
                  <p:embed/>
                  <p:pic>
                    <p:nvPicPr>
                      <p:cNvPr id="63532" name="Object 44">
                        <a:extLst>
                          <a:ext uri="{FF2B5EF4-FFF2-40B4-BE49-F238E27FC236}">
                            <a16:creationId xmlns:a16="http://schemas.microsoft.com/office/drawing/2014/main" id="{945500EE-B69F-D941-935C-E535EB3906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350" y="3357563"/>
                        <a:ext cx="4678363"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33" name="Text Box 45">
            <a:extLst>
              <a:ext uri="{FF2B5EF4-FFF2-40B4-BE49-F238E27FC236}">
                <a16:creationId xmlns:a16="http://schemas.microsoft.com/office/drawing/2014/main" id="{CC81C3BD-7943-8D49-8B9E-A1707F452C37}"/>
              </a:ext>
            </a:extLst>
          </p:cNvPr>
          <p:cNvSpPr txBox="1">
            <a:spLocks noChangeArrowheads="1"/>
          </p:cNvSpPr>
          <p:nvPr/>
        </p:nvSpPr>
        <p:spPr bwMode="auto">
          <a:xfrm>
            <a:off x="0" y="4267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由</a:t>
            </a:r>
          </a:p>
        </p:txBody>
      </p:sp>
      <p:graphicFrame>
        <p:nvGraphicFramePr>
          <p:cNvPr id="63534" name="Object 46">
            <a:extLst>
              <a:ext uri="{FF2B5EF4-FFF2-40B4-BE49-F238E27FC236}">
                <a16:creationId xmlns:a16="http://schemas.microsoft.com/office/drawing/2014/main" id="{A23FF431-8810-2542-8545-95513F8DA572}"/>
              </a:ext>
            </a:extLst>
          </p:cNvPr>
          <p:cNvGraphicFramePr>
            <a:graphicFrameLocks noChangeAspect="1"/>
          </p:cNvGraphicFramePr>
          <p:nvPr/>
        </p:nvGraphicFramePr>
        <p:xfrm>
          <a:off x="417513" y="4137025"/>
          <a:ext cx="3486150" cy="885825"/>
        </p:xfrm>
        <a:graphic>
          <a:graphicData uri="http://schemas.openxmlformats.org/presentationml/2006/ole">
            <mc:AlternateContent xmlns:mc="http://schemas.openxmlformats.org/markup-compatibility/2006">
              <mc:Choice xmlns:v="urn:schemas-microsoft-com:vml" Requires="v">
                <p:oleObj spid="_x0000_s55390" name="Equation" r:id="rId12" imgW="19602450" imgH="4972050" progId="Equation.3">
                  <p:embed/>
                </p:oleObj>
              </mc:Choice>
              <mc:Fallback>
                <p:oleObj name="Equation" r:id="rId12" imgW="19602450" imgH="4972050" progId="Equation.3">
                  <p:embed/>
                  <p:pic>
                    <p:nvPicPr>
                      <p:cNvPr id="63534" name="Object 46">
                        <a:extLst>
                          <a:ext uri="{FF2B5EF4-FFF2-40B4-BE49-F238E27FC236}">
                            <a16:creationId xmlns:a16="http://schemas.microsoft.com/office/drawing/2014/main" id="{A23FF431-8810-2542-8545-95513F8DA57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513" y="4137025"/>
                        <a:ext cx="348615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35" name="Object 47">
            <a:extLst>
              <a:ext uri="{FF2B5EF4-FFF2-40B4-BE49-F238E27FC236}">
                <a16:creationId xmlns:a16="http://schemas.microsoft.com/office/drawing/2014/main" id="{8A6A7A1B-17C2-934A-8A5C-C96B5D4A42C6}"/>
              </a:ext>
            </a:extLst>
          </p:cNvPr>
          <p:cNvGraphicFramePr>
            <a:graphicFrameLocks noChangeAspect="1"/>
          </p:cNvGraphicFramePr>
          <p:nvPr/>
        </p:nvGraphicFramePr>
        <p:xfrm>
          <a:off x="4038600" y="4114800"/>
          <a:ext cx="2133600" cy="806450"/>
        </p:xfrm>
        <a:graphic>
          <a:graphicData uri="http://schemas.openxmlformats.org/presentationml/2006/ole">
            <mc:AlternateContent xmlns:mc="http://schemas.openxmlformats.org/markup-compatibility/2006">
              <mc:Choice xmlns:v="urn:schemas-microsoft-com:vml" Requires="v">
                <p:oleObj spid="_x0000_s55391" name="公式" r:id="rId14" imgW="11995150" imgH="4533900" progId="Equation.3">
                  <p:embed/>
                </p:oleObj>
              </mc:Choice>
              <mc:Fallback>
                <p:oleObj name="公式" r:id="rId14" imgW="11995150" imgH="4533900" progId="Equation.3">
                  <p:embed/>
                  <p:pic>
                    <p:nvPicPr>
                      <p:cNvPr id="63535" name="Object 47">
                        <a:extLst>
                          <a:ext uri="{FF2B5EF4-FFF2-40B4-BE49-F238E27FC236}">
                            <a16:creationId xmlns:a16="http://schemas.microsoft.com/office/drawing/2014/main" id="{8A6A7A1B-17C2-934A-8A5C-C96B5D4A42C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00" y="4114800"/>
                        <a:ext cx="21336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36" name="Object 48">
            <a:extLst>
              <a:ext uri="{FF2B5EF4-FFF2-40B4-BE49-F238E27FC236}">
                <a16:creationId xmlns:a16="http://schemas.microsoft.com/office/drawing/2014/main" id="{2F9B3370-B86C-D442-9EEA-1840AFFD2FCE}"/>
              </a:ext>
            </a:extLst>
          </p:cNvPr>
          <p:cNvGraphicFramePr>
            <a:graphicFrameLocks noChangeAspect="1"/>
          </p:cNvGraphicFramePr>
          <p:nvPr/>
        </p:nvGraphicFramePr>
        <p:xfrm>
          <a:off x="6230938" y="4076700"/>
          <a:ext cx="2913062" cy="857250"/>
        </p:xfrm>
        <a:graphic>
          <a:graphicData uri="http://schemas.openxmlformats.org/presentationml/2006/ole">
            <mc:AlternateContent xmlns:mc="http://schemas.openxmlformats.org/markup-compatibility/2006">
              <mc:Choice xmlns:v="urn:schemas-microsoft-com:vml" Requires="v">
                <p:oleObj spid="_x0000_s55392" name="公式" r:id="rId16" imgW="16383000" imgH="4826000" progId="Equation.3">
                  <p:embed/>
                </p:oleObj>
              </mc:Choice>
              <mc:Fallback>
                <p:oleObj name="公式" r:id="rId16" imgW="16383000" imgH="4826000" progId="Equation.3">
                  <p:embed/>
                  <p:pic>
                    <p:nvPicPr>
                      <p:cNvPr id="63536" name="Object 48">
                        <a:extLst>
                          <a:ext uri="{FF2B5EF4-FFF2-40B4-BE49-F238E27FC236}">
                            <a16:creationId xmlns:a16="http://schemas.microsoft.com/office/drawing/2014/main" id="{2F9B3370-B86C-D442-9EEA-1840AFFD2FC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30938" y="4076700"/>
                        <a:ext cx="2913062"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37" name="Object 49">
            <a:extLst>
              <a:ext uri="{FF2B5EF4-FFF2-40B4-BE49-F238E27FC236}">
                <a16:creationId xmlns:a16="http://schemas.microsoft.com/office/drawing/2014/main" id="{D6B1E86D-352C-3345-8C14-CD58F9E3B2EB}"/>
              </a:ext>
            </a:extLst>
          </p:cNvPr>
          <p:cNvGraphicFramePr>
            <a:graphicFrameLocks noChangeAspect="1"/>
          </p:cNvGraphicFramePr>
          <p:nvPr/>
        </p:nvGraphicFramePr>
        <p:xfrm>
          <a:off x="1042988" y="4941888"/>
          <a:ext cx="2503487" cy="935037"/>
        </p:xfrm>
        <a:graphic>
          <a:graphicData uri="http://schemas.openxmlformats.org/presentationml/2006/ole">
            <mc:AlternateContent xmlns:mc="http://schemas.openxmlformats.org/markup-compatibility/2006">
              <mc:Choice xmlns:v="urn:schemas-microsoft-com:vml" Requires="v">
                <p:oleObj spid="_x0000_s55393" name="公式" r:id="rId18" imgW="13309600" imgH="4972050" progId="Equation.3">
                  <p:embed/>
                </p:oleObj>
              </mc:Choice>
              <mc:Fallback>
                <p:oleObj name="公式" r:id="rId18" imgW="13309600" imgH="4972050" progId="Equation.3">
                  <p:embed/>
                  <p:pic>
                    <p:nvPicPr>
                      <p:cNvPr id="63537" name="Object 49">
                        <a:extLst>
                          <a:ext uri="{FF2B5EF4-FFF2-40B4-BE49-F238E27FC236}">
                            <a16:creationId xmlns:a16="http://schemas.microsoft.com/office/drawing/2014/main" id="{D6B1E86D-352C-3345-8C14-CD58F9E3B2E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2988" y="4941888"/>
                        <a:ext cx="2503487"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a:extLst>
              <a:ext uri="{FF2B5EF4-FFF2-40B4-BE49-F238E27FC236}">
                <a16:creationId xmlns:a16="http://schemas.microsoft.com/office/drawing/2014/main" id="{A223D004-FAD3-4FF9-B8F4-A5EE164803F6}"/>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73855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24"/>
                                        </p:tgtEl>
                                        <p:attrNameLst>
                                          <p:attrName>style.visibility</p:attrName>
                                        </p:attrNameLst>
                                      </p:cBhvr>
                                      <p:to>
                                        <p:strVal val="visible"/>
                                      </p:to>
                                    </p:set>
                                    <p:animEffect transition="in" filter="wipe(left)">
                                      <p:cBhvr>
                                        <p:cTn id="7" dur="500"/>
                                        <p:tgtEl>
                                          <p:spTgt spid="63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25"/>
                                        </p:tgtEl>
                                        <p:attrNameLst>
                                          <p:attrName>style.visibility</p:attrName>
                                        </p:attrNameLst>
                                      </p:cBhvr>
                                      <p:to>
                                        <p:strVal val="visible"/>
                                      </p:to>
                                    </p:set>
                                    <p:animEffect transition="in" filter="wipe(left)">
                                      <p:cBhvr>
                                        <p:cTn id="12" dur="500"/>
                                        <p:tgtEl>
                                          <p:spTgt spid="635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526"/>
                                        </p:tgtEl>
                                        <p:attrNameLst>
                                          <p:attrName>style.visibility</p:attrName>
                                        </p:attrNameLst>
                                      </p:cBhvr>
                                      <p:to>
                                        <p:strVal val="visible"/>
                                      </p:to>
                                    </p:set>
                                    <p:animEffect transition="in" filter="wipe(left)">
                                      <p:cBhvr>
                                        <p:cTn id="17" dur="500"/>
                                        <p:tgtEl>
                                          <p:spTgt spid="635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527"/>
                                        </p:tgtEl>
                                        <p:attrNameLst>
                                          <p:attrName>style.visibility</p:attrName>
                                        </p:attrNameLst>
                                      </p:cBhvr>
                                      <p:to>
                                        <p:strVal val="visible"/>
                                      </p:to>
                                    </p:set>
                                    <p:animEffect transition="in" filter="wipe(left)">
                                      <p:cBhvr>
                                        <p:cTn id="22" dur="500"/>
                                        <p:tgtEl>
                                          <p:spTgt spid="635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528"/>
                                        </p:tgtEl>
                                        <p:attrNameLst>
                                          <p:attrName>style.visibility</p:attrName>
                                        </p:attrNameLst>
                                      </p:cBhvr>
                                      <p:to>
                                        <p:strVal val="visible"/>
                                      </p:to>
                                    </p:set>
                                    <p:animEffect transition="in" filter="wipe(left)">
                                      <p:cBhvr>
                                        <p:cTn id="27" dur="500"/>
                                        <p:tgtEl>
                                          <p:spTgt spid="635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529"/>
                                        </p:tgtEl>
                                        <p:attrNameLst>
                                          <p:attrName>style.visibility</p:attrName>
                                        </p:attrNameLst>
                                      </p:cBhvr>
                                      <p:to>
                                        <p:strVal val="visible"/>
                                      </p:to>
                                    </p:set>
                                    <p:animEffect transition="in" filter="wipe(left)">
                                      <p:cBhvr>
                                        <p:cTn id="32" dur="500"/>
                                        <p:tgtEl>
                                          <p:spTgt spid="635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3530"/>
                                        </p:tgtEl>
                                        <p:attrNameLst>
                                          <p:attrName>style.visibility</p:attrName>
                                        </p:attrNameLst>
                                      </p:cBhvr>
                                      <p:to>
                                        <p:strVal val="visible"/>
                                      </p:to>
                                    </p:set>
                                    <p:animEffect transition="in" filter="wipe(left)">
                                      <p:cBhvr>
                                        <p:cTn id="37" dur="500"/>
                                        <p:tgtEl>
                                          <p:spTgt spid="635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3531"/>
                                        </p:tgtEl>
                                        <p:attrNameLst>
                                          <p:attrName>style.visibility</p:attrName>
                                        </p:attrNameLst>
                                      </p:cBhvr>
                                      <p:to>
                                        <p:strVal val="visible"/>
                                      </p:to>
                                    </p:set>
                                    <p:animEffect transition="in" filter="wipe(left)">
                                      <p:cBhvr>
                                        <p:cTn id="42" dur="500"/>
                                        <p:tgtEl>
                                          <p:spTgt spid="635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3532"/>
                                        </p:tgtEl>
                                        <p:attrNameLst>
                                          <p:attrName>style.visibility</p:attrName>
                                        </p:attrNameLst>
                                      </p:cBhvr>
                                      <p:to>
                                        <p:strVal val="visible"/>
                                      </p:to>
                                    </p:set>
                                    <p:animEffect transition="in" filter="wipe(left)">
                                      <p:cBhvr>
                                        <p:cTn id="47" dur="500"/>
                                        <p:tgtEl>
                                          <p:spTgt spid="635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533"/>
                                        </p:tgtEl>
                                        <p:attrNameLst>
                                          <p:attrName>style.visibility</p:attrName>
                                        </p:attrNameLst>
                                      </p:cBhvr>
                                      <p:to>
                                        <p:strVal val="visible"/>
                                      </p:to>
                                    </p:set>
                                    <p:animEffect transition="in" filter="wipe(left)">
                                      <p:cBhvr>
                                        <p:cTn id="52" dur="500"/>
                                        <p:tgtEl>
                                          <p:spTgt spid="635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3534"/>
                                        </p:tgtEl>
                                        <p:attrNameLst>
                                          <p:attrName>style.visibility</p:attrName>
                                        </p:attrNameLst>
                                      </p:cBhvr>
                                      <p:to>
                                        <p:strVal val="visible"/>
                                      </p:to>
                                    </p:set>
                                    <p:animEffect transition="in" filter="wipe(left)">
                                      <p:cBhvr>
                                        <p:cTn id="57" dur="500"/>
                                        <p:tgtEl>
                                          <p:spTgt spid="635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3535"/>
                                        </p:tgtEl>
                                        <p:attrNameLst>
                                          <p:attrName>style.visibility</p:attrName>
                                        </p:attrNameLst>
                                      </p:cBhvr>
                                      <p:to>
                                        <p:strVal val="visible"/>
                                      </p:to>
                                    </p:set>
                                    <p:animEffect transition="in" filter="wipe(left)">
                                      <p:cBhvr>
                                        <p:cTn id="62" dur="500"/>
                                        <p:tgtEl>
                                          <p:spTgt spid="635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63536"/>
                                        </p:tgtEl>
                                        <p:attrNameLst>
                                          <p:attrName>style.visibility</p:attrName>
                                        </p:attrNameLst>
                                      </p:cBhvr>
                                      <p:to>
                                        <p:strVal val="visible"/>
                                      </p:to>
                                    </p:set>
                                    <p:animEffect transition="in" filter="wipe(left)">
                                      <p:cBhvr>
                                        <p:cTn id="67" dur="500"/>
                                        <p:tgtEl>
                                          <p:spTgt spid="6353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63537"/>
                                        </p:tgtEl>
                                        <p:attrNameLst>
                                          <p:attrName>style.visibility</p:attrName>
                                        </p:attrNameLst>
                                      </p:cBhvr>
                                      <p:to>
                                        <p:strVal val="visible"/>
                                      </p:to>
                                    </p:set>
                                    <p:animEffect transition="in" filter="wipe(left)">
                                      <p:cBhvr>
                                        <p:cTn id="72" dur="500"/>
                                        <p:tgtEl>
                                          <p:spTgt spid="635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left)">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3524" grpId="0" animBg="1" autoUpdateAnimBg="0"/>
      <p:bldP spid="63525" grpId="0" animBg="1" autoUpdateAnimBg="0"/>
      <p:bldP spid="63526" grpId="0" animBg="1" autoUpdateAnimBg="0"/>
      <p:bldP spid="63527" grpId="0" animBg="1" autoUpdateAnimBg="0"/>
      <p:bldP spid="63529" grpId="0" autoUpdateAnimBg="0"/>
      <p:bldP spid="6353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DD9FC22-4619-4E62-BBAB-8C26EC68BCD8}"/>
                  </a:ext>
                </a:extLst>
              </p:cNvPr>
              <p:cNvSpPr txBox="1"/>
              <p:nvPr/>
            </p:nvSpPr>
            <p:spPr>
              <a:xfrm>
                <a:off x="107504" y="0"/>
                <a:ext cx="8928992" cy="6859570"/>
              </a:xfrm>
              <a:prstGeom prst="rect">
                <a:avLst/>
              </a:prstGeom>
              <a:solidFill>
                <a:schemeClr val="bg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𝐻</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𝑟</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𝑚</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𝜃</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p>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𝜑</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p>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uncPr>
                            <m:fName>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pPr>
                                <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cs typeface="+mn-cs"/>
                                    </a:rPr>
                                    <m:t>sin</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p>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𝜃</m:t>
                              </m:r>
                            </m:e>
                          </m:fun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𝛼</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𝑟</m:t>
                          </m:r>
                        </m:den>
                      </m:f>
                    </m:oMath>
                  </m:oMathPara>
                </a14:m>
                <a:endParaRPr kumimoji="1"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正则方程 </a:t>
                </a:r>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den>
                      </m:f>
                    </m:oMath>
                  </m:oMathPara>
                </a14:m>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1" lang="zh-CN" altLang="en-US" sz="24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正则方程的第二项给出</a:t>
                </a:r>
                <a:endParaRPr kumimoji="1" lang="en-US" altLang="zh-CN" sz="24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𝑟</m:t>
                          </m:r>
                        </m:sub>
                      </m:s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𝑟</m:t>
                          </m:r>
                        </m:den>
                      </m:f>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𝜃</m:t>
                              </m:r>
                            </m:sub>
                            <m:sup>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3</m:t>
                              </m:r>
                            </m:sup>
                          </m:sSup>
                        </m:den>
                      </m:f>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𝜑</m:t>
                              </m:r>
                            </m:sub>
                            <m:sup>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3</m:t>
                              </m:r>
                            </m:sup>
                          </m:sSup>
                          <m:func>
                            <m:func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𝛼</m:t>
                          </m:r>
                        </m:num>
                        <m:den>
                          <m:sSup>
                            <m:sSup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𝜃</m:t>
                          </m:r>
                        </m:sub>
                      </m:s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𝜕𝜃</m:t>
                          </m:r>
                        </m:den>
                      </m:f>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𝜑</m:t>
                              </m:r>
                            </m:sub>
                            <m:sup>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2</m:t>
                              </m:r>
                            </m:sup>
                          </m:sSubSup>
                          <m:func>
                            <m:func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uncPr>
                            <m:fName>
                              <m:r>
                                <m:rPr>
                                  <m:sty m:val="p"/>
                                </m:rPr>
                                <a:rPr kumimoji="1" lang="en-US" altLang="zh-CN" sz="2400" b="0" i="0"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cos</m:t>
                              </m:r>
                            </m:fName>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𝜃</m:t>
                              </m:r>
                            </m:e>
                          </m:func>
                        </m:num>
                        <m:den>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3</m:t>
                                  </m:r>
                                </m:sup>
                              </m:sSup>
                            </m:fName>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𝜃</m:t>
                              </m:r>
                            </m:e>
                          </m:func>
                        </m:den>
                      </m:f>
                    </m:oMath>
                  </m:oMathPara>
                </a14:m>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𝜑</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𝜕𝜑</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=0  ⟹  </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𝜑</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𝐶</m:t>
                      </m:r>
                    </m:oMath>
                  </m:oMathPara>
                </a14:m>
                <a:endParaRPr kumimoji="1"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将第三式代回</a:t>
                </a:r>
                <a14:m>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𝑟</m:t>
                        </m:r>
                      </m:sub>
                    </m:sSub>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和</a:t>
                </a:r>
                <a14:m>
                  <m:oMath xmlns:m="http://schemas.openxmlformats.org/officeDocument/2006/math">
                    <m:sSub>
                      <m:sSubPr>
                        <m:ctrlP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𝜃</m:t>
                        </m:r>
                      </m:sub>
                    </m:sSub>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表达式，易得</a:t>
                </a:r>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sub>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3</m:t>
                              </m:r>
                            </m:sup>
                          </m:sSup>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𝐶</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3</m:t>
                              </m:r>
                            </m:sup>
                          </m:sSup>
                          <m:func>
                            <m:func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num>
                        <m:den>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𝐶</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r>
                                <m:rPr>
                                  <m:sty m:val="p"/>
                                </m:rPr>
                                <a:rPr kumimoji="1" lang="en-US" altLang="zh-CN" sz="2400" b="0" i="0"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cos</m:t>
                              </m:r>
                            </m:fName>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func>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3</m:t>
                                  </m:r>
                                </m:sup>
                              </m:sSup>
                            </m:fName>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𝜑</m:t>
                          </m:r>
                        </m:sub>
                      </m:s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𝐶</m:t>
                      </m:r>
                    </m:oMath>
                  </m:oMathPara>
                </a14:m>
                <a:endParaRPr kumimoji="1" lang="en-US" altLang="zh-CN" sz="24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1"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正则方程的第一项给出</a:t>
                </a:r>
                <a:endParaRPr kumimoji="1" lang="en-US" altLang="zh-CN"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𝜑</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𝜑</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oMath>
                  </m:oMathPara>
                </a14:m>
                <a:endParaRPr kumimoji="1"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根据初始条件，求解上边</a:t>
                </a:r>
                <a:r>
                  <a:rPr kumimoji="1"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6</a:t>
                </a:r>
                <a:r>
                  <a:rPr kumimoji="1"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个一阶方程，即可得到运动方程。</a:t>
                </a:r>
              </a:p>
            </p:txBody>
          </p:sp>
        </mc:Choice>
        <mc:Fallback xmlns="">
          <p:sp>
            <p:nvSpPr>
              <p:cNvPr id="18" name="文本框 17">
                <a:extLst>
                  <a:ext uri="{FF2B5EF4-FFF2-40B4-BE49-F238E27FC236}">
                    <a16:creationId xmlns:a16="http://schemas.microsoft.com/office/drawing/2014/main" id="{2DD9FC22-4619-4E62-BBAB-8C26EC68BCD8}"/>
                  </a:ext>
                </a:extLst>
              </p:cNvPr>
              <p:cNvSpPr txBox="1">
                <a:spLocks noRot="1" noChangeAspect="1" noMove="1" noResize="1" noEditPoints="1" noAdjustHandles="1" noChangeArrowheads="1" noChangeShapeType="1" noTextEdit="1"/>
              </p:cNvSpPr>
              <p:nvPr/>
            </p:nvSpPr>
            <p:spPr>
              <a:xfrm>
                <a:off x="107504" y="0"/>
                <a:ext cx="8928992" cy="6859570"/>
              </a:xfrm>
              <a:prstGeom prst="rect">
                <a:avLst/>
              </a:prstGeom>
              <a:blipFill>
                <a:blip r:embed="rId2"/>
                <a:stretch>
                  <a:fillRect l="-1093" b="-1067"/>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4597FEC2-C444-4218-AF25-E004969CEC08}"/>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5341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wipe(left)">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left)">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wipe(left)">
                                      <p:cBhvr>
                                        <p:cTn id="42" dur="500"/>
                                        <p:tgtEl>
                                          <p:spTgt spid="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xEl>
                                              <p:pRg st="8" end="8"/>
                                            </p:txEl>
                                          </p:spTgt>
                                        </p:tgtEl>
                                        <p:attrNameLst>
                                          <p:attrName>style.visibility</p:attrName>
                                        </p:attrNameLst>
                                      </p:cBhvr>
                                      <p:to>
                                        <p:strVal val="visible"/>
                                      </p:to>
                                    </p:set>
                                    <p:animEffect transition="in" filter="wipe(left)">
                                      <p:cBhvr>
                                        <p:cTn id="47" dur="500"/>
                                        <p:tgtEl>
                                          <p:spTgt spid="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xEl>
                                              <p:pRg st="9" end="9"/>
                                            </p:txEl>
                                          </p:spTgt>
                                        </p:tgtEl>
                                        <p:attrNameLst>
                                          <p:attrName>style.visibility</p:attrName>
                                        </p:attrNameLst>
                                      </p:cBhvr>
                                      <p:to>
                                        <p:strVal val="visible"/>
                                      </p:to>
                                    </p:set>
                                    <p:animEffect transition="in" filter="wipe(left)">
                                      <p:cBhvr>
                                        <p:cTn id="52" dur="500"/>
                                        <p:tgtEl>
                                          <p:spTgt spid="1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xEl>
                                              <p:pRg st="10" end="10"/>
                                            </p:txEl>
                                          </p:spTgt>
                                        </p:tgtEl>
                                        <p:attrNameLst>
                                          <p:attrName>style.visibility</p:attrName>
                                        </p:attrNameLst>
                                      </p:cBhvr>
                                      <p:to>
                                        <p:strVal val="visible"/>
                                      </p:to>
                                    </p:set>
                                    <p:animEffect transition="in" filter="wipe(left)">
                                      <p:cBhvr>
                                        <p:cTn id="57" dur="500"/>
                                        <p:tgtEl>
                                          <p:spTgt spid="1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DD9FC22-4619-4E62-BBAB-8C26EC68BCD8}"/>
                  </a:ext>
                </a:extLst>
              </p:cNvPr>
              <p:cNvSpPr txBox="1"/>
              <p:nvPr/>
            </p:nvSpPr>
            <p:spPr>
              <a:xfrm>
                <a:off x="107504" y="594549"/>
                <a:ext cx="8928992" cy="6093848"/>
              </a:xfrm>
              <a:prstGeom prst="rect">
                <a:avLst/>
              </a:prstGeom>
              <a:solidFill>
                <a:schemeClr val="bg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𝐻</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𝑟</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𝑚</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𝜃</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p>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sSubSup>
                            <m:sSub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b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𝜑</m:t>
                              </m:r>
                            </m:sub>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b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p>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uncPr>
                            <m:fName>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pPr>
                                <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cs typeface="+mn-cs"/>
                                    </a:rPr>
                                    <m:t>sin</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2</m:t>
                                  </m:r>
                                </m:sup>
                              </m:sSup>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𝜃</m:t>
                              </m:r>
                            </m:e>
                          </m:fun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𝛼</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𝑟</m:t>
                          </m:r>
                        </m:den>
                      </m:f>
                    </m:oMath>
                  </m:oMathPara>
                </a14:m>
                <a:endParaRPr kumimoji="1"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正则方程</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sub>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3</m:t>
                              </m:r>
                            </m:sup>
                          </m:sSup>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𝐶</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3</m:t>
                              </m:r>
                            </m:sup>
                          </m:sSup>
                          <m:func>
                            <m:func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num>
                        <m:den>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𝐶</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r>
                                <m:rPr>
                                  <m:sty m:val="p"/>
                                </m:rPr>
                                <a:rPr kumimoji="1" lang="en-US" altLang="zh-CN" sz="2400" b="0" i="0"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cos</m:t>
                              </m:r>
                            </m:fName>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func>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3</m:t>
                                  </m:r>
                                </m:sup>
                              </m:sSup>
                            </m:fName>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𝜑</m:t>
                          </m:r>
                        </m:sub>
                      </m:s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𝐶</m:t>
                      </m:r>
                    </m:oMath>
                  </m:oMathPara>
                </a14:m>
                <a:endParaRPr kumimoji="1" lang="en-US" altLang="zh-CN" sz="24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sub>
                          </m:sSub>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sub>
                          </m:sSub>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𝜑</m:t>
                          </m:r>
                        </m:e>
                      </m:acc>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bSup>
                            <m:sSub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𝜑</m:t>
                              </m:r>
                            </m:sub>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bSup>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oMath>
                  </m:oMathPara>
                </a14:m>
                <a:endParaRPr kumimoji="1"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mn-cs"/>
                  </a:rPr>
                  <a:t>上式中消去 </a:t>
                </a:r>
                <a14:m>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𝑟</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𝜃</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𝜑</m:t>
                        </m:r>
                      </m:sub>
                    </m:sSub>
                  </m:oMath>
                </a14:m>
                <a:r>
                  <a:rPr kumimoji="1" lang="zh-CN" altLang="en-US" sz="2400" b="0" i="0"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mn-cs"/>
                  </a:rPr>
                  <a:t>，亦可得到二阶运动微分方程</a:t>
                </a:r>
                <a:endPar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mn-cs"/>
                </a:endParaRPr>
              </a:p>
              <a:p>
                <a:pPr marL="0" marR="0" lvl="0" indent="0" algn="l" defTabSz="914400" rtl="0" eaLnBrk="0" fontAlgn="base" latinLnBrk="0" hangingPunct="0">
                  <a:lnSpc>
                    <a:spcPct val="12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
                        <m:d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e>
                      </m:d>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𝐶</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3</m:t>
                              </m:r>
                            </m:sup>
                          </m:sSup>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num>
                        <m:den>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oMath>
                  </m:oMathPara>
                </a14:m>
                <a:endPar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endParaRPr>
              </a:p>
              <a:p>
                <a:pPr marL="0" marR="0" lvl="0" indent="0" algn="l" defTabSz="914400" rtl="0" eaLnBrk="0" fontAlgn="base" latinLnBrk="0" hangingPunct="0">
                  <a:lnSpc>
                    <a:spcPct val="12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𝑚𝑟</m:t>
                      </m:r>
                      <m:d>
                        <m:d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acc>
                        </m:e>
                      </m:d>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𝐶</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r>
                                <m:rPr>
                                  <m:sty m:val="p"/>
                                </m:rPr>
                                <a:rPr kumimoji="1" lang="en-US" altLang="zh-CN" sz="2400" b="0" i="0"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cos</m:t>
                              </m:r>
                            </m:fName>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func>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3</m:t>
                                  </m:r>
                                </m:sup>
                              </m:sSup>
                            </m:fName>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𝜃</m:t>
                              </m:r>
                            </m:e>
                          </m:func>
                        </m:den>
                      </m:f>
                    </m:oMath>
                  </m:oMathPara>
                </a14:m>
                <a:endParaRPr kumimoji="1"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𝜑</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func>
                        <m:func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uncPr>
                        <m:fName>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sin</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fName>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𝜃</m:t>
                          </m:r>
                        </m:e>
                      </m:func>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𝜑</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𝐶</m:t>
                      </m:r>
                    </m:oMath>
                  </m:oMathPara>
                </a14:m>
                <a:endParaRPr kumimoji="1"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与</a:t>
                </a:r>
                <a:r>
                  <a:rPr kumimoji="1"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拉格朗日方程</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得到的运动微分方程完全一致。</a:t>
                </a:r>
              </a:p>
            </p:txBody>
          </p:sp>
        </mc:Choice>
        <mc:Fallback xmlns="">
          <p:sp>
            <p:nvSpPr>
              <p:cNvPr id="18" name="文本框 17">
                <a:extLst>
                  <a:ext uri="{FF2B5EF4-FFF2-40B4-BE49-F238E27FC236}">
                    <a16:creationId xmlns:a16="http://schemas.microsoft.com/office/drawing/2014/main" id="{2DD9FC22-4619-4E62-BBAB-8C26EC68BCD8}"/>
                  </a:ext>
                </a:extLst>
              </p:cNvPr>
              <p:cNvSpPr txBox="1">
                <a:spLocks noRot="1" noChangeAspect="1" noMove="1" noResize="1" noEditPoints="1" noAdjustHandles="1" noChangeArrowheads="1" noChangeShapeType="1" noTextEdit="1"/>
              </p:cNvSpPr>
              <p:nvPr/>
            </p:nvSpPr>
            <p:spPr>
              <a:xfrm>
                <a:off x="107504" y="594549"/>
                <a:ext cx="8928992" cy="6093848"/>
              </a:xfrm>
              <a:prstGeom prst="rect">
                <a:avLst/>
              </a:prstGeom>
              <a:blipFill>
                <a:blip r:embed="rId2"/>
                <a:stretch>
                  <a:fillRect l="-1093" b="-1401"/>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D8C3E706-B167-4FDF-8089-3B3F4488647D}"/>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矩形 2">
            <a:extLst>
              <a:ext uri="{FF2B5EF4-FFF2-40B4-BE49-F238E27FC236}">
                <a16:creationId xmlns:a16="http://schemas.microsoft.com/office/drawing/2014/main" id="{DBAD6067-7E69-471E-93D0-131F92079800}"/>
              </a:ext>
            </a:extLst>
          </p:cNvPr>
          <p:cNvSpPr/>
          <p:nvPr/>
        </p:nvSpPr>
        <p:spPr>
          <a:xfrm>
            <a:off x="107504" y="100647"/>
            <a:ext cx="4825360" cy="461665"/>
          </a:xfrm>
          <a:prstGeom prst="rect">
            <a:avLst/>
          </a:prstGeom>
          <a:solidFill>
            <a:schemeClr val="bg1"/>
          </a:solidFill>
        </p:spPr>
        <p:txBody>
          <a:bodyPr wrap="none">
            <a:spAutoFit/>
          </a:bodyPr>
          <a:lstStyle/>
          <a:p>
            <a:r>
              <a:rPr lang="zh-CN" altLang="en-US" b="1" dirty="0">
                <a:solidFill>
                  <a:srgbClr val="FF0000"/>
                </a:solidFill>
                <a:latin typeface="黑体" panose="02010609060101010101" pitchFamily="49" charset="-122"/>
                <a:ea typeface="黑体" panose="02010609060101010101" pitchFamily="49" charset="-122"/>
              </a:rPr>
              <a:t>正则方程与拉格朗日方程的等价性</a:t>
            </a:r>
            <a:endParaRPr lang="zh-CN" altLang="en-US" dirty="0"/>
          </a:p>
        </p:txBody>
      </p:sp>
    </p:spTree>
    <p:extLst>
      <p:ext uri="{BB962C8B-B14F-4D97-AF65-F5344CB8AC3E}">
        <p14:creationId xmlns:p14="http://schemas.microsoft.com/office/powerpoint/2010/main" val="197600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wipe(left)">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left)">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wipe(left)">
                                      <p:cBhvr>
                                        <p:cTn id="42" dur="500"/>
                                        <p:tgtEl>
                                          <p:spTgt spid="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xEl>
                                              <p:pRg st="8" end="8"/>
                                            </p:txEl>
                                          </p:spTgt>
                                        </p:tgtEl>
                                        <p:attrNameLst>
                                          <p:attrName>style.visibility</p:attrName>
                                        </p:attrNameLst>
                                      </p:cBhvr>
                                      <p:to>
                                        <p:strVal val="visible"/>
                                      </p:to>
                                    </p:set>
                                    <p:animEffect transition="in" filter="wipe(left)">
                                      <p:cBhvr>
                                        <p:cTn id="47"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D3820E30-4CA4-4529-B0AD-3D751F924BAF}"/>
              </a:ext>
            </a:extLst>
          </p:cNvPr>
          <p:cNvSpPr txBox="1">
            <a:spLocks noChangeArrowheads="1"/>
          </p:cNvSpPr>
          <p:nvPr/>
        </p:nvSpPr>
        <p:spPr bwMode="auto">
          <a:xfrm>
            <a:off x="-27973" y="908720"/>
            <a:ext cx="9144000" cy="2035173"/>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lnSpc>
                <a:spcPct val="150000"/>
              </a:lnSpc>
            </a:pPr>
            <a:r>
              <a:rPr lang="zh-CN" altLang="en-US" sz="3200" b="1" dirty="0">
                <a:solidFill>
                  <a:srgbClr val="FF0000"/>
                </a:solidFill>
                <a:ea typeface="黑体" panose="02010609060101010101" pitchFamily="49" charset="-122"/>
              </a:rPr>
              <a:t>作业</a:t>
            </a:r>
            <a:endParaRPr lang="en-US" altLang="zh-CN" sz="3200" b="1" dirty="0">
              <a:solidFill>
                <a:srgbClr val="FF0000"/>
              </a:solidFill>
              <a:ea typeface="黑体" panose="02010609060101010101" pitchFamily="49" charset="-122"/>
            </a:endParaRPr>
          </a:p>
          <a:p>
            <a:pPr lvl="0" algn="ctr" eaLnBrk="1" hangingPunct="1">
              <a:lnSpc>
                <a:spcPct val="150000"/>
              </a:lnSpc>
            </a:pPr>
            <a:endParaRPr lang="en-US" altLang="zh-CN" dirty="0">
              <a:solidFill>
                <a:srgbClr val="0000FF"/>
              </a:solidFill>
              <a:ea typeface="黑体" panose="02010609060101010101" pitchFamily="49" charset="-122"/>
            </a:endParaRPr>
          </a:p>
          <a:p>
            <a:pPr lvl="0" algn="ctr" eaLnBrk="1" hangingPunct="1">
              <a:lnSpc>
                <a:spcPct val="150000"/>
              </a:lnSpc>
            </a:pPr>
            <a:r>
              <a:rPr lang="en-US" altLang="zh-CN" sz="3200" dirty="0">
                <a:solidFill>
                  <a:srgbClr val="0000FF"/>
                </a:solidFill>
                <a:ea typeface="黑体" panose="02010609060101010101" pitchFamily="49" charset="-122"/>
              </a:rPr>
              <a:t>5.20</a:t>
            </a:r>
            <a:r>
              <a:rPr lang="en-US" altLang="zh-CN" sz="3200">
                <a:solidFill>
                  <a:srgbClr val="0000FF"/>
                </a:solidFill>
                <a:ea typeface="黑体" panose="02010609060101010101" pitchFamily="49" charset="-122"/>
              </a:rPr>
              <a:t>,   5.21 ,  5.22</a:t>
            </a:r>
            <a:endParaRPr lang="en-US" altLang="zh-CN" sz="3200" strike="sngStrike" dirty="0">
              <a:solidFill>
                <a:srgbClr val="FF0000"/>
              </a:solidFill>
              <a:ea typeface="黑体" panose="02010609060101010101" pitchFamily="49" charset="-122"/>
            </a:endParaRPr>
          </a:p>
        </p:txBody>
      </p:sp>
      <p:sp>
        <p:nvSpPr>
          <p:cNvPr id="2" name="灯片编号占位符 1">
            <a:extLst>
              <a:ext uri="{FF2B5EF4-FFF2-40B4-BE49-F238E27FC236}">
                <a16:creationId xmlns:a16="http://schemas.microsoft.com/office/drawing/2014/main" id="{A8743E17-41F9-4718-82B2-539DBC5785C6}"/>
              </a:ext>
            </a:extLst>
          </p:cNvPr>
          <p:cNvSpPr>
            <a:spLocks noGrp="1"/>
          </p:cNvSpPr>
          <p:nvPr>
            <p:ph type="sldNum" sz="quarter" idx="12"/>
          </p:nvPr>
        </p:nvSpPr>
        <p:spPr/>
        <p:txBody>
          <a:bodyPr/>
          <a:lstStyle/>
          <a:p>
            <a:pPr>
              <a:defRPr/>
            </a:pPr>
            <a:fld id="{8372D68D-3E4D-E140-BABB-1F7B81CFF020}" type="slidenum">
              <a:rPr lang="en-US" altLang="zh-CN" smtClean="0"/>
              <a:pPr>
                <a:defRPr/>
              </a:pPr>
              <a:t>24</a:t>
            </a:fld>
            <a:endParaRPr lang="en-US" altLang="zh-CN" dirty="0"/>
          </a:p>
        </p:txBody>
      </p:sp>
    </p:spTree>
    <p:extLst>
      <p:ext uri="{BB962C8B-B14F-4D97-AF65-F5344CB8AC3E}">
        <p14:creationId xmlns:p14="http://schemas.microsoft.com/office/powerpoint/2010/main" val="369077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8">
            <a:extLst>
              <a:ext uri="{FF2B5EF4-FFF2-40B4-BE49-F238E27FC236}">
                <a16:creationId xmlns:a16="http://schemas.microsoft.com/office/drawing/2014/main" id="{3EBD5821-57C8-4FA4-9AEE-5597F74B1D9E}"/>
              </a:ext>
            </a:extLst>
          </p:cNvPr>
          <p:cNvSpPr txBox="1">
            <a:spLocks noChangeArrowheads="1"/>
          </p:cNvSpPr>
          <p:nvPr/>
        </p:nvSpPr>
        <p:spPr bwMode="auto">
          <a:xfrm>
            <a:off x="107504" y="2939250"/>
            <a:ext cx="8928992" cy="979499"/>
          </a:xfrm>
          <a:prstGeom prst="rect">
            <a:avLst/>
          </a:prstGeom>
          <a:solidFill>
            <a:srgbClr val="FFFFFF"/>
          </a:solidFill>
          <a:ln>
            <a:noFill/>
          </a:ln>
        </p:spPr>
        <p:txBody>
          <a:bodyPr wrap="squar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1" lang="zh-CN" altLang="en-US" sz="4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补充材料</a:t>
            </a:r>
            <a:endParaRPr kumimoji="1" lang="en-US" altLang="zh-CN" sz="4400" b="0"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p:txBody>
      </p:sp>
      <p:sp>
        <p:nvSpPr>
          <p:cNvPr id="3" name="灯片编号占位符 2">
            <a:extLst>
              <a:ext uri="{FF2B5EF4-FFF2-40B4-BE49-F238E27FC236}">
                <a16:creationId xmlns:a16="http://schemas.microsoft.com/office/drawing/2014/main" id="{AAD0AE04-4983-4853-9303-8ADC3960699F}"/>
              </a:ext>
            </a:extLst>
          </p:cNvPr>
          <p:cNvSpPr>
            <a:spLocks noGrp="1"/>
          </p:cNvSpPr>
          <p:nvPr>
            <p:ph type="sldNum" sz="quarter" idx="12"/>
          </p:nvPr>
        </p:nvSpPr>
        <p:spPr/>
        <p:txBody>
          <a:bodyPr/>
          <a:lstStyle/>
          <a:p>
            <a:pPr>
              <a:defRPr/>
            </a:pPr>
            <a:fld id="{8372D68D-3E4D-E140-BABB-1F7B81CFF020}" type="slidenum">
              <a:rPr lang="en-US" altLang="zh-CN" smtClean="0"/>
              <a:pPr>
                <a:defRPr/>
              </a:pPr>
              <a:t>25</a:t>
            </a:fld>
            <a:endParaRPr lang="en-US" altLang="zh-CN" dirty="0"/>
          </a:p>
        </p:txBody>
      </p:sp>
    </p:spTree>
    <p:extLst>
      <p:ext uri="{BB962C8B-B14F-4D97-AF65-F5344CB8AC3E}">
        <p14:creationId xmlns:p14="http://schemas.microsoft.com/office/powerpoint/2010/main" val="918456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Box 11">
                <a:extLst>
                  <a:ext uri="{FF2B5EF4-FFF2-40B4-BE49-F238E27FC236}">
                    <a16:creationId xmlns:a16="http://schemas.microsoft.com/office/drawing/2014/main" id="{9878054E-60CB-4C5D-A94C-AB3787CEB23C}"/>
                  </a:ext>
                </a:extLst>
              </p:cNvPr>
              <p:cNvSpPr txBox="1">
                <a:spLocks noChangeArrowheads="1"/>
              </p:cNvSpPr>
              <p:nvPr/>
            </p:nvSpPr>
            <p:spPr bwMode="auto">
              <a:xfrm>
                <a:off x="107504" y="188640"/>
                <a:ext cx="8928992" cy="6595139"/>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𝑓</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𝑦</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𝑢</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𝑓</m:t>
                          </m:r>
                        </m:num>
                        <m:den>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den>
                      </m:f>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𝑓</m:t>
                          </m:r>
                        </m:e>
                      </m:acc>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𝑢</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𝑦</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𝑥𝑢</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𝑓</m:t>
                      </m:r>
                    </m:oMath>
                  </m:oMathPara>
                </a14:m>
                <a:endParaRPr kumimoji="0"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例：内能 </a:t>
                </a:r>
                <a14:m>
                  <m:oMath xmlns:m="http://schemas.openxmlformats.org/officeDocument/2006/math">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𝑈</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oMath>
                </a14:m>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，即</a:t>
                </a:r>
                <a14:m>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𝑈</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𝑈</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𝑉</m:t>
                        </m:r>
                      </m:e>
                    </m:d>
                  </m:oMath>
                </a14:m>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14:m>
                  <m:oMath xmlns:m="http://schemas.openxmlformats.org/officeDocument/2006/math">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oMath>
                </a14:m>
                <a:r>
                  <a:rPr kumimoji="0" lang="zh-CN" altLang="en-US" sz="2400" b="0" i="0"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mn-cs"/>
                  </a:rPr>
                  <a:t>，定义的新函数为“</a:t>
                </a:r>
                <a:r>
                  <a:rPr kumimoji="0" lang="zh-CN" altLang="en-US" sz="2400" b="0" i="0"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a:t>自由能</a:t>
                </a:r>
                <a:r>
                  <a:rPr kumimoji="0" lang="zh-CN" altLang="en-US" sz="2400" b="0" i="0"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𝑈</m:t>
                          </m:r>
                        </m:num>
                        <m:den>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den>
                      </m:f>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𝐹</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𝑈</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𝐹</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oMath>
                  </m:oMathPara>
                </a14:m>
                <a:endPar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14:m>
                  <m:oMath xmlns:m="http://schemas.openxmlformats.org/officeDocument/2006/math">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e>
                    </m:d>
                  </m:oMath>
                </a14:m>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，定义的新函数为</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“焓”</a:t>
                </a:r>
                <a:endPar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𝑈</m:t>
                          </m:r>
                        </m:num>
                        <m:den>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den>
                      </m:f>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  </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𝑈</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𝑃𝑉</m:t>
                      </m:r>
                    </m:oMath>
                  </m:oMathPara>
                </a14:m>
                <a:endPar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oMath>
                  </m:oMathPara>
                </a14:m>
                <a:endPar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3</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14:m>
                  <m:oMath xmlns:m="http://schemas.openxmlformats.org/officeDocument/2006/math">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e>
                    </m:d>
                  </m:oMath>
                </a14:m>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，定义的新函数为</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“吉布斯函数”</a:t>
                </a:r>
                <a:endPar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𝑈</m:t>
                          </m:r>
                        </m:num>
                        <m:den>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𝑆</m:t>
                          </m:r>
                        </m:den>
                      </m:f>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𝑃</m:t>
                      </m:r>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𝑈</m:t>
                          </m:r>
                        </m:num>
                        <m:den>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𝑉</m:t>
                          </m:r>
                        </m:den>
                      </m:f>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e>
                      </m:d>
                    </m:oMath>
                  </m:oMathPara>
                </a14:m>
                <a:endParaRPr kumimoji="0"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𝐺</m:t>
                      </m:r>
                      <m:d>
                        <m:d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e>
                      </m:d>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𝑈</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𝑇𝑆</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𝑃𝑉</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𝐺</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𝑆</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𝑇</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𝑉</m:t>
                      </m:r>
                      <m:r>
                        <m:rPr>
                          <m:sty m:val="p"/>
                        </m:rPr>
                        <a:rPr kumimoji="0"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d</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𝑃</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oMath>
                  </m:oMathPara>
                </a14:m>
                <a:endPar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变量变换的目的是为了研究问题的方便。</a:t>
                </a:r>
              </a:p>
            </p:txBody>
          </p:sp>
        </mc:Choice>
        <mc:Fallback xmlns="">
          <p:sp>
            <p:nvSpPr>
              <p:cNvPr id="8" name="Text Box 11">
                <a:extLst>
                  <a:ext uri="{FF2B5EF4-FFF2-40B4-BE49-F238E27FC236}">
                    <a16:creationId xmlns:a16="http://schemas.microsoft.com/office/drawing/2014/main" id="{9878054E-60CB-4C5D-A94C-AB3787CEB23C}"/>
                  </a:ext>
                </a:extLst>
              </p:cNvPr>
              <p:cNvSpPr txBox="1">
                <a:spLocks noRot="1" noChangeAspect="1" noMove="1" noResize="1" noEditPoints="1" noAdjustHandles="1" noChangeArrowheads="1" noChangeShapeType="1" noTextEdit="1"/>
              </p:cNvSpPr>
              <p:nvPr/>
            </p:nvSpPr>
            <p:spPr bwMode="auto">
              <a:xfrm>
                <a:off x="107504" y="188640"/>
                <a:ext cx="8928992" cy="6595139"/>
              </a:xfrm>
              <a:prstGeom prst="rect">
                <a:avLst/>
              </a:prstGeom>
              <a:blipFill>
                <a:blip r:embed="rId2"/>
                <a:stretch>
                  <a:fillRect l="-1093" b="-832"/>
                </a:stretch>
              </a:blipFill>
              <a:ln>
                <a:noFill/>
              </a:ln>
              <a:effectLst/>
              <a:ex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E6225B70-16BD-4A6F-A0E9-9214214D5E5F}"/>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251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left)">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left)">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left)">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wipe(left)">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29" name="Group 13">
            <a:extLst>
              <a:ext uri="{FF2B5EF4-FFF2-40B4-BE49-F238E27FC236}">
                <a16:creationId xmlns:a16="http://schemas.microsoft.com/office/drawing/2014/main" id="{9C341CC0-0E88-E74D-90CF-6937EBB6FEB4}"/>
              </a:ext>
            </a:extLst>
          </p:cNvPr>
          <p:cNvGrpSpPr>
            <a:grpSpLocks/>
          </p:cNvGrpSpPr>
          <p:nvPr/>
        </p:nvGrpSpPr>
        <p:grpSpPr bwMode="auto">
          <a:xfrm>
            <a:off x="381000" y="1905000"/>
            <a:ext cx="8085138" cy="1244600"/>
            <a:chOff x="240" y="1200"/>
            <a:chExt cx="5093" cy="784"/>
          </a:xfrm>
        </p:grpSpPr>
        <p:sp>
          <p:nvSpPr>
            <p:cNvPr id="14343" name="Text Box 4">
              <a:extLst>
                <a:ext uri="{FF2B5EF4-FFF2-40B4-BE49-F238E27FC236}">
                  <a16:creationId xmlns:a16="http://schemas.microsoft.com/office/drawing/2014/main" id="{C04914F9-268D-D94B-950C-6290A2E2168D}"/>
                </a:ext>
              </a:extLst>
            </p:cNvPr>
            <p:cNvSpPr txBox="1">
              <a:spLocks noChangeArrowheads="1"/>
            </p:cNvSpPr>
            <p:nvPr/>
          </p:nvSpPr>
          <p:spPr bwMode="auto">
            <a:xfrm>
              <a:off x="240" y="1200"/>
              <a:ext cx="5093" cy="784"/>
            </a:xfrm>
            <a:prstGeom prst="rect">
              <a:avLst/>
            </a:prstGeom>
            <a:solidFill>
              <a:srgbClr val="CCFFCC"/>
            </a:solidFill>
            <a:ln w="57150" cmpd="thinThick">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1.</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哈密顿正则方程，简称哈密顿方程或正则方程。它是以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正则变量            为独立变量，有</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2s</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个方程的一阶常微分方程组，等价于有</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s</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个方程的二阶常微分方程组，即</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L</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方程。</a:t>
              </a:r>
            </a:p>
          </p:txBody>
        </p:sp>
        <p:graphicFrame>
          <p:nvGraphicFramePr>
            <p:cNvPr id="14344" name="Object 6">
              <a:extLst>
                <a:ext uri="{FF2B5EF4-FFF2-40B4-BE49-F238E27FC236}">
                  <a16:creationId xmlns:a16="http://schemas.microsoft.com/office/drawing/2014/main" id="{C11504BD-3CC8-F44E-A0CF-9DC356A68E55}"/>
                </a:ext>
              </a:extLst>
            </p:cNvPr>
            <p:cNvGraphicFramePr>
              <a:graphicFrameLocks noChangeAspect="1"/>
            </p:cNvGraphicFramePr>
            <p:nvPr/>
          </p:nvGraphicFramePr>
          <p:xfrm>
            <a:off x="1056" y="1444"/>
            <a:ext cx="236" cy="284"/>
          </p:xfrm>
          <a:graphic>
            <a:graphicData uri="http://schemas.openxmlformats.org/presentationml/2006/ole">
              <mc:AlternateContent xmlns:mc="http://schemas.openxmlformats.org/markup-compatibility/2006">
                <mc:Choice xmlns:v="urn:schemas-microsoft-com:vml" Requires="v">
                  <p:oleObj spid="_x0000_s51306" name="Equation" r:id="rId3" imgW="95250" imgH="120650" progId="Equation.3">
                    <p:embed/>
                  </p:oleObj>
                </mc:Choice>
                <mc:Fallback>
                  <p:oleObj name="Equation" r:id="rId3" imgW="95250" imgH="120650" progId="Equation.3">
                    <p:embed/>
                    <p:pic>
                      <p:nvPicPr>
                        <p:cNvPr id="14344" name="Object 6">
                          <a:extLst>
                            <a:ext uri="{FF2B5EF4-FFF2-40B4-BE49-F238E27FC236}">
                              <a16:creationId xmlns:a16="http://schemas.microsoft.com/office/drawing/2014/main" id="{C11504BD-3CC8-F44E-A0CF-9DC356A68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444"/>
                          <a:ext cx="23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7">
              <a:extLst>
                <a:ext uri="{FF2B5EF4-FFF2-40B4-BE49-F238E27FC236}">
                  <a16:creationId xmlns:a16="http://schemas.microsoft.com/office/drawing/2014/main" id="{E71D8344-CEE8-7740-92F4-CD4870A53A91}"/>
                </a:ext>
              </a:extLst>
            </p:cNvPr>
            <p:cNvGraphicFramePr>
              <a:graphicFrameLocks noChangeAspect="1"/>
            </p:cNvGraphicFramePr>
            <p:nvPr/>
          </p:nvGraphicFramePr>
          <p:xfrm>
            <a:off x="1344" y="1410"/>
            <a:ext cx="300" cy="318"/>
          </p:xfrm>
          <a:graphic>
            <a:graphicData uri="http://schemas.openxmlformats.org/presentationml/2006/ole">
              <mc:AlternateContent xmlns:mc="http://schemas.openxmlformats.org/markup-compatibility/2006">
                <mc:Choice xmlns:v="urn:schemas-microsoft-com:vml" Requires="v">
                  <p:oleObj spid="_x0000_s51307" name="Equation" r:id="rId5" imgW="107950" imgH="120650" progId="Equation.3">
                    <p:embed/>
                  </p:oleObj>
                </mc:Choice>
                <mc:Fallback>
                  <p:oleObj name="Equation" r:id="rId5" imgW="107950" imgH="120650" progId="Equation.3">
                    <p:embed/>
                    <p:pic>
                      <p:nvPicPr>
                        <p:cNvPr id="14345" name="Object 7">
                          <a:extLst>
                            <a:ext uri="{FF2B5EF4-FFF2-40B4-BE49-F238E27FC236}">
                              <a16:creationId xmlns:a16="http://schemas.microsoft.com/office/drawing/2014/main" id="{E71D8344-CEE8-7740-92F4-CD4870A53A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1410"/>
                          <a:ext cx="30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0425" name="Text Box 9">
            <a:extLst>
              <a:ext uri="{FF2B5EF4-FFF2-40B4-BE49-F238E27FC236}">
                <a16:creationId xmlns:a16="http://schemas.microsoft.com/office/drawing/2014/main" id="{45B2700E-0E33-B945-BA29-AD1381097626}"/>
              </a:ext>
            </a:extLst>
          </p:cNvPr>
          <p:cNvSpPr txBox="1">
            <a:spLocks noChangeArrowheads="1"/>
          </p:cNvSpPr>
          <p:nvPr/>
        </p:nvSpPr>
        <p:spPr bwMode="auto">
          <a:xfrm>
            <a:off x="449263" y="3276600"/>
            <a:ext cx="7939087" cy="3070225"/>
          </a:xfrm>
          <a:prstGeom prst="rect">
            <a:avLst/>
          </a:prstGeom>
          <a:solidFill>
            <a:srgbClr val="CCFFFF"/>
          </a:solidFill>
          <a:ln w="57150" cmpd="thinThick">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2.</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正则方程和拉格朗日方程的比较。</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正则方程和拉格朗日方程一样都是力学体系的运动方程，不同之处是前者是</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2s</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个一阶微分方程而后者是</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s</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个二阶微分方程，如果单从数学上讲二者是等价的，但显然求解</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2s</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个一阶微分方程比求解</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s</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个二阶微分方程更简单一些。另外由于前者对于自变量而言形式是对称的，也就是形式上更优美一些，所以被称为正则方程，“正则”有“规整”之意。</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优越性</a:t>
            </a:r>
          </a:p>
        </p:txBody>
      </p:sp>
      <p:graphicFrame>
        <p:nvGraphicFramePr>
          <p:cNvPr id="60426" name="Object 10">
            <a:extLst>
              <a:ext uri="{FF2B5EF4-FFF2-40B4-BE49-F238E27FC236}">
                <a16:creationId xmlns:a16="http://schemas.microsoft.com/office/drawing/2014/main" id="{A98B221B-F3E0-284D-A79F-6F0C05643DC4}"/>
              </a:ext>
            </a:extLst>
          </p:cNvPr>
          <p:cNvGraphicFramePr>
            <a:graphicFrameLocks noChangeAspect="1"/>
          </p:cNvGraphicFramePr>
          <p:nvPr/>
        </p:nvGraphicFramePr>
        <p:xfrm>
          <a:off x="2357557" y="425689"/>
          <a:ext cx="1290638" cy="914400"/>
        </p:xfrm>
        <a:graphic>
          <a:graphicData uri="http://schemas.openxmlformats.org/presentationml/2006/ole">
            <mc:AlternateContent xmlns:mc="http://schemas.openxmlformats.org/markup-compatibility/2006">
              <mc:Choice xmlns:v="urn:schemas-microsoft-com:vml" Requires="v">
                <p:oleObj spid="_x0000_s51308" name="公式" r:id="rId7" imgW="7023100" imgH="4972050" progId="Equation.3">
                  <p:embed/>
                </p:oleObj>
              </mc:Choice>
              <mc:Fallback>
                <p:oleObj name="公式" r:id="rId7" imgW="7023100" imgH="4972050" progId="Equation.3">
                  <p:embed/>
                  <p:pic>
                    <p:nvPicPr>
                      <p:cNvPr id="60426" name="Object 10">
                        <a:extLst>
                          <a:ext uri="{FF2B5EF4-FFF2-40B4-BE49-F238E27FC236}">
                            <a16:creationId xmlns:a16="http://schemas.microsoft.com/office/drawing/2014/main" id="{A98B221B-F3E0-284D-A79F-6F0C05643D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557" y="425689"/>
                        <a:ext cx="1290638" cy="91440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7" name="Object 11">
            <a:extLst>
              <a:ext uri="{FF2B5EF4-FFF2-40B4-BE49-F238E27FC236}">
                <a16:creationId xmlns:a16="http://schemas.microsoft.com/office/drawing/2014/main" id="{EF3DF0A6-485C-6F46-A75F-2A30E749C49C}"/>
              </a:ext>
            </a:extLst>
          </p:cNvPr>
          <p:cNvGraphicFramePr>
            <a:graphicFrameLocks noChangeAspect="1"/>
          </p:cNvGraphicFramePr>
          <p:nvPr/>
        </p:nvGraphicFramePr>
        <p:xfrm>
          <a:off x="4729838" y="420057"/>
          <a:ext cx="1531937" cy="914400"/>
        </p:xfrm>
        <a:graphic>
          <a:graphicData uri="http://schemas.openxmlformats.org/presentationml/2006/ole">
            <mc:AlternateContent xmlns:mc="http://schemas.openxmlformats.org/markup-compatibility/2006">
              <mc:Choice xmlns:v="urn:schemas-microsoft-com:vml" Requires="v">
                <p:oleObj spid="_x0000_s51309" name="公式" r:id="rId9" imgW="8337550" imgH="4972050" progId="Equation.3">
                  <p:embed/>
                </p:oleObj>
              </mc:Choice>
              <mc:Fallback>
                <p:oleObj name="公式" r:id="rId9" imgW="8337550" imgH="4972050" progId="Equation.3">
                  <p:embed/>
                  <p:pic>
                    <p:nvPicPr>
                      <p:cNvPr id="60427" name="Object 11">
                        <a:extLst>
                          <a:ext uri="{FF2B5EF4-FFF2-40B4-BE49-F238E27FC236}">
                            <a16:creationId xmlns:a16="http://schemas.microsoft.com/office/drawing/2014/main" id="{EF3DF0A6-485C-6F46-A75F-2A30E749C4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9838" y="420057"/>
                        <a:ext cx="1531937" cy="91440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9100861B-977B-417D-AF50-8DC52908095F}"/>
              </a:ext>
            </a:extLst>
          </p:cNvPr>
          <p:cNvSpPr>
            <a:spLocks noGrp="1"/>
          </p:cNvSpPr>
          <p:nvPr>
            <p:ph type="sldNum" sz="quarter" idx="12"/>
          </p:nvPr>
        </p:nvSpPr>
        <p:spPr/>
        <p:txBody>
          <a:bodyPr/>
          <a:lstStyle/>
          <a:p>
            <a:pPr>
              <a:defRPr/>
            </a:pPr>
            <a:fld id="{8372D68D-3E4D-E140-BABB-1F7B81CFF020}" type="slidenum">
              <a:rPr lang="en-US" altLang="zh-CN" smtClean="0"/>
              <a:pPr>
                <a:defRPr/>
              </a:pPr>
              <a:t>27</a:t>
            </a:fld>
            <a:endParaRPr lang="en-US" altLang="zh-CN" dirty="0"/>
          </a:p>
        </p:txBody>
      </p:sp>
    </p:spTree>
    <p:extLst>
      <p:ext uri="{BB962C8B-B14F-4D97-AF65-F5344CB8AC3E}">
        <p14:creationId xmlns:p14="http://schemas.microsoft.com/office/powerpoint/2010/main" val="2217076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26"/>
                                        </p:tgtEl>
                                        <p:attrNameLst>
                                          <p:attrName>style.visibility</p:attrName>
                                        </p:attrNameLst>
                                      </p:cBhvr>
                                      <p:to>
                                        <p:strVal val="visible"/>
                                      </p:to>
                                    </p:set>
                                    <p:animEffect transition="in" filter="wipe(left)">
                                      <p:cBhvr>
                                        <p:cTn id="7" dur="500"/>
                                        <p:tgtEl>
                                          <p:spTgt spid="60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27"/>
                                        </p:tgtEl>
                                        <p:attrNameLst>
                                          <p:attrName>style.visibility</p:attrName>
                                        </p:attrNameLst>
                                      </p:cBhvr>
                                      <p:to>
                                        <p:strVal val="visible"/>
                                      </p:to>
                                    </p:set>
                                    <p:animEffect transition="in" filter="wipe(left)">
                                      <p:cBhvr>
                                        <p:cTn id="12" dur="500"/>
                                        <p:tgtEl>
                                          <p:spTgt spid="604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429"/>
                                        </p:tgtEl>
                                        <p:attrNameLst>
                                          <p:attrName>style.visibility</p:attrName>
                                        </p:attrNameLst>
                                      </p:cBhvr>
                                      <p:to>
                                        <p:strVal val="visible"/>
                                      </p:to>
                                    </p:set>
                                    <p:animEffect transition="in" filter="blinds(horizontal)">
                                      <p:cBhvr>
                                        <p:cTn id="17" dur="500"/>
                                        <p:tgtEl>
                                          <p:spTgt spid="604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0425"/>
                                        </p:tgtEl>
                                        <p:attrNameLst>
                                          <p:attrName>style.visibility</p:attrName>
                                        </p:attrNameLst>
                                      </p:cBhvr>
                                      <p:to>
                                        <p:strVal val="visible"/>
                                      </p:to>
                                    </p:set>
                                    <p:animEffect transition="in" filter="box(in)">
                                      <p:cBhvr>
                                        <p:cTn id="22" dur="500"/>
                                        <p:tgtEl>
                                          <p:spTgt spid="6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a:extLst>
              <a:ext uri="{FF2B5EF4-FFF2-40B4-BE49-F238E27FC236}">
                <a16:creationId xmlns:a16="http://schemas.microsoft.com/office/drawing/2014/main" id="{FDDF0745-F70A-8C4F-A05D-78D33CD64891}"/>
              </a:ext>
            </a:extLst>
          </p:cNvPr>
          <p:cNvSpPr txBox="1">
            <a:spLocks noChangeArrowheads="1"/>
          </p:cNvSpPr>
          <p:nvPr/>
        </p:nvSpPr>
        <p:spPr bwMode="auto">
          <a:xfrm>
            <a:off x="381000" y="304800"/>
            <a:ext cx="7785100" cy="1200150"/>
          </a:xfrm>
          <a:prstGeom prst="rect">
            <a:avLst/>
          </a:prstGeom>
          <a:solidFill>
            <a:srgbClr val="CCFFCC"/>
          </a:solidFill>
          <a:ln w="57150" cmpd="thinThick">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   </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由正则变量所构成的</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2s</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维空间，叫做体系的</a:t>
            </a:r>
            <a:r>
              <a:rPr kumimoji="1" lang="zh-CN" altLang="en-US" sz="24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mn-cs"/>
              </a:rPr>
              <a:t>相空间</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 </a:t>
            </a: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Phase space of a system)</a:t>
            </a:r>
            <a:r>
              <a:rPr kumimoji="0"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。由于它的每一个点对应体系的</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一个状态，又称状态空间。</a:t>
            </a:r>
          </a:p>
        </p:txBody>
      </p:sp>
      <p:sp>
        <p:nvSpPr>
          <p:cNvPr id="61445" name="Text Box 5">
            <a:extLst>
              <a:ext uri="{FF2B5EF4-FFF2-40B4-BE49-F238E27FC236}">
                <a16:creationId xmlns:a16="http://schemas.microsoft.com/office/drawing/2014/main" id="{7ED45D61-6427-F54F-AFFA-4CD60F158C4B}"/>
              </a:ext>
            </a:extLst>
          </p:cNvPr>
          <p:cNvSpPr txBox="1">
            <a:spLocks noChangeArrowheads="1"/>
          </p:cNvSpPr>
          <p:nvPr/>
        </p:nvSpPr>
        <p:spPr bwMode="auto">
          <a:xfrm>
            <a:off x="323850" y="2781300"/>
            <a:ext cx="8351838" cy="830263"/>
          </a:xfrm>
          <a:prstGeom prst="rect">
            <a:avLst/>
          </a:prstGeom>
          <a:solidFill>
            <a:srgbClr val="CCFFCC"/>
          </a:solidFill>
          <a:ln w="57150" cmpd="thinThick">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    </a:t>
            </a:r>
            <a:r>
              <a:rPr kumimoji="1"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玻尔兹曼和吉布斯将相空间的概念应用于气体运动学和统计物理学的研究，取得卓越成就</a:t>
            </a:r>
            <a:r>
              <a:rPr kumimoji="0"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a:t>
            </a:r>
          </a:p>
        </p:txBody>
      </p:sp>
      <p:sp>
        <p:nvSpPr>
          <p:cNvPr id="61446" name="Text Box 6">
            <a:extLst>
              <a:ext uri="{FF2B5EF4-FFF2-40B4-BE49-F238E27FC236}">
                <a16:creationId xmlns:a16="http://schemas.microsoft.com/office/drawing/2014/main" id="{EA8938BD-16EE-484A-B212-ED39053F8391}"/>
              </a:ext>
            </a:extLst>
          </p:cNvPr>
          <p:cNvSpPr txBox="1">
            <a:spLocks noChangeArrowheads="1"/>
          </p:cNvSpPr>
          <p:nvPr/>
        </p:nvSpPr>
        <p:spPr bwMode="auto">
          <a:xfrm>
            <a:off x="381000" y="1752600"/>
            <a:ext cx="8169275" cy="831850"/>
          </a:xfrm>
          <a:prstGeom prst="rect">
            <a:avLst/>
          </a:prstGeom>
          <a:solidFill>
            <a:srgbClr val="CCFF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这种用广义坐标和广义动量描述运动状态，以哈密顿正则方程作运动方程的力学称为</a:t>
            </a:r>
            <a:r>
              <a:rPr kumimoji="0"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哈密顿力学</a:t>
            </a:r>
            <a:r>
              <a:rPr kumimoji="0"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a:t>
            </a: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61447" name="Text Box 7">
            <a:extLst>
              <a:ext uri="{FF2B5EF4-FFF2-40B4-BE49-F238E27FC236}">
                <a16:creationId xmlns:a16="http://schemas.microsoft.com/office/drawing/2014/main" id="{6AC60AE1-8ACD-8449-9742-985F04798B48}"/>
              </a:ext>
            </a:extLst>
          </p:cNvPr>
          <p:cNvSpPr txBox="1">
            <a:spLocks noChangeArrowheads="1"/>
          </p:cNvSpPr>
          <p:nvPr/>
        </p:nvSpPr>
        <p:spPr bwMode="auto">
          <a:xfrm>
            <a:off x="152400" y="5638800"/>
            <a:ext cx="8812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哈密顿力学对于经典物理学向现代物理学的过渡起着重大作用！</a:t>
            </a:r>
          </a:p>
        </p:txBody>
      </p:sp>
      <p:sp>
        <p:nvSpPr>
          <p:cNvPr id="61448" name="Text Box 8">
            <a:extLst>
              <a:ext uri="{FF2B5EF4-FFF2-40B4-BE49-F238E27FC236}">
                <a16:creationId xmlns:a16="http://schemas.microsoft.com/office/drawing/2014/main" id="{AA7693E6-CA3C-A949-A1EC-6967DF594C46}"/>
              </a:ext>
            </a:extLst>
          </p:cNvPr>
          <p:cNvSpPr txBox="1">
            <a:spLocks noChangeArrowheads="1"/>
          </p:cNvSpPr>
          <p:nvPr/>
        </p:nvSpPr>
        <p:spPr bwMode="auto">
          <a:xfrm>
            <a:off x="304800" y="4114800"/>
            <a:ext cx="8397875" cy="1244600"/>
          </a:xfrm>
          <a:prstGeom prst="rect">
            <a:avLst/>
          </a:prstGeom>
          <a:solidFill>
            <a:srgbClr val="CCFFFF"/>
          </a:solidFill>
          <a:ln w="57150" cmpd="thinThick">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哈密顿正则方程的建立为泊松括号的建立准备了条件，而泊松括号在量子力学中是一种常用的符号，当然量子力学中是用量子泊松括号，不过，二者运算规则相仿。</a:t>
            </a: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2" name="灯片编号占位符 1">
            <a:extLst>
              <a:ext uri="{FF2B5EF4-FFF2-40B4-BE49-F238E27FC236}">
                <a16:creationId xmlns:a16="http://schemas.microsoft.com/office/drawing/2014/main" id="{4AD206A0-7FC7-4D40-B183-D31CDD3F95F3}"/>
              </a:ext>
            </a:extLst>
          </p:cNvPr>
          <p:cNvSpPr>
            <a:spLocks noGrp="1"/>
          </p:cNvSpPr>
          <p:nvPr>
            <p:ph type="sldNum" sz="quarter" idx="12"/>
          </p:nvPr>
        </p:nvSpPr>
        <p:spPr/>
        <p:txBody>
          <a:bodyPr/>
          <a:lstStyle/>
          <a:p>
            <a:pPr>
              <a:defRPr/>
            </a:pPr>
            <a:fld id="{8372D68D-3E4D-E140-BABB-1F7B81CFF020}" type="slidenum">
              <a:rPr lang="en-US" altLang="zh-CN" smtClean="0"/>
              <a:pPr>
                <a:defRPr/>
              </a:pPr>
              <a:t>28</a:t>
            </a:fld>
            <a:endParaRPr lang="en-US" altLang="zh-CN" dirty="0"/>
          </a:p>
        </p:txBody>
      </p:sp>
    </p:spTree>
    <p:extLst>
      <p:ext uri="{BB962C8B-B14F-4D97-AF65-F5344CB8AC3E}">
        <p14:creationId xmlns:p14="http://schemas.microsoft.com/office/powerpoint/2010/main" val="3651773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wipe(left)">
                                      <p:cBhvr>
                                        <p:cTn id="7" dur="500"/>
                                        <p:tgtEl>
                                          <p:spTgt spid="61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6"/>
                                        </p:tgtEl>
                                        <p:attrNameLst>
                                          <p:attrName>style.visibility</p:attrName>
                                        </p:attrNameLst>
                                      </p:cBhvr>
                                      <p:to>
                                        <p:strVal val="visible"/>
                                      </p:to>
                                    </p:set>
                                    <p:animEffect transition="in" filter="wipe(left)">
                                      <p:cBhvr>
                                        <p:cTn id="12" dur="500"/>
                                        <p:tgtEl>
                                          <p:spTgt spid="614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8"/>
                                        </p:tgtEl>
                                        <p:attrNameLst>
                                          <p:attrName>style.visibility</p:attrName>
                                        </p:attrNameLst>
                                      </p:cBhvr>
                                      <p:to>
                                        <p:strVal val="visible"/>
                                      </p:to>
                                    </p:set>
                                    <p:animEffect transition="in" filter="wipe(left)">
                                      <p:cBhvr>
                                        <p:cTn id="22" dur="500"/>
                                        <p:tgtEl>
                                          <p:spTgt spid="614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7"/>
                                        </p:tgtEl>
                                        <p:attrNameLst>
                                          <p:attrName>style.visibility</p:attrName>
                                        </p:attrNameLst>
                                      </p:cBhvr>
                                      <p:to>
                                        <p:strVal val="visible"/>
                                      </p:to>
                                    </p:set>
                                    <p:animEffect transition="in" filter="wipe(left)">
                                      <p:cBhvr>
                                        <p:cTn id="27" dur="500"/>
                                        <p:tgtEl>
                                          <p:spTgt spid="61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autoUpdateAnimBg="0"/>
      <p:bldP spid="61445" grpId="0" animBg="1" autoUpdateAnimBg="0"/>
      <p:bldP spid="61446" grpId="0" animBg="1" autoUpdateAnimBg="0"/>
      <p:bldP spid="61447" grpId="0" autoUpdateAnimBg="0"/>
      <p:bldP spid="6144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6" name="Text Box 24">
            <a:extLst>
              <a:ext uri="{FF2B5EF4-FFF2-40B4-BE49-F238E27FC236}">
                <a16:creationId xmlns:a16="http://schemas.microsoft.com/office/drawing/2014/main" id="{139D4412-C340-A148-98FF-0484DA7063ED}"/>
              </a:ext>
            </a:extLst>
          </p:cNvPr>
          <p:cNvSpPr txBox="1">
            <a:spLocks noChangeArrowheads="1"/>
          </p:cNvSpPr>
          <p:nvPr/>
        </p:nvSpPr>
        <p:spPr bwMode="auto">
          <a:xfrm>
            <a:off x="304800" y="5029200"/>
            <a:ext cx="8569325" cy="1225550"/>
          </a:xfrm>
          <a:prstGeom prst="rect">
            <a:avLst/>
          </a:prstGeom>
          <a:solidFill>
            <a:srgbClr val="CC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 4</a:t>
            </a:r>
            <a:r>
              <a:rPr kumimoji="1" lang="zh-CN" altLang="en-US"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 哈密顿动力学是现代数学研究的一个重要的领域。例如在人们所熟知的飞机、火箭发射后的巨大噪音、地震台风海浪等对工程结构的灾害性破坏等方面有着重要的应用。</a:t>
            </a:r>
          </a:p>
        </p:txBody>
      </p:sp>
      <p:sp>
        <p:nvSpPr>
          <p:cNvPr id="8217" name="Text Box 25">
            <a:extLst>
              <a:ext uri="{FF2B5EF4-FFF2-40B4-BE49-F238E27FC236}">
                <a16:creationId xmlns:a16="http://schemas.microsoft.com/office/drawing/2014/main" id="{F04A5DF0-FEB4-2946-98E5-37798DD7D623}"/>
              </a:ext>
            </a:extLst>
          </p:cNvPr>
          <p:cNvSpPr txBox="1">
            <a:spLocks noChangeArrowheads="1"/>
          </p:cNvSpPr>
          <p:nvPr/>
        </p:nvSpPr>
        <p:spPr bwMode="auto">
          <a:xfrm>
            <a:off x="304800" y="1219200"/>
            <a:ext cx="8496300" cy="1225550"/>
          </a:xfrm>
          <a:prstGeom prst="rect">
            <a:avLst/>
          </a:prstGeom>
          <a:solidFill>
            <a:srgbClr val="FFFF99"/>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 1</a:t>
            </a:r>
            <a:r>
              <a:rPr kumimoji="1" lang="zh-CN" altLang="en-US"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a:t>
            </a:r>
            <a:r>
              <a:rPr kumimoji="1" lang="en-US" altLang="zh-CN"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20</a:t>
            </a:r>
            <a:r>
              <a:rPr kumimoji="1" lang="zh-CN" altLang="en-US"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世纪以来，在现代物理学各分支，如波动力学、量子力学、相对论、原子物理学的建立过程中，哈密顿力学都起了重要作用．</a:t>
            </a:r>
          </a:p>
        </p:txBody>
      </p:sp>
      <p:sp>
        <p:nvSpPr>
          <p:cNvPr id="8219" name="AutoShape 27">
            <a:extLst>
              <a:ext uri="{FF2B5EF4-FFF2-40B4-BE49-F238E27FC236}">
                <a16:creationId xmlns:a16="http://schemas.microsoft.com/office/drawing/2014/main" id="{3BCB3C11-E50A-F743-9D64-CAA18F2145DD}"/>
              </a:ext>
            </a:extLst>
          </p:cNvPr>
          <p:cNvSpPr>
            <a:spLocks noChangeArrowheads="1"/>
          </p:cNvSpPr>
          <p:nvPr/>
        </p:nvSpPr>
        <p:spPr bwMode="auto">
          <a:xfrm>
            <a:off x="2514600" y="533400"/>
            <a:ext cx="2778125" cy="533400"/>
          </a:xfrm>
          <a:prstGeom prst="foldedCorner">
            <a:avLst>
              <a:gd name="adj" fmla="val 12500"/>
            </a:avLst>
          </a:prstGeom>
          <a:solidFill>
            <a:srgbClr val="CCFFFF"/>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重要应用</a:t>
            </a:r>
          </a:p>
        </p:txBody>
      </p:sp>
      <p:sp>
        <p:nvSpPr>
          <p:cNvPr id="8221" name="Text Box 29">
            <a:extLst>
              <a:ext uri="{FF2B5EF4-FFF2-40B4-BE49-F238E27FC236}">
                <a16:creationId xmlns:a16="http://schemas.microsoft.com/office/drawing/2014/main" id="{4454817A-7309-1448-9178-B22AA2F150CE}"/>
              </a:ext>
            </a:extLst>
          </p:cNvPr>
          <p:cNvSpPr txBox="1">
            <a:spLocks noChangeArrowheads="1"/>
          </p:cNvSpPr>
          <p:nvPr/>
        </p:nvSpPr>
        <p:spPr bwMode="auto">
          <a:xfrm>
            <a:off x="381000" y="2743200"/>
            <a:ext cx="8321675" cy="1225550"/>
          </a:xfrm>
          <a:prstGeom prst="rect">
            <a:avLst/>
          </a:prstGeom>
          <a:solidFill>
            <a:srgbClr val="FFCCFF"/>
          </a:solidFill>
          <a:ln w="38100">
            <a:solidFill>
              <a:srgbClr val="99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2</a:t>
            </a:r>
            <a:r>
              <a:rPr kumimoji="1" lang="zh-CN" altLang="en-US"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、哈密顿正则方程组在计算方法上有特殊优点，只要适当建立相应的数值积分方法，可使误差积累很慢，适用于计算步数很大的课题．</a:t>
            </a:r>
          </a:p>
        </p:txBody>
      </p:sp>
      <p:sp>
        <p:nvSpPr>
          <p:cNvPr id="8222" name="Text Box 30">
            <a:extLst>
              <a:ext uri="{FF2B5EF4-FFF2-40B4-BE49-F238E27FC236}">
                <a16:creationId xmlns:a16="http://schemas.microsoft.com/office/drawing/2014/main" id="{615C4BC5-22C4-164F-8B33-EC89B47CE6E8}"/>
              </a:ext>
            </a:extLst>
          </p:cNvPr>
          <p:cNvSpPr txBox="1">
            <a:spLocks noChangeArrowheads="1"/>
          </p:cNvSpPr>
          <p:nvPr/>
        </p:nvSpPr>
        <p:spPr bwMode="auto">
          <a:xfrm>
            <a:off x="365125" y="4059238"/>
            <a:ext cx="8321675" cy="831850"/>
          </a:xfrm>
          <a:prstGeom prst="rect">
            <a:avLst/>
          </a:prstGeom>
          <a:solidFill>
            <a:srgbClr val="CCFF99"/>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3</a:t>
            </a:r>
            <a:r>
              <a:rPr kumimoji="1" lang="zh-CN" altLang="en-US" sz="2400" b="0" i="0" u="none" strike="noStrike" kern="1200" cap="none" spc="0" normalizeH="0" baseline="0" noProof="0">
                <a:ln>
                  <a:noFill/>
                </a:ln>
                <a:solidFill>
                  <a:srgbClr val="4D4D4D"/>
                </a:solidFill>
                <a:effectLst/>
                <a:uLnTx/>
                <a:uFillTx/>
                <a:latin typeface="Times New Roman" panose="02020603050405020304" pitchFamily="18" charset="0"/>
                <a:ea typeface="黑体" panose="02010609060101010101" pitchFamily="49" charset="-122"/>
                <a:cs typeface="+mn-cs"/>
              </a:rPr>
              <a:t>、中国计算数学家冯康等建立的辛积分法，符合哈密顿方程组的特点，计算效果很好，受到国际上的重视．</a:t>
            </a:r>
          </a:p>
        </p:txBody>
      </p:sp>
      <p:sp>
        <p:nvSpPr>
          <p:cNvPr id="2" name="灯片编号占位符 1">
            <a:extLst>
              <a:ext uri="{FF2B5EF4-FFF2-40B4-BE49-F238E27FC236}">
                <a16:creationId xmlns:a16="http://schemas.microsoft.com/office/drawing/2014/main" id="{8E8BE829-F472-425F-9769-8FEC6E38B022}"/>
              </a:ext>
            </a:extLst>
          </p:cNvPr>
          <p:cNvSpPr>
            <a:spLocks noGrp="1"/>
          </p:cNvSpPr>
          <p:nvPr>
            <p:ph type="sldNum" sz="quarter" idx="12"/>
          </p:nvPr>
        </p:nvSpPr>
        <p:spPr/>
        <p:txBody>
          <a:bodyPr/>
          <a:lstStyle/>
          <a:p>
            <a:pPr>
              <a:defRPr/>
            </a:pPr>
            <a:fld id="{8372D68D-3E4D-E140-BABB-1F7B81CFF020}" type="slidenum">
              <a:rPr lang="en-US" altLang="zh-CN" smtClean="0"/>
              <a:pPr>
                <a:defRPr/>
              </a:pPr>
              <a:t>29</a:t>
            </a:fld>
            <a:endParaRPr lang="en-US" altLang="zh-CN" dirty="0"/>
          </a:p>
        </p:txBody>
      </p:sp>
    </p:spTree>
    <p:extLst>
      <p:ext uri="{BB962C8B-B14F-4D97-AF65-F5344CB8AC3E}">
        <p14:creationId xmlns:p14="http://schemas.microsoft.com/office/powerpoint/2010/main" val="767080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19"/>
                                        </p:tgtEl>
                                        <p:attrNameLst>
                                          <p:attrName>style.visibility</p:attrName>
                                        </p:attrNameLst>
                                      </p:cBhvr>
                                      <p:to>
                                        <p:strVal val="visible"/>
                                      </p:to>
                                    </p:set>
                                    <p:animEffect transition="in" filter="blinds(horizontal)">
                                      <p:cBhvr>
                                        <p:cTn id="7" dur="500"/>
                                        <p:tgtEl>
                                          <p:spTgt spid="8219"/>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217"/>
                                        </p:tgtEl>
                                        <p:attrNameLst>
                                          <p:attrName>style.visibility</p:attrName>
                                        </p:attrNameLst>
                                      </p:cBhvr>
                                      <p:to>
                                        <p:strVal val="visible"/>
                                      </p:to>
                                    </p:set>
                                    <p:animEffect transition="in" filter="checkerboard(across)">
                                      <p:cBhvr>
                                        <p:cTn id="12" dur="500"/>
                                        <p:tgtEl>
                                          <p:spTgt spid="8217"/>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21"/>
                                        </p:tgtEl>
                                        <p:attrNameLst>
                                          <p:attrName>style.visibility</p:attrName>
                                        </p:attrNameLst>
                                      </p:cBhvr>
                                      <p:to>
                                        <p:strVal val="visible"/>
                                      </p:to>
                                    </p:set>
                                    <p:animEffect transition="in" filter="wipe(left)">
                                      <p:cBhvr>
                                        <p:cTn id="17" dur="500"/>
                                        <p:tgtEl>
                                          <p:spTgt spid="8221"/>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22"/>
                                        </p:tgtEl>
                                        <p:attrNameLst>
                                          <p:attrName>style.visibility</p:attrName>
                                        </p:attrNameLst>
                                      </p:cBhvr>
                                      <p:to>
                                        <p:strVal val="visible"/>
                                      </p:to>
                                    </p:set>
                                    <p:animEffect transition="in" filter="wipe(left)">
                                      <p:cBhvr>
                                        <p:cTn id="22" dur="500"/>
                                        <p:tgtEl>
                                          <p:spTgt spid="8222"/>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216"/>
                                        </p:tgtEl>
                                        <p:attrNameLst>
                                          <p:attrName>style.visibility</p:attrName>
                                        </p:attrNameLst>
                                      </p:cBhvr>
                                      <p:to>
                                        <p:strVal val="visible"/>
                                      </p:to>
                                    </p:set>
                                    <p:animEffect transition="in" filter="checkerboard(across)">
                                      <p:cBhvr>
                                        <p:cTn id="27" dur="500"/>
                                        <p:tgtEl>
                                          <p:spTgt spid="8216"/>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6" grpId="0" animBg="1" autoUpdateAnimBg="0"/>
      <p:bldP spid="8217" grpId="0" animBg="1" autoUpdateAnimBg="0"/>
      <p:bldP spid="8219" grpId="0" animBg="1" autoUpdateAnimBg="0"/>
      <p:bldP spid="8221" grpId="0" animBg="1" autoUpdateAnimBg="0"/>
      <p:bldP spid="822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D204AB71-6D08-F942-8972-F5A02C0F0296}"/>
              </a:ext>
            </a:extLst>
          </p:cNvPr>
          <p:cNvSpPr txBox="1">
            <a:spLocks noChangeArrowheads="1"/>
          </p:cNvSpPr>
          <p:nvPr/>
        </p:nvSpPr>
        <p:spPr bwMode="auto">
          <a:xfrm>
            <a:off x="112770" y="260648"/>
            <a:ext cx="6115413" cy="523220"/>
          </a:xfrm>
          <a:prstGeom prst="rect">
            <a:avLst/>
          </a:prstGeom>
          <a:solidFill>
            <a:schemeClr val="bg1"/>
          </a:solidFill>
          <a:ln w="9525">
            <a:solidFill>
              <a:srgbClr val="FFCC00"/>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ea typeface="黑体" panose="02010609060101010101" pitchFamily="49" charset="-122"/>
              </a:rPr>
              <a:t>一、勒让德变换与哈密顿正则方程</a:t>
            </a:r>
          </a:p>
        </p:txBody>
      </p:sp>
      <mc:AlternateContent xmlns:mc="http://schemas.openxmlformats.org/markup-compatibility/2006" xmlns:a14="http://schemas.microsoft.com/office/drawing/2010/main">
        <mc:Choice Requires="a14">
          <p:sp>
            <p:nvSpPr>
              <p:cNvPr id="8" name="Text Box 11">
                <a:extLst>
                  <a:ext uri="{FF2B5EF4-FFF2-40B4-BE49-F238E27FC236}">
                    <a16:creationId xmlns:a16="http://schemas.microsoft.com/office/drawing/2014/main" id="{9878054E-60CB-4C5D-A94C-AB3787CEB23C}"/>
                  </a:ext>
                </a:extLst>
              </p:cNvPr>
              <p:cNvSpPr txBox="1">
                <a:spLocks noChangeArrowheads="1"/>
              </p:cNvSpPr>
              <p:nvPr/>
            </p:nvSpPr>
            <p:spPr bwMode="auto">
              <a:xfrm>
                <a:off x="107504" y="852316"/>
                <a:ext cx="8928992" cy="5649239"/>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0" lang="zh-CN" altLang="en-US" b="1" dirty="0">
                    <a:solidFill>
                      <a:srgbClr val="0000FF"/>
                    </a:solidFill>
                    <a:ea typeface="黑体" panose="02010609060101010101" pitchFamily="49" charset="-122"/>
                  </a:rPr>
                  <a:t>数学上的勒让德变换</a:t>
                </a:r>
                <a:r>
                  <a:rPr kumimoji="0" lang="zh-CN" altLang="en-US" dirty="0">
                    <a:solidFill>
                      <a:schemeClr val="tx1"/>
                    </a:solidFill>
                    <a:ea typeface="黑体" panose="02010609060101010101" pitchFamily="49" charset="-122"/>
                  </a:rPr>
                  <a:t>：考虑依赖于</a:t>
                </a:r>
                <a14:m>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𝑥</m:t>
                    </m:r>
                  </m:oMath>
                </a14:m>
                <a:r>
                  <a:rPr kumimoji="0" lang="zh-CN" altLang="en-US" dirty="0">
                    <a:solidFill>
                      <a:schemeClr val="tx1"/>
                    </a:solidFill>
                    <a:ea typeface="黑体" panose="02010609060101010101" pitchFamily="49" charset="-122"/>
                  </a:rPr>
                  <a:t>和</a:t>
                </a:r>
                <a14:m>
                  <m:oMath xmlns:m="http://schemas.openxmlformats.org/officeDocument/2006/math">
                    <m:r>
                      <a:rPr kumimoji="0" lang="en-US" altLang="zh-CN" b="0" i="1" dirty="0" smtClean="0">
                        <a:solidFill>
                          <a:schemeClr val="tx1"/>
                        </a:solidFill>
                        <a:latin typeface="Cambria Math" panose="02040503050406030204" pitchFamily="18" charset="0"/>
                        <a:ea typeface="黑体" panose="02010609060101010101" pitchFamily="49" charset="-122"/>
                      </a:rPr>
                      <m:t>𝑦</m:t>
                    </m:r>
                  </m:oMath>
                </a14:m>
                <a:r>
                  <a:rPr kumimoji="0" lang="zh-CN" altLang="en-US" dirty="0">
                    <a:solidFill>
                      <a:schemeClr val="tx1"/>
                    </a:solidFill>
                    <a:ea typeface="黑体" panose="02010609060101010101" pitchFamily="49" charset="-122"/>
                  </a:rPr>
                  <a:t>的</a:t>
                </a:r>
                <a:r>
                  <a:rPr kumimoji="0" lang="zh-CN" altLang="en-US" dirty="0">
                    <a:solidFill>
                      <a:srgbClr val="FF0000"/>
                    </a:solidFill>
                    <a:ea typeface="黑体" panose="02010609060101010101" pitchFamily="49" charset="-122"/>
                  </a:rPr>
                  <a:t>函数</a:t>
                </a:r>
                <a14:m>
                  <m:oMath xmlns:m="http://schemas.openxmlformats.org/officeDocument/2006/math">
                    <m:r>
                      <a:rPr kumimoji="0" lang="en-US" altLang="zh-CN" b="0" i="1" smtClean="0">
                        <a:solidFill>
                          <a:srgbClr val="FF0000"/>
                        </a:solidFill>
                        <a:latin typeface="Cambria Math" panose="02040503050406030204" pitchFamily="18" charset="0"/>
                        <a:ea typeface="黑体" panose="02010609060101010101" pitchFamily="49" charset="-122"/>
                      </a:rPr>
                      <m:t>𝑓</m:t>
                    </m:r>
                    <m:r>
                      <a:rPr kumimoji="0" lang="en-US" altLang="zh-CN" b="0" i="1" smtClean="0">
                        <a:solidFill>
                          <a:srgbClr val="FF0000"/>
                        </a:solidFill>
                        <a:latin typeface="Cambria Math" panose="02040503050406030204" pitchFamily="18" charset="0"/>
                        <a:ea typeface="黑体" panose="02010609060101010101" pitchFamily="49" charset="-122"/>
                      </a:rPr>
                      <m:t>(</m:t>
                    </m:r>
                    <m:r>
                      <a:rPr kumimoji="0" lang="en-US" altLang="zh-CN" b="0" i="1" smtClean="0">
                        <a:solidFill>
                          <a:srgbClr val="FF0000"/>
                        </a:solidFill>
                        <a:latin typeface="Cambria Math" panose="02040503050406030204" pitchFamily="18" charset="0"/>
                        <a:ea typeface="黑体" panose="02010609060101010101" pitchFamily="49" charset="-122"/>
                      </a:rPr>
                      <m:t>𝑥</m:t>
                    </m:r>
                    <m:r>
                      <a:rPr kumimoji="0" lang="en-US" altLang="zh-CN" b="0" i="1" smtClean="0">
                        <a:solidFill>
                          <a:srgbClr val="FF0000"/>
                        </a:solidFill>
                        <a:latin typeface="Cambria Math" panose="02040503050406030204" pitchFamily="18" charset="0"/>
                        <a:ea typeface="黑体" panose="02010609060101010101" pitchFamily="49" charset="-122"/>
                      </a:rPr>
                      <m:t>,</m:t>
                    </m:r>
                    <m:r>
                      <a:rPr kumimoji="0" lang="en-US" altLang="zh-CN" b="0" i="1" smtClean="0">
                        <a:solidFill>
                          <a:srgbClr val="FF0000"/>
                        </a:solidFill>
                        <a:latin typeface="Cambria Math" panose="02040503050406030204" pitchFamily="18" charset="0"/>
                        <a:ea typeface="黑体" panose="02010609060101010101" pitchFamily="49" charset="-122"/>
                      </a:rPr>
                      <m:t>𝑦</m:t>
                    </m:r>
                    <m:r>
                      <a:rPr kumimoji="0" lang="en-US" altLang="zh-CN" b="0" i="1" smtClean="0">
                        <a:solidFill>
                          <a:srgbClr val="FF0000"/>
                        </a:solidFill>
                        <a:latin typeface="Cambria Math" panose="02040503050406030204" pitchFamily="18" charset="0"/>
                        <a:ea typeface="黑体" panose="02010609060101010101" pitchFamily="49" charset="-122"/>
                      </a:rPr>
                      <m:t>)</m:t>
                    </m:r>
                  </m:oMath>
                </a14:m>
                <a:endParaRPr kumimoji="0" lang="en-US" altLang="zh-CN" dirty="0">
                  <a:solidFill>
                    <a:srgbClr val="FF0000"/>
                  </a:solidFill>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kumimoji="0" lang="en-US" altLang="zh-CN" b="0" i="1" smtClean="0">
                          <a:solidFill>
                            <a:srgbClr val="0000FF"/>
                          </a:solidFill>
                          <a:latin typeface="Cambria Math" panose="02040503050406030204" pitchFamily="18" charset="0"/>
                          <a:ea typeface="黑体" panose="02010609060101010101" pitchFamily="49" charset="-122"/>
                        </a:rPr>
                        <m:t>𝑓</m:t>
                      </m:r>
                      <m:d>
                        <m:dPr>
                          <m:ctrlPr>
                            <a:rPr kumimoji="0" lang="en-US" altLang="zh-CN" b="0" i="1" smtClean="0">
                              <a:solidFill>
                                <a:srgbClr val="0000FF"/>
                              </a:solidFill>
                              <a:latin typeface="Cambria Math" panose="02040503050406030204" pitchFamily="18" charset="0"/>
                              <a:ea typeface="黑体" panose="02010609060101010101" pitchFamily="49" charset="-122"/>
                            </a:rPr>
                          </m:ctrlPr>
                        </m:dPr>
                        <m:e>
                          <m:r>
                            <a:rPr kumimoji="0" lang="en-US" altLang="zh-CN" b="0" i="1" smtClean="0">
                              <a:solidFill>
                                <a:srgbClr val="0000FF"/>
                              </a:solidFill>
                              <a:latin typeface="Cambria Math" panose="02040503050406030204" pitchFamily="18" charset="0"/>
                              <a:ea typeface="黑体" panose="02010609060101010101" pitchFamily="49" charset="-122"/>
                            </a:rPr>
                            <m:t>𝑥</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𝑦</m:t>
                          </m:r>
                        </m:e>
                      </m:d>
                      <m:r>
                        <a:rPr kumimoji="0" lang="en-US" altLang="zh-CN" b="0" i="1" smtClean="0">
                          <a:solidFill>
                            <a:srgbClr val="0000FF"/>
                          </a:solidFill>
                          <a:latin typeface="Cambria Math" panose="02040503050406030204" pitchFamily="18" charset="0"/>
                          <a:ea typeface="黑体" panose="02010609060101010101" pitchFamily="49" charset="-122"/>
                        </a:rPr>
                        <m:t>,  </m:t>
                      </m:r>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𝑓</m:t>
                      </m:r>
                      <m:r>
                        <a:rPr kumimoji="0" lang="en-US" altLang="zh-CN" b="0" i="1" smtClean="0">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𝑓</m:t>
                          </m:r>
                        </m:e>
                        <m:sub>
                          <m:r>
                            <a:rPr kumimoji="0" lang="en-US" altLang="zh-CN" b="0" i="1" smtClean="0">
                              <a:solidFill>
                                <a:srgbClr val="0000FF"/>
                              </a:solidFill>
                              <a:latin typeface="Cambria Math" panose="02040503050406030204" pitchFamily="18" charset="0"/>
                              <a:ea typeface="黑体" panose="02010609060101010101" pitchFamily="49" charset="-122"/>
                            </a:rPr>
                            <m:t>𝑥</m:t>
                          </m:r>
                        </m:sub>
                      </m:sSub>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𝑥</m:t>
                      </m:r>
                      <m:r>
                        <a:rPr kumimoji="0" lang="en-US" altLang="zh-CN" b="0" i="1" smtClean="0">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𝑓</m:t>
                          </m:r>
                        </m:e>
                        <m:sub>
                          <m:r>
                            <a:rPr kumimoji="0" lang="en-US" altLang="zh-CN" b="0" i="1" smtClean="0">
                              <a:solidFill>
                                <a:srgbClr val="0000FF"/>
                              </a:solidFill>
                              <a:latin typeface="Cambria Math" panose="02040503050406030204" pitchFamily="18" charset="0"/>
                              <a:ea typeface="黑体" panose="02010609060101010101" pitchFamily="49" charset="-122"/>
                            </a:rPr>
                            <m:t>𝑦</m:t>
                          </m:r>
                        </m:sub>
                      </m:sSub>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𝑦</m:t>
                      </m:r>
                    </m:oMath>
                  </m:oMathPara>
                </a14:m>
                <a:endParaRPr kumimoji="0" lang="en-US" altLang="zh-CN" b="0" dirty="0">
                  <a:solidFill>
                    <a:srgbClr val="0000FF"/>
                  </a:solidFill>
                  <a:ea typeface="黑体" panose="02010609060101010101" pitchFamily="49" charset="-122"/>
                </a:endParaRPr>
              </a:p>
              <a:p>
                <a:pPr eaLnBrk="1" hangingPunct="1">
                  <a:lnSpc>
                    <a:spcPct val="150000"/>
                  </a:lnSpc>
                </a:pPr>
                <a14:m>
                  <m:oMath xmlns:m="http://schemas.openxmlformats.org/officeDocument/2006/math">
                    <m:r>
                      <a:rPr kumimoji="0" lang="en-US" altLang="zh-CN" b="1" i="1">
                        <a:solidFill>
                          <a:srgbClr val="FF0000"/>
                        </a:solidFill>
                        <a:latin typeface="Cambria Math" panose="02040503050406030204" pitchFamily="18" charset="0"/>
                        <a:ea typeface="黑体" panose="02010609060101010101" pitchFamily="49" charset="-122"/>
                      </a:rPr>
                      <m:t>𝒙</m:t>
                    </m:r>
                    <m:r>
                      <a:rPr kumimoji="0" lang="en-US" altLang="zh-CN" b="1" i="1">
                        <a:solidFill>
                          <a:srgbClr val="FF0000"/>
                        </a:solidFill>
                        <a:latin typeface="Cambria Math" panose="02040503050406030204" pitchFamily="18" charset="0"/>
                        <a:ea typeface="黑体" panose="02010609060101010101" pitchFamily="49" charset="-122"/>
                      </a:rPr>
                      <m:t>→</m:t>
                    </m:r>
                    <m:r>
                      <a:rPr kumimoji="0" lang="en-US" altLang="zh-CN" b="1" i="1">
                        <a:solidFill>
                          <a:srgbClr val="FF0000"/>
                        </a:solidFill>
                        <a:latin typeface="Cambria Math" panose="02040503050406030204" pitchFamily="18" charset="0"/>
                        <a:ea typeface="黑体" panose="02010609060101010101" pitchFamily="49" charset="-122"/>
                      </a:rPr>
                      <m:t>𝒖</m:t>
                    </m:r>
                  </m:oMath>
                </a14:m>
                <a:r>
                  <a:rPr kumimoji="0" lang="zh-CN" altLang="en-US" dirty="0">
                    <a:ea typeface="黑体" panose="02010609060101010101" pitchFamily="49" charset="-122"/>
                  </a:rPr>
                  <a:t> 坐标变换：</a:t>
                </a:r>
                <a:r>
                  <a:rPr kumimoji="0" lang="zh-CN" altLang="en-US" b="0" dirty="0">
                    <a:solidFill>
                      <a:schemeClr val="tx1"/>
                    </a:solidFill>
                    <a:ea typeface="黑体" panose="02010609060101010101" pitchFamily="49" charset="-122"/>
                  </a:rPr>
                  <a:t>将原始函数的导数</a:t>
                </a:r>
                <a14:m>
                  <m:oMath xmlns:m="http://schemas.openxmlformats.org/officeDocument/2006/math">
                    <m:sSub>
                      <m:sSubPr>
                        <m:ctrlPr>
                          <a:rPr kumimoji="0" lang="en-US" altLang="zh-CN" b="0" i="1" smtClean="0">
                            <a:solidFill>
                              <a:schemeClr val="tx1"/>
                            </a:solidFill>
                            <a:latin typeface="Cambria Math" panose="02040503050406030204" pitchFamily="18" charset="0"/>
                            <a:ea typeface="黑体" panose="02010609060101010101" pitchFamily="49" charset="-122"/>
                          </a:rPr>
                        </m:ctrlPr>
                      </m:sSubPr>
                      <m:e>
                        <m:r>
                          <a:rPr kumimoji="0" lang="en-US" altLang="zh-CN" b="0" i="1" smtClean="0">
                            <a:solidFill>
                              <a:schemeClr val="tx1"/>
                            </a:solidFill>
                            <a:latin typeface="Cambria Math" panose="02040503050406030204" pitchFamily="18" charset="0"/>
                            <a:ea typeface="黑体" panose="02010609060101010101" pitchFamily="49" charset="-122"/>
                          </a:rPr>
                          <m:t>𝑓</m:t>
                        </m:r>
                      </m:e>
                      <m:sub>
                        <m:r>
                          <a:rPr kumimoji="0" lang="en-US" altLang="zh-CN" b="0" i="1" smtClean="0">
                            <a:solidFill>
                              <a:schemeClr val="tx1"/>
                            </a:solidFill>
                            <a:latin typeface="Cambria Math" panose="02040503050406030204" pitchFamily="18" charset="0"/>
                            <a:ea typeface="黑体" panose="02010609060101010101" pitchFamily="49" charset="-122"/>
                          </a:rPr>
                          <m:t>𝑥</m:t>
                        </m:r>
                      </m:sub>
                    </m:sSub>
                  </m:oMath>
                </a14:m>
                <a:r>
                  <a:rPr kumimoji="0" lang="zh-CN" altLang="en-US" b="0" dirty="0">
                    <a:solidFill>
                      <a:schemeClr val="tx1"/>
                    </a:solidFill>
                    <a:ea typeface="黑体" panose="02010609060101010101" pitchFamily="49" charset="-122"/>
                  </a:rPr>
                  <a:t>定义为新变量</a:t>
                </a:r>
                <a14:m>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𝑢</m:t>
                    </m:r>
                  </m:oMath>
                </a14:m>
                <a:r>
                  <a:rPr kumimoji="0" lang="zh-CN" altLang="en-US" b="0" dirty="0">
                    <a:solidFill>
                      <a:schemeClr val="tx1"/>
                    </a:solidFill>
                    <a:ea typeface="黑体" panose="02010609060101010101" pitchFamily="49" charset="-122"/>
                  </a:rPr>
                  <a:t>，即</a:t>
                </a:r>
                <a:endParaRPr kumimoji="0" lang="en-US" altLang="zh-CN" b="0" dirty="0">
                  <a:solidFill>
                    <a:schemeClr val="tx1"/>
                  </a:solidFill>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kumimoji="0" lang="en-US" altLang="zh-CN" b="0" i="1" smtClean="0">
                          <a:solidFill>
                            <a:srgbClr val="0000FF"/>
                          </a:solidFill>
                          <a:latin typeface="Cambria Math" panose="02040503050406030204" pitchFamily="18" charset="0"/>
                          <a:ea typeface="黑体" panose="02010609060101010101" pitchFamily="49" charset="-122"/>
                        </a:rPr>
                        <m:t>𝑢</m:t>
                      </m:r>
                      <m:r>
                        <a:rPr kumimoji="0" lang="en-US" altLang="zh-CN" b="0" i="1" smtClean="0">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𝑓</m:t>
                          </m:r>
                        </m:e>
                        <m:sub>
                          <m:r>
                            <a:rPr kumimoji="0" lang="en-US" altLang="zh-CN" b="0" i="1" smtClean="0">
                              <a:solidFill>
                                <a:srgbClr val="0000FF"/>
                              </a:solidFill>
                              <a:latin typeface="Cambria Math" panose="02040503050406030204" pitchFamily="18" charset="0"/>
                              <a:ea typeface="黑体" panose="02010609060101010101" pitchFamily="49" charset="-122"/>
                            </a:rPr>
                            <m:t>𝑥</m:t>
                          </m:r>
                        </m:sub>
                      </m:sSub>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𝑥</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𝑦</m:t>
                      </m:r>
                      <m:r>
                        <a:rPr kumimoji="0" lang="en-US" altLang="zh-CN" b="0" i="1" smtClean="0">
                          <a:solidFill>
                            <a:srgbClr val="0000FF"/>
                          </a:solidFill>
                          <a:latin typeface="Cambria Math" panose="02040503050406030204" pitchFamily="18" charset="0"/>
                          <a:ea typeface="黑体" panose="02010609060101010101" pitchFamily="49" charset="-122"/>
                        </a:rPr>
                        <m:t>)   </m:t>
                      </m:r>
                      <m:groupChr>
                        <m:groupChrPr>
                          <m:chr m:val="⇒"/>
                          <m:vertJc m:val="bot"/>
                          <m:ctrlPr>
                            <a:rPr kumimoji="0" lang="en-US" altLang="zh-CN" b="0" i="1" smtClean="0">
                              <a:solidFill>
                                <a:srgbClr val="0000FF"/>
                              </a:solidFill>
                              <a:latin typeface="Cambria Math" panose="02040503050406030204" pitchFamily="18" charset="0"/>
                              <a:ea typeface="黑体" panose="02010609060101010101" pitchFamily="49" charset="-122"/>
                            </a:rPr>
                          </m:ctrlPr>
                        </m:groupChrPr>
                        <m:e>
                          <m:r>
                            <m:rPr>
                              <m:brk m:alnAt="2"/>
                            </m:rPr>
                            <a:rPr kumimoji="0" lang="zh-CN" altLang="en-US" i="1">
                              <a:solidFill>
                                <a:srgbClr val="0000FF"/>
                              </a:solidFill>
                              <a:latin typeface="Cambria Math" panose="02040503050406030204" pitchFamily="18" charset="0"/>
                              <a:ea typeface="黑体" panose="02010609060101010101" pitchFamily="49" charset="-122"/>
                            </a:rPr>
                            <m:t>反</m:t>
                          </m:r>
                          <m:r>
                            <a:rPr kumimoji="0" lang="zh-CN" altLang="en-US" i="1">
                              <a:solidFill>
                                <a:srgbClr val="0000FF"/>
                              </a:solidFill>
                              <a:latin typeface="Cambria Math" panose="02040503050406030204" pitchFamily="18" charset="0"/>
                              <a:ea typeface="黑体" panose="02010609060101010101" pitchFamily="49" charset="-122"/>
                            </a:rPr>
                            <m:t>解</m:t>
                          </m:r>
                          <m:r>
                            <a:rPr kumimoji="0" lang="zh-CN" altLang="en-US" i="1" smtClean="0">
                              <a:solidFill>
                                <a:srgbClr val="0000FF"/>
                              </a:solidFill>
                              <a:latin typeface="Cambria Math" panose="02040503050406030204" pitchFamily="18" charset="0"/>
                              <a:ea typeface="黑体" panose="02010609060101010101" pitchFamily="49" charset="-122"/>
                            </a:rPr>
                            <m:t>左</m:t>
                          </m:r>
                          <m:r>
                            <a:rPr kumimoji="0" lang="zh-CN" altLang="en-US" i="1">
                              <a:solidFill>
                                <a:srgbClr val="0000FF"/>
                              </a:solidFill>
                              <a:latin typeface="Cambria Math" panose="02040503050406030204" pitchFamily="18" charset="0"/>
                              <a:ea typeface="黑体" panose="02010609060101010101" pitchFamily="49" charset="-122"/>
                            </a:rPr>
                            <m:t>边</m:t>
                          </m:r>
                          <m:r>
                            <a:rPr kumimoji="0" lang="zh-CN" altLang="en-US" i="1" smtClean="0">
                              <a:solidFill>
                                <a:srgbClr val="0000FF"/>
                              </a:solidFill>
                              <a:latin typeface="Cambria Math" panose="02040503050406030204" pitchFamily="18" charset="0"/>
                              <a:ea typeface="黑体" panose="02010609060101010101" pitchFamily="49" charset="-122"/>
                            </a:rPr>
                            <m:t>方程</m:t>
                          </m:r>
                        </m:e>
                      </m:groupChr>
                      <m:r>
                        <a:rPr kumimoji="0" lang="en-US" altLang="zh-CN" b="0" i="1" smtClean="0">
                          <a:solidFill>
                            <a:srgbClr val="0000FF"/>
                          </a:solidFill>
                          <a:latin typeface="Cambria Math" panose="02040503050406030204" pitchFamily="18" charset="0"/>
                          <a:ea typeface="黑体" panose="02010609060101010101" pitchFamily="49" charset="-122"/>
                        </a:rPr>
                        <m:t>   </m:t>
                      </m:r>
                      <m:r>
                        <a:rPr kumimoji="0" lang="en-US" altLang="zh-CN" b="0" i="1" smtClean="0">
                          <a:solidFill>
                            <a:srgbClr val="0000FF"/>
                          </a:solidFill>
                          <a:latin typeface="Cambria Math" panose="02040503050406030204" pitchFamily="18" charset="0"/>
                          <a:ea typeface="黑体" panose="02010609060101010101" pitchFamily="49" charset="-122"/>
                        </a:rPr>
                        <m:t>𝑥</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𝑥</m:t>
                      </m:r>
                      <m:d>
                        <m:dPr>
                          <m:ctrlPr>
                            <a:rPr kumimoji="0" lang="en-US" altLang="zh-CN" b="0" i="1" smtClean="0">
                              <a:solidFill>
                                <a:srgbClr val="0000FF"/>
                              </a:solidFill>
                              <a:latin typeface="Cambria Math" panose="02040503050406030204" pitchFamily="18" charset="0"/>
                              <a:ea typeface="黑体" panose="02010609060101010101" pitchFamily="49" charset="-122"/>
                            </a:rPr>
                          </m:ctrlPr>
                        </m:dPr>
                        <m:e>
                          <m:r>
                            <a:rPr kumimoji="0" lang="en-US" altLang="zh-CN" b="0" i="1" smtClean="0">
                              <a:solidFill>
                                <a:srgbClr val="0000FF"/>
                              </a:solidFill>
                              <a:latin typeface="Cambria Math" panose="02040503050406030204" pitchFamily="18" charset="0"/>
                              <a:ea typeface="黑体" panose="02010609060101010101" pitchFamily="49" charset="-122"/>
                            </a:rPr>
                            <m:t>𝑢</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𝑦</m:t>
                          </m:r>
                        </m:e>
                      </m:d>
                    </m:oMath>
                  </m:oMathPara>
                </a14:m>
                <a:endParaRPr kumimoji="0" lang="en-US" altLang="zh-CN" b="0" dirty="0">
                  <a:solidFill>
                    <a:schemeClr val="tx1"/>
                  </a:solidFill>
                  <a:ea typeface="黑体" panose="02010609060101010101" pitchFamily="49" charset="-122"/>
                </a:endParaRPr>
              </a:p>
              <a:p>
                <a:pPr eaLnBrk="1" hangingPunct="1">
                  <a:lnSpc>
                    <a:spcPct val="150000"/>
                  </a:lnSpc>
                </a:pPr>
                <a14:m>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𝑥</m:t>
                    </m:r>
                  </m:oMath>
                </a14:m>
                <a:r>
                  <a:rPr kumimoji="0" lang="zh-CN" altLang="en-US" dirty="0">
                    <a:solidFill>
                      <a:schemeClr val="tx1"/>
                    </a:solidFill>
                    <a:ea typeface="黑体" panose="02010609060101010101" pitchFamily="49" charset="-122"/>
                  </a:rPr>
                  <a:t>对新坐标的依赖是通过反解</a:t>
                </a:r>
                <a14:m>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𝑢</m:t>
                    </m:r>
                    <m:r>
                      <a:rPr kumimoji="0" lang="en-US" altLang="zh-CN" b="0" i="1" smtClean="0">
                        <a:solidFill>
                          <a:schemeClr val="tx1"/>
                        </a:solidFill>
                        <a:latin typeface="Cambria Math" panose="02040503050406030204" pitchFamily="18" charset="0"/>
                        <a:ea typeface="黑体" panose="02010609060101010101" pitchFamily="49" charset="-122"/>
                      </a:rPr>
                      <m:t>=</m:t>
                    </m:r>
                    <m:sSub>
                      <m:sSubPr>
                        <m:ctrlPr>
                          <a:rPr kumimoji="0" lang="en-US" altLang="zh-CN" b="0" i="1" smtClean="0">
                            <a:solidFill>
                              <a:schemeClr val="tx1"/>
                            </a:solidFill>
                            <a:latin typeface="Cambria Math" panose="02040503050406030204" pitchFamily="18" charset="0"/>
                            <a:ea typeface="黑体" panose="02010609060101010101" pitchFamily="49" charset="-122"/>
                          </a:rPr>
                        </m:ctrlPr>
                      </m:sSubPr>
                      <m:e>
                        <m:r>
                          <a:rPr kumimoji="0" lang="en-US" altLang="zh-CN" b="0" i="1" smtClean="0">
                            <a:solidFill>
                              <a:schemeClr val="tx1"/>
                            </a:solidFill>
                            <a:latin typeface="Cambria Math" panose="02040503050406030204" pitchFamily="18" charset="0"/>
                            <a:ea typeface="黑体" panose="02010609060101010101" pitchFamily="49" charset="-122"/>
                          </a:rPr>
                          <m:t>𝑓</m:t>
                        </m:r>
                      </m:e>
                      <m:sub>
                        <m:r>
                          <a:rPr kumimoji="0" lang="en-US" altLang="zh-CN" b="0" i="1" smtClean="0">
                            <a:solidFill>
                              <a:schemeClr val="tx1"/>
                            </a:solidFill>
                            <a:latin typeface="Cambria Math" panose="02040503050406030204" pitchFamily="18" charset="0"/>
                            <a:ea typeface="黑体" panose="02010609060101010101" pitchFamily="49" charset="-122"/>
                          </a:rPr>
                          <m:t>𝑥</m:t>
                        </m:r>
                      </m:sub>
                    </m:sSub>
                  </m:oMath>
                </a14:m>
                <a:r>
                  <a:rPr kumimoji="0" lang="zh-CN" altLang="en-US" dirty="0">
                    <a:solidFill>
                      <a:schemeClr val="tx1"/>
                    </a:solidFill>
                    <a:ea typeface="黑体" panose="02010609060101010101" pitchFamily="49" charset="-122"/>
                  </a:rPr>
                  <a:t>得到的。定义</a:t>
                </a:r>
                <a:r>
                  <a:rPr kumimoji="0" lang="zh-CN" altLang="en-US" dirty="0">
                    <a:solidFill>
                      <a:srgbClr val="FF0000"/>
                    </a:solidFill>
                    <a:ea typeface="黑体" panose="02010609060101010101" pitchFamily="49" charset="-122"/>
                  </a:rPr>
                  <a:t>新函数 </a:t>
                </a:r>
                <a14:m>
                  <m:oMath xmlns:m="http://schemas.openxmlformats.org/officeDocument/2006/math">
                    <m:acc>
                      <m:accPr>
                        <m:chr m:val="̅"/>
                        <m:ctrlPr>
                          <a:rPr kumimoji="0" lang="en-US" altLang="zh-CN" b="0" i="1" smtClean="0">
                            <a:solidFill>
                              <a:srgbClr val="FF0000"/>
                            </a:solidFill>
                            <a:latin typeface="Cambria Math" panose="02040503050406030204" pitchFamily="18" charset="0"/>
                            <a:ea typeface="黑体" panose="02010609060101010101" pitchFamily="49" charset="-122"/>
                          </a:rPr>
                        </m:ctrlPr>
                      </m:accPr>
                      <m:e>
                        <m:r>
                          <a:rPr kumimoji="0" lang="en-US" altLang="zh-CN" b="0" i="1" smtClean="0">
                            <a:solidFill>
                              <a:srgbClr val="FF0000"/>
                            </a:solidFill>
                            <a:latin typeface="Cambria Math" panose="02040503050406030204" pitchFamily="18" charset="0"/>
                            <a:ea typeface="黑体" panose="02010609060101010101" pitchFamily="49" charset="-122"/>
                          </a:rPr>
                          <m:t>𝑓</m:t>
                        </m:r>
                      </m:e>
                    </m:acc>
                    <m:r>
                      <a:rPr kumimoji="0" lang="en-US" altLang="zh-CN" b="0" i="1" smtClean="0">
                        <a:solidFill>
                          <a:srgbClr val="FF0000"/>
                        </a:solidFill>
                        <a:latin typeface="Cambria Math" panose="02040503050406030204" pitchFamily="18" charset="0"/>
                        <a:ea typeface="黑体" panose="02010609060101010101" pitchFamily="49" charset="-122"/>
                      </a:rPr>
                      <m:t>(</m:t>
                    </m:r>
                    <m:r>
                      <a:rPr kumimoji="0" lang="en-US" altLang="zh-CN" b="0" i="1" smtClean="0">
                        <a:solidFill>
                          <a:srgbClr val="FF0000"/>
                        </a:solidFill>
                        <a:latin typeface="Cambria Math" panose="02040503050406030204" pitchFamily="18" charset="0"/>
                        <a:ea typeface="黑体" panose="02010609060101010101" pitchFamily="49" charset="-122"/>
                      </a:rPr>
                      <m:t>𝑢</m:t>
                    </m:r>
                    <m:r>
                      <a:rPr kumimoji="0" lang="en-US" altLang="zh-CN" b="0" i="1" smtClean="0">
                        <a:solidFill>
                          <a:srgbClr val="FF0000"/>
                        </a:solidFill>
                        <a:latin typeface="Cambria Math" panose="02040503050406030204" pitchFamily="18" charset="0"/>
                        <a:ea typeface="黑体" panose="02010609060101010101" pitchFamily="49" charset="-122"/>
                      </a:rPr>
                      <m:t>,</m:t>
                    </m:r>
                    <m:r>
                      <a:rPr kumimoji="0" lang="en-US" altLang="zh-CN" b="0" i="1" smtClean="0">
                        <a:solidFill>
                          <a:srgbClr val="FF0000"/>
                        </a:solidFill>
                        <a:latin typeface="Cambria Math" panose="02040503050406030204" pitchFamily="18" charset="0"/>
                        <a:ea typeface="黑体" panose="02010609060101010101" pitchFamily="49" charset="-122"/>
                      </a:rPr>
                      <m:t>𝑦</m:t>
                    </m:r>
                    <m:r>
                      <a:rPr kumimoji="0" lang="en-US" altLang="zh-CN" b="0" i="1" smtClean="0">
                        <a:solidFill>
                          <a:srgbClr val="FF0000"/>
                        </a:solidFill>
                        <a:latin typeface="Cambria Math" panose="02040503050406030204" pitchFamily="18" charset="0"/>
                        <a:ea typeface="黑体" panose="02010609060101010101" pitchFamily="49" charset="-122"/>
                      </a:rPr>
                      <m:t>)</m:t>
                    </m:r>
                  </m:oMath>
                </a14:m>
                <a:endParaRPr kumimoji="0" lang="en-US" altLang="zh-CN" b="0" dirty="0">
                  <a:solidFill>
                    <a:srgbClr val="0000FF"/>
                  </a:solidFill>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𝑓</m:t>
                          </m:r>
                        </m:e>
                      </m:acc>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𝑥𝑢</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𝑓</m:t>
                      </m:r>
                      <m:r>
                        <a:rPr kumimoji="0" lang="en-US" altLang="zh-CN" b="0" i="1" smtClean="0">
                          <a:solidFill>
                            <a:srgbClr val="0000FF"/>
                          </a:solidFill>
                          <a:latin typeface="Cambria Math" panose="02040503050406030204" pitchFamily="18" charset="0"/>
                          <a:ea typeface="黑体" panose="02010609060101010101" pitchFamily="49" charset="-122"/>
                        </a:rPr>
                        <m:t>   ⟺    </m:t>
                      </m:r>
                      <m:acc>
                        <m:accPr>
                          <m:chr m:val="̅"/>
                          <m:ctrlPr>
                            <a:rPr kumimoji="0" lang="en-US" altLang="zh-CN" b="0" i="1" smtClean="0">
                              <a:solidFill>
                                <a:schemeClr val="tx1"/>
                              </a:solidFill>
                              <a:latin typeface="Cambria Math" panose="02040503050406030204" pitchFamily="18" charset="0"/>
                              <a:ea typeface="黑体" panose="02010609060101010101" pitchFamily="49" charset="-122"/>
                            </a:rPr>
                          </m:ctrlPr>
                        </m:accPr>
                        <m:e>
                          <m:r>
                            <a:rPr kumimoji="0" lang="en-US" altLang="zh-CN" b="0" i="1" smtClean="0">
                              <a:solidFill>
                                <a:schemeClr val="tx1"/>
                              </a:solidFill>
                              <a:latin typeface="Cambria Math" panose="02040503050406030204" pitchFamily="18" charset="0"/>
                              <a:ea typeface="黑体" panose="02010609060101010101" pitchFamily="49" charset="-122"/>
                            </a:rPr>
                            <m:t>𝑓</m:t>
                          </m:r>
                        </m:e>
                      </m:acc>
                      <m:d>
                        <m:dPr>
                          <m:ctrlPr>
                            <a:rPr kumimoji="0" lang="en-US" altLang="zh-CN" b="0" i="1" smtClean="0">
                              <a:solidFill>
                                <a:schemeClr val="tx1"/>
                              </a:solidFill>
                              <a:latin typeface="Cambria Math" panose="02040503050406030204" pitchFamily="18" charset="0"/>
                              <a:ea typeface="黑体" panose="02010609060101010101" pitchFamily="49" charset="-122"/>
                            </a:rPr>
                          </m:ctrlPr>
                        </m:dPr>
                        <m:e>
                          <m:r>
                            <a:rPr kumimoji="0" lang="en-US" altLang="zh-CN" b="0" i="1" smtClean="0">
                              <a:solidFill>
                                <a:schemeClr val="tx1"/>
                              </a:solidFill>
                              <a:latin typeface="Cambria Math" panose="02040503050406030204" pitchFamily="18" charset="0"/>
                              <a:ea typeface="黑体" panose="02010609060101010101" pitchFamily="49" charset="-122"/>
                            </a:rPr>
                            <m:t>𝑢</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𝑦</m:t>
                          </m:r>
                        </m:e>
                      </m:d>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𝑥</m:t>
                      </m:r>
                      <m:d>
                        <m:dPr>
                          <m:ctrlPr>
                            <a:rPr kumimoji="0" lang="en-US" altLang="zh-CN" b="0" i="1" smtClean="0">
                              <a:solidFill>
                                <a:schemeClr val="tx1"/>
                              </a:solidFill>
                              <a:latin typeface="Cambria Math" panose="02040503050406030204" pitchFamily="18" charset="0"/>
                              <a:ea typeface="黑体" panose="02010609060101010101" pitchFamily="49" charset="-122"/>
                            </a:rPr>
                          </m:ctrlPr>
                        </m:dPr>
                        <m:e>
                          <m:r>
                            <a:rPr kumimoji="0" lang="en-US" altLang="zh-CN" b="0" i="1" smtClean="0">
                              <a:solidFill>
                                <a:schemeClr val="tx1"/>
                              </a:solidFill>
                              <a:latin typeface="Cambria Math" panose="02040503050406030204" pitchFamily="18" charset="0"/>
                              <a:ea typeface="黑体" panose="02010609060101010101" pitchFamily="49" charset="-122"/>
                            </a:rPr>
                            <m:t>𝑢</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𝑦</m:t>
                          </m:r>
                        </m:e>
                      </m:d>
                      <m:r>
                        <a:rPr kumimoji="0" lang="en-US" altLang="zh-CN" b="0" i="1" smtClean="0">
                          <a:solidFill>
                            <a:schemeClr val="tx1"/>
                          </a:solidFill>
                          <a:latin typeface="Cambria Math" panose="02040503050406030204" pitchFamily="18" charset="0"/>
                          <a:ea typeface="黑体" panose="02010609060101010101" pitchFamily="49" charset="-122"/>
                        </a:rPr>
                        <m:t>𝑢</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𝑓</m:t>
                      </m:r>
                      <m:d>
                        <m:dPr>
                          <m:ctrlPr>
                            <a:rPr kumimoji="0" lang="en-US" altLang="zh-CN" b="0" i="1" smtClean="0">
                              <a:solidFill>
                                <a:schemeClr val="tx1"/>
                              </a:solidFill>
                              <a:latin typeface="Cambria Math" panose="02040503050406030204" pitchFamily="18" charset="0"/>
                              <a:ea typeface="黑体" panose="02010609060101010101" pitchFamily="49" charset="-122"/>
                            </a:rPr>
                          </m:ctrlPr>
                        </m:dPr>
                        <m:e>
                          <m:r>
                            <a:rPr kumimoji="0" lang="en-US" altLang="zh-CN" b="0" i="1" smtClean="0">
                              <a:solidFill>
                                <a:schemeClr val="tx1"/>
                              </a:solidFill>
                              <a:latin typeface="Cambria Math" panose="02040503050406030204" pitchFamily="18" charset="0"/>
                              <a:ea typeface="黑体" panose="02010609060101010101" pitchFamily="49" charset="-122"/>
                            </a:rPr>
                            <m:t>𝑥</m:t>
                          </m:r>
                          <m:d>
                            <m:dPr>
                              <m:ctrlPr>
                                <a:rPr kumimoji="0" lang="en-US" altLang="zh-CN" b="0" i="1" smtClean="0">
                                  <a:solidFill>
                                    <a:schemeClr val="tx1"/>
                                  </a:solidFill>
                                  <a:latin typeface="Cambria Math" panose="02040503050406030204" pitchFamily="18" charset="0"/>
                                  <a:ea typeface="黑体" panose="02010609060101010101" pitchFamily="49" charset="-122"/>
                                </a:rPr>
                              </m:ctrlPr>
                            </m:dPr>
                            <m:e>
                              <m:r>
                                <a:rPr kumimoji="0" lang="en-US" altLang="zh-CN" b="0" i="1" smtClean="0">
                                  <a:solidFill>
                                    <a:schemeClr val="tx1"/>
                                  </a:solidFill>
                                  <a:latin typeface="Cambria Math" panose="02040503050406030204" pitchFamily="18" charset="0"/>
                                  <a:ea typeface="黑体" panose="02010609060101010101" pitchFamily="49" charset="-122"/>
                                </a:rPr>
                                <m:t>𝑢</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𝑦</m:t>
                              </m:r>
                            </m:e>
                          </m:d>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𝑦</m:t>
                          </m:r>
                        </m:e>
                      </m:d>
                    </m:oMath>
                  </m:oMathPara>
                </a14:m>
                <a:endParaRPr kumimoji="0" lang="en-US" altLang="zh-CN" b="0" dirty="0">
                  <a:solidFill>
                    <a:schemeClr val="tx1"/>
                  </a:solidFill>
                  <a:ea typeface="黑体" panose="02010609060101010101" pitchFamily="49" charset="-122"/>
                </a:endParaRPr>
              </a:p>
              <a:p>
                <a:pPr eaLnBrk="1" hangingPunct="1">
                  <a:lnSpc>
                    <a:spcPct val="150000"/>
                  </a:lnSpc>
                </a:pPr>
                <a:r>
                  <a:rPr kumimoji="0" lang="zh-CN" altLang="en-US" b="1" dirty="0">
                    <a:solidFill>
                      <a:srgbClr val="0000FF"/>
                    </a:solidFill>
                    <a:ea typeface="黑体" panose="02010609060101010101" pitchFamily="49" charset="-122"/>
                  </a:rPr>
                  <a:t>勒让德变换的优点：</a:t>
                </a:r>
                <a:r>
                  <a:rPr kumimoji="0" lang="zh-CN" altLang="en-US" b="1" dirty="0">
                    <a:solidFill>
                      <a:srgbClr val="FF0000"/>
                    </a:solidFill>
                    <a:ea typeface="黑体" panose="02010609060101010101" pitchFamily="49" charset="-122"/>
                  </a:rPr>
                  <a:t>新函数</a:t>
                </a:r>
                <a14:m>
                  <m:oMath xmlns:m="http://schemas.openxmlformats.org/officeDocument/2006/math">
                    <m:acc>
                      <m:accPr>
                        <m:chr m:val="̅"/>
                        <m:ctrlPr>
                          <a:rPr kumimoji="0" lang="en-US" altLang="zh-CN" b="1" i="1" smtClean="0">
                            <a:solidFill>
                              <a:srgbClr val="FF0000"/>
                            </a:solidFill>
                            <a:latin typeface="Cambria Math" panose="02040503050406030204" pitchFamily="18" charset="0"/>
                            <a:ea typeface="黑体" panose="02010609060101010101" pitchFamily="49" charset="-122"/>
                          </a:rPr>
                        </m:ctrlPr>
                      </m:accPr>
                      <m:e>
                        <m:r>
                          <a:rPr kumimoji="0" lang="en-US" altLang="zh-CN" b="1" i="1" smtClean="0">
                            <a:solidFill>
                              <a:srgbClr val="FF0000"/>
                            </a:solidFill>
                            <a:latin typeface="Cambria Math" panose="02040503050406030204" pitchFamily="18" charset="0"/>
                            <a:ea typeface="黑体" panose="02010609060101010101" pitchFamily="49" charset="-122"/>
                          </a:rPr>
                          <m:t>𝒇</m:t>
                        </m:r>
                      </m:e>
                    </m:acc>
                    <m:r>
                      <a:rPr kumimoji="0" lang="en-US" altLang="zh-CN" b="1" i="1" dirty="0" smtClean="0">
                        <a:solidFill>
                          <a:srgbClr val="FF0000"/>
                        </a:solidFill>
                        <a:latin typeface="Cambria Math" panose="02040503050406030204" pitchFamily="18" charset="0"/>
                        <a:ea typeface="黑体" panose="02010609060101010101" pitchFamily="49" charset="-122"/>
                      </a:rPr>
                      <m:t>(</m:t>
                    </m:r>
                    <m:r>
                      <a:rPr kumimoji="0" lang="en-US" altLang="zh-CN" b="1" i="1" dirty="0" smtClean="0">
                        <a:solidFill>
                          <a:srgbClr val="FF0000"/>
                        </a:solidFill>
                        <a:latin typeface="Cambria Math" panose="02040503050406030204" pitchFamily="18" charset="0"/>
                        <a:ea typeface="黑体" panose="02010609060101010101" pitchFamily="49" charset="-122"/>
                      </a:rPr>
                      <m:t>𝒖</m:t>
                    </m:r>
                    <m:r>
                      <a:rPr kumimoji="0" lang="en-US" altLang="zh-CN" b="1" i="1" dirty="0" smtClean="0">
                        <a:solidFill>
                          <a:srgbClr val="FF0000"/>
                        </a:solidFill>
                        <a:latin typeface="Cambria Math" panose="02040503050406030204" pitchFamily="18" charset="0"/>
                        <a:ea typeface="黑体" panose="02010609060101010101" pitchFamily="49" charset="-122"/>
                      </a:rPr>
                      <m:t>,</m:t>
                    </m:r>
                    <m:r>
                      <a:rPr kumimoji="0" lang="en-US" altLang="zh-CN" b="1" i="1" dirty="0" smtClean="0">
                        <a:solidFill>
                          <a:srgbClr val="FF0000"/>
                        </a:solidFill>
                        <a:latin typeface="Cambria Math" panose="02040503050406030204" pitchFamily="18" charset="0"/>
                        <a:ea typeface="黑体" panose="02010609060101010101" pitchFamily="49" charset="-122"/>
                      </a:rPr>
                      <m:t>𝒚</m:t>
                    </m:r>
                    <m:r>
                      <a:rPr kumimoji="0" lang="en-US" altLang="zh-CN" b="1" i="1" dirty="0" smtClean="0">
                        <a:solidFill>
                          <a:srgbClr val="FF0000"/>
                        </a:solidFill>
                        <a:latin typeface="Cambria Math" panose="02040503050406030204" pitchFamily="18" charset="0"/>
                        <a:ea typeface="黑体" panose="02010609060101010101" pitchFamily="49" charset="-122"/>
                      </a:rPr>
                      <m:t>)</m:t>
                    </m:r>
                  </m:oMath>
                </a14:m>
                <a:r>
                  <a:rPr kumimoji="0" lang="zh-CN" altLang="en-US" b="1" dirty="0">
                    <a:solidFill>
                      <a:srgbClr val="FF0000"/>
                    </a:solidFill>
                    <a:ea typeface="黑体" panose="02010609060101010101" pitchFamily="49" charset="-122"/>
                  </a:rPr>
                  <a:t>的微分非常简单</a:t>
                </a:r>
                <a:endParaRPr kumimoji="0" lang="en-US" altLang="zh-CN" b="1" dirty="0">
                  <a:solidFill>
                    <a:srgbClr val="FF0000"/>
                  </a:solidFill>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𝑓</m:t>
                      </m:r>
                      <m:r>
                        <a:rPr kumimoji="0" lang="en-US" altLang="zh-CN" b="0" i="1" smtClean="0">
                          <a:solidFill>
                            <a:srgbClr val="0000FF"/>
                          </a:solidFill>
                          <a:latin typeface="Cambria Math" panose="02040503050406030204" pitchFamily="18" charset="0"/>
                          <a:ea typeface="黑体" panose="02010609060101010101" pitchFamily="49" charset="-122"/>
                        </a:rPr>
                        <m:t>=</m:t>
                      </m:r>
                      <m:sSub>
                        <m:sSubPr>
                          <m:ctrlPr>
                            <a:rPr kumimoji="0" lang="en-US" altLang="zh-CN" i="1" smtClean="0">
                              <a:solidFill>
                                <a:schemeClr val="tx1"/>
                              </a:solidFill>
                              <a:latin typeface="Cambria Math" panose="02040503050406030204" pitchFamily="18" charset="0"/>
                              <a:ea typeface="黑体" panose="02010609060101010101" pitchFamily="49" charset="-122"/>
                            </a:rPr>
                          </m:ctrlPr>
                        </m:sSubPr>
                        <m:e>
                          <m:r>
                            <a:rPr kumimoji="0" lang="en-US" altLang="zh-CN" i="1">
                              <a:solidFill>
                                <a:schemeClr val="tx1"/>
                              </a:solidFill>
                              <a:latin typeface="Cambria Math" panose="02040503050406030204" pitchFamily="18" charset="0"/>
                              <a:ea typeface="黑体" panose="02010609060101010101" pitchFamily="49" charset="-122"/>
                            </a:rPr>
                            <m:t>𝑓</m:t>
                          </m:r>
                        </m:e>
                        <m:sub>
                          <m:r>
                            <a:rPr kumimoji="0" lang="en-US" altLang="zh-CN" i="1">
                              <a:solidFill>
                                <a:schemeClr val="tx1"/>
                              </a:solidFill>
                              <a:latin typeface="Cambria Math" panose="02040503050406030204" pitchFamily="18" charset="0"/>
                              <a:ea typeface="黑体" panose="02010609060101010101" pitchFamily="49" charset="-122"/>
                            </a:rPr>
                            <m:t>𝑥</m:t>
                          </m:r>
                        </m:sub>
                      </m:sSub>
                      <m:r>
                        <m:rPr>
                          <m:sty m:val="p"/>
                        </m:rPr>
                        <a:rPr kumimoji="0" lang="en-US" altLang="zh-CN">
                          <a:solidFill>
                            <a:schemeClr val="tx1"/>
                          </a:solidFill>
                          <a:latin typeface="Cambria Math" panose="02040503050406030204" pitchFamily="18" charset="0"/>
                          <a:ea typeface="黑体" panose="02010609060101010101" pitchFamily="49" charset="-122"/>
                        </a:rPr>
                        <m:t>d</m:t>
                      </m:r>
                      <m:r>
                        <a:rPr kumimoji="0" lang="en-US" altLang="zh-CN" i="1">
                          <a:solidFill>
                            <a:schemeClr val="tx1"/>
                          </a:solidFill>
                          <a:latin typeface="Cambria Math" panose="02040503050406030204" pitchFamily="18" charset="0"/>
                          <a:ea typeface="黑体" panose="02010609060101010101" pitchFamily="49" charset="-122"/>
                        </a:rPr>
                        <m:t>𝑥</m:t>
                      </m:r>
                      <m:r>
                        <a:rPr kumimoji="0" lang="en-US" altLang="zh-CN" i="1">
                          <a:solidFill>
                            <a:schemeClr val="tx1"/>
                          </a:solidFill>
                          <a:latin typeface="Cambria Math" panose="02040503050406030204" pitchFamily="18" charset="0"/>
                          <a:ea typeface="黑体" panose="02010609060101010101" pitchFamily="49" charset="-122"/>
                        </a:rPr>
                        <m:t>+</m:t>
                      </m:r>
                      <m:sSub>
                        <m:sSubPr>
                          <m:ctrlPr>
                            <a:rPr kumimoji="0" lang="en-US" altLang="zh-CN" i="1">
                              <a:solidFill>
                                <a:schemeClr val="tx1"/>
                              </a:solidFill>
                              <a:latin typeface="Cambria Math" panose="02040503050406030204" pitchFamily="18" charset="0"/>
                              <a:ea typeface="黑体" panose="02010609060101010101" pitchFamily="49" charset="-122"/>
                            </a:rPr>
                          </m:ctrlPr>
                        </m:sSubPr>
                        <m:e>
                          <m:r>
                            <a:rPr kumimoji="0" lang="en-US" altLang="zh-CN" i="1">
                              <a:solidFill>
                                <a:schemeClr val="tx1"/>
                              </a:solidFill>
                              <a:latin typeface="Cambria Math" panose="02040503050406030204" pitchFamily="18" charset="0"/>
                              <a:ea typeface="黑体" panose="02010609060101010101" pitchFamily="49" charset="-122"/>
                            </a:rPr>
                            <m:t>𝑓</m:t>
                          </m:r>
                        </m:e>
                        <m:sub>
                          <m:r>
                            <a:rPr kumimoji="0" lang="en-US" altLang="zh-CN" i="1">
                              <a:solidFill>
                                <a:schemeClr val="tx1"/>
                              </a:solidFill>
                              <a:latin typeface="Cambria Math" panose="02040503050406030204" pitchFamily="18" charset="0"/>
                              <a:ea typeface="黑体" panose="02010609060101010101" pitchFamily="49" charset="-122"/>
                            </a:rPr>
                            <m:t>𝑦</m:t>
                          </m:r>
                        </m:sub>
                      </m:sSub>
                      <m:r>
                        <m:rPr>
                          <m:sty m:val="p"/>
                        </m:rPr>
                        <a:rPr kumimoji="0" lang="en-US" altLang="zh-CN">
                          <a:solidFill>
                            <a:schemeClr val="tx1"/>
                          </a:solidFill>
                          <a:latin typeface="Cambria Math" panose="02040503050406030204" pitchFamily="18" charset="0"/>
                          <a:ea typeface="黑体" panose="02010609060101010101" pitchFamily="49" charset="-122"/>
                        </a:rPr>
                        <m:t>d</m:t>
                      </m:r>
                      <m:r>
                        <a:rPr kumimoji="0" lang="en-US" altLang="zh-CN" i="1">
                          <a:solidFill>
                            <a:schemeClr val="tx1"/>
                          </a:solidFill>
                          <a:latin typeface="Cambria Math" panose="02040503050406030204" pitchFamily="18" charset="0"/>
                          <a:ea typeface="黑体" panose="02010609060101010101" pitchFamily="49" charset="-122"/>
                        </a:rPr>
                        <m:t>𝑦</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𝑢</m:t>
                      </m:r>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𝑥</m:t>
                      </m:r>
                      <m:r>
                        <a:rPr kumimoji="0" lang="en-US" altLang="zh-CN" b="0" i="1" smtClean="0">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𝑓</m:t>
                          </m:r>
                        </m:e>
                        <m:sub>
                          <m:r>
                            <a:rPr kumimoji="0" lang="en-US" altLang="zh-CN" b="0" i="1" smtClean="0">
                              <a:solidFill>
                                <a:srgbClr val="0000FF"/>
                              </a:solidFill>
                              <a:latin typeface="Cambria Math" panose="02040503050406030204" pitchFamily="18" charset="0"/>
                              <a:ea typeface="黑体" panose="02010609060101010101" pitchFamily="49" charset="-122"/>
                            </a:rPr>
                            <m:t>𝑦</m:t>
                          </m:r>
                        </m:sub>
                      </m:sSub>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𝑦</m:t>
                      </m:r>
                    </m:oMath>
                  </m:oMathPara>
                </a14:m>
                <a:endParaRPr kumimoji="0" lang="en-US" altLang="zh-CN" b="0" dirty="0">
                  <a:solidFill>
                    <a:srgbClr val="0000FF"/>
                  </a:solidFill>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𝑓</m:t>
                          </m:r>
                        </m:e>
                      </m:acc>
                      <m:r>
                        <a:rPr kumimoji="0" lang="en-US" altLang="zh-CN" b="0" i="1" smtClean="0">
                          <a:solidFill>
                            <a:srgbClr val="0000FF"/>
                          </a:solidFill>
                          <a:latin typeface="Cambria Math" panose="02040503050406030204" pitchFamily="18" charset="0"/>
                          <a:ea typeface="黑体" panose="02010609060101010101" pitchFamily="49" charset="-122"/>
                        </a:rPr>
                        <m:t>=</m:t>
                      </m:r>
                      <m:r>
                        <m:rPr>
                          <m:sty m:val="p"/>
                        </m:rPr>
                        <a:rPr kumimoji="0" lang="en-US" altLang="zh-CN" b="0" i="0" smtClean="0">
                          <a:solidFill>
                            <a:schemeClr val="tx1"/>
                          </a:solidFill>
                          <a:latin typeface="Cambria Math" panose="02040503050406030204" pitchFamily="18" charset="0"/>
                          <a:ea typeface="黑体" panose="02010609060101010101" pitchFamily="49" charset="-122"/>
                        </a:rPr>
                        <m:t>d</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𝑥𝑢</m:t>
                      </m:r>
                      <m:r>
                        <a:rPr kumimoji="0" lang="en-US" altLang="zh-CN" b="0" i="1" smtClean="0">
                          <a:solidFill>
                            <a:schemeClr val="tx1"/>
                          </a:solidFill>
                          <a:latin typeface="Cambria Math" panose="02040503050406030204" pitchFamily="18" charset="0"/>
                          <a:ea typeface="黑体" panose="02010609060101010101" pitchFamily="49" charset="-122"/>
                        </a:rPr>
                        <m:t>) −</m:t>
                      </m:r>
                      <m:d>
                        <m:dPr>
                          <m:ctrlPr>
                            <a:rPr kumimoji="0" lang="en-US" altLang="zh-CN" b="0" i="1" smtClean="0">
                              <a:solidFill>
                                <a:schemeClr val="tx1"/>
                              </a:solidFill>
                              <a:latin typeface="Cambria Math" panose="02040503050406030204" pitchFamily="18" charset="0"/>
                              <a:ea typeface="黑体" panose="02010609060101010101" pitchFamily="49" charset="-122"/>
                            </a:rPr>
                          </m:ctrlPr>
                        </m:dPr>
                        <m:e>
                          <m:r>
                            <a:rPr kumimoji="0" lang="en-US" altLang="zh-CN" b="0" i="1" smtClean="0">
                              <a:solidFill>
                                <a:schemeClr val="tx1"/>
                              </a:solidFill>
                              <a:latin typeface="Cambria Math" panose="02040503050406030204" pitchFamily="18" charset="0"/>
                              <a:ea typeface="黑体" panose="02010609060101010101" pitchFamily="49" charset="-122"/>
                            </a:rPr>
                            <m:t>𝑢</m:t>
                          </m:r>
                          <m:r>
                            <m:rPr>
                              <m:sty m:val="p"/>
                            </m:rPr>
                            <a:rPr kumimoji="0" lang="en-US" altLang="zh-CN" b="0" i="0" smtClean="0">
                              <a:solidFill>
                                <a:schemeClr val="tx1"/>
                              </a:solidFill>
                              <a:latin typeface="Cambria Math" panose="02040503050406030204" pitchFamily="18" charset="0"/>
                              <a:ea typeface="黑体" panose="02010609060101010101" pitchFamily="49" charset="-122"/>
                            </a:rPr>
                            <m:t>d</m:t>
                          </m:r>
                          <m:r>
                            <a:rPr kumimoji="0" lang="en-US" altLang="zh-CN" b="0" i="1" smtClean="0">
                              <a:solidFill>
                                <a:schemeClr val="tx1"/>
                              </a:solidFill>
                              <a:latin typeface="Cambria Math" panose="02040503050406030204" pitchFamily="18" charset="0"/>
                              <a:ea typeface="黑体" panose="02010609060101010101" pitchFamily="49" charset="-122"/>
                            </a:rPr>
                            <m:t>𝑥</m:t>
                          </m:r>
                          <m:r>
                            <a:rPr kumimoji="0" lang="en-US" altLang="zh-CN" b="0" i="1" smtClean="0">
                              <a:solidFill>
                                <a:schemeClr val="tx1"/>
                              </a:solidFill>
                              <a:latin typeface="Cambria Math" panose="02040503050406030204" pitchFamily="18" charset="0"/>
                              <a:ea typeface="黑体" panose="02010609060101010101" pitchFamily="49" charset="-122"/>
                            </a:rPr>
                            <m:t>+</m:t>
                          </m:r>
                          <m:sSub>
                            <m:sSubPr>
                              <m:ctrlPr>
                                <a:rPr kumimoji="0" lang="en-US" altLang="zh-CN" b="0" i="1" smtClean="0">
                                  <a:solidFill>
                                    <a:schemeClr val="tx1"/>
                                  </a:solidFill>
                                  <a:latin typeface="Cambria Math" panose="02040503050406030204" pitchFamily="18" charset="0"/>
                                  <a:ea typeface="黑体" panose="02010609060101010101" pitchFamily="49" charset="-122"/>
                                </a:rPr>
                              </m:ctrlPr>
                            </m:sSubPr>
                            <m:e>
                              <m:r>
                                <a:rPr kumimoji="0" lang="en-US" altLang="zh-CN" b="0" i="1" smtClean="0">
                                  <a:solidFill>
                                    <a:schemeClr val="tx1"/>
                                  </a:solidFill>
                                  <a:latin typeface="Cambria Math" panose="02040503050406030204" pitchFamily="18" charset="0"/>
                                  <a:ea typeface="黑体" panose="02010609060101010101" pitchFamily="49" charset="-122"/>
                                </a:rPr>
                                <m:t>𝑓</m:t>
                              </m:r>
                            </m:e>
                            <m:sub>
                              <m:r>
                                <a:rPr kumimoji="0" lang="en-US" altLang="zh-CN" b="0" i="1" smtClean="0">
                                  <a:solidFill>
                                    <a:schemeClr val="tx1"/>
                                  </a:solidFill>
                                  <a:latin typeface="Cambria Math" panose="02040503050406030204" pitchFamily="18" charset="0"/>
                                  <a:ea typeface="黑体" panose="02010609060101010101" pitchFamily="49" charset="-122"/>
                                </a:rPr>
                                <m:t>𝑦</m:t>
                              </m:r>
                            </m:sub>
                          </m:sSub>
                          <m:r>
                            <m:rPr>
                              <m:sty m:val="p"/>
                            </m:rPr>
                            <a:rPr kumimoji="0" lang="en-US" altLang="zh-CN" b="0" i="0" smtClean="0">
                              <a:solidFill>
                                <a:schemeClr val="tx1"/>
                              </a:solidFill>
                              <a:latin typeface="Cambria Math" panose="02040503050406030204" pitchFamily="18" charset="0"/>
                              <a:ea typeface="黑体" panose="02010609060101010101" pitchFamily="49" charset="-122"/>
                            </a:rPr>
                            <m:t>d</m:t>
                          </m:r>
                          <m:r>
                            <a:rPr kumimoji="0" lang="en-US" altLang="zh-CN" b="0" i="1" smtClean="0">
                              <a:solidFill>
                                <a:schemeClr val="tx1"/>
                              </a:solidFill>
                              <a:latin typeface="Cambria Math" panose="02040503050406030204" pitchFamily="18" charset="0"/>
                              <a:ea typeface="黑体" panose="02010609060101010101" pitchFamily="49" charset="-122"/>
                            </a:rPr>
                            <m:t>𝑦</m:t>
                          </m:r>
                        </m:e>
                      </m:d>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𝑥</m:t>
                      </m:r>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𝑢</m:t>
                      </m:r>
                      <m:r>
                        <a:rPr kumimoji="0" lang="en-US" altLang="zh-CN" b="0" i="1" smtClean="0">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𝑓</m:t>
                          </m:r>
                        </m:e>
                        <m:sub>
                          <m:r>
                            <a:rPr kumimoji="0" lang="en-US" altLang="zh-CN" b="0" i="1" smtClean="0">
                              <a:solidFill>
                                <a:srgbClr val="0000FF"/>
                              </a:solidFill>
                              <a:latin typeface="Cambria Math" panose="02040503050406030204" pitchFamily="18" charset="0"/>
                              <a:ea typeface="黑体" panose="02010609060101010101" pitchFamily="49" charset="-122"/>
                            </a:rPr>
                            <m:t>𝑦</m:t>
                          </m:r>
                        </m:sub>
                      </m:sSub>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𝑦</m:t>
                      </m:r>
                    </m:oMath>
                  </m:oMathPara>
                </a14:m>
                <a:endParaRPr kumimoji="0" lang="en-US" altLang="zh-CN" b="0" dirty="0">
                  <a:solidFill>
                    <a:srgbClr val="0000FF"/>
                  </a:solidFill>
                  <a:ea typeface="黑体" panose="02010609060101010101" pitchFamily="49" charset="-122"/>
                </a:endParaRPr>
              </a:p>
            </p:txBody>
          </p:sp>
        </mc:Choice>
        <mc:Fallback xmlns="">
          <p:sp>
            <p:nvSpPr>
              <p:cNvPr id="8" name="Text Box 11">
                <a:extLst>
                  <a:ext uri="{FF2B5EF4-FFF2-40B4-BE49-F238E27FC236}">
                    <a16:creationId xmlns:a16="http://schemas.microsoft.com/office/drawing/2014/main" id="{9878054E-60CB-4C5D-A94C-AB3787CEB23C}"/>
                  </a:ext>
                </a:extLst>
              </p:cNvPr>
              <p:cNvSpPr txBox="1">
                <a:spLocks noRot="1" noChangeAspect="1" noMove="1" noResize="1" noEditPoints="1" noAdjustHandles="1" noChangeArrowheads="1" noChangeShapeType="1" noTextEdit="1"/>
              </p:cNvSpPr>
              <p:nvPr/>
            </p:nvSpPr>
            <p:spPr bwMode="auto">
              <a:xfrm>
                <a:off x="107504" y="852316"/>
                <a:ext cx="8928992" cy="5649239"/>
              </a:xfrm>
              <a:prstGeom prst="rect">
                <a:avLst/>
              </a:prstGeom>
              <a:blipFill>
                <a:blip r:embed="rId2"/>
                <a:stretch>
                  <a:fillRect l="-1093"/>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F037153B-7289-4F4D-A083-7A7BE419C499}"/>
              </a:ext>
            </a:extLst>
          </p:cNvPr>
          <p:cNvSpPr>
            <a:spLocks noGrp="1"/>
          </p:cNvSpPr>
          <p:nvPr>
            <p:ph type="sldNum" sz="quarter" idx="12"/>
          </p:nvPr>
        </p:nvSpPr>
        <p:spPr/>
        <p:txBody>
          <a:bodyPr/>
          <a:lstStyle/>
          <a:p>
            <a:pPr>
              <a:defRPr/>
            </a:pPr>
            <a:fld id="{8372D68D-3E4D-E140-BABB-1F7B81CFF020}" type="slidenum">
              <a:rPr lang="en-US" altLang="zh-CN" smtClean="0"/>
              <a:pPr>
                <a:defRPr/>
              </a:pPr>
              <a:t>3</a:t>
            </a:fld>
            <a:endParaRPr lang="en-US" altLang="zh-CN" dirty="0"/>
          </a:p>
        </p:txBody>
      </p:sp>
    </p:spTree>
    <p:extLst>
      <p:ext uri="{BB962C8B-B14F-4D97-AF65-F5344CB8AC3E}">
        <p14:creationId xmlns:p14="http://schemas.microsoft.com/office/powerpoint/2010/main" val="97232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left)">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left)">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D204AB71-6D08-F942-8972-F5A02C0F0296}"/>
              </a:ext>
            </a:extLst>
          </p:cNvPr>
          <p:cNvSpPr txBox="1">
            <a:spLocks noChangeArrowheads="1"/>
          </p:cNvSpPr>
          <p:nvPr/>
        </p:nvSpPr>
        <p:spPr bwMode="auto">
          <a:xfrm>
            <a:off x="112771" y="260648"/>
            <a:ext cx="3883166" cy="523220"/>
          </a:xfrm>
          <a:prstGeom prst="rect">
            <a:avLst/>
          </a:prstGeom>
          <a:solidFill>
            <a:schemeClr val="bg1"/>
          </a:solidFill>
          <a:ln w="9525">
            <a:solidFill>
              <a:srgbClr val="FFCC00"/>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ea typeface="黑体" panose="02010609060101010101" pitchFamily="49" charset="-122"/>
              </a:rPr>
              <a:t>力学系统的勒让德变换</a:t>
            </a:r>
          </a:p>
        </p:txBody>
      </p:sp>
      <mc:AlternateContent xmlns:mc="http://schemas.openxmlformats.org/markup-compatibility/2006" xmlns:a14="http://schemas.microsoft.com/office/drawing/2010/main">
        <mc:Choice Requires="a14">
          <p:sp>
            <p:nvSpPr>
              <p:cNvPr id="8" name="Text Box 11">
                <a:extLst>
                  <a:ext uri="{FF2B5EF4-FFF2-40B4-BE49-F238E27FC236}">
                    <a16:creationId xmlns:a16="http://schemas.microsoft.com/office/drawing/2014/main" id="{9878054E-60CB-4C5D-A94C-AB3787CEB23C}"/>
                  </a:ext>
                </a:extLst>
              </p:cNvPr>
              <p:cNvSpPr txBox="1">
                <a:spLocks noChangeArrowheads="1"/>
              </p:cNvSpPr>
              <p:nvPr/>
            </p:nvSpPr>
            <p:spPr bwMode="auto">
              <a:xfrm>
                <a:off x="107504" y="852316"/>
                <a:ext cx="8928992" cy="5743047"/>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0" lang="zh-CN" altLang="en-US" dirty="0">
                    <a:solidFill>
                      <a:schemeClr val="tx1"/>
                    </a:solidFill>
                    <a:ea typeface="黑体" panose="02010609060101010101" pitchFamily="49" charset="-122"/>
                  </a:rPr>
                  <a:t>拉格朗日函数 </a:t>
                </a:r>
                <a14:m>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𝐿</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𝐿</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𝑞</m:t>
                    </m:r>
                    <m:r>
                      <a:rPr kumimoji="0" lang="en-US" altLang="zh-CN" b="0" i="1" smtClean="0">
                        <a:solidFill>
                          <a:schemeClr val="tx1"/>
                        </a:solidFill>
                        <a:latin typeface="Cambria Math" panose="02040503050406030204" pitchFamily="18" charset="0"/>
                        <a:ea typeface="黑体" panose="02010609060101010101" pitchFamily="49" charset="-122"/>
                      </a:rPr>
                      <m:t>,</m:t>
                    </m:r>
                    <m:acc>
                      <m:accPr>
                        <m:chr m:val="̇"/>
                        <m:ctrlPr>
                          <a:rPr kumimoji="0" lang="en-US" altLang="zh-CN" b="0" i="1" smtClean="0">
                            <a:solidFill>
                              <a:schemeClr val="tx1"/>
                            </a:solidFill>
                            <a:latin typeface="Cambria Math" panose="02040503050406030204" pitchFamily="18" charset="0"/>
                            <a:ea typeface="黑体" panose="02010609060101010101" pitchFamily="49" charset="-122"/>
                          </a:rPr>
                        </m:ctrlPr>
                      </m:accPr>
                      <m:e>
                        <m:r>
                          <a:rPr kumimoji="0" lang="en-US" altLang="zh-CN" b="0" i="1" smtClean="0">
                            <a:solidFill>
                              <a:schemeClr val="tx1"/>
                            </a:solidFill>
                            <a:latin typeface="Cambria Math" panose="02040503050406030204" pitchFamily="18" charset="0"/>
                            <a:ea typeface="黑体" panose="02010609060101010101" pitchFamily="49" charset="-122"/>
                          </a:rPr>
                          <m:t>𝑞</m:t>
                        </m:r>
                      </m:e>
                    </m:acc>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𝑡</m:t>
                    </m:r>
                    <m:r>
                      <a:rPr kumimoji="0" lang="en-US" altLang="zh-CN" b="0" i="1" smtClean="0">
                        <a:solidFill>
                          <a:schemeClr val="tx1"/>
                        </a:solidFill>
                        <a:latin typeface="Cambria Math" panose="02040503050406030204" pitchFamily="18" charset="0"/>
                        <a:ea typeface="黑体" panose="02010609060101010101" pitchFamily="49" charset="-122"/>
                      </a:rPr>
                      <m:t>)</m:t>
                    </m:r>
                  </m:oMath>
                </a14:m>
                <a:r>
                  <a:rPr kumimoji="0" lang="zh-CN" altLang="en-US" dirty="0">
                    <a:solidFill>
                      <a:schemeClr val="tx1"/>
                    </a:solidFill>
                    <a:ea typeface="黑体" panose="02010609060101010101" pitchFamily="49" charset="-122"/>
                  </a:rPr>
                  <a:t>，做变量变换 </a:t>
                </a:r>
                <a14:m>
                  <m:oMath xmlns:m="http://schemas.openxmlformats.org/officeDocument/2006/math">
                    <m:acc>
                      <m:accPr>
                        <m:chr m:val="̇"/>
                        <m:ctrlPr>
                          <a:rPr kumimoji="0" lang="en-US" altLang="zh-CN" b="0" i="1" smtClean="0">
                            <a:solidFill>
                              <a:schemeClr val="tx1"/>
                            </a:solidFill>
                            <a:latin typeface="Cambria Math" panose="02040503050406030204" pitchFamily="18" charset="0"/>
                            <a:ea typeface="黑体" panose="02010609060101010101" pitchFamily="49" charset="-122"/>
                          </a:rPr>
                        </m:ctrlPr>
                      </m:accPr>
                      <m:e>
                        <m:r>
                          <a:rPr kumimoji="0" lang="en-US" altLang="zh-CN" b="0" i="1" smtClean="0">
                            <a:solidFill>
                              <a:schemeClr val="tx1"/>
                            </a:solidFill>
                            <a:latin typeface="Cambria Math" panose="02040503050406030204" pitchFamily="18" charset="0"/>
                            <a:ea typeface="黑体" panose="02010609060101010101" pitchFamily="49" charset="-122"/>
                          </a:rPr>
                          <m:t>𝑞</m:t>
                        </m:r>
                      </m:e>
                    </m:acc>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𝑝</m:t>
                    </m:r>
                  </m:oMath>
                </a14:m>
                <a:endParaRPr kumimoji="0" lang="en-US" altLang="zh-CN" dirty="0">
                  <a:solidFill>
                    <a:schemeClr val="tx1"/>
                  </a:solidFill>
                  <a:ea typeface="黑体" panose="02010609060101010101" pitchFamily="49" charset="-122"/>
                </a:endParaRPr>
              </a:p>
              <a:p>
                <a:pPr eaLnBrk="1" hangingPunct="1">
                  <a:lnSpc>
                    <a:spcPct val="150000"/>
                  </a:lnSpc>
                </a:pPr>
                <a:r>
                  <a:rPr kumimoji="0" lang="zh-CN" altLang="en-US" dirty="0">
                    <a:ea typeface="黑体" panose="02010609060101010101" pitchFamily="49" charset="-122"/>
                  </a:rPr>
                  <a:t>勒让德变换的定义：</a:t>
                </a:r>
                <a:endParaRPr kumimoji="0" lang="en-US" altLang="zh-CN" dirty="0">
                  <a:ea typeface="黑体" panose="02010609060101010101" pitchFamily="49" charset="-122"/>
                </a:endParaRPr>
              </a:p>
              <a:p>
                <a:pPr eaLnBrk="1" hangingPunct="1">
                  <a:lnSpc>
                    <a:spcPct val="150000"/>
                  </a:lnSpc>
                </a:pPr>
                <a:r>
                  <a:rPr kumimoji="0" lang="zh-CN" altLang="en-US" dirty="0">
                    <a:ea typeface="黑体" panose="02010609060101010101" pitchFamily="49" charset="-122"/>
                  </a:rPr>
                  <a:t>（</a:t>
                </a:r>
                <a:r>
                  <a:rPr kumimoji="0" lang="en-US" altLang="zh-CN" dirty="0">
                    <a:ea typeface="黑体" panose="02010609060101010101" pitchFamily="49" charset="-122"/>
                  </a:rPr>
                  <a:t>1</a:t>
                </a:r>
                <a:r>
                  <a:rPr kumimoji="0" lang="zh-CN" altLang="en-US" dirty="0">
                    <a:ea typeface="黑体" panose="02010609060101010101" pitchFamily="49" charset="-122"/>
                  </a:rPr>
                  <a:t>）让广义动量作为新变量 </a:t>
                </a:r>
                <a14:m>
                  <m:oMath xmlns:m="http://schemas.openxmlformats.org/officeDocument/2006/math">
                    <m:r>
                      <a:rPr kumimoji="0" lang="en-US" altLang="zh-CN" b="0" i="1" smtClean="0">
                        <a:latin typeface="Cambria Math" panose="02040503050406030204" pitchFamily="18" charset="0"/>
                        <a:ea typeface="黑体" panose="02010609060101010101" pitchFamily="49" charset="-122"/>
                      </a:rPr>
                      <m:t>𝑝</m:t>
                    </m:r>
                  </m:oMath>
                </a14:m>
                <a:endParaRPr kumimoji="0" lang="en-US" altLang="zh-CN" dirty="0">
                  <a:solidFill>
                    <a:schemeClr val="tx1"/>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a:rPr kumimoji="0" lang="en-US" altLang="zh-CN" b="0" i="1" smtClean="0">
                          <a:solidFill>
                            <a:srgbClr val="0000FF"/>
                          </a:solidFill>
                          <a:latin typeface="Cambria Math" panose="02040503050406030204" pitchFamily="18" charset="0"/>
                          <a:ea typeface="黑体" panose="02010609060101010101" pitchFamily="49" charset="-122"/>
                        </a:rPr>
                        <m:t>𝑝</m:t>
                      </m:r>
                      <m:r>
                        <a:rPr kumimoji="0" lang="en-US" altLang="zh-CN" b="0" i="1" smtClean="0">
                          <a:solidFill>
                            <a:srgbClr val="0000FF"/>
                          </a:solidFill>
                          <a:latin typeface="Cambria Math" panose="02040503050406030204" pitchFamily="18" charset="0"/>
                          <a:ea typeface="黑体" panose="02010609060101010101" pitchFamily="49" charset="-122"/>
                        </a:rPr>
                        <m:t>=</m:t>
                      </m:r>
                      <m:f>
                        <m:fPr>
                          <m:ctrlPr>
                            <a:rPr kumimoji="0" lang="en-US" altLang="zh-CN" b="0" i="1" smtClean="0">
                              <a:solidFill>
                                <a:srgbClr val="0000FF"/>
                              </a:solidFill>
                              <a:latin typeface="Cambria Math" panose="02040503050406030204" pitchFamily="18" charset="0"/>
                              <a:ea typeface="黑体" panose="02010609060101010101" pitchFamily="49" charset="-122"/>
                            </a:rPr>
                          </m:ctrlPr>
                        </m:fPr>
                        <m:num>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𝐿</m:t>
                          </m:r>
                        </m:num>
                        <m:den>
                          <m:r>
                            <a:rPr kumimoji="0" lang="en-US" altLang="zh-CN" b="0" i="1" smtClean="0">
                              <a:solidFill>
                                <a:srgbClr val="0000FF"/>
                              </a:solidFill>
                              <a:latin typeface="Cambria Math" panose="02040503050406030204" pitchFamily="18" charset="0"/>
                              <a:ea typeface="黑体" panose="02010609060101010101" pitchFamily="49" charset="-122"/>
                            </a:rPr>
                            <m:t>𝜕</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den>
                      </m:f>
                      <m:r>
                        <a:rPr kumimoji="0" lang="en-US" altLang="zh-CN" b="0" i="1" smtClean="0">
                          <a:solidFill>
                            <a:srgbClr val="0000FF"/>
                          </a:solidFill>
                          <a:latin typeface="Cambria Math" panose="02040503050406030204" pitchFamily="18" charset="0"/>
                          <a:ea typeface="黑体" panose="02010609060101010101" pitchFamily="49" charset="-122"/>
                        </a:rPr>
                        <m:t>      ⟹     </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a:rPr kumimoji="0" lang="en-US" altLang="zh-CN" b="0" i="1" smtClean="0">
                          <a:solidFill>
                            <a:srgbClr val="0000FF"/>
                          </a:solidFill>
                          <a:latin typeface="Cambria Math" panose="02040503050406030204" pitchFamily="18" charset="0"/>
                          <a:ea typeface="黑体" panose="02010609060101010101" pitchFamily="49" charset="-122"/>
                        </a:rPr>
                        <m:t>=</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𝑞</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𝑝</m:t>
                      </m:r>
                      <m:r>
                        <a:rPr kumimoji="0" lang="en-US" altLang="zh-CN" b="0" i="1" smtClean="0">
                          <a:solidFill>
                            <a:srgbClr val="0000FF"/>
                          </a:solidFill>
                          <a:latin typeface="Cambria Math" panose="02040503050406030204" pitchFamily="18" charset="0"/>
                          <a:ea typeface="黑体" panose="02010609060101010101" pitchFamily="49" charset="-122"/>
                        </a:rPr>
                        <m:t>)</m:t>
                      </m:r>
                    </m:oMath>
                  </m:oMathPara>
                </a14:m>
                <a:endParaRPr kumimoji="0" lang="en-US" altLang="zh-CN" dirty="0">
                  <a:solidFill>
                    <a:srgbClr val="0000FF"/>
                  </a:solidFill>
                  <a:ea typeface="黑体" panose="02010609060101010101" pitchFamily="49" charset="-122"/>
                </a:endParaRPr>
              </a:p>
              <a:p>
                <a:pPr eaLnBrk="1" hangingPunct="1">
                  <a:lnSpc>
                    <a:spcPct val="150000"/>
                  </a:lnSpc>
                </a:pPr>
                <a:r>
                  <a:rPr kumimoji="0" lang="zh-CN" altLang="en-US" dirty="0">
                    <a:ea typeface="黑体" panose="02010609060101010101" pitchFamily="49" charset="-122"/>
                  </a:rPr>
                  <a:t>（</a:t>
                </a:r>
                <a:r>
                  <a:rPr kumimoji="0" lang="en-US" altLang="zh-CN" dirty="0">
                    <a:ea typeface="黑体" panose="02010609060101010101" pitchFamily="49" charset="-122"/>
                  </a:rPr>
                  <a:t>2</a:t>
                </a:r>
                <a:r>
                  <a:rPr kumimoji="0" lang="zh-CN" altLang="en-US" dirty="0">
                    <a:ea typeface="黑体" panose="02010609060101010101" pitchFamily="49" charset="-122"/>
                  </a:rPr>
                  <a:t>）定义新的哈密顿函数 </a:t>
                </a:r>
                <a14:m>
                  <m:oMath xmlns:m="http://schemas.openxmlformats.org/officeDocument/2006/math">
                    <m:r>
                      <a:rPr kumimoji="0" lang="en-US" altLang="zh-CN" b="0" i="1" smtClean="0">
                        <a:latin typeface="Cambria Math" panose="02040503050406030204" pitchFamily="18" charset="0"/>
                        <a:ea typeface="黑体" panose="02010609060101010101" pitchFamily="49" charset="-122"/>
                      </a:rPr>
                      <m:t>𝐻</m:t>
                    </m:r>
                    <m:r>
                      <a:rPr kumimoji="0" lang="en-US" altLang="zh-CN" b="0" i="1" smtClean="0">
                        <a:latin typeface="Cambria Math" panose="02040503050406030204" pitchFamily="18" charset="0"/>
                        <a:ea typeface="黑体" panose="02010609060101010101" pitchFamily="49" charset="-122"/>
                      </a:rPr>
                      <m:t>=</m:t>
                    </m:r>
                    <m:r>
                      <a:rPr kumimoji="0" lang="en-US" altLang="zh-CN" b="0" i="1" smtClean="0">
                        <a:latin typeface="Cambria Math" panose="02040503050406030204" pitchFamily="18" charset="0"/>
                        <a:ea typeface="黑体" panose="02010609060101010101" pitchFamily="49" charset="-122"/>
                      </a:rPr>
                      <m:t>𝑝</m:t>
                    </m:r>
                    <m:acc>
                      <m:accPr>
                        <m:chr m:val="̇"/>
                        <m:ctrlPr>
                          <a:rPr kumimoji="0" lang="en-US" altLang="zh-CN" b="0" i="1" smtClean="0">
                            <a:latin typeface="Cambria Math" panose="02040503050406030204" pitchFamily="18" charset="0"/>
                            <a:ea typeface="黑体" panose="02010609060101010101" pitchFamily="49" charset="-122"/>
                          </a:rPr>
                        </m:ctrlPr>
                      </m:accPr>
                      <m:e>
                        <m:r>
                          <a:rPr kumimoji="0" lang="en-US" altLang="zh-CN" b="0" i="1" smtClean="0">
                            <a:latin typeface="Cambria Math" panose="02040503050406030204" pitchFamily="18" charset="0"/>
                            <a:ea typeface="黑体" panose="02010609060101010101" pitchFamily="49" charset="-122"/>
                          </a:rPr>
                          <m:t>𝑞</m:t>
                        </m:r>
                      </m:e>
                    </m:acc>
                    <m:r>
                      <a:rPr kumimoji="0" lang="en-US" altLang="zh-CN" b="0" i="1" smtClean="0">
                        <a:latin typeface="Cambria Math" panose="02040503050406030204" pitchFamily="18" charset="0"/>
                        <a:ea typeface="黑体" panose="02010609060101010101" pitchFamily="49" charset="-122"/>
                      </a:rPr>
                      <m:t>−</m:t>
                    </m:r>
                    <m:r>
                      <a:rPr kumimoji="0" lang="en-US" altLang="zh-CN" b="0" i="1" smtClean="0">
                        <a:latin typeface="Cambria Math" panose="02040503050406030204" pitchFamily="18" charset="0"/>
                        <a:ea typeface="黑体" panose="02010609060101010101" pitchFamily="49" charset="-122"/>
                      </a:rPr>
                      <m:t>𝐿</m:t>
                    </m:r>
                  </m:oMath>
                </a14:m>
                <a:r>
                  <a:rPr kumimoji="0" lang="zh-CN" altLang="en-US" dirty="0">
                    <a:ea typeface="黑体" panose="02010609060101010101" pitchFamily="49" charset="-122"/>
                  </a:rPr>
                  <a:t>，并将</a:t>
                </a:r>
                <a14:m>
                  <m:oMath xmlns:m="http://schemas.openxmlformats.org/officeDocument/2006/math">
                    <m:acc>
                      <m:accPr>
                        <m:chr m:val="̇"/>
                        <m:ctrlPr>
                          <a:rPr kumimoji="0" lang="en-US" altLang="zh-CN" i="1">
                            <a:latin typeface="Cambria Math" panose="02040503050406030204" pitchFamily="18" charset="0"/>
                            <a:ea typeface="黑体" panose="02010609060101010101" pitchFamily="49" charset="-122"/>
                          </a:rPr>
                        </m:ctrlPr>
                      </m:accPr>
                      <m:e>
                        <m:r>
                          <a:rPr kumimoji="0" lang="en-US" altLang="zh-CN" i="1">
                            <a:latin typeface="Cambria Math" panose="02040503050406030204" pitchFamily="18" charset="0"/>
                            <a:ea typeface="黑体" panose="02010609060101010101" pitchFamily="49" charset="-122"/>
                          </a:rPr>
                          <m:t>𝑞</m:t>
                        </m:r>
                      </m:e>
                    </m:acc>
                    <m:r>
                      <a:rPr kumimoji="0" lang="en-US" altLang="zh-CN" i="1">
                        <a:latin typeface="Cambria Math" panose="02040503050406030204" pitchFamily="18" charset="0"/>
                        <a:ea typeface="黑体" panose="02010609060101010101" pitchFamily="49" charset="-122"/>
                      </a:rPr>
                      <m:t>=</m:t>
                    </m:r>
                    <m:acc>
                      <m:accPr>
                        <m:chr m:val="̇"/>
                        <m:ctrlPr>
                          <a:rPr kumimoji="0" lang="en-US" altLang="zh-CN" i="1">
                            <a:latin typeface="Cambria Math" panose="02040503050406030204" pitchFamily="18" charset="0"/>
                            <a:ea typeface="黑体" panose="02010609060101010101" pitchFamily="49" charset="-122"/>
                          </a:rPr>
                        </m:ctrlPr>
                      </m:accPr>
                      <m:e>
                        <m:r>
                          <a:rPr kumimoji="0" lang="en-US" altLang="zh-CN" i="1">
                            <a:latin typeface="Cambria Math" panose="02040503050406030204" pitchFamily="18" charset="0"/>
                            <a:ea typeface="黑体" panose="02010609060101010101" pitchFamily="49" charset="-122"/>
                          </a:rPr>
                          <m:t>𝑞</m:t>
                        </m:r>
                      </m:e>
                    </m:acc>
                    <m:r>
                      <a:rPr kumimoji="0" lang="en-US" altLang="zh-CN" i="1">
                        <a:latin typeface="Cambria Math" panose="02040503050406030204" pitchFamily="18" charset="0"/>
                        <a:ea typeface="黑体" panose="02010609060101010101" pitchFamily="49" charset="-122"/>
                      </a:rPr>
                      <m:t>(</m:t>
                    </m:r>
                    <m:r>
                      <a:rPr kumimoji="0" lang="en-US" altLang="zh-CN" i="1">
                        <a:latin typeface="Cambria Math" panose="02040503050406030204" pitchFamily="18" charset="0"/>
                        <a:ea typeface="黑体" panose="02010609060101010101" pitchFamily="49" charset="-122"/>
                      </a:rPr>
                      <m:t>𝑞</m:t>
                    </m:r>
                    <m:r>
                      <a:rPr kumimoji="0" lang="en-US" altLang="zh-CN" i="1">
                        <a:latin typeface="Cambria Math" panose="02040503050406030204" pitchFamily="18" charset="0"/>
                        <a:ea typeface="黑体" panose="02010609060101010101" pitchFamily="49" charset="-122"/>
                      </a:rPr>
                      <m:t>,</m:t>
                    </m:r>
                    <m:r>
                      <a:rPr kumimoji="0" lang="en-US" altLang="zh-CN" i="1">
                        <a:latin typeface="Cambria Math" panose="02040503050406030204" pitchFamily="18" charset="0"/>
                        <a:ea typeface="黑体" panose="02010609060101010101" pitchFamily="49" charset="-122"/>
                      </a:rPr>
                      <m:t>𝑝</m:t>
                    </m:r>
                    <m:r>
                      <a:rPr kumimoji="0" lang="en-US" altLang="zh-CN" i="1">
                        <a:latin typeface="Cambria Math" panose="02040503050406030204" pitchFamily="18" charset="0"/>
                        <a:ea typeface="黑体" panose="02010609060101010101" pitchFamily="49" charset="-122"/>
                      </a:rPr>
                      <m:t>)</m:t>
                    </m:r>
                  </m:oMath>
                </a14:m>
                <a:r>
                  <a:rPr kumimoji="0" lang="zh-CN" altLang="en-US" dirty="0">
                    <a:ea typeface="黑体" panose="02010609060101010101" pitchFamily="49" charset="-122"/>
                  </a:rPr>
                  <a:t>代入</a:t>
                </a:r>
                <a:endParaRPr kumimoji="0" lang="en-US" altLang="zh-CN" b="0" i="1" dirty="0">
                  <a:latin typeface="Cambria Math" panose="02040503050406030204" pitchFamily="18" charset="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kumimoji="0" lang="en-US" altLang="zh-CN" b="0" i="1" smtClean="0">
                          <a:solidFill>
                            <a:srgbClr val="0000FF"/>
                          </a:solidFill>
                          <a:latin typeface="Cambria Math" panose="02040503050406030204" pitchFamily="18" charset="0"/>
                          <a:ea typeface="黑体" panose="02010609060101010101" pitchFamily="49" charset="-122"/>
                        </a:rPr>
                        <m:t>𝐻</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𝑝</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𝐿</m:t>
                      </m:r>
                      <m:r>
                        <a:rPr kumimoji="0" lang="en-US" altLang="zh-CN" b="0" i="1" smtClean="0">
                          <a:latin typeface="Cambria Math" panose="02040503050406030204" pitchFamily="18" charset="0"/>
                          <a:ea typeface="黑体" panose="02010609060101010101" pitchFamily="49" charset="-122"/>
                        </a:rPr>
                        <m:t>=</m:t>
                      </m:r>
                      <m:r>
                        <a:rPr kumimoji="0" lang="en-US" altLang="zh-CN" b="0" i="1" smtClean="0">
                          <a:latin typeface="Cambria Math" panose="02040503050406030204" pitchFamily="18" charset="0"/>
                          <a:ea typeface="黑体" panose="02010609060101010101" pitchFamily="49" charset="-122"/>
                        </a:rPr>
                        <m:t>𝑝</m:t>
                      </m:r>
                      <m:acc>
                        <m:accPr>
                          <m:chr m:val="̇"/>
                          <m:ctrlPr>
                            <a:rPr kumimoji="0" lang="en-US" altLang="zh-CN" b="0" i="1" smtClean="0">
                              <a:latin typeface="Cambria Math" panose="02040503050406030204" pitchFamily="18" charset="0"/>
                              <a:ea typeface="黑体" panose="02010609060101010101" pitchFamily="49" charset="-122"/>
                            </a:rPr>
                          </m:ctrlPr>
                        </m:accPr>
                        <m:e>
                          <m:r>
                            <a:rPr kumimoji="0" lang="en-US" altLang="zh-CN" b="0" i="1" smtClean="0">
                              <a:latin typeface="Cambria Math" panose="02040503050406030204" pitchFamily="18" charset="0"/>
                              <a:ea typeface="黑体" panose="02010609060101010101" pitchFamily="49" charset="-122"/>
                            </a:rPr>
                            <m:t>𝑞</m:t>
                          </m:r>
                        </m:e>
                      </m:acc>
                      <m:d>
                        <m:dPr>
                          <m:ctrlPr>
                            <a:rPr kumimoji="0" lang="en-US" altLang="zh-CN" b="0" i="1" smtClean="0">
                              <a:latin typeface="Cambria Math" panose="02040503050406030204" pitchFamily="18" charset="0"/>
                              <a:ea typeface="黑体" panose="02010609060101010101" pitchFamily="49" charset="-122"/>
                            </a:rPr>
                          </m:ctrlPr>
                        </m:dPr>
                        <m:e>
                          <m:r>
                            <a:rPr kumimoji="0" lang="en-US" altLang="zh-CN" b="0" i="1" smtClean="0">
                              <a:latin typeface="Cambria Math" panose="02040503050406030204" pitchFamily="18" charset="0"/>
                              <a:ea typeface="黑体" panose="02010609060101010101" pitchFamily="49" charset="-122"/>
                            </a:rPr>
                            <m:t>𝑞</m:t>
                          </m:r>
                          <m:r>
                            <a:rPr kumimoji="0" lang="en-US" altLang="zh-CN" b="0" i="1" smtClean="0">
                              <a:latin typeface="Cambria Math" panose="02040503050406030204" pitchFamily="18" charset="0"/>
                              <a:ea typeface="黑体" panose="02010609060101010101" pitchFamily="49" charset="-122"/>
                            </a:rPr>
                            <m:t>,</m:t>
                          </m:r>
                          <m:r>
                            <a:rPr kumimoji="0" lang="en-US" altLang="zh-CN" b="0" i="1" smtClean="0">
                              <a:latin typeface="Cambria Math" panose="02040503050406030204" pitchFamily="18" charset="0"/>
                              <a:ea typeface="黑体" panose="02010609060101010101" pitchFamily="49" charset="-122"/>
                            </a:rPr>
                            <m:t>𝑝</m:t>
                          </m:r>
                        </m:e>
                      </m:d>
                      <m:r>
                        <a:rPr kumimoji="0" lang="en-US" altLang="zh-CN" b="0" i="1" smtClean="0">
                          <a:latin typeface="Cambria Math" panose="02040503050406030204" pitchFamily="18" charset="0"/>
                          <a:ea typeface="黑体" panose="02010609060101010101" pitchFamily="49" charset="-122"/>
                        </a:rPr>
                        <m:t>−</m:t>
                      </m:r>
                      <m:r>
                        <a:rPr kumimoji="0" lang="en-US" altLang="zh-CN" b="0" i="1" smtClean="0">
                          <a:latin typeface="Cambria Math" panose="02040503050406030204" pitchFamily="18" charset="0"/>
                          <a:ea typeface="黑体" panose="02010609060101010101" pitchFamily="49" charset="-122"/>
                        </a:rPr>
                        <m:t>𝐿</m:t>
                      </m:r>
                      <m:d>
                        <m:dPr>
                          <m:ctrlPr>
                            <a:rPr kumimoji="0" lang="en-US" altLang="zh-CN" b="0" i="1" smtClean="0">
                              <a:latin typeface="Cambria Math" panose="02040503050406030204" pitchFamily="18" charset="0"/>
                              <a:ea typeface="黑体" panose="02010609060101010101" pitchFamily="49" charset="-122"/>
                            </a:rPr>
                          </m:ctrlPr>
                        </m:dPr>
                        <m:e>
                          <m:r>
                            <a:rPr kumimoji="0" lang="en-US" altLang="zh-CN" b="0" i="1" smtClean="0">
                              <a:latin typeface="Cambria Math" panose="02040503050406030204" pitchFamily="18" charset="0"/>
                              <a:ea typeface="黑体" panose="02010609060101010101" pitchFamily="49" charset="-122"/>
                            </a:rPr>
                            <m:t>𝑞</m:t>
                          </m:r>
                          <m:r>
                            <a:rPr kumimoji="0" lang="en-US" altLang="zh-CN" b="0" i="1" smtClean="0">
                              <a:latin typeface="Cambria Math" panose="02040503050406030204" pitchFamily="18" charset="0"/>
                              <a:ea typeface="黑体" panose="02010609060101010101" pitchFamily="49" charset="-122"/>
                            </a:rPr>
                            <m:t>,</m:t>
                          </m:r>
                          <m:acc>
                            <m:accPr>
                              <m:chr m:val="̇"/>
                              <m:ctrlPr>
                                <a:rPr kumimoji="0" lang="en-US" altLang="zh-CN" b="0" i="1" smtClean="0">
                                  <a:latin typeface="Cambria Math" panose="02040503050406030204" pitchFamily="18" charset="0"/>
                                  <a:ea typeface="黑体" panose="02010609060101010101" pitchFamily="49" charset="-122"/>
                                </a:rPr>
                              </m:ctrlPr>
                            </m:accPr>
                            <m:e>
                              <m:r>
                                <a:rPr kumimoji="0" lang="en-US" altLang="zh-CN" b="0" i="1" smtClean="0">
                                  <a:latin typeface="Cambria Math" panose="02040503050406030204" pitchFamily="18" charset="0"/>
                                  <a:ea typeface="黑体" panose="02010609060101010101" pitchFamily="49" charset="-122"/>
                                </a:rPr>
                                <m:t>𝑞</m:t>
                              </m:r>
                            </m:e>
                          </m:acc>
                          <m:d>
                            <m:dPr>
                              <m:ctrlPr>
                                <a:rPr kumimoji="0" lang="en-US" altLang="zh-CN" b="0" i="1" smtClean="0">
                                  <a:latin typeface="Cambria Math" panose="02040503050406030204" pitchFamily="18" charset="0"/>
                                  <a:ea typeface="黑体" panose="02010609060101010101" pitchFamily="49" charset="-122"/>
                                </a:rPr>
                              </m:ctrlPr>
                            </m:dPr>
                            <m:e>
                              <m:r>
                                <a:rPr kumimoji="0" lang="en-US" altLang="zh-CN" b="0" i="1" smtClean="0">
                                  <a:latin typeface="Cambria Math" panose="02040503050406030204" pitchFamily="18" charset="0"/>
                                  <a:ea typeface="黑体" panose="02010609060101010101" pitchFamily="49" charset="-122"/>
                                </a:rPr>
                                <m:t>𝑞</m:t>
                              </m:r>
                              <m:r>
                                <a:rPr kumimoji="0" lang="en-US" altLang="zh-CN" b="0" i="1" smtClean="0">
                                  <a:latin typeface="Cambria Math" panose="02040503050406030204" pitchFamily="18" charset="0"/>
                                  <a:ea typeface="黑体" panose="02010609060101010101" pitchFamily="49" charset="-122"/>
                                </a:rPr>
                                <m:t>,</m:t>
                              </m:r>
                              <m:r>
                                <a:rPr kumimoji="0" lang="en-US" altLang="zh-CN" b="0" i="1" smtClean="0">
                                  <a:latin typeface="Cambria Math" panose="02040503050406030204" pitchFamily="18" charset="0"/>
                                  <a:ea typeface="黑体" panose="02010609060101010101" pitchFamily="49" charset="-122"/>
                                </a:rPr>
                                <m:t>𝑝</m:t>
                              </m:r>
                            </m:e>
                          </m:d>
                          <m:r>
                            <a:rPr kumimoji="0" lang="en-US" altLang="zh-CN" b="0" i="1" smtClean="0">
                              <a:latin typeface="Cambria Math" panose="02040503050406030204" pitchFamily="18" charset="0"/>
                              <a:ea typeface="黑体" panose="02010609060101010101" pitchFamily="49" charset="-122"/>
                            </a:rPr>
                            <m:t>,</m:t>
                          </m:r>
                          <m:r>
                            <a:rPr kumimoji="0" lang="en-US" altLang="zh-CN" b="0" i="1" smtClean="0">
                              <a:latin typeface="Cambria Math" panose="02040503050406030204" pitchFamily="18" charset="0"/>
                              <a:ea typeface="黑体" panose="02010609060101010101" pitchFamily="49" charset="-122"/>
                            </a:rPr>
                            <m:t>𝑡</m:t>
                          </m:r>
                        </m:e>
                      </m:d>
                    </m:oMath>
                  </m:oMathPara>
                </a14:m>
                <a:endParaRPr kumimoji="0" lang="en-US" altLang="zh-CN" b="0"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kumimoji="0" lang="en-US" altLang="zh-CN" b="0" i="1" smtClean="0">
                          <a:solidFill>
                            <a:srgbClr val="0000FF"/>
                          </a:solidFill>
                          <a:latin typeface="Cambria Math" panose="02040503050406030204" pitchFamily="18" charset="0"/>
                          <a:ea typeface="黑体" panose="02010609060101010101" pitchFamily="49" charset="-122"/>
                        </a:rPr>
                        <m:t>𝐻</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𝐻</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𝑞</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𝑝</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𝑡</m:t>
                      </m:r>
                      <m:r>
                        <a:rPr kumimoji="0" lang="en-US" altLang="zh-CN" b="0" i="1" smtClean="0">
                          <a:solidFill>
                            <a:srgbClr val="0000FF"/>
                          </a:solidFill>
                          <a:latin typeface="Cambria Math" panose="02040503050406030204" pitchFamily="18" charset="0"/>
                          <a:ea typeface="黑体" panose="02010609060101010101" pitchFamily="49" charset="-122"/>
                        </a:rPr>
                        <m:t>)</m:t>
                      </m:r>
                    </m:oMath>
                  </m:oMathPara>
                </a14:m>
                <a:endParaRPr kumimoji="0" lang="en-US" altLang="zh-CN" dirty="0">
                  <a:solidFill>
                    <a:srgbClr val="0000FF"/>
                  </a:solidFill>
                  <a:ea typeface="黑体" panose="02010609060101010101" pitchFamily="49" charset="-122"/>
                </a:endParaRPr>
              </a:p>
              <a:p>
                <a:pPr eaLnBrk="1" hangingPunct="1">
                  <a:lnSpc>
                    <a:spcPct val="150000"/>
                  </a:lnSpc>
                </a:pPr>
                <a:r>
                  <a:rPr kumimoji="0" lang="en-US" altLang="zh-CN" dirty="0">
                    <a:ea typeface="黑体" panose="02010609060101010101" pitchFamily="49" charset="-122"/>
                  </a:rPr>
                  <a:t>   </a:t>
                </a:r>
                <a:r>
                  <a:rPr kumimoji="0" lang="zh-CN" altLang="en-US" dirty="0">
                    <a:ea typeface="黑体" panose="02010609060101010101" pitchFamily="49" charset="-122"/>
                  </a:rPr>
                  <a:t>多自由度情形下</a:t>
                </a:r>
                <a:endParaRPr kumimoji="0" lang="en-US" altLang="zh-CN"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a:rPr kumimoji="0" lang="en-US" altLang="zh-CN" b="0" i="1" smtClean="0">
                          <a:solidFill>
                            <a:srgbClr val="0000FF"/>
                          </a:solidFill>
                          <a:latin typeface="Cambria Math" panose="02040503050406030204" pitchFamily="18" charset="0"/>
                          <a:ea typeface="黑体" panose="02010609060101010101" pitchFamily="49" charset="-122"/>
                        </a:rPr>
                        <m:t>𝐻</m:t>
                      </m:r>
                      <m:r>
                        <a:rPr kumimoji="0" lang="en-US" altLang="zh-CN" b="0" i="1" smtClean="0">
                          <a:solidFill>
                            <a:srgbClr val="0000FF"/>
                          </a:solidFill>
                          <a:latin typeface="Cambria Math" panose="02040503050406030204" pitchFamily="18" charset="0"/>
                          <a:ea typeface="黑体" panose="02010609060101010101" pitchFamily="49" charset="-122"/>
                        </a:rPr>
                        <m:t>=</m:t>
                      </m:r>
                      <m:nary>
                        <m:naryPr>
                          <m:chr m:val="∑"/>
                          <m:ctrlPr>
                            <a:rPr kumimoji="0" lang="en-US" altLang="zh-CN" b="0" i="1" smtClean="0">
                              <a:solidFill>
                                <a:srgbClr val="0000FF"/>
                              </a:solidFill>
                              <a:latin typeface="Cambria Math" panose="02040503050406030204" pitchFamily="18" charset="0"/>
                              <a:ea typeface="黑体" panose="02010609060101010101" pitchFamily="49" charset="-122"/>
                            </a:rPr>
                          </m:ctrlPr>
                        </m:naryPr>
                        <m:sub>
                          <m:r>
                            <a:rPr kumimoji="0" lang="en-US" altLang="zh-CN" b="0" i="1" smtClean="0">
                              <a:solidFill>
                                <a:srgbClr val="0000FF"/>
                              </a:solidFill>
                              <a:latin typeface="Cambria Math" panose="02040503050406030204" pitchFamily="18" charset="0"/>
                              <a:ea typeface="黑体" panose="02010609060101010101" pitchFamily="49" charset="-122"/>
                            </a:rPr>
                            <m:t>𝛼</m:t>
                          </m:r>
                          <m:r>
                            <a:rPr kumimoji="0" lang="en-US" altLang="zh-CN" b="0" i="1" smtClean="0">
                              <a:solidFill>
                                <a:srgbClr val="0000FF"/>
                              </a:solidFill>
                              <a:latin typeface="Cambria Math" panose="02040503050406030204" pitchFamily="18" charset="0"/>
                              <a:ea typeface="黑体" panose="02010609060101010101" pitchFamily="49" charset="-122"/>
                            </a:rPr>
                            <m:t>=1</m:t>
                          </m:r>
                        </m:sub>
                        <m:sup>
                          <m:r>
                            <a:rPr kumimoji="0" lang="en-US" altLang="zh-CN" b="0" i="1" smtClean="0">
                              <a:solidFill>
                                <a:srgbClr val="0000FF"/>
                              </a:solidFill>
                              <a:latin typeface="Cambria Math" panose="02040503050406030204" pitchFamily="18" charset="0"/>
                              <a:ea typeface="黑体" panose="02010609060101010101" pitchFamily="49" charset="-122"/>
                            </a:rPr>
                            <m:t>𝑠</m:t>
                          </m:r>
                        </m:sup>
                        <m:e>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𝑝</m:t>
                              </m:r>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e>
                      </m:nary>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𝐿</m:t>
                      </m:r>
                    </m:oMath>
                  </m:oMathPara>
                </a14:m>
                <a:endParaRPr kumimoji="0" lang="zh-CN" altLang="en-US" dirty="0">
                  <a:solidFill>
                    <a:srgbClr val="0000FF"/>
                  </a:solidFill>
                  <a:ea typeface="黑体" panose="02010609060101010101" pitchFamily="49" charset="-122"/>
                </a:endParaRPr>
              </a:p>
            </p:txBody>
          </p:sp>
        </mc:Choice>
        <mc:Fallback xmlns="">
          <p:sp>
            <p:nvSpPr>
              <p:cNvPr id="8" name="Text Box 11">
                <a:extLst>
                  <a:ext uri="{FF2B5EF4-FFF2-40B4-BE49-F238E27FC236}">
                    <a16:creationId xmlns:a16="http://schemas.microsoft.com/office/drawing/2014/main" id="{9878054E-60CB-4C5D-A94C-AB3787CEB23C}"/>
                  </a:ext>
                </a:extLst>
              </p:cNvPr>
              <p:cNvSpPr txBox="1">
                <a:spLocks noRot="1" noChangeAspect="1" noMove="1" noResize="1" noEditPoints="1" noAdjustHandles="1" noChangeArrowheads="1" noChangeShapeType="1" noTextEdit="1"/>
              </p:cNvSpPr>
              <p:nvPr/>
            </p:nvSpPr>
            <p:spPr bwMode="auto">
              <a:xfrm>
                <a:off x="107504" y="852316"/>
                <a:ext cx="8928992" cy="5743047"/>
              </a:xfrm>
              <a:prstGeom prst="rect">
                <a:avLst/>
              </a:prstGeom>
              <a:blipFill>
                <a:blip r:embed="rId2"/>
                <a:stretch>
                  <a:fillRect l="-1093"/>
                </a:stretch>
              </a:blipFill>
              <a:ln>
                <a:noFill/>
              </a:ln>
              <a:effectLst/>
              <a:ex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6E3BF4A3-E87B-42C8-A20E-3152C499A956}"/>
              </a:ext>
            </a:extLst>
          </p:cNvPr>
          <p:cNvSpPr>
            <a:spLocks noGrp="1"/>
          </p:cNvSpPr>
          <p:nvPr>
            <p:ph type="sldNum" sz="quarter" idx="12"/>
          </p:nvPr>
        </p:nvSpPr>
        <p:spPr/>
        <p:txBody>
          <a:bodyPr/>
          <a:lstStyle/>
          <a:p>
            <a:pPr>
              <a:defRPr/>
            </a:pPr>
            <a:fld id="{8372D68D-3E4D-E140-BABB-1F7B81CFF020}" type="slidenum">
              <a:rPr lang="en-US" altLang="zh-CN" smtClean="0"/>
              <a:pPr>
                <a:defRPr/>
              </a:pPr>
              <a:t>4</a:t>
            </a:fld>
            <a:endParaRPr lang="en-US" altLang="zh-CN" dirty="0"/>
          </a:p>
        </p:txBody>
      </p:sp>
    </p:spTree>
    <p:extLst>
      <p:ext uri="{BB962C8B-B14F-4D97-AF65-F5344CB8AC3E}">
        <p14:creationId xmlns:p14="http://schemas.microsoft.com/office/powerpoint/2010/main" val="62992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left)">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left)">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Box 11">
                <a:extLst>
                  <a:ext uri="{FF2B5EF4-FFF2-40B4-BE49-F238E27FC236}">
                    <a16:creationId xmlns:a16="http://schemas.microsoft.com/office/drawing/2014/main" id="{9878054E-60CB-4C5D-A94C-AB3787CEB23C}"/>
                  </a:ext>
                </a:extLst>
              </p:cNvPr>
              <p:cNvSpPr txBox="1">
                <a:spLocks noChangeArrowheads="1"/>
              </p:cNvSpPr>
              <p:nvPr/>
            </p:nvSpPr>
            <p:spPr bwMode="auto">
              <a:xfrm>
                <a:off x="107504" y="-27384"/>
                <a:ext cx="8928992" cy="6652206"/>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𝑝</m:t>
                      </m:r>
                      <m:r>
                        <a:rPr kumimoji="0" lang="en-US" altLang="zh-CN" b="0" i="1" smtClean="0">
                          <a:solidFill>
                            <a:schemeClr val="tx1"/>
                          </a:solidFill>
                          <a:latin typeface="Cambria Math" panose="02040503050406030204" pitchFamily="18" charset="0"/>
                          <a:ea typeface="黑体" panose="02010609060101010101" pitchFamily="49" charset="-122"/>
                        </a:rPr>
                        <m:t>=</m:t>
                      </m:r>
                      <m:f>
                        <m:fPr>
                          <m:ctrlPr>
                            <a:rPr kumimoji="0" lang="en-US" altLang="zh-CN" i="1" smtClean="0">
                              <a:solidFill>
                                <a:schemeClr val="tx1"/>
                              </a:solidFill>
                              <a:latin typeface="Cambria Math" panose="02040503050406030204" pitchFamily="18" charset="0"/>
                              <a:ea typeface="黑体" panose="02010609060101010101" pitchFamily="49" charset="-122"/>
                            </a:rPr>
                          </m:ctrlPr>
                        </m:fPr>
                        <m:num>
                          <m:r>
                            <a:rPr kumimoji="0" lang="en-US" altLang="zh-CN" i="1">
                              <a:solidFill>
                                <a:schemeClr val="tx1"/>
                              </a:solidFill>
                              <a:latin typeface="Cambria Math" panose="02040503050406030204" pitchFamily="18" charset="0"/>
                              <a:ea typeface="黑体" panose="02010609060101010101" pitchFamily="49" charset="-122"/>
                            </a:rPr>
                            <m:t>𝜕</m:t>
                          </m:r>
                          <m:r>
                            <a:rPr kumimoji="0" lang="en-US" altLang="zh-CN" i="1">
                              <a:solidFill>
                                <a:schemeClr val="tx1"/>
                              </a:solidFill>
                              <a:latin typeface="Cambria Math" panose="02040503050406030204" pitchFamily="18" charset="0"/>
                              <a:ea typeface="黑体" panose="02010609060101010101" pitchFamily="49" charset="-122"/>
                            </a:rPr>
                            <m:t>𝐿</m:t>
                          </m:r>
                        </m:num>
                        <m:den>
                          <m:r>
                            <a:rPr kumimoji="0" lang="en-US" altLang="zh-CN" i="1">
                              <a:solidFill>
                                <a:schemeClr val="tx1"/>
                              </a:solidFill>
                              <a:latin typeface="Cambria Math" panose="02040503050406030204" pitchFamily="18" charset="0"/>
                              <a:ea typeface="黑体" panose="02010609060101010101" pitchFamily="49" charset="-122"/>
                            </a:rPr>
                            <m:t>𝜕</m:t>
                          </m:r>
                          <m:acc>
                            <m:accPr>
                              <m:chr m:val="̇"/>
                              <m:ctrlPr>
                                <a:rPr kumimoji="0" lang="en-US" altLang="zh-CN" i="1">
                                  <a:solidFill>
                                    <a:schemeClr val="tx1"/>
                                  </a:solidFill>
                                  <a:latin typeface="Cambria Math" panose="02040503050406030204" pitchFamily="18" charset="0"/>
                                  <a:ea typeface="黑体" panose="02010609060101010101" pitchFamily="49" charset="-122"/>
                                </a:rPr>
                              </m:ctrlPr>
                            </m:accPr>
                            <m:e>
                              <m:r>
                                <a:rPr kumimoji="0" lang="en-US" altLang="zh-CN" i="1">
                                  <a:solidFill>
                                    <a:schemeClr val="tx1"/>
                                  </a:solidFill>
                                  <a:latin typeface="Cambria Math" panose="02040503050406030204" pitchFamily="18" charset="0"/>
                                  <a:ea typeface="黑体" panose="02010609060101010101" pitchFamily="49" charset="-122"/>
                                </a:rPr>
                                <m:t>𝑞</m:t>
                              </m:r>
                            </m:e>
                          </m:acc>
                        </m:den>
                      </m:f>
                      <m:r>
                        <a:rPr kumimoji="0" lang="en-US" altLang="zh-CN" b="0" i="1" smtClean="0">
                          <a:solidFill>
                            <a:schemeClr val="tx1"/>
                          </a:solidFill>
                          <a:latin typeface="Cambria Math" panose="02040503050406030204" pitchFamily="18" charset="0"/>
                          <a:ea typeface="黑体" panose="02010609060101010101" pitchFamily="49" charset="-122"/>
                        </a:rPr>
                        <m:t>,  </m:t>
                      </m:r>
                      <m:r>
                        <a:rPr kumimoji="0" lang="en-US" altLang="zh-CN" b="0" i="1" smtClean="0">
                          <a:solidFill>
                            <a:srgbClr val="0000FF"/>
                          </a:solidFill>
                          <a:latin typeface="Cambria Math" panose="02040503050406030204" pitchFamily="18" charset="0"/>
                          <a:ea typeface="黑体" panose="02010609060101010101" pitchFamily="49" charset="-122"/>
                        </a:rPr>
                        <m:t>𝐻</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𝑞</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𝑝</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𝑡</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𝑝</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𝐿</m:t>
                      </m:r>
                      <m:r>
                        <a:rPr kumimoji="0" lang="en-US" altLang="zh-CN" b="0" i="1" smtClean="0">
                          <a:solidFill>
                            <a:srgbClr val="0000FF"/>
                          </a:solidFill>
                          <a:latin typeface="Cambria Math" panose="02040503050406030204" pitchFamily="18" charset="0"/>
                          <a:ea typeface="黑体" panose="02010609060101010101" pitchFamily="49" charset="-122"/>
                        </a:rPr>
                        <m:t>,  </m:t>
                      </m:r>
                      <m:d>
                        <m:dPr>
                          <m:ctrlPr>
                            <a:rPr kumimoji="0" lang="en-US" altLang="zh-CN" b="0" i="1" smtClean="0">
                              <a:solidFill>
                                <a:srgbClr val="0000FF"/>
                              </a:solidFill>
                              <a:latin typeface="Cambria Math" panose="02040503050406030204" pitchFamily="18" charset="0"/>
                              <a:ea typeface="黑体" panose="02010609060101010101" pitchFamily="49" charset="-122"/>
                            </a:rPr>
                          </m:ctrlPr>
                        </m:dPr>
                        <m:e>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a:rPr kumimoji="0" lang="en-US" altLang="zh-CN" b="0" i="1" smtClean="0">
                              <a:solidFill>
                                <a:srgbClr val="0000FF"/>
                              </a:solidFill>
                              <a:latin typeface="Cambria Math" panose="02040503050406030204" pitchFamily="18" charset="0"/>
                              <a:ea typeface="黑体" panose="02010609060101010101" pitchFamily="49" charset="-122"/>
                            </a:rPr>
                            <m:t>=</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d>
                            <m:dPr>
                              <m:ctrlPr>
                                <a:rPr kumimoji="0" lang="en-US" altLang="zh-CN" b="0" i="1" smtClean="0">
                                  <a:solidFill>
                                    <a:srgbClr val="0000FF"/>
                                  </a:solidFill>
                                  <a:latin typeface="Cambria Math" panose="02040503050406030204" pitchFamily="18" charset="0"/>
                                  <a:ea typeface="黑体" panose="02010609060101010101" pitchFamily="49" charset="-122"/>
                                </a:rPr>
                              </m:ctrlPr>
                            </m:dPr>
                            <m:e>
                              <m:r>
                                <a:rPr kumimoji="0" lang="en-US" altLang="zh-CN" b="0" i="1" smtClean="0">
                                  <a:solidFill>
                                    <a:srgbClr val="0000FF"/>
                                  </a:solidFill>
                                  <a:latin typeface="Cambria Math" panose="02040503050406030204" pitchFamily="18" charset="0"/>
                                  <a:ea typeface="黑体" panose="02010609060101010101" pitchFamily="49" charset="-122"/>
                                </a:rPr>
                                <m:t>𝑞</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𝑝</m:t>
                              </m:r>
                            </m:e>
                          </m:d>
                        </m:e>
                      </m:d>
                    </m:oMath>
                  </m:oMathPara>
                </a14:m>
                <a:endParaRPr kumimoji="0" lang="en-US" altLang="zh-CN" b="0" dirty="0">
                  <a:solidFill>
                    <a:schemeClr val="tx1"/>
                  </a:solidFill>
                  <a:ea typeface="黑体" panose="02010609060101010101" pitchFamily="49" charset="-122"/>
                </a:endParaRPr>
              </a:p>
              <a:p>
                <a:pPr eaLnBrk="1" hangingPunct="1">
                  <a:lnSpc>
                    <a:spcPct val="150000"/>
                  </a:lnSpc>
                </a:pPr>
                <a:r>
                  <a:rPr kumimoji="0" lang="zh-CN" altLang="en-US" b="1" dirty="0">
                    <a:solidFill>
                      <a:srgbClr val="FF0000"/>
                    </a:solidFill>
                    <a:ea typeface="黑体" panose="02010609060101010101" pitchFamily="49" charset="-122"/>
                  </a:rPr>
                  <a:t>运动微分方程的导出</a:t>
                </a:r>
                <a:r>
                  <a:rPr kumimoji="0" lang="zh-CN" altLang="en-US" dirty="0">
                    <a:ea typeface="黑体" panose="02010609060101010101" pitchFamily="49" charset="-122"/>
                  </a:rPr>
                  <a:t>：</a:t>
                </a:r>
                <a:endParaRPr kumimoji="0" lang="en-US" altLang="zh-CN" dirty="0">
                  <a:solidFill>
                    <a:schemeClr val="tx1"/>
                  </a:solidFill>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𝐻</m:t>
                      </m:r>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𝑝</m:t>
                      </m:r>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a:rPr kumimoji="0" lang="en-US" altLang="zh-CN" b="0" i="1" smtClean="0">
                          <a:solidFill>
                            <a:srgbClr val="0000FF"/>
                          </a:solidFill>
                          <a:latin typeface="Cambria Math" panose="02040503050406030204" pitchFamily="18" charset="0"/>
                          <a:ea typeface="黑体" panose="02010609060101010101" pitchFamily="49" charset="-122"/>
                        </a:rPr>
                        <m:t>+</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𝑝</m:t>
                      </m:r>
                      <m:r>
                        <a:rPr kumimoji="0" lang="en-US" altLang="zh-CN" b="0" i="1" smtClean="0">
                          <a:solidFill>
                            <a:srgbClr val="0000FF"/>
                          </a:solidFill>
                          <a:latin typeface="Cambria Math" panose="02040503050406030204" pitchFamily="18" charset="0"/>
                          <a:ea typeface="黑体" panose="02010609060101010101" pitchFamily="49" charset="-122"/>
                        </a:rPr>
                        <m:t>−</m:t>
                      </m:r>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𝐿</m:t>
                      </m:r>
                    </m:oMath>
                  </m:oMathPara>
                </a14:m>
                <a:endParaRPr kumimoji="0" lang="en-US" altLang="zh-CN" dirty="0">
                  <a:solidFill>
                    <a:srgbClr val="0000FF"/>
                  </a:solidFill>
                  <a:ea typeface="黑体" panose="02010609060101010101" pitchFamily="49" charset="-122"/>
                </a:endParaRPr>
              </a:p>
              <a:p>
                <a:pPr eaLnBrk="1" hangingPunct="1"/>
                <a14:m>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𝐿</m:t>
                    </m:r>
                  </m:oMath>
                </a14:m>
                <a:r>
                  <a:rPr kumimoji="0" lang="zh-CN" altLang="en-US" dirty="0">
                    <a:solidFill>
                      <a:schemeClr val="tx1"/>
                    </a:solidFill>
                    <a:ea typeface="黑体" panose="02010609060101010101" pitchFamily="49" charset="-122"/>
                  </a:rPr>
                  <a:t>是复合函数 </a:t>
                </a:r>
                <a14:m>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𝐿</m:t>
                    </m:r>
                    <m:d>
                      <m:dPr>
                        <m:ctrlPr>
                          <a:rPr kumimoji="0" lang="en-US" altLang="zh-CN" b="0" i="1" smtClean="0">
                            <a:solidFill>
                              <a:schemeClr val="tx1"/>
                            </a:solidFill>
                            <a:latin typeface="Cambria Math" panose="02040503050406030204" pitchFamily="18" charset="0"/>
                            <a:ea typeface="黑体" panose="02010609060101010101" pitchFamily="49" charset="-122"/>
                          </a:rPr>
                        </m:ctrlPr>
                      </m:dPr>
                      <m:e>
                        <m:r>
                          <a:rPr kumimoji="0" lang="en-US" altLang="zh-CN" b="0" i="1" smtClean="0">
                            <a:solidFill>
                              <a:schemeClr val="tx1"/>
                            </a:solidFill>
                            <a:latin typeface="Cambria Math" panose="02040503050406030204" pitchFamily="18" charset="0"/>
                            <a:ea typeface="黑体" panose="02010609060101010101" pitchFamily="49" charset="-122"/>
                          </a:rPr>
                          <m:t>𝑞</m:t>
                        </m:r>
                        <m:r>
                          <a:rPr kumimoji="0" lang="en-US" altLang="zh-CN" b="0" i="1" smtClean="0">
                            <a:solidFill>
                              <a:schemeClr val="tx1"/>
                            </a:solidFill>
                            <a:latin typeface="Cambria Math" panose="02040503050406030204" pitchFamily="18" charset="0"/>
                            <a:ea typeface="黑体" panose="02010609060101010101" pitchFamily="49" charset="-122"/>
                          </a:rPr>
                          <m:t>,</m:t>
                        </m:r>
                        <m:acc>
                          <m:accPr>
                            <m:chr m:val="̇"/>
                            <m:ctrlPr>
                              <a:rPr kumimoji="0" lang="en-US" altLang="zh-CN" b="0" i="1" smtClean="0">
                                <a:solidFill>
                                  <a:schemeClr val="tx1"/>
                                </a:solidFill>
                                <a:latin typeface="Cambria Math" panose="02040503050406030204" pitchFamily="18" charset="0"/>
                                <a:ea typeface="黑体" panose="02010609060101010101" pitchFamily="49" charset="-122"/>
                              </a:rPr>
                            </m:ctrlPr>
                          </m:accPr>
                          <m:e>
                            <m:r>
                              <a:rPr kumimoji="0" lang="en-US" altLang="zh-CN" b="0" i="1" smtClean="0">
                                <a:solidFill>
                                  <a:schemeClr val="tx1"/>
                                </a:solidFill>
                                <a:latin typeface="Cambria Math" panose="02040503050406030204" pitchFamily="18" charset="0"/>
                                <a:ea typeface="黑体" panose="02010609060101010101" pitchFamily="49" charset="-122"/>
                              </a:rPr>
                              <m:t>𝑞</m:t>
                            </m:r>
                          </m:e>
                        </m:acc>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𝑡</m:t>
                        </m:r>
                      </m:e>
                    </m:d>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𝐿</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𝑞</m:t>
                    </m:r>
                    <m:r>
                      <a:rPr kumimoji="0" lang="en-US" altLang="zh-CN" b="0" i="1" smtClean="0">
                        <a:solidFill>
                          <a:schemeClr val="tx1"/>
                        </a:solidFill>
                        <a:latin typeface="Cambria Math" panose="02040503050406030204" pitchFamily="18" charset="0"/>
                        <a:ea typeface="黑体" panose="02010609060101010101" pitchFamily="49" charset="-122"/>
                      </a:rPr>
                      <m:t>,</m:t>
                    </m:r>
                    <m:acc>
                      <m:accPr>
                        <m:chr m:val="̇"/>
                        <m:ctrlPr>
                          <a:rPr kumimoji="0" lang="en-US" altLang="zh-CN" b="0" i="1" smtClean="0">
                            <a:solidFill>
                              <a:schemeClr val="tx1"/>
                            </a:solidFill>
                            <a:latin typeface="Cambria Math" panose="02040503050406030204" pitchFamily="18" charset="0"/>
                            <a:ea typeface="黑体" panose="02010609060101010101" pitchFamily="49" charset="-122"/>
                          </a:rPr>
                        </m:ctrlPr>
                      </m:accPr>
                      <m:e>
                        <m:r>
                          <a:rPr kumimoji="0" lang="en-US" altLang="zh-CN" b="0" i="1" smtClean="0">
                            <a:solidFill>
                              <a:schemeClr val="tx1"/>
                            </a:solidFill>
                            <a:latin typeface="Cambria Math" panose="02040503050406030204" pitchFamily="18" charset="0"/>
                            <a:ea typeface="黑体" panose="02010609060101010101" pitchFamily="49" charset="-122"/>
                          </a:rPr>
                          <m:t>𝑞</m:t>
                        </m:r>
                      </m:e>
                    </m:acc>
                    <m:d>
                      <m:dPr>
                        <m:ctrlPr>
                          <a:rPr kumimoji="0" lang="en-US" altLang="zh-CN" b="0" i="1" smtClean="0">
                            <a:solidFill>
                              <a:schemeClr val="tx1"/>
                            </a:solidFill>
                            <a:latin typeface="Cambria Math" panose="02040503050406030204" pitchFamily="18" charset="0"/>
                            <a:ea typeface="黑体" panose="02010609060101010101" pitchFamily="49" charset="-122"/>
                          </a:rPr>
                        </m:ctrlPr>
                      </m:dPr>
                      <m:e>
                        <m:r>
                          <a:rPr kumimoji="0" lang="en-US" altLang="zh-CN" b="0" i="1" smtClean="0">
                            <a:solidFill>
                              <a:schemeClr val="tx1"/>
                            </a:solidFill>
                            <a:latin typeface="Cambria Math" panose="02040503050406030204" pitchFamily="18" charset="0"/>
                            <a:ea typeface="黑体" panose="02010609060101010101" pitchFamily="49" charset="-122"/>
                          </a:rPr>
                          <m:t>𝑞</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𝑝</m:t>
                        </m:r>
                      </m:e>
                    </m:d>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𝑡</m:t>
                    </m:r>
                    <m:r>
                      <a:rPr kumimoji="0" lang="en-US" altLang="zh-CN" b="0" i="1" smtClean="0">
                        <a:solidFill>
                          <a:schemeClr val="tx1"/>
                        </a:solidFill>
                        <a:latin typeface="Cambria Math" panose="02040503050406030204" pitchFamily="18" charset="0"/>
                        <a:ea typeface="黑体" panose="02010609060101010101" pitchFamily="49" charset="-122"/>
                      </a:rPr>
                      <m:t>)</m:t>
                    </m:r>
                  </m:oMath>
                </a14:m>
                <a:r>
                  <a:rPr kumimoji="0" lang="zh-CN" altLang="en-US" dirty="0">
                    <a:solidFill>
                      <a:schemeClr val="tx1"/>
                    </a:solidFill>
                    <a:ea typeface="黑体" panose="02010609060101010101" pitchFamily="49" charset="-122"/>
                  </a:rPr>
                  <a:t>，结合拉氏方程和 </a:t>
                </a:r>
                <a14:m>
                  <m:oMath xmlns:m="http://schemas.openxmlformats.org/officeDocument/2006/math">
                    <m:f>
                      <m:fPr>
                        <m:ctrlPr>
                          <a:rPr kumimoji="0" lang="en-US" altLang="zh-CN" i="1">
                            <a:solidFill>
                              <a:schemeClr val="tx1"/>
                            </a:solidFill>
                            <a:latin typeface="Cambria Math" panose="02040503050406030204" pitchFamily="18" charset="0"/>
                            <a:ea typeface="黑体" panose="02010609060101010101" pitchFamily="49" charset="-122"/>
                          </a:rPr>
                        </m:ctrlPr>
                      </m:fPr>
                      <m:num>
                        <m:r>
                          <a:rPr kumimoji="0" lang="en-US" altLang="zh-CN" i="1">
                            <a:solidFill>
                              <a:schemeClr val="tx1"/>
                            </a:solidFill>
                            <a:latin typeface="Cambria Math" panose="02040503050406030204" pitchFamily="18" charset="0"/>
                            <a:ea typeface="黑体" panose="02010609060101010101" pitchFamily="49" charset="-122"/>
                          </a:rPr>
                          <m:t>𝜕</m:t>
                        </m:r>
                        <m:r>
                          <a:rPr kumimoji="0" lang="en-US" altLang="zh-CN" i="1">
                            <a:solidFill>
                              <a:schemeClr val="tx1"/>
                            </a:solidFill>
                            <a:latin typeface="Cambria Math" panose="02040503050406030204" pitchFamily="18" charset="0"/>
                            <a:ea typeface="黑体" panose="02010609060101010101" pitchFamily="49" charset="-122"/>
                          </a:rPr>
                          <m:t>𝐿</m:t>
                        </m:r>
                      </m:num>
                      <m:den>
                        <m:r>
                          <a:rPr kumimoji="0" lang="en-US" altLang="zh-CN" i="1">
                            <a:solidFill>
                              <a:schemeClr val="tx1"/>
                            </a:solidFill>
                            <a:latin typeface="Cambria Math" panose="02040503050406030204" pitchFamily="18" charset="0"/>
                            <a:ea typeface="黑体" panose="02010609060101010101" pitchFamily="49" charset="-122"/>
                          </a:rPr>
                          <m:t>𝜕</m:t>
                        </m:r>
                        <m:acc>
                          <m:accPr>
                            <m:chr m:val="̇"/>
                            <m:ctrlPr>
                              <a:rPr kumimoji="0" lang="en-US" altLang="zh-CN" i="1">
                                <a:solidFill>
                                  <a:schemeClr val="tx1"/>
                                </a:solidFill>
                                <a:latin typeface="Cambria Math" panose="02040503050406030204" pitchFamily="18" charset="0"/>
                                <a:ea typeface="黑体" panose="02010609060101010101" pitchFamily="49" charset="-122"/>
                              </a:rPr>
                            </m:ctrlPr>
                          </m:accPr>
                          <m:e>
                            <m:r>
                              <a:rPr kumimoji="0" lang="en-US" altLang="zh-CN" i="1">
                                <a:solidFill>
                                  <a:schemeClr val="tx1"/>
                                </a:solidFill>
                                <a:latin typeface="Cambria Math" panose="02040503050406030204" pitchFamily="18" charset="0"/>
                                <a:ea typeface="黑体" panose="02010609060101010101" pitchFamily="49" charset="-122"/>
                              </a:rPr>
                              <m:t>𝑞</m:t>
                            </m:r>
                          </m:e>
                        </m:acc>
                      </m:den>
                    </m:f>
                    <m:r>
                      <a:rPr kumimoji="0" lang="en-US" altLang="zh-CN" i="1">
                        <a:solidFill>
                          <a:schemeClr val="tx1"/>
                        </a:solidFill>
                        <a:latin typeface="Cambria Math" panose="02040503050406030204" pitchFamily="18" charset="0"/>
                        <a:ea typeface="黑体" panose="02010609060101010101" pitchFamily="49" charset="-122"/>
                      </a:rPr>
                      <m:t>=</m:t>
                    </m:r>
                    <m:r>
                      <a:rPr kumimoji="0" lang="en-US" altLang="zh-CN" i="1">
                        <a:solidFill>
                          <a:schemeClr val="tx1"/>
                        </a:solidFill>
                        <a:latin typeface="Cambria Math" panose="02040503050406030204" pitchFamily="18" charset="0"/>
                        <a:ea typeface="黑体" panose="02010609060101010101" pitchFamily="49" charset="-122"/>
                      </a:rPr>
                      <m:t>𝑝</m:t>
                    </m:r>
                  </m:oMath>
                </a14:m>
                <a:endParaRPr kumimoji="0" lang="en-US" altLang="zh-CN" dirty="0">
                  <a:solidFill>
                    <a:schemeClr val="tx1"/>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m:rPr>
                          <m:sty m:val="p"/>
                        </m:rPr>
                        <a:rPr kumimoji="0" lang="en-US" altLang="zh-CN" i="1" dirty="0" smtClean="0">
                          <a:solidFill>
                            <a:srgbClr val="0000FF"/>
                          </a:solidFill>
                          <a:latin typeface="Cambria Math" panose="02040503050406030204" pitchFamily="18" charset="0"/>
                          <a:ea typeface="黑体" panose="02010609060101010101" pitchFamily="49" charset="-122"/>
                        </a:rPr>
                        <m:t>d</m:t>
                      </m:r>
                      <m:r>
                        <a:rPr kumimoji="0" lang="en-US" altLang="zh-CN" b="0" i="1" dirty="0" smtClean="0">
                          <a:solidFill>
                            <a:srgbClr val="0000FF"/>
                          </a:solidFill>
                          <a:latin typeface="Cambria Math" panose="02040503050406030204" pitchFamily="18" charset="0"/>
                          <a:ea typeface="黑体" panose="02010609060101010101" pitchFamily="49" charset="-122"/>
                        </a:rPr>
                        <m:t>𝐿</m:t>
                      </m:r>
                      <m:r>
                        <a:rPr kumimoji="0" lang="en-US" altLang="zh-CN" b="0" i="1" dirty="0" smtClean="0">
                          <a:solidFill>
                            <a:schemeClr val="tx1"/>
                          </a:solidFill>
                          <a:latin typeface="Cambria Math" panose="02040503050406030204" pitchFamily="18" charset="0"/>
                          <a:ea typeface="黑体" panose="02010609060101010101" pitchFamily="49" charset="-122"/>
                        </a:rPr>
                        <m:t>=</m:t>
                      </m:r>
                      <m:f>
                        <m:fPr>
                          <m:ctrlPr>
                            <a:rPr kumimoji="0" lang="en-US" altLang="zh-CN" b="0" i="1" dirty="0" smtClean="0">
                              <a:solidFill>
                                <a:schemeClr val="tx1"/>
                              </a:solidFill>
                              <a:latin typeface="Cambria Math" panose="02040503050406030204" pitchFamily="18" charset="0"/>
                              <a:ea typeface="黑体" panose="02010609060101010101" pitchFamily="49" charset="-122"/>
                            </a:rPr>
                          </m:ctrlPr>
                        </m:fPr>
                        <m:num>
                          <m:r>
                            <a:rPr kumimoji="0" lang="en-US" altLang="zh-CN" b="0" i="1" dirty="0" smtClean="0">
                              <a:solidFill>
                                <a:schemeClr val="tx1"/>
                              </a:solidFill>
                              <a:latin typeface="Cambria Math" panose="02040503050406030204" pitchFamily="18" charset="0"/>
                              <a:ea typeface="黑体" panose="02010609060101010101" pitchFamily="49" charset="-122"/>
                            </a:rPr>
                            <m:t>𝜕</m:t>
                          </m:r>
                          <m:r>
                            <a:rPr kumimoji="0" lang="en-US" altLang="zh-CN" b="0" i="1" dirty="0" smtClean="0">
                              <a:solidFill>
                                <a:schemeClr val="tx1"/>
                              </a:solidFill>
                              <a:latin typeface="Cambria Math" panose="02040503050406030204" pitchFamily="18" charset="0"/>
                              <a:ea typeface="黑体" panose="02010609060101010101" pitchFamily="49" charset="-122"/>
                            </a:rPr>
                            <m:t>𝐿</m:t>
                          </m:r>
                        </m:num>
                        <m:den>
                          <m:r>
                            <a:rPr kumimoji="0" lang="en-US" altLang="zh-CN" b="0" i="1" dirty="0" smtClean="0">
                              <a:solidFill>
                                <a:schemeClr val="tx1"/>
                              </a:solidFill>
                              <a:latin typeface="Cambria Math" panose="02040503050406030204" pitchFamily="18" charset="0"/>
                              <a:ea typeface="黑体" panose="02010609060101010101" pitchFamily="49" charset="-122"/>
                            </a:rPr>
                            <m:t>𝜕</m:t>
                          </m:r>
                          <m:r>
                            <a:rPr kumimoji="0" lang="en-US" altLang="zh-CN" b="0" i="1" dirty="0" smtClean="0">
                              <a:solidFill>
                                <a:schemeClr val="tx1"/>
                              </a:solidFill>
                              <a:latin typeface="Cambria Math" panose="02040503050406030204" pitchFamily="18" charset="0"/>
                              <a:ea typeface="黑体" panose="02010609060101010101" pitchFamily="49" charset="-122"/>
                            </a:rPr>
                            <m:t>𝑞</m:t>
                          </m:r>
                        </m:den>
                      </m:f>
                      <m:r>
                        <m:rPr>
                          <m:sty m:val="p"/>
                        </m:rPr>
                        <a:rPr kumimoji="0" lang="en-US" altLang="zh-CN" b="0" i="0" dirty="0" smtClean="0">
                          <a:solidFill>
                            <a:schemeClr val="tx1"/>
                          </a:solidFill>
                          <a:latin typeface="Cambria Math" panose="02040503050406030204" pitchFamily="18" charset="0"/>
                          <a:ea typeface="黑体" panose="02010609060101010101" pitchFamily="49" charset="-122"/>
                        </a:rPr>
                        <m:t>d</m:t>
                      </m:r>
                      <m:r>
                        <a:rPr kumimoji="0" lang="en-US" altLang="zh-CN" b="0" i="1" dirty="0" smtClean="0">
                          <a:solidFill>
                            <a:schemeClr val="tx1"/>
                          </a:solidFill>
                          <a:latin typeface="Cambria Math" panose="02040503050406030204" pitchFamily="18" charset="0"/>
                          <a:ea typeface="黑体" panose="02010609060101010101" pitchFamily="49" charset="-122"/>
                        </a:rPr>
                        <m:t>𝑞</m:t>
                      </m:r>
                      <m:r>
                        <a:rPr kumimoji="0" lang="en-US" altLang="zh-CN" b="0" i="1" dirty="0" smtClean="0">
                          <a:solidFill>
                            <a:schemeClr val="tx1"/>
                          </a:solidFill>
                          <a:latin typeface="Cambria Math" panose="02040503050406030204" pitchFamily="18" charset="0"/>
                          <a:ea typeface="黑体" panose="02010609060101010101" pitchFamily="49" charset="-122"/>
                        </a:rPr>
                        <m:t>+</m:t>
                      </m:r>
                      <m:f>
                        <m:fPr>
                          <m:ctrlPr>
                            <a:rPr kumimoji="0" lang="en-US" altLang="zh-CN" b="0" i="1" dirty="0" smtClean="0">
                              <a:solidFill>
                                <a:schemeClr val="tx1"/>
                              </a:solidFill>
                              <a:latin typeface="Cambria Math" panose="02040503050406030204" pitchFamily="18" charset="0"/>
                              <a:ea typeface="黑体" panose="02010609060101010101" pitchFamily="49" charset="-122"/>
                            </a:rPr>
                          </m:ctrlPr>
                        </m:fPr>
                        <m:num>
                          <m:r>
                            <a:rPr kumimoji="0" lang="en-US" altLang="zh-CN" b="0" i="1" dirty="0" smtClean="0">
                              <a:solidFill>
                                <a:schemeClr val="tx1"/>
                              </a:solidFill>
                              <a:latin typeface="Cambria Math" panose="02040503050406030204" pitchFamily="18" charset="0"/>
                              <a:ea typeface="黑体" panose="02010609060101010101" pitchFamily="49" charset="-122"/>
                            </a:rPr>
                            <m:t>𝜕</m:t>
                          </m:r>
                          <m:r>
                            <a:rPr kumimoji="0" lang="en-US" altLang="zh-CN" b="0" i="1" dirty="0" smtClean="0">
                              <a:solidFill>
                                <a:schemeClr val="tx1"/>
                              </a:solidFill>
                              <a:latin typeface="Cambria Math" panose="02040503050406030204" pitchFamily="18" charset="0"/>
                              <a:ea typeface="黑体" panose="02010609060101010101" pitchFamily="49" charset="-122"/>
                            </a:rPr>
                            <m:t>𝐿</m:t>
                          </m:r>
                        </m:num>
                        <m:den>
                          <m:r>
                            <a:rPr kumimoji="0" lang="en-US" altLang="zh-CN" b="0" i="1" dirty="0" smtClean="0">
                              <a:solidFill>
                                <a:schemeClr val="tx1"/>
                              </a:solidFill>
                              <a:latin typeface="Cambria Math" panose="02040503050406030204" pitchFamily="18" charset="0"/>
                              <a:ea typeface="黑体" panose="02010609060101010101" pitchFamily="49" charset="-122"/>
                            </a:rPr>
                            <m:t>𝜕</m:t>
                          </m:r>
                          <m:acc>
                            <m:accPr>
                              <m:chr m:val="̇"/>
                              <m:ctrlPr>
                                <a:rPr kumimoji="0" lang="en-US" altLang="zh-CN" b="0" i="1" dirty="0" smtClean="0">
                                  <a:solidFill>
                                    <a:schemeClr val="tx1"/>
                                  </a:solidFill>
                                  <a:latin typeface="Cambria Math" panose="02040503050406030204" pitchFamily="18" charset="0"/>
                                  <a:ea typeface="黑体" panose="02010609060101010101" pitchFamily="49" charset="-122"/>
                                </a:rPr>
                              </m:ctrlPr>
                            </m:accPr>
                            <m:e>
                              <m:r>
                                <a:rPr kumimoji="0" lang="en-US" altLang="zh-CN" b="0" i="1" dirty="0" smtClean="0">
                                  <a:solidFill>
                                    <a:schemeClr val="tx1"/>
                                  </a:solidFill>
                                  <a:latin typeface="Cambria Math" panose="02040503050406030204" pitchFamily="18" charset="0"/>
                                  <a:ea typeface="黑体" panose="02010609060101010101" pitchFamily="49" charset="-122"/>
                                </a:rPr>
                                <m:t>𝑞</m:t>
                              </m:r>
                            </m:e>
                          </m:acc>
                        </m:den>
                      </m:f>
                      <m:r>
                        <m:rPr>
                          <m:sty m:val="p"/>
                        </m:rPr>
                        <a:rPr kumimoji="0" lang="en-US" altLang="zh-CN" b="0" i="0" dirty="0" smtClean="0">
                          <a:solidFill>
                            <a:schemeClr val="tx1"/>
                          </a:solidFill>
                          <a:latin typeface="Cambria Math" panose="02040503050406030204" pitchFamily="18" charset="0"/>
                          <a:ea typeface="黑体" panose="02010609060101010101" pitchFamily="49" charset="-122"/>
                        </a:rPr>
                        <m:t>d</m:t>
                      </m:r>
                      <m:acc>
                        <m:accPr>
                          <m:chr m:val="̇"/>
                          <m:ctrlPr>
                            <a:rPr kumimoji="0" lang="en-US" altLang="zh-CN" b="0" i="1" dirty="0" smtClean="0">
                              <a:solidFill>
                                <a:schemeClr val="tx1"/>
                              </a:solidFill>
                              <a:latin typeface="Cambria Math" panose="02040503050406030204" pitchFamily="18" charset="0"/>
                              <a:ea typeface="黑体" panose="02010609060101010101" pitchFamily="49" charset="-122"/>
                            </a:rPr>
                          </m:ctrlPr>
                        </m:accPr>
                        <m:e>
                          <m:r>
                            <a:rPr kumimoji="0" lang="en-US" altLang="zh-CN" b="0" i="1" dirty="0" smtClean="0">
                              <a:solidFill>
                                <a:schemeClr val="tx1"/>
                              </a:solidFill>
                              <a:latin typeface="Cambria Math" panose="02040503050406030204" pitchFamily="18" charset="0"/>
                              <a:ea typeface="黑体" panose="02010609060101010101" pitchFamily="49" charset="-122"/>
                            </a:rPr>
                            <m:t>𝑞</m:t>
                          </m:r>
                        </m:e>
                      </m:acc>
                      <m:r>
                        <a:rPr kumimoji="0" lang="en-US" altLang="zh-CN" b="0" i="1" dirty="0" smtClean="0">
                          <a:solidFill>
                            <a:schemeClr val="tx1"/>
                          </a:solidFill>
                          <a:latin typeface="Cambria Math" panose="02040503050406030204" pitchFamily="18" charset="0"/>
                          <a:ea typeface="黑体" panose="02010609060101010101" pitchFamily="49" charset="-122"/>
                        </a:rPr>
                        <m:t>+</m:t>
                      </m:r>
                      <m:f>
                        <m:fPr>
                          <m:ctrlPr>
                            <a:rPr kumimoji="0" lang="en-US" altLang="zh-CN" b="0" i="1" dirty="0" smtClean="0">
                              <a:solidFill>
                                <a:schemeClr val="tx1"/>
                              </a:solidFill>
                              <a:latin typeface="Cambria Math" panose="02040503050406030204" pitchFamily="18" charset="0"/>
                              <a:ea typeface="黑体" panose="02010609060101010101" pitchFamily="49" charset="-122"/>
                            </a:rPr>
                          </m:ctrlPr>
                        </m:fPr>
                        <m:num>
                          <m:r>
                            <a:rPr kumimoji="0" lang="en-US" altLang="zh-CN" b="0" i="1" dirty="0" smtClean="0">
                              <a:solidFill>
                                <a:schemeClr val="tx1"/>
                              </a:solidFill>
                              <a:latin typeface="Cambria Math" panose="02040503050406030204" pitchFamily="18" charset="0"/>
                              <a:ea typeface="黑体" panose="02010609060101010101" pitchFamily="49" charset="-122"/>
                            </a:rPr>
                            <m:t>𝜕</m:t>
                          </m:r>
                          <m:r>
                            <a:rPr kumimoji="0" lang="en-US" altLang="zh-CN" b="0" i="1" dirty="0" smtClean="0">
                              <a:solidFill>
                                <a:schemeClr val="tx1"/>
                              </a:solidFill>
                              <a:latin typeface="Cambria Math" panose="02040503050406030204" pitchFamily="18" charset="0"/>
                              <a:ea typeface="黑体" panose="02010609060101010101" pitchFamily="49" charset="-122"/>
                            </a:rPr>
                            <m:t>𝐿</m:t>
                          </m:r>
                        </m:num>
                        <m:den>
                          <m:r>
                            <a:rPr kumimoji="0" lang="en-US" altLang="zh-CN" b="0" i="1" dirty="0" smtClean="0">
                              <a:solidFill>
                                <a:schemeClr val="tx1"/>
                              </a:solidFill>
                              <a:latin typeface="Cambria Math" panose="02040503050406030204" pitchFamily="18" charset="0"/>
                              <a:ea typeface="黑体" panose="02010609060101010101" pitchFamily="49" charset="-122"/>
                            </a:rPr>
                            <m:t>𝜕</m:t>
                          </m:r>
                          <m:r>
                            <a:rPr kumimoji="0" lang="en-US" altLang="zh-CN" b="0" i="1" dirty="0" smtClean="0">
                              <a:solidFill>
                                <a:schemeClr val="tx1"/>
                              </a:solidFill>
                              <a:latin typeface="Cambria Math" panose="02040503050406030204" pitchFamily="18" charset="0"/>
                              <a:ea typeface="黑体" panose="02010609060101010101" pitchFamily="49" charset="-122"/>
                            </a:rPr>
                            <m:t>𝑡</m:t>
                          </m:r>
                        </m:den>
                      </m:f>
                      <m:r>
                        <m:rPr>
                          <m:sty m:val="p"/>
                        </m:rPr>
                        <a:rPr kumimoji="0" lang="en-US" altLang="zh-CN" b="0" i="0" dirty="0" smtClean="0">
                          <a:solidFill>
                            <a:schemeClr val="tx1"/>
                          </a:solidFill>
                          <a:latin typeface="Cambria Math" panose="02040503050406030204" pitchFamily="18" charset="0"/>
                          <a:ea typeface="黑体" panose="02010609060101010101" pitchFamily="49" charset="-122"/>
                        </a:rPr>
                        <m:t>d</m:t>
                      </m:r>
                      <m:r>
                        <a:rPr kumimoji="0" lang="en-US" altLang="zh-CN" b="0" i="1" dirty="0" smtClean="0">
                          <a:solidFill>
                            <a:schemeClr val="tx1"/>
                          </a:solidFill>
                          <a:latin typeface="Cambria Math" panose="02040503050406030204" pitchFamily="18" charset="0"/>
                          <a:ea typeface="黑体" panose="02010609060101010101" pitchFamily="49" charset="-122"/>
                        </a:rPr>
                        <m:t>𝑡</m:t>
                      </m:r>
                      <m:r>
                        <a:rPr kumimoji="0" lang="en-US" altLang="zh-CN" b="0" i="1" dirty="0" smtClean="0">
                          <a:solidFill>
                            <a:schemeClr val="tx1"/>
                          </a:solidFill>
                          <a:latin typeface="Cambria Math" panose="02040503050406030204" pitchFamily="18" charset="0"/>
                          <a:ea typeface="黑体" panose="02010609060101010101" pitchFamily="49" charset="-122"/>
                        </a:rPr>
                        <m:t>=</m:t>
                      </m:r>
                      <m:acc>
                        <m:accPr>
                          <m:chr m:val="̇"/>
                          <m:ctrlPr>
                            <a:rPr kumimoji="0" lang="en-US" altLang="zh-CN" b="0" i="1" dirty="0" smtClean="0">
                              <a:solidFill>
                                <a:srgbClr val="0000FF"/>
                              </a:solidFill>
                              <a:latin typeface="Cambria Math" panose="02040503050406030204" pitchFamily="18" charset="0"/>
                              <a:ea typeface="黑体" panose="02010609060101010101" pitchFamily="49" charset="-122"/>
                            </a:rPr>
                          </m:ctrlPr>
                        </m:accPr>
                        <m:e>
                          <m:r>
                            <a:rPr kumimoji="0" lang="en-US" altLang="zh-CN" b="0" i="1" dirty="0" smtClean="0">
                              <a:solidFill>
                                <a:srgbClr val="0000FF"/>
                              </a:solidFill>
                              <a:latin typeface="Cambria Math" panose="02040503050406030204" pitchFamily="18" charset="0"/>
                              <a:ea typeface="黑体" panose="02010609060101010101" pitchFamily="49" charset="-122"/>
                            </a:rPr>
                            <m:t>𝑝</m:t>
                          </m:r>
                        </m:e>
                      </m:acc>
                      <m:r>
                        <m:rPr>
                          <m:sty m:val="p"/>
                        </m:rPr>
                        <a:rPr kumimoji="0" lang="en-US" altLang="zh-CN" i="1" dirty="0">
                          <a:solidFill>
                            <a:srgbClr val="0000FF"/>
                          </a:solidFill>
                          <a:latin typeface="Cambria Math" panose="02040503050406030204" pitchFamily="18" charset="0"/>
                          <a:ea typeface="黑体" panose="02010609060101010101" pitchFamily="49" charset="-122"/>
                        </a:rPr>
                        <m:t>d</m:t>
                      </m:r>
                      <m:r>
                        <a:rPr kumimoji="0" lang="en-US" altLang="zh-CN" b="0" i="1" dirty="0" smtClean="0">
                          <a:solidFill>
                            <a:srgbClr val="0000FF"/>
                          </a:solidFill>
                          <a:latin typeface="Cambria Math" panose="02040503050406030204" pitchFamily="18" charset="0"/>
                          <a:ea typeface="黑体" panose="02010609060101010101" pitchFamily="49" charset="-122"/>
                        </a:rPr>
                        <m:t>𝑞</m:t>
                      </m:r>
                      <m:r>
                        <a:rPr kumimoji="0" lang="en-US" altLang="zh-CN" b="0" i="1" dirty="0" smtClean="0">
                          <a:solidFill>
                            <a:srgbClr val="0000FF"/>
                          </a:solidFill>
                          <a:latin typeface="Cambria Math" panose="02040503050406030204" pitchFamily="18" charset="0"/>
                          <a:ea typeface="黑体" panose="02010609060101010101" pitchFamily="49" charset="-122"/>
                        </a:rPr>
                        <m:t>+</m:t>
                      </m:r>
                      <m:r>
                        <a:rPr kumimoji="0" lang="en-US" altLang="zh-CN" b="0" i="1" dirty="0" smtClean="0">
                          <a:solidFill>
                            <a:srgbClr val="0000FF"/>
                          </a:solidFill>
                          <a:latin typeface="Cambria Math" panose="02040503050406030204" pitchFamily="18" charset="0"/>
                          <a:ea typeface="黑体" panose="02010609060101010101" pitchFamily="49" charset="-122"/>
                        </a:rPr>
                        <m:t>𝑝</m:t>
                      </m:r>
                      <m:r>
                        <m:rPr>
                          <m:sty m:val="p"/>
                        </m:rPr>
                        <a:rPr kumimoji="0" lang="en-US" altLang="zh-CN" b="0" i="0" dirty="0" smtClean="0">
                          <a:solidFill>
                            <a:srgbClr val="0000FF"/>
                          </a:solidFill>
                          <a:latin typeface="Cambria Math" panose="02040503050406030204" pitchFamily="18" charset="0"/>
                          <a:ea typeface="黑体" panose="02010609060101010101" pitchFamily="49" charset="-122"/>
                        </a:rPr>
                        <m:t>d</m:t>
                      </m:r>
                      <m:acc>
                        <m:accPr>
                          <m:chr m:val="̇"/>
                          <m:ctrlPr>
                            <a:rPr kumimoji="0" lang="en-US" altLang="zh-CN" b="0" i="1" dirty="0" smtClean="0">
                              <a:solidFill>
                                <a:srgbClr val="0000FF"/>
                              </a:solidFill>
                              <a:latin typeface="Cambria Math" panose="02040503050406030204" pitchFamily="18" charset="0"/>
                              <a:ea typeface="黑体" panose="02010609060101010101" pitchFamily="49" charset="-122"/>
                            </a:rPr>
                          </m:ctrlPr>
                        </m:accPr>
                        <m:e>
                          <m:r>
                            <a:rPr kumimoji="0" lang="en-US" altLang="zh-CN" b="0" i="1" dirty="0" smtClean="0">
                              <a:solidFill>
                                <a:srgbClr val="0000FF"/>
                              </a:solidFill>
                              <a:latin typeface="Cambria Math" panose="02040503050406030204" pitchFamily="18" charset="0"/>
                              <a:ea typeface="黑体" panose="02010609060101010101" pitchFamily="49" charset="-122"/>
                            </a:rPr>
                            <m:t>𝑞</m:t>
                          </m:r>
                        </m:e>
                      </m:acc>
                      <m:r>
                        <a:rPr kumimoji="0" lang="en-US" altLang="zh-CN" b="0" i="1" dirty="0" smtClean="0">
                          <a:solidFill>
                            <a:srgbClr val="0000FF"/>
                          </a:solidFill>
                          <a:latin typeface="Cambria Math" panose="02040503050406030204" pitchFamily="18" charset="0"/>
                          <a:ea typeface="黑体" panose="02010609060101010101" pitchFamily="49" charset="-122"/>
                        </a:rPr>
                        <m:t>+</m:t>
                      </m:r>
                      <m:f>
                        <m:fPr>
                          <m:ctrlPr>
                            <a:rPr kumimoji="0" lang="en-US" altLang="zh-CN" i="1" dirty="0">
                              <a:solidFill>
                                <a:srgbClr val="0000FF"/>
                              </a:solidFill>
                              <a:latin typeface="Cambria Math" panose="02040503050406030204" pitchFamily="18" charset="0"/>
                              <a:ea typeface="黑体" panose="02010609060101010101" pitchFamily="49" charset="-122"/>
                            </a:rPr>
                          </m:ctrlPr>
                        </m:fPr>
                        <m:num>
                          <m:r>
                            <a:rPr kumimoji="0" lang="en-US" altLang="zh-CN" i="1" dirty="0">
                              <a:solidFill>
                                <a:srgbClr val="0000FF"/>
                              </a:solidFill>
                              <a:latin typeface="Cambria Math" panose="02040503050406030204" pitchFamily="18" charset="0"/>
                              <a:ea typeface="黑体" panose="02010609060101010101" pitchFamily="49" charset="-122"/>
                            </a:rPr>
                            <m:t>𝜕</m:t>
                          </m:r>
                          <m:r>
                            <a:rPr kumimoji="0" lang="en-US" altLang="zh-CN" b="0" i="1" dirty="0" smtClean="0">
                              <a:solidFill>
                                <a:srgbClr val="0000FF"/>
                              </a:solidFill>
                              <a:latin typeface="Cambria Math" panose="02040503050406030204" pitchFamily="18" charset="0"/>
                              <a:ea typeface="黑体" panose="02010609060101010101" pitchFamily="49" charset="-122"/>
                            </a:rPr>
                            <m:t>𝐿</m:t>
                          </m:r>
                        </m:num>
                        <m:den>
                          <m:r>
                            <a:rPr kumimoji="0" lang="en-US" altLang="zh-CN" i="1" dirty="0">
                              <a:solidFill>
                                <a:srgbClr val="0000FF"/>
                              </a:solidFill>
                              <a:latin typeface="Cambria Math" panose="02040503050406030204" pitchFamily="18" charset="0"/>
                              <a:ea typeface="黑体" panose="02010609060101010101" pitchFamily="49" charset="-122"/>
                            </a:rPr>
                            <m:t>𝜕</m:t>
                          </m:r>
                          <m:r>
                            <a:rPr kumimoji="0" lang="en-US" altLang="zh-CN" i="1" dirty="0">
                              <a:solidFill>
                                <a:srgbClr val="0000FF"/>
                              </a:solidFill>
                              <a:latin typeface="Cambria Math" panose="02040503050406030204" pitchFamily="18" charset="0"/>
                              <a:ea typeface="黑体" panose="02010609060101010101" pitchFamily="49" charset="-122"/>
                            </a:rPr>
                            <m:t>𝑡</m:t>
                          </m:r>
                        </m:den>
                      </m:f>
                      <m:r>
                        <m:rPr>
                          <m:sty m:val="p"/>
                        </m:rPr>
                        <a:rPr kumimoji="0" lang="en-US" altLang="zh-CN" dirty="0">
                          <a:solidFill>
                            <a:srgbClr val="0000FF"/>
                          </a:solidFill>
                          <a:latin typeface="Cambria Math" panose="02040503050406030204" pitchFamily="18" charset="0"/>
                          <a:ea typeface="黑体" panose="02010609060101010101" pitchFamily="49" charset="-122"/>
                        </a:rPr>
                        <m:t>d</m:t>
                      </m:r>
                      <m:r>
                        <a:rPr kumimoji="0" lang="en-US" altLang="zh-CN" i="1" dirty="0">
                          <a:solidFill>
                            <a:srgbClr val="0000FF"/>
                          </a:solidFill>
                          <a:latin typeface="Cambria Math" panose="02040503050406030204" pitchFamily="18" charset="0"/>
                          <a:ea typeface="黑体" panose="02010609060101010101" pitchFamily="49" charset="-122"/>
                        </a:rPr>
                        <m:t>𝑡</m:t>
                      </m:r>
                    </m:oMath>
                  </m:oMathPara>
                </a14:m>
                <a:endParaRPr kumimoji="0" lang="en-US" altLang="zh-CN" dirty="0">
                  <a:solidFill>
                    <a:srgbClr val="0000FF"/>
                  </a:solidFill>
                  <a:ea typeface="黑体" panose="02010609060101010101" pitchFamily="49" charset="-122"/>
                </a:endParaRPr>
              </a:p>
              <a:p>
                <a:pPr eaLnBrk="1" hangingPunct="1"/>
                <a:r>
                  <a:rPr kumimoji="0" lang="zh-CN" altLang="en-US" dirty="0">
                    <a:solidFill>
                      <a:schemeClr val="tx1"/>
                    </a:solidFill>
                    <a:ea typeface="黑体" panose="02010609060101010101" pitchFamily="49" charset="-122"/>
                  </a:rPr>
                  <a:t>代回</a:t>
                </a:r>
                <a14:m>
                  <m:oMath xmlns:m="http://schemas.openxmlformats.org/officeDocument/2006/math">
                    <m:r>
                      <m:rPr>
                        <m:sty m:val="p"/>
                      </m:rPr>
                      <a:rPr kumimoji="0" lang="en-US" altLang="zh-CN" b="0" i="0" smtClean="0">
                        <a:solidFill>
                          <a:schemeClr val="tx1"/>
                        </a:solidFill>
                        <a:latin typeface="Cambria Math" panose="02040503050406030204" pitchFamily="18" charset="0"/>
                        <a:ea typeface="黑体" panose="02010609060101010101" pitchFamily="49" charset="-122"/>
                      </a:rPr>
                      <m:t>d</m:t>
                    </m:r>
                    <m:r>
                      <a:rPr kumimoji="0" lang="en-US" altLang="zh-CN" b="0" i="1" smtClean="0">
                        <a:solidFill>
                          <a:schemeClr val="tx1"/>
                        </a:solidFill>
                        <a:latin typeface="Cambria Math" panose="02040503050406030204" pitchFamily="18" charset="0"/>
                        <a:ea typeface="黑体" panose="02010609060101010101" pitchFamily="49" charset="-122"/>
                      </a:rPr>
                      <m:t>𝐻</m:t>
                    </m:r>
                  </m:oMath>
                </a14:m>
                <a:r>
                  <a:rPr kumimoji="0" lang="zh-CN" altLang="en-US" dirty="0">
                    <a:solidFill>
                      <a:schemeClr val="tx1"/>
                    </a:solidFill>
                    <a:ea typeface="黑体" panose="02010609060101010101" pitchFamily="49" charset="-122"/>
                  </a:rPr>
                  <a:t>的表达式中，</a:t>
                </a:r>
                <a:endParaRPr kumimoji="0" lang="en-US" altLang="zh-CN" dirty="0">
                  <a:solidFill>
                    <a:schemeClr val="tx1"/>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𝐻</m:t>
                      </m:r>
                      <m:r>
                        <a:rPr kumimoji="0" lang="en-US" altLang="zh-CN" b="0" i="1" smtClean="0">
                          <a:solidFill>
                            <a:srgbClr val="0000FF"/>
                          </a:solidFill>
                          <a:latin typeface="Cambria Math" panose="02040503050406030204" pitchFamily="18" charset="0"/>
                          <a:ea typeface="黑体" panose="02010609060101010101" pitchFamily="49" charset="-122"/>
                        </a:rPr>
                        <m:t>=</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𝑝</m:t>
                      </m:r>
                      <m:r>
                        <a:rPr kumimoji="0" lang="en-US" altLang="zh-CN" b="0" i="1" smtClean="0">
                          <a:solidFill>
                            <a:srgbClr val="0000FF"/>
                          </a:solidFill>
                          <a:latin typeface="Cambria Math" panose="02040503050406030204" pitchFamily="18" charset="0"/>
                          <a:ea typeface="黑体" panose="02010609060101010101" pitchFamily="49" charset="-122"/>
                        </a:rPr>
                        <m:t>−</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𝑝</m:t>
                          </m:r>
                        </m:e>
                      </m:acc>
                      <m:r>
                        <m:rPr>
                          <m:sty m:val="p"/>
                        </m:rPr>
                        <a:rPr kumimoji="0" lang="en-US" altLang="zh-CN" b="0" i="0" smtClean="0">
                          <a:solidFill>
                            <a:srgbClr val="0000FF"/>
                          </a:solidFill>
                          <a:latin typeface="Cambria Math" panose="02040503050406030204" pitchFamily="18" charset="0"/>
                          <a:ea typeface="黑体" panose="02010609060101010101" pitchFamily="49" charset="-122"/>
                        </a:rPr>
                        <m:t>d</m:t>
                      </m:r>
                      <m:r>
                        <a:rPr kumimoji="0" lang="en-US" altLang="zh-CN" b="0" i="1" smtClean="0">
                          <a:solidFill>
                            <a:srgbClr val="0000FF"/>
                          </a:solidFill>
                          <a:latin typeface="Cambria Math" panose="02040503050406030204" pitchFamily="18" charset="0"/>
                          <a:ea typeface="黑体" panose="02010609060101010101" pitchFamily="49" charset="-122"/>
                        </a:rPr>
                        <m:t>𝑞</m:t>
                      </m:r>
                      <m:r>
                        <a:rPr kumimoji="0" lang="en-US" altLang="zh-CN" b="0" i="1" smtClean="0">
                          <a:solidFill>
                            <a:srgbClr val="0000FF"/>
                          </a:solidFill>
                          <a:latin typeface="Cambria Math" panose="02040503050406030204" pitchFamily="18" charset="0"/>
                          <a:ea typeface="黑体" panose="02010609060101010101" pitchFamily="49" charset="-122"/>
                        </a:rPr>
                        <m:t>−</m:t>
                      </m:r>
                      <m:f>
                        <m:fPr>
                          <m:ctrlPr>
                            <a:rPr kumimoji="0" lang="en-US" altLang="zh-CN" i="1" dirty="0">
                              <a:solidFill>
                                <a:srgbClr val="0000FF"/>
                              </a:solidFill>
                              <a:latin typeface="Cambria Math" panose="02040503050406030204" pitchFamily="18" charset="0"/>
                              <a:ea typeface="黑体" panose="02010609060101010101" pitchFamily="49" charset="-122"/>
                            </a:rPr>
                          </m:ctrlPr>
                        </m:fPr>
                        <m:num>
                          <m:r>
                            <a:rPr kumimoji="0" lang="en-US" altLang="zh-CN" i="1" dirty="0">
                              <a:solidFill>
                                <a:srgbClr val="0000FF"/>
                              </a:solidFill>
                              <a:latin typeface="Cambria Math" panose="02040503050406030204" pitchFamily="18" charset="0"/>
                              <a:ea typeface="黑体" panose="02010609060101010101" pitchFamily="49" charset="-122"/>
                            </a:rPr>
                            <m:t>𝜕</m:t>
                          </m:r>
                          <m:r>
                            <a:rPr kumimoji="0" lang="en-US" altLang="zh-CN" b="0" i="1" dirty="0" smtClean="0">
                              <a:solidFill>
                                <a:srgbClr val="0000FF"/>
                              </a:solidFill>
                              <a:latin typeface="Cambria Math" panose="02040503050406030204" pitchFamily="18" charset="0"/>
                              <a:ea typeface="黑体" panose="02010609060101010101" pitchFamily="49" charset="-122"/>
                            </a:rPr>
                            <m:t>𝐿</m:t>
                          </m:r>
                        </m:num>
                        <m:den>
                          <m:r>
                            <a:rPr kumimoji="0" lang="en-US" altLang="zh-CN" i="1" dirty="0">
                              <a:solidFill>
                                <a:srgbClr val="0000FF"/>
                              </a:solidFill>
                              <a:latin typeface="Cambria Math" panose="02040503050406030204" pitchFamily="18" charset="0"/>
                              <a:ea typeface="黑体" panose="02010609060101010101" pitchFamily="49" charset="-122"/>
                            </a:rPr>
                            <m:t>𝜕</m:t>
                          </m:r>
                          <m:r>
                            <a:rPr kumimoji="0" lang="en-US" altLang="zh-CN" i="1" dirty="0">
                              <a:solidFill>
                                <a:srgbClr val="0000FF"/>
                              </a:solidFill>
                              <a:latin typeface="Cambria Math" panose="02040503050406030204" pitchFamily="18" charset="0"/>
                              <a:ea typeface="黑体" panose="02010609060101010101" pitchFamily="49" charset="-122"/>
                            </a:rPr>
                            <m:t>𝑡</m:t>
                          </m:r>
                        </m:den>
                      </m:f>
                      <m:r>
                        <m:rPr>
                          <m:sty m:val="p"/>
                        </m:rPr>
                        <a:rPr kumimoji="0" lang="en-US" altLang="zh-CN" dirty="0">
                          <a:solidFill>
                            <a:srgbClr val="0000FF"/>
                          </a:solidFill>
                          <a:latin typeface="Cambria Math" panose="02040503050406030204" pitchFamily="18" charset="0"/>
                          <a:ea typeface="黑体" panose="02010609060101010101" pitchFamily="49" charset="-122"/>
                        </a:rPr>
                        <m:t>d</m:t>
                      </m:r>
                      <m:r>
                        <a:rPr kumimoji="0" lang="en-US" altLang="zh-CN" i="1" dirty="0">
                          <a:solidFill>
                            <a:srgbClr val="0000FF"/>
                          </a:solidFill>
                          <a:latin typeface="Cambria Math" panose="02040503050406030204" pitchFamily="18" charset="0"/>
                          <a:ea typeface="黑体" panose="02010609060101010101" pitchFamily="49" charset="-122"/>
                        </a:rPr>
                        <m:t>𝑡</m:t>
                      </m:r>
                    </m:oMath>
                  </m:oMathPara>
                </a14:m>
                <a:endParaRPr kumimoji="0" lang="en-US" altLang="zh-CN" dirty="0">
                  <a:solidFill>
                    <a:srgbClr val="0000FF"/>
                  </a:solidFill>
                  <a:ea typeface="黑体" panose="02010609060101010101" pitchFamily="49" charset="-122"/>
                </a:endParaRPr>
              </a:p>
              <a:p>
                <a:pPr eaLnBrk="1" hangingPunct="1"/>
                <a:r>
                  <a:rPr kumimoji="0" lang="zh-CN" altLang="en-US" dirty="0">
                    <a:solidFill>
                      <a:schemeClr val="tx1"/>
                    </a:solidFill>
                    <a:ea typeface="黑体" panose="02010609060101010101" pitchFamily="49" charset="-122"/>
                  </a:rPr>
                  <a:t>同时，根据</a:t>
                </a:r>
                <a14:m>
                  <m:oMath xmlns:m="http://schemas.openxmlformats.org/officeDocument/2006/math">
                    <m:r>
                      <a:rPr kumimoji="0" lang="en-US" altLang="zh-CN" b="0" i="1" smtClean="0">
                        <a:solidFill>
                          <a:schemeClr val="tx1"/>
                        </a:solidFill>
                        <a:latin typeface="Cambria Math" panose="02040503050406030204" pitchFamily="18" charset="0"/>
                        <a:ea typeface="黑体" panose="02010609060101010101" pitchFamily="49" charset="-122"/>
                      </a:rPr>
                      <m:t>𝐻</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𝐻</m:t>
                    </m:r>
                    <m:d>
                      <m:dPr>
                        <m:ctrlPr>
                          <a:rPr kumimoji="0" lang="en-US" altLang="zh-CN" b="0" i="1" smtClean="0">
                            <a:solidFill>
                              <a:schemeClr val="tx1"/>
                            </a:solidFill>
                            <a:latin typeface="Cambria Math" panose="02040503050406030204" pitchFamily="18" charset="0"/>
                            <a:ea typeface="黑体" panose="02010609060101010101" pitchFamily="49" charset="-122"/>
                          </a:rPr>
                        </m:ctrlPr>
                      </m:dPr>
                      <m:e>
                        <m:r>
                          <a:rPr kumimoji="0" lang="en-US" altLang="zh-CN" b="0" i="1" smtClean="0">
                            <a:solidFill>
                              <a:schemeClr val="tx1"/>
                            </a:solidFill>
                            <a:latin typeface="Cambria Math" panose="02040503050406030204" pitchFamily="18" charset="0"/>
                            <a:ea typeface="黑体" panose="02010609060101010101" pitchFamily="49" charset="-122"/>
                          </a:rPr>
                          <m:t>𝑞</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𝑝</m:t>
                        </m:r>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𝑡</m:t>
                        </m:r>
                      </m:e>
                    </m:d>
                  </m:oMath>
                </a14:m>
                <a:endParaRPr kumimoji="0" lang="en-US" altLang="zh-CN" b="0" dirty="0">
                  <a:solidFill>
                    <a:schemeClr val="tx1"/>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r>
                        <m:rPr>
                          <m:sty m:val="p"/>
                        </m:rPr>
                        <a:rPr kumimoji="0" lang="en-US" altLang="zh-CN" b="0" i="0" smtClean="0">
                          <a:solidFill>
                            <a:schemeClr val="tx1"/>
                          </a:solidFill>
                          <a:latin typeface="Cambria Math" panose="02040503050406030204" pitchFamily="18" charset="0"/>
                          <a:ea typeface="黑体" panose="02010609060101010101" pitchFamily="49" charset="-122"/>
                        </a:rPr>
                        <m:t>d</m:t>
                      </m:r>
                      <m:r>
                        <a:rPr kumimoji="0" lang="en-US" altLang="zh-CN" b="0" i="1" smtClean="0">
                          <a:solidFill>
                            <a:schemeClr val="tx1"/>
                          </a:solidFill>
                          <a:latin typeface="Cambria Math" panose="02040503050406030204" pitchFamily="18" charset="0"/>
                          <a:ea typeface="黑体" panose="02010609060101010101" pitchFamily="49" charset="-122"/>
                        </a:rPr>
                        <m:t>𝐻</m:t>
                      </m:r>
                      <m:r>
                        <a:rPr kumimoji="0" lang="en-US" altLang="zh-CN" b="0" i="1" smtClean="0">
                          <a:solidFill>
                            <a:schemeClr val="tx1"/>
                          </a:solidFill>
                          <a:latin typeface="Cambria Math" panose="02040503050406030204" pitchFamily="18" charset="0"/>
                          <a:ea typeface="黑体" panose="02010609060101010101" pitchFamily="49" charset="-122"/>
                        </a:rPr>
                        <m:t>=</m:t>
                      </m:r>
                      <m:f>
                        <m:fPr>
                          <m:ctrlPr>
                            <a:rPr kumimoji="0" lang="en-US" altLang="zh-CN" b="0" i="1" smtClean="0">
                              <a:solidFill>
                                <a:schemeClr val="tx1"/>
                              </a:solidFill>
                              <a:latin typeface="Cambria Math" panose="02040503050406030204" pitchFamily="18" charset="0"/>
                              <a:ea typeface="黑体" panose="02010609060101010101" pitchFamily="49" charset="-122"/>
                            </a:rPr>
                          </m:ctrlPr>
                        </m:fPr>
                        <m:num>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𝐻</m:t>
                          </m:r>
                        </m:num>
                        <m:den>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𝑞</m:t>
                          </m:r>
                        </m:den>
                      </m:f>
                      <m:r>
                        <m:rPr>
                          <m:sty m:val="p"/>
                        </m:rPr>
                        <a:rPr kumimoji="0" lang="en-US" altLang="zh-CN" b="0" i="0" smtClean="0">
                          <a:solidFill>
                            <a:schemeClr val="tx1"/>
                          </a:solidFill>
                          <a:latin typeface="Cambria Math" panose="02040503050406030204" pitchFamily="18" charset="0"/>
                          <a:ea typeface="黑体" panose="02010609060101010101" pitchFamily="49" charset="-122"/>
                        </a:rPr>
                        <m:t>d</m:t>
                      </m:r>
                      <m:r>
                        <a:rPr kumimoji="0" lang="en-US" altLang="zh-CN" b="0" i="1" smtClean="0">
                          <a:solidFill>
                            <a:schemeClr val="tx1"/>
                          </a:solidFill>
                          <a:latin typeface="Cambria Math" panose="02040503050406030204" pitchFamily="18" charset="0"/>
                          <a:ea typeface="黑体" panose="02010609060101010101" pitchFamily="49" charset="-122"/>
                        </a:rPr>
                        <m:t>𝑞</m:t>
                      </m:r>
                      <m:r>
                        <a:rPr kumimoji="0" lang="en-US" altLang="zh-CN" b="0" i="1" smtClean="0">
                          <a:solidFill>
                            <a:schemeClr val="tx1"/>
                          </a:solidFill>
                          <a:latin typeface="Cambria Math" panose="02040503050406030204" pitchFamily="18" charset="0"/>
                          <a:ea typeface="黑体" panose="02010609060101010101" pitchFamily="49" charset="-122"/>
                        </a:rPr>
                        <m:t>+</m:t>
                      </m:r>
                      <m:f>
                        <m:fPr>
                          <m:ctrlPr>
                            <a:rPr kumimoji="0" lang="en-US" altLang="zh-CN" b="0" i="1" smtClean="0">
                              <a:solidFill>
                                <a:schemeClr val="tx1"/>
                              </a:solidFill>
                              <a:latin typeface="Cambria Math" panose="02040503050406030204" pitchFamily="18" charset="0"/>
                              <a:ea typeface="黑体" panose="02010609060101010101" pitchFamily="49" charset="-122"/>
                            </a:rPr>
                          </m:ctrlPr>
                        </m:fPr>
                        <m:num>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𝐻</m:t>
                          </m:r>
                        </m:num>
                        <m:den>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𝑝</m:t>
                          </m:r>
                        </m:den>
                      </m:f>
                      <m:r>
                        <m:rPr>
                          <m:sty m:val="p"/>
                        </m:rPr>
                        <a:rPr kumimoji="0" lang="en-US" altLang="zh-CN" b="0" i="0" smtClean="0">
                          <a:solidFill>
                            <a:schemeClr val="tx1"/>
                          </a:solidFill>
                          <a:latin typeface="Cambria Math" panose="02040503050406030204" pitchFamily="18" charset="0"/>
                          <a:ea typeface="黑体" panose="02010609060101010101" pitchFamily="49" charset="-122"/>
                        </a:rPr>
                        <m:t>d</m:t>
                      </m:r>
                      <m:r>
                        <a:rPr kumimoji="0" lang="en-US" altLang="zh-CN" b="0" i="1" smtClean="0">
                          <a:solidFill>
                            <a:schemeClr val="tx1"/>
                          </a:solidFill>
                          <a:latin typeface="Cambria Math" panose="02040503050406030204" pitchFamily="18" charset="0"/>
                          <a:ea typeface="黑体" panose="02010609060101010101" pitchFamily="49" charset="-122"/>
                        </a:rPr>
                        <m:t>𝑝</m:t>
                      </m:r>
                      <m:r>
                        <a:rPr kumimoji="0" lang="en-US" altLang="zh-CN" b="0" i="1" smtClean="0">
                          <a:solidFill>
                            <a:schemeClr val="tx1"/>
                          </a:solidFill>
                          <a:latin typeface="Cambria Math" panose="02040503050406030204" pitchFamily="18" charset="0"/>
                          <a:ea typeface="黑体" panose="02010609060101010101" pitchFamily="49" charset="-122"/>
                        </a:rPr>
                        <m:t>+</m:t>
                      </m:r>
                      <m:f>
                        <m:fPr>
                          <m:ctrlPr>
                            <a:rPr kumimoji="0" lang="en-US" altLang="zh-CN" b="0" i="1" smtClean="0">
                              <a:solidFill>
                                <a:schemeClr val="tx1"/>
                              </a:solidFill>
                              <a:latin typeface="Cambria Math" panose="02040503050406030204" pitchFamily="18" charset="0"/>
                              <a:ea typeface="黑体" panose="02010609060101010101" pitchFamily="49" charset="-122"/>
                            </a:rPr>
                          </m:ctrlPr>
                        </m:fPr>
                        <m:num>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𝐻</m:t>
                          </m:r>
                        </m:num>
                        <m:den>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𝑡</m:t>
                          </m:r>
                        </m:den>
                      </m:f>
                      <m:r>
                        <m:rPr>
                          <m:sty m:val="p"/>
                        </m:rPr>
                        <a:rPr kumimoji="0" lang="en-US" altLang="zh-CN" b="0" i="0" smtClean="0">
                          <a:solidFill>
                            <a:schemeClr val="tx1"/>
                          </a:solidFill>
                          <a:latin typeface="Cambria Math" panose="02040503050406030204" pitchFamily="18" charset="0"/>
                          <a:ea typeface="黑体" panose="02010609060101010101" pitchFamily="49" charset="-122"/>
                        </a:rPr>
                        <m:t>d</m:t>
                      </m:r>
                      <m:r>
                        <a:rPr kumimoji="0" lang="en-US" altLang="zh-CN" b="0" i="1" smtClean="0">
                          <a:solidFill>
                            <a:schemeClr val="tx1"/>
                          </a:solidFill>
                          <a:latin typeface="Cambria Math" panose="02040503050406030204" pitchFamily="18" charset="0"/>
                          <a:ea typeface="黑体" panose="02010609060101010101" pitchFamily="49" charset="-122"/>
                        </a:rPr>
                        <m:t>𝑡</m:t>
                      </m:r>
                    </m:oMath>
                  </m:oMathPara>
                </a14:m>
                <a:endParaRPr kumimoji="0" lang="en-US" altLang="zh-CN" dirty="0">
                  <a:solidFill>
                    <a:schemeClr val="tx1"/>
                  </a:solidFill>
                  <a:ea typeface="黑体" panose="02010609060101010101" pitchFamily="49" charset="-122"/>
                </a:endParaRPr>
              </a:p>
              <a:p>
                <a:pPr eaLnBrk="1" hangingPunct="1"/>
                <a:r>
                  <a:rPr kumimoji="0" lang="zh-CN" altLang="en-US" dirty="0">
                    <a:solidFill>
                      <a:schemeClr val="tx1"/>
                    </a:solidFill>
                    <a:ea typeface="黑体" panose="02010609060101010101" pitchFamily="49" charset="-122"/>
                  </a:rPr>
                  <a:t>两项比较，得到运动方程</a:t>
                </a:r>
                <a:endParaRPr kumimoji="0" lang="en-US" altLang="zh-CN" dirty="0">
                  <a:solidFill>
                    <a:schemeClr val="tx1"/>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r>
                        <a:rPr kumimoji="0" lang="en-US" altLang="zh-CN" b="0" i="1" smtClean="0">
                          <a:solidFill>
                            <a:srgbClr val="0000FF"/>
                          </a:solidFill>
                          <a:latin typeface="Cambria Math" panose="02040503050406030204" pitchFamily="18" charset="0"/>
                          <a:ea typeface="黑体" panose="02010609060101010101" pitchFamily="49" charset="-122"/>
                        </a:rPr>
                        <m:t>=</m:t>
                      </m:r>
                      <m:f>
                        <m:fPr>
                          <m:ctrlPr>
                            <a:rPr kumimoji="0" lang="en-US" altLang="zh-CN" b="0" i="1" smtClean="0">
                              <a:solidFill>
                                <a:srgbClr val="0000FF"/>
                              </a:solidFill>
                              <a:latin typeface="Cambria Math" panose="02040503050406030204" pitchFamily="18" charset="0"/>
                              <a:ea typeface="黑体" panose="02010609060101010101" pitchFamily="49" charset="-122"/>
                            </a:rPr>
                          </m:ctrlPr>
                        </m:fPr>
                        <m:num>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𝐻</m:t>
                          </m:r>
                        </m:num>
                        <m:den>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𝑝</m:t>
                          </m:r>
                        </m:den>
                      </m:f>
                      <m:r>
                        <a:rPr kumimoji="0" lang="en-US" altLang="zh-CN" b="0" i="1" smtClean="0">
                          <a:solidFill>
                            <a:srgbClr val="0000FF"/>
                          </a:solidFill>
                          <a:latin typeface="Cambria Math" panose="02040503050406030204" pitchFamily="18" charset="0"/>
                          <a:ea typeface="黑体" panose="02010609060101010101" pitchFamily="49" charset="-122"/>
                        </a:rPr>
                        <m:t>,  </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𝑝</m:t>
                          </m:r>
                        </m:e>
                      </m:acc>
                      <m:r>
                        <a:rPr kumimoji="0" lang="en-US" altLang="zh-CN" b="0" i="1" smtClean="0">
                          <a:solidFill>
                            <a:srgbClr val="0000FF"/>
                          </a:solidFill>
                          <a:latin typeface="Cambria Math" panose="02040503050406030204" pitchFamily="18" charset="0"/>
                          <a:ea typeface="黑体" panose="02010609060101010101" pitchFamily="49" charset="-122"/>
                        </a:rPr>
                        <m:t>=−</m:t>
                      </m:r>
                      <m:f>
                        <m:fPr>
                          <m:ctrlPr>
                            <a:rPr kumimoji="0" lang="en-US" altLang="zh-CN" b="0" i="1" smtClean="0">
                              <a:solidFill>
                                <a:srgbClr val="0000FF"/>
                              </a:solidFill>
                              <a:latin typeface="Cambria Math" panose="02040503050406030204" pitchFamily="18" charset="0"/>
                              <a:ea typeface="黑体" panose="02010609060101010101" pitchFamily="49" charset="-122"/>
                            </a:rPr>
                          </m:ctrlPr>
                        </m:fPr>
                        <m:num>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𝐻</m:t>
                          </m:r>
                        </m:num>
                        <m:den>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𝑞</m:t>
                          </m:r>
                        </m:den>
                      </m:f>
                      <m:r>
                        <a:rPr kumimoji="0" lang="en-US" altLang="zh-CN" b="0" i="1" smtClean="0">
                          <a:solidFill>
                            <a:srgbClr val="0000FF"/>
                          </a:solidFill>
                          <a:latin typeface="Cambria Math" panose="02040503050406030204" pitchFamily="18" charset="0"/>
                          <a:ea typeface="黑体" panose="02010609060101010101" pitchFamily="49" charset="-122"/>
                        </a:rPr>
                        <m:t>,  </m:t>
                      </m:r>
                      <m:f>
                        <m:fPr>
                          <m:ctrlPr>
                            <a:rPr kumimoji="0" lang="en-US" altLang="zh-CN" b="0" i="1" smtClean="0">
                              <a:solidFill>
                                <a:schemeClr val="tx1"/>
                              </a:solidFill>
                              <a:latin typeface="Cambria Math" panose="02040503050406030204" pitchFamily="18" charset="0"/>
                              <a:ea typeface="黑体" panose="02010609060101010101" pitchFamily="49" charset="-122"/>
                            </a:rPr>
                          </m:ctrlPr>
                        </m:fPr>
                        <m:num>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𝐿</m:t>
                          </m:r>
                        </m:num>
                        <m:den>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𝑡</m:t>
                          </m:r>
                        </m:den>
                      </m:f>
                      <m:r>
                        <a:rPr kumimoji="0" lang="en-US" altLang="zh-CN" b="0" i="1" smtClean="0">
                          <a:solidFill>
                            <a:schemeClr val="tx1"/>
                          </a:solidFill>
                          <a:latin typeface="Cambria Math" panose="02040503050406030204" pitchFamily="18" charset="0"/>
                          <a:ea typeface="黑体" panose="02010609060101010101" pitchFamily="49" charset="-122"/>
                        </a:rPr>
                        <m:t>=−</m:t>
                      </m:r>
                      <m:f>
                        <m:fPr>
                          <m:ctrlPr>
                            <a:rPr kumimoji="0" lang="en-US" altLang="zh-CN" b="0" i="1" smtClean="0">
                              <a:solidFill>
                                <a:schemeClr val="tx1"/>
                              </a:solidFill>
                              <a:latin typeface="Cambria Math" panose="02040503050406030204" pitchFamily="18" charset="0"/>
                              <a:ea typeface="黑体" panose="02010609060101010101" pitchFamily="49" charset="-122"/>
                            </a:rPr>
                          </m:ctrlPr>
                        </m:fPr>
                        <m:num>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𝐻</m:t>
                          </m:r>
                        </m:num>
                        <m:den>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𝑡</m:t>
                          </m:r>
                        </m:den>
                      </m:f>
                    </m:oMath>
                  </m:oMathPara>
                </a14:m>
                <a:endParaRPr kumimoji="0" lang="zh-CN" altLang="en-US" dirty="0">
                  <a:solidFill>
                    <a:srgbClr val="0000FF"/>
                  </a:solidFill>
                  <a:ea typeface="黑体" panose="02010609060101010101" pitchFamily="49" charset="-122"/>
                </a:endParaRPr>
              </a:p>
            </p:txBody>
          </p:sp>
        </mc:Choice>
        <mc:Fallback xmlns="">
          <p:sp>
            <p:nvSpPr>
              <p:cNvPr id="8" name="Text Box 11">
                <a:extLst>
                  <a:ext uri="{FF2B5EF4-FFF2-40B4-BE49-F238E27FC236}">
                    <a16:creationId xmlns:a16="http://schemas.microsoft.com/office/drawing/2014/main" id="{9878054E-60CB-4C5D-A94C-AB3787CEB23C}"/>
                  </a:ext>
                </a:extLst>
              </p:cNvPr>
              <p:cNvSpPr txBox="1">
                <a:spLocks noRot="1" noChangeAspect="1" noMove="1" noResize="1" noEditPoints="1" noAdjustHandles="1" noChangeArrowheads="1" noChangeShapeType="1" noTextEdit="1"/>
              </p:cNvSpPr>
              <p:nvPr/>
            </p:nvSpPr>
            <p:spPr bwMode="auto">
              <a:xfrm>
                <a:off x="107504" y="-27384"/>
                <a:ext cx="8928992" cy="6652206"/>
              </a:xfrm>
              <a:prstGeom prst="rect">
                <a:avLst/>
              </a:prstGeom>
              <a:blipFill>
                <a:blip r:embed="rId2"/>
                <a:stretch>
                  <a:fillRect l="-1093"/>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99F50BF9-6FE8-4E39-8AFB-2C677304AA17}"/>
              </a:ext>
            </a:extLst>
          </p:cNvPr>
          <p:cNvSpPr>
            <a:spLocks noGrp="1"/>
          </p:cNvSpPr>
          <p:nvPr>
            <p:ph type="sldNum" sz="quarter" idx="12"/>
          </p:nvPr>
        </p:nvSpPr>
        <p:spPr/>
        <p:txBody>
          <a:bodyPr/>
          <a:lstStyle/>
          <a:p>
            <a:pPr>
              <a:defRPr/>
            </a:pPr>
            <a:fld id="{8372D68D-3E4D-E140-BABB-1F7B81CFF020}" type="slidenum">
              <a:rPr lang="en-US" altLang="zh-CN" smtClean="0"/>
              <a:pPr>
                <a:defRPr/>
              </a:pPr>
              <a:t>5</a:t>
            </a:fld>
            <a:endParaRPr lang="en-US" altLang="zh-CN" dirty="0"/>
          </a:p>
        </p:txBody>
      </p:sp>
    </p:spTree>
    <p:extLst>
      <p:ext uri="{BB962C8B-B14F-4D97-AF65-F5344CB8AC3E}">
        <p14:creationId xmlns:p14="http://schemas.microsoft.com/office/powerpoint/2010/main" val="65282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left)">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left)">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left)">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wipe(left)">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Box 11">
                <a:extLst>
                  <a:ext uri="{FF2B5EF4-FFF2-40B4-BE49-F238E27FC236}">
                    <a16:creationId xmlns:a16="http://schemas.microsoft.com/office/drawing/2014/main" id="{9878054E-60CB-4C5D-A94C-AB3787CEB23C}"/>
                  </a:ext>
                </a:extLst>
              </p:cNvPr>
              <p:cNvSpPr txBox="1">
                <a:spLocks noChangeArrowheads="1"/>
              </p:cNvSpPr>
              <p:nvPr/>
            </p:nvSpPr>
            <p:spPr bwMode="auto">
              <a:xfrm>
                <a:off x="107504" y="-27384"/>
                <a:ext cx="8928992" cy="6382516"/>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a:solidFill>
                      <a:schemeClr val="tx1"/>
                    </a:solidFill>
                    <a:ea typeface="黑体" panose="02010609060101010101" pitchFamily="49" charset="-122"/>
                  </a:rPr>
                  <a:t>运动微分方程</a:t>
                </a:r>
                <a:endParaRPr kumimoji="0" lang="en-US" altLang="zh-CN" dirty="0">
                  <a:solidFill>
                    <a:schemeClr val="tx1"/>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acc>
                        <m:accPr>
                          <m:chr m:val="̇"/>
                          <m:ctrlPr>
                            <a:rPr kumimoji="0" lang="en-US" altLang="zh-CN" b="0" i="1" smtClean="0">
                              <a:solidFill>
                                <a:schemeClr val="tx1"/>
                              </a:solidFill>
                              <a:latin typeface="Cambria Math" panose="02040503050406030204" pitchFamily="18" charset="0"/>
                              <a:ea typeface="黑体" panose="02010609060101010101" pitchFamily="49" charset="-122"/>
                            </a:rPr>
                          </m:ctrlPr>
                        </m:accPr>
                        <m:e>
                          <m:r>
                            <a:rPr kumimoji="0" lang="en-US" altLang="zh-CN" b="0" i="1" smtClean="0">
                              <a:solidFill>
                                <a:schemeClr val="tx1"/>
                              </a:solidFill>
                              <a:latin typeface="Cambria Math" panose="02040503050406030204" pitchFamily="18" charset="0"/>
                              <a:ea typeface="黑体" panose="02010609060101010101" pitchFamily="49" charset="-122"/>
                            </a:rPr>
                            <m:t>𝑞</m:t>
                          </m:r>
                        </m:e>
                      </m:acc>
                      <m:r>
                        <a:rPr kumimoji="0" lang="en-US" altLang="zh-CN" b="0" i="1" smtClean="0">
                          <a:solidFill>
                            <a:schemeClr val="tx1"/>
                          </a:solidFill>
                          <a:latin typeface="Cambria Math" panose="02040503050406030204" pitchFamily="18" charset="0"/>
                          <a:ea typeface="黑体" panose="02010609060101010101" pitchFamily="49" charset="-122"/>
                        </a:rPr>
                        <m:t>=</m:t>
                      </m:r>
                      <m:f>
                        <m:fPr>
                          <m:ctrlPr>
                            <a:rPr kumimoji="0" lang="en-US" altLang="zh-CN" b="0" i="1" smtClean="0">
                              <a:solidFill>
                                <a:schemeClr val="tx1"/>
                              </a:solidFill>
                              <a:latin typeface="Cambria Math" panose="02040503050406030204" pitchFamily="18" charset="0"/>
                              <a:ea typeface="黑体" panose="02010609060101010101" pitchFamily="49" charset="-122"/>
                            </a:rPr>
                          </m:ctrlPr>
                        </m:fPr>
                        <m:num>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𝐻</m:t>
                          </m:r>
                        </m:num>
                        <m:den>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𝑝</m:t>
                          </m:r>
                        </m:den>
                      </m:f>
                      <m:r>
                        <a:rPr kumimoji="0" lang="en-US" altLang="zh-CN" b="0" i="1" smtClean="0">
                          <a:solidFill>
                            <a:schemeClr val="tx1"/>
                          </a:solidFill>
                          <a:latin typeface="Cambria Math" panose="02040503050406030204" pitchFamily="18" charset="0"/>
                          <a:ea typeface="黑体" panose="02010609060101010101" pitchFamily="49" charset="-122"/>
                        </a:rPr>
                        <m:t>,  </m:t>
                      </m:r>
                      <m:acc>
                        <m:accPr>
                          <m:chr m:val="̇"/>
                          <m:ctrlPr>
                            <a:rPr kumimoji="0" lang="en-US" altLang="zh-CN" b="0" i="1" smtClean="0">
                              <a:solidFill>
                                <a:schemeClr val="tx1"/>
                              </a:solidFill>
                              <a:latin typeface="Cambria Math" panose="02040503050406030204" pitchFamily="18" charset="0"/>
                              <a:ea typeface="黑体" panose="02010609060101010101" pitchFamily="49" charset="-122"/>
                            </a:rPr>
                          </m:ctrlPr>
                        </m:accPr>
                        <m:e>
                          <m:r>
                            <a:rPr kumimoji="0" lang="en-US" altLang="zh-CN" b="0" i="1" smtClean="0">
                              <a:solidFill>
                                <a:schemeClr val="tx1"/>
                              </a:solidFill>
                              <a:latin typeface="Cambria Math" panose="02040503050406030204" pitchFamily="18" charset="0"/>
                              <a:ea typeface="黑体" panose="02010609060101010101" pitchFamily="49" charset="-122"/>
                            </a:rPr>
                            <m:t>𝑝</m:t>
                          </m:r>
                        </m:e>
                      </m:acc>
                      <m:r>
                        <a:rPr kumimoji="0" lang="en-US" altLang="zh-CN" b="0" i="1" smtClean="0">
                          <a:solidFill>
                            <a:schemeClr val="tx1"/>
                          </a:solidFill>
                          <a:latin typeface="Cambria Math" panose="02040503050406030204" pitchFamily="18" charset="0"/>
                          <a:ea typeface="黑体" panose="02010609060101010101" pitchFamily="49" charset="-122"/>
                        </a:rPr>
                        <m:t>=−</m:t>
                      </m:r>
                      <m:f>
                        <m:fPr>
                          <m:ctrlPr>
                            <a:rPr kumimoji="0" lang="en-US" altLang="zh-CN" b="0" i="1" smtClean="0">
                              <a:solidFill>
                                <a:schemeClr val="tx1"/>
                              </a:solidFill>
                              <a:latin typeface="Cambria Math" panose="02040503050406030204" pitchFamily="18" charset="0"/>
                              <a:ea typeface="黑体" panose="02010609060101010101" pitchFamily="49" charset="-122"/>
                            </a:rPr>
                          </m:ctrlPr>
                        </m:fPr>
                        <m:num>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𝐻</m:t>
                          </m:r>
                        </m:num>
                        <m:den>
                          <m:r>
                            <a:rPr kumimoji="0" lang="en-US" altLang="zh-CN" b="0" i="1" smtClean="0">
                              <a:solidFill>
                                <a:schemeClr val="tx1"/>
                              </a:solidFill>
                              <a:latin typeface="Cambria Math" panose="02040503050406030204" pitchFamily="18" charset="0"/>
                              <a:ea typeface="黑体" panose="02010609060101010101" pitchFamily="49" charset="-122"/>
                            </a:rPr>
                            <m:t>𝜕</m:t>
                          </m:r>
                          <m:r>
                            <a:rPr kumimoji="0" lang="en-US" altLang="zh-CN" b="0" i="1" smtClean="0">
                              <a:solidFill>
                                <a:schemeClr val="tx1"/>
                              </a:solidFill>
                              <a:latin typeface="Cambria Math" panose="02040503050406030204" pitchFamily="18" charset="0"/>
                              <a:ea typeface="黑体" panose="02010609060101010101" pitchFamily="49" charset="-122"/>
                            </a:rPr>
                            <m:t>𝑞</m:t>
                          </m:r>
                        </m:den>
                      </m:f>
                    </m:oMath>
                  </m:oMathPara>
                </a14:m>
                <a:endParaRPr kumimoji="0" lang="en-US" altLang="zh-CN" dirty="0">
                  <a:solidFill>
                    <a:schemeClr val="tx1"/>
                  </a:solidFill>
                  <a:ea typeface="黑体" panose="02010609060101010101" pitchFamily="49" charset="-122"/>
                </a:endParaRPr>
              </a:p>
              <a:p>
                <a:pPr eaLnBrk="1" hangingPunct="1"/>
                <a:r>
                  <a:rPr kumimoji="0" lang="zh-CN" altLang="en-US" dirty="0">
                    <a:ea typeface="黑体" panose="02010609060101010101" pitchFamily="49" charset="-122"/>
                  </a:rPr>
                  <a:t>多自由度情形下，运动微分方程为</a:t>
                </a:r>
                <a:endParaRPr kumimoji="0" lang="en-US" altLang="zh-CN"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kumimoji="0" lang="en-US" altLang="zh-CN" i="1">
                                  <a:solidFill>
                                    <a:srgbClr val="0000FF"/>
                                  </a:solidFill>
                                  <a:latin typeface="Cambria Math" panose="02040503050406030204" pitchFamily="18" charset="0"/>
                                  <a:ea typeface="黑体" panose="02010609060101010101" pitchFamily="49" charset="-122"/>
                                </a:rPr>
                              </m:ctrlPr>
                            </m:accPr>
                            <m:e>
                              <m:r>
                                <a:rPr kumimoji="0" lang="en-US" altLang="zh-CN" i="1">
                                  <a:solidFill>
                                    <a:srgbClr val="0000FF"/>
                                  </a:solidFill>
                                  <a:latin typeface="Cambria Math" panose="02040503050406030204" pitchFamily="18" charset="0"/>
                                  <a:ea typeface="黑体" panose="02010609060101010101" pitchFamily="49" charset="-122"/>
                                </a:rPr>
                                <m:t>𝑞</m:t>
                              </m:r>
                            </m:e>
                          </m:acc>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r>
                        <a:rPr kumimoji="0" lang="en-US" altLang="zh-CN" i="1">
                          <a:solidFill>
                            <a:srgbClr val="0000FF"/>
                          </a:solidFill>
                          <a:latin typeface="Cambria Math" panose="02040503050406030204" pitchFamily="18" charset="0"/>
                          <a:ea typeface="黑体" panose="02010609060101010101" pitchFamily="49" charset="-122"/>
                        </a:rPr>
                        <m:t>=</m:t>
                      </m:r>
                      <m:f>
                        <m:fPr>
                          <m:ctrlPr>
                            <a:rPr kumimoji="0" lang="en-US" altLang="zh-CN" i="1">
                              <a:solidFill>
                                <a:srgbClr val="0000FF"/>
                              </a:solidFill>
                              <a:latin typeface="Cambria Math" panose="02040503050406030204" pitchFamily="18" charset="0"/>
                              <a:ea typeface="黑体" panose="02010609060101010101" pitchFamily="49" charset="-122"/>
                            </a:rPr>
                          </m:ctrlPr>
                        </m:fPr>
                        <m:num>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i="1">
                              <a:solidFill>
                                <a:srgbClr val="0000FF"/>
                              </a:solidFill>
                              <a:latin typeface="Cambria Math" panose="02040503050406030204" pitchFamily="18" charset="0"/>
                              <a:ea typeface="黑体" panose="02010609060101010101" pitchFamily="49" charset="-122"/>
                            </a:rPr>
                            <m:t>𝐻</m:t>
                          </m:r>
                        </m:num>
                        <m:den>
                          <m:r>
                            <a:rPr kumimoji="0" lang="en-US" altLang="zh-CN" i="1">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i="1">
                                  <a:solidFill>
                                    <a:srgbClr val="0000FF"/>
                                  </a:solidFill>
                                  <a:latin typeface="Cambria Math" panose="02040503050406030204" pitchFamily="18" charset="0"/>
                                  <a:ea typeface="黑体" panose="02010609060101010101" pitchFamily="49" charset="-122"/>
                                </a:rPr>
                                <m:t>𝑝</m:t>
                              </m:r>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den>
                      </m:f>
                      <m:r>
                        <a:rPr kumimoji="0" lang="en-US" altLang="zh-CN" i="1">
                          <a:solidFill>
                            <a:srgbClr val="0000FF"/>
                          </a:solidFill>
                          <a:latin typeface="Cambria Math" panose="02040503050406030204" pitchFamily="18" charset="0"/>
                          <a:ea typeface="黑体" panose="02010609060101010101" pitchFamily="49" charset="-122"/>
                        </a:rPr>
                        <m:t>,  </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kumimoji="0" lang="en-US" altLang="zh-CN" i="1">
                                  <a:solidFill>
                                    <a:srgbClr val="0000FF"/>
                                  </a:solidFill>
                                  <a:latin typeface="Cambria Math" panose="02040503050406030204" pitchFamily="18" charset="0"/>
                                  <a:ea typeface="黑体" panose="02010609060101010101" pitchFamily="49" charset="-122"/>
                                </a:rPr>
                              </m:ctrlPr>
                            </m:accPr>
                            <m:e>
                              <m:r>
                                <a:rPr kumimoji="0" lang="en-US" altLang="zh-CN" i="1">
                                  <a:solidFill>
                                    <a:srgbClr val="0000FF"/>
                                  </a:solidFill>
                                  <a:latin typeface="Cambria Math" panose="02040503050406030204" pitchFamily="18" charset="0"/>
                                  <a:ea typeface="黑体" panose="02010609060101010101" pitchFamily="49" charset="-122"/>
                                </a:rPr>
                                <m:t>𝑝</m:t>
                              </m:r>
                            </m:e>
                          </m:acc>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r>
                        <a:rPr kumimoji="0" lang="en-US" altLang="zh-CN" i="1">
                          <a:solidFill>
                            <a:srgbClr val="0000FF"/>
                          </a:solidFill>
                          <a:latin typeface="Cambria Math" panose="02040503050406030204" pitchFamily="18" charset="0"/>
                          <a:ea typeface="黑体" panose="02010609060101010101" pitchFamily="49" charset="-122"/>
                        </a:rPr>
                        <m:t>=−</m:t>
                      </m:r>
                      <m:f>
                        <m:fPr>
                          <m:ctrlPr>
                            <a:rPr kumimoji="0" lang="en-US" altLang="zh-CN" i="1">
                              <a:solidFill>
                                <a:srgbClr val="0000FF"/>
                              </a:solidFill>
                              <a:latin typeface="Cambria Math" panose="02040503050406030204" pitchFamily="18" charset="0"/>
                              <a:ea typeface="黑体" panose="02010609060101010101" pitchFamily="49" charset="-122"/>
                            </a:rPr>
                          </m:ctrlPr>
                        </m:fPr>
                        <m:num>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i="1">
                              <a:solidFill>
                                <a:srgbClr val="0000FF"/>
                              </a:solidFill>
                              <a:latin typeface="Cambria Math" panose="02040503050406030204" pitchFamily="18" charset="0"/>
                              <a:ea typeface="黑体" panose="02010609060101010101" pitchFamily="49" charset="-122"/>
                            </a:rPr>
                            <m:t>𝐻</m:t>
                          </m:r>
                        </m:num>
                        <m:den>
                          <m:r>
                            <a:rPr kumimoji="0" lang="en-US" altLang="zh-CN" i="1">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i="1">
                                  <a:solidFill>
                                    <a:srgbClr val="0000FF"/>
                                  </a:solidFill>
                                  <a:latin typeface="Cambria Math" panose="02040503050406030204" pitchFamily="18" charset="0"/>
                                  <a:ea typeface="黑体" panose="02010609060101010101" pitchFamily="49" charset="-122"/>
                                </a:rPr>
                                <m:t>𝑞</m:t>
                              </m:r>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den>
                      </m:f>
                      <m:r>
                        <a:rPr kumimoji="0" lang="en-US" altLang="zh-CN" b="0" i="1" smtClean="0">
                          <a:solidFill>
                            <a:srgbClr val="0000FF"/>
                          </a:solidFill>
                          <a:latin typeface="Cambria Math" panose="02040503050406030204" pitchFamily="18" charset="0"/>
                          <a:ea typeface="黑体" panose="02010609060101010101" pitchFamily="49" charset="-122"/>
                        </a:rPr>
                        <m:t>,  (</m:t>
                      </m:r>
                      <m:r>
                        <a:rPr kumimoji="0" lang="en-US" altLang="zh-CN" b="0" i="1" smtClean="0">
                          <a:solidFill>
                            <a:srgbClr val="0000FF"/>
                          </a:solidFill>
                          <a:latin typeface="Cambria Math" panose="02040503050406030204" pitchFamily="18" charset="0"/>
                          <a:ea typeface="黑体" panose="02010609060101010101" pitchFamily="49" charset="-122"/>
                        </a:rPr>
                        <m:t>𝛼</m:t>
                      </m:r>
                      <m:r>
                        <a:rPr kumimoji="0" lang="en-US" altLang="zh-CN" b="0" i="1" smtClean="0">
                          <a:solidFill>
                            <a:srgbClr val="0000FF"/>
                          </a:solidFill>
                          <a:latin typeface="Cambria Math" panose="02040503050406030204" pitchFamily="18" charset="0"/>
                          <a:ea typeface="黑体" panose="02010609060101010101" pitchFamily="49" charset="-122"/>
                        </a:rPr>
                        <m:t>=1,…,</m:t>
                      </m:r>
                      <m:r>
                        <a:rPr kumimoji="0" lang="en-US" altLang="zh-CN" b="0" i="1" smtClean="0">
                          <a:solidFill>
                            <a:srgbClr val="0000FF"/>
                          </a:solidFill>
                          <a:latin typeface="Cambria Math" panose="02040503050406030204" pitchFamily="18" charset="0"/>
                          <a:ea typeface="黑体" panose="02010609060101010101" pitchFamily="49" charset="-122"/>
                        </a:rPr>
                        <m:t>𝑠</m:t>
                      </m:r>
                      <m:r>
                        <a:rPr kumimoji="0" lang="en-US" altLang="zh-CN" b="0" i="1" smtClean="0">
                          <a:solidFill>
                            <a:srgbClr val="0000FF"/>
                          </a:solidFill>
                          <a:latin typeface="Cambria Math" panose="02040503050406030204" pitchFamily="18" charset="0"/>
                          <a:ea typeface="黑体" panose="02010609060101010101" pitchFamily="49" charset="-122"/>
                        </a:rPr>
                        <m:t>)</m:t>
                      </m:r>
                    </m:oMath>
                  </m:oMathPara>
                </a14:m>
                <a:endParaRPr kumimoji="0" lang="en-US" altLang="zh-CN" dirty="0">
                  <a:solidFill>
                    <a:srgbClr val="0000FF"/>
                  </a:solidFill>
                  <a:ea typeface="黑体" panose="02010609060101010101" pitchFamily="49" charset="-122"/>
                </a:endParaRPr>
              </a:p>
              <a:p>
                <a:pPr eaLnBrk="1" hangingPunct="1">
                  <a:lnSpc>
                    <a:spcPct val="150000"/>
                  </a:lnSpc>
                </a:pPr>
                <a:r>
                  <a:rPr kumimoji="0" lang="zh-CN" altLang="en-US" dirty="0">
                    <a:solidFill>
                      <a:schemeClr val="tx1"/>
                    </a:solidFill>
                    <a:ea typeface="黑体" panose="02010609060101010101" pitchFamily="49" charset="-122"/>
                  </a:rPr>
                  <a:t>上边</a:t>
                </a:r>
                <a14:m>
                  <m:oMath xmlns:m="http://schemas.openxmlformats.org/officeDocument/2006/math">
                    <m:r>
                      <a:rPr kumimoji="0" lang="en-US" altLang="zh-CN" b="1" i="1" smtClean="0">
                        <a:solidFill>
                          <a:srgbClr val="FF0000"/>
                        </a:solidFill>
                        <a:latin typeface="Cambria Math" panose="02040503050406030204" pitchFamily="18" charset="0"/>
                        <a:ea typeface="黑体" panose="02010609060101010101" pitchFamily="49" charset="-122"/>
                      </a:rPr>
                      <m:t>𝟐</m:t>
                    </m:r>
                    <m:r>
                      <a:rPr kumimoji="0" lang="en-US" altLang="zh-CN" b="1" i="1" smtClean="0">
                        <a:solidFill>
                          <a:srgbClr val="FF0000"/>
                        </a:solidFill>
                        <a:latin typeface="Cambria Math" panose="02040503050406030204" pitchFamily="18" charset="0"/>
                        <a:ea typeface="黑体" panose="02010609060101010101" pitchFamily="49" charset="-122"/>
                      </a:rPr>
                      <m:t>𝒔</m:t>
                    </m:r>
                  </m:oMath>
                </a14:m>
                <a:r>
                  <a:rPr kumimoji="0" lang="zh-CN" altLang="en-US" b="1" dirty="0">
                    <a:solidFill>
                      <a:srgbClr val="FF0000"/>
                    </a:solidFill>
                    <a:ea typeface="黑体" panose="02010609060101010101" pitchFamily="49" charset="-122"/>
                  </a:rPr>
                  <a:t>个一阶常微分方程</a:t>
                </a:r>
                <a:r>
                  <a:rPr kumimoji="0" lang="zh-CN" altLang="en-US" dirty="0">
                    <a:solidFill>
                      <a:schemeClr val="tx1"/>
                    </a:solidFill>
                    <a:ea typeface="黑体" panose="02010609060101010101" pitchFamily="49" charset="-122"/>
                  </a:rPr>
                  <a:t>叫做 </a:t>
                </a:r>
                <a:r>
                  <a:rPr kumimoji="0" lang="zh-CN" altLang="en-US" b="1" dirty="0">
                    <a:solidFill>
                      <a:srgbClr val="FF0000"/>
                    </a:solidFill>
                    <a:ea typeface="黑体" panose="02010609060101010101" pitchFamily="49" charset="-122"/>
                  </a:rPr>
                  <a:t>哈密顿正则方程，</a:t>
                </a:r>
                <a:r>
                  <a:rPr kumimoji="0" lang="zh-CN" altLang="en-US" dirty="0">
                    <a:ea typeface="黑体" panose="02010609060101010101" pitchFamily="49" charset="-122"/>
                  </a:rPr>
                  <a:t>简称</a:t>
                </a:r>
                <a:r>
                  <a:rPr kumimoji="0" lang="zh-CN" altLang="en-US" b="1" dirty="0">
                    <a:solidFill>
                      <a:srgbClr val="FF0000"/>
                    </a:solidFill>
                    <a:ea typeface="黑体" panose="02010609060101010101" pitchFamily="49" charset="-122"/>
                  </a:rPr>
                  <a:t>正则方程</a:t>
                </a:r>
                <a:endParaRPr kumimoji="0" lang="en-US" altLang="zh-CN" b="1" dirty="0">
                  <a:solidFill>
                    <a:srgbClr val="FF0000"/>
                  </a:solidFill>
                  <a:ea typeface="黑体" panose="02010609060101010101" pitchFamily="49" charset="-122"/>
                </a:endParaRPr>
              </a:p>
              <a:p>
                <a:pPr eaLnBrk="1" hangingPunct="1">
                  <a:lnSpc>
                    <a:spcPct val="150000"/>
                  </a:lnSpc>
                </a:pPr>
                <a:r>
                  <a:rPr kumimoji="0" lang="zh-CN" altLang="en-US" dirty="0">
                    <a:ea typeface="黑体" panose="02010609060101010101" pitchFamily="49" charset="-122"/>
                  </a:rPr>
                  <a:t>它们等价于</a:t>
                </a:r>
                <a14:m>
                  <m:oMath xmlns:m="http://schemas.openxmlformats.org/officeDocument/2006/math">
                    <m:r>
                      <a:rPr kumimoji="0" lang="en-US" altLang="zh-CN" b="1" i="1" smtClean="0">
                        <a:solidFill>
                          <a:srgbClr val="FF0000"/>
                        </a:solidFill>
                        <a:latin typeface="Cambria Math" panose="02040503050406030204" pitchFamily="18" charset="0"/>
                        <a:ea typeface="黑体" panose="02010609060101010101" pitchFamily="49" charset="-122"/>
                      </a:rPr>
                      <m:t>𝒔</m:t>
                    </m:r>
                  </m:oMath>
                </a14:m>
                <a:r>
                  <a:rPr kumimoji="0" lang="zh-CN" altLang="en-US" b="1" dirty="0">
                    <a:solidFill>
                      <a:srgbClr val="FF0000"/>
                    </a:solidFill>
                    <a:ea typeface="黑体" panose="02010609060101010101" pitchFamily="49" charset="-122"/>
                  </a:rPr>
                  <a:t>个二阶常微分方程（拉格朗日方程）</a:t>
                </a:r>
                <a:endParaRPr kumimoji="0" lang="en-US" altLang="zh-CN" b="1" dirty="0">
                  <a:solidFill>
                    <a:srgbClr val="FF0000"/>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f>
                        <m:fPr>
                          <m:ctrlPr>
                            <a:rPr kumimoji="0" lang="en-US" altLang="zh-CN" i="1">
                              <a:solidFill>
                                <a:srgbClr val="0000FF"/>
                              </a:solidFill>
                              <a:latin typeface="Cambria Math" panose="02040503050406030204" pitchFamily="18" charset="0"/>
                              <a:ea typeface="黑体" panose="02010609060101010101" pitchFamily="49" charset="-122"/>
                            </a:rPr>
                          </m:ctrlPr>
                        </m:fPr>
                        <m:num>
                          <m:r>
                            <m:rPr>
                              <m:sty m:val="p"/>
                            </m:rPr>
                            <a:rPr kumimoji="0" lang="en-US" altLang="zh-CN">
                              <a:solidFill>
                                <a:srgbClr val="0000FF"/>
                              </a:solidFill>
                              <a:latin typeface="Cambria Math" panose="02040503050406030204" pitchFamily="18" charset="0"/>
                              <a:ea typeface="黑体" panose="02010609060101010101" pitchFamily="49" charset="-122"/>
                            </a:rPr>
                            <m:t>d</m:t>
                          </m:r>
                        </m:num>
                        <m:den>
                          <m:r>
                            <m:rPr>
                              <m:sty m:val="p"/>
                            </m:rPr>
                            <a:rPr kumimoji="0" lang="en-US" altLang="zh-CN">
                              <a:solidFill>
                                <a:srgbClr val="0000FF"/>
                              </a:solidFill>
                              <a:latin typeface="Cambria Math" panose="02040503050406030204" pitchFamily="18" charset="0"/>
                              <a:ea typeface="黑体" panose="02010609060101010101" pitchFamily="49" charset="-122"/>
                            </a:rPr>
                            <m:t>d</m:t>
                          </m:r>
                          <m:r>
                            <a:rPr kumimoji="0" lang="en-US" altLang="zh-CN" i="1">
                              <a:solidFill>
                                <a:srgbClr val="0000FF"/>
                              </a:solidFill>
                              <a:latin typeface="Cambria Math" panose="02040503050406030204" pitchFamily="18" charset="0"/>
                              <a:ea typeface="黑体" panose="02010609060101010101" pitchFamily="49" charset="-122"/>
                            </a:rPr>
                            <m:t>𝑡</m:t>
                          </m:r>
                        </m:den>
                      </m:f>
                      <m:f>
                        <m:fPr>
                          <m:ctrlPr>
                            <a:rPr kumimoji="0" lang="en-US" altLang="zh-CN" i="1">
                              <a:solidFill>
                                <a:srgbClr val="0000FF"/>
                              </a:solidFill>
                              <a:latin typeface="Cambria Math" panose="02040503050406030204" pitchFamily="18" charset="0"/>
                              <a:ea typeface="黑体" panose="02010609060101010101" pitchFamily="49" charset="-122"/>
                            </a:rPr>
                          </m:ctrlPr>
                        </m:fPr>
                        <m:num>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i="1">
                              <a:solidFill>
                                <a:srgbClr val="0000FF"/>
                              </a:solidFill>
                              <a:latin typeface="Cambria Math" panose="02040503050406030204" pitchFamily="18" charset="0"/>
                              <a:ea typeface="黑体" panose="02010609060101010101" pitchFamily="49" charset="-122"/>
                            </a:rPr>
                            <m:t>𝐿</m:t>
                          </m:r>
                        </m:num>
                        <m:den>
                          <m:r>
                            <a:rPr kumimoji="0" lang="en-US" altLang="zh-CN" i="1">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kumimoji="0" lang="en-US" altLang="zh-CN" i="1">
                                      <a:solidFill>
                                        <a:srgbClr val="0000FF"/>
                                      </a:solidFill>
                                      <a:latin typeface="Cambria Math" panose="02040503050406030204" pitchFamily="18" charset="0"/>
                                      <a:ea typeface="黑体" panose="02010609060101010101" pitchFamily="49" charset="-122"/>
                                    </a:rPr>
                                  </m:ctrlPr>
                                </m:accPr>
                                <m:e>
                                  <m:r>
                                    <a:rPr kumimoji="0" lang="en-US" altLang="zh-CN" i="1">
                                      <a:solidFill>
                                        <a:srgbClr val="0000FF"/>
                                      </a:solidFill>
                                      <a:latin typeface="Cambria Math" panose="02040503050406030204" pitchFamily="18" charset="0"/>
                                      <a:ea typeface="黑体" panose="02010609060101010101" pitchFamily="49" charset="-122"/>
                                    </a:rPr>
                                    <m:t>𝑞</m:t>
                                  </m:r>
                                </m:e>
                              </m:acc>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den>
                      </m:f>
                      <m:r>
                        <a:rPr kumimoji="0" lang="en-US" altLang="zh-CN" i="1">
                          <a:solidFill>
                            <a:srgbClr val="0000FF"/>
                          </a:solidFill>
                          <a:latin typeface="Cambria Math" panose="02040503050406030204" pitchFamily="18" charset="0"/>
                          <a:ea typeface="黑体" panose="02010609060101010101" pitchFamily="49" charset="-122"/>
                        </a:rPr>
                        <m:t>−</m:t>
                      </m:r>
                      <m:f>
                        <m:fPr>
                          <m:ctrlPr>
                            <a:rPr kumimoji="0" lang="en-US" altLang="zh-CN" i="1">
                              <a:solidFill>
                                <a:srgbClr val="0000FF"/>
                              </a:solidFill>
                              <a:latin typeface="Cambria Math" panose="02040503050406030204" pitchFamily="18" charset="0"/>
                              <a:ea typeface="黑体" panose="02010609060101010101" pitchFamily="49" charset="-122"/>
                            </a:rPr>
                          </m:ctrlPr>
                        </m:fPr>
                        <m:num>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i="1">
                              <a:solidFill>
                                <a:srgbClr val="0000FF"/>
                              </a:solidFill>
                              <a:latin typeface="Cambria Math" panose="02040503050406030204" pitchFamily="18" charset="0"/>
                              <a:ea typeface="黑体" panose="02010609060101010101" pitchFamily="49" charset="-122"/>
                            </a:rPr>
                            <m:t>𝐿</m:t>
                          </m:r>
                        </m:num>
                        <m:den>
                          <m:r>
                            <a:rPr kumimoji="0" lang="en-US" altLang="zh-CN" i="1">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i="1">
                                  <a:solidFill>
                                    <a:srgbClr val="0000FF"/>
                                  </a:solidFill>
                                  <a:latin typeface="Cambria Math" panose="02040503050406030204" pitchFamily="18" charset="0"/>
                                  <a:ea typeface="黑体" panose="02010609060101010101" pitchFamily="49" charset="-122"/>
                                </a:rPr>
                                <m:t>𝑞</m:t>
                              </m:r>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den>
                      </m:f>
                      <m:r>
                        <a:rPr kumimoji="0" lang="en-US" altLang="zh-CN" i="1">
                          <a:solidFill>
                            <a:srgbClr val="0000FF"/>
                          </a:solidFill>
                          <a:latin typeface="Cambria Math" panose="02040503050406030204" pitchFamily="18" charset="0"/>
                          <a:ea typeface="黑体" panose="02010609060101010101" pitchFamily="49" charset="-122"/>
                        </a:rPr>
                        <m:t>=0</m:t>
                      </m:r>
                      <m:r>
                        <a:rPr kumimoji="0" lang="en-US" altLang="zh-CN" b="0" i="1" smtClean="0">
                          <a:solidFill>
                            <a:srgbClr val="0000FF"/>
                          </a:solidFill>
                          <a:latin typeface="Cambria Math" panose="02040503050406030204" pitchFamily="18" charset="0"/>
                          <a:ea typeface="黑体" panose="02010609060101010101" pitchFamily="49" charset="-122"/>
                        </a:rPr>
                        <m:t>,  (</m:t>
                      </m:r>
                      <m:r>
                        <a:rPr kumimoji="0" lang="en-US" altLang="zh-CN" b="0" i="1" smtClean="0">
                          <a:solidFill>
                            <a:srgbClr val="0000FF"/>
                          </a:solidFill>
                          <a:latin typeface="Cambria Math" panose="02040503050406030204" pitchFamily="18" charset="0"/>
                          <a:ea typeface="黑体" panose="02010609060101010101" pitchFamily="49" charset="-122"/>
                        </a:rPr>
                        <m:t>𝛼</m:t>
                      </m:r>
                      <m:r>
                        <a:rPr kumimoji="0" lang="en-US" altLang="zh-CN" b="0" i="1" smtClean="0">
                          <a:solidFill>
                            <a:srgbClr val="0000FF"/>
                          </a:solidFill>
                          <a:latin typeface="Cambria Math" panose="02040503050406030204" pitchFamily="18" charset="0"/>
                          <a:ea typeface="黑体" panose="02010609060101010101" pitchFamily="49" charset="-122"/>
                        </a:rPr>
                        <m:t>=1,…,</m:t>
                      </m:r>
                      <m:r>
                        <a:rPr kumimoji="0" lang="en-US" altLang="zh-CN" b="0" i="1" smtClean="0">
                          <a:solidFill>
                            <a:srgbClr val="0000FF"/>
                          </a:solidFill>
                          <a:latin typeface="Cambria Math" panose="02040503050406030204" pitchFamily="18" charset="0"/>
                          <a:ea typeface="黑体" panose="02010609060101010101" pitchFamily="49" charset="-122"/>
                        </a:rPr>
                        <m:t>𝑠</m:t>
                      </m:r>
                      <m:r>
                        <a:rPr kumimoji="0" lang="en-US" altLang="zh-CN" b="0" i="1" smtClean="0">
                          <a:solidFill>
                            <a:srgbClr val="0000FF"/>
                          </a:solidFill>
                          <a:latin typeface="Cambria Math" panose="02040503050406030204" pitchFamily="18" charset="0"/>
                          <a:ea typeface="黑体" panose="02010609060101010101" pitchFamily="49" charset="-122"/>
                        </a:rPr>
                        <m:t>)</m:t>
                      </m:r>
                    </m:oMath>
                  </m:oMathPara>
                </a14:m>
                <a:endParaRPr kumimoji="0" lang="en-US" altLang="zh-CN" dirty="0">
                  <a:solidFill>
                    <a:srgbClr val="0000FF"/>
                  </a:solidFill>
                  <a:ea typeface="黑体" panose="02010609060101010101" pitchFamily="49" charset="-122"/>
                </a:endParaRPr>
              </a:p>
              <a:p>
                <a:pPr eaLnBrk="1" hangingPunct="1">
                  <a:lnSpc>
                    <a:spcPct val="150000"/>
                  </a:lnSpc>
                </a:pPr>
                <a:r>
                  <a:rPr kumimoji="0" lang="zh-CN" altLang="en-US" b="1" dirty="0">
                    <a:solidFill>
                      <a:srgbClr val="FF0000"/>
                    </a:solidFill>
                    <a:ea typeface="黑体" panose="02010609060101010101" pitchFamily="49" charset="-122"/>
                  </a:rPr>
                  <a:t>力学系统运动状态的不同描述方式</a:t>
                </a:r>
                <a:endParaRPr kumimoji="0" lang="en-US" altLang="zh-CN" b="1" dirty="0">
                  <a:solidFill>
                    <a:srgbClr val="FF0000"/>
                  </a:solidFill>
                  <a:ea typeface="黑体" panose="02010609060101010101" pitchFamily="49" charset="-122"/>
                </a:endParaRPr>
              </a:p>
              <a:p>
                <a:pPr marL="342900" indent="-342900" eaLnBrk="1" hangingPunct="1">
                  <a:lnSpc>
                    <a:spcPct val="150000"/>
                  </a:lnSpc>
                  <a:buFont typeface="Wingdings" panose="05000000000000000000" pitchFamily="2" charset="2"/>
                  <a:buChar char="Ø"/>
                </a:pPr>
                <a:r>
                  <a:rPr kumimoji="0" lang="zh-CN" altLang="en-US" dirty="0">
                    <a:solidFill>
                      <a:schemeClr val="tx1"/>
                    </a:solidFill>
                    <a:ea typeface="黑体" panose="02010609060101010101" pitchFamily="49" charset="-122"/>
                  </a:rPr>
                  <a:t>拉格朗日力学：由</a:t>
                </a:r>
                <a14:m>
                  <m:oMath xmlns:m="http://schemas.openxmlformats.org/officeDocument/2006/math">
                    <m:r>
                      <a:rPr kumimoji="0" lang="en-US" altLang="zh-CN" b="0" i="1" smtClean="0">
                        <a:solidFill>
                          <a:srgbClr val="0000FF"/>
                        </a:solidFill>
                        <a:latin typeface="Cambria Math" panose="02040503050406030204" pitchFamily="18" charset="0"/>
                        <a:ea typeface="黑体" panose="02010609060101010101" pitchFamily="49" charset="-122"/>
                      </a:rPr>
                      <m:t>𝑠</m:t>
                    </m:r>
                  </m:oMath>
                </a14:m>
                <a:r>
                  <a:rPr kumimoji="0" lang="zh-CN" altLang="en-US" dirty="0">
                    <a:solidFill>
                      <a:srgbClr val="0000FF"/>
                    </a:solidFill>
                    <a:ea typeface="黑体" panose="02010609060101010101" pitchFamily="49" charset="-122"/>
                  </a:rPr>
                  <a:t>个广义坐标</a:t>
                </a:r>
                <a14:m>
                  <m:oMath xmlns:m="http://schemas.openxmlformats.org/officeDocument/2006/math">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𝑞</m:t>
                        </m:r>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oMath>
                </a14:m>
                <a:r>
                  <a:rPr kumimoji="0" lang="zh-CN" altLang="en-US" dirty="0">
                    <a:solidFill>
                      <a:schemeClr val="tx1"/>
                    </a:solidFill>
                    <a:ea typeface="黑体" panose="02010609060101010101" pitchFamily="49" charset="-122"/>
                  </a:rPr>
                  <a:t>和</a:t>
                </a:r>
                <a14:m>
                  <m:oMath xmlns:m="http://schemas.openxmlformats.org/officeDocument/2006/math">
                    <m:r>
                      <a:rPr kumimoji="0" lang="en-US" altLang="zh-CN" b="0" i="1" dirty="0" smtClean="0">
                        <a:solidFill>
                          <a:srgbClr val="0000FF"/>
                        </a:solidFill>
                        <a:latin typeface="Cambria Math" panose="02040503050406030204" pitchFamily="18" charset="0"/>
                        <a:ea typeface="黑体" panose="02010609060101010101" pitchFamily="49" charset="-122"/>
                      </a:rPr>
                      <m:t>𝑠</m:t>
                    </m:r>
                  </m:oMath>
                </a14:m>
                <a:r>
                  <a:rPr kumimoji="0" lang="zh-CN" altLang="en-US" dirty="0">
                    <a:solidFill>
                      <a:srgbClr val="0000FF"/>
                    </a:solidFill>
                    <a:ea typeface="黑体" panose="02010609060101010101" pitchFamily="49" charset="-122"/>
                  </a:rPr>
                  <a:t>个广义速度</a:t>
                </a:r>
                <a14:m>
                  <m:oMath xmlns:m="http://schemas.openxmlformats.org/officeDocument/2006/math">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𝑞</m:t>
                            </m:r>
                          </m:e>
                        </m:acc>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oMath>
                </a14:m>
                <a:r>
                  <a:rPr kumimoji="0" lang="zh-CN" altLang="en-US" dirty="0">
                    <a:solidFill>
                      <a:schemeClr val="tx1"/>
                    </a:solidFill>
                    <a:ea typeface="黑体" panose="02010609060101010101" pitchFamily="49" charset="-122"/>
                  </a:rPr>
                  <a:t>描述</a:t>
                </a:r>
                <a:endParaRPr kumimoji="0" lang="en-US" altLang="zh-CN" dirty="0">
                  <a:solidFill>
                    <a:schemeClr val="tx1"/>
                  </a:solidFill>
                  <a:ea typeface="黑体" panose="02010609060101010101" pitchFamily="49" charset="-122"/>
                </a:endParaRPr>
              </a:p>
              <a:p>
                <a:pPr marL="342900" indent="-342900" eaLnBrk="1" hangingPunct="1">
                  <a:lnSpc>
                    <a:spcPct val="150000"/>
                  </a:lnSpc>
                  <a:buFont typeface="Wingdings" panose="05000000000000000000" pitchFamily="2" charset="2"/>
                  <a:buChar char="Ø"/>
                </a:pPr>
                <a:r>
                  <a:rPr kumimoji="0" lang="zh-CN" altLang="en-US" dirty="0">
                    <a:solidFill>
                      <a:schemeClr val="tx1"/>
                    </a:solidFill>
                    <a:ea typeface="黑体" panose="02010609060101010101" pitchFamily="49" charset="-122"/>
                  </a:rPr>
                  <a:t>哈密顿力学：由</a:t>
                </a:r>
                <a14:m>
                  <m:oMath xmlns:m="http://schemas.openxmlformats.org/officeDocument/2006/math">
                    <m:r>
                      <a:rPr kumimoji="0" lang="en-US" altLang="zh-CN" b="0" i="1" smtClean="0">
                        <a:solidFill>
                          <a:srgbClr val="0000FF"/>
                        </a:solidFill>
                        <a:latin typeface="Cambria Math" panose="02040503050406030204" pitchFamily="18" charset="0"/>
                        <a:ea typeface="黑体" panose="02010609060101010101" pitchFamily="49" charset="-122"/>
                      </a:rPr>
                      <m:t>2</m:t>
                    </m:r>
                    <m:r>
                      <a:rPr kumimoji="0" lang="en-US" altLang="zh-CN" b="0" i="1" smtClean="0">
                        <a:solidFill>
                          <a:srgbClr val="0000FF"/>
                        </a:solidFill>
                        <a:latin typeface="Cambria Math" panose="02040503050406030204" pitchFamily="18" charset="0"/>
                        <a:ea typeface="黑体" panose="02010609060101010101" pitchFamily="49" charset="-122"/>
                      </a:rPr>
                      <m:t>𝑠</m:t>
                    </m:r>
                  </m:oMath>
                </a14:m>
                <a:r>
                  <a:rPr kumimoji="0" lang="zh-CN" altLang="en-US" dirty="0">
                    <a:solidFill>
                      <a:srgbClr val="0000FF"/>
                    </a:solidFill>
                    <a:ea typeface="黑体" panose="02010609060101010101" pitchFamily="49" charset="-122"/>
                  </a:rPr>
                  <a:t>个正则变量</a:t>
                </a:r>
                <a14:m>
                  <m:oMath xmlns:m="http://schemas.openxmlformats.org/officeDocument/2006/math">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𝑞</m:t>
                        </m:r>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r>
                      <a:rPr kumimoji="0" lang="en-US" altLang="zh-CN" b="0" i="1" smtClean="0">
                        <a:solidFill>
                          <a:srgbClr val="0000FF"/>
                        </a:solidFill>
                        <a:latin typeface="Cambria Math" panose="02040503050406030204" pitchFamily="18" charset="0"/>
                        <a:ea typeface="黑体" panose="02010609060101010101" pitchFamily="49" charset="-122"/>
                      </a:rPr>
                      <m:t>,</m:t>
                    </m:r>
                    <m:sSub>
                      <m:sSubPr>
                        <m:ctrlPr>
                          <a:rPr kumimoji="0" lang="en-US" altLang="zh-CN" b="0" i="1" smtClean="0">
                            <a:solidFill>
                              <a:srgbClr val="0000FF"/>
                            </a:solidFill>
                            <a:latin typeface="Cambria Math" panose="02040503050406030204" pitchFamily="18" charset="0"/>
                            <a:ea typeface="黑体" panose="02010609060101010101" pitchFamily="49" charset="-122"/>
                          </a:rPr>
                        </m:ctrlPr>
                      </m:sSubPr>
                      <m:e>
                        <m:r>
                          <a:rPr kumimoji="0" lang="en-US" altLang="zh-CN" b="0" i="1" smtClean="0">
                            <a:solidFill>
                              <a:srgbClr val="0000FF"/>
                            </a:solidFill>
                            <a:latin typeface="Cambria Math" panose="02040503050406030204" pitchFamily="18" charset="0"/>
                            <a:ea typeface="黑体" panose="02010609060101010101" pitchFamily="49" charset="-122"/>
                          </a:rPr>
                          <m:t>𝑝</m:t>
                        </m:r>
                      </m:e>
                      <m:sub>
                        <m:r>
                          <a:rPr kumimoji="0" lang="en-US" altLang="zh-CN" b="0" i="1" smtClean="0">
                            <a:solidFill>
                              <a:srgbClr val="0000FF"/>
                            </a:solidFill>
                            <a:latin typeface="Cambria Math" panose="02040503050406030204" pitchFamily="18" charset="0"/>
                            <a:ea typeface="黑体" panose="02010609060101010101" pitchFamily="49" charset="-122"/>
                          </a:rPr>
                          <m:t>𝛼</m:t>
                        </m:r>
                      </m:sub>
                    </m:sSub>
                  </m:oMath>
                </a14:m>
                <a:r>
                  <a:rPr kumimoji="0" lang="zh-CN" altLang="en-US" dirty="0">
                    <a:solidFill>
                      <a:schemeClr val="tx1"/>
                    </a:solidFill>
                    <a:ea typeface="黑体" panose="02010609060101010101" pitchFamily="49" charset="-122"/>
                  </a:rPr>
                  <a:t>描述</a:t>
                </a:r>
                <a:endParaRPr kumimoji="0" lang="en-US" altLang="zh-CN" dirty="0">
                  <a:solidFill>
                    <a:schemeClr val="tx1"/>
                  </a:solidFill>
                  <a:ea typeface="黑体" panose="02010609060101010101" pitchFamily="49" charset="-122"/>
                </a:endParaRPr>
              </a:p>
              <a:p>
                <a:pPr eaLnBrk="1" hangingPunct="1">
                  <a:lnSpc>
                    <a:spcPct val="150000"/>
                  </a:lnSpc>
                </a:pPr>
                <a:endParaRPr kumimoji="0" lang="zh-CN" altLang="en-US" b="1" dirty="0">
                  <a:solidFill>
                    <a:srgbClr val="FF0000"/>
                  </a:solidFill>
                  <a:ea typeface="黑体" panose="02010609060101010101" pitchFamily="49" charset="-122"/>
                </a:endParaRPr>
              </a:p>
            </p:txBody>
          </p:sp>
        </mc:Choice>
        <mc:Fallback xmlns="">
          <p:sp>
            <p:nvSpPr>
              <p:cNvPr id="8" name="Text Box 11">
                <a:extLst>
                  <a:ext uri="{FF2B5EF4-FFF2-40B4-BE49-F238E27FC236}">
                    <a16:creationId xmlns:a16="http://schemas.microsoft.com/office/drawing/2014/main" id="{9878054E-60CB-4C5D-A94C-AB3787CEB23C}"/>
                  </a:ext>
                </a:extLst>
              </p:cNvPr>
              <p:cNvSpPr txBox="1">
                <a:spLocks noRot="1" noChangeAspect="1" noMove="1" noResize="1" noEditPoints="1" noAdjustHandles="1" noChangeArrowheads="1" noChangeShapeType="1" noTextEdit="1"/>
              </p:cNvSpPr>
              <p:nvPr/>
            </p:nvSpPr>
            <p:spPr bwMode="auto">
              <a:xfrm>
                <a:off x="107504" y="-27384"/>
                <a:ext cx="8928992" cy="6382516"/>
              </a:xfrm>
              <a:prstGeom prst="rect">
                <a:avLst/>
              </a:prstGeom>
              <a:blipFill>
                <a:blip r:embed="rId2"/>
                <a:stretch>
                  <a:fillRect l="-1093" t="-1051"/>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32140008-843B-44AF-B5E9-724A3A1BE902}"/>
              </a:ext>
            </a:extLst>
          </p:cNvPr>
          <p:cNvSpPr>
            <a:spLocks noGrp="1"/>
          </p:cNvSpPr>
          <p:nvPr>
            <p:ph type="sldNum" sz="quarter" idx="12"/>
          </p:nvPr>
        </p:nvSpPr>
        <p:spPr/>
        <p:txBody>
          <a:bodyPr/>
          <a:lstStyle/>
          <a:p>
            <a:pPr>
              <a:defRPr/>
            </a:pPr>
            <a:fld id="{8372D68D-3E4D-E140-BABB-1F7B81CFF020}" type="slidenum">
              <a:rPr lang="en-US" altLang="zh-CN" smtClean="0"/>
              <a:pPr>
                <a:defRPr/>
              </a:pPr>
              <a:t>6</a:t>
            </a:fld>
            <a:endParaRPr lang="en-US" altLang="zh-CN" dirty="0"/>
          </a:p>
        </p:txBody>
      </p:sp>
    </p:spTree>
    <p:extLst>
      <p:ext uri="{BB962C8B-B14F-4D97-AF65-F5344CB8AC3E}">
        <p14:creationId xmlns:p14="http://schemas.microsoft.com/office/powerpoint/2010/main" val="327253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left)">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Box 15">
                <a:extLst>
                  <a:ext uri="{FF2B5EF4-FFF2-40B4-BE49-F238E27FC236}">
                    <a16:creationId xmlns:a16="http://schemas.microsoft.com/office/drawing/2014/main" id="{D699723F-BBBF-4E99-B2A0-32A195FE5E1E}"/>
                  </a:ext>
                </a:extLst>
              </p:cNvPr>
              <p:cNvSpPr txBox="1">
                <a:spLocks noChangeArrowheads="1"/>
              </p:cNvSpPr>
              <p:nvPr/>
            </p:nvSpPr>
            <p:spPr bwMode="auto">
              <a:xfrm>
                <a:off x="-188" y="764704"/>
                <a:ext cx="9144000" cy="4942507"/>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𝐻</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d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 </m:t>
                      </m:r>
                      <m:nary>
                        <m:nary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naryPr>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sub>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𝑠</m:t>
                          </m:r>
                        </m:sup>
                        <m:e>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e>
                      </m:nary>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   ⟹   </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nary>
                        <m:naryPr>
                          <m: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naryPr>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=1</m:t>
                          </m:r>
                        </m:sub>
                        <m:sup>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𝑠</m:t>
                          </m:r>
                        </m:sup>
                        <m:e>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e>
                      </m:nary>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𝐻</m:t>
                      </m:r>
                    </m:oMath>
                  </m:oMathPara>
                </a14:m>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哈密顿原理</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𝑆</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=0</m:t>
                    </m:r>
                  </m:oMath>
                </a14:m>
                <a:r>
                  <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将</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代入，</a:t>
                </a:r>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𝑆</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nary>
                        <m:nary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naryPr>
                        <m:sub>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𝑡</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sub>
                          </m:sSub>
                        </m:sub>
                        <m:sup>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𝑡</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b>
                          </m:sSub>
                        </m:sup>
                        <m:e>
                          <m:d>
                            <m:dPr>
                              <m:begChr m:val="["/>
                              <m:end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d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dPr>
                                <m:e>
                                  <m:nary>
                                    <m:naryPr>
                                      <m: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naryPr>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=1</m:t>
                                      </m:r>
                                    </m:sub>
                                    <m:sup>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𝑠</m:t>
                                      </m:r>
                                    </m:sup>
                                    <m:e>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e>
                                  </m:nary>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𝐻</m:t>
                              </m:r>
                            </m:e>
                          </m:d>
                        </m:e>
                      </m:nary>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d</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𝑡</m:t>
                      </m:r>
                    </m:oMath>
                  </m:oMathPara>
                </a14:m>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nary>
                        <m:nary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naryPr>
                        <m:sub>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𝑡</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1</m:t>
                              </m:r>
                            </m:sub>
                          </m:sSub>
                        </m:sub>
                        <m:sup>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𝑡</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2</m:t>
                              </m:r>
                            </m:sub>
                          </m:sSub>
                        </m:sup>
                        <m:e>
                          <m:nary>
                            <m:naryPr>
                              <m: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naryPr>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=1</m:t>
                              </m:r>
                            </m:sub>
                            <m:sup>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𝑠</m:t>
                              </m:r>
                            </m:sup>
                            <m:e>
                              <m:d>
                                <m:dPr>
                                  <m:begChr m:val="["/>
                                  <m:end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dPr>
                                <m:e>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e>
                              </m:d>
                            </m:e>
                          </m:nary>
                        </m:e>
                      </m:nary>
                      <m:r>
                        <m:rPr>
                          <m:sty m:val="p"/>
                        </m:rPr>
                        <a:rPr kumimoji="1"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d</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𝑡</m:t>
                      </m:r>
                    </m:oMath>
                  </m:oMathPara>
                </a14:m>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等时变分，</a:t>
                </a:r>
                <a14:m>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𝑑</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𝑑𝑡</m:t>
                        </m:r>
                      </m:den>
                    </m:f>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dPr>
                      <m:e>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，上式变为</a:t>
                </a:r>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𝑆</m:t>
                      </m:r>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nary>
                        <m:naryPr>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naryPr>
                        <m:sub>
                          <m:sSub>
                            <m:sSubPr>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𝑡</m:t>
                              </m:r>
                            </m:e>
                            <m:sub>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1</m:t>
                              </m:r>
                            </m:sub>
                          </m:sSub>
                        </m:sub>
                        <m:sup>
                          <m:sSub>
                            <m:sSubPr>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𝑡</m:t>
                              </m:r>
                            </m:e>
                            <m:sub>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2</m:t>
                              </m:r>
                            </m:sub>
                          </m:sSub>
                        </m:sup>
                        <m:e>
                          <m:nary>
                            <m:naryPr>
                              <m:chr m:val="∑"/>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naryPr>
                            <m:sub>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=1</m:t>
                              </m:r>
                            </m:sub>
                            <m:sup>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𝑠</m:t>
                              </m:r>
                            </m:sup>
                            <m:e>
                              <m:d>
                                <m:dPr>
                                  <m:begChr m:val="["/>
                                  <m:endChr m:val="]"/>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dPr>
                                <m:e>
                                  <m:sSub>
                                    <m:sSubPr>
                                      <m:ctrlP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2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𝐻</m:t>
                                      </m:r>
                                    </m:num>
                                    <m:den>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e>
                              </m:d>
                            </m:e>
                          </m:nary>
                        </m:e>
                      </m:nary>
                      <m:r>
                        <m:rPr>
                          <m:sty m:val="p"/>
                        </m:rPr>
                        <a:rPr kumimoji="1" lang="en-US" altLang="zh-CN" sz="2200" b="0" i="0"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d</m:t>
                      </m:r>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𝑡</m:t>
                      </m:r>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nary>
                        <m:naryPr>
                          <m:chr m:val="∑"/>
                          <m:ctrlP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naryPr>
                        <m:sub>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𝛼</m:t>
                          </m:r>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=1</m:t>
                          </m:r>
                        </m:sub>
                        <m:sup>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𝑠</m:t>
                          </m:r>
                        </m:sup>
                        <m:e>
                          <m:sSubSup>
                            <m:sSubSupPr>
                              <m:ctrlP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SupPr>
                            <m:e>
                              <m:d>
                                <m:dPr>
                                  <m:ctrlP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dPr>
                                <m:e>
                                  <m:sSub>
                                    <m:sSubPr>
                                      <m:ctrlP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𝑝</m:t>
                                      </m:r>
                                    </m:e>
                                    <m:sub>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𝛼</m:t>
                                      </m:r>
                                    </m:sub>
                                  </m:sSub>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𝑞</m:t>
                                      </m:r>
                                    </m:e>
                                    <m:sub>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𝛼</m:t>
                                      </m:r>
                                    </m:sub>
                                  </m:sSub>
                                </m:e>
                              </m:d>
                            </m:e>
                            <m:sub>
                              <m:sSub>
                                <m:sSubPr>
                                  <m:ctrlP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𝑡</m:t>
                                  </m:r>
                                </m:e>
                                <m:sub>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1</m:t>
                                  </m:r>
                                </m:sub>
                              </m:sSub>
                            </m:sub>
                            <m:sup>
                              <m:sSub>
                                <m:sSubPr>
                                  <m:ctrlP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𝑡</m:t>
                                  </m:r>
                                </m:e>
                                <m:sub>
                                  <m:r>
                                    <a:rPr kumimoji="1" lang="en-US" altLang="zh-CN" sz="22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2</m:t>
                                  </m:r>
                                </m:sub>
                              </m:sSub>
                            </m:sup>
                          </m:sSubSup>
                        </m:e>
                      </m:nary>
                    </m:oMath>
                  </m:oMathPara>
                </a14:m>
                <a:endParaRPr kumimoji="1" lang="en-US" altLang="zh-CN"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mc:Choice>
        <mc:Fallback xmlns="">
          <p:sp>
            <p:nvSpPr>
              <p:cNvPr id="3" name="Text Box 15">
                <a:extLst>
                  <a:ext uri="{FF2B5EF4-FFF2-40B4-BE49-F238E27FC236}">
                    <a16:creationId xmlns:a16="http://schemas.microsoft.com/office/drawing/2014/main" id="{D699723F-BBBF-4E99-B2A0-32A195FE5E1E}"/>
                  </a:ext>
                </a:extLst>
              </p:cNvPr>
              <p:cNvSpPr txBox="1">
                <a:spLocks noRot="1" noChangeAspect="1" noMove="1" noResize="1" noEditPoints="1" noAdjustHandles="1" noChangeArrowheads="1" noChangeShapeType="1" noTextEdit="1"/>
              </p:cNvSpPr>
              <p:nvPr/>
            </p:nvSpPr>
            <p:spPr bwMode="auto">
              <a:xfrm>
                <a:off x="-188" y="764704"/>
                <a:ext cx="9144000" cy="4942507"/>
              </a:xfrm>
              <a:prstGeom prst="rect">
                <a:avLst/>
              </a:prstGeom>
              <a:blipFill>
                <a:blip r:embed="rId2"/>
                <a:stretch>
                  <a:fillRect l="-1067"/>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D8015F18-F7D5-4E3C-97AA-B5FF7E7B7D61}"/>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矩形 3">
            <a:extLst>
              <a:ext uri="{FF2B5EF4-FFF2-40B4-BE49-F238E27FC236}">
                <a16:creationId xmlns:a16="http://schemas.microsoft.com/office/drawing/2014/main" id="{3E2561F0-FEE3-48B1-9881-7FC98ADBC47E}"/>
              </a:ext>
            </a:extLst>
          </p:cNvPr>
          <p:cNvSpPr/>
          <p:nvPr/>
        </p:nvSpPr>
        <p:spPr>
          <a:xfrm>
            <a:off x="35496" y="127946"/>
            <a:ext cx="4206601" cy="461665"/>
          </a:xfrm>
          <a:prstGeom prst="rect">
            <a:avLst/>
          </a:prstGeom>
          <a:solidFill>
            <a:schemeClr val="bg1"/>
          </a:solidFill>
        </p:spPr>
        <p:txBody>
          <a:bodyPr wrap="none">
            <a:spAutoFit/>
          </a:bodyPr>
          <a:lstStyle/>
          <a:p>
            <a:pPr lvl="0">
              <a:defRPr/>
            </a:pPr>
            <a:r>
              <a:rPr lang="zh-CN" altLang="en-US" b="1" dirty="0">
                <a:solidFill>
                  <a:srgbClr val="FF0000"/>
                </a:solidFill>
                <a:latin typeface="黑体" panose="02010609060101010101" pitchFamily="49" charset="-122"/>
                <a:ea typeface="黑体" panose="02010609060101010101" pitchFamily="49" charset="-122"/>
              </a:rPr>
              <a:t>利用哈密顿原理推导正则方程</a:t>
            </a:r>
            <a:endParaRPr lang="en-US" altLang="zh-CN"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511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Box 15">
                <a:extLst>
                  <a:ext uri="{FF2B5EF4-FFF2-40B4-BE49-F238E27FC236}">
                    <a16:creationId xmlns:a16="http://schemas.microsoft.com/office/drawing/2014/main" id="{D699723F-BBBF-4E99-B2A0-32A195FE5E1E}"/>
                  </a:ext>
                </a:extLst>
              </p:cNvPr>
              <p:cNvSpPr txBox="1">
                <a:spLocks noChangeArrowheads="1"/>
              </p:cNvSpPr>
              <p:nvPr/>
            </p:nvSpPr>
            <p:spPr bwMode="auto">
              <a:xfrm>
                <a:off x="0" y="332054"/>
                <a:ext cx="9144000" cy="4106124"/>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𝑆</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nary>
                        <m:naryPr>
                          <m:ctrlPr>
                            <a:rPr lang="en-US" altLang="zh-CN" i="1">
                              <a:solidFill>
                                <a:srgbClr val="000000"/>
                              </a:solidFill>
                              <a:latin typeface="Cambria Math" panose="02040503050406030204" pitchFamily="18" charset="0"/>
                              <a:ea typeface="黑体" panose="02010609060101010101" pitchFamily="49" charset="-122"/>
                            </a:rPr>
                          </m:ctrlPr>
                        </m:naryPr>
                        <m:sub>
                          <m:sSub>
                            <m:sSubPr>
                              <m:ctrlPr>
                                <a:rPr lang="en-US" altLang="zh-CN" i="1">
                                  <a:solidFill>
                                    <a:srgbClr val="000000"/>
                                  </a:solidFill>
                                  <a:latin typeface="Cambria Math" panose="02040503050406030204" pitchFamily="18" charset="0"/>
                                  <a:ea typeface="黑体" panose="02010609060101010101" pitchFamily="49" charset="-122"/>
                                </a:rPr>
                              </m:ctrlPr>
                            </m:sSubPr>
                            <m:e>
                              <m:r>
                                <a:rPr lang="en-US" altLang="zh-CN" i="1">
                                  <a:solidFill>
                                    <a:srgbClr val="000000"/>
                                  </a:solidFill>
                                  <a:latin typeface="Cambria Math" panose="02040503050406030204" pitchFamily="18" charset="0"/>
                                  <a:ea typeface="黑体" panose="02010609060101010101" pitchFamily="49" charset="-122"/>
                                </a:rPr>
                                <m:t>𝑡</m:t>
                              </m:r>
                            </m:e>
                            <m:sub>
                              <m:r>
                                <a:rPr lang="en-US" altLang="zh-CN" i="1">
                                  <a:solidFill>
                                    <a:srgbClr val="000000"/>
                                  </a:solidFill>
                                  <a:latin typeface="Cambria Math" panose="02040503050406030204" pitchFamily="18" charset="0"/>
                                  <a:ea typeface="黑体" panose="02010609060101010101" pitchFamily="49" charset="-122"/>
                                </a:rPr>
                                <m:t>1</m:t>
                              </m:r>
                            </m:sub>
                          </m:sSub>
                        </m:sub>
                        <m:sup>
                          <m:sSub>
                            <m:sSubPr>
                              <m:ctrlPr>
                                <a:rPr lang="en-US" altLang="zh-CN" i="1">
                                  <a:solidFill>
                                    <a:srgbClr val="000000"/>
                                  </a:solidFill>
                                  <a:latin typeface="Cambria Math" panose="02040503050406030204" pitchFamily="18" charset="0"/>
                                  <a:ea typeface="黑体" panose="02010609060101010101" pitchFamily="49" charset="-122"/>
                                </a:rPr>
                              </m:ctrlPr>
                            </m:sSubPr>
                            <m:e>
                              <m:r>
                                <a:rPr lang="en-US" altLang="zh-CN" i="1">
                                  <a:solidFill>
                                    <a:srgbClr val="000000"/>
                                  </a:solidFill>
                                  <a:latin typeface="Cambria Math" panose="02040503050406030204" pitchFamily="18" charset="0"/>
                                  <a:ea typeface="黑体" panose="02010609060101010101" pitchFamily="49" charset="-122"/>
                                </a:rPr>
                                <m:t>𝑡</m:t>
                              </m:r>
                            </m:e>
                            <m:sub>
                              <m:r>
                                <a:rPr lang="en-US" altLang="zh-CN" i="1">
                                  <a:solidFill>
                                    <a:srgbClr val="000000"/>
                                  </a:solidFill>
                                  <a:latin typeface="Cambria Math" panose="02040503050406030204" pitchFamily="18" charset="0"/>
                                  <a:ea typeface="黑体" panose="02010609060101010101" pitchFamily="49" charset="-122"/>
                                </a:rPr>
                                <m:t>2</m:t>
                              </m:r>
                            </m:sub>
                          </m:sSub>
                        </m:sup>
                        <m:e>
                          <m:nary>
                            <m:naryPr>
                              <m:chr m:val="∑"/>
                              <m:ctrlPr>
                                <a:rPr lang="en-US" altLang="zh-CN" i="1">
                                  <a:solidFill>
                                    <a:srgbClr val="000000"/>
                                  </a:solidFill>
                                  <a:latin typeface="Cambria Math" panose="02040503050406030204" pitchFamily="18" charset="0"/>
                                  <a:ea typeface="黑体" panose="02010609060101010101" pitchFamily="49" charset="-122"/>
                                </a:rPr>
                              </m:ctrlPr>
                            </m:naryPr>
                            <m:sub>
                              <m:r>
                                <a:rPr lang="en-US" altLang="zh-CN" i="1">
                                  <a:solidFill>
                                    <a:srgbClr val="000000"/>
                                  </a:solidFill>
                                  <a:latin typeface="Cambria Math" panose="02040503050406030204" pitchFamily="18" charset="0"/>
                                  <a:ea typeface="黑体" panose="02010609060101010101" pitchFamily="49" charset="-122"/>
                                </a:rPr>
                                <m:t>𝛼</m:t>
                              </m:r>
                              <m:r>
                                <a:rPr lang="en-US" altLang="zh-CN" i="1">
                                  <a:solidFill>
                                    <a:srgbClr val="000000"/>
                                  </a:solidFill>
                                  <a:latin typeface="Cambria Math" panose="02040503050406030204" pitchFamily="18" charset="0"/>
                                  <a:ea typeface="黑体" panose="02010609060101010101" pitchFamily="49" charset="-122"/>
                                </a:rPr>
                                <m:t>=1</m:t>
                              </m:r>
                            </m:sub>
                            <m:sup>
                              <m:r>
                                <a:rPr lang="en-US" altLang="zh-CN" i="1">
                                  <a:solidFill>
                                    <a:srgbClr val="000000"/>
                                  </a:solidFill>
                                  <a:latin typeface="Cambria Math" panose="02040503050406030204" pitchFamily="18" charset="0"/>
                                  <a:ea typeface="黑体" panose="02010609060101010101" pitchFamily="49" charset="-122"/>
                                </a:rPr>
                                <m:t>𝑠</m:t>
                              </m:r>
                            </m:sup>
                            <m:e>
                              <m:d>
                                <m:dPr>
                                  <m:begChr m:val="["/>
                                  <m:endChr m:val="]"/>
                                  <m:ctrlPr>
                                    <a:rPr lang="en-US" altLang="zh-CN" i="1">
                                      <a:solidFill>
                                        <a:srgbClr val="000000"/>
                                      </a:solidFill>
                                      <a:latin typeface="Cambria Math" panose="02040503050406030204" pitchFamily="18" charset="0"/>
                                      <a:ea typeface="黑体" panose="02010609060101010101" pitchFamily="49" charset="-122"/>
                                    </a:rPr>
                                  </m:ctrlPr>
                                </m:dPr>
                                <m:e>
                                  <m:sSub>
                                    <m:sSubPr>
                                      <m:ctrlPr>
                                        <a:rPr lang="en-US" altLang="zh-CN" i="1">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𝑞</m:t>
                                          </m:r>
                                        </m:e>
                                      </m:acc>
                                    </m:e>
                                    <m:sub>
                                      <m:r>
                                        <a:rPr lang="en-US" altLang="zh-CN" i="1">
                                          <a:solidFill>
                                            <a:srgbClr val="0000FF"/>
                                          </a:solidFill>
                                          <a:latin typeface="Cambria Math" panose="02040503050406030204" pitchFamily="18" charset="0"/>
                                          <a:ea typeface="黑体" panose="02010609060101010101" pitchFamily="49" charset="-122"/>
                                        </a:rPr>
                                        <m:t>𝛼</m:t>
                                      </m:r>
                                    </m:sub>
                                  </m:sSub>
                                  <m:r>
                                    <a:rPr lang="en-US" altLang="zh-CN" i="1">
                                      <a:solidFill>
                                        <a:srgbClr val="0000FF"/>
                                      </a:solidFill>
                                      <a:latin typeface="Cambria Math" panose="02040503050406030204" pitchFamily="18" charset="0"/>
                                      <a:ea typeface="黑体" panose="02010609060101010101" pitchFamily="49" charset="-122"/>
                                    </a:rPr>
                                    <m:t>𝛿</m:t>
                                  </m:r>
                                  <m:sSub>
                                    <m:sSubPr>
                                      <m:ctrlPr>
                                        <a:rPr lang="en-US" altLang="zh-CN" i="1">
                                          <a:solidFill>
                                            <a:srgbClr val="0000FF"/>
                                          </a:solidFill>
                                          <a:latin typeface="Cambria Math" panose="02040503050406030204" pitchFamily="18" charset="0"/>
                                          <a:ea typeface="黑体" panose="02010609060101010101" pitchFamily="49" charset="-122"/>
                                        </a:rPr>
                                      </m:ctrlPr>
                                    </m:sSub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𝛼</m:t>
                                      </m:r>
                                    </m:sub>
                                  </m:sSub>
                                  <m:r>
                                    <a:rPr lang="en-US" altLang="zh-CN" i="1">
                                      <a:solidFill>
                                        <a:srgbClr val="000000"/>
                                      </a:solidFill>
                                      <a:latin typeface="Cambria Math" panose="02040503050406030204" pitchFamily="18" charset="0"/>
                                      <a:ea typeface="黑体" panose="02010609060101010101" pitchFamily="49" charset="-122"/>
                                    </a:rPr>
                                    <m:t>−</m:t>
                                  </m:r>
                                  <m:sSub>
                                    <m:sSubPr>
                                      <m:ctrlPr>
                                        <a:rPr lang="en-US" altLang="zh-CN" i="1">
                                          <a:solidFill>
                                            <a:srgbClr val="000000"/>
                                          </a:solidFill>
                                          <a:latin typeface="Cambria Math" panose="02040503050406030204" pitchFamily="18" charset="0"/>
                                          <a:ea typeface="黑体" panose="02010609060101010101" pitchFamily="49" charset="-122"/>
                                        </a:rPr>
                                      </m:ctrlPr>
                                    </m:sSubPr>
                                    <m:e>
                                      <m:acc>
                                        <m:accPr>
                                          <m:chr m:val="̇"/>
                                          <m:ctrlPr>
                                            <a:rPr lang="en-US" altLang="zh-CN" i="1">
                                              <a:solidFill>
                                                <a:srgbClr val="000000"/>
                                              </a:solidFill>
                                              <a:latin typeface="Cambria Math" panose="02040503050406030204" pitchFamily="18" charset="0"/>
                                              <a:ea typeface="黑体" panose="02010609060101010101" pitchFamily="49" charset="-122"/>
                                            </a:rPr>
                                          </m:ctrlPr>
                                        </m:accPr>
                                        <m:e>
                                          <m:r>
                                            <a:rPr lang="en-US" altLang="zh-CN" i="1">
                                              <a:solidFill>
                                                <a:srgbClr val="000000"/>
                                              </a:solidFill>
                                              <a:latin typeface="Cambria Math" panose="02040503050406030204" pitchFamily="18" charset="0"/>
                                              <a:ea typeface="黑体" panose="02010609060101010101" pitchFamily="49" charset="-122"/>
                                            </a:rPr>
                                            <m:t>𝑝</m:t>
                                          </m:r>
                                        </m:e>
                                      </m:acc>
                                    </m:e>
                                    <m:sub>
                                      <m:r>
                                        <a:rPr lang="en-US" altLang="zh-CN" i="1">
                                          <a:solidFill>
                                            <a:srgbClr val="000000"/>
                                          </a:solidFill>
                                          <a:latin typeface="Cambria Math" panose="02040503050406030204" pitchFamily="18" charset="0"/>
                                          <a:ea typeface="黑体" panose="02010609060101010101" pitchFamily="49" charset="-122"/>
                                        </a:rPr>
                                        <m:t>𝛼</m:t>
                                      </m:r>
                                    </m:sub>
                                  </m:sSub>
                                  <m:r>
                                    <a:rPr lang="en-US" altLang="zh-CN" i="1">
                                      <a:solidFill>
                                        <a:srgbClr val="000000"/>
                                      </a:solidFill>
                                      <a:latin typeface="Cambria Math" panose="02040503050406030204" pitchFamily="18" charset="0"/>
                                      <a:ea typeface="黑体" panose="02010609060101010101" pitchFamily="49" charset="-122"/>
                                    </a:rPr>
                                    <m:t>𝛿</m:t>
                                  </m:r>
                                  <m:sSub>
                                    <m:sSubPr>
                                      <m:ctrlPr>
                                        <a:rPr lang="en-US" altLang="zh-CN" i="1">
                                          <a:solidFill>
                                            <a:srgbClr val="000000"/>
                                          </a:solidFill>
                                          <a:latin typeface="Cambria Math" panose="02040503050406030204" pitchFamily="18" charset="0"/>
                                          <a:ea typeface="黑体" panose="02010609060101010101" pitchFamily="49" charset="-122"/>
                                        </a:rPr>
                                      </m:ctrlPr>
                                    </m:sSubPr>
                                    <m:e>
                                      <m:r>
                                        <a:rPr lang="en-US" altLang="zh-CN" i="1">
                                          <a:solidFill>
                                            <a:srgbClr val="000000"/>
                                          </a:solidFill>
                                          <a:latin typeface="Cambria Math" panose="02040503050406030204" pitchFamily="18" charset="0"/>
                                          <a:ea typeface="黑体" panose="02010609060101010101" pitchFamily="49" charset="-122"/>
                                        </a:rPr>
                                        <m:t>𝑞</m:t>
                                      </m:r>
                                    </m:e>
                                    <m:sub>
                                      <m:r>
                                        <a:rPr lang="en-US" altLang="zh-CN" i="1">
                                          <a:solidFill>
                                            <a:srgbClr val="000000"/>
                                          </a:solidFill>
                                          <a:latin typeface="Cambria Math" panose="02040503050406030204" pitchFamily="18" charset="0"/>
                                          <a:ea typeface="黑体" panose="02010609060101010101" pitchFamily="49" charset="-122"/>
                                        </a:rPr>
                                        <m:t>𝛼</m:t>
                                      </m:r>
                                    </m:sub>
                                  </m:sSub>
                                  <m:r>
                                    <a:rPr lang="en-US" altLang="zh-CN" i="1">
                                      <a:solidFill>
                                        <a:srgbClr val="0000FF"/>
                                      </a:solidFill>
                                      <a:latin typeface="Cambria Math" panose="02040503050406030204" pitchFamily="18" charset="0"/>
                                      <a:ea typeface="黑体" panose="02010609060101010101" pitchFamily="49" charset="-122"/>
                                    </a:rPr>
                                    <m:t>−</m:t>
                                  </m:r>
                                  <m:f>
                                    <m:fPr>
                                      <m:ctrlPr>
                                        <a:rPr lang="en-US" altLang="zh-CN" i="1">
                                          <a:solidFill>
                                            <a:srgbClr val="0000FF"/>
                                          </a:solidFill>
                                          <a:latin typeface="Cambria Math" panose="02040503050406030204" pitchFamily="18" charset="0"/>
                                          <a:ea typeface="黑体" panose="02010609060101010101" pitchFamily="49" charset="-122"/>
                                        </a:rPr>
                                      </m:ctrlPr>
                                    </m:fPr>
                                    <m:num>
                                      <m:r>
                                        <a:rPr lang="en-US" altLang="zh-CN" i="1">
                                          <a:solidFill>
                                            <a:srgbClr val="0000FF"/>
                                          </a:solidFill>
                                          <a:latin typeface="Cambria Math" panose="02040503050406030204" pitchFamily="18" charset="0"/>
                                          <a:ea typeface="黑体" panose="02010609060101010101" pitchFamily="49" charset="-122"/>
                                        </a:rPr>
                                        <m:t>𝜕</m:t>
                                      </m:r>
                                      <m:r>
                                        <a:rPr lang="en-US" altLang="zh-CN" i="1">
                                          <a:solidFill>
                                            <a:srgbClr val="0000FF"/>
                                          </a:solidFill>
                                          <a:latin typeface="Cambria Math" panose="02040503050406030204" pitchFamily="18" charset="0"/>
                                          <a:ea typeface="黑体" panose="02010609060101010101" pitchFamily="49" charset="-122"/>
                                        </a:rPr>
                                        <m:t>𝐻</m:t>
                                      </m:r>
                                    </m:num>
                                    <m:den>
                                      <m:r>
                                        <a:rPr lang="en-US" altLang="zh-CN" i="1">
                                          <a:solidFill>
                                            <a:srgbClr val="0000FF"/>
                                          </a:solidFill>
                                          <a:latin typeface="Cambria Math" panose="02040503050406030204" pitchFamily="18" charset="0"/>
                                          <a:ea typeface="黑体" panose="02010609060101010101" pitchFamily="49" charset="-122"/>
                                        </a:rPr>
                                        <m:t>𝜕</m:t>
                                      </m:r>
                                      <m:sSub>
                                        <m:sSubPr>
                                          <m:ctrlPr>
                                            <a:rPr lang="en-US" altLang="zh-CN" i="1">
                                              <a:solidFill>
                                                <a:srgbClr val="0000FF"/>
                                              </a:solidFill>
                                              <a:latin typeface="Cambria Math" panose="02040503050406030204" pitchFamily="18" charset="0"/>
                                              <a:ea typeface="黑体" panose="02010609060101010101" pitchFamily="49" charset="-122"/>
                                            </a:rPr>
                                          </m:ctrlPr>
                                        </m:sSub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𝛼</m:t>
                                          </m:r>
                                        </m:sub>
                                      </m:sSub>
                                    </m:den>
                                  </m:f>
                                  <m:r>
                                    <a:rPr lang="en-US" altLang="zh-CN" i="1">
                                      <a:solidFill>
                                        <a:srgbClr val="0000FF"/>
                                      </a:solidFill>
                                      <a:latin typeface="Cambria Math" panose="02040503050406030204" pitchFamily="18" charset="0"/>
                                      <a:ea typeface="黑体" panose="02010609060101010101" pitchFamily="49" charset="-122"/>
                                    </a:rPr>
                                    <m:t>𝛿</m:t>
                                  </m:r>
                                  <m:sSub>
                                    <m:sSubPr>
                                      <m:ctrlPr>
                                        <a:rPr lang="en-US" altLang="zh-CN" i="1">
                                          <a:solidFill>
                                            <a:srgbClr val="0000FF"/>
                                          </a:solidFill>
                                          <a:latin typeface="Cambria Math" panose="02040503050406030204" pitchFamily="18" charset="0"/>
                                          <a:ea typeface="黑体" panose="02010609060101010101" pitchFamily="49" charset="-122"/>
                                        </a:rPr>
                                      </m:ctrlPr>
                                    </m:sSubPr>
                                    <m:e>
                                      <m:r>
                                        <a:rPr lang="en-US" altLang="zh-CN" i="1">
                                          <a:solidFill>
                                            <a:srgbClr val="0000FF"/>
                                          </a:solidFill>
                                          <a:latin typeface="Cambria Math" panose="02040503050406030204" pitchFamily="18" charset="0"/>
                                          <a:ea typeface="黑体" panose="02010609060101010101" pitchFamily="49" charset="-122"/>
                                        </a:rPr>
                                        <m:t>𝑝</m:t>
                                      </m:r>
                                    </m:e>
                                    <m:sub>
                                      <m:r>
                                        <a:rPr lang="en-US" altLang="zh-CN" i="1">
                                          <a:solidFill>
                                            <a:srgbClr val="0000FF"/>
                                          </a:solidFill>
                                          <a:latin typeface="Cambria Math" panose="02040503050406030204" pitchFamily="18" charset="0"/>
                                          <a:ea typeface="黑体" panose="02010609060101010101" pitchFamily="49" charset="-122"/>
                                        </a:rPr>
                                        <m:t>𝛼</m:t>
                                      </m:r>
                                    </m:sub>
                                  </m:sSub>
                                  <m:r>
                                    <a:rPr lang="en-US" altLang="zh-CN" i="1">
                                      <a:solidFill>
                                        <a:srgbClr val="000000"/>
                                      </a:solidFill>
                                      <a:latin typeface="Cambria Math" panose="02040503050406030204" pitchFamily="18" charset="0"/>
                                      <a:ea typeface="黑体" panose="02010609060101010101" pitchFamily="49" charset="-122"/>
                                    </a:rPr>
                                    <m:t>−</m:t>
                                  </m:r>
                                  <m:f>
                                    <m:fPr>
                                      <m:ctrlPr>
                                        <a:rPr lang="en-US" altLang="zh-CN" i="1">
                                          <a:solidFill>
                                            <a:srgbClr val="000000"/>
                                          </a:solidFill>
                                          <a:latin typeface="Cambria Math" panose="02040503050406030204" pitchFamily="18" charset="0"/>
                                          <a:ea typeface="黑体" panose="02010609060101010101" pitchFamily="49" charset="-122"/>
                                        </a:rPr>
                                      </m:ctrlPr>
                                    </m:fPr>
                                    <m:num>
                                      <m:r>
                                        <a:rPr lang="en-US" altLang="zh-CN" i="1">
                                          <a:solidFill>
                                            <a:srgbClr val="000000"/>
                                          </a:solidFill>
                                          <a:latin typeface="Cambria Math" panose="02040503050406030204" pitchFamily="18" charset="0"/>
                                          <a:ea typeface="黑体" panose="02010609060101010101" pitchFamily="49" charset="-122"/>
                                        </a:rPr>
                                        <m:t>𝜕</m:t>
                                      </m:r>
                                      <m:r>
                                        <a:rPr lang="en-US" altLang="zh-CN" i="1">
                                          <a:solidFill>
                                            <a:srgbClr val="000000"/>
                                          </a:solidFill>
                                          <a:latin typeface="Cambria Math" panose="02040503050406030204" pitchFamily="18" charset="0"/>
                                          <a:ea typeface="黑体" panose="02010609060101010101" pitchFamily="49" charset="-122"/>
                                        </a:rPr>
                                        <m:t>𝐻</m:t>
                                      </m:r>
                                    </m:num>
                                    <m:den>
                                      <m:r>
                                        <a:rPr lang="en-US" altLang="zh-CN" i="1">
                                          <a:solidFill>
                                            <a:srgbClr val="000000"/>
                                          </a:solidFill>
                                          <a:latin typeface="Cambria Math" panose="02040503050406030204" pitchFamily="18" charset="0"/>
                                          <a:ea typeface="黑体" panose="02010609060101010101" pitchFamily="49" charset="-122"/>
                                        </a:rPr>
                                        <m:t>𝜕</m:t>
                                      </m:r>
                                      <m:sSub>
                                        <m:sSubPr>
                                          <m:ctrlPr>
                                            <a:rPr lang="en-US" altLang="zh-CN" i="1">
                                              <a:solidFill>
                                                <a:srgbClr val="000000"/>
                                              </a:solidFill>
                                              <a:latin typeface="Cambria Math" panose="02040503050406030204" pitchFamily="18" charset="0"/>
                                              <a:ea typeface="黑体" panose="02010609060101010101" pitchFamily="49" charset="-122"/>
                                            </a:rPr>
                                          </m:ctrlPr>
                                        </m:sSubPr>
                                        <m:e>
                                          <m:r>
                                            <a:rPr lang="en-US" altLang="zh-CN" i="1">
                                              <a:solidFill>
                                                <a:srgbClr val="000000"/>
                                              </a:solidFill>
                                              <a:latin typeface="Cambria Math" panose="02040503050406030204" pitchFamily="18" charset="0"/>
                                              <a:ea typeface="黑体" panose="02010609060101010101" pitchFamily="49" charset="-122"/>
                                            </a:rPr>
                                            <m:t>𝑞</m:t>
                                          </m:r>
                                        </m:e>
                                        <m:sub>
                                          <m:r>
                                            <a:rPr lang="en-US" altLang="zh-CN" i="1">
                                              <a:solidFill>
                                                <a:srgbClr val="000000"/>
                                              </a:solidFill>
                                              <a:latin typeface="Cambria Math" panose="02040503050406030204" pitchFamily="18" charset="0"/>
                                              <a:ea typeface="黑体" panose="02010609060101010101" pitchFamily="49" charset="-122"/>
                                            </a:rPr>
                                            <m:t>𝛼</m:t>
                                          </m:r>
                                        </m:sub>
                                      </m:sSub>
                                    </m:den>
                                  </m:f>
                                  <m:r>
                                    <a:rPr lang="en-US" altLang="zh-CN" i="1">
                                      <a:solidFill>
                                        <a:srgbClr val="000000"/>
                                      </a:solidFill>
                                      <a:latin typeface="Cambria Math" panose="02040503050406030204" pitchFamily="18" charset="0"/>
                                      <a:ea typeface="黑体" panose="02010609060101010101" pitchFamily="49" charset="-122"/>
                                    </a:rPr>
                                    <m:t>𝛿</m:t>
                                  </m:r>
                                  <m:sSub>
                                    <m:sSubPr>
                                      <m:ctrlPr>
                                        <a:rPr lang="en-US" altLang="zh-CN" i="1">
                                          <a:solidFill>
                                            <a:srgbClr val="000000"/>
                                          </a:solidFill>
                                          <a:latin typeface="Cambria Math" panose="02040503050406030204" pitchFamily="18" charset="0"/>
                                          <a:ea typeface="黑体" panose="02010609060101010101" pitchFamily="49" charset="-122"/>
                                        </a:rPr>
                                      </m:ctrlPr>
                                    </m:sSubPr>
                                    <m:e>
                                      <m:r>
                                        <a:rPr lang="en-US" altLang="zh-CN" i="1">
                                          <a:solidFill>
                                            <a:srgbClr val="000000"/>
                                          </a:solidFill>
                                          <a:latin typeface="Cambria Math" panose="02040503050406030204" pitchFamily="18" charset="0"/>
                                          <a:ea typeface="黑体" panose="02010609060101010101" pitchFamily="49" charset="-122"/>
                                        </a:rPr>
                                        <m:t>𝑞</m:t>
                                      </m:r>
                                    </m:e>
                                    <m:sub>
                                      <m:r>
                                        <a:rPr lang="en-US" altLang="zh-CN" i="1">
                                          <a:solidFill>
                                            <a:srgbClr val="000000"/>
                                          </a:solidFill>
                                          <a:latin typeface="Cambria Math" panose="02040503050406030204" pitchFamily="18" charset="0"/>
                                          <a:ea typeface="黑体" panose="02010609060101010101" pitchFamily="49" charset="-122"/>
                                        </a:rPr>
                                        <m:t>𝛼</m:t>
                                      </m:r>
                                    </m:sub>
                                  </m:sSub>
                                </m:e>
                              </m:d>
                            </m:e>
                          </m:nary>
                        </m:e>
                      </m:nary>
                      <m:r>
                        <m:rPr>
                          <m:sty m:val="p"/>
                        </m:rPr>
                        <a:rPr lang="en-US" altLang="zh-CN">
                          <a:solidFill>
                            <a:srgbClr val="000000"/>
                          </a:solidFill>
                          <a:latin typeface="Cambria Math" panose="02040503050406030204" pitchFamily="18" charset="0"/>
                          <a:ea typeface="黑体" panose="02010609060101010101" pitchFamily="49" charset="-122"/>
                        </a:rPr>
                        <m:t>d</m:t>
                      </m:r>
                      <m:r>
                        <a:rPr lang="en-US" altLang="zh-CN" i="1">
                          <a:solidFill>
                            <a:srgbClr val="000000"/>
                          </a:solidFill>
                          <a:latin typeface="Cambria Math" panose="02040503050406030204" pitchFamily="18" charset="0"/>
                          <a:ea typeface="黑体" panose="02010609060101010101" pitchFamily="49" charset="-122"/>
                        </a:rPr>
                        <m:t>𝑡</m:t>
                      </m:r>
                    </m:oMath>
                  </m:oMathPara>
                </a14:m>
                <a:endParaRPr lang="en-US" altLang="zh-CN" i="1" dirty="0">
                  <a:solidFill>
                    <a:srgbClr val="000000"/>
                  </a:solidFill>
                  <a:latin typeface="Cambria Math" panose="02040503050406030204" pitchFamily="18" charset="0"/>
                  <a:ea typeface="黑体" panose="02010609060101010101" pitchFamily="49" charset="-122"/>
                </a:endParaRPr>
              </a:p>
              <a:p>
                <a:pPr lvl="0">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          </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nary>
                        <m:nary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naryPr>
                        <m:sub>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𝑡</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1</m:t>
                              </m:r>
                            </m:sub>
                          </m:sSub>
                        </m:sub>
                        <m:sup>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𝑡</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2</m:t>
                              </m:r>
                            </m:sub>
                          </m:sSub>
                        </m:sup>
                        <m:e>
                          <m:nary>
                            <m:naryPr>
                              <m: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naryPr>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=1</m:t>
                              </m:r>
                            </m:sub>
                            <m:sup>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𝑠</m:t>
                              </m:r>
                            </m:sup>
                            <m:e>
                              <m:d>
                                <m:dPr>
                                  <m:begChr m:val="["/>
                                  <m:end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dPr>
                                <m:e>
                                  <m:d>
                                    <m:d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dPr>
                                    <m:e>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den>
                                      </m:f>
                                    </m:e>
                                  </m:d>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dPr>
                                    <m:e>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den>
                                      </m:f>
                                    </m:e>
                                  </m:d>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𝛿</m:t>
                                  </m:r>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e>
                              </m:d>
                            </m:e>
                          </m:nary>
                        </m:e>
                      </m:nary>
                      <m:r>
                        <m:rPr>
                          <m:sty m:val="p"/>
                        </m:rPr>
                        <a:rPr kumimoji="1"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d</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𝑡</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=0</m:t>
                      </m:r>
                    </m:oMath>
                  </m:oMathPara>
                </a14:m>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因为</a:t>
                </a:r>
                <a14:m>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𝛼</m:t>
                        </m:r>
                      </m:sub>
                    </m:sSub>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相互独立，故其变分的系数均为</a:t>
                </a:r>
                <a:r>
                  <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0</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，故</a:t>
                </a:r>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𝑞</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𝑞</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sub>
                          </m:sSub>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𝛼</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=1,2,…,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𝑠</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oMath>
                  </m:oMathPara>
                </a14:m>
                <a:endParaRPr kumimoji="1"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小结：利用哈密顿原理</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𝑆</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=0</m:t>
                    </m:r>
                  </m:oMath>
                </a14:m>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，可以直接导出哈密顿方程。</a:t>
                </a:r>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mc:Choice>
        <mc:Fallback xmlns="">
          <p:sp>
            <p:nvSpPr>
              <p:cNvPr id="3" name="Text Box 15">
                <a:extLst>
                  <a:ext uri="{FF2B5EF4-FFF2-40B4-BE49-F238E27FC236}">
                    <a16:creationId xmlns:a16="http://schemas.microsoft.com/office/drawing/2014/main" id="{D699723F-BBBF-4E99-B2A0-32A195FE5E1E}"/>
                  </a:ext>
                </a:extLst>
              </p:cNvPr>
              <p:cNvSpPr txBox="1">
                <a:spLocks noRot="1" noChangeAspect="1" noMove="1" noResize="1" noEditPoints="1" noAdjustHandles="1" noChangeArrowheads="1" noChangeShapeType="1" noTextEdit="1"/>
              </p:cNvSpPr>
              <p:nvPr/>
            </p:nvSpPr>
            <p:spPr bwMode="auto">
              <a:xfrm>
                <a:off x="0" y="332054"/>
                <a:ext cx="9144000" cy="4106124"/>
              </a:xfrm>
              <a:prstGeom prst="rect">
                <a:avLst/>
              </a:prstGeom>
              <a:blipFill>
                <a:blip r:embed="rId2"/>
                <a:stretch>
                  <a:fillRect l="-1000" b="-1929"/>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FB9BA373-D2C6-4DF8-86A1-BD6DE6014FF1}"/>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40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27_4200_704">
            <a:extLst>
              <a:ext uri="{FF2B5EF4-FFF2-40B4-BE49-F238E27FC236}">
                <a16:creationId xmlns:a16="http://schemas.microsoft.com/office/drawing/2014/main" id="{AFDB97BE-F8F2-AA44-9265-E3D422249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26213"/>
            <a:ext cx="91440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9460" name="Text Box 9">
                <a:extLst>
                  <a:ext uri="{FF2B5EF4-FFF2-40B4-BE49-F238E27FC236}">
                    <a16:creationId xmlns:a16="http://schemas.microsoft.com/office/drawing/2014/main" id="{63B3BFEE-4CD1-874F-A6FF-962E459AA3C6}"/>
                  </a:ext>
                </a:extLst>
              </p:cNvPr>
              <p:cNvSpPr txBox="1">
                <a:spLocks noChangeArrowheads="1"/>
              </p:cNvSpPr>
              <p:nvPr/>
            </p:nvSpPr>
            <p:spPr bwMode="auto">
              <a:xfrm>
                <a:off x="0" y="1058639"/>
                <a:ext cx="9144000" cy="4740721"/>
              </a:xfrm>
              <a:prstGeom prst="rect">
                <a:avLst/>
              </a:prstGeom>
              <a:solidFill>
                <a:schemeClr val="bg1"/>
              </a:solidFill>
              <a:ln w="9525">
                <a:solidFill>
                  <a:srgbClr val="FF3399"/>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例</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：自由粒子</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14:m>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𝑥</m:t>
                            </m:r>
                          </m:e>
                        </m:acc>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  </m:t>
                    </m:r>
                  </m:oMath>
                </a14:m>
                <a:endPar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   </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𝐿</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1</m:t>
                          </m:r>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den>
                      </m:f>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sSupPr>
                        <m:e>
                          <m:d>
                            <m:d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dPr>
                            <m:e>
                              <m:f>
                                <m:fPr>
                                  <m:ctrlP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𝑝</m:t>
                                  </m:r>
                                </m:num>
                                <m:den>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𝑚</m:t>
                                  </m:r>
                                </m:den>
                              </m:f>
                            </m:e>
                          </m:d>
                        </m:e>
                        <m:sup>
                          <m:r>
                            <a:rPr kumimoji="1"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黑体" panose="02010609060101010101" pitchFamily="49" charset="-122"/>
                              <a:cs typeface="+mn-cs"/>
                            </a:rPr>
                            <m:t>2</m:t>
                          </m:r>
                        </m:sup>
                      </m:s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sSup>
                            <m:sSup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dirty="0">
                    <a:ea typeface="黑体" panose="02010609060101010101" pitchFamily="49" charset="-122"/>
                  </a:rPr>
                  <a:t>哈密顿正则方程</a:t>
                </a:r>
                <a:endParaRPr lang="en-US" altLang="zh-CN" dirty="0">
                  <a:ea typeface="黑体" panose="0201060906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𝑥</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𝑝</m:t>
                          </m:r>
                        </m:e>
                      </m:acc>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f>
                        <m:f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fPr>
                        <m:num>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𝐻</m:t>
                          </m:r>
                        </m:num>
                        <m:den>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𝑞</m:t>
                          </m:r>
                        </m:den>
                      </m:f>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=0</m:t>
                      </m:r>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19460" name="Text Box 9">
                <a:extLst>
                  <a:ext uri="{FF2B5EF4-FFF2-40B4-BE49-F238E27FC236}">
                    <a16:creationId xmlns:a16="http://schemas.microsoft.com/office/drawing/2014/main" id="{63B3BFEE-4CD1-874F-A6FF-962E459AA3C6}"/>
                  </a:ext>
                </a:extLst>
              </p:cNvPr>
              <p:cNvSpPr txBox="1">
                <a:spLocks noRot="1" noChangeAspect="1" noMove="1" noResize="1" noEditPoints="1" noAdjustHandles="1" noChangeArrowheads="1" noChangeShapeType="1" noTextEdit="1"/>
              </p:cNvSpPr>
              <p:nvPr/>
            </p:nvSpPr>
            <p:spPr bwMode="auto">
              <a:xfrm>
                <a:off x="0" y="1058639"/>
                <a:ext cx="9144000" cy="4740721"/>
              </a:xfrm>
              <a:prstGeom prst="rect">
                <a:avLst/>
              </a:prstGeom>
              <a:blipFill>
                <a:blip r:embed="rId3"/>
                <a:stretch>
                  <a:fillRect l="-932"/>
                </a:stretch>
              </a:blipFill>
              <a:ln w="9525">
                <a:solidFill>
                  <a:srgbClr val="FF3399"/>
                </a:solidFill>
                <a:miter lim="800000"/>
                <a:headEnd/>
                <a:tailEnd/>
              </a:ln>
              <a:effectLst/>
              <a:extLst/>
            </p:spPr>
            <p:txBody>
              <a:bodyPr/>
              <a:lstStyle/>
              <a:p>
                <a:r>
                  <a:rPr lang="zh-CN" altLang="en-US">
                    <a:noFill/>
                  </a:rPr>
                  <a:t> </a:t>
                </a:r>
              </a:p>
            </p:txBody>
          </p:sp>
        </mc:Fallback>
      </mc:AlternateContent>
      <p:sp>
        <p:nvSpPr>
          <p:cNvPr id="4" name="Text Box 4">
            <a:extLst>
              <a:ext uri="{FF2B5EF4-FFF2-40B4-BE49-F238E27FC236}">
                <a16:creationId xmlns:a16="http://schemas.microsoft.com/office/drawing/2014/main" id="{8BE3A23D-F752-4362-8B08-4ADC7AA6B28B}"/>
              </a:ext>
            </a:extLst>
          </p:cNvPr>
          <p:cNvSpPr txBox="1">
            <a:spLocks noChangeArrowheads="1"/>
          </p:cNvSpPr>
          <p:nvPr/>
        </p:nvSpPr>
        <p:spPr bwMode="auto">
          <a:xfrm>
            <a:off x="179512" y="328739"/>
            <a:ext cx="5611358" cy="523220"/>
          </a:xfrm>
          <a:prstGeom prst="rect">
            <a:avLst/>
          </a:prstGeom>
          <a:solidFill>
            <a:schemeClr val="bg1"/>
          </a:solidFill>
          <a:ln w="9525">
            <a:solidFill>
              <a:srgbClr val="FFCC00"/>
            </a:solidFill>
            <a:miter lim="800000"/>
            <a:headEnd/>
            <a:tailEnd/>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ea typeface="黑体" panose="02010609060101010101" pitchFamily="49" charset="-122"/>
              </a:rPr>
              <a:t>哈密顿函数与哈密顿正则方程实例</a:t>
            </a:r>
          </a:p>
        </p:txBody>
      </p:sp>
      <p:sp>
        <p:nvSpPr>
          <p:cNvPr id="2" name="灯片编号占位符 1">
            <a:extLst>
              <a:ext uri="{FF2B5EF4-FFF2-40B4-BE49-F238E27FC236}">
                <a16:creationId xmlns:a16="http://schemas.microsoft.com/office/drawing/2014/main" id="{859B3089-C8B1-4927-8AE8-2C624722F98C}"/>
              </a:ext>
            </a:extLst>
          </p:cNvPr>
          <p:cNvSpPr>
            <a:spLocks noGrp="1"/>
          </p:cNvSpPr>
          <p:nvPr>
            <p:ph type="sldNum" sz="quarter" idx="12"/>
          </p:nvPr>
        </p:nvSpPr>
        <p:spPr/>
        <p:txBody>
          <a:bodyPr/>
          <a:lstStyle/>
          <a:p>
            <a:pPr>
              <a:defRPr/>
            </a:pPr>
            <a:fld id="{8372D68D-3E4D-E140-BABB-1F7B81CFF020}" type="slidenum">
              <a:rPr lang="en-US" altLang="zh-CN" smtClean="0"/>
              <a:pPr>
                <a:defRPr/>
              </a:pPr>
              <a:t>9</a:t>
            </a:fld>
            <a:endParaRPr lang="en-US" altLang="zh-CN" dirty="0"/>
          </a:p>
        </p:txBody>
      </p:sp>
    </p:spTree>
    <p:extLst>
      <p:ext uri="{BB962C8B-B14F-4D97-AF65-F5344CB8AC3E}">
        <p14:creationId xmlns:p14="http://schemas.microsoft.com/office/powerpoint/2010/main" val="417002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left)">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wipe(left)">
                                      <p:cBhvr>
                                        <p:cTn id="12" dur="500"/>
                                        <p:tgtEl>
                                          <p:spTgt spid="194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wipe(left)">
                                      <p:cBhvr>
                                        <p:cTn id="17" dur="500"/>
                                        <p:tgtEl>
                                          <p:spTgt spid="194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wipe(left)">
                                      <p:cBhvr>
                                        <p:cTn id="22" dur="500"/>
                                        <p:tgtEl>
                                          <p:spTgt spid="194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0">
                                            <p:txEl>
                                              <p:pRg st="4" end="4"/>
                                            </p:txEl>
                                          </p:spTgt>
                                        </p:tgtEl>
                                        <p:attrNameLst>
                                          <p:attrName>style.visibility</p:attrName>
                                        </p:attrNameLst>
                                      </p:cBhvr>
                                      <p:to>
                                        <p:strVal val="visible"/>
                                      </p:to>
                                    </p:set>
                                    <p:animEffect transition="in" filter="wipe(left)">
                                      <p:cBhvr>
                                        <p:cTn id="27" dur="500"/>
                                        <p:tgtEl>
                                          <p:spTgt spid="194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2648</TotalTime>
  <Words>2794</Words>
  <Application>Microsoft Office PowerPoint</Application>
  <PresentationFormat>全屏显示(4:3)</PresentationFormat>
  <Paragraphs>272</Paragraphs>
  <Slides>29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39" baseType="lpstr">
      <vt:lpstr>等线</vt:lpstr>
      <vt:lpstr>黑体</vt:lpstr>
      <vt:lpstr>Arial</vt:lpstr>
      <vt:lpstr>Cambria Math</vt:lpstr>
      <vt:lpstr>Times New Roman</vt:lpstr>
      <vt:lpstr>Wingdings</vt:lpstr>
      <vt:lpstr>默认设计模板</vt:lpstr>
      <vt:lpstr>BMP 图象</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宋 玉坤</cp:lastModifiedBy>
  <cp:revision>285</cp:revision>
  <dcterms:created xsi:type="dcterms:W3CDTF">2008-05-15T01:23:28Z</dcterms:created>
  <dcterms:modified xsi:type="dcterms:W3CDTF">2020-05-21T04:08:16Z</dcterms:modified>
</cp:coreProperties>
</file>