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6" r:id="rId2"/>
    <p:sldId id="321" r:id="rId3"/>
    <p:sldId id="304" r:id="rId4"/>
    <p:sldId id="335" r:id="rId5"/>
    <p:sldId id="372" r:id="rId6"/>
    <p:sldId id="383" r:id="rId7"/>
    <p:sldId id="305" r:id="rId8"/>
    <p:sldId id="277" r:id="rId9"/>
    <p:sldId id="278" r:id="rId10"/>
    <p:sldId id="385" r:id="rId11"/>
    <p:sldId id="349" r:id="rId12"/>
    <p:sldId id="386" r:id="rId13"/>
    <p:sldId id="378" r:id="rId14"/>
    <p:sldId id="416" r:id="rId15"/>
    <p:sldId id="415" r:id="rId16"/>
    <p:sldId id="354" r:id="rId17"/>
    <p:sldId id="418" r:id="rId18"/>
    <p:sldId id="356" r:id="rId19"/>
    <p:sldId id="417" r:id="rId20"/>
    <p:sldId id="337" r:id="rId21"/>
    <p:sldId id="414" r:id="rId22"/>
    <p:sldId id="384" r:id="rId23"/>
    <p:sldId id="388" r:id="rId24"/>
    <p:sldId id="389" r:id="rId25"/>
    <p:sldId id="390" r:id="rId26"/>
    <p:sldId id="391" r:id="rId27"/>
    <p:sldId id="392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3142" autoAdjust="0"/>
  </p:normalViewPr>
  <p:slideViewPr>
    <p:cSldViewPr>
      <p:cViewPr varScale="1">
        <p:scale>
          <a:sx n="111" d="100"/>
          <a:sy n="111" d="100"/>
        </p:scale>
        <p:origin x="15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5.emf"/><Relationship Id="rId4" Type="http://schemas.openxmlformats.org/officeDocument/2006/relationships/image" Target="../media/image14.emf"/><Relationship Id="rId9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AFAD1-01B5-49CA-A0CC-168FA6B0B264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AA8C2-7FCA-4B0E-996B-BC8D75B5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DC4FDD4-3BAE-491C-9A09-0FB2E05C0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645B8B-FF21-48F3-967B-C7024F333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3DC1DB-826C-4503-9C18-D2B66B9E0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0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内容">
            <a:extLst>
              <a:ext uri="{FF2B5EF4-FFF2-40B4-BE49-F238E27FC236}">
                <a16:creationId xmlns:a16="http://schemas.microsoft.com/office/drawing/2014/main" id="{E2A59A70-042B-414D-A30E-77260B5BB3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3602FA62-FFE5-C74D-8BFC-300A84D0FF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0325" y="6453188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3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emf"/><Relationship Id="rId20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image" Target="../media/image301.png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emf"/><Relationship Id="rId2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2" name="Text Box 4">
                <a:extLst>
                  <a:ext uri="{FF2B5EF4-FFF2-40B4-BE49-F238E27FC236}">
                    <a16:creationId xmlns:a16="http://schemas.microsoft.com/office/drawing/2014/main" id="{81D4807E-5083-1E4D-AEFC-2A0641B152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548680"/>
                <a:ext cx="8928992" cy="599593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勒让德变换：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哈密顿正则方程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=1,2,…,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哈密顿函数的求解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⟹   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循环坐标与循环积分、能量积分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=0⟹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=0⟹  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52" name="Text Box 4">
                <a:extLst>
                  <a:ext uri="{FF2B5EF4-FFF2-40B4-BE49-F238E27FC236}">
                    <a16:creationId xmlns:a16="http://schemas.microsoft.com/office/drawing/2014/main" id="{81D4807E-5083-1E4D-AEFC-2A0641B15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48680"/>
                <a:ext cx="8928992" cy="5995937"/>
              </a:xfrm>
              <a:prstGeom prst="rect">
                <a:avLst/>
              </a:prstGeom>
              <a:blipFill>
                <a:blip r:embed="rId2"/>
                <a:stretch>
                  <a:fillRect l="-887" t="-1014"/>
                </a:stretch>
              </a:blipFill>
              <a:ln w="9525">
                <a:solidFill>
                  <a:srgbClr val="FF66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9843DF-0A02-416C-99EB-7D639A96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C9B06C-D4D2-4D87-9D15-E6F57CF909CA}"/>
              </a:ext>
            </a:extLst>
          </p:cNvPr>
          <p:cNvSpPr/>
          <p:nvPr/>
        </p:nvSpPr>
        <p:spPr>
          <a:xfrm>
            <a:off x="107504" y="0"/>
            <a:ext cx="387798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内容回顾：哈密顿正则方程</a:t>
            </a:r>
            <a:endParaRPr lang="en-US" altLang="zh-CN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06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2360"/>
                <a:ext cx="8856984" cy="64159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泊松定理的局限性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=0⟹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守恒量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的泊松括号为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从广义动量积分和广义能量积分出发，得不到新的守恒量！！！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利用泊松定理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求解哈密顿方程，方法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具有很大的局限性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如何能够求解大量的不能用泊松定理处理的问题？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进行坐标变换，确保哈密顿方程形式不变的同时，使得尽可能多的新坐标是循环坐标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正则变换和哈密顿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雅可比方程！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2360"/>
                <a:ext cx="8856984" cy="6415924"/>
              </a:xfrm>
              <a:prstGeom prst="rect">
                <a:avLst/>
              </a:prstGeom>
              <a:blipFill>
                <a:blip r:embed="rId2"/>
                <a:stretch>
                  <a:fillRect l="-1102" b="-13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18DB12-048B-406B-BD48-042D11B3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9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D4A37764-9B3F-8F4D-9C29-55D1D1EE7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3" y="33813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8F0B6C20-7339-B24E-9C49-406030F5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07305"/>
            <a:ext cx="1883849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5.8 </a:t>
            </a:r>
            <a:r>
              <a:rPr kumimoji="0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正则变换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985CDB-FA7C-4E18-8DB4-0BFB7E47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D994A696-B3EB-4137-AA0B-6D7D13D2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50" y="689135"/>
                <a:ext cx="8893621" cy="5432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正则变换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：坐标变换后，新坐标</a:t>
                </a:r>
                <a:r>
                  <a:rPr kumimoji="0"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/</a:t>
                </a: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新哈密顿函数</a:t>
                </a:r>
                <a:r>
                  <a:rPr kumimoji="0" lang="zh-CN" alt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仍满足正则方程</a:t>
                </a:r>
                <a:endParaRPr kumimoji="0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假设原始正则变量为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，哈密顿函数为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</m:oMath>
                </a14:m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，满足</a:t>
                </a:r>
                <a:endParaRPr kumimoji="0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kumimoji="0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(</m:t>
                      </m:r>
                      <m:r>
                        <a:rPr kumimoji="0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kumimoji="0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kumimoji="0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kumimoji="0"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假定坐标变换为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d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→(</m:t>
                    </m:r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kumimoji="0"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，变换关系式为</a:t>
                </a:r>
                <a:endParaRPr kumimoji="0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kumimoji="0"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sSup>
                        <m:sSupPr>
                          <m:ctrlPr>
                            <a:rPr kumimoji="0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kumimoji="0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则若变换后新坐标和新哈密顿函数仍满足正则方程</a:t>
                </a:r>
                <a:endParaRPr kumimoji="0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b>
                        <m:sSubPr>
                          <m:ctrlP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(</m:t>
                      </m:r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kumimoji="0"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0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  <m:r>
                          <a:rPr kumimoji="0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d>
                    <m:r>
                      <a:rPr kumimoji="0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→(</m:t>
                    </m:r>
                    <m:r>
                      <a:rPr kumimoji="0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kumimoji="0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kumimoji="0"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为正则变换</a:t>
                </a:r>
                <a:endParaRPr kumimoji="0"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D994A696-B3EB-4137-AA0B-6D7D13D21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950" y="689135"/>
                <a:ext cx="8893621" cy="5432064"/>
              </a:xfrm>
              <a:prstGeom prst="rect">
                <a:avLst/>
              </a:prstGeom>
              <a:blipFill>
                <a:blip r:embed="rId2"/>
                <a:stretch>
                  <a:fillRect l="-1097" b="-123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BE47933E-3EF7-45FE-B827-9186531EC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2360"/>
                <a:ext cx="8856984" cy="62840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正则变换的条件</a:t>
                </a:r>
                <a:r>
                  <a:rPr lang="zh-CN" altLang="en-US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，叫做</a:t>
                </a:r>
                <a:r>
                  <a:rPr kumimoji="0"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正则变换的母函数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。显然有</a:t>
                </a:r>
                <a:endParaRPr kumimoji="0"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验证：取</m:t>
                      </m:r>
                      <m:acc>
                        <m:accPr>
                          <m:chr m:val="⃗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</m:acc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acc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，系统作用量为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acc>
                                <m:accPr>
                                  <m:chr m:val="̇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kumimoji="0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acc>
                                <m:accPr>
                                  <m:chr m:val="̇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sSubSup>
                        <m:sSubSup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acc>
                      <m:accPr>
                        <m:chr m:val="⃗"/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</m:acc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</m:acc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，在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kumimoji="0"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两点具有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acc>
                      <m:accPr>
                        <m:chr m:val="⃗"/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</m:acc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acc>
                      <m:accPr>
                        <m:chr m:val="⃗"/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</m:acc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kumimoji="0"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kumimoji="0"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0"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acc>
                                <m:accPr>
                                  <m:chr m:val="̇"/>
                                  <m:ctrlPr>
                                    <a:rPr kumimoji="0"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0"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kumimoji="0"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0"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nary>
                        <m:nary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acc>
                                <m:accPr>
                                  <m:chr m:val="̇"/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𝑄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利用最后一个等号，容易看到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满足相同的正则方程。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BE47933E-3EF7-45FE-B827-9186531EC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2360"/>
                <a:ext cx="8856984" cy="6284028"/>
              </a:xfrm>
              <a:prstGeom prst="rect">
                <a:avLst/>
              </a:prstGeom>
              <a:blipFill>
                <a:blip r:embed="rId2"/>
                <a:stretch>
                  <a:fillRect l="-758" t="-776" b="-58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565118-9C03-4E80-A144-12FE63BF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591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BE47933E-3EF7-45FE-B827-9186531EC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548680"/>
                <a:ext cx="8856984" cy="62374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</m:acc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作勒让德变换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endParaRPr kumimoji="0"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kumimoji="0" lang="zh-CN" altLang="en-US" sz="2000" b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acc>
                      <m:accPr>
                        <m:chr m:val="⃗"/>
                        <m:ctrlP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acc>
                    <m:r>
                      <a:rPr kumimoji="0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acc>
                      <m:accPr>
                        <m:chr m:val="⃗"/>
                        <m:ctrlP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</m:acc>
                    <m:r>
                      <a:rPr kumimoji="0"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sSub>
                      <m:sSubPr>
                        <m:ctrlP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sSub>
                      <m:sSubPr>
                        <m:ctrlP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0"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</m:acc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endParaRPr kumimoji="0"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</m:acc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作勒让德变换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endParaRPr kumimoji="0"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kumimoji="0"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</m:acc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</m:acc>
                    <m:r>
                      <a:rPr kumimoji="0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sSub>
                      <m:sSubPr>
                        <m:ctrlP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kumimoji="0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sSub>
                      <m:sSubPr>
                        <m:ctrlP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0"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</m:acc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(3) </a:t>
                </a: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</m:acc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作勒让德变换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b>
                      <m:sSub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endParaRPr kumimoji="0"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kumimoji="0"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上式中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acc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</m:acc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</m:acc>
                    <m:r>
                      <a:rPr kumimoji="0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acc>
                      <m:accPr>
                        <m:chr m:val="⃗"/>
                        <m:ctrlP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</m:acc>
                    <m:r>
                      <a:rPr kumimoji="0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</m:t>
                    </m:r>
                    <m:sSub>
                      <m:sSubPr>
                        <m:ctrlP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kumimoji="0" lang="en-US" altLang="zh-C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sSub>
                      <m:sSubPr>
                        <m:ctrlP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0"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</m:acc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endParaRPr kumimoji="0"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BE47933E-3EF7-45FE-B827-9186531EC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548680"/>
                <a:ext cx="8856984" cy="6237413"/>
              </a:xfrm>
              <a:prstGeom prst="rect">
                <a:avLst/>
              </a:prstGeom>
              <a:blipFill>
                <a:blip r:embed="rId2"/>
                <a:stretch>
                  <a:fillRect l="-758" b="-1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B9707F-E9F6-4962-B67C-98CBCB8A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50DBE4-62D7-4198-96D2-6BC7A34DA4F0}"/>
              </a:ext>
            </a:extLst>
          </p:cNvPr>
          <p:cNvSpPr/>
          <p:nvPr/>
        </p:nvSpPr>
        <p:spPr>
          <a:xfrm>
            <a:off x="0" y="22360"/>
            <a:ext cx="4185761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正则变换条件的其他三种形式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62BADE-B57C-4693-BB5E-C1E9A53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2">
                <a:extLst>
                  <a:ext uri="{FF2B5EF4-FFF2-40B4-BE49-F238E27FC236}">
                    <a16:creationId xmlns:a16="http://schemas.microsoft.com/office/drawing/2014/main" id="{6C805153-027E-41FD-B176-F7DE7694C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152400"/>
                <a:ext cx="8856984" cy="55510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2</a:t>
                </a:r>
                <a:r>
                  <a:rPr kumimoji="0" lang="zh-CN" alt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：验证下列变换为正则变换</a:t>
                </a:r>
                <a:endParaRPr kumimoji="0" lang="en-US" altLang="zh-CN" sz="2000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num>
                            <m:den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func>
                        <m:func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</m:func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𝑘𝑄</m:t>
                          </m:r>
                        </m:e>
                      </m:rad>
                      <m:func>
                        <m:func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</m:func>
                    </m:oMath>
                  </m:oMathPara>
                </a14:m>
                <a:endParaRPr kumimoji="0" lang="en-US" altLang="zh-CN" sz="20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分析：根据正则变换的条件</a:t>
                </a:r>
                <a:endParaRPr kumimoji="0" lang="en-US" altLang="zh-CN" sz="200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m:rPr>
                        <m:sty m:val="p"/>
                      </m:rPr>
                      <a:rPr kumimoji="0"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kumimoji="0"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r>
                      <a:rPr kumimoji="0"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kumimoji="0"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m:rPr>
                        <m:sty m:val="p"/>
                      </m:rPr>
                      <a:rPr kumimoji="0"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kumimoji="0"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  <m:r>
                      <a:rPr kumimoji="0"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CN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kumimoji="0"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</m:oMath>
                </a14:m>
                <a:r>
                  <a:rPr kumimoji="0"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，则变换为正则变换</a:t>
                </a:r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𝑃𝑑𝑄</m:t>
                      </m:r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𝑘𝑄</m:t>
                          </m:r>
                        </m:e>
                      </m:rad>
                      <m:func>
                        <m:funcPr>
                          <m:ctrlP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</m:func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𝑘𝑄</m:t>
                                  </m:r>
                                </m:e>
                              </m:rad>
                            </m:den>
                          </m:f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kumimoji="0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rad>
                          <m:func>
                            <m:funcPr>
                              <m:ctrlP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kumimoji="0"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kumimoji="0" lang="en-US" altLang="zh-CN" sz="20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func>
                          <m:func>
                            <m:func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func>
                          <m:r>
                            <a:rPr kumimoji="0"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−2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𝑄</m:t>
                      </m:r>
                      <m:func>
                        <m:func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0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𝑃</m:t>
                      </m:r>
                    </m:oMath>
                  </m:oMathPara>
                </a14:m>
                <a:endParaRPr kumimoji="0" lang="en-US" altLang="zh-CN" sz="20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0"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</m:func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kumimoji="0"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d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            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故母函数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kumimoji="0"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CN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sin</m:t>
                            </m:r>
                          </m:fName>
                          <m:e>
                            <m: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</m:func>
                        <m:func>
                          <m:funcPr>
                            <m:ctrlP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CN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cos</m:t>
                            </m:r>
                          </m:fName>
                          <m:e>
                            <m:r>
                              <a:rPr kumimoji="0"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𝑃</m:t>
                            </m:r>
                          </m:e>
                        </m:func>
                        <m:r>
                          <a:rPr kumimoji="0"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kumimoji="0"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𝑃</m:t>
                        </m:r>
                      </m:e>
                    </m:d>
                    <m:r>
                      <a:rPr kumimoji="0"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𝑄</m:t>
                    </m:r>
                  </m:oMath>
                </a14:m>
                <a:r>
                  <a:rPr kumimoji="0"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，变换是正则变换。</a:t>
                </a:r>
                <a:endParaRPr kumimoji="0"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22">
                <a:extLst>
                  <a:ext uri="{FF2B5EF4-FFF2-40B4-BE49-F238E27FC236}">
                    <a16:creationId xmlns:a16="http://schemas.microsoft.com/office/drawing/2014/main" id="{6C805153-027E-41FD-B176-F7DE7694C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152400"/>
                <a:ext cx="8856984" cy="5551007"/>
              </a:xfrm>
              <a:prstGeom prst="rect">
                <a:avLst/>
              </a:prstGeom>
              <a:blipFill>
                <a:blip r:embed="rId2"/>
                <a:stretch>
                  <a:fillRect l="-758" b="-7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6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BE47933E-3EF7-45FE-B827-9186531EC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548680"/>
                <a:ext cx="8856984" cy="60703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以正则变换的第一种形式为例</a:t>
                </a:r>
                <a:endParaRPr kumimoji="0" lang="en-US" altLang="zh-CN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</m:oMath>
                  </m:oMathPara>
                </a14:m>
                <a:endParaRPr kumimoji="0" lang="en-US" altLang="zh-CN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首先给定母函数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kumimoji="0"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kumimoji="0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0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  <m:r>
                          <a:rPr kumimoji="0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</m:acc>
                        <m:r>
                          <a:rPr kumimoji="0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，根据上式</a:t>
                </a:r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p>
                        <m:sSup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𝐻</m:t>
                      </m:r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求解前两套方程，可以得到正则变换的具体形式</a:t>
                </a:r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kumimoji="0"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求解第三个方程，可以得到新的哈密顿函数的表达式</a:t>
                </a:r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代入哈密顿方程，即可得到变换后系统的动力学方程</a:t>
                </a:r>
                <a:endParaRPr kumimoji="0"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b>
                        <m:sSub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(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kumimoji="0"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0"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BE47933E-3EF7-45FE-B827-9186531EC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548680"/>
                <a:ext cx="8856984" cy="6070380"/>
              </a:xfrm>
              <a:prstGeom prst="rect">
                <a:avLst/>
              </a:prstGeom>
              <a:blipFill>
                <a:blip r:embed="rId2"/>
                <a:stretch>
                  <a:fillRect l="-1102" t="-11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B9707F-E9F6-4962-B67C-98CBCB8A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50DBE4-62D7-4198-96D2-6BC7A34DA4F0}"/>
              </a:ext>
            </a:extLst>
          </p:cNvPr>
          <p:cNvSpPr/>
          <p:nvPr/>
        </p:nvSpPr>
        <p:spPr>
          <a:xfrm>
            <a:off x="0" y="22360"/>
            <a:ext cx="295465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dirty="0">
                <a:solidFill>
                  <a:srgbClr val="FF0000"/>
                </a:solidFill>
                <a:latin typeface="Cambria Math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如何进行正则变换？</a:t>
            </a:r>
            <a:endParaRPr lang="en-US" altLang="zh-CN" dirty="0">
              <a:solidFill>
                <a:srgbClr val="FF0000"/>
              </a:solidFill>
              <a:latin typeface="Cambria Math" panose="020405030504060302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68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C2CFE028-827D-284D-86D2-FE5DBA44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14338"/>
            <a:ext cx="4650632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3] 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用正则变换法求平面谐振子的运动</a:t>
            </a:r>
          </a:p>
        </p:txBody>
      </p:sp>
      <p:sp>
        <p:nvSpPr>
          <p:cNvPr id="21514" name="Rectangle 14">
            <a:extLst>
              <a:ext uri="{FF2B5EF4-FFF2-40B4-BE49-F238E27FC236}">
                <a16:creationId xmlns:a16="http://schemas.microsoft.com/office/drawing/2014/main" id="{9BED3A60-5D52-8146-A93D-328D1881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22750"/>
            <a:ext cx="2211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由（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7.19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）式，得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8" name="Rectangle 7">
                <a:extLst>
                  <a:ext uri="{FF2B5EF4-FFF2-40B4-BE49-F238E27FC236}">
                    <a16:creationId xmlns:a16="http://schemas.microsoft.com/office/drawing/2014/main" id="{C6CD76A7-04E1-6443-894F-911038E32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388" y="1067093"/>
                <a:ext cx="8569076" cy="52372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kumimoji="0" lang="zh-CN" altLang="en-US" sz="200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解：</a:t>
                </a:r>
                <a:r>
                  <a:rPr kumimoji="0" lang="zh-CN" altLang="en-US" sz="2000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设振子沿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kumimoji="0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kumimoji="0" lang="zh-CN" altLang="en-US" sz="2000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方向的动量为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000" i="0" dirty="0">
                    <a:latin typeface="+mj-lt"/>
                    <a:ea typeface="黑体" panose="02010609060101010101" pitchFamily="49" charset="-122"/>
                  </a:rPr>
                  <a:t>，振动频率为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i="0" dirty="0">
                    <a:latin typeface="+mj-lt"/>
                    <a:ea typeface="黑体" panose="02010609060101010101" pitchFamily="49" charset="-122"/>
                  </a:rPr>
                  <a:t>，哈密顿函数为</a:t>
                </a:r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设母函数</a:t>
                </a:r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cot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sz="2000" b="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坐标变换为</a:t>
                </a:r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</m:acc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⟺      </m:t>
                      </m:r>
                      <m:d>
                        <m:dPr>
                          <m:ctrlP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d>
                        <m:dPr>
                          <m:ctrlP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000" b="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根据正则变换条件，</a:t>
                </a:r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</m:acc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0"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acc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</m:acc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0"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</m:acc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</m:oMath>
                  </m:oMathPara>
                </a14:m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𝐹</m:t>
                      </m:r>
                    </m:oMath>
                  </m:oMathPara>
                </a14:m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易得</a:t>
                </a:r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508" name="Rectangle 7">
                <a:extLst>
                  <a:ext uri="{FF2B5EF4-FFF2-40B4-BE49-F238E27FC236}">
                    <a16:creationId xmlns:a16="http://schemas.microsoft.com/office/drawing/2014/main" id="{C6CD76A7-04E1-6443-894F-911038E32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1067093"/>
                <a:ext cx="8569076" cy="5237268"/>
              </a:xfrm>
              <a:prstGeom prst="rect">
                <a:avLst/>
              </a:prstGeom>
              <a:blipFill>
                <a:blip r:embed="rId2"/>
                <a:stretch>
                  <a:fillRect l="-711" t="-93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2AC43-B88E-4243-975B-A237EEA8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8" name="Rectangle 7">
                <a:extLst>
                  <a:ext uri="{FF2B5EF4-FFF2-40B4-BE49-F238E27FC236}">
                    <a16:creationId xmlns:a16="http://schemas.microsoft.com/office/drawing/2014/main" id="{C6CD76A7-04E1-6443-894F-911038E32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64" y="152400"/>
                <a:ext cx="8569076" cy="64830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cot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   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代入哈密顿函数表达式</a:t>
                </a:r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cot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均为循环坐标，对应的守恒量为</a:t>
                </a:r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zh-CN" altLang="en-US" sz="2000" dirty="0">
                    <a:latin typeface="+mj-lt"/>
                    <a:ea typeface="黑体" panose="02010609060101010101" pitchFamily="49" charset="-122"/>
                  </a:rPr>
                  <a:t>再根据哈密顿方程</a:t>
                </a:r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+mj-lt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508" name="Rectangle 7">
                <a:extLst>
                  <a:ext uri="{FF2B5EF4-FFF2-40B4-BE49-F238E27FC236}">
                    <a16:creationId xmlns:a16="http://schemas.microsoft.com/office/drawing/2014/main" id="{C6CD76A7-04E1-6443-894F-911038E32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564" y="152400"/>
                <a:ext cx="8569076" cy="6483057"/>
              </a:xfrm>
              <a:prstGeom prst="rect">
                <a:avLst/>
              </a:prstGeom>
              <a:blipFill>
                <a:blip r:embed="rId2"/>
                <a:stretch>
                  <a:fillRect l="-71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C2AC43-B88E-4243-975B-A237EEA8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70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877FBFC6-06E0-5541-BB90-B6AEE0B3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04664"/>
            <a:ext cx="36258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由（</a:t>
            </a:r>
            <a:r>
              <a:rPr kumimoji="0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0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）式得振子运动方程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2C3E0B51-9839-7A49-83D7-672394F6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015" y="2982441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18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Object 5">
                <a:extLst>
                  <a:ext uri="{FF2B5EF4-FFF2-40B4-BE49-F238E27FC236}">
                    <a16:creationId xmlns:a16="http://schemas.microsoft.com/office/drawing/2014/main" id="{E5E78C32-A9F7-8443-B39E-BFF786E1F288}"/>
                  </a:ext>
                </a:extLst>
              </p:cNvPr>
              <p:cNvSpPr txBox="1"/>
              <p:nvPr/>
            </p:nvSpPr>
            <p:spPr bwMode="auto">
              <a:xfrm>
                <a:off x="2321719" y="855588"/>
                <a:ext cx="4500562" cy="14398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200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csc</m:t>
                                      </m:r>
                                    </m:e>
                                    <m:sup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556" name="Object 5">
                <a:extLst>
                  <a:ext uri="{FF2B5EF4-FFF2-40B4-BE49-F238E27FC236}">
                    <a16:creationId xmlns:a16="http://schemas.microsoft.com/office/drawing/2014/main" id="{E5E78C32-A9F7-8443-B39E-BFF786E1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1719" y="855588"/>
                <a:ext cx="4500562" cy="14398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7">
            <a:extLst>
              <a:ext uri="{FF2B5EF4-FFF2-40B4-BE49-F238E27FC236}">
                <a16:creationId xmlns:a16="http://schemas.microsoft.com/office/drawing/2014/main" id="{8531620D-6D99-5948-88DD-EFCA4A4D8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140" y="2901479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180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8" name="Object 8">
                <a:extLst>
                  <a:ext uri="{FF2B5EF4-FFF2-40B4-BE49-F238E27FC236}">
                    <a16:creationId xmlns:a16="http://schemas.microsoft.com/office/drawing/2014/main" id="{914F306D-318C-1E40-84A8-FA96EEFD7BFE}"/>
                  </a:ext>
                </a:extLst>
              </p:cNvPr>
              <p:cNvSpPr txBox="1"/>
              <p:nvPr/>
            </p:nvSpPr>
            <p:spPr bwMode="auto">
              <a:xfrm>
                <a:off x="2627784" y="2396715"/>
                <a:ext cx="3625850" cy="20876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rad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558" name="Object 8">
                <a:extLst>
                  <a:ext uri="{FF2B5EF4-FFF2-40B4-BE49-F238E27FC236}">
                    <a16:creationId xmlns:a16="http://schemas.microsoft.com/office/drawing/2014/main" id="{914F306D-318C-1E40-84A8-FA96EEFD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2396715"/>
                <a:ext cx="3625850" cy="2087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59" name="Rectangle 3">
                <a:extLst>
                  <a:ext uri="{FF2B5EF4-FFF2-40B4-BE49-F238E27FC236}">
                    <a16:creationId xmlns:a16="http://schemas.microsoft.com/office/drawing/2014/main" id="{F174DBE6-B659-9441-9256-0EE4E95B4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4649788"/>
                <a:ext cx="8640960" cy="16842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</m:oMath>
                </a14:m>
                <a:r>
                  <a:rPr kumimoji="0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选择很重要</a:t>
                </a:r>
                <a:r>
                  <a:rPr kumimoji="0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!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合适的</a:t>
                </a:r>
                <a14:m>
                  <m:oMath xmlns:m="http://schemas.openxmlformats.org/officeDocument/2006/math">
                    <m:r>
                      <a:rPr kumimoji="0" lang="en-US" altLang="zh-CN" sz="2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</m:oMath>
                </a14:m>
                <a:r>
                  <a:rPr kumimoji="0" lang="zh-CN" altLang="en-US" sz="2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可以变换后的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p>
                        <m:r>
                          <a:rPr kumimoji="0"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有很多循环坐标</a:t>
                </a:r>
                <a:r>
                  <a:rPr kumimoji="0" lang="zh-CN" altLang="en-US" sz="2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，从而得到</a:t>
                </a:r>
                <a:r>
                  <a:rPr kumimoji="0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很多循环积分</a:t>
                </a:r>
                <a:r>
                  <a:rPr kumimoji="0" lang="zh-CN" altLang="en-US" sz="24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，简化哈密顿方程的求解。</a:t>
                </a:r>
                <a:endParaRPr kumimoji="0" lang="en-US" altLang="zh-CN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559" name="Rectangle 3">
                <a:extLst>
                  <a:ext uri="{FF2B5EF4-FFF2-40B4-BE49-F238E27FC236}">
                    <a16:creationId xmlns:a16="http://schemas.microsoft.com/office/drawing/2014/main" id="{F174DBE6-B659-9441-9256-0EE4E95B4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649788"/>
                <a:ext cx="8640960" cy="1684244"/>
              </a:xfrm>
              <a:prstGeom prst="rect">
                <a:avLst/>
              </a:prstGeom>
              <a:blipFill>
                <a:blip r:embed="rId4"/>
                <a:stretch>
                  <a:fillRect l="-1058" b="-68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43491C-B134-49B8-B51B-2C506BA3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38A4EC5-C658-4806-9883-BF62F3BDF632}"/>
              </a:ext>
            </a:extLst>
          </p:cNvPr>
          <p:cNvSpPr/>
          <p:nvPr/>
        </p:nvSpPr>
        <p:spPr bwMode="auto">
          <a:xfrm>
            <a:off x="1907704" y="3125372"/>
            <a:ext cx="576064" cy="5916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9" name="Rectangle 3">
                <a:extLst>
                  <a:ext uri="{FF2B5EF4-FFF2-40B4-BE49-F238E27FC236}">
                    <a16:creationId xmlns:a16="http://schemas.microsoft.com/office/drawing/2014/main" id="{F174DBE6-B659-9441-9256-0EE4E95B4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272952"/>
                <a:ext cx="8640960" cy="58427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anchor="t" anchorCtr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:r>
                  <a:rPr lang="zh-CN" altLang="en-US" sz="20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正则变换的条件：</a:t>
                </a:r>
                <a:endParaRPr lang="en-US" altLang="zh-CN" sz="20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kumimoji="0" lang="en-US" altLang="zh-CN" sz="20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sSub>
                                <m:sSubPr>
                                  <m:ctrlP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kumimoji="0"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kumimoji="0"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kumimoji="0"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d>
                      <m:dPr>
                        <m:ctrlP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𝑄</m:t>
                            </m:r>
                          </m:e>
                          <m:sub>
                            <m:r>
                              <a:rPr kumimoji="0"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𝑠</m:t>
                            </m:r>
                          </m:sub>
                        </m:sSub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kumimoji="0"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为</a:t>
                </a:r>
                <a:r>
                  <a:rPr kumimoji="0"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正则变换的母函数</a:t>
                </a:r>
                <a:r>
                  <a:rPr kumimoji="0"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</a:t>
                </a:r>
                <a:r>
                  <a:rPr kumimoji="0" lang="zh-CN" altLang="en-US" sz="2000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endParaRPr kumimoji="0" lang="en-US" altLang="zh-CN" sz="2000" i="0" dirty="0">
                  <a:solidFill>
                    <a:srgbClr val="000000"/>
                  </a:solidFill>
                  <a:latin typeface="+mj-lt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buNone/>
                </a:pP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变换后的哈密顿方程为</a:t>
                </a:r>
                <a:endParaRPr kumimoji="0" lang="en-US" altLang="zh-CN" sz="2000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0"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0"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0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d>
                        <m:dPr>
                          <m:ctrlPr>
                            <a:rPr kumimoji="0"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=1,2,…,</m:t>
                          </m:r>
                          <m:r>
                            <a:rPr kumimoji="0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kumimoji="0"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问题</a:t>
                </a:r>
                <a:r>
                  <a:rPr kumimoji="0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：如何寻找合适的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</m:oMath>
                </a14:m>
                <a:r>
                  <a:rPr kumimoji="0"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</a:t>
                </a:r>
                <a:r>
                  <a:rPr kumimoji="0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使正则变换后循环坐标最多？</a:t>
                </a:r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kumimoji="0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显然，如果变换后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𝐻</m:t>
                        </m:r>
                      </m:e>
                      <m:sup>
                        <m:r>
                          <a:rPr kumimoji="0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kumimoji="0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，则变换后所有正则变量均为循环变量，故</a:t>
                </a:r>
                <a:endParaRPr kumimoji="0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𝜉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常数</m:t>
                          </m:r>
                        </m:e>
                      </m:d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𝜂</m:t>
                          </m:r>
                        </m:e>
                        <m:sub>
                          <m: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0" lang="zh-CN" alt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常数</m:t>
                          </m:r>
                        </m:e>
                      </m:d>
                    </m:oMath>
                  </m:oMathPara>
                </a14:m>
                <a:endParaRPr kumimoji="0"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buNone/>
                </a:pPr>
                <a:r>
                  <a:rPr kumimoji="0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正则方程化到最简形式。</a:t>
                </a:r>
                <a:r>
                  <a:rPr kumimoji="0"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如何寻找这种正则变换对应的母函数</a:t>
                </a:r>
                <a14:m>
                  <m:oMath xmlns:m="http://schemas.openxmlformats.org/officeDocument/2006/math">
                    <m:r>
                      <a:rPr kumimoji="0"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，是下一节</a:t>
                </a:r>
                <a:r>
                  <a:rPr kumimoji="0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哈密顿</a:t>
                </a:r>
                <a:r>
                  <a:rPr kumimoji="0" lang="en-US" altLang="zh-CN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-</a:t>
                </a:r>
                <a:r>
                  <a:rPr kumimoji="0" lang="zh-CN" alt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雅可比方程</a:t>
                </a:r>
                <a:r>
                  <a:rPr kumimoji="0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需要解决的问题。</a:t>
                </a:r>
                <a:endParaRPr kumimoji="0"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559" name="Rectangle 3">
                <a:extLst>
                  <a:ext uri="{FF2B5EF4-FFF2-40B4-BE49-F238E27FC236}">
                    <a16:creationId xmlns:a16="http://schemas.microsoft.com/office/drawing/2014/main" id="{F174DBE6-B659-9441-9256-0EE4E95B4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72952"/>
                <a:ext cx="8640960" cy="5842753"/>
              </a:xfrm>
              <a:prstGeom prst="rect">
                <a:avLst/>
              </a:prstGeom>
              <a:blipFill>
                <a:blip r:embed="rId2"/>
                <a:stretch>
                  <a:fillRect l="-705" t="-835" b="-10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43491C-B134-49B8-B51B-2C506BA3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921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5">
            <a:extLst>
              <a:ext uri="{FF2B5EF4-FFF2-40B4-BE49-F238E27FC236}">
                <a16:creationId xmlns:a16="http://schemas.microsoft.com/office/drawing/2014/main" id="{E32C2CDE-802F-1F46-9B03-5E475680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4" y="697613"/>
            <a:ext cx="4373563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一、泊松括号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(Poisson brackets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2" name="Text Box 6">
                <a:extLst>
                  <a:ext uri="{FF2B5EF4-FFF2-40B4-BE49-F238E27FC236}">
                    <a16:creationId xmlns:a16="http://schemas.microsoft.com/office/drawing/2014/main" id="{0CBB1FEF-D725-EB4C-97CB-098E9F2664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24" y="1284299"/>
                <a:ext cx="8866064" cy="52965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设某力学量表示为函数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;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;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𝜕𝜑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:r>
                  <a:rPr lang="zh-CN" altLang="en-US" noProof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  <m:r>
                      <a:rPr lang="en-US" altLang="zh-CN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应用哈密顿正则方程，易得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:r>
                  <a:rPr lang="zh-CN" altLang="en-US" noProof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对函数</a:t>
                </a:r>
                <a14:m>
                  <m:oMath xmlns:m="http://schemas.openxmlformats.org/officeDocument/2006/math">
                    <m:r>
                      <a:rPr lang="en-US" altLang="zh-CN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lang="en-US" altLang="zh-CN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𝐻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，定义如下的运算符号（称为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泊松括号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则力学量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的时间导数为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75782" name="Text Box 6">
                <a:extLst>
                  <a:ext uri="{FF2B5EF4-FFF2-40B4-BE49-F238E27FC236}">
                    <a16:creationId xmlns:a16="http://schemas.microsoft.com/office/drawing/2014/main" id="{0CBB1FEF-D725-EB4C-97CB-098E9F26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24" y="1284299"/>
                <a:ext cx="8866064" cy="5296578"/>
              </a:xfrm>
              <a:prstGeom prst="rect">
                <a:avLst/>
              </a:prstGeom>
              <a:blipFill>
                <a:blip r:embed="rId2"/>
                <a:stretch>
                  <a:fillRect l="-1031" t="-1266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787" name="Object 11">
                <a:extLst>
                  <a:ext uri="{FF2B5EF4-FFF2-40B4-BE49-F238E27FC236}">
                    <a16:creationId xmlns:a16="http://schemas.microsoft.com/office/drawing/2014/main" id="{4DB91CEC-12D8-5D45-B463-97FAC80E060F}"/>
                  </a:ext>
                </a:extLst>
              </p:cNvPr>
              <p:cNvSpPr txBox="1"/>
              <p:nvPr/>
            </p:nvSpPr>
            <p:spPr bwMode="auto">
              <a:xfrm>
                <a:off x="7237288" y="2310862"/>
                <a:ext cx="1727200" cy="1621726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787" name="Object 11">
                <a:extLst>
                  <a:ext uri="{FF2B5EF4-FFF2-40B4-BE49-F238E27FC236}">
                    <a16:creationId xmlns:a16="http://schemas.microsoft.com/office/drawing/2014/main" id="{4DB91CEC-12D8-5D45-B463-97FAC80E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7288" y="2310862"/>
                <a:ext cx="1727200" cy="16217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Box 4">
            <a:extLst>
              <a:ext uri="{FF2B5EF4-FFF2-40B4-BE49-F238E27FC236}">
                <a16:creationId xmlns:a16="http://schemas.microsoft.com/office/drawing/2014/main" id="{45DE4A75-14AC-42E9-9842-08FD514FF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0330"/>
            <a:ext cx="3816424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§5.6 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泊松括号与泊松定理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EBA1F3-607E-4E06-8E2A-23EA5BC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392C94B3-888E-4B4B-94EF-9A58CFB2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973" y="908720"/>
            <a:ext cx="9144000" cy="2035173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作业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</a:rPr>
              <a:t>5.26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</a:rPr>
              <a:t>5.34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>
                <a:solidFill>
                  <a:srgbClr val="0000FF"/>
                </a:solidFill>
                <a:ea typeface="黑体" panose="02010609060101010101" pitchFamily="49" charset="-122"/>
              </a:rPr>
              <a:t>5.35</a:t>
            </a:r>
            <a:endParaRPr lang="en-US" altLang="zh-CN" sz="3200" strike="sngStrike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168833-BE5D-40DE-BD20-16B9C141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0C02E48D-C720-4CD6-B566-51836F56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696"/>
            <a:ext cx="9144000" cy="4680520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ea typeface="黑体" panose="02010609060101010101" pitchFamily="49" charset="-122"/>
              </a:rPr>
              <a:t>Backup Slides</a:t>
            </a:r>
            <a:endParaRPr lang="en-US" altLang="zh-CN" sz="44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855590-6568-4C0C-A8B7-D9687F9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31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2360"/>
                <a:ext cx="8856984" cy="66833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泊松定理的证明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：应用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雅可比恒等式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雅可比恒等式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,−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  (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正确无误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！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结合上式得到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为运动积分，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0     ⟹    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2360"/>
                <a:ext cx="8856984" cy="6683304"/>
              </a:xfrm>
              <a:prstGeom prst="rect">
                <a:avLst/>
              </a:prstGeom>
              <a:blipFill>
                <a:blip r:embed="rId2"/>
                <a:stretch>
                  <a:fillRect l="-110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7FCAC-8684-4EB6-97F0-776447F6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05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2360"/>
                <a:ext cx="8856984" cy="6751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经典力学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中，任意时刻力学系统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处于确定的运动状态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从初始时刻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出发，经过时间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，到达末态；将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份，每个时间间隔内，系统处于不同的状态；力学量的时间平均值，就是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对系统经历做的所有状态求平均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量子力学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，任意时刻力学系统处于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几个状态的叠加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多重影分身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），力学量的期待值（测量值）为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这几个状态上测量值的平均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经典力学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时间平均值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量子力学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期待值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（测量值）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经典力学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泊松括号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量子力学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对易子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                  ？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量子力学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不确定关系</a:t>
                </a: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2360"/>
                <a:ext cx="8856984" cy="6751848"/>
              </a:xfrm>
              <a:prstGeom prst="rect">
                <a:avLst/>
              </a:prstGeom>
              <a:blipFill>
                <a:blip r:embed="rId2"/>
                <a:stretch>
                  <a:fillRect l="-1102" b="-126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39027D-8CDF-45D9-99A2-103CB44D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8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188640"/>
                <a:ext cx="8856984" cy="63433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量子力学不确定关系：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两个力学量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，若其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对易子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𝜑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𝑄𝑀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，则其涨落满足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对应到经典力学，应有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两个力学量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，若其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泊松括号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，则其涨落满足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经典力学中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𝜕𝜑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𝜓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𝜕𝜑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𝜓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188640"/>
                <a:ext cx="8856984" cy="6343340"/>
              </a:xfrm>
              <a:prstGeom prst="rect">
                <a:avLst/>
              </a:prstGeom>
              <a:blipFill>
                <a:blip r:embed="rId2"/>
                <a:stretch>
                  <a:fillRect l="-110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68C56B-8114-40A7-A12C-D47D7003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81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16632"/>
                <a:ext cx="9180512" cy="43946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经典力学中不确定关系的对应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两个力学量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，若其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泊松括号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，则其涨落满足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根据上页中时间平均值的定义，上式等价于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rad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≥</m:t>
                      </m:r>
                      <m:nary>
                        <m:nary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𝜕𝜑</m:t>
                                      </m:r>
                                    </m:num>
                                    <m:den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𝜓</m:t>
                                      </m:r>
                                    </m:num>
                                    <m:den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𝜕𝜑</m:t>
                                      </m:r>
                                    </m:num>
                                    <m:den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𝜓</m:t>
                                      </m:r>
                                    </m:num>
                                    <m:den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𝛼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d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该式是否正确？？？试证明或证伪之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~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6632"/>
                <a:ext cx="9180512" cy="4394601"/>
              </a:xfrm>
              <a:prstGeom prst="rect">
                <a:avLst/>
              </a:prstGeom>
              <a:blipFill>
                <a:blip r:embed="rId2"/>
                <a:stretch>
                  <a:fillRect l="-99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79FAA5-AE7B-4D08-9B0A-5C6D5C8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91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2360"/>
                <a:ext cx="8856984" cy="62721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：若哈密顿函数可以写为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函数是守恒量，即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证明：</a:t>
                </a: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acc>
                      <m:r>
                        <a:rPr kumimoji="1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1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kumimoji="1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，故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是守恒量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分离变量法！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2360"/>
                <a:ext cx="8856984" cy="6272102"/>
              </a:xfrm>
              <a:prstGeom prst="rect">
                <a:avLst/>
              </a:prstGeom>
              <a:blipFill>
                <a:blip r:embed="rId2"/>
                <a:stretch>
                  <a:fillRect l="-1102" r="-551" b="-97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EE83B7-1119-4183-9E2A-518762F2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22360"/>
                <a:ext cx="8856984" cy="5120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⟹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：三维谐振子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⟹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应用例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：有心力场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𝐻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⟹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 Box 22">
                <a:extLst>
                  <a:ext uri="{FF2B5EF4-FFF2-40B4-BE49-F238E27FC236}">
                    <a16:creationId xmlns:a16="http://schemas.microsoft.com/office/drawing/2014/main" id="{18A89ED5-6B05-4490-ACB3-54651348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22360"/>
                <a:ext cx="8856984" cy="5120376"/>
              </a:xfrm>
              <a:prstGeom prst="rect">
                <a:avLst/>
              </a:prstGeom>
              <a:blipFill>
                <a:blip r:embed="rId2"/>
                <a:stretch>
                  <a:fillRect l="-1102" b="-11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87B8E9-892E-4A11-BDDA-195F27F2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7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Object 6">
                <a:extLst>
                  <a:ext uri="{FF2B5EF4-FFF2-40B4-BE49-F238E27FC236}">
                    <a16:creationId xmlns:a16="http://schemas.microsoft.com/office/drawing/2014/main" id="{6ADF8E44-13FE-9542-A713-ED48882204DD}"/>
                  </a:ext>
                </a:extLst>
              </p:cNvPr>
              <p:cNvSpPr txBox="1"/>
              <p:nvPr/>
            </p:nvSpPr>
            <p:spPr bwMode="auto">
              <a:xfrm>
                <a:off x="3382963" y="44450"/>
                <a:ext cx="2378075" cy="836613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𝜕𝜑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699" name="Object 6">
                <a:extLst>
                  <a:ext uri="{FF2B5EF4-FFF2-40B4-BE49-F238E27FC236}">
                    <a16:creationId xmlns:a16="http://schemas.microsoft.com/office/drawing/2014/main" id="{6ADF8E44-13FE-9542-A713-ED4888220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2963" y="44450"/>
                <a:ext cx="2378075" cy="836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66" name="Text Box 22">
                <a:extLst>
                  <a:ext uri="{FF2B5EF4-FFF2-40B4-BE49-F238E27FC236}">
                    <a16:creationId xmlns:a16="http://schemas.microsoft.com/office/drawing/2014/main" id="{E6C6F7A6-33B9-DD49-8D80-91E019D0D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759" y="980728"/>
                <a:ext cx="8892480" cy="50454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某力学量</a:t>
                </a:r>
                <a14:m>
                  <m:oMath xmlns:m="http://schemas.openxmlformats.org/officeDocument/2006/math">
                    <m:r>
                      <a:rPr kumimoji="1" lang="el-GR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kumimoji="1" lang="zh-CN" alt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对时间</a:t>
                </a:r>
                <a14:m>
                  <m:oMath xmlns:m="http://schemas.openxmlformats.org/officeDocument/2006/math">
                    <m:r>
                      <a:rPr kumimoji="1" lang="el-GR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kumimoji="1" lang="zh-CN" alt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的变化率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来自两部分贡献：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4D4D4D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rgbClr val="4D4D4D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rgbClr val="4D4D4D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kumimoji="1" lang="zh-CN" alt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力学量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kumimoji="1" lang="zh-CN" alt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对时间</a:t>
                </a:r>
                <a:r>
                  <a:rPr kumimoji="1" lang="el-GR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1" lang="zh-CN" alt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的偏微商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𝜕𝜑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l-GR" dirty="0">
                    <a:solidFill>
                      <a:srgbClr val="4D4D4D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力学量</a:t>
                </a:r>
                <a14:m>
                  <m:oMath xmlns:m="http://schemas.openxmlformats.org/officeDocument/2006/math">
                    <m:r>
                      <a:rPr lang="el-GR" altLang="zh-CN" i="1" dirty="0">
                        <a:solidFill>
                          <a:srgbClr val="4D4D4D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kumimoji="1" lang="zh-CN" alt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哈密顿函数</a:t>
                </a:r>
                <a14:m>
                  <m:oMath xmlns:m="http://schemas.openxmlformats.org/officeDocument/2006/math">
                    <m:r>
                      <a:rPr kumimoji="1" lang="el-GR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kumimoji="1" lang="zh-CN" altLang="el-G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所构成的泊松括号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当力学量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不显含时间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𝜕𝜑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D4D4D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对于力学量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𝜕𝜑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，则力学量守恒的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充要条件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等于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⟺  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l-GR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366" name="Text Box 22">
                <a:extLst>
                  <a:ext uri="{FF2B5EF4-FFF2-40B4-BE49-F238E27FC236}">
                    <a16:creationId xmlns:a16="http://schemas.microsoft.com/office/drawing/2014/main" id="{E6C6F7A6-33B9-DD49-8D80-91E019D0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59" y="980728"/>
                <a:ext cx="8892480" cy="5045484"/>
              </a:xfrm>
              <a:prstGeom prst="rect">
                <a:avLst/>
              </a:prstGeom>
              <a:blipFill>
                <a:blip r:embed="rId3"/>
                <a:stretch>
                  <a:fillRect l="-10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607C8F-AEAF-4F3A-8FC6-CE3F026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A2941935-E9BC-46B8-96A4-6FCB1008B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332656"/>
                <a:ext cx="8856984" cy="62056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𝜕𝜑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⟹  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，因为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，故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这是哈密顿正则方程的另一种形式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满足的动力学方程完全一致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没有正负号的差别！！！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哈密顿正则方程统一写为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根据泊松括号的定义，易得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𝛼𝛽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≠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为克罗内克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Kronecker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-function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A2941935-E9BC-46B8-96A4-6FCB1008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332656"/>
                <a:ext cx="8856984" cy="6205673"/>
              </a:xfrm>
              <a:prstGeom prst="rect">
                <a:avLst/>
              </a:prstGeom>
              <a:blipFill>
                <a:blip r:embed="rId2"/>
                <a:stretch>
                  <a:fillRect l="-1102" b="-13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F364D4-CCB4-4D5D-8DA6-1F381F0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A2941935-E9BC-46B8-96A4-6FCB1008B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332656"/>
                <a:ext cx="8856984" cy="6480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统一规定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1,  (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)=</m:t>
                              </m:r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−1,  </m:t>
                              </m:r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其他</m:t>
                              </m:r>
                              <m:r>
                                <a:rPr kumimoji="1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情况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易见泊松括号可以改写为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𝜕𝜑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两函数的泊松括号，完全取决于两函数对正则变量（正则坐标和正则动量）的依赖关系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对于特殊的物理学系统，泊松括号可以偏离上边的形式，见群文件中文章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A2941935-E9BC-46B8-96A4-6FCB1008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332656"/>
                <a:ext cx="8856984" cy="6480877"/>
              </a:xfrm>
              <a:prstGeom prst="rect">
                <a:avLst/>
              </a:prstGeom>
              <a:blipFill>
                <a:blip r:embed="rId2"/>
                <a:stretch>
                  <a:fillRect l="-1102" b="-9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78B28F-94C5-49DA-9094-7D6F4AE7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41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A2941935-E9BC-46B8-96A4-6FCB1008B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508" y="85905"/>
                <a:ext cx="8856984" cy="6686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𝛽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𝜕𝜑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泊松括号的基本性质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kumimoji="1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）若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为常数，则</m:t>
                      </m:r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kumimoji="1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1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⟹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kumimoji="1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）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kumimoji="1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）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kumimoji="1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）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(</m:t>
                      </m:r>
                      <m:r>
                        <a:rPr kumimoji="1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雅可比恒等式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kumimoji="1" lang="zh-CN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）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𝛼𝛽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 Box 22">
                <a:extLst>
                  <a:ext uri="{FF2B5EF4-FFF2-40B4-BE49-F238E27FC236}">
                    <a16:creationId xmlns:a16="http://schemas.microsoft.com/office/drawing/2014/main" id="{A2941935-E9BC-46B8-96A4-6FCB1008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508" y="85905"/>
                <a:ext cx="8856984" cy="6686189"/>
              </a:xfrm>
              <a:prstGeom prst="rect">
                <a:avLst/>
              </a:prstGeom>
              <a:blipFill>
                <a:blip r:embed="rId2"/>
                <a:stretch>
                  <a:fillRect l="-110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E35155-CB18-45D3-AF1C-049A5823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60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4">
            <a:extLst>
              <a:ext uri="{FF2B5EF4-FFF2-40B4-BE49-F238E27FC236}">
                <a16:creationId xmlns:a16="http://schemas.microsoft.com/office/drawing/2014/main" id="{58D61289-5B1F-9443-84ED-71B9E91A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42937"/>
            <a:ext cx="4147289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二、泊松定理  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Poisson ‘s theorem</a:t>
            </a: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7" name="Text Box 5">
                <a:extLst>
                  <a:ext uri="{FF2B5EF4-FFF2-40B4-BE49-F238E27FC236}">
                    <a16:creationId xmlns:a16="http://schemas.microsoft.com/office/drawing/2014/main" id="{F3E8F37A-D11C-0645-8931-CBB3D8DE2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052736"/>
                <a:ext cx="8784976" cy="2792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如果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ψ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是哈密顿正则方程的两个运动积分，则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[φ,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ψ]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D4D4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也是一个运动积分。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⟹     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该定理为我们提供了一条寻找运动积分的新途径，即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可由两个运动积分求出第三个运动积分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3797" name="Text Box 5">
                <a:extLst>
                  <a:ext uri="{FF2B5EF4-FFF2-40B4-BE49-F238E27FC236}">
                    <a16:creationId xmlns:a16="http://schemas.microsoft.com/office/drawing/2014/main" id="{F3E8F37A-D11C-0645-8931-CBB3D8DE2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52736"/>
                <a:ext cx="8784976" cy="2792239"/>
              </a:xfrm>
              <a:prstGeom prst="rect">
                <a:avLst/>
              </a:prstGeom>
              <a:blipFill>
                <a:blip r:embed="rId2"/>
                <a:stretch>
                  <a:fillRect l="-1040" r="-555" b="-34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DC919C-9781-41A6-B8A7-D183B537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4">
            <a:extLst>
              <a:ext uri="{FF2B5EF4-FFF2-40B4-BE49-F238E27FC236}">
                <a16:creationId xmlns:a16="http://schemas.microsoft.com/office/drawing/2014/main" id="{03232395-C6C6-8041-9D34-14A62C25D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960438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</a:p>
        </p:txBody>
      </p:sp>
      <p:sp>
        <p:nvSpPr>
          <p:cNvPr id="37891" name="Text Box 5">
            <a:extLst>
              <a:ext uri="{FF2B5EF4-FFF2-40B4-BE49-F238E27FC236}">
                <a16:creationId xmlns:a16="http://schemas.microsoft.com/office/drawing/2014/main" id="{80FEA87B-AD5F-D446-AB1F-3F9AA372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88913"/>
            <a:ext cx="7766050" cy="12001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一组质点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只在保守内力作用下运动。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如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方向的分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角动量为常数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，则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z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方向的分角动量也必定是一个常数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试用泊松定理加以证明。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42CEDFE9-6FCF-A746-B9A0-3D98C4F9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700213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F93CB295-D312-3449-8C07-4C2A7756D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749425"/>
          <a:ext cx="49418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6" name="公式" r:id="rId3" imgW="29254450" imgH="3949700" progId="Equation.3">
                  <p:embed/>
                </p:oleObj>
              </mc:Choice>
              <mc:Fallback>
                <p:oleObj name="公式" r:id="rId3" imgW="29254450" imgH="3949700" progId="Equation.3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F93CB295-D312-3449-8C07-4C2A7756D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49425"/>
                        <a:ext cx="49418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0F215226-4D7F-D54C-BAAE-8A95792B5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420938"/>
          <a:ext cx="48926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7" name="公式" r:id="rId5" imgW="28962350" imgH="3949700" progId="Equation.3">
                  <p:embed/>
                </p:oleObj>
              </mc:Choice>
              <mc:Fallback>
                <p:oleObj name="公式" r:id="rId5" imgW="28962350" imgH="3949700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0F215226-4D7F-D54C-BAAE-8A95792B5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48926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37AD238C-C9BD-A846-BEC5-0B00827D6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141663"/>
          <a:ext cx="49672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8" name="公式" r:id="rId7" imgW="29400500" imgH="3949700" progId="Equation.3">
                  <p:embed/>
                </p:oleObj>
              </mc:Choice>
              <mc:Fallback>
                <p:oleObj name="公式" r:id="rId7" imgW="29400500" imgH="3949700" progId="Equation.3">
                  <p:embed/>
                  <p:pic>
                    <p:nvPicPr>
                      <p:cNvPr id="25609" name="Object 9">
                        <a:extLst>
                          <a:ext uri="{FF2B5EF4-FFF2-40B4-BE49-F238E27FC236}">
                            <a16:creationId xmlns:a16="http://schemas.microsoft.com/office/drawing/2014/main" id="{37AD238C-C9BD-A846-BEC5-0B00827D6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41663"/>
                        <a:ext cx="49672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AutoShape 10">
            <a:extLst>
              <a:ext uri="{FF2B5EF4-FFF2-40B4-BE49-F238E27FC236}">
                <a16:creationId xmlns:a16="http://schemas.microsoft.com/office/drawing/2014/main" id="{4E26231F-F0BC-8D47-97CF-25542C606458}"/>
              </a:ext>
            </a:extLst>
          </p:cNvPr>
          <p:cNvSpPr>
            <a:spLocks/>
          </p:cNvSpPr>
          <p:nvPr/>
        </p:nvSpPr>
        <p:spPr bwMode="auto">
          <a:xfrm>
            <a:off x="6084888" y="1916113"/>
            <a:ext cx="358775" cy="1635125"/>
          </a:xfrm>
          <a:prstGeom prst="rightBrace">
            <a:avLst>
              <a:gd name="adj1" fmla="val 3797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5613" name="Group 13">
            <a:extLst>
              <a:ext uri="{FF2B5EF4-FFF2-40B4-BE49-F238E27FC236}">
                <a16:creationId xmlns:a16="http://schemas.microsoft.com/office/drawing/2014/main" id="{FCA3D993-EC75-124E-A0C5-AE024FEBE8E0}"/>
              </a:ext>
            </a:extLst>
          </p:cNvPr>
          <p:cNvGrpSpPr>
            <a:grpSpLocks/>
          </p:cNvGrpSpPr>
          <p:nvPr/>
        </p:nvGrpSpPr>
        <p:grpSpPr bwMode="auto">
          <a:xfrm>
            <a:off x="6697663" y="2133600"/>
            <a:ext cx="2446337" cy="1570038"/>
            <a:chOff x="4219" y="1026"/>
            <a:chExt cx="1541" cy="989"/>
          </a:xfrm>
        </p:grpSpPr>
        <p:sp>
          <p:nvSpPr>
            <p:cNvPr id="37905" name="Text Box 11">
              <a:extLst>
                <a:ext uri="{FF2B5EF4-FFF2-40B4-BE49-F238E27FC236}">
                  <a16:creationId xmlns:a16="http://schemas.microsoft.com/office/drawing/2014/main" id="{A458F07A-94E6-3C4D-A03D-F03BCF4DD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9" y="1026"/>
              <a:ext cx="701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它们是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的函数</a:t>
              </a:r>
            </a:p>
          </p:txBody>
        </p:sp>
        <p:graphicFrame>
          <p:nvGraphicFramePr>
            <p:cNvPr id="37906" name="Object 12">
              <a:extLst>
                <a:ext uri="{FF2B5EF4-FFF2-40B4-BE49-F238E27FC236}">
                  <a16:creationId xmlns:a16="http://schemas.microsoft.com/office/drawing/2014/main" id="{36A8E78F-A454-8F40-8075-59ED9381A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9" y="1344"/>
            <a:ext cx="154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9" name="公式" r:id="rId9" imgW="14484350" imgH="2781300" progId="Equation.3">
                    <p:embed/>
                  </p:oleObj>
                </mc:Choice>
                <mc:Fallback>
                  <p:oleObj name="公式" r:id="rId9" imgW="14484350" imgH="2781300" progId="Equation.3">
                    <p:embed/>
                    <p:pic>
                      <p:nvPicPr>
                        <p:cNvPr id="37906" name="Object 12">
                          <a:extLst>
                            <a:ext uri="{FF2B5EF4-FFF2-40B4-BE49-F238E27FC236}">
                              <a16:creationId xmlns:a16="http://schemas.microsoft.com/office/drawing/2014/main" id="{36A8E78F-A454-8F40-8075-59ED9381AF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" y="1344"/>
                          <a:ext cx="154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14" name="Text Box 14">
            <a:extLst>
              <a:ext uri="{FF2B5EF4-FFF2-40B4-BE49-F238E27FC236}">
                <a16:creationId xmlns:a16="http://schemas.microsoft.com/office/drawing/2014/main" id="{F75F303D-F91A-F14F-9EF5-BB68D5C8E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716338"/>
            <a:ext cx="1422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由题设，</a:t>
            </a:r>
          </a:p>
        </p:txBody>
      </p:sp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08FD94D3-13FE-EC40-ADE6-5CB7CCB91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3716338"/>
          <a:ext cx="19526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0" name="公式" r:id="rId11" imgW="11557000" imgH="2781300" progId="Equation.3">
                  <p:embed/>
                </p:oleObj>
              </mc:Choice>
              <mc:Fallback>
                <p:oleObj name="公式" r:id="rId11" imgW="11557000" imgH="2781300" progId="Equation.3">
                  <p:embed/>
                  <p:pic>
                    <p:nvPicPr>
                      <p:cNvPr id="25615" name="Object 15">
                        <a:extLst>
                          <a:ext uri="{FF2B5EF4-FFF2-40B4-BE49-F238E27FC236}">
                            <a16:creationId xmlns:a16="http://schemas.microsoft.com/office/drawing/2014/main" id="{08FD94D3-13FE-EC40-ADE6-5CB7CCB91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716338"/>
                        <a:ext cx="19526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>
            <a:extLst>
              <a:ext uri="{FF2B5EF4-FFF2-40B4-BE49-F238E27FC236}">
                <a16:creationId xmlns:a16="http://schemas.microsoft.com/office/drawing/2014/main" id="{10E06B57-A747-734F-949E-EB6244E7C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14863"/>
            <a:ext cx="23510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由泊松定理，得</a:t>
            </a:r>
          </a:p>
        </p:txBody>
      </p:sp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9657C464-4855-A640-B0AC-3A35B8285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614863"/>
          <a:ext cx="1531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1" name="公式" r:id="rId13" imgW="9067800" imgH="2781300" progId="Equation.3">
                  <p:embed/>
                </p:oleObj>
              </mc:Choice>
              <mc:Fallback>
                <p:oleObj name="公式" r:id="rId13" imgW="9067800" imgH="2781300" progId="Equation.3">
                  <p:embed/>
                  <p:pic>
                    <p:nvPicPr>
                      <p:cNvPr id="25617" name="Object 17">
                        <a:extLst>
                          <a:ext uri="{FF2B5EF4-FFF2-40B4-BE49-F238E27FC236}">
                            <a16:creationId xmlns:a16="http://schemas.microsoft.com/office/drawing/2014/main" id="{9657C464-4855-A640-B0AC-3A35B8285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614863"/>
                        <a:ext cx="1531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>
            <a:extLst>
              <a:ext uri="{FF2B5EF4-FFF2-40B4-BE49-F238E27FC236}">
                <a16:creationId xmlns:a16="http://schemas.microsoft.com/office/drawing/2014/main" id="{572E5733-6615-394A-904C-B1E3AE882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45704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若能证明                     ，则得证。</a:t>
            </a:r>
          </a:p>
        </p:txBody>
      </p:sp>
      <p:graphicFrame>
        <p:nvGraphicFramePr>
          <p:cNvPr id="25619" name="Object 19">
            <a:extLst>
              <a:ext uri="{FF2B5EF4-FFF2-40B4-BE49-F238E27FC236}">
                <a16:creationId xmlns:a16="http://schemas.microsoft.com/office/drawing/2014/main" id="{FA31FAD0-EB00-6145-A9AE-006A3EDB3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176" y="5324475"/>
          <a:ext cx="1531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2" name="公式" r:id="rId15" imgW="9067800" imgH="2781300" progId="Equation.3">
                  <p:embed/>
                </p:oleObj>
              </mc:Choice>
              <mc:Fallback>
                <p:oleObj name="公式" r:id="rId15" imgW="9067800" imgH="2781300" progId="Equation.3">
                  <p:embed/>
                  <p:pic>
                    <p:nvPicPr>
                      <p:cNvPr id="25619" name="Object 19">
                        <a:extLst>
                          <a:ext uri="{FF2B5EF4-FFF2-40B4-BE49-F238E27FC236}">
                            <a16:creationId xmlns:a16="http://schemas.microsoft.com/office/drawing/2014/main" id="{FA31FAD0-EB00-6145-A9AE-006A3EDB3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176" y="5324475"/>
                        <a:ext cx="1531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64" name="Picture 64" descr="b3db58cfef66">
            <a:extLst>
              <a:ext uri="{FF2B5EF4-FFF2-40B4-BE49-F238E27FC236}">
                <a16:creationId xmlns:a16="http://schemas.microsoft.com/office/drawing/2014/main" id="{90F7983F-6CD5-C646-B0AF-80EF7BF4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5013325"/>
            <a:ext cx="825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255E7D-06E9-43DA-A492-4106A304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10" grpId="0" animBg="1"/>
      <p:bldP spid="25614" grpId="0" autoUpdateAnimBg="0"/>
      <p:bldP spid="25616" grpId="0" autoUpdateAnimBg="0"/>
      <p:bldP spid="2561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>
            <a:extLst>
              <a:ext uri="{FF2B5EF4-FFF2-40B4-BE49-F238E27FC236}">
                <a16:creationId xmlns:a16="http://schemas.microsoft.com/office/drawing/2014/main" id="{66A52A86-EA5A-7343-AD57-6DB1865F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5419725"/>
            <a:ext cx="493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即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5BD175D5-6560-6C44-A2AE-8901C0046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419725"/>
          <a:ext cx="18780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2" name="公式" r:id="rId3" imgW="584200" imgH="120650" progId="Equation.3">
                  <p:embed/>
                </p:oleObj>
              </mc:Choice>
              <mc:Fallback>
                <p:oleObj name="公式" r:id="rId3" imgW="584200" imgH="120650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5BD175D5-6560-6C44-A2AE-8901C0046B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19725"/>
                        <a:ext cx="18780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88060D6B-CE5B-2946-B796-E48E4FC28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252663"/>
          <a:ext cx="732472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3" name="公式" r:id="rId5" imgW="41402000" imgH="11703050" progId="Equation.3">
                  <p:embed/>
                </p:oleObj>
              </mc:Choice>
              <mc:Fallback>
                <p:oleObj name="公式" r:id="rId5" imgW="41402000" imgH="11703050" progId="Equation.3">
                  <p:embed/>
                  <p:pic>
                    <p:nvPicPr>
                      <p:cNvPr id="26630" name="Object 6">
                        <a:extLst>
                          <a:ext uri="{FF2B5EF4-FFF2-40B4-BE49-F238E27FC236}">
                            <a16:creationId xmlns:a16="http://schemas.microsoft.com/office/drawing/2014/main" id="{88060D6B-CE5B-2946-B796-E48E4FC288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52663"/>
                        <a:ext cx="7324725" cy="2071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Group 7">
            <a:extLst>
              <a:ext uri="{FF2B5EF4-FFF2-40B4-BE49-F238E27FC236}">
                <a16:creationId xmlns:a16="http://schemas.microsoft.com/office/drawing/2014/main" id="{B44350DC-42BA-754E-A328-2F75AD011094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3116263"/>
            <a:ext cx="749300" cy="457200"/>
            <a:chOff x="2290" y="3443"/>
            <a:chExt cx="472" cy="288"/>
          </a:xfrm>
        </p:grpSpPr>
        <p:sp>
          <p:nvSpPr>
            <p:cNvPr id="38954" name="Line 8">
              <a:extLst>
                <a:ext uri="{FF2B5EF4-FFF2-40B4-BE49-F238E27FC236}">
                  <a16:creationId xmlns:a16="http://schemas.microsoft.com/office/drawing/2014/main" id="{702F2500-A429-A647-B8C0-98404A7F7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475"/>
              <a:ext cx="166" cy="9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55" name="Line 9">
              <a:extLst>
                <a:ext uri="{FF2B5EF4-FFF2-40B4-BE49-F238E27FC236}">
                  <a16:creationId xmlns:a16="http://schemas.microsoft.com/office/drawing/2014/main" id="{548506D1-4BCB-8F4D-A7BF-298FAAC7F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521"/>
              <a:ext cx="166" cy="9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56" name="Text Box 10">
              <a:extLst>
                <a:ext uri="{FF2B5EF4-FFF2-40B4-BE49-F238E27FC236}">
                  <a16:creationId xmlns:a16="http://schemas.microsoft.com/office/drawing/2014/main" id="{81265BDE-2531-B942-8CFE-9AC55623D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34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  <p:grpSp>
        <p:nvGrpSpPr>
          <p:cNvPr id="26635" name="Group 11">
            <a:extLst>
              <a:ext uri="{FF2B5EF4-FFF2-40B4-BE49-F238E27FC236}">
                <a16:creationId xmlns:a16="http://schemas.microsoft.com/office/drawing/2014/main" id="{FD1AFADF-C3B3-3F40-9635-F7DAF0D7AF1A}"/>
              </a:ext>
            </a:extLst>
          </p:cNvPr>
          <p:cNvGrpSpPr>
            <a:grpSpLocks/>
          </p:cNvGrpSpPr>
          <p:nvPr/>
        </p:nvGrpSpPr>
        <p:grpSpPr bwMode="auto">
          <a:xfrm>
            <a:off x="6199188" y="3260725"/>
            <a:ext cx="749300" cy="457200"/>
            <a:chOff x="2290" y="3443"/>
            <a:chExt cx="472" cy="288"/>
          </a:xfrm>
        </p:grpSpPr>
        <p:sp>
          <p:nvSpPr>
            <p:cNvPr id="38951" name="Line 12">
              <a:extLst>
                <a:ext uri="{FF2B5EF4-FFF2-40B4-BE49-F238E27FC236}">
                  <a16:creationId xmlns:a16="http://schemas.microsoft.com/office/drawing/2014/main" id="{1BE21CDE-C5A1-A14A-B42A-580EBECDE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475"/>
              <a:ext cx="166" cy="9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52" name="Line 13">
              <a:extLst>
                <a:ext uri="{FF2B5EF4-FFF2-40B4-BE49-F238E27FC236}">
                  <a16:creationId xmlns:a16="http://schemas.microsoft.com/office/drawing/2014/main" id="{686CAD63-6210-A048-A376-5775392BD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521"/>
              <a:ext cx="166" cy="9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53" name="Text Box 14">
              <a:extLst>
                <a:ext uri="{FF2B5EF4-FFF2-40B4-BE49-F238E27FC236}">
                  <a16:creationId xmlns:a16="http://schemas.microsoft.com/office/drawing/2014/main" id="{05C67E98-CFCD-554D-9640-7C7D51447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34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  <p:grpSp>
        <p:nvGrpSpPr>
          <p:cNvPr id="26639" name="Group 15">
            <a:extLst>
              <a:ext uri="{FF2B5EF4-FFF2-40B4-BE49-F238E27FC236}">
                <a16:creationId xmlns:a16="http://schemas.microsoft.com/office/drawing/2014/main" id="{82236D2E-FC2E-EA49-83E0-CCD7E7657F88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3187700"/>
            <a:ext cx="749300" cy="457200"/>
            <a:chOff x="2290" y="3443"/>
            <a:chExt cx="472" cy="288"/>
          </a:xfrm>
        </p:grpSpPr>
        <p:sp>
          <p:nvSpPr>
            <p:cNvPr id="38948" name="Line 16">
              <a:extLst>
                <a:ext uri="{FF2B5EF4-FFF2-40B4-BE49-F238E27FC236}">
                  <a16:creationId xmlns:a16="http://schemas.microsoft.com/office/drawing/2014/main" id="{D788D4DE-AA3F-C844-AF21-95343EFA3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475"/>
              <a:ext cx="166" cy="9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9" name="Line 17">
              <a:extLst>
                <a:ext uri="{FF2B5EF4-FFF2-40B4-BE49-F238E27FC236}">
                  <a16:creationId xmlns:a16="http://schemas.microsoft.com/office/drawing/2014/main" id="{F2AFC4B8-93BC-1441-8F5C-A2A8DC7A1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521"/>
              <a:ext cx="166" cy="9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50" name="Text Box 18">
              <a:extLst>
                <a:ext uri="{FF2B5EF4-FFF2-40B4-BE49-F238E27FC236}">
                  <a16:creationId xmlns:a16="http://schemas.microsoft.com/office/drawing/2014/main" id="{5BF8EFB4-A640-6A46-8C3C-F7A9775F3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34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  <p:grpSp>
        <p:nvGrpSpPr>
          <p:cNvPr id="26643" name="Group 19">
            <a:extLst>
              <a:ext uri="{FF2B5EF4-FFF2-40B4-BE49-F238E27FC236}">
                <a16:creationId xmlns:a16="http://schemas.microsoft.com/office/drawing/2014/main" id="{107B71C8-CE5F-224C-BA11-49A380D75E65}"/>
              </a:ext>
            </a:extLst>
          </p:cNvPr>
          <p:cNvGrpSpPr>
            <a:grpSpLocks/>
          </p:cNvGrpSpPr>
          <p:nvPr/>
        </p:nvGrpSpPr>
        <p:grpSpPr bwMode="auto">
          <a:xfrm>
            <a:off x="3997325" y="3189288"/>
            <a:ext cx="749300" cy="457200"/>
            <a:chOff x="2290" y="3443"/>
            <a:chExt cx="472" cy="288"/>
          </a:xfrm>
        </p:grpSpPr>
        <p:sp>
          <p:nvSpPr>
            <p:cNvPr id="38945" name="Line 20">
              <a:extLst>
                <a:ext uri="{FF2B5EF4-FFF2-40B4-BE49-F238E27FC236}">
                  <a16:creationId xmlns:a16="http://schemas.microsoft.com/office/drawing/2014/main" id="{04E2469C-E5E2-E24B-9911-274DFB3B0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475"/>
              <a:ext cx="166" cy="9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6" name="Line 21">
              <a:extLst>
                <a:ext uri="{FF2B5EF4-FFF2-40B4-BE49-F238E27FC236}">
                  <a16:creationId xmlns:a16="http://schemas.microsoft.com/office/drawing/2014/main" id="{9C996A76-394F-224B-8CEC-55D05F754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521"/>
              <a:ext cx="166" cy="9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7" name="Text Box 22">
              <a:extLst>
                <a:ext uri="{FF2B5EF4-FFF2-40B4-BE49-F238E27FC236}">
                  <a16:creationId xmlns:a16="http://schemas.microsoft.com/office/drawing/2014/main" id="{59D9D0A3-3729-2047-9385-B95629FD0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0" y="34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  <p:graphicFrame>
        <p:nvGraphicFramePr>
          <p:cNvPr id="26647" name="Object 23">
            <a:extLst>
              <a:ext uri="{FF2B5EF4-FFF2-40B4-BE49-F238E27FC236}">
                <a16:creationId xmlns:a16="http://schemas.microsoft.com/office/drawing/2014/main" id="{7BC83447-A671-2A40-A133-803FE8573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9713" y="3692525"/>
          <a:ext cx="91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4" name="公式" r:id="rId7" imgW="5410200" imgH="2781300" progId="Equation.3">
                  <p:embed/>
                </p:oleObj>
              </mc:Choice>
              <mc:Fallback>
                <p:oleObj name="公式" r:id="rId7" imgW="5410200" imgH="2781300" progId="Equation.3">
                  <p:embed/>
                  <p:pic>
                    <p:nvPicPr>
                      <p:cNvPr id="26647" name="Object 23">
                        <a:extLst>
                          <a:ext uri="{FF2B5EF4-FFF2-40B4-BE49-F238E27FC236}">
                            <a16:creationId xmlns:a16="http://schemas.microsoft.com/office/drawing/2014/main" id="{7BC83447-A671-2A40-A133-803FE8573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3692525"/>
                        <a:ext cx="91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24">
            <a:extLst>
              <a:ext uri="{FF2B5EF4-FFF2-40B4-BE49-F238E27FC236}">
                <a16:creationId xmlns:a16="http://schemas.microsoft.com/office/drawing/2014/main" id="{9C950B9F-5AD7-9643-BAA1-3C1569BEE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3788" y="3692525"/>
          <a:ext cx="790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5" name="公式" r:id="rId9" imgW="4679950" imgH="2781300" progId="Equation.3">
                  <p:embed/>
                </p:oleObj>
              </mc:Choice>
              <mc:Fallback>
                <p:oleObj name="公式" r:id="rId9" imgW="4679950" imgH="2781300" progId="Equation.3">
                  <p:embed/>
                  <p:pic>
                    <p:nvPicPr>
                      <p:cNvPr id="26648" name="Object 24">
                        <a:extLst>
                          <a:ext uri="{FF2B5EF4-FFF2-40B4-BE49-F238E27FC236}">
                            <a16:creationId xmlns:a16="http://schemas.microsoft.com/office/drawing/2014/main" id="{9C950B9F-5AD7-9643-BAA1-3C1569BEE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3692525"/>
                        <a:ext cx="790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5">
            <a:extLst>
              <a:ext uri="{FF2B5EF4-FFF2-40B4-BE49-F238E27FC236}">
                <a16:creationId xmlns:a16="http://schemas.microsoft.com/office/drawing/2014/main" id="{DD64EEBB-693A-6A40-941A-986358D14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7063" y="3692525"/>
          <a:ext cx="642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6" name="公式" r:id="rId11" imgW="3803650" imgH="2781300" progId="Equation.3">
                  <p:embed/>
                </p:oleObj>
              </mc:Choice>
              <mc:Fallback>
                <p:oleObj name="公式" r:id="rId11" imgW="3803650" imgH="2781300" progId="Equation.3">
                  <p:embed/>
                  <p:pic>
                    <p:nvPicPr>
                      <p:cNvPr id="26649" name="Object 25">
                        <a:extLst>
                          <a:ext uri="{FF2B5EF4-FFF2-40B4-BE49-F238E27FC236}">
                            <a16:creationId xmlns:a16="http://schemas.microsoft.com/office/drawing/2014/main" id="{DD64EEBB-693A-6A40-941A-986358D14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3692525"/>
                        <a:ext cx="6429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>
            <a:extLst>
              <a:ext uri="{FF2B5EF4-FFF2-40B4-BE49-F238E27FC236}">
                <a16:creationId xmlns:a16="http://schemas.microsoft.com/office/drawing/2014/main" id="{79AF3156-5162-D342-B17B-5993A614AB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8713" y="3692525"/>
          <a:ext cx="739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7" name="公式" r:id="rId13" imgW="4387850" imgH="2781300" progId="Equation.3">
                  <p:embed/>
                </p:oleObj>
              </mc:Choice>
              <mc:Fallback>
                <p:oleObj name="公式" r:id="rId13" imgW="4387850" imgH="2781300" progId="Equation.3">
                  <p:embed/>
                  <p:pic>
                    <p:nvPicPr>
                      <p:cNvPr id="26650" name="Object 26">
                        <a:extLst>
                          <a:ext uri="{FF2B5EF4-FFF2-40B4-BE49-F238E27FC236}">
                            <a16:creationId xmlns:a16="http://schemas.microsoft.com/office/drawing/2014/main" id="{79AF3156-5162-D342-B17B-5993A614AB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3692525"/>
                        <a:ext cx="739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1" name="Group 27">
            <a:extLst>
              <a:ext uri="{FF2B5EF4-FFF2-40B4-BE49-F238E27FC236}">
                <a16:creationId xmlns:a16="http://schemas.microsoft.com/office/drawing/2014/main" id="{0FCB7624-E1D6-BB4A-ACCC-83C04CD7EF71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076700"/>
            <a:ext cx="3384550" cy="288925"/>
            <a:chOff x="1156" y="3974"/>
            <a:chExt cx="2087" cy="182"/>
          </a:xfrm>
        </p:grpSpPr>
        <p:sp>
          <p:nvSpPr>
            <p:cNvPr id="38942" name="Line 28">
              <a:extLst>
                <a:ext uri="{FF2B5EF4-FFF2-40B4-BE49-F238E27FC236}">
                  <a16:creationId xmlns:a16="http://schemas.microsoft.com/office/drawing/2014/main" id="{4477B929-AA44-3B40-8B2A-DDDF32D79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020"/>
              <a:ext cx="0" cy="13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3" name="Line 29">
              <a:extLst>
                <a:ext uri="{FF2B5EF4-FFF2-40B4-BE49-F238E27FC236}">
                  <a16:creationId xmlns:a16="http://schemas.microsoft.com/office/drawing/2014/main" id="{75D6FD85-E46F-764B-83C8-AA0645114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156"/>
              <a:ext cx="208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4" name="Line 30">
              <a:extLst>
                <a:ext uri="{FF2B5EF4-FFF2-40B4-BE49-F238E27FC236}">
                  <a16:creationId xmlns:a16="http://schemas.microsoft.com/office/drawing/2014/main" id="{C4D0E91E-D626-B74F-A9C3-7968B1DD7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3974"/>
              <a:ext cx="0" cy="18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655" name="Group 31">
            <a:extLst>
              <a:ext uri="{FF2B5EF4-FFF2-40B4-BE49-F238E27FC236}">
                <a16:creationId xmlns:a16="http://schemas.microsoft.com/office/drawing/2014/main" id="{A9DB7231-65CE-DF41-9086-14670D065247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149725"/>
            <a:ext cx="3600450" cy="288925"/>
            <a:chOff x="1156" y="3974"/>
            <a:chExt cx="2087" cy="182"/>
          </a:xfrm>
        </p:grpSpPr>
        <p:sp>
          <p:nvSpPr>
            <p:cNvPr id="38939" name="Line 32">
              <a:extLst>
                <a:ext uri="{FF2B5EF4-FFF2-40B4-BE49-F238E27FC236}">
                  <a16:creationId xmlns:a16="http://schemas.microsoft.com/office/drawing/2014/main" id="{EDD2B8AB-E964-AC4D-A2F1-ACA96120E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020"/>
              <a:ext cx="0" cy="13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0" name="Line 33">
              <a:extLst>
                <a:ext uri="{FF2B5EF4-FFF2-40B4-BE49-F238E27FC236}">
                  <a16:creationId xmlns:a16="http://schemas.microsoft.com/office/drawing/2014/main" id="{E44BCC17-E08A-2E4D-A171-E45B584BD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156"/>
              <a:ext cx="208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41" name="Line 34">
              <a:extLst>
                <a:ext uri="{FF2B5EF4-FFF2-40B4-BE49-F238E27FC236}">
                  <a16:creationId xmlns:a16="http://schemas.microsoft.com/office/drawing/2014/main" id="{BCD6B3B3-8049-094D-84FB-D824346DE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3974"/>
              <a:ext cx="0" cy="18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659" name="Group 35">
            <a:extLst>
              <a:ext uri="{FF2B5EF4-FFF2-40B4-BE49-F238E27FC236}">
                <a16:creationId xmlns:a16="http://schemas.microsoft.com/office/drawing/2014/main" id="{81B40AD7-A07A-4741-AFD3-316C06C12B7E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149725"/>
            <a:ext cx="3529012" cy="431800"/>
            <a:chOff x="1156" y="3974"/>
            <a:chExt cx="2087" cy="182"/>
          </a:xfrm>
        </p:grpSpPr>
        <p:sp>
          <p:nvSpPr>
            <p:cNvPr id="38936" name="Line 36">
              <a:extLst>
                <a:ext uri="{FF2B5EF4-FFF2-40B4-BE49-F238E27FC236}">
                  <a16:creationId xmlns:a16="http://schemas.microsoft.com/office/drawing/2014/main" id="{068C3A37-1ECD-0447-99B0-63BA3FBB6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020"/>
              <a:ext cx="0" cy="13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7" name="Line 37">
              <a:extLst>
                <a:ext uri="{FF2B5EF4-FFF2-40B4-BE49-F238E27FC236}">
                  <a16:creationId xmlns:a16="http://schemas.microsoft.com/office/drawing/2014/main" id="{BC3084AA-E55A-2244-8884-960F0573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156"/>
              <a:ext cx="208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8" name="Line 38">
              <a:extLst>
                <a:ext uri="{FF2B5EF4-FFF2-40B4-BE49-F238E27FC236}">
                  <a16:creationId xmlns:a16="http://schemas.microsoft.com/office/drawing/2014/main" id="{27F212F2-9A93-364C-B2FC-1E7C61804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3974"/>
              <a:ext cx="0" cy="18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663" name="Group 39">
            <a:extLst>
              <a:ext uri="{FF2B5EF4-FFF2-40B4-BE49-F238E27FC236}">
                <a16:creationId xmlns:a16="http://schemas.microsoft.com/office/drawing/2014/main" id="{026955BE-9AE6-7740-B78E-75BACA4AD569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4076700"/>
            <a:ext cx="3671887" cy="431800"/>
            <a:chOff x="1156" y="3974"/>
            <a:chExt cx="2087" cy="182"/>
          </a:xfrm>
        </p:grpSpPr>
        <p:sp>
          <p:nvSpPr>
            <p:cNvPr id="38933" name="Line 40">
              <a:extLst>
                <a:ext uri="{FF2B5EF4-FFF2-40B4-BE49-F238E27FC236}">
                  <a16:creationId xmlns:a16="http://schemas.microsoft.com/office/drawing/2014/main" id="{5F8BD3F1-02FA-9F4C-8FC0-A565F9545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020"/>
              <a:ext cx="0" cy="13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4" name="Line 41">
              <a:extLst>
                <a:ext uri="{FF2B5EF4-FFF2-40B4-BE49-F238E27FC236}">
                  <a16:creationId xmlns:a16="http://schemas.microsoft.com/office/drawing/2014/main" id="{F1356006-09A8-E340-9A1D-22D030E26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4156"/>
              <a:ext cx="2087" cy="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35" name="Line 42">
              <a:extLst>
                <a:ext uri="{FF2B5EF4-FFF2-40B4-BE49-F238E27FC236}">
                  <a16:creationId xmlns:a16="http://schemas.microsoft.com/office/drawing/2014/main" id="{ED872DE8-C7DA-E34F-A22E-AF9AEF207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3974"/>
              <a:ext cx="0" cy="18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6667" name="Object 43">
            <a:extLst>
              <a:ext uri="{FF2B5EF4-FFF2-40B4-BE49-F238E27FC236}">
                <a16:creationId xmlns:a16="http://schemas.microsoft.com/office/drawing/2014/main" id="{46432EB3-1246-5943-911F-C9D576FB1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627563"/>
          <a:ext cx="28416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8" name="公式" r:id="rId15" imgW="16821150" imgH="3949700" progId="Equation.3">
                  <p:embed/>
                </p:oleObj>
              </mc:Choice>
              <mc:Fallback>
                <p:oleObj name="公式" r:id="rId15" imgW="16821150" imgH="3949700" progId="Equation.3">
                  <p:embed/>
                  <p:pic>
                    <p:nvPicPr>
                      <p:cNvPr id="26667" name="Object 43">
                        <a:extLst>
                          <a:ext uri="{FF2B5EF4-FFF2-40B4-BE49-F238E27FC236}">
                            <a16:creationId xmlns:a16="http://schemas.microsoft.com/office/drawing/2014/main" id="{46432EB3-1246-5943-911F-C9D576FB1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27563"/>
                        <a:ext cx="28416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0" name="Object 44">
            <a:extLst>
              <a:ext uri="{FF2B5EF4-FFF2-40B4-BE49-F238E27FC236}">
                <a16:creationId xmlns:a16="http://schemas.microsoft.com/office/drawing/2014/main" id="{4F368A04-A8DC-2A45-8371-DBAD2A361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450"/>
          <a:ext cx="49418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9" name="公式" r:id="rId17" imgW="29254450" imgH="3949700" progId="Equation.3">
                  <p:embed/>
                </p:oleObj>
              </mc:Choice>
              <mc:Fallback>
                <p:oleObj name="公式" r:id="rId17" imgW="29254450" imgH="3949700" progId="Equation.3">
                  <p:embed/>
                  <p:pic>
                    <p:nvPicPr>
                      <p:cNvPr id="38930" name="Object 44">
                        <a:extLst>
                          <a:ext uri="{FF2B5EF4-FFF2-40B4-BE49-F238E27FC236}">
                            <a16:creationId xmlns:a16="http://schemas.microsoft.com/office/drawing/2014/main" id="{4F368A04-A8DC-2A45-8371-DBAD2A361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450"/>
                        <a:ext cx="4941888" cy="666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45">
            <a:extLst>
              <a:ext uri="{FF2B5EF4-FFF2-40B4-BE49-F238E27FC236}">
                <a16:creationId xmlns:a16="http://schemas.microsoft.com/office/drawing/2014/main" id="{72C0B7E0-7522-C247-B534-E542A27DFB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9825" y="708025"/>
          <a:ext cx="48926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0" name="公式" r:id="rId19" imgW="28962350" imgH="3949700" progId="Equation.3">
                  <p:embed/>
                </p:oleObj>
              </mc:Choice>
              <mc:Fallback>
                <p:oleObj name="公式" r:id="rId19" imgW="28962350" imgH="3949700" progId="Equation.3">
                  <p:embed/>
                  <p:pic>
                    <p:nvPicPr>
                      <p:cNvPr id="38931" name="Object 45">
                        <a:extLst>
                          <a:ext uri="{FF2B5EF4-FFF2-40B4-BE49-F238E27FC236}">
                            <a16:creationId xmlns:a16="http://schemas.microsoft.com/office/drawing/2014/main" id="{72C0B7E0-7522-C247-B534-E542A27DF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708025"/>
                        <a:ext cx="4892675" cy="666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46">
            <a:extLst>
              <a:ext uri="{FF2B5EF4-FFF2-40B4-BE49-F238E27FC236}">
                <a16:creationId xmlns:a16="http://schemas.microsoft.com/office/drawing/2014/main" id="{3059FF23-4789-7549-8079-6614721CE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1373188"/>
          <a:ext cx="49672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1" name="公式" r:id="rId21" imgW="29400500" imgH="3949700" progId="Equation.3">
                  <p:embed/>
                </p:oleObj>
              </mc:Choice>
              <mc:Fallback>
                <p:oleObj name="公式" r:id="rId21" imgW="29400500" imgH="3949700" progId="Equation.3">
                  <p:embed/>
                  <p:pic>
                    <p:nvPicPr>
                      <p:cNvPr id="38932" name="Object 46">
                        <a:extLst>
                          <a:ext uri="{FF2B5EF4-FFF2-40B4-BE49-F238E27FC236}">
                            <a16:creationId xmlns:a16="http://schemas.microsoft.com/office/drawing/2014/main" id="{3059FF23-4789-7549-8079-6614721CE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373188"/>
                        <a:ext cx="4967288" cy="666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08310B-B8B4-4F08-8250-E4284215BB5B}"/>
                  </a:ext>
                </a:extLst>
              </p:cNvPr>
              <p:cNvSpPr txBox="1"/>
              <p:nvPr/>
            </p:nvSpPr>
            <p:spPr>
              <a:xfrm>
                <a:off x="3499230" y="2310285"/>
                <a:ext cx="1144778" cy="8670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𝑖𝑥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08310B-B8B4-4F08-8250-E4284215B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30" y="2310285"/>
                <a:ext cx="1144778" cy="8670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ED3087-FFC5-4CDD-B561-6ACAFFD5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5464</TotalTime>
  <Words>2295</Words>
  <Application>Microsoft Office PowerPoint</Application>
  <PresentationFormat>全屏显示(4:3)</PresentationFormat>
  <Paragraphs>265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黑体</vt:lpstr>
      <vt:lpstr>Arial</vt:lpstr>
      <vt:lpstr>Cambria Math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365</cp:revision>
  <dcterms:created xsi:type="dcterms:W3CDTF">2008-05-15T01:23:28Z</dcterms:created>
  <dcterms:modified xsi:type="dcterms:W3CDTF">2020-05-25T07:30:54Z</dcterms:modified>
</cp:coreProperties>
</file>