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6" r:id="rId2"/>
    <p:sldId id="364" r:id="rId3"/>
    <p:sldId id="365" r:id="rId4"/>
    <p:sldId id="416" r:id="rId5"/>
    <p:sldId id="417" r:id="rId6"/>
    <p:sldId id="426" r:id="rId7"/>
    <p:sldId id="418" r:id="rId8"/>
    <p:sldId id="381" r:id="rId9"/>
    <p:sldId id="383" r:id="rId10"/>
    <p:sldId id="384" r:id="rId11"/>
    <p:sldId id="425" r:id="rId12"/>
    <p:sldId id="421" r:id="rId13"/>
    <p:sldId id="424" r:id="rId14"/>
    <p:sldId id="422" r:id="rId15"/>
    <p:sldId id="419" r:id="rId16"/>
    <p:sldId id="423" r:id="rId17"/>
    <p:sldId id="391" r:id="rId18"/>
    <p:sldId id="392" r:id="rId19"/>
    <p:sldId id="393" r:id="rId20"/>
    <p:sldId id="415" r:id="rId21"/>
    <p:sldId id="414" r:id="rId22"/>
    <p:sldId id="420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3161" autoAdjust="0"/>
  </p:normalViewPr>
  <p:slideViewPr>
    <p:cSldViewPr>
      <p:cViewPr varScale="1">
        <p:scale>
          <a:sx n="111" d="100"/>
          <a:sy n="111" d="100"/>
        </p:scale>
        <p:origin x="15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AFAD1-01B5-49CA-A0CC-168FA6B0B264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AA8C2-7FCA-4B0E-996B-BC8D75B5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DC4FDD4-3BAE-491C-9A09-0FB2E05C07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B645B8B-FF21-48F3-967B-C7024F3334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3DC1DB-826C-4503-9C18-D2B66B9E0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2000"/>
            </a:lvl1pPr>
          </a:lstStyle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202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内容">
            <a:extLst>
              <a:ext uri="{FF2B5EF4-FFF2-40B4-BE49-F238E27FC236}">
                <a16:creationId xmlns:a16="http://schemas.microsoft.com/office/drawing/2014/main" id="{E2A59A70-042B-414D-A30E-77260B5BB3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3602FA62-FFE5-C74D-8BFC-300A84D0FF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0325" y="6453188"/>
            <a:ext cx="958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>
            <a:extLst>
              <a:ext uri="{FF2B5EF4-FFF2-40B4-BE49-F238E27FC236}">
                <a16:creationId xmlns:a16="http://schemas.microsoft.com/office/drawing/2014/main" id="{81D4807E-5083-1E4D-AEFC-2A0641B15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0"/>
            <a:ext cx="3168352" cy="400110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内容回顾：正则变换</a:t>
            </a:r>
            <a:endParaRPr lang="en-US" altLang="zh-CN" sz="16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9843DF-0A02-416C-99EB-7D639A96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0F56DEE1-CBA4-45EB-9937-B2308FF216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702" y="476672"/>
                <a:ext cx="8928992" cy="63055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  <m: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</m:d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d>
                      <m:dPr>
                        <m:ctrlP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  <m: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</m:d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𝐻</m:t>
                    </m:r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sSup>
                      <m:sSupPr>
                        <m:ctrlP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p>
                        <m: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0"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是正则变换的条件</a:t>
                </a:r>
                <a:endParaRPr kumimoji="0" lang="en-US" altLang="zh-C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  <m:r>
                        <a:rPr kumimoji="0" lang="en-US" altLang="zh-CN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</m:acc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num>
                        <m:den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num>
                        <m:den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p>
                        <m:sSup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p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num>
                        <m:den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kumimoji="0"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sSub>
                        <m:sSubPr>
                          <m:ctrlP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sSub>
                        <m:sSubPr>
                          <m:ctrlP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kumimoji="0"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</m:acc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2000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p>
                        <m:sSup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p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sSub>
                        <m:sSubPr>
                          <m:ctrlP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kumimoji="0"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</m:acc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p>
                        <m:sSup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p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b>
                      </m:sSub>
                      <m:r>
                        <a:rPr kumimoji="0"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sSub>
                        <m:sSubPr>
                          <m:ctrlP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kumimoji="0"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</m:acc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p>
                        <m:sSup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p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0F56DEE1-CBA4-45EB-9937-B2308FF21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702" y="476672"/>
                <a:ext cx="8928992" cy="6305572"/>
              </a:xfrm>
              <a:prstGeom prst="rect">
                <a:avLst/>
              </a:prstGeom>
              <a:blipFill>
                <a:blip r:embed="rId2"/>
                <a:stretch>
                  <a:fillRect t="-579"/>
                </a:stretch>
              </a:blip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06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4" y="-69008"/>
                <a:ext cx="9122791" cy="6985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den>
                      </m:f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"/>
                                    </m:r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func>
                            <m:func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groupChr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=−2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func>
                        <m:func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 </m:t>
                      </m:r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1−</m:t>
                          </m:r>
                          <m:func>
                            <m:func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⟹  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kumimoji="0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</m:oMath>
                  </m:oMathPara>
                </a14:m>
                <a:endParaRPr kumimoji="0" lang="en-US" altLang="zh-CN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同理可得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zh-CN" alt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，主函数的最终表达式为</a:t>
                </a:r>
                <a:endParaRPr kumimoji="0" lang="en-US" altLang="zh-CN" sz="2000" b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𝐸𝑡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𝑊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𝐸𝑡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(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广义动量为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，广义坐标为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𝜕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𝑆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/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𝜕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，注意到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𝐸</m:t>
                    </m:r>
                    <m: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也依赖于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⟹ 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func>
                            <m:func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0" lang="zh-CN" alt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</m:t>
                      </m:r>
                      <m:r>
                        <a:rPr kumimoji="0"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结合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func>
                            <m:func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unc>
                        <m:func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 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func>
                            <m:func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𝑆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unc>
                        <m:func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</m:t>
                      </m:r>
                    </m:oMath>
                  </m:oMathPara>
                </a14:m>
                <a:endPara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同理可得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 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=−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，系统的广义坐标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arccos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func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arccos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04" y="-69008"/>
                <a:ext cx="9122791" cy="6985438"/>
              </a:xfrm>
              <a:prstGeom prst="rect">
                <a:avLst/>
              </a:prstGeom>
              <a:blipFill>
                <a:blip r:embed="rId2"/>
                <a:stretch>
                  <a:fillRect l="-73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958953-D5D2-4008-AD96-96403E8A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53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4" y="182592"/>
                <a:ext cx="9122791" cy="60431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arccos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func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arccos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根据上方第一行，可以解出运动方程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  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kumimoji="0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𝜀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altLang="zh-CN" sz="2000" b="0" i="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上式中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𝜀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𝜀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为积分常数，通过初始条件确定，系统的总能量表示为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这样二维谐振子问题就完全解出来了。</a:t>
                </a:r>
                <a:endParaRPr kumimoji="0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注意：能量一般表示为</a:t>
                </a:r>
                <a14:m>
                  <m:oMath xmlns:m="http://schemas.openxmlformats.org/officeDocument/2006/math">
                    <m:r>
                      <a:rPr kumimoji="0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𝑬</m:t>
                    </m:r>
                    <m:r>
                      <a:rPr kumimoji="0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0"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𝑬</m:t>
                    </m:r>
                    <m:d>
                      <m:dPr>
                        <m:ctrlPr>
                          <a:rPr kumimoji="0"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𝜶</m:t>
                            </m:r>
                          </m:e>
                          <m:sub>
                            <m:r>
                              <a:rPr kumimoji="0"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𝜶</m:t>
                            </m:r>
                          </m:e>
                          <m:sub>
                            <m:r>
                              <a:rPr kumimoji="0"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，故能量</a:t>
                </a:r>
                <a:endParaRPr kumimoji="0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≠0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如果运动积分取为了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0"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，则能量对这些积分的导数一般不为</a:t>
                </a:r>
                <a:r>
                  <a:rPr kumimoji="0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0.</a:t>
                </a:r>
              </a:p>
            </p:txBody>
          </p:sp>
        </mc:Choice>
        <mc:Fallback xmlns="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04" y="182592"/>
                <a:ext cx="9122791" cy="6043193"/>
              </a:xfrm>
              <a:prstGeom prst="rect">
                <a:avLst/>
              </a:prstGeom>
              <a:blipFill>
                <a:blip r:embed="rId2"/>
                <a:stretch>
                  <a:fillRect l="-735" b="-908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958953-D5D2-4008-AD96-96403E8A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5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512" y="521940"/>
                <a:ext cx="9144000" cy="60857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𝐻</m:t>
                    </m:r>
                  </m:oMath>
                </a14:m>
                <a:r>
                  <a:rPr kumimoji="0"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对某个变量及其偏导数的依赖可以分离</a:t>
                </a:r>
                <a:r>
                  <a:rPr kumimoji="0"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，即哈密顿</a:t>
                </a:r>
                <a:r>
                  <a:rPr kumimoji="0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-</a:t>
                </a:r>
                <a:r>
                  <a:rPr kumimoji="0"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雅可比方程可以改写为</a:t>
                </a:r>
                <a:endParaRPr kumimoji="0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Φ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;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0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</m:oMath>
                </a14:m>
                <a:r>
                  <a:rPr kumimoji="0" lang="zh-CN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的依赖可以分离出来，主函数变为</a:t>
                </a:r>
                <a:endParaRPr kumimoji="0" lang="en-US" altLang="zh-C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  <m:sup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代入上式，易得</a:t>
                </a:r>
                <a:endParaRPr kumimoji="0" lang="en-US" altLang="zh-C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Φ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;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d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d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kumimoji="0"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求解上述方程</a:t>
                </a:r>
                <a:r>
                  <a:rPr kumimoji="0" lang="zh-CN" altLang="en-US" sz="2000" i="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，原则上可以得到</a:t>
                </a:r>
                <a:endParaRPr kumimoji="0" lang="en-US" altLang="zh-CN" sz="2000" i="0" dirty="0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,…,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kumimoji="0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kumimoji="0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,…,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kumimoji="0"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kumimoji="0" lang="en-US" altLang="zh-C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若仅让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变化，其他变量不变，上式仍满足，故左方必等于常数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r>
                  <a:rPr kumimoji="0"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</a:t>
                </a:r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由此可见，只要对于某个变量及其导数的依赖可以分离出来，则分离出的部分必等于常数</a:t>
                </a:r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521940"/>
                <a:ext cx="9144000" cy="6085705"/>
              </a:xfrm>
              <a:prstGeom prst="rect">
                <a:avLst/>
              </a:prstGeom>
              <a:blipFill>
                <a:blip r:embed="rId2"/>
                <a:stretch>
                  <a:fillRect l="-667" b="-60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B4B54A-602F-4C87-A43F-CF574756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746DA-1956-49B6-A52E-E0B556C7941A}"/>
              </a:ext>
            </a:extLst>
          </p:cNvPr>
          <p:cNvSpPr/>
          <p:nvPr/>
        </p:nvSpPr>
        <p:spPr>
          <a:xfrm>
            <a:off x="15435" y="0"/>
            <a:ext cx="3278462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kumimoji="0"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分离变量法的一般形式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6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695986-78E1-4270-82C1-DEA665CA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0">
                <a:extLst>
                  <a:ext uri="{FF2B5EF4-FFF2-40B4-BE49-F238E27FC236}">
                    <a16:creationId xmlns:a16="http://schemas.microsoft.com/office/drawing/2014/main" id="{FDCBF1BB-FF43-4C70-8240-99707DC1D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512" y="521940"/>
                <a:ext cx="9144000" cy="5476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命题：若哈密顿函数对某广义动量及其共轭动量的依赖可以分离，即</a:t>
                </a:r>
                <a:endParaRPr kumimoji="0"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;</m:t>
                          </m:r>
                          <m:r>
                            <a:rPr kumimoji="0"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  <m:d>
                            <m:dPr>
                              <m:ctrlP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0"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则       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  <m:d>
                      <m:dPr>
                        <m:ctrlPr>
                          <a:rPr kumimoji="0"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0"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</m:oMath>
                </a14:m>
                <a:endParaRPr kumimoji="0" lang="en-US" altLang="zh-CN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证明：利用泊松括号</a:t>
                </a:r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</m:acc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𝜕𝜑</m:t>
                          </m:r>
                        </m:num>
                        <m:den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𝜕𝜑</m:t>
                                  </m:r>
                                </m:num>
                                <m:den>
                                  <m:r>
                                    <a:rPr kumimoji="0"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kumimoji="0"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kumimoji="0"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kumimoji="0"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𝜕𝜑</m:t>
                                  </m:r>
                                </m:num>
                                <m:den>
                                  <m:r>
                                    <a:rPr kumimoji="0"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kumimoji="0"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kumimoji="0"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kumimoji="0"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𝜕𝜑</m:t>
                          </m:r>
                        </m:num>
                        <m:den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𝜕𝜑</m:t>
                          </m:r>
                        </m:num>
                        <m:den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𝜕𝜑</m:t>
                          </m:r>
                        </m:num>
                        <m:den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den>
                      </m:f>
                      <m:f>
                        <m:fPr>
                          <m:ctrlP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𝜕𝜑</m:t>
                          </m:r>
                        </m:num>
                        <m:den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𝜕𝜑</m:t>
                          </m:r>
                        </m:num>
                        <m:den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0"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den>
                      </m:f>
                      <m:f>
                        <m:fPr>
                          <m:ctrlP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𝜕𝜑</m:t>
                          </m:r>
                        </m:num>
                        <m:den>
                          <m: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</m:oMath>
                  </m:oMathPara>
                </a14:m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故</a:t>
                </a:r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常数</m:t>
                          </m:r>
                        </m:e>
                      </m:d>
                    </m:oMath>
                  </m:oMathPara>
                </a14:m>
                <a:endParaRPr kumimoji="0" lang="en-US" altLang="zh-CN" sz="20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同理可证明</a:t>
                </a:r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，如果对于部分变量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及其共轭动量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kumimoji="0"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等的依赖可以分离，则必有</a:t>
                </a:r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常数</m:t>
                          </m:r>
                        </m:e>
                      </m:d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0">
                <a:extLst>
                  <a:ext uri="{FF2B5EF4-FFF2-40B4-BE49-F238E27FC236}">
                    <a16:creationId xmlns:a16="http://schemas.microsoft.com/office/drawing/2014/main" id="{FDCBF1BB-FF43-4C70-8240-99707DC1D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521940"/>
                <a:ext cx="9144000" cy="5476564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70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04" y="620688"/>
                <a:ext cx="8928992" cy="5886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若哈密顿</a:t>
                </a:r>
                <a:r>
                  <a:rPr kumimoji="0" lang="en-US" altLang="zh-CN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-</a:t>
                </a:r>
                <a:r>
                  <a:rPr kumimoji="0" lang="zh-CN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雅可比方程可以写为</a:t>
                </a:r>
                <a:endParaRPr kumimoji="0" lang="en-US" altLang="zh-CN" sz="2000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Φ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;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kumimoji="0"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则主函数对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的依赖可以分离出来，即 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kumimoji="0"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n-US" altLang="zh-CN" sz="20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0" lang="en-US" altLang="zh-CN" sz="20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 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Φ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;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继续上述步骤，若能分离出所有的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kumimoji="0"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的依赖也可得到，得主函数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特殊情形</a:t>
                </a:r>
                <a:endParaRPr kumimoji="0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i="0" dirty="0">
                    <a:latin typeface="+mj-lt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是循环坐标，则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Φ</m:t>
                    </m:r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没有依赖，则第一个方程变为</a:t>
                </a:r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d>
                        <m:dPr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n-US" altLang="zh-CN" sz="20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0" lang="en-US" altLang="zh-CN" sz="20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⟹   </m:t>
                      </m:r>
                      <m:f>
                        <m:fPr>
                          <m:ctrlPr>
                            <a:rPr kumimoji="0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20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sz="200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⟹   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主函数具有如下简单形式</a:t>
                </a:r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  <m:sup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620688"/>
                <a:ext cx="8928992" cy="5886291"/>
              </a:xfrm>
              <a:prstGeom prst="rect">
                <a:avLst/>
              </a:prstGeom>
              <a:blipFill>
                <a:blip r:embed="rId2"/>
                <a:stretch>
                  <a:fillRect l="-751" t="-829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B4B54A-602F-4C87-A43F-CF574756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746DA-1956-49B6-A52E-E0B556C7941A}"/>
              </a:ext>
            </a:extLst>
          </p:cNvPr>
          <p:cNvSpPr/>
          <p:nvPr/>
        </p:nvSpPr>
        <p:spPr>
          <a:xfrm>
            <a:off x="107504" y="19472"/>
            <a:ext cx="2350323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kumimoji="0" lang="zh-CN" altLang="en-US" b="1" dirty="0">
                <a:solidFill>
                  <a:srgbClr val="0000FF"/>
                </a:solidFill>
                <a:ea typeface="黑体" panose="02010609060101010101" pitchFamily="49" charset="-122"/>
              </a:rPr>
              <a:t>分离变量法小结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7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917"/>
                <a:ext cx="9144000" cy="67936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例</a:t>
                </a:r>
                <a:r>
                  <a:rPr kumimoji="0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  <a:r>
                  <a:rPr kumimoji="0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：有心力势场中平面运动的质点</a:t>
                </a:r>
                <a:endParaRPr kumimoji="0"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𝐸𝑡</m:t>
                      </m:r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</m:t>
                      </m:r>
                    </m:oMath>
                  </m:oMathPara>
                </a14:m>
                <a:endParaRPr kumimoji="0"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0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d>
                        <m:dPr>
                          <m:ctrlP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r>
                        <a:rPr kumimoji="0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</m:oMath>
                  </m:oMathPara>
                </a14:m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因为上边表达式中对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</m:oMath>
                </a14:m>
                <a:r>
                  <a:rPr kumimoji="0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的依赖性可以分离，故</a:t>
                </a:r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0" lang="en-US" altLang="zh-CN" sz="2400" b="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</m:oMath>
                </a14:m>
                <a:r>
                  <a:rPr kumimoji="0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是循环坐标，故有</a:t>
                </a:r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b>
                            <m:sSubPr>
                              <m:ctrlPr>
                                <a:rPr kumimoji="0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den>
                      </m:f>
                      <m:r>
                        <a:rPr kumimoji="0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𝐽</m:t>
                      </m:r>
                      <m:r>
                        <a:rPr kumimoji="0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d>
                        <m:dPr>
                          <m:ctrlP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常数</m:t>
                          </m:r>
                        </m:e>
                      </m:d>
                      <m:r>
                        <a:rPr kumimoji="0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f>
                        <m:fPr>
                          <m:ctrlP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d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d</m:t>
                                      </m:r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0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d>
                        <m:dPr>
                          <m:ctrlP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r>
                        <a:rPr kumimoji="0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</m:oMath>
                  </m:oMathPara>
                </a14:m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求解右方第一式，易得</a:t>
                </a:r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24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b>
                            <m:sSubPr>
                              <m:ctrlP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sz="24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den>
                      </m:f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𝐸</m:t>
                              </m:r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kumimoji="0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系统的主函数为（积分常数为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𝐽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</m:oMath>
                </a14:m>
                <a:r>
                  <a:rPr kumimoji="0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）</a:t>
                </a:r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kumimoji="0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kumimoji="0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𝐸𝑡</m:t>
                      </m:r>
                      <m:r>
                        <a:rPr kumimoji="0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𝐽</m:t>
                      </m:r>
                      <m:r>
                        <a:rPr kumimoji="0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𝜃</m:t>
                      </m:r>
                      <m:r>
                        <a:rPr kumimoji="0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𝐸</m:t>
                                  </m:r>
                                  <m: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kumimoji="0"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𝐽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kumimoji="0"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  <m:r>
                            <a:rPr kumimoji="0"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2917"/>
                <a:ext cx="9144000" cy="6793655"/>
              </a:xfrm>
              <a:prstGeom prst="rect">
                <a:avLst/>
              </a:prstGeom>
              <a:blipFill>
                <a:blip r:embed="rId2"/>
                <a:stretch>
                  <a:fillRect l="-1000" t="-98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B4B54A-602F-4C87-A43F-CF574756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4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600A80-FF1C-4353-9D5F-A72500EB7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0">
                <a:extLst>
                  <a:ext uri="{FF2B5EF4-FFF2-40B4-BE49-F238E27FC236}">
                    <a16:creationId xmlns:a16="http://schemas.microsoft.com/office/drawing/2014/main" id="{76FF3B1F-5CA9-48CE-91BA-9A56A108E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66" y="152400"/>
                <a:ext cx="9144000" cy="67864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不同坐标系下，哈密顿函数的形式不一样。分离变量的成败，具有决定性意义的是坐标系的选取。下面讨论几种常用坐标系</a:t>
                </a:r>
                <a:endParaRPr kumimoji="0"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(1) </a:t>
                </a:r>
                <a:r>
                  <a:rPr kumimoji="0"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球坐标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  <m: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  <m: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𝜑</m:t>
                        </m:r>
                      </m:e>
                    </m:d>
                  </m:oMath>
                </a14:m>
                <a:endParaRPr kumimoji="0"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func>
                        <m:funcPr>
                          <m:ctrlPr>
                            <a:rPr kumimoji="0"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kumimoji="0"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</m:func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func>
                        <m:funcPr>
                          <m:ctrlPr>
                            <a:rPr kumimoji="0"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kumimoji="0"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</m:func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𝑧</m:t>
                      </m:r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func>
                        <m:funcPr>
                          <m:ctrlPr>
                            <a:rPr kumimoji="0"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n-US" altLang="zh-CN" sz="2400" b="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endParaRPr kumimoji="0" lang="en-US" altLang="zh-CN" sz="2400" b="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(2) 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柱坐标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→  </m:t>
                    </m:r>
                  </m:oMath>
                </a14:m>
                <a:r>
                  <a:rPr kumimoji="0"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抛物线坐标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𝜉</m:t>
                        </m:r>
                        <m: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  <m: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d>
                  </m:oMath>
                </a14:m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</m:t>
                      </m:r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𝑧</m:t>
                      </m:r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𝜉</m:t>
                          </m:r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</m:d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𝜉𝜂</m:t>
                          </m:r>
                        </m:e>
                      </m:rad>
                    </m:oMath>
                  </m:oMathPara>
                </a14:m>
                <a:endParaRPr kumimoji="0" lang="en-US" altLang="zh-CN" sz="2400" b="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en-US" altLang="zh-CN" sz="2000" b="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 0≤</m:t>
                        </m:r>
                        <m:r>
                          <a:rPr kumimoji="0"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𝜉</m:t>
                        </m:r>
                        <m:r>
                          <a:rPr kumimoji="0"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  <m:r>
                          <a:rPr kumimoji="0"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&lt;∞   </m:t>
                        </m:r>
                      </m:e>
                    </m:d>
                  </m:oMath>
                </a14:m>
                <a:endParaRPr kumimoji="0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(3) </a:t>
                </a:r>
                <a:r>
                  <a:rPr kumimoji="0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柱坐标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  <m:r>
                          <a:rPr kumimoji="0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  <m:r>
                          <a:rPr kumimoji="0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kumimoji="0"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→  </m:t>
                    </m:r>
                  </m:oMath>
                </a14:m>
                <a:r>
                  <a:rPr kumimoji="0"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椭圆坐标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𝜉</m:t>
                        </m:r>
                        <m: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  <m: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d>
                  </m:oMath>
                </a14:m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</m:t>
                      </m:r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𝑧</m:t>
                      </m:r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𝜎𝜉𝜂</m:t>
                      </m:r>
                    </m:oMath>
                  </m:oMathPara>
                </a14:m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en-US" altLang="zh-CN" sz="2000" b="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  1≤</m:t>
                        </m:r>
                        <m:r>
                          <a:rPr kumimoji="0"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𝜉</m:t>
                        </m:r>
                        <m:r>
                          <a:rPr kumimoji="0"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&lt;∞,     −1≤</m:t>
                        </m:r>
                        <m:r>
                          <a:rPr kumimoji="0"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  <m:r>
                          <a:rPr kumimoji="0"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≤1   </m:t>
                        </m:r>
                      </m:e>
                    </m:d>
                  </m:oMath>
                </a14:m>
                <a:endParaRPr kumimoji="0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0">
                <a:extLst>
                  <a:ext uri="{FF2B5EF4-FFF2-40B4-BE49-F238E27FC236}">
                    <a16:creationId xmlns:a16="http://schemas.microsoft.com/office/drawing/2014/main" id="{76FF3B1F-5CA9-48CE-91BA-9A56A108E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66" y="152400"/>
                <a:ext cx="9144000" cy="6786410"/>
              </a:xfrm>
              <a:prstGeom prst="rect">
                <a:avLst/>
              </a:prstGeom>
              <a:blipFill>
                <a:blip r:embed="rId2"/>
                <a:stretch>
                  <a:fillRect l="-106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71098CF-BC5C-4F58-A2FB-A2C2C005B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84" y="4437112"/>
            <a:ext cx="2277980" cy="2277980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242D0A4B-18A8-4350-8980-A78B0D106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3084" y="2916246"/>
            <a:ext cx="2277980" cy="11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6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729" y="-99392"/>
                <a:ext cx="8884542" cy="67586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6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：球坐标系中，用分离变量法求解哈密顿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-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雅可比方程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𝐻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𝜑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𝑏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解答：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H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不显含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0" lang="zh-CN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𝐻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den>
                    </m:f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，主函数为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𝐸𝑡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𝑊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</m:acc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den>
                          </m:f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𝑏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  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𝑏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𝑊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𝜑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𝑑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nary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𝜑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nary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func>
                                    <m:funcPr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kumimoji="0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0" lang="en-US" altLang="zh-CN" sz="2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rad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nary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𝐸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kumimoji="0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rad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729" y="-99392"/>
                <a:ext cx="8884542" cy="6758645"/>
              </a:xfrm>
              <a:prstGeom prst="rect">
                <a:avLst/>
              </a:prstGeom>
              <a:blipFill>
                <a:blip r:embed="rId2"/>
                <a:stretch>
                  <a:fillRect l="-1029" t="-993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1E299D9-F379-4D0B-B53F-CB0F722C512B}"/>
              </a:ext>
            </a:extLst>
          </p:cNvPr>
          <p:cNvSpPr/>
          <p:nvPr/>
        </p:nvSpPr>
        <p:spPr bwMode="auto">
          <a:xfrm>
            <a:off x="3995936" y="2276872"/>
            <a:ext cx="576064" cy="50405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E5FE308-5B63-4D5C-87DE-0B11954106DB}"/>
              </a:ext>
            </a:extLst>
          </p:cNvPr>
          <p:cNvSpPr/>
          <p:nvPr/>
        </p:nvSpPr>
        <p:spPr bwMode="auto">
          <a:xfrm>
            <a:off x="2771800" y="2204864"/>
            <a:ext cx="3168352" cy="93610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41874-DCF8-4913-8814-916FDA58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F9C870C-5FE0-41FA-866E-7CC7310B3108}"/>
                  </a:ext>
                </a:extLst>
              </p:cNvPr>
              <p:cNvSpPr/>
              <p:nvPr/>
            </p:nvSpPr>
            <p:spPr>
              <a:xfrm>
                <a:off x="7812360" y="1700808"/>
                <a:ext cx="1125756" cy="729430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</m:acc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</m:num>
                        <m:den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F9C870C-5FE0-41FA-866E-7CC7310B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1700808"/>
                <a:ext cx="1125756" cy="729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729" y="-99392"/>
                <a:ext cx="8884542" cy="67883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0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7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：抛物线坐标系中，用分离变量法求解哈密顿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-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雅可比方程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柱系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→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抛物</m:t>
                      </m:r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线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系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𝑧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𝜉𝜂</m:t>
                          </m:r>
                        </m:e>
                      </m:ra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𝐻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𝜉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𝜂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𝜉𝜂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𝜉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</m:den>
                      </m:f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rPr>
                  <a:t>分离变量法，得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𝜉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𝜂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𝜉𝜂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𝜉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两边乘以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𝜉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𝜂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𝜉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𝜂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𝜂</m:t>
                              </m:r>
                            </m:den>
                          </m:f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𝜉</m:t>
                              </m:r>
                            </m:den>
                          </m:f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𝑏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𝜉</m:t>
                      </m:r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𝜉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den>
                          </m:f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𝜂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𝜂</m:t>
                              </m:r>
                            </m:den>
                          </m:f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𝑏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𝜂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𝐸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求解之后分别得到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𝜉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𝜂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，对应的主函数为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𝜉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𝜂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sub>
                      </m:sSub>
                      <m:r>
                        <a:rPr kumimoji="0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𝜃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729" y="-99392"/>
                <a:ext cx="8884542" cy="6788333"/>
              </a:xfrm>
              <a:prstGeom prst="rect">
                <a:avLst/>
              </a:prstGeom>
              <a:blipFill>
                <a:blip r:embed="rId2"/>
                <a:stretch>
                  <a:fillRect l="-1029" t="-988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1E299D9-F379-4D0B-B53F-CB0F722C512B}"/>
              </a:ext>
            </a:extLst>
          </p:cNvPr>
          <p:cNvSpPr/>
          <p:nvPr/>
        </p:nvSpPr>
        <p:spPr bwMode="auto">
          <a:xfrm>
            <a:off x="5220072" y="1335987"/>
            <a:ext cx="576064" cy="50405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B2E52B-FF10-4B5F-AB41-40FFD535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90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-99392"/>
                <a:ext cx="9143999" cy="68284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0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8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：椭圆坐标系中，用分离变量法求解哈密顿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-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雅可比方程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柱系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→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椭圆系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𝑧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𝜎𝜉𝜂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𝜎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𝐻</m:t>
                      </m:r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𝜉</m:t>
                              </m:r>
                            </m:sub>
                            <m:sup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𝜂</m:t>
                              </m:r>
                            </m:sub>
                            <m:sup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kumimoji="0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kumimoji="0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𝜂</m:t>
                                      </m:r>
                                    </m:e>
                                    <m:sup>
                                      <m:r>
                                        <a:rPr kumimoji="0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sSubSup>
                            <m:sSubSup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sub>
                            <m:sup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altLang="zh-CN" sz="2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𝜉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𝜂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rPr>
                  <a:t>分离变量法，得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𝐻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𝐸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两边同乘以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𝜉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𝜂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，得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𝜉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𝜂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−1</m:t>
                              </m:r>
                            </m:den>
                          </m:f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𝑏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𝜂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𝜉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𝜂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(1−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𝜂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𝑏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求解之后分别得到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𝜉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𝜂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，对应的主函数为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𝜉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𝜂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-99392"/>
                <a:ext cx="9143999" cy="6828408"/>
              </a:xfrm>
              <a:prstGeom prst="rect">
                <a:avLst/>
              </a:prstGeom>
              <a:blipFill>
                <a:blip r:embed="rId2"/>
                <a:stretch>
                  <a:fillRect l="-1000" t="-98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01E299D9-F379-4D0B-B53F-CB0F722C512B}"/>
              </a:ext>
            </a:extLst>
          </p:cNvPr>
          <p:cNvSpPr/>
          <p:nvPr/>
        </p:nvSpPr>
        <p:spPr bwMode="auto">
          <a:xfrm>
            <a:off x="8244408" y="1268760"/>
            <a:ext cx="576064" cy="50405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74363C-548E-4A2D-9101-CC7CA444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23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">
            <a:extLst>
              <a:ext uri="{FF2B5EF4-FFF2-40B4-BE49-F238E27FC236}">
                <a16:creationId xmlns:a16="http://schemas.microsoft.com/office/drawing/2014/main" id="{8AC5AD85-D45E-9E4B-A86B-CC7D63491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94028"/>
            <a:ext cx="3728906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5.8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哈密顿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雅可比方程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对象 5">
                <a:extLst>
                  <a:ext uri="{FF2B5EF4-FFF2-40B4-BE49-F238E27FC236}">
                    <a16:creationId xmlns:a16="http://schemas.microsoft.com/office/drawing/2014/main" id="{E5071ECD-CA4A-AF47-8431-6B3363B0A6DF}"/>
                  </a:ext>
                </a:extLst>
              </p:cNvPr>
              <p:cNvSpPr txBox="1"/>
              <p:nvPr/>
            </p:nvSpPr>
            <p:spPr bwMode="auto">
              <a:xfrm>
                <a:off x="228933" y="1885320"/>
                <a:ext cx="1444772" cy="13666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579" name="对象 5">
                <a:extLst>
                  <a:ext uri="{FF2B5EF4-FFF2-40B4-BE49-F238E27FC236}">
                    <a16:creationId xmlns:a16="http://schemas.microsoft.com/office/drawing/2014/main" id="{E5071ECD-CA4A-AF47-8431-6B3363B0A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933" y="1885320"/>
                <a:ext cx="1444772" cy="13666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对象 18">
                <a:extLst>
                  <a:ext uri="{FF2B5EF4-FFF2-40B4-BE49-F238E27FC236}">
                    <a16:creationId xmlns:a16="http://schemas.microsoft.com/office/drawing/2014/main" id="{7AEF6BA7-BC3D-EA41-9973-BA8DC03E0F02}"/>
                  </a:ext>
                </a:extLst>
              </p:cNvPr>
              <p:cNvSpPr txBox="1"/>
              <p:nvPr/>
            </p:nvSpPr>
            <p:spPr bwMode="auto">
              <a:xfrm>
                <a:off x="6666507" y="1773188"/>
                <a:ext cx="1904999" cy="13706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580" name="对象 18">
                <a:extLst>
                  <a:ext uri="{FF2B5EF4-FFF2-40B4-BE49-F238E27FC236}">
                    <a16:creationId xmlns:a16="http://schemas.microsoft.com/office/drawing/2014/main" id="{7AEF6BA7-BC3D-EA41-9973-BA8DC03E0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6507" y="1773188"/>
                <a:ext cx="1904999" cy="1370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对象 15">
                <a:extLst>
                  <a:ext uri="{FF2B5EF4-FFF2-40B4-BE49-F238E27FC236}">
                    <a16:creationId xmlns:a16="http://schemas.microsoft.com/office/drawing/2014/main" id="{DD1953A1-A12B-8140-A20F-2A0DDA33AC5E}"/>
                  </a:ext>
                </a:extLst>
              </p:cNvPr>
              <p:cNvSpPr txBox="1"/>
              <p:nvPr/>
            </p:nvSpPr>
            <p:spPr bwMode="auto">
              <a:xfrm>
                <a:off x="2314367" y="1747341"/>
                <a:ext cx="3728906" cy="7078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581" name="对象 15">
                <a:extLst>
                  <a:ext uri="{FF2B5EF4-FFF2-40B4-BE49-F238E27FC236}">
                    <a16:creationId xmlns:a16="http://schemas.microsoft.com/office/drawing/2014/main" id="{DD1953A1-A12B-8140-A20F-2A0DDA33A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4367" y="1747341"/>
                <a:ext cx="3728906" cy="707886"/>
              </a:xfrm>
              <a:prstGeom prst="rect">
                <a:avLst/>
              </a:prstGeom>
              <a:blipFill>
                <a:blip r:embed="rId4"/>
                <a:stretch>
                  <a:fillRect l="-326" b="-7627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>
            <a:extLst>
              <a:ext uri="{FF2B5EF4-FFF2-40B4-BE49-F238E27FC236}">
                <a16:creationId xmlns:a16="http://schemas.microsoft.com/office/drawing/2014/main" id="{AF7B24F5-6C3D-2546-AD27-185B5E84DD01}"/>
              </a:ext>
            </a:extLst>
          </p:cNvPr>
          <p:cNvSpPr/>
          <p:nvPr/>
        </p:nvSpPr>
        <p:spPr>
          <a:xfrm>
            <a:off x="1947730" y="2455227"/>
            <a:ext cx="4641850" cy="376498"/>
          </a:xfrm>
          <a:prstGeom prst="rightArrow">
            <a:avLst/>
          </a:prstGeom>
          <a:solidFill>
            <a:srgbClr val="FFC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3" name="对象 18">
                <a:extLst>
                  <a:ext uri="{FF2B5EF4-FFF2-40B4-BE49-F238E27FC236}">
                    <a16:creationId xmlns:a16="http://schemas.microsoft.com/office/drawing/2014/main" id="{6862FEBC-04E3-E749-B941-D5BD39BCBD97}"/>
                  </a:ext>
                </a:extLst>
              </p:cNvPr>
              <p:cNvSpPr txBox="1"/>
              <p:nvPr/>
            </p:nvSpPr>
            <p:spPr bwMode="auto">
              <a:xfrm>
                <a:off x="1729436" y="2841307"/>
                <a:ext cx="4881339" cy="9325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583" name="对象 18">
                <a:extLst>
                  <a:ext uri="{FF2B5EF4-FFF2-40B4-BE49-F238E27FC236}">
                    <a16:creationId xmlns:a16="http://schemas.microsoft.com/office/drawing/2014/main" id="{6862FEBC-04E3-E749-B941-D5BD39BCB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9436" y="2841307"/>
                <a:ext cx="4881339" cy="932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4" name="Rectangle 3">
            <a:extLst>
              <a:ext uri="{FF2B5EF4-FFF2-40B4-BE49-F238E27FC236}">
                <a16:creationId xmlns:a16="http://schemas.microsoft.com/office/drawing/2014/main" id="{F106B7B4-2511-1C4B-86A7-998621DEB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1" y="1065213"/>
            <a:ext cx="1444772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正则变换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5" name="Rectangle 3">
                <a:extLst>
                  <a:ext uri="{FF2B5EF4-FFF2-40B4-BE49-F238E27FC236}">
                    <a16:creationId xmlns:a16="http://schemas.microsoft.com/office/drawing/2014/main" id="{F6B0E2A7-4EC8-0045-AD9D-3FE4E03F9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75" y="4330403"/>
                <a:ext cx="8464002" cy="22382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若变换后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𝐻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，则所有正则变量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均为循环变量，方程的解为 </a:t>
                </a:r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(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𝑖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=1,…,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哈密顿方程化到最简！！！</a:t>
                </a:r>
              </a:p>
            </p:txBody>
          </p:sp>
        </mc:Choice>
        <mc:Fallback xmlns="">
          <p:sp>
            <p:nvSpPr>
              <p:cNvPr id="24585" name="Rectangle 3">
                <a:extLst>
                  <a:ext uri="{FF2B5EF4-FFF2-40B4-BE49-F238E27FC236}">
                    <a16:creationId xmlns:a16="http://schemas.microsoft.com/office/drawing/2014/main" id="{F6B0E2A7-4EC8-0045-AD9D-3FE4E03F9A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75" y="4330403"/>
                <a:ext cx="8464002" cy="2238241"/>
              </a:xfrm>
              <a:prstGeom prst="rect">
                <a:avLst/>
              </a:prstGeom>
              <a:blipFill>
                <a:blip r:embed="rId6"/>
                <a:stretch>
                  <a:fillRect l="-1079" b="-4595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A883A2-1854-49DE-84ED-EB0279EF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D5DE290-9AFC-4F64-9DC5-EA00D54B7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783452"/>
            <a:ext cx="2926121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noProof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结果最简的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正则变换</a:t>
            </a:r>
          </a:p>
        </p:txBody>
      </p:sp>
    </p:spTree>
    <p:extLst>
      <p:ext uri="{BB962C8B-B14F-4D97-AF65-F5344CB8AC3E}">
        <p14:creationId xmlns:p14="http://schemas.microsoft.com/office/powerpoint/2010/main" val="326147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584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F7EE13-D22D-43D2-9092-A64667D8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731A9313-A1B4-4AF5-B35A-2873AF57C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973" y="908720"/>
            <a:ext cx="9144000" cy="2035173"/>
          </a:xfrm>
          <a:prstGeom prst="rect">
            <a:avLst/>
          </a:prstGeom>
          <a:solidFill>
            <a:schemeClr val="bg1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作业</a:t>
            </a:r>
            <a:endParaRPr lang="en-US" altLang="zh-CN" sz="3200" b="1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0" algn="ctr" eaLnBrk="1" hangingPunct="1">
              <a:lnSpc>
                <a:spcPct val="150000"/>
              </a:lnSpc>
            </a:pPr>
            <a:endParaRPr lang="en-US" altLang="zh-CN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lvl="0" algn="ctr"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0000FF"/>
                </a:solidFill>
                <a:ea typeface="黑体" panose="02010609060101010101" pitchFamily="49" charset="-122"/>
              </a:rPr>
              <a:t>5.36</a:t>
            </a: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3200" dirty="0">
                <a:solidFill>
                  <a:srgbClr val="0000FF"/>
                </a:solidFill>
                <a:ea typeface="黑体" panose="02010609060101010101" pitchFamily="49" charset="-122"/>
              </a:rPr>
              <a:t>5.39</a:t>
            </a: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3200">
                <a:solidFill>
                  <a:srgbClr val="0000FF"/>
                </a:solidFill>
                <a:ea typeface="黑体" panose="02010609060101010101" pitchFamily="49" charset="-122"/>
              </a:rPr>
              <a:t>5.41</a:t>
            </a:r>
            <a:endParaRPr lang="en-US" altLang="zh-CN" sz="3200" strike="sngStrike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8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0C02E48D-C720-4CD6-B566-51836F56A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696"/>
            <a:ext cx="9144000" cy="4680520"/>
          </a:xfrm>
          <a:prstGeom prst="rect">
            <a:avLst/>
          </a:prstGeom>
          <a:solidFill>
            <a:schemeClr val="bg1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ea typeface="黑体" panose="02010609060101010101" pitchFamily="49" charset="-122"/>
              </a:rPr>
              <a:t>Backup Slides</a:t>
            </a:r>
            <a:endParaRPr lang="en-US" altLang="zh-CN" sz="4400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855590-6568-4C0C-A8B7-D9687F95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931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0114"/>
                <a:ext cx="9144000" cy="62366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0" lang="en-US" altLang="zh-CN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9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</a:t>
                </a:r>
                <a:r>
                  <a:rPr kumimoji="0" lang="zh-CN" altLang="en-US" sz="2000" noProof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一个力学系统的哈密顿函数为</a:t>
                </a:r>
                <a:endParaRPr kumimoji="0" lang="en-US" altLang="zh-CN" sz="2000" noProof="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</m:acc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用哈密顿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-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雅可比方程求解上述</a:t>
                </a:r>
                <a:r>
                  <a:rPr kumimoji="0"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问题。</a:t>
                </a:r>
                <a:endParaRPr kumimoji="0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解答：哈密顿函数不显含时间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0"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故有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𝐸𝑡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𝑊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,…,</m:t>
                          </m:r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将哈密顿函数代入上式，易得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kumimoji="0"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kumimoji="0"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kumimoji="0"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kumimoji="0"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上式可用分离变量法，取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+…+</m:t>
                    </m:r>
                    <m:sSub>
                      <m:sSubPr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altLang="en-US" sz="2000" noProof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，有</a:t>
                </a:r>
                <a:endParaRPr kumimoji="0" lang="en-US" altLang="zh-CN" sz="2000" noProof="0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+…+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</m:oMath>
                  </m:oMathPara>
                </a14:m>
                <a:endParaRPr kumimoji="0" lang="en-US" altLang="zh-CN" sz="2000" b="0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noProof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0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000" noProof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noProof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noProof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kumimoji="0" lang="en-US" altLang="zh-CN" sz="2000" b="0" i="1" noProof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000" noProof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的形式求解上述方程，易得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0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sz="20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0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0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sz="2000" b="0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20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000" b="0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000" b="0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zh-CN" sz="2000" b="0" noProof="0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noProof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d>
                        <m:dPr>
                          <m:ctrlPr>
                            <a:rPr kumimoji="0" lang="en-US" altLang="zh-CN" sz="2000" b="0" i="1" noProof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noProof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noProof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noProof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noProof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noProof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noProof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noProof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b="0" i="1" noProof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b="0" i="1" noProof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000" b="0" i="1" noProof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kumimoji="0" lang="en-US" altLang="zh-CN" sz="2000" b="0" i="1" noProof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𝐸𝑡</m:t>
                      </m:r>
                      <m:r>
                        <a:rPr kumimoji="0" lang="en-US" altLang="zh-CN" sz="2000" b="0" i="1" noProof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+…+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  </m:t>
                      </m:r>
                      <m:r>
                        <a:rPr kumimoji="0"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其中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+…+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b>
                      </m:sSub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</m:oMath>
                  </m:oMathPara>
                </a14:m>
                <a:endParaRPr kumimoji="0" lang="en-US" altLang="zh-CN" sz="2000" noProof="0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20114"/>
                <a:ext cx="9144000" cy="6236644"/>
              </a:xfrm>
              <a:prstGeom prst="rect">
                <a:avLst/>
              </a:prstGeom>
              <a:blipFill>
                <a:blip r:embed="rId2"/>
                <a:stretch>
                  <a:fillRect l="-667" t="-78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B4B54A-602F-4C87-A43F-CF574756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91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A325203D-4F92-5843-B747-E3AC28C91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29" y="208903"/>
            <a:ext cx="3506167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一、哈密顿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雅可比方程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6" y="742423"/>
                <a:ext cx="8884542" cy="60785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考虑一类特殊的正则变换，使得变换后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𝐻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，则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均为循环变量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方程解为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 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𝑖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=1,…,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（与教材一致，</a:t>
                </a:r>
                <a14:m>
                  <m:oMath xmlns:m="http://schemas.openxmlformats.org/officeDocument/2006/math">
                    <m:r>
                      <a:rPr kumimoji="0"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kumimoji="0"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kumimoji="0"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𝛽</m:t>
                    </m:r>
                    <m:r>
                      <a:rPr kumimoji="0"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</m:t>
                    </m:r>
                  </m:oMath>
                </a14:m>
                <a:r>
                  <a:rPr kumimoji="0"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代表常数，</a:t>
                </a:r>
                <a14:m>
                  <m:oMath xmlns:m="http://schemas.openxmlformats.org/officeDocument/2006/math">
                    <m:r>
                      <a:rPr kumimoji="0"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kumimoji="0"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kumimoji="0"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  <m:r>
                      <a:rPr kumimoji="0"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</m:t>
                    </m:r>
                  </m:oMath>
                </a14:m>
                <a:r>
                  <a:rPr kumimoji="0" lang="zh-CN" alt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代表下标）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考虑母函数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𝑈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𝑆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𝑞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𝑃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，正则变换条件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𝐻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noProof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𝐻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𝐻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𝑆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.</a:t>
                </a:r>
                <a:r>
                  <a:rPr kumimoji="0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若变换后的哈密顿函数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𝐻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则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母函数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𝑆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满足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𝑆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𝐻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  ⟺  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𝑆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</m:acc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再次利用正则变换条件，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易见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type m:val="lin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𝑆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，故母函数满足方程为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  <m:d>
                            <m:d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kumimoji="0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0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上式即为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哈密顿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-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雅可比方程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256" y="742423"/>
                <a:ext cx="8884542" cy="6078523"/>
              </a:xfrm>
              <a:prstGeom prst="rect">
                <a:avLst/>
              </a:prstGeom>
              <a:blipFill>
                <a:blip r:embed="rId2"/>
                <a:stretch>
                  <a:fillRect l="-1029" r="-823" b="-230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EDA95D-72C7-4925-BEF6-9C74AA91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63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729" y="-28944"/>
                <a:ext cx="8884542" cy="66343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哈密顿</a:t>
                </a:r>
                <a:r>
                  <a:rPr kumimoji="0" lang="en-US" altLang="zh-CN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-</a:t>
                </a:r>
                <a:r>
                  <a:rPr kumimoji="0"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雅可比方程</a:t>
                </a:r>
                <a:endParaRPr kumimoji="0" lang="en-US" altLang="zh-CN" sz="2000" b="1" dirty="0">
                  <a:solidFill>
                    <a:srgbClr val="FF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满足上述方程下，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sz="20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p>
                        <m:r>
                          <a:rPr kumimoji="0" lang="en-US" altLang="zh-CN" sz="20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kumimoji="0" lang="en-US" altLang="zh-CN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，故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</m:acc>
                    <m:r>
                      <a:rPr kumimoji="0" lang="en-US" altLang="zh-CN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0"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acc>
                    <m:r>
                      <a:rPr kumimoji="0" lang="en-US" altLang="zh-CN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acc>
                      <m:accPr>
                        <m:chr m:val="⃗"/>
                        <m:ctrlPr>
                          <a:rPr kumimoji="0"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</m:e>
                    </m:acc>
                    <m:r>
                      <a:rPr kumimoji="0" lang="en-US" altLang="zh-CN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0"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e>
                    </m:acc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，均为常数。故主函数</a:t>
                </a:r>
                <a14:m>
                  <m:oMath xmlns:m="http://schemas.openxmlformats.org/officeDocument/2006/math">
                    <m:r>
                      <a:rPr kumimoji="0" lang="en-US" altLang="zh-CN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和哈密顿函数</a:t>
                </a:r>
                <a14:m>
                  <m:oMath xmlns:m="http://schemas.openxmlformats.org/officeDocument/2006/math">
                    <m:r>
                      <a:rPr kumimoji="0" lang="en-US" altLang="zh-CN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𝐻</m:t>
                    </m:r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的详细表达式为</a:t>
                </a:r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2000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b="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（</a:t>
                </a:r>
                <a:r>
                  <a:rPr kumimoji="0" lang="en-US" altLang="zh-CN" sz="2000" b="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1</a:t>
                </a:r>
                <a:r>
                  <a:rPr kumimoji="0" lang="zh-CN" altLang="en-US" sz="2000" b="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）</a:t>
                </a:r>
                <a:r>
                  <a:rPr kumimoji="0" lang="en-US" altLang="zh-CN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的自变量仅有</a:t>
                </a:r>
                <a14:m>
                  <m:oMath xmlns:m="http://schemas.openxmlformats.org/officeDocument/2006/math">
                    <m:r>
                      <a:rPr kumimoji="0" lang="en-US" altLang="zh-CN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kumimoji="0"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kumimoji="0"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，哈密顿</a:t>
                </a:r>
                <a:r>
                  <a:rPr kumimoji="0"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-</a:t>
                </a:r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雅可比方程为</a:t>
                </a:r>
                <a14:m>
                  <m:oMath xmlns:m="http://schemas.openxmlformats.org/officeDocument/2006/math">
                    <m:r>
                      <a:rPr kumimoji="0"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𝒔</m:t>
                    </m:r>
                    <m:r>
                      <a:rPr kumimoji="0"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kumimoji="0"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</m:oMath>
                </a14:m>
                <a:r>
                  <a:rPr kumimoji="0"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元偏微分方程</a:t>
                </a:r>
                <a:endParaRPr kumimoji="0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20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sz="20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num>
                        <m:den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acc>
                        <m:accPr>
                          <m:chr m:val="̇"/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</m:acc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num>
                        <m:den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</m:acc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acc>
                        <m:accPr>
                          <m:chr m:val="̇"/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</m:acc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⟹</m:t>
                      </m:r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  <m:r>
                            <a:rPr kumimoji="0" lang="en-US" altLang="zh-CN" sz="20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20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是拉氏函数的不定积分，与</a:t>
                </a:r>
                <a:r>
                  <a:rPr kumimoji="0" lang="zh-CN" alt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作用量</a:t>
                </a:r>
                <a14:m>
                  <m:oMath xmlns:m="http://schemas.openxmlformats.org/officeDocument/2006/math">
                    <m:r>
                      <a:rPr kumimoji="0"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𝑺</m:t>
                    </m:r>
                  </m:oMath>
                </a14:m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密切相关，也被成为</a:t>
                </a:r>
                <a:r>
                  <a:rPr kumimoji="0"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哈密顿作用函数</a:t>
                </a:r>
                <a:endParaRPr kumimoji="0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</a:t>
                </a:r>
                <a:r>
                  <a:rPr kumimoji="0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r>
                  <a:rPr kumimoji="0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中含有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个积分常数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，他们正是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广义动量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𝑷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</a:t>
                </a:r>
                <a:r>
                  <a:rPr kumimoji="0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）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结合正则变换条件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p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0"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0"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</m:nary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易得</a:t>
                </a:r>
                <a:r>
                  <a:rPr kumimoji="0"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广义坐标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𝑸</m:t>
                        </m:r>
                      </m:e>
                      <m:sub>
                        <m:r>
                          <a:rPr kumimoji="0"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</a:t>
                </a:r>
                <a:endParaRPr kumimoji="0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⟹      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729" y="-28944"/>
                <a:ext cx="8884542" cy="6634380"/>
              </a:xfrm>
              <a:prstGeom prst="rect">
                <a:avLst/>
              </a:prstGeom>
              <a:blipFill>
                <a:blip r:embed="rId2"/>
                <a:stretch>
                  <a:fillRect l="-686" t="-643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EDA95D-72C7-4925-BEF6-9C74AA91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76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74" y="40064"/>
                <a:ext cx="9014271" cy="65902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哈密顿</a:t>
                </a:r>
                <a:r>
                  <a:rPr kumimoji="0" lang="en-US" altLang="zh-CN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-</a:t>
                </a:r>
                <a:r>
                  <a:rPr kumimoji="0"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雅可比方程</a:t>
                </a:r>
                <a:endParaRPr kumimoji="0" lang="en-US" altLang="zh-CN" sz="2000" b="1" dirty="0">
                  <a:solidFill>
                    <a:srgbClr val="FF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,…,</m:t>
                          </m:r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𝑆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  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𝑆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lvl="0" indent="-342900" eaLnBrk="1" hangingPunct="1">
                  <a:spcBef>
                    <a:spcPct val="0"/>
                  </a:spcBef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若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num>
                      <m:den>
                        <m: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den>
                    </m:f>
                    <m:r>
                      <a:rPr kumimoji="0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0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kumimoji="0"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，则 </a:t>
                </a:r>
                <a14:m>
                  <m:oMath xmlns:m="http://schemas.openxmlformats.org/officeDocument/2006/math"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𝐻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</m:oMath>
                </a14:m>
                <a:r>
                  <a:rPr kumimoji="0"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（常数），方程化为</a:t>
                </a:r>
                <a:endParaRPr kumimoji="0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方程解为</a:t>
                </a:r>
                <a:endParaRPr kumimoji="0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kumimoji="0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kumimoji="0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𝐸𝑡</m:t>
                      </m:r>
                      <m:r>
                        <a:rPr kumimoji="0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;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;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f>
                            <m:f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e>
                      </m:d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(</m:t>
                      </m:r>
                      <m:r>
                        <a:rPr kumimoji="0" lang="zh-CN" alt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能量</m:t>
                      </m:r>
                      <m:r>
                        <a:rPr kumimoji="0"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守恒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上式中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不显含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，叫做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哈密顿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-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雅可比特性函数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342900" lvl="0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  <a:defRPr/>
                </a:pPr>
                <a:r>
                  <a:rPr kumimoji="0" lang="zh-CN" altLang="en-US" sz="2000" noProof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系统</a:t>
                </a:r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自由度</a:t>
                </a:r>
                <a14:m>
                  <m:oMath xmlns:m="http://schemas.openxmlformats.org/officeDocument/2006/math">
                    <m:r>
                      <a:rPr kumimoji="0" lang="en-US" altLang="zh-CN" sz="2000" b="0" i="1" noProof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个，运动积分应有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个，但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</m:d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共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个常数，必然有一个不独立，可以用其他的常数来表示。独立的运动积分有两种选取方法。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kumimoji="0" lang="zh-CN" altLang="en-US" sz="20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e>
                      </m:d>
                      <m:r>
                        <a:rPr kumimoji="0"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r>
                        <a:rPr kumimoji="0" lang="zh-CN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取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r>
                        <a:rPr kumimoji="0" lang="zh-CN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  <m:r>
                        <a:rPr kumimoji="0" lang="zh-CN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则</m:t>
                      </m:r>
                      <m:r>
                        <a:rPr kumimoji="0" lang="en-US" altLang="zh-C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𝐸𝑡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;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kumimoji="0" lang="zh-CN" altLang="en-US" sz="20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e>
                      </m:d>
                      <m:r>
                        <a:rPr kumimoji="0"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r>
                        <a:rPr kumimoji="0" lang="zh-CN" altLang="en-US" sz="20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取</m:t>
                      </m:r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kumimoji="0" lang="zh-CN" altLang="en-US" sz="20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  <m:r>
                        <a:rPr kumimoji="0" lang="zh-CN" altLang="en-US" sz="20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则</m:t>
                      </m:r>
                      <m:r>
                        <a:rPr kumimoji="0" lang="en-US" altLang="zh-CN" sz="20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</m:t>
                      </m:r>
                      <m:r>
                        <a:rPr kumimoji="0"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kumimoji="0"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kumimoji="0"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;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</m:t>
                      </m:r>
                    </m:oMath>
                  </m:oMathPara>
                </a14:m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74" y="40064"/>
                <a:ext cx="9014271" cy="6590266"/>
              </a:xfrm>
              <a:prstGeom prst="rect">
                <a:avLst/>
              </a:prstGeom>
              <a:blipFill>
                <a:blip r:embed="rId2"/>
                <a:stretch>
                  <a:fillRect l="-676" t="-74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EDA95D-72C7-4925-BEF6-9C74AA91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30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74" y="40064"/>
                <a:ext cx="9014271" cy="66075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例</a:t>
                </a:r>
                <a:r>
                  <a:rPr kumimoji="0" lang="en-US" altLang="zh-CN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0</a:t>
                </a:r>
                <a:r>
                  <a:rPr kumimoji="0" lang="zh-CN" alt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：</a:t>
                </a:r>
                <a:r>
                  <a:rPr kumimoji="0" lang="zh-CN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已知系统的哈密顿函数为</a:t>
                </a:r>
                <a:endParaRPr kumimoji="0" lang="en-US" altLang="zh-CN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  <m:r>
                            <a:rPr kumimoji="0" lang="zh-CN" altLang="en-US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为</m:t>
                          </m:r>
                          <m:r>
                            <a:rPr kumimoji="0" lang="zh-CN" altLang="en-US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常数</m:t>
                          </m:r>
                        </m:e>
                      </m:d>
                    </m:oMath>
                  </m:oMathPara>
                </a14:m>
                <a:endParaRPr kumimoji="0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利用哈密顿</a:t>
                </a: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-</a:t>
                </a: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雅可比方程求解系统的运动</a:t>
                </a:r>
                <a:endParaRPr kumimoji="0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解答：哈密顿函数不显含时间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，系统的主函数为</a:t>
                </a:r>
                <a:endParaRPr kumimoji="0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其中</a:t>
                </a:r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𝑊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⟹  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kumimoji="0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0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</m:oMath>
                </a14:m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，解得特性函数为</a:t>
                </a:r>
                <a:endParaRPr kumimoji="0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𝐸𝑞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𝐸𝑞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对应广义坐标为</a:t>
                </a:r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𝑄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𝛽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𝜕𝛼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⟹ 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𝛽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𝛽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74" y="40064"/>
                <a:ext cx="9014271" cy="6607578"/>
              </a:xfrm>
              <a:prstGeom prst="rect">
                <a:avLst/>
              </a:prstGeom>
              <a:blipFill>
                <a:blip r:embed="rId2"/>
                <a:stretch>
                  <a:fillRect l="-1014" t="-1016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EDA95D-72C7-4925-BEF6-9C74AA91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0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74" y="239137"/>
                <a:ext cx="9014271" cy="6358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;</m:t>
                          </m:r>
                          <m:f>
                            <m:f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f>
                            <m:f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</m:e>
                      </m:d>
                      <m:r>
                        <a:rPr kumimoji="0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r>
                        <a:rPr kumimoji="0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kumimoji="0"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d>
                        <m:dPr>
                          <m:ctrlPr>
                            <a:rPr kumimoji="0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;</m:t>
                          </m:r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特性函数满足的方程实例：</a:t>
                </a:r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例</a:t>
                </a:r>
                <a:r>
                  <a:rPr kumimoji="0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r>
                  <a:rPr kumimoji="0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：势场中平面运动的质点，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𝐻</m:t>
                    </m:r>
                    <m:r>
                      <a:rPr kumimoji="0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sub>
                          <m:sup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sub>
                          <m:sup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den>
                    </m:f>
                    <m:r>
                      <a:rPr kumimoji="0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kumimoji="0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r>
                      <a:rPr kumimoji="0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kumimoji="0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kumimoji="0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kumimoji="0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kumimoji="0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kumimoji="0"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d>
                        <m:dPr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</m:oMath>
                  </m:oMathPara>
                </a14:m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例</a:t>
                </a:r>
                <a:r>
                  <a:rPr kumimoji="0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r>
                  <a:rPr kumimoji="0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：三维各向同性谐振子，</a:t>
                </a:r>
                <a14:m>
                  <m:oMath xmlns:m="http://schemas.openxmlformats.org/officeDocument/2006/math">
                    <m:r>
                      <a:rPr kumimoji="0"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𝐻</m:t>
                    </m:r>
                    <m:r>
                      <a:rPr kumimoji="0"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kumimoji="0"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0"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sub>
                          <m:sup>
                            <m:r>
                              <a:rPr kumimoji="0"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kumimoji="0"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sub>
                          <m:sup>
                            <m:r>
                              <a:rPr kumimoji="0"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kumimoji="0"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Sup>
                          <m:sSubSupPr>
                            <m:ctrlPr>
                              <a:rPr kumimoji="0"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𝑧</m:t>
                            </m:r>
                          </m:sub>
                          <m:sup>
                            <m:r>
                              <a:rPr kumimoji="0"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0"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kumimoji="0"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den>
                    </m:f>
                    <m:r>
                      <a:rPr kumimoji="0"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kumimoji="0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d>
                      <m:dPr>
                        <m:ctrlP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  <m:sup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0" lang="en-US" altLang="zh-CN" sz="2400" b="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kumimoji="0" lang="en-US" altLang="zh-CN" sz="24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d>
                        <m:dPr>
                          <m:ctrlP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</m:oMath>
                  </m:oMathPara>
                </a14:m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例</a:t>
                </a:r>
                <a:r>
                  <a:rPr kumimoji="0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r>
                  <a:rPr kumimoji="0"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：有心力势场中平面运动的质点，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𝐻</m:t>
                    </m:r>
                    <m:r>
                      <a:rPr kumimoji="0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sub>
                          <m:sup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den>
                    </m:f>
                    <m:r>
                      <a:rPr kumimoji="0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𝜃</m:t>
                            </m:r>
                          </m:sub>
                          <m:sup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  <m:sSup>
                          <m:sSupPr>
                            <m:ctrlP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  <m:sup>
                            <m:r>
                              <a:rPr kumimoji="0"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kumimoji="0"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d>
                      <m:dPr>
                        <m:ctrlP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d>
                  </m:oMath>
                </a14:m>
                <a:endParaRPr kumimoji="0" lang="en-US" altLang="zh-CN" sz="2400" b="0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kumimoji="0" lang="en-US" altLang="zh-CN" sz="24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d>
                        <m:dPr>
                          <m:ctrlP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d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</m:oMath>
                  </m:oMathPara>
                </a14:m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如何求解特性函数满足的方程？一种可能的方法是</a:t>
                </a:r>
                <a:r>
                  <a:rPr kumimoji="0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分离变量法</a:t>
                </a:r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74" y="239137"/>
                <a:ext cx="9014271" cy="6358215"/>
              </a:xfrm>
              <a:prstGeom prst="rect">
                <a:avLst/>
              </a:prstGeom>
              <a:blipFill>
                <a:blip r:embed="rId2"/>
                <a:stretch>
                  <a:fillRect l="-1014" b="-959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EDA95D-72C7-4925-BEF6-9C74AA91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20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008" y="442142"/>
                <a:ext cx="9144000" cy="64259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;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,…,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𝐻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可以分解为依赖于不同变量的式子之和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𝐻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+…+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则可以将</a:t>
                </a:r>
                <a14:m>
                  <m:oMath xmlns:m="http://schemas.openxmlformats.org/officeDocument/2006/math">
                    <m:r>
                      <a:rPr kumimoji="0" lang="en-US" altLang="zh-CN" sz="2400" i="1" noProof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</m:oMath>
                </a14:m>
                <a:r>
                  <a:rPr kumimoji="0" lang="zh-CN" altLang="en-US" sz="2400" i="0" dirty="0">
                    <a:solidFill>
                      <a:srgbClr val="000000"/>
                    </a:solidFill>
                    <a:latin typeface="+mj-lt"/>
                    <a:ea typeface="黑体" panose="02010609060101010101" pitchFamily="49" charset="-122"/>
                  </a:rPr>
                  <a:t>写为依赖于不同变量的独立函数之和</a:t>
                </a:r>
                <a:endParaRPr kumimoji="0"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𝑊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+…+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CN" sz="1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1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  </m:t>
                          </m:r>
                          <m:r>
                            <a:rPr kumimoji="0" lang="zh-CN" altLang="en-US" sz="1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可否写为</m:t>
                          </m:r>
                          <m:r>
                            <a:rPr kumimoji="0"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  <m:r>
                            <a:rPr kumimoji="0"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×…×</m:t>
                          </m:r>
                          <m:sSub>
                            <m:sSubPr>
                              <m:ctrlPr>
                                <a:rPr kumimoji="0"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???   </m:t>
                          </m:r>
                        </m:e>
                      </m: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</m:oMath>
                </a14:m>
                <a:r>
                  <a:rPr kumimoji="0" lang="zh-CN" altLang="en-US" sz="2400" noProof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满足的原始方程等价于如下两套方程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 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=1,…,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+…+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求解每一个方程，得到所有的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，加和之后得到特性函数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𝑊</m:t>
                    </m:r>
                    <m: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.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为变换后的正则动量积分。 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008" y="442142"/>
                <a:ext cx="9144000" cy="6425990"/>
              </a:xfrm>
              <a:prstGeom prst="rect">
                <a:avLst/>
              </a:prstGeom>
              <a:blipFill>
                <a:blip r:embed="rId2"/>
                <a:stretch>
                  <a:fillRect l="-106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B4B54A-602F-4C87-A43F-CF574756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D6333E-1548-441E-9DC4-624882B06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7" y="0"/>
            <a:ext cx="4370263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、分离变量法求解哈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雅方程</a:t>
            </a:r>
          </a:p>
        </p:txBody>
      </p:sp>
    </p:spTree>
    <p:extLst>
      <p:ext uri="{BB962C8B-B14F-4D97-AF65-F5344CB8AC3E}">
        <p14:creationId xmlns:p14="http://schemas.microsoft.com/office/powerpoint/2010/main" val="15477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729" y="12917"/>
                <a:ext cx="8884542" cy="69295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：平面谐振子运动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𝐻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利用哈密顿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-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雅可比方程求解主函数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𝑆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解答：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𝐻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不显含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0" lang="zh-CN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𝐻</m:t>
                        </m:r>
                      </m:num>
                      <m:den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den>
                    </m:f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，主函数为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𝐸𝑡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𝑊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𝑞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根据哈密顿函数的表示式，特性函数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满足的哈密顿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-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雅可比方程为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𝑊</m:t>
                                      </m:r>
                                    </m:num>
                                    <m:den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上式对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和对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可以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分离变量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，故 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𝑊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)=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)+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e>
                    </m:d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den>
                      </m:f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sSub>
                            <m:sSubPr>
                              <m:ctrlP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 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m:rPr>
                          <m:sty m:val="p"/>
                        </m:rPr>
                        <a:rPr kumimoji="0" lang="en-US" altLang="zh-CN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kumimoji="0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主函数为</a:t>
                </a:r>
                <a:endParaRPr kumimoji="0" lang="en-US" altLang="zh-CN" sz="2000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𝐸𝑡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kumimoji="0"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603" name="Rectangle 20">
                <a:extLst>
                  <a:ext uri="{FF2B5EF4-FFF2-40B4-BE49-F238E27FC236}">
                    <a16:creationId xmlns:a16="http://schemas.microsoft.com/office/drawing/2014/main" id="{49679E5D-BF0C-CC46-AE50-42FB1292A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729" y="12917"/>
                <a:ext cx="8884542" cy="6929589"/>
              </a:xfrm>
              <a:prstGeom prst="rect">
                <a:avLst/>
              </a:prstGeom>
              <a:blipFill>
                <a:blip r:embed="rId2"/>
                <a:stretch>
                  <a:fillRect l="-686" t="-616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25C975-BB3A-4FCC-9F39-5B29F780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36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5666</TotalTime>
  <Words>2599</Words>
  <Application>Microsoft Office PowerPoint</Application>
  <PresentationFormat>全屏显示(4:3)</PresentationFormat>
  <Paragraphs>249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黑体</vt:lpstr>
      <vt:lpstr>Arial</vt:lpstr>
      <vt:lpstr>Cambria Math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宋 玉坤</cp:lastModifiedBy>
  <cp:revision>379</cp:revision>
  <dcterms:created xsi:type="dcterms:W3CDTF">2008-05-15T01:23:28Z</dcterms:created>
  <dcterms:modified xsi:type="dcterms:W3CDTF">2020-05-28T04:10:56Z</dcterms:modified>
</cp:coreProperties>
</file>