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6" r:id="rId2"/>
    <p:sldId id="349" r:id="rId3"/>
    <p:sldId id="408" r:id="rId4"/>
    <p:sldId id="415" r:id="rId5"/>
    <p:sldId id="417" r:id="rId6"/>
    <p:sldId id="347" r:id="rId7"/>
    <p:sldId id="420" r:id="rId8"/>
    <p:sldId id="421" r:id="rId9"/>
    <p:sldId id="422" r:id="rId10"/>
    <p:sldId id="409" r:id="rId11"/>
    <p:sldId id="424" r:id="rId12"/>
    <p:sldId id="419" r:id="rId13"/>
    <p:sldId id="433" r:id="rId14"/>
    <p:sldId id="434" r:id="rId15"/>
    <p:sldId id="426" r:id="rId16"/>
    <p:sldId id="427" r:id="rId17"/>
    <p:sldId id="425" r:id="rId18"/>
    <p:sldId id="430" r:id="rId19"/>
    <p:sldId id="428" r:id="rId20"/>
    <p:sldId id="435" r:id="rId21"/>
    <p:sldId id="436" r:id="rId22"/>
    <p:sldId id="437" r:id="rId23"/>
    <p:sldId id="418" r:id="rId24"/>
    <p:sldId id="414" r:id="rId25"/>
    <p:sldId id="432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3142" autoAdjust="0"/>
  </p:normalViewPr>
  <p:slideViewPr>
    <p:cSldViewPr>
      <p:cViewPr varScale="1">
        <p:scale>
          <a:sx n="123" d="100"/>
          <a:sy n="123" d="100"/>
        </p:scale>
        <p:origin x="114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AFAD1-01B5-49CA-A0CC-168FA6B0B264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AA8C2-7FCA-4B0E-996B-BC8D75B5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DC4FDD4-3BAE-491C-9A09-0FB2E05C0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645B8B-FF21-48F3-967B-C7024F333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3DC1DB-826C-4503-9C18-D2B66B9E0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2000"/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0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内容">
            <a:extLst>
              <a:ext uri="{FF2B5EF4-FFF2-40B4-BE49-F238E27FC236}">
                <a16:creationId xmlns:a16="http://schemas.microsoft.com/office/drawing/2014/main" id="{E2A59A70-042B-414D-A30E-77260B5BB3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3602FA62-FFE5-C74D-8BFC-300A84D0FF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0325" y="6453188"/>
            <a:ext cx="95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6.gi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Text Box 4">
                <a:extLst>
                  <a:ext uri="{FF2B5EF4-FFF2-40B4-BE49-F238E27FC236}">
                    <a16:creationId xmlns:a16="http://schemas.microsoft.com/office/drawing/2014/main" id="{81D4807E-5083-1E4D-AEFC-2A0641B15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649610"/>
                <a:ext cx="8928992" cy="56347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出发点</a:t>
                </a:r>
                <a:r>
                  <a:rPr lang="zh-CN" altLang="en-US" sz="2000" dirty="0">
                    <a:ea typeface="黑体" panose="02010609060101010101" pitchFamily="49" charset="-122"/>
                  </a:rPr>
                  <a:t>：</a:t>
                </a:r>
                <a:r>
                  <a:rPr lang="zh-CN" altLang="en-US" sz="20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最小作用量原理</a:t>
                </a:r>
                <a:endParaRPr lang="en-US" altLang="zh-CN" sz="2000" b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    ⟹ 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d</m:t>
                                </m:r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2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𝛼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𝛼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𝛼</m:t>
                                </m:r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=1,2,…,</m:t>
                                </m:r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CN" altLang="en-US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让德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变换</m:t>
                          </m:r>
                        </m:e>
                      </m:groupCh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=1,2,…,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教材中主要应用对象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dirty="0">
                    <a:ea typeface="黑体" panose="02010609060101010101" pitchFamily="49" charset="-122"/>
                  </a:rPr>
                  <a:t>质点、刚体、有限数目质点组</a:t>
                </a:r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连续分布的系统，应当如何处理？</a:t>
                </a:r>
                <a:endParaRPr lang="en-US" altLang="zh-CN" sz="20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000" dirty="0"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ea typeface="黑体" panose="02010609060101010101" pitchFamily="49" charset="-122"/>
                  </a:rPr>
                  <a:t>、推导系统的基本动力学方程</a:t>
                </a:r>
                <a:r>
                  <a:rPr lang="zh-CN" altLang="en-US" sz="18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（电动力学、流体力学、弹性力学、声学等等）</a:t>
                </a:r>
                <a:endParaRPr lang="en-US" altLang="zh-CN" sz="18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000" dirty="0">
                    <a:ea typeface="黑体" panose="02010609060101010101" pitchFamily="49" charset="-122"/>
                  </a:rPr>
                  <a:t>2</a:t>
                </a:r>
                <a:r>
                  <a:rPr lang="zh-CN" altLang="en-US" sz="2000" dirty="0">
                    <a:ea typeface="黑体" panose="02010609060101010101" pitchFamily="49" charset="-122"/>
                  </a:rPr>
                  <a:t>、对称性与守恒律</a:t>
                </a:r>
                <a:r>
                  <a:rPr lang="en-US" altLang="zh-CN" sz="2000" dirty="0"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ea typeface="黑体" panose="02010609060101010101" pitchFamily="49" charset="-122"/>
                  </a:rPr>
                  <a:t>诺特定理</a:t>
                </a:r>
                <a:r>
                  <a:rPr lang="zh-CN" altLang="en-US" sz="18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（场论中的重要定理）</a:t>
                </a:r>
                <a:endParaRPr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曲面上自由粒子的运动方程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测地线方程</a:t>
                </a:r>
                <a:r>
                  <a:rPr lang="zh-CN" altLang="en-US" sz="1800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（广义相对论）</a:t>
                </a:r>
                <a:endParaRPr lang="en-US" altLang="zh-CN" sz="1800" b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endParaRPr lang="en-US" altLang="zh-CN" sz="20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52" name="Text Box 4">
                <a:extLst>
                  <a:ext uri="{FF2B5EF4-FFF2-40B4-BE49-F238E27FC236}">
                    <a16:creationId xmlns:a16="http://schemas.microsoft.com/office/drawing/2014/main" id="{81D4807E-5083-1E4D-AEFC-2A0641B1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649610"/>
                <a:ext cx="8928992" cy="5634748"/>
              </a:xfrm>
              <a:prstGeom prst="rect">
                <a:avLst/>
              </a:prstGeom>
              <a:blipFill>
                <a:blip r:embed="rId2"/>
                <a:stretch>
                  <a:fillRect l="-75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9843DF-0A02-416C-99EB-7D639A96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301096-7BCA-4476-A5AF-5F5D9F676042}"/>
              </a:ext>
            </a:extLst>
          </p:cNvPr>
          <p:cNvGrpSpPr/>
          <p:nvPr/>
        </p:nvGrpSpPr>
        <p:grpSpPr>
          <a:xfrm>
            <a:off x="1907704" y="1268760"/>
            <a:ext cx="2160240" cy="1618324"/>
            <a:chOff x="1907704" y="1268760"/>
            <a:chExt cx="2160240" cy="16183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3CD40B0-DFE8-47E8-833A-B755DF2D2D44}"/>
                </a:ext>
              </a:extLst>
            </p:cNvPr>
            <p:cNvSpPr/>
            <p:nvPr/>
          </p:nvSpPr>
          <p:spPr bwMode="auto">
            <a:xfrm>
              <a:off x="1907704" y="1268760"/>
              <a:ext cx="2160240" cy="122413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1E839F3-16B3-4FC4-B7CA-D898F54E0742}"/>
                </a:ext>
              </a:extLst>
            </p:cNvPr>
            <p:cNvSpPr txBox="1"/>
            <p:nvPr/>
          </p:nvSpPr>
          <p:spPr>
            <a:xfrm>
              <a:off x="2126050" y="248697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拉格朗日方程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DFF26F-05DE-4AD4-A976-3672E6D67C39}"/>
              </a:ext>
            </a:extLst>
          </p:cNvPr>
          <p:cNvGrpSpPr/>
          <p:nvPr/>
        </p:nvGrpSpPr>
        <p:grpSpPr>
          <a:xfrm>
            <a:off x="5652120" y="1124744"/>
            <a:ext cx="3240360" cy="1874020"/>
            <a:chOff x="5652120" y="1124744"/>
            <a:chExt cx="3240360" cy="18740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77A8B81-49BD-434D-9F07-4ED7671BCAD4}"/>
                </a:ext>
              </a:extLst>
            </p:cNvPr>
            <p:cNvSpPr/>
            <p:nvPr/>
          </p:nvSpPr>
          <p:spPr bwMode="auto">
            <a:xfrm>
              <a:off x="5652120" y="1124744"/>
              <a:ext cx="3240360" cy="151216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842045F-C2A8-4C2F-A033-1F61B59853A6}"/>
                </a:ext>
              </a:extLst>
            </p:cNvPr>
            <p:cNvSpPr txBox="1"/>
            <p:nvPr/>
          </p:nvSpPr>
          <p:spPr>
            <a:xfrm>
              <a:off x="6538766" y="2598654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哈密顿方程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9265C04-D995-4C61-B4B7-DA365377CC2D}"/>
              </a:ext>
            </a:extLst>
          </p:cNvPr>
          <p:cNvSpPr/>
          <p:nvPr/>
        </p:nvSpPr>
        <p:spPr>
          <a:xfrm>
            <a:off x="107504" y="88855"/>
            <a:ext cx="3570208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内容回顾：分析力学框架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DC2D31FA-5B15-42BF-B6CA-CA944963BFDD}"/>
              </a:ext>
            </a:extLst>
          </p:cNvPr>
          <p:cNvSpPr/>
          <p:nvPr/>
        </p:nvSpPr>
        <p:spPr bwMode="auto">
          <a:xfrm>
            <a:off x="672860" y="2234243"/>
            <a:ext cx="4865298" cy="764522"/>
          </a:xfrm>
          <a:custGeom>
            <a:avLst/>
            <a:gdLst>
              <a:gd name="connsiteX0" fmla="*/ 0 w 4865298"/>
              <a:gd name="connsiteY0" fmla="*/ 0 h 998491"/>
              <a:gd name="connsiteX1" fmla="*/ 741872 w 4865298"/>
              <a:gd name="connsiteY1" fmla="*/ 871267 h 998491"/>
              <a:gd name="connsiteX2" fmla="*/ 3933646 w 4865298"/>
              <a:gd name="connsiteY2" fmla="*/ 905773 h 998491"/>
              <a:gd name="connsiteX3" fmla="*/ 4865298 w 4865298"/>
              <a:gd name="connsiteY3" fmla="*/ 34505 h 99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298" h="998491">
                <a:moveTo>
                  <a:pt x="0" y="0"/>
                </a:moveTo>
                <a:cubicBezTo>
                  <a:pt x="43132" y="360152"/>
                  <a:pt x="86264" y="720305"/>
                  <a:pt x="741872" y="871267"/>
                </a:cubicBezTo>
                <a:cubicBezTo>
                  <a:pt x="1397480" y="1022229"/>
                  <a:pt x="3246408" y="1045233"/>
                  <a:pt x="3933646" y="905773"/>
                </a:cubicBezTo>
                <a:cubicBezTo>
                  <a:pt x="4620884" y="766313"/>
                  <a:pt x="4743091" y="400409"/>
                  <a:pt x="4865298" y="34505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06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00236"/>
                <a:ext cx="8928992" cy="6372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（三维连续系统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）空间中的电磁场及电荷、电流的总作用量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sup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𝜌𝜑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上式中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为电场强度，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为磁感应强度，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为真空介电常数，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为真空磁导率，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𝜌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为电荷密度，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为电流密度，电势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和矢势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定义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利用最小作用量原理，推导麦克斯韦方程组（电动力学基础）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∇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𝐽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𝐸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𝜌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0000FF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分析：利用下方等式，红色两式可以直接由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定义直接导出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关键是证明蓝色两式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0236"/>
                <a:ext cx="8928992" cy="6372642"/>
              </a:xfrm>
              <a:prstGeom prst="rect">
                <a:avLst/>
              </a:prstGeom>
              <a:blipFill>
                <a:blip r:embed="rId2"/>
                <a:stretch>
                  <a:fillRect l="-1093" t="-765" r="-410" b="-11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A1645B-B3B9-42E9-89D4-91EBE042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1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3" y="1052736"/>
                <a:ext cx="8928992" cy="5670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lnSpc>
                    <a:spcPct val="150000"/>
                  </a:lnSpc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取广义坐标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𝑢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𝜌𝜑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代入，得到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取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𝑢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，将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ℒ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代入拉格朗日方程，得到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这样就完全证明了麦克斯韦方程组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  ⟹  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麦克斯韦方程组</a:t>
                </a:r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电动力学主要研究对各种各样的物理系统求解麦克斯韦方程组。</a:t>
                </a:r>
                <a:r>
                  <a:rPr lang="zh-CN" altLang="en-US" noProof="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麦克斯韦方程组是电动力学理论的基础和出发点，可以由最小作用量原理给出。</a:t>
                </a:r>
                <a:endParaRPr lang="en-US" altLang="zh-CN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3" y="1052736"/>
                <a:ext cx="8928992" cy="5670720"/>
              </a:xfrm>
              <a:prstGeom prst="rect">
                <a:avLst/>
              </a:prstGeom>
              <a:blipFill>
                <a:blip r:embed="rId2"/>
                <a:stretch>
                  <a:fillRect l="-1093" b="-15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A1645B-B3B9-42E9-89D4-91EBE042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448D88D-8DCD-457C-9E5A-0F55A1148119}"/>
                  </a:ext>
                </a:extLst>
              </p:cNvPr>
              <p:cNvSpPr/>
              <p:nvPr/>
            </p:nvSpPr>
            <p:spPr>
              <a:xfrm>
                <a:off x="539552" y="52288"/>
                <a:ext cx="2930995" cy="92788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zh-CN" altLang="en-US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448D88D-8DCD-457C-9E5A-0F55A1148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88"/>
                <a:ext cx="2930995" cy="92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4143EF1-79D3-4FC0-B231-0C7B63F65DB4}"/>
                  </a:ext>
                </a:extLst>
              </p:cNvPr>
              <p:cNvSpPr/>
              <p:nvPr/>
            </p:nvSpPr>
            <p:spPr>
              <a:xfrm>
                <a:off x="4292738" y="72162"/>
                <a:ext cx="4314707" cy="8817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4143EF1-79D3-4FC0-B231-0C7B63F65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38" y="72162"/>
                <a:ext cx="4314707" cy="881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7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00236"/>
                <a:ext cx="8928992" cy="69461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为简便起见，我们引入四维时空中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四矢量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的一些基本概念。</a:t>
                </a: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逆变矢量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：有上指标的矢量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𝜇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𝑥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𝑦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𝑧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，一般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𝑧</m:t>
                        </m:r>
                      </m:sup>
                    </m:sSup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为三维矢量的正常表达式，如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𝑧</m:t>
                        </m:r>
                      </m:sup>
                    </m:sSup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协变矢量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有下指标的矢量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𝜇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𝑦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，平直空间中它与协变矢量分量的关系为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⟹ 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,−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典型例子如四动量、电流密度四矢量等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𝐸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𝐸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,−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,−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两矢量的点积定义为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𝐴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𝐵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度规张量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：逆变矢量和协变矢量通过度规张量相联系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𝜈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平直空间中，度规张量是一个对角的常数矩阵，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diag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1,−1,−1,−1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0236"/>
                <a:ext cx="8928992" cy="6946197"/>
              </a:xfrm>
              <a:prstGeom prst="rect">
                <a:avLst/>
              </a:prstGeom>
              <a:blipFill>
                <a:blip r:embed="rId2"/>
                <a:stretch>
                  <a:fillRect l="-10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E49D0D-14C8-44FC-8C97-4BFCBB55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2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30307"/>
                <a:ext cx="8928992" cy="59684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𝐴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𝐵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𝜈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平直空间中度规张量形式为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b>
                      </m:sSub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diag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1,−1,−1,−1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时空坐标四矢量为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𝜇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den>
                          </m:f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∇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连续系统的拉格朗日方程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利用上述定义，可以写为非常简洁的形式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30307"/>
                <a:ext cx="8928992" cy="5968429"/>
              </a:xfrm>
              <a:prstGeom prst="rect">
                <a:avLst/>
              </a:prstGeom>
              <a:blipFill>
                <a:blip r:embed="rId2"/>
                <a:stretch>
                  <a:fillRect l="-1093" b="-11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E49D0D-14C8-44FC-8C97-4BFCBB55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BD2005-4DD2-49E8-B5CD-F619EBAAD440}"/>
                  </a:ext>
                </a:extLst>
              </p:cNvPr>
              <p:cNvSpPr/>
              <p:nvPr/>
            </p:nvSpPr>
            <p:spPr>
              <a:xfrm>
                <a:off x="3106501" y="5924366"/>
                <a:ext cx="2930995" cy="92788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 </m:t>
                      </m:r>
                    </m:oMath>
                  </m:oMathPara>
                </a14:m>
                <a:endParaRPr kumimoji="1" lang="zh-CN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DBD2005-4DD2-49E8-B5CD-F619EBAAD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01" y="5924366"/>
                <a:ext cx="2930995" cy="927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B85722-B638-4A57-8FE2-4A6B54AB0879}"/>
                  </a:ext>
                </a:extLst>
              </p:cNvPr>
              <p:cNvSpPr/>
              <p:nvPr/>
            </p:nvSpPr>
            <p:spPr>
              <a:xfrm>
                <a:off x="1439650" y="4653136"/>
                <a:ext cx="6264696" cy="898259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B85722-B638-4A57-8FE2-4A6B54AB0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0" y="4653136"/>
                <a:ext cx="6264696" cy="89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82BCAF-9A12-40CF-8CF3-63EC3113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6F076673-99B3-445E-B67D-B73DCFDE1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00236"/>
                <a:ext cx="9144000" cy="63143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sup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𝐸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𝜌𝜑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利用四维导数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，四维电磁势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𝜇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𝜑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𝑐</m:t>
                            </m:r>
                          </m:den>
                        </m:f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四维流密度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𝜌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，结合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</m:acc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</m:acc>
                      </m:num>
                      <m:den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𝜈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𝜈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𝑐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/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=−2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𝜌𝜑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𝜇𝜈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                    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代入拉氏方程，易得动力学方程为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𝜇𝜈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6F076673-99B3-445E-B67D-B73DCFDE1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00236"/>
                <a:ext cx="9144000" cy="6314357"/>
              </a:xfrm>
              <a:prstGeom prst="rect">
                <a:avLst/>
              </a:prstGeom>
              <a:blipFill>
                <a:blip r:embed="rId2"/>
                <a:stretch>
                  <a:fillRect l="-1000" b="-4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2708F1-906E-4730-8410-0C598C072A7C}"/>
                  </a:ext>
                </a:extLst>
              </p:cNvPr>
              <p:cNvSpPr/>
              <p:nvPr/>
            </p:nvSpPr>
            <p:spPr>
              <a:xfrm>
                <a:off x="5940152" y="4797152"/>
                <a:ext cx="2930995" cy="788614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zh-CN" sz="20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zh-CN" altLang="en-US" sz="200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2708F1-906E-4730-8410-0C598C072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797152"/>
                <a:ext cx="2930995" cy="788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6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2C42A2-D8E1-4C01-B30D-9E045A2C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17456D50-DA91-4294-8E45-8B1DADFE44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580387"/>
                <a:ext cx="8928992" cy="58090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lnSpc>
                    <a:spcPct val="150000"/>
                  </a:lnSpc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对于连续力学系统，描述系统的物理量为场函数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最小作用量原理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导出场函数满足的欧拉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拉格朗日方程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𝜕𝜑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上式采用了重复指标求和的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爱因斯坦约定</a:t>
                </a: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，即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并且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∇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17456D50-DA91-4294-8E45-8B1DADFE4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80387"/>
                <a:ext cx="8928992" cy="5809091"/>
              </a:xfrm>
              <a:prstGeom prst="rect">
                <a:avLst/>
              </a:prstGeom>
              <a:blipFill>
                <a:blip r:embed="rId2"/>
                <a:stretch>
                  <a:fillRect l="-10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0">
            <a:extLst>
              <a:ext uri="{FF2B5EF4-FFF2-40B4-BE49-F238E27FC236}">
                <a16:creationId xmlns:a16="http://schemas.microsoft.com/office/drawing/2014/main" id="{D36DCB45-DD3C-4BF0-8401-15F75E9AC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6" y="51382"/>
            <a:ext cx="2040943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连续系统小结</a:t>
            </a:r>
          </a:p>
        </p:txBody>
      </p:sp>
    </p:spTree>
    <p:extLst>
      <p:ext uri="{BB962C8B-B14F-4D97-AF65-F5344CB8AC3E}">
        <p14:creationId xmlns:p14="http://schemas.microsoft.com/office/powerpoint/2010/main" val="35560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D4A37764-9B3F-8F4D-9C29-55D1D1EE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3" y="338138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11" name="Rectangle 10">
            <a:extLst>
              <a:ext uri="{FF2B5EF4-FFF2-40B4-BE49-F238E27FC236}">
                <a16:creationId xmlns:a16="http://schemas.microsoft.com/office/drawing/2014/main" id="{8F0B6C20-7339-B24E-9C49-406030F5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188640"/>
            <a:ext cx="497924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对称性与守恒律：诺特定理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985CDB-FA7C-4E18-8DB4-0BFB7E47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21">
                <a:extLst>
                  <a:ext uri="{FF2B5EF4-FFF2-40B4-BE49-F238E27FC236}">
                    <a16:creationId xmlns:a16="http://schemas.microsoft.com/office/drawing/2014/main" id="{49D497C5-8CB8-46B6-BBF8-751BEA65A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56" y="706438"/>
                <a:ext cx="8964488" cy="5696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诺特定理（</a:t>
                </a:r>
                <a:r>
                  <a:rPr kumimoji="1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Noether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拉格朗日函数的连续对称性，必然导致系统存在某个守恒量。</a:t>
                </a:r>
                <a:endParaRPr lang="en-US" altLang="zh-CN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证明：考虑无穷小变换，</a:t>
                </a:r>
                <a:endParaRPr lang="en-US" altLang="zh-CN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𝜖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Δ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则系统拉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氏函数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的变分为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𝜕𝜑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𝜕𝜑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根据拉氏方程，第一项为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；如果第三项可以写为如下形式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则方程可以写为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21">
                <a:extLst>
                  <a:ext uri="{FF2B5EF4-FFF2-40B4-BE49-F238E27FC236}">
                    <a16:creationId xmlns:a16="http://schemas.microsoft.com/office/drawing/2014/main" id="{49D497C5-8CB8-46B6-BBF8-751BEA65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6" y="706438"/>
                <a:ext cx="8964488" cy="5696688"/>
              </a:xfrm>
              <a:prstGeom prst="rect">
                <a:avLst/>
              </a:prstGeom>
              <a:blipFill>
                <a:blip r:embed="rId2"/>
                <a:stretch>
                  <a:fillRect l="-1088" t="-857" r="-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6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D4A37764-9B3F-8F4D-9C29-55D1D1EE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3" y="338138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985CDB-FA7C-4E18-8DB4-0BFB7E47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21">
                <a:extLst>
                  <a:ext uri="{FF2B5EF4-FFF2-40B4-BE49-F238E27FC236}">
                    <a16:creationId xmlns:a16="http://schemas.microsoft.com/office/drawing/2014/main" id="{49D497C5-8CB8-46B6-BBF8-751BEA65A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56" y="152400"/>
                <a:ext cx="8964488" cy="6287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如果拉格朗日函数在这种变化下保持不变（具有对称性），则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⟹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此即为守恒律对应的方程。已知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</m:d>
                  </m:oMath>
                </a14:m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，上式为</a:t>
                </a:r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将上式两边对全空间积分，有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上式中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Σ</m:t>
                    </m:r>
                  </m:oMath>
                </a14:m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为空间边界，即无穷远处的平面，物理系统不可能再无穷远有流动，故上式应为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e>
                    </m:nary>
                  </m:oMath>
                </a14:m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，则显然有</a:t>
                </a:r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</m:oMath>
                </a14:m>
                <a:r>
                  <a:rPr lang="zh-CN" altLang="en-US" sz="24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即为空间中的守恒量，如能量、动量、电荷等。</a:t>
                </a:r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21">
                <a:extLst>
                  <a:ext uri="{FF2B5EF4-FFF2-40B4-BE49-F238E27FC236}">
                    <a16:creationId xmlns:a16="http://schemas.microsoft.com/office/drawing/2014/main" id="{49D497C5-8CB8-46B6-BBF8-751BEA65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6" y="152400"/>
                <a:ext cx="8964488" cy="6287747"/>
              </a:xfrm>
              <a:prstGeom prst="rect">
                <a:avLst/>
              </a:prstGeom>
              <a:blipFill>
                <a:blip r:embed="rId2"/>
                <a:stretch>
                  <a:fillRect l="-1088" r="-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1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D4A37764-9B3F-8F4D-9C29-55D1D1EE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3" y="338138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985CDB-FA7C-4E18-8DB4-0BFB7E47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21">
                <a:extLst>
                  <a:ext uri="{FF2B5EF4-FFF2-40B4-BE49-F238E27FC236}">
                    <a16:creationId xmlns:a16="http://schemas.microsoft.com/office/drawing/2014/main" id="{49D497C5-8CB8-46B6-BBF8-751BEA65A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56" y="152400"/>
                <a:ext cx="8964488" cy="44849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：规范不变性与流守恒</a:t>
                </a:r>
                <a:endParaRPr lang="en-US" altLang="zh-CN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𝑖𝑐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为</m:t>
                          </m:r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任意常数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对于无穷小变换，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𝜖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𝜖𝜑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⟹   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Δ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𝜖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对应的守恒流和守恒荷为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21">
                <a:extLst>
                  <a:ext uri="{FF2B5EF4-FFF2-40B4-BE49-F238E27FC236}">
                    <a16:creationId xmlns:a16="http://schemas.microsoft.com/office/drawing/2014/main" id="{49D497C5-8CB8-46B6-BBF8-751BEA65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6" y="152400"/>
                <a:ext cx="8964488" cy="4484946"/>
              </a:xfrm>
              <a:prstGeom prst="rect">
                <a:avLst/>
              </a:prstGeom>
              <a:blipFill>
                <a:blip r:embed="rId2"/>
                <a:stretch>
                  <a:fillRect l="-10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D4A37764-9B3F-8F4D-9C29-55D1D1EE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3" y="338138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985CDB-FA7C-4E18-8DB4-0BFB7E47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21">
                <a:extLst>
                  <a:ext uri="{FF2B5EF4-FFF2-40B4-BE49-F238E27FC236}">
                    <a16:creationId xmlns:a16="http://schemas.microsoft.com/office/drawing/2014/main" id="{49D497C5-8CB8-46B6-BBF8-751BEA65A9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56" y="152400"/>
                <a:ext cx="8964488" cy="55866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：时空平移不变性与能量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动量守恒</a:t>
                </a:r>
                <a:endParaRPr lang="en-US" altLang="zh-CN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为</m:t>
                          </m:r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常数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显然场函数的变分为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𝜈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𝜈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𝜇𝜈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中括号部分叫做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能量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动量张量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，守恒方程为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𝜇𝜈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守恒量为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𝜈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𝜈</m:t>
                              </m:r>
                            </m:sup>
                          </m:sSup>
                          <m: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此为场的四动量。</a:t>
                </a:r>
                <a:endParaRPr lang="en-US" altLang="zh-CN" sz="24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21">
                <a:extLst>
                  <a:ext uri="{FF2B5EF4-FFF2-40B4-BE49-F238E27FC236}">
                    <a16:creationId xmlns:a16="http://schemas.microsoft.com/office/drawing/2014/main" id="{49D497C5-8CB8-46B6-BBF8-751BEA65A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6" y="152400"/>
                <a:ext cx="8964488" cy="5586658"/>
              </a:xfrm>
              <a:prstGeom prst="rect">
                <a:avLst/>
              </a:prstGeom>
              <a:blipFill>
                <a:blip r:embed="rId2"/>
                <a:stretch>
                  <a:fillRect l="-1088" b="-15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20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D4A37764-9B3F-8F4D-9C29-55D1D1EE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3" y="338138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1" name="Rectangle 10">
            <a:extLst>
              <a:ext uri="{FF2B5EF4-FFF2-40B4-BE49-F238E27FC236}">
                <a16:creationId xmlns:a16="http://schemas.microsoft.com/office/drawing/2014/main" id="{8F0B6C20-7339-B24E-9C49-406030F5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67" y="291455"/>
            <a:ext cx="7763664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补充一</a:t>
            </a:r>
            <a:r>
              <a:rPr kumimoji="0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0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推导连续系统的动力学方程（经典力学框架内）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985CDB-FA7C-4E18-8DB4-0BFB7E47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15" name="文本框 21">
            <a:extLst>
              <a:ext uri="{FF2B5EF4-FFF2-40B4-BE49-F238E27FC236}">
                <a16:creationId xmlns:a16="http://schemas.microsoft.com/office/drawing/2014/main" id="{49D497C5-8CB8-46B6-BBF8-751BEA65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24744"/>
            <a:ext cx="8568952" cy="3329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弦振动，膜振动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，弹性体振动（三维）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麦克斯韦方程组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（电动力学）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声振动（声学）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纳维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斯托克斯方程（流体力学）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流体的表面波（海浪）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热传导（热学）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1A71D4-49F5-4159-888D-A34AFD5D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F302A7F-4F9B-48CF-9742-3934BC7E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6" y="188640"/>
            <a:ext cx="7141699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弯曲时空中粒子的运动方程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测地线方程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21">
                <a:extLst>
                  <a:ext uri="{FF2B5EF4-FFF2-40B4-BE49-F238E27FC236}">
                    <a16:creationId xmlns:a16="http://schemas.microsoft.com/office/drawing/2014/main" id="{4DECBBE4-9B31-4608-B807-37A3445AF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67" y="764704"/>
                <a:ext cx="8964488" cy="60448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以三维空间的球面为例</a:t>
                </a:r>
                <a:endParaRPr lang="en-US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束缚在半径为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的球面运动的质点，自由度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，取为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</m:oMath>
                </a14:m>
                <a:r>
                  <a:rPr lang="zh-CN" altLang="en-US" sz="2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endParaRPr lang="en-US" altLang="zh-CN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根据度规的定义，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，式中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，故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重复指标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求和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系统的拉氏量为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以本题为例，易见</a:t>
                </a:r>
                <a:endParaRPr lang="en-US" altLang="zh-CN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21">
                <a:extLst>
                  <a:ext uri="{FF2B5EF4-FFF2-40B4-BE49-F238E27FC236}">
                    <a16:creationId xmlns:a16="http://schemas.microsoft.com/office/drawing/2014/main" id="{4DECBBE4-9B31-4608-B807-37A3445AF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67" y="764704"/>
                <a:ext cx="8964488" cy="6044860"/>
              </a:xfrm>
              <a:prstGeom prst="rect">
                <a:avLst/>
              </a:prstGeom>
              <a:blipFill>
                <a:blip r:embed="rId2"/>
                <a:stretch>
                  <a:fillRect l="-7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1A71D4-49F5-4159-888D-A34AFD5D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21">
                <a:extLst>
                  <a:ext uri="{FF2B5EF4-FFF2-40B4-BE49-F238E27FC236}">
                    <a16:creationId xmlns:a16="http://schemas.microsoft.com/office/drawing/2014/main" id="{4DECBBE4-9B31-4608-B807-37A3445AF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8" y="34455"/>
                <a:ext cx="9108592" cy="6815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球面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显然度规依赖于坐标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考虑自由粒子，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代入拉格朗日方程中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  ⟹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依赖于坐标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，故第一式可以展开，运动方程变为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定义“联络”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𝑚𝑙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𝑗𝑘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𝑚𝑙</m:t>
                          </m:r>
                        </m:sup>
                      </m:sSup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𝑚𝑙</m:t>
                          </m:r>
                        </m:sup>
                      </m:sSup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两边同乘以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，上式右方的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𝑚𝑙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消失，且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，方程变为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𝑖𝑚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𝑗𝑘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21">
                <a:extLst>
                  <a:ext uri="{FF2B5EF4-FFF2-40B4-BE49-F238E27FC236}">
                    <a16:creationId xmlns:a16="http://schemas.microsoft.com/office/drawing/2014/main" id="{4DECBBE4-9B31-4608-B807-37A3445AF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8" y="34455"/>
                <a:ext cx="9108592" cy="6815777"/>
              </a:xfrm>
              <a:prstGeom prst="rect">
                <a:avLst/>
              </a:prstGeom>
              <a:blipFill>
                <a:blip r:embed="rId2"/>
                <a:stretch>
                  <a:fillRect l="-7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1A71D4-49F5-4159-888D-A34AFD5D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21">
                <a:extLst>
                  <a:ext uri="{FF2B5EF4-FFF2-40B4-BE49-F238E27FC236}">
                    <a16:creationId xmlns:a16="http://schemas.microsoft.com/office/drawing/2014/main" id="{4DECBBE4-9B31-4608-B807-37A3445AF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8" y="34455"/>
                <a:ext cx="9108592" cy="67944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𝑖𝑚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𝑗𝑘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运动方程变为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测地线方程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𝑖𝑚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⟹                              </m:t>
                      </m:r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测地线的含义是弯曲空间中的“直线”，即两点距离最近的曲线。定义协变导数</a:t>
                </a:r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𝑗𝑘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上述方程可以进一步写为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endParaRPr lang="en-US" altLang="zh-CN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这约束在曲面上运动的自由粒子的动力学方程（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弯曲空间的牛二定律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我们仅考虑了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的情形，事实上这种情形对于广义相对论已足够，因为广相中引力视为时空弯曲导致的效应，即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diag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1,−1,−1,−1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，除此之外并无其他势能存在。上边的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测地线方程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是广相中常见的方程。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21">
                <a:extLst>
                  <a:ext uri="{FF2B5EF4-FFF2-40B4-BE49-F238E27FC236}">
                    <a16:creationId xmlns:a16="http://schemas.microsoft.com/office/drawing/2014/main" id="{4DECBBE4-9B31-4608-B807-37A3445AF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8" y="34455"/>
                <a:ext cx="9108592" cy="6794424"/>
              </a:xfrm>
              <a:prstGeom prst="rect">
                <a:avLst/>
              </a:prstGeom>
              <a:blipFill>
                <a:blip r:embed="rId2"/>
                <a:stretch>
                  <a:fillRect l="-736" r="-602" b="-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DCFE295-2546-4354-BB39-6BCE2F0BF5EF}"/>
                  </a:ext>
                </a:extLst>
              </p:cNvPr>
              <p:cNvSpPr/>
              <p:nvPr/>
            </p:nvSpPr>
            <p:spPr>
              <a:xfrm>
                <a:off x="5471846" y="2492896"/>
                <a:ext cx="2162707" cy="46416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̈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𝑗𝑘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DCFE295-2546-4354-BB39-6BCE2F0BF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846" y="2492896"/>
                <a:ext cx="2162707" cy="464166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7609D2B-3A1A-4D66-A9FF-D691754C1CC9}"/>
                  </a:ext>
                </a:extLst>
              </p:cNvPr>
              <p:cNvSpPr/>
              <p:nvPr/>
            </p:nvSpPr>
            <p:spPr>
              <a:xfrm>
                <a:off x="3779912" y="4437112"/>
                <a:ext cx="1215013" cy="410112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7609D2B-3A1A-4D66-A9FF-D691754C1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437112"/>
                <a:ext cx="1215013" cy="410112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4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392C94B3-888E-4B4B-94EF-9A58CFB2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973" y="908720"/>
            <a:ext cx="9144000" cy="4430828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课程结语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嗟尔君子，无恒安息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靖共尔位，好是正直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神之听之，介尔景福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——《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诗经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·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小雅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·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小明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》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DB1E56-81B6-4CB3-9261-0183CCDD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3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0C02E48D-C720-4CD6-B566-51836F56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696"/>
            <a:ext cx="9144000" cy="4680520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ea typeface="黑体" panose="02010609060101010101" pitchFamily="49" charset="-122"/>
              </a:rPr>
              <a:t>Backup Slides</a:t>
            </a:r>
            <a:endParaRPr lang="en-US" altLang="zh-CN" sz="44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855590-6568-4C0C-A8B7-D9687F95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31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00236"/>
                <a:ext cx="8928992" cy="63938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ℒ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系统的作用量则为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supHide m:val="on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ℒ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nary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𝑉𝑇</m:t>
                          </m:r>
                        </m:sub>
                        <m:sup/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ℒ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上式中，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ℒ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d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是位于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处的质点的动能和势能之差，依赖于质点在该处的位移和位移对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的导数，故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ℒ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;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应用最小作用量原理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𝑆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，就能够得到系统的动力学方程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连续系统与有限自由度系统的对应：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    →      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𝑉𝑇</m:t>
                          </m:r>
                        </m:sub>
                        <m:sup/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ℒ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𝑳</m:t>
                      </m:r>
                      <m:d>
                        <m:dPr>
                          <m:ctrlP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𝒒</m:t>
                          </m:r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𝒒</m:t>
                              </m:r>
                            </m:e>
                          </m:acc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;</m:t>
                          </m:r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𝒕</m:t>
                          </m:r>
                        </m:e>
                      </m:d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→ 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ℒ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,…;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0236"/>
                <a:ext cx="8928992" cy="6393866"/>
              </a:xfrm>
              <a:prstGeom prst="rect">
                <a:avLst/>
              </a:prstGeom>
              <a:blipFill>
                <a:blip r:embed="rId2"/>
                <a:stretch>
                  <a:fillRect l="-1093" b="-9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322361-C9BE-45A6-A1C4-C142EB2B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71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00236"/>
                <a:ext cx="8928992" cy="55763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最小作用量原理：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作用量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𝑆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nary>
                      <m:naryPr>
                        <m:ctrlP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  <m: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e>
                    </m:nary>
                    <m:r>
                      <a:rPr kumimoji="1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  <m:r>
                      <a:rPr kumimoji="1" lang="zh-CN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取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极值对应真实的物理过程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上式中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为拉格朗日函数。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连续系统：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的系统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例：一条绷紧的弦，研究其横向振动满足的动力学方程。</a:t>
                </a:r>
                <a:endParaRPr lang="en-US" altLang="zh-CN" sz="2000" dirty="0">
                  <a:solidFill>
                    <a:srgbClr val="C0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分析：将弦分为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端，弦可以视作这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个小质点的集合，横向位移为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自由度为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，小质点的集合无限趋近于真实的弦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弦的自由度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连续系统应用最小作用量原理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将系统近似为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个质点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的集合，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𝑁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→∞</m:t>
                          </m:r>
                        </m:e>
                      </m:groupCh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e>
                      </m:nary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上式中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，叫做拉格朗日密度，它等于动能密度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势能密度。</a:t>
                </a:r>
                <a:endParaRPr lang="en-US" altLang="zh-CN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0236"/>
                <a:ext cx="8928992" cy="5576398"/>
              </a:xfrm>
              <a:prstGeom prst="rect">
                <a:avLst/>
              </a:prstGeom>
              <a:blipFill>
                <a:blip r:embed="rId2"/>
                <a:stretch>
                  <a:fillRect l="-751" b="-7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322361-C9BE-45A6-A1C4-C142EB2B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998" y="1160824"/>
                <a:ext cx="8210603" cy="5515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解答：沿弦方向建立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轴，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时刻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处弦的</a:t>
                </a: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横向振幅为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，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(1)</a:t>
                </a:r>
                <a:r>
                  <a:rPr kumimoji="1" lang="en-US" altLang="zh-CN" sz="240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此处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弦元的速度为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f>
                      <m:fPr>
                        <m:type m:val="lin"/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noProof="0" dirty="0">
                    <a:ea typeface="黑体" panose="02010609060101010101" pitchFamily="49" charset="-122"/>
                  </a:rPr>
                  <a:t>(2) </a:t>
                </a:r>
                <a:r>
                  <a:rPr lang="zh-CN" altLang="en-US" noProof="0" dirty="0">
                    <a:ea typeface="黑体" panose="02010609060101010101" pitchFamily="49" charset="-122"/>
                  </a:rPr>
                  <a:t>弦的振动幅度很小，导致弦长变化甚微，弦张力</a:t>
                </a:r>
                <a14:m>
                  <m:oMath xmlns:m="http://schemas.openxmlformats.org/officeDocument/2006/math">
                    <m:r>
                      <a:rPr lang="en-US" altLang="zh-CN" b="0" i="1" noProof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</m:t>
                    </m:r>
                  </m:oMath>
                </a14:m>
                <a:r>
                  <a:rPr lang="zh-CN" altLang="en-US" noProof="0" dirty="0">
                    <a:ea typeface="黑体" panose="02010609060101010101" pitchFamily="49" charset="-122"/>
                  </a:rPr>
                  <a:t>常数</a:t>
                </a:r>
                <a14:m>
                  <m:oMath xmlns:m="http://schemas.openxmlformats.org/officeDocument/2006/math">
                    <m:r>
                      <a:rPr lang="en-US" altLang="zh-CN" b="0" i="1" noProof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处弦的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弹性势能为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Δ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，其中</a:t>
                </a:r>
                <a:endParaRPr kumimoji="1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≃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𝒱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ea typeface="黑体" panose="02010609060101010101" pitchFamily="49" charset="-122"/>
                  </a:rPr>
                  <a:t>弦元的拉格朗日函数为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998" y="1160824"/>
                <a:ext cx="8210603" cy="5515036"/>
              </a:xfrm>
              <a:prstGeom prst="rect">
                <a:avLst/>
              </a:prstGeom>
              <a:blipFill>
                <a:blip r:embed="rId2"/>
                <a:stretch>
                  <a:fillRect l="-1114" t="-1215" r="-11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322361-C9BE-45A6-A1C4-C142EB2B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D21DEB-5B51-49CD-8526-666BAFBB1AD5}"/>
              </a:ext>
            </a:extLst>
          </p:cNvPr>
          <p:cNvGrpSpPr>
            <a:grpSpLocks noChangeAspect="1"/>
          </p:cNvGrpSpPr>
          <p:nvPr/>
        </p:nvGrpSpPr>
        <p:grpSpPr>
          <a:xfrm>
            <a:off x="33805" y="103609"/>
            <a:ext cx="832485" cy="6572250"/>
            <a:chOff x="7566373" y="161747"/>
            <a:chExt cx="723900" cy="5715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56842B1-B2B8-4647-AF60-54992D0E3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70823" y="2657297"/>
              <a:ext cx="5715000" cy="7239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ACE555-62A1-43CC-91C3-3F82DD61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7927946" y="2800603"/>
              <a:ext cx="283905" cy="332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4FE5746-2798-49BA-90BD-58842D71B00B}"/>
                  </a:ext>
                </a:extLst>
              </p:cNvPr>
              <p:cNvSpPr/>
              <p:nvPr/>
            </p:nvSpPr>
            <p:spPr>
              <a:xfrm>
                <a:off x="-4902" y="3088586"/>
                <a:ext cx="4651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4FE5746-2798-49BA-90BD-58842D71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02" y="3088586"/>
                <a:ext cx="4651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320798-5B7F-475F-BD0D-64CFF16EFFAF}"/>
                  </a:ext>
                </a:extLst>
              </p:cNvPr>
              <p:cNvSpPr/>
              <p:nvPr/>
            </p:nvSpPr>
            <p:spPr>
              <a:xfrm>
                <a:off x="-13156" y="6324698"/>
                <a:ext cx="471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320798-5B7F-475F-BD0D-64CFF16EF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6" y="6324698"/>
                <a:ext cx="4718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162410E-7F95-4C0F-865D-5717066C28EB}"/>
                  </a:ext>
                </a:extLst>
              </p:cNvPr>
              <p:cNvSpPr/>
              <p:nvPr/>
            </p:nvSpPr>
            <p:spPr>
              <a:xfrm>
                <a:off x="928787" y="103609"/>
                <a:ext cx="7758608" cy="968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5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例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：固定在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𝑨𝑩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之间的绷紧的弦，发生微小振幅的横振动，求弦振动满足的微分方程。已知线密度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𝝈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，弦张力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𝑻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162410E-7F95-4C0F-865D-5717066C2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87" y="103609"/>
                <a:ext cx="7758608" cy="968663"/>
              </a:xfrm>
              <a:prstGeom prst="rect">
                <a:avLst/>
              </a:prstGeom>
              <a:blipFill>
                <a:blip r:embed="rId7"/>
                <a:stretch>
                  <a:fillRect l="-1178" t="-2516" r="-550" b="-1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78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1" y="100236"/>
                <a:ext cx="8210603" cy="5145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弦的作用量为所有弦元作用量之和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supHide m:val="on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对比单质点作用量</a:t>
                </a: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表达式，显然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~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∼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，广义坐标为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则是标记连续系统中单个质点位置的参数，故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作用量为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1" y="100236"/>
                <a:ext cx="8210603" cy="5145832"/>
              </a:xfrm>
              <a:prstGeom prst="rect">
                <a:avLst/>
              </a:prstGeom>
              <a:blipFill>
                <a:blip r:embed="rId2"/>
                <a:stretch>
                  <a:fillRect l="-11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322361-C9BE-45A6-A1C4-C142EB2B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D21DEB-5B51-49CD-8526-666BAFBB1AD5}"/>
              </a:ext>
            </a:extLst>
          </p:cNvPr>
          <p:cNvGrpSpPr>
            <a:grpSpLocks noChangeAspect="1"/>
          </p:cNvGrpSpPr>
          <p:nvPr/>
        </p:nvGrpSpPr>
        <p:grpSpPr>
          <a:xfrm>
            <a:off x="33805" y="103609"/>
            <a:ext cx="832485" cy="6572250"/>
            <a:chOff x="7566373" y="161747"/>
            <a:chExt cx="723900" cy="5715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56842B1-B2B8-4647-AF60-54992D0E3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070823" y="2657297"/>
              <a:ext cx="5715000" cy="7239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3ACE555-62A1-43CC-91C3-3F82DD61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7927946" y="2800603"/>
              <a:ext cx="283905" cy="332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2FA88D4-80DC-4E63-B0A4-7D1079F575FA}"/>
                  </a:ext>
                </a:extLst>
              </p:cNvPr>
              <p:cNvSpPr/>
              <p:nvPr/>
            </p:nvSpPr>
            <p:spPr>
              <a:xfrm>
                <a:off x="-4902" y="3088586"/>
                <a:ext cx="4651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2FA88D4-80DC-4E63-B0A4-7D1079F5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02" y="3088586"/>
                <a:ext cx="4651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AE91FBB-FDD6-4F63-804A-374A8982924B}"/>
                  </a:ext>
                </a:extLst>
              </p:cNvPr>
              <p:cNvSpPr/>
              <p:nvPr/>
            </p:nvSpPr>
            <p:spPr>
              <a:xfrm>
                <a:off x="-13156" y="6324698"/>
                <a:ext cx="471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AE91FBB-FDD6-4F63-804A-374A89829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6" y="6324698"/>
                <a:ext cx="4718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00236"/>
                <a:ext cx="8928992" cy="56036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r>
                  <a:rPr lang="zh-CN" altLang="en-US" noProof="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最小作用量原理给出</a:t>
                </a:r>
                <a:endParaRPr kumimoji="1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⟹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den>
                                  </m:f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𝛿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利用分部积分，考虑到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为任意变分，可得拉格朗日方程</a:t>
                </a:r>
                <a:endParaRPr kumimoji="1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以上方程适用于一维的连续系统。对于弦振动，代入对应</a:t>
                </a:r>
                <a:r>
                  <a:rPr lang="zh-CN" altLang="en-US" i="0" noProof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的</a:t>
                </a:r>
                <a:r>
                  <a:rPr lang="zh-CN" altLang="en-US" i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拉氏量密度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sSubSup>
                          <m:sSub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，可得弦振动方程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𝑡𝑡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 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叫做波速，是波形在线上传播的速度</a:t>
                </a:r>
                <a:endParaRPr kumimoji="1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0236"/>
                <a:ext cx="8928992" cy="5603650"/>
              </a:xfrm>
              <a:prstGeom prst="rect">
                <a:avLst/>
              </a:prstGeom>
              <a:blipFill>
                <a:blip r:embed="rId2"/>
                <a:stretch>
                  <a:fillRect l="-1093" b="-11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E49D0D-14C8-44FC-8C97-4BFCBB55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73172A-2CE2-4EDE-A477-917EA725A18E}"/>
                  </a:ext>
                </a:extLst>
              </p:cNvPr>
              <p:cNvSpPr/>
              <p:nvPr/>
            </p:nvSpPr>
            <p:spPr>
              <a:xfrm>
                <a:off x="2705848" y="2708920"/>
                <a:ext cx="3732304" cy="857029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73172A-2CE2-4EDE-A477-917EA725A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48" y="2708920"/>
                <a:ext cx="3732304" cy="857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8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EF99EE-CAEB-48A4-8636-91C001A8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1E3A8A-9A11-4E96-9F9B-10B5FEB39B50}"/>
                  </a:ext>
                </a:extLst>
              </p:cNvPr>
              <p:cNvSpPr/>
              <p:nvPr/>
            </p:nvSpPr>
            <p:spPr>
              <a:xfrm>
                <a:off x="2346006" y="48348"/>
                <a:ext cx="445198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i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弦振动方程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的解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1E3A8A-9A11-4E96-9F9B-10B5FEB39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006" y="48348"/>
                <a:ext cx="4451988" cy="461665"/>
              </a:xfrm>
              <a:prstGeom prst="rect">
                <a:avLst/>
              </a:prstGeom>
              <a:blipFill>
                <a:blip r:embed="rId2"/>
                <a:stretch>
                  <a:fillRect l="-2192" t="-14474" r="-109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E1095C-F910-4FAA-B967-C8FBA00AB3AE}"/>
                  </a:ext>
                </a:extLst>
              </p:cNvPr>
              <p:cNvSpPr/>
              <p:nvPr/>
            </p:nvSpPr>
            <p:spPr>
              <a:xfrm>
                <a:off x="194983" y="562272"/>
                <a:ext cx="8769773" cy="10993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E1095C-F910-4FAA-B967-C8FBA00AB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83" y="562272"/>
                <a:ext cx="8769773" cy="109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7DBC2607-3395-4DCD-88F2-492A1A51D755}"/>
              </a:ext>
            </a:extLst>
          </p:cNvPr>
          <p:cNvGrpSpPr/>
          <p:nvPr/>
        </p:nvGrpSpPr>
        <p:grpSpPr>
          <a:xfrm>
            <a:off x="308774" y="1704689"/>
            <a:ext cx="3582958" cy="5000911"/>
            <a:chOff x="688328" y="1704689"/>
            <a:chExt cx="3582958" cy="500091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C03EA5D-7940-4C9F-8CA1-402EAB9D1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662" y="2348880"/>
              <a:ext cx="3369897" cy="43567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415C6E8-8A07-481A-8BAB-0C2584F53243}"/>
                    </a:ext>
                  </a:extLst>
                </p:cNvPr>
                <p:cNvSpPr/>
                <p:nvPr/>
              </p:nvSpPr>
              <p:spPr>
                <a:xfrm>
                  <a:off x="1621312" y="1704689"/>
                  <a:ext cx="127284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415C6E8-8A07-481A-8BAB-0C2584F53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1312" y="1704689"/>
                  <a:ext cx="1272848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478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D4EC6AE-EB57-4187-A6E7-1B415D35C1E8}"/>
                    </a:ext>
                  </a:extLst>
                </p:cNvPr>
                <p:cNvSpPr/>
                <p:nvPr/>
              </p:nvSpPr>
              <p:spPr>
                <a:xfrm>
                  <a:off x="688328" y="2575624"/>
                  <a:ext cx="46519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D4EC6AE-EB57-4187-A6E7-1B415D35C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28" y="2575624"/>
                  <a:ext cx="46519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546BAD-FD53-4429-9FEF-DCFD014A6AA8}"/>
                    </a:ext>
                  </a:extLst>
                </p:cNvPr>
                <p:cNvSpPr/>
                <p:nvPr/>
              </p:nvSpPr>
              <p:spPr>
                <a:xfrm>
                  <a:off x="3799426" y="2601278"/>
                  <a:ext cx="4718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546BAD-FD53-4429-9FEF-DCFD014A6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426" y="2601278"/>
                  <a:ext cx="47186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909F1-B248-4D5B-B503-0A6DD176A0EF}"/>
                  </a:ext>
                </a:extLst>
              </p:cNvPr>
              <p:cNvSpPr/>
              <p:nvPr/>
            </p:nvSpPr>
            <p:spPr>
              <a:xfrm>
                <a:off x="5096262" y="1397237"/>
                <a:ext cx="2913875" cy="5865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909F1-B248-4D5B-B503-0A6DD176A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62" y="1397237"/>
                <a:ext cx="2913875" cy="586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08152CE-808B-42E2-B5A6-6A34F41A65EE}"/>
                  </a:ext>
                </a:extLst>
              </p:cNvPr>
              <p:cNvSpPr/>
              <p:nvPr/>
            </p:nvSpPr>
            <p:spPr>
              <a:xfrm>
                <a:off x="3891732" y="2034912"/>
                <a:ext cx="5252269" cy="41464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弦的振动能量与动量</a:t>
                </a:r>
                <a:endParaRPr lang="en-US" altLang="zh-CN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机械能守恒，势能为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）的总动能，对应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dirty="0">
                    <a:ea typeface="黑体" panose="02010609060101010101" pitchFamily="49" charset="-122"/>
                  </a:rPr>
                  <a:t>(1)</a:t>
                </a:r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∝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波长越</a:t>
                </a: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短，波动</a:t>
                </a:r>
                <a:r>
                  <a:rPr lang="zh-CN" altLang="en-US" b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</a:t>
                </a:r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越大</a:t>
                </a:r>
                <a:endParaRPr lang="en-US" altLang="zh-CN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∝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，波长越短，动量越大</a:t>
                </a:r>
                <a:endParaRPr lang="en-US" altLang="zh-CN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08152CE-808B-42E2-B5A6-6A34F41A6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32" y="2034912"/>
                <a:ext cx="5252269" cy="4146456"/>
              </a:xfrm>
              <a:prstGeom prst="rect">
                <a:avLst/>
              </a:prstGeom>
              <a:blipFill>
                <a:blip r:embed="rId9"/>
                <a:stretch>
                  <a:fillRect l="-1740" t="-1176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A987669-5C3B-4E2F-9A5E-417502BF56E0}"/>
                  </a:ext>
                </a:extLst>
              </p:cNvPr>
              <p:cNvSpPr/>
              <p:nvPr/>
            </p:nvSpPr>
            <p:spPr>
              <a:xfrm>
                <a:off x="-88517" y="1941003"/>
                <a:ext cx="601447" cy="4723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A987669-5C3B-4E2F-9A5E-417502BF5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517" y="1941003"/>
                <a:ext cx="601447" cy="4723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65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0B0B92-A950-4354-8A55-47340F1DC414}"/>
                  </a:ext>
                </a:extLst>
              </p:cNvPr>
              <p:cNvSpPr/>
              <p:nvPr/>
            </p:nvSpPr>
            <p:spPr>
              <a:xfrm>
                <a:off x="139006" y="98511"/>
                <a:ext cx="8865988" cy="968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例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：鼓面</a:t>
                </a:r>
                <a:r>
                  <a:rPr lang="zh-CN" altLang="en-US" b="1" dirty="0">
                    <a:ea typeface="黑体" panose="02010609060101010101" pitchFamily="49" charset="-122"/>
                  </a:rPr>
                  <a:t>为</a:t>
                </a:r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绷紧的膜，敲击下发生微小的横振动，求膜振动满足的微分方程。已知面质量密度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𝝈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，膜表面张力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𝑻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F0B0B92-A950-4354-8A55-47340F1DC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06" y="98511"/>
                <a:ext cx="8865988" cy="968663"/>
              </a:xfrm>
              <a:prstGeom prst="rect">
                <a:avLst/>
              </a:prstGeom>
              <a:blipFill>
                <a:blip r:embed="rId2"/>
                <a:stretch>
                  <a:fillRect l="-1100" t="-2516" b="-1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8D4DF2-25CA-47EE-BD1B-74307209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51E97E65-8F50-4E30-B7A5-752C1D2EB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006" y="1137228"/>
                <a:ext cx="8930682" cy="55706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5000"/>
                  </a:lnSpc>
                  <a:defRPr/>
                </a:pPr>
                <a:r>
                  <a:rPr lang="zh-CN" altLang="en-US" dirty="0">
                    <a:ea typeface="黑体" panose="02010609060101010101" pitchFamily="49" charset="-122"/>
                  </a:rPr>
                  <a:t>横向：垂直于鼓面的方向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解答：鼓面内建立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轴，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时刻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处</a:t>
                </a:r>
                <a:r>
                  <a:rPr lang="zh-CN" altLang="en-US" dirty="0">
                    <a:ea typeface="黑体" panose="02010609060101010101" pitchFamily="49" charset="-122"/>
                  </a:rPr>
                  <a:t>膜</a:t>
                </a: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的</a:t>
                </a: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横向位移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，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(1)</a:t>
                </a:r>
                <a:r>
                  <a:rPr kumimoji="1" lang="en-US" altLang="zh-CN" sz="240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此处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膜元的速度为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f>
                      <m:fPr>
                        <m:type m:val="lin"/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noProof="0" dirty="0">
                    <a:ea typeface="黑体" panose="02010609060101010101" pitchFamily="49" charset="-122"/>
                  </a:rPr>
                  <a:t>(2) </a:t>
                </a:r>
                <a:r>
                  <a:rPr lang="zh-CN" altLang="en-US" dirty="0">
                    <a:ea typeface="黑体" panose="02010609060101010101" pitchFamily="49" charset="-122"/>
                  </a:rPr>
                  <a:t>膜</a:t>
                </a:r>
                <a:r>
                  <a:rPr lang="zh-CN" altLang="en-US" noProof="0" dirty="0">
                    <a:ea typeface="黑体" panose="02010609060101010101" pitchFamily="49" charset="-122"/>
                  </a:rPr>
                  <a:t>的振动幅度很小，膜表面张力</a:t>
                </a:r>
                <a14:m>
                  <m:oMath xmlns:m="http://schemas.openxmlformats.org/officeDocument/2006/math">
                    <m:r>
                      <a:rPr lang="en-US" altLang="zh-CN" b="0" i="1" noProof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</m:t>
                    </m:r>
                  </m:oMath>
                </a14:m>
                <a:r>
                  <a:rPr lang="zh-CN" altLang="en-US" noProof="0" dirty="0">
                    <a:ea typeface="黑体" panose="02010609060101010101" pitchFamily="49" charset="-122"/>
                  </a:rPr>
                  <a:t>常数</a:t>
                </a:r>
                <a14:m>
                  <m:oMath xmlns:m="http://schemas.openxmlformats.org/officeDocument/2006/math">
                    <m:r>
                      <a:rPr lang="en-US" altLang="zh-CN" b="0" i="1" noProof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方格内膜的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弹性势能为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（做功正比于表面张力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面积）</a:t>
                </a:r>
                <a:endParaRPr kumimoji="1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×</m:t>
                          </m:r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=(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−1)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≃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25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𝒱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25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51E97E65-8F50-4E30-B7A5-752C1D2EB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006" y="1137228"/>
                <a:ext cx="8930682" cy="5570692"/>
              </a:xfrm>
              <a:prstGeom prst="rect">
                <a:avLst/>
              </a:prstGeom>
              <a:blipFill>
                <a:blip r:embed="rId3"/>
                <a:stretch>
                  <a:fillRect l="-1092" t="-438" r="-6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4223763-C5D0-47DA-B7A9-6744BE3F8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65" y="620688"/>
            <a:ext cx="223691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7645870-C771-4702-9479-EB3B450B5FEA}"/>
                  </a:ext>
                </a:extLst>
              </p:cNvPr>
              <p:cNvSpPr/>
              <p:nvPr/>
            </p:nvSpPr>
            <p:spPr>
              <a:xfrm>
                <a:off x="179512" y="134558"/>
                <a:ext cx="8712968" cy="65725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膜的作用量为所有膜元作用量之和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supHide m:val="on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Σ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𝜎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supHide m:val="on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Σ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最小作用量原理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给出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supHide m:val="on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Σ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𝛿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ℒ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利用分部积分，考虑到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为任意变分，可得拉格朗日方程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代入拉氏量密度，易得膜振动方程为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𝑦𝑦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7645870-C771-4702-9479-EB3B450B5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558"/>
                <a:ext cx="8712968" cy="6572505"/>
              </a:xfrm>
              <a:prstGeom prst="rect">
                <a:avLst/>
              </a:prstGeom>
              <a:blipFill>
                <a:blip r:embed="rId2"/>
                <a:stretch>
                  <a:fillRect l="-1049" b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14ED99-464D-428B-8A0E-FD853A32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65B5BC-9D90-4469-8AF8-ECC61F4CE97E}"/>
                  </a:ext>
                </a:extLst>
              </p:cNvPr>
              <p:cNvSpPr/>
              <p:nvPr/>
            </p:nvSpPr>
            <p:spPr>
              <a:xfrm>
                <a:off x="2078850" y="4149080"/>
                <a:ext cx="4914292" cy="898259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65B5BC-9D90-4469-8AF8-ECC61F4CE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50" y="4149080"/>
                <a:ext cx="4914292" cy="89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35183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5279</TotalTime>
  <Words>2735</Words>
  <Application>Microsoft Office PowerPoint</Application>
  <PresentationFormat>全屏显示(4:3)</PresentationFormat>
  <Paragraphs>277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黑体</vt:lpstr>
      <vt:lpstr>Arial</vt:lpstr>
      <vt:lpstr>Cambria Math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400</cp:revision>
  <dcterms:created xsi:type="dcterms:W3CDTF">2008-05-15T01:23:28Z</dcterms:created>
  <dcterms:modified xsi:type="dcterms:W3CDTF">2020-06-03T14:57:10Z</dcterms:modified>
</cp:coreProperties>
</file>