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324" r:id="rId15"/>
    <p:sldId id="325" r:id="rId16"/>
    <p:sldId id="326" r:id="rId17"/>
    <p:sldId id="275" r:id="rId18"/>
    <p:sldId id="327" r:id="rId19"/>
    <p:sldId id="328" r:id="rId20"/>
    <p:sldId id="329" r:id="rId21"/>
    <p:sldId id="330" r:id="rId22"/>
    <p:sldId id="281" r:id="rId23"/>
    <p:sldId id="33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58" autoAdjust="0"/>
  </p:normalViewPr>
  <p:slideViewPr>
    <p:cSldViewPr>
      <p:cViewPr varScale="1">
        <p:scale>
          <a:sx n="71" d="100"/>
          <a:sy n="71" d="100"/>
        </p:scale>
        <p:origin x="1128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8.wmf"/><Relationship Id="rId3" Type="http://schemas.openxmlformats.org/officeDocument/2006/relationships/image" Target="../media/image80.wmf"/><Relationship Id="rId7" Type="http://schemas.openxmlformats.org/officeDocument/2006/relationships/image" Target="../media/image68.wmf"/><Relationship Id="rId12" Type="http://schemas.openxmlformats.org/officeDocument/2006/relationships/image" Target="../media/image87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6.wmf"/><Relationship Id="rId5" Type="http://schemas.openxmlformats.org/officeDocument/2006/relationships/image" Target="../media/image82.wmf"/><Relationship Id="rId10" Type="http://schemas.openxmlformats.org/officeDocument/2006/relationships/image" Target="../media/image71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4.wmf"/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wmf"/><Relationship Id="rId4" Type="http://schemas.openxmlformats.org/officeDocument/2006/relationships/image" Target="../media/image1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emf"/><Relationship Id="rId18" Type="http://schemas.openxmlformats.org/officeDocument/2006/relationships/image" Target="../media/image41.wmf"/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17" Type="http://schemas.openxmlformats.org/officeDocument/2006/relationships/image" Target="../media/image40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e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4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AA2F-E19E-4EC2-BEFA-DA2E71F2786E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E47A-C9A9-4959-8A38-C889BC56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在等速</a:t>
            </a:r>
            <a:r>
              <a:rPr lang="zh-CN" altLang="en-US" baseline="0" dirty="0"/>
              <a:t> 等压 等温条件下（实验室条件）惯性质量和引力质量相等，是表征物体内在性质的的同物理量，</a:t>
            </a:r>
            <a:r>
              <a:rPr lang="en-US" altLang="zh-CN" baseline="0" dirty="0"/>
              <a:t>---</a:t>
            </a:r>
            <a:r>
              <a:rPr lang="zh-CN" altLang="en-US" baseline="0" dirty="0"/>
              <a:t>质量的不同表现。</a:t>
            </a:r>
            <a:endParaRPr lang="en-US" altLang="zh-CN" baseline="0" dirty="0"/>
          </a:p>
          <a:p>
            <a:r>
              <a:rPr lang="en-US" altLang="zh-CN" baseline="0" dirty="0"/>
              <a:t>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1E47A-C9A9-4959-8A38-C889BC5637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BA6A77F2-5114-4769-922B-6C7057310601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2020/3/2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0115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0CFD7CB3-777C-435A-9128-B9C4EC8526D2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4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伽利略认为不受外力的物体将保持原来的状态不变。其实最早提出这一思想的不是伽利略。古希腊的德谟克利特</a:t>
            </a:r>
            <a:r>
              <a:rPr lang="en-US" altLang="zh-CN" dirty="0"/>
              <a:t>(</a:t>
            </a:r>
            <a:r>
              <a:rPr lang="zh-CN" altLang="en-US" dirty="0"/>
              <a:t>公元前</a:t>
            </a:r>
            <a:r>
              <a:rPr lang="en-US" altLang="zh-CN" dirty="0"/>
              <a:t>460</a:t>
            </a:r>
            <a:r>
              <a:rPr lang="zh-CN" altLang="en-US" dirty="0"/>
              <a:t>年～前</a:t>
            </a:r>
            <a:r>
              <a:rPr lang="en-US" altLang="zh-CN" dirty="0"/>
              <a:t>371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和伊壁鸠鲁</a:t>
            </a:r>
            <a:r>
              <a:rPr lang="en-US" altLang="zh-CN" dirty="0"/>
              <a:t>(</a:t>
            </a:r>
            <a:r>
              <a:rPr lang="zh-CN" altLang="en-US" dirty="0"/>
              <a:t>公元前</a:t>
            </a:r>
            <a:r>
              <a:rPr lang="en-US" altLang="zh-CN" dirty="0"/>
              <a:t>342</a:t>
            </a:r>
            <a:r>
              <a:rPr lang="zh-CN" altLang="en-US" dirty="0"/>
              <a:t>年～前</a:t>
            </a:r>
            <a:r>
              <a:rPr lang="en-US" altLang="zh-CN" dirty="0"/>
              <a:t>270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r>
              <a:rPr lang="zh-CN" altLang="en-US" dirty="0"/>
              <a:t>都有这样的猜想。牛顿曾经就这一猜想写道，“所有那些古人都知道第一定律</a:t>
            </a:r>
            <a:r>
              <a:rPr lang="en-US" altLang="zh-CN" dirty="0"/>
              <a:t>(</a:t>
            </a:r>
            <a:r>
              <a:rPr lang="zh-CN" altLang="en-US" dirty="0"/>
              <a:t>即惯性定律</a:t>
            </a:r>
            <a:r>
              <a:rPr lang="en-US" altLang="zh-CN" dirty="0"/>
              <a:t>)</a:t>
            </a:r>
            <a:r>
              <a:rPr lang="zh-CN" altLang="en-US" dirty="0"/>
              <a:t>，他们归之于原子在虚空中作直线运动，因为没有阻力，运动极快而永恒”。然而，后来在欧洲占统治地位的却是被奉为圣贤的亚里士多德的观点。他断言：力是维持物体运动状态的原因，与德谟克利特等人的看法正好相反。</a:t>
            </a:r>
          </a:p>
          <a:p>
            <a:r>
              <a:rPr lang="zh-CN" altLang="en-US" dirty="0"/>
              <a:t>亚里士多德的观点：公元前四世纪的希腊哲学家亚里士多德认为：必须不断地给一个物体以外力，才能使它产生不断地运动。如果物体失去了力的作用，它就会立刻停止。即</a:t>
            </a:r>
            <a:r>
              <a:rPr lang="en-US" altLang="zh-CN" dirty="0"/>
              <a:t>——</a:t>
            </a:r>
            <a:r>
              <a:rPr lang="zh-CN" altLang="en-US" dirty="0"/>
              <a:t>力是维持物体运动的原因。</a:t>
            </a:r>
          </a:p>
          <a:p>
            <a:r>
              <a:rPr lang="zh-CN" altLang="en-US" dirty="0"/>
              <a:t>亚里士多德的观点很符合人们的日常经验，如停着的车不推它它就不会动，停止推它它就会停下来</a:t>
            </a:r>
            <a:r>
              <a:rPr lang="en-US" altLang="zh-CN" dirty="0"/>
              <a:t>……</a:t>
            </a:r>
            <a:r>
              <a:rPr lang="zh-CN" altLang="en-US" dirty="0"/>
              <a:t>所以亚里士多德的观点当时占着统治地位，而且一直统治了人们两千年。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17C778F3-09B4-4CBD-B0B4-70F6CB5CBD11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2020/3/2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113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5D785CEA-9EFE-454D-A576-D50E58DC5A4F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5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0413" cy="3427413"/>
          </a:xfrm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kumimoji="1" lang="zh-CN" altLang="en-US" b="1">
                <a:solidFill>
                  <a:schemeClr val="accent2"/>
                </a:solidFill>
              </a:rPr>
              <a:t>迄今为止，人类了解得最多的是电磁力</a:t>
            </a:r>
            <a:r>
              <a:rPr kumimoji="1" lang="zh-CN" altLang="en-US" b="1">
                <a:solidFill>
                  <a:srgbClr val="0033CC"/>
                </a:solidFill>
              </a:rPr>
              <a:t>，</a:t>
            </a:r>
            <a:r>
              <a:rPr kumimoji="1" lang="zh-CN" altLang="en-US" b="1">
                <a:solidFill>
                  <a:schemeClr val="accent2"/>
                </a:solidFill>
              </a:rPr>
              <a:t>了解得最早但最少的是引力。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2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94B5760F-0C52-47A7-AD7A-DE7057717DD9}" type="datetime1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2020/3/2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2163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fld id="{54BA7036-31DA-4EA9-9E79-E338301B8B68}" type="slidenum">
              <a:rPr lang="zh-CN" altLang="en-US" sz="1800" b="0">
                <a:latin typeface="Arial" charset="0"/>
                <a:ea typeface="宋体" pitchFamily="2" charset="-122"/>
              </a:rPr>
              <a:pPr eaLnBrk="1" hangingPunct="1"/>
              <a:t>6</a:t>
            </a:fld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kumimoji="1" lang="zh-CN" altLang="en-US" b="1"/>
              <a:t>同一力对某一系统为外力</a:t>
            </a:r>
            <a:r>
              <a:rPr kumimoji="1" lang="en-US" altLang="zh-CN" b="1"/>
              <a:t>, </a:t>
            </a:r>
            <a:r>
              <a:rPr kumimoji="1" lang="zh-CN" altLang="en-US" b="1"/>
              <a:t>而对另一系统则可能为内力</a:t>
            </a:r>
            <a:r>
              <a:rPr kumimoji="1" lang="en-US" altLang="zh-CN" b="1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887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7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43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479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784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7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20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42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8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48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34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271865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50000">
                <a:srgbClr val="49451A"/>
              </a:gs>
              <a:gs pos="100000">
                <a:srgbClr val="9E953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1" name="Picture 8" descr="农大logo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409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"/>
          <p:cNvSpPr txBox="1">
            <a:spLocks noChangeArrowheads="1"/>
          </p:cNvSpPr>
          <p:nvPr userDrawn="1"/>
        </p:nvSpPr>
        <p:spPr bwMode="auto">
          <a:xfrm>
            <a:off x="6982618" y="-94848"/>
            <a:ext cx="212588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章 质点动力学</a:t>
            </a:r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0" y="6597352"/>
            <a:ext cx="9144000" cy="260648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100000">
                <a:srgbClr val="49451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大学物理学</a:t>
            </a:r>
            <a:r>
              <a:rPr lang="en-US" altLang="zh-CN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A</a:t>
            </a:r>
          </a:p>
        </p:txBody>
      </p:sp>
      <p:sp>
        <p:nvSpPr>
          <p:cNvPr id="2055" name="Rectangle 12"/>
          <p:cNvSpPr>
            <a:spLocks noChangeArrowheads="1"/>
          </p:cNvSpPr>
          <p:nvPr userDrawn="1"/>
        </p:nvSpPr>
        <p:spPr bwMode="auto">
          <a:xfrm>
            <a:off x="7680138" y="6470928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第一篇 力学</a:t>
            </a:r>
          </a:p>
        </p:txBody>
      </p:sp>
    </p:spTree>
    <p:extLst>
      <p:ext uri="{BB962C8B-B14F-4D97-AF65-F5344CB8AC3E}">
        <p14:creationId xmlns:p14="http://schemas.microsoft.com/office/powerpoint/2010/main" val="3761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3.e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1.wmf"/><Relationship Id="rId26" Type="http://schemas.openxmlformats.org/officeDocument/2006/relationships/oleObject" Target="../embeddings/oleObject70.bin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5.bin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image" Target="../media/image7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24" Type="http://schemas.openxmlformats.org/officeDocument/2006/relationships/oleObject" Target="../embeddings/oleObject69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6.bin"/><Relationship Id="rId31" Type="http://schemas.openxmlformats.org/officeDocument/2006/relationships/image" Target="../media/image7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wmf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7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4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8.wmf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3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1.wmf"/><Relationship Id="rId11" Type="http://schemas.openxmlformats.org/officeDocument/2006/relationships/image" Target="../media/image93.wmf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89.bin"/><Relationship Id="rId4" Type="http://schemas.openxmlformats.org/officeDocument/2006/relationships/image" Target="../media/image90.wmf"/><Relationship Id="rId9" Type="http://schemas.openxmlformats.org/officeDocument/2006/relationships/hyperlink" Target="S_material/Video/Mech_06.rm" TargetMode="External"/><Relationship Id="rId14" Type="http://schemas.openxmlformats.org/officeDocument/2006/relationships/oleObject" Target="../embeddings/oleObject9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wmf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7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18.e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3.e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0" Type="http://schemas.openxmlformats.org/officeDocument/2006/relationships/image" Target="../media/image12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6.bin"/><Relationship Id="rId7" Type="http://schemas.openxmlformats.org/officeDocument/2006/relationships/image" Target="../media/image14.wmf"/><Relationship Id="rId12" Type="http://schemas.openxmlformats.org/officeDocument/2006/relationships/image" Target="../media/image16.wmf"/><Relationship Id="rId17" Type="http://schemas.openxmlformats.org/officeDocument/2006/relationships/hyperlink" Target="&#25670;&#29699;&#36816;&#21160;.phy3d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20" Type="http://schemas.openxmlformats.org/officeDocument/2006/relationships/image" Target="../media/image23.jpe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1.emf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Relationship Id="rId22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41.w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6.emf"/><Relationship Id="rId41" Type="http://schemas.openxmlformats.org/officeDocument/2006/relationships/image" Target="../media/image4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36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1.e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5.e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755650" y="620688"/>
            <a:ext cx="72009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3600" b="1" dirty="0">
                <a:solidFill>
                  <a:srgbClr val="CC0000"/>
                </a:solidFill>
                <a:latin typeface="+mn-ea"/>
              </a:rPr>
              <a:t>第</a:t>
            </a:r>
            <a:r>
              <a:rPr kumimoji="1" lang="en-US" altLang="zh-CN" sz="3600" b="1" dirty="0">
                <a:solidFill>
                  <a:srgbClr val="CC0000"/>
                </a:solidFill>
                <a:latin typeface="+mn-ea"/>
              </a:rPr>
              <a:t>2</a:t>
            </a:r>
            <a:r>
              <a:rPr kumimoji="1" lang="zh-CN" altLang="en-US" sz="3600" b="1" dirty="0">
                <a:solidFill>
                  <a:srgbClr val="CC0000"/>
                </a:solidFill>
                <a:latin typeface="+mn-ea"/>
              </a:rPr>
              <a:t>章   质点动力学</a:t>
            </a:r>
          </a:p>
        </p:txBody>
      </p:sp>
      <p:sp>
        <p:nvSpPr>
          <p:cNvPr id="76803" name="Text Box 9"/>
          <p:cNvSpPr txBox="1">
            <a:spLocks noChangeArrowheads="1"/>
          </p:cNvSpPr>
          <p:nvPr/>
        </p:nvSpPr>
        <p:spPr bwMode="auto">
          <a:xfrm>
            <a:off x="323850" y="1382307"/>
            <a:ext cx="85693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质点动力学的任务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研究物体之间的相互作用</a:t>
            </a:r>
            <a:r>
              <a:rPr lang="en-US" altLang="zh-CN" dirty="0">
                <a:latin typeface="+mn-ea"/>
                <a:ea typeface="+mn-ea"/>
              </a:rPr>
              <a:t>, </a:t>
            </a:r>
            <a:r>
              <a:rPr lang="zh-CN" altLang="en-US" dirty="0">
                <a:latin typeface="+mn-ea"/>
                <a:ea typeface="+mn-ea"/>
              </a:rPr>
              <a:t>及这种相互作用引起的物体运动状态变化的规律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sp>
        <p:nvSpPr>
          <p:cNvPr id="76804" name="Text Box 10"/>
          <p:cNvSpPr txBox="1">
            <a:spLocks noChangeArrowheads="1"/>
          </p:cNvSpPr>
          <p:nvPr/>
        </p:nvSpPr>
        <p:spPr bwMode="auto">
          <a:xfrm>
            <a:off x="358775" y="2276872"/>
            <a:ext cx="85344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    研究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lang="zh-CN" altLang="en-US" dirty="0">
                <a:latin typeface="+mn-ea"/>
                <a:ea typeface="+mn-ea"/>
              </a:rPr>
              <a:t>引入动量、角动量、能量等基本概念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探讨与之相对应的守恒定律</a:t>
            </a:r>
            <a:r>
              <a:rPr lang="en-US" altLang="zh-CN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55650" y="3068291"/>
            <a:ext cx="2189163" cy="1925638"/>
            <a:chOff x="476" y="1706"/>
            <a:chExt cx="1379" cy="1213"/>
          </a:xfrm>
        </p:grpSpPr>
        <p:sp>
          <p:nvSpPr>
            <p:cNvPr id="215052" name="AutoShape 12"/>
            <p:cNvSpPr>
              <a:spLocks noChangeArrowheads="1"/>
            </p:cNvSpPr>
            <p:nvPr/>
          </p:nvSpPr>
          <p:spPr bwMode="auto">
            <a:xfrm rot="5400000">
              <a:off x="846" y="2174"/>
              <a:ext cx="486" cy="227"/>
            </a:xfrm>
            <a:custGeom>
              <a:avLst/>
              <a:gdLst>
                <a:gd name="G0" fmla="+- 17311 0 0"/>
                <a:gd name="G1" fmla="+- 5447 0 0"/>
                <a:gd name="G2" fmla="+- 21600 0 5447"/>
                <a:gd name="G3" fmla="+- 10800 0 5447"/>
                <a:gd name="G4" fmla="+- 21600 0 17311"/>
                <a:gd name="G5" fmla="*/ G4 G3 10800"/>
                <a:gd name="G6" fmla="+- 21600 0 G5"/>
                <a:gd name="T0" fmla="*/ 17311 w 21600"/>
                <a:gd name="T1" fmla="*/ 0 h 21600"/>
                <a:gd name="T2" fmla="*/ 0 w 21600"/>
                <a:gd name="T3" fmla="*/ 10800 h 21600"/>
                <a:gd name="T4" fmla="*/ 17311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7311" y="0"/>
                  </a:moveTo>
                  <a:lnTo>
                    <a:pt x="17311" y="5447"/>
                  </a:lnTo>
                  <a:lnTo>
                    <a:pt x="3375" y="5447"/>
                  </a:lnTo>
                  <a:lnTo>
                    <a:pt x="3375" y="16153"/>
                  </a:lnTo>
                  <a:lnTo>
                    <a:pt x="17311" y="16153"/>
                  </a:lnTo>
                  <a:lnTo>
                    <a:pt x="17311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47"/>
                  </a:moveTo>
                  <a:lnTo>
                    <a:pt x="1350" y="16153"/>
                  </a:lnTo>
                  <a:lnTo>
                    <a:pt x="2700" y="16153"/>
                  </a:lnTo>
                  <a:lnTo>
                    <a:pt x="2700" y="5447"/>
                  </a:lnTo>
                  <a:close/>
                </a:path>
                <a:path w="21600" h="21600">
                  <a:moveTo>
                    <a:pt x="0" y="5447"/>
                  </a:moveTo>
                  <a:lnTo>
                    <a:pt x="0" y="16153"/>
                  </a:lnTo>
                  <a:lnTo>
                    <a:pt x="675" y="16153"/>
                  </a:lnTo>
                  <a:lnTo>
                    <a:pt x="675" y="5447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+mn-ea"/>
              </a:endParaRPr>
            </a:p>
          </p:txBody>
        </p:sp>
        <p:sp>
          <p:nvSpPr>
            <p:cNvPr id="76814" name="Text Box 13"/>
            <p:cNvSpPr txBox="1">
              <a:spLocks noChangeArrowheads="1"/>
            </p:cNvSpPr>
            <p:nvPr/>
          </p:nvSpPr>
          <p:spPr bwMode="auto">
            <a:xfrm>
              <a:off x="476" y="1706"/>
              <a:ext cx="13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+mn-ea"/>
                  <a:ea typeface="+mn-ea"/>
                </a:rPr>
                <a:t>运动的描述</a:t>
              </a:r>
              <a:endParaRPr kumimoji="1" lang="zh-CN" altLang="en-US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76815" name="Text Box 14"/>
            <p:cNvSpPr txBox="1">
              <a:spLocks noChangeArrowheads="1"/>
            </p:cNvSpPr>
            <p:nvPr/>
          </p:nvSpPr>
          <p:spPr bwMode="auto">
            <a:xfrm>
              <a:off x="549" y="2611"/>
              <a:ext cx="130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00CC"/>
                  </a:solidFill>
                  <a:latin typeface="+mn-ea"/>
                  <a:ea typeface="+mn-ea"/>
                </a:rPr>
                <a:t>运动的度量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78819" y="3637685"/>
            <a:ext cx="4068762" cy="2299031"/>
            <a:chOff x="1791" y="2387"/>
            <a:chExt cx="2767" cy="1500"/>
          </a:xfrm>
        </p:grpSpPr>
        <p:cxnSp>
          <p:nvCxnSpPr>
            <p:cNvPr id="76807" name="AutoShape 16"/>
            <p:cNvCxnSpPr>
              <a:cxnSpLocks noChangeShapeType="1"/>
            </p:cNvCxnSpPr>
            <p:nvPr/>
          </p:nvCxnSpPr>
          <p:spPr bwMode="auto">
            <a:xfrm rot="10800000" flipV="1">
              <a:off x="1791" y="2568"/>
              <a:ext cx="209" cy="1134"/>
            </a:xfrm>
            <a:prstGeom prst="bentConnector2">
              <a:avLst/>
            </a:prstGeom>
            <a:noFill/>
            <a:ln w="28575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08" name="Rectangle 17"/>
            <p:cNvSpPr>
              <a:spLocks noChangeArrowheads="1"/>
            </p:cNvSpPr>
            <p:nvPr/>
          </p:nvSpPr>
          <p:spPr bwMode="auto">
            <a:xfrm>
              <a:off x="2018" y="2387"/>
              <a:ext cx="2087" cy="321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CC"/>
                  </a:solidFill>
                  <a:latin typeface="+mn-ea"/>
                  <a:ea typeface="+mn-ea"/>
                </a:rPr>
                <a:t>动量 动量守恒定律</a:t>
              </a:r>
            </a:p>
          </p:txBody>
        </p:sp>
        <p:sp>
          <p:nvSpPr>
            <p:cNvPr id="76809" name="Rectangle 18"/>
            <p:cNvSpPr>
              <a:spLocks noChangeArrowheads="1"/>
            </p:cNvSpPr>
            <p:nvPr/>
          </p:nvSpPr>
          <p:spPr bwMode="auto">
            <a:xfrm>
              <a:off x="2018" y="2976"/>
              <a:ext cx="2540" cy="321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CC"/>
                  </a:solidFill>
                  <a:latin typeface="+mn-ea"/>
                  <a:ea typeface="+mn-ea"/>
                </a:rPr>
                <a:t>角动量 角动量守恒定律</a:t>
              </a:r>
            </a:p>
          </p:txBody>
        </p:sp>
        <p:sp>
          <p:nvSpPr>
            <p:cNvPr id="76810" name="Rectangle 19"/>
            <p:cNvSpPr>
              <a:spLocks noChangeArrowheads="1"/>
            </p:cNvSpPr>
            <p:nvPr/>
          </p:nvSpPr>
          <p:spPr bwMode="auto">
            <a:xfrm>
              <a:off x="2031" y="3566"/>
              <a:ext cx="2074" cy="321"/>
            </a:xfrm>
            <a:prstGeom prst="rect">
              <a:avLst/>
            </a:prstGeom>
            <a:noFill/>
            <a:ln w="5715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CC"/>
                  </a:solidFill>
                  <a:latin typeface="+mn-ea"/>
                  <a:ea typeface="+mn-ea"/>
                </a:rPr>
                <a:t>能量 能量守恒定律</a:t>
              </a:r>
            </a:p>
          </p:txBody>
        </p:sp>
        <p:cxnSp>
          <p:nvCxnSpPr>
            <p:cNvPr id="76811" name="AutoShape 20"/>
            <p:cNvCxnSpPr>
              <a:cxnSpLocks noChangeShapeType="1"/>
              <a:stCxn id="76810" idx="1"/>
            </p:cNvCxnSpPr>
            <p:nvPr/>
          </p:nvCxnSpPr>
          <p:spPr bwMode="auto">
            <a:xfrm rot="10800000">
              <a:off x="1792" y="3566"/>
              <a:ext cx="239" cy="16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66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812" name="Line 21"/>
            <p:cNvSpPr>
              <a:spLocks noChangeShapeType="1"/>
            </p:cNvSpPr>
            <p:nvPr/>
          </p:nvSpPr>
          <p:spPr bwMode="auto">
            <a:xfrm flipH="1">
              <a:off x="1791" y="3158"/>
              <a:ext cx="2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53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/>
          </p:cNvGraphicFramePr>
          <p:nvPr/>
        </p:nvGraphicFramePr>
        <p:xfrm>
          <a:off x="611188" y="441325"/>
          <a:ext cx="33131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5" name="公式" r:id="rId3" imgW="1562040" imgH="419040" progId="Equation.3">
                  <p:embed/>
                </p:oleObj>
              </mc:Choice>
              <mc:Fallback>
                <p:oleObj name="公式" r:id="rId3" imgW="15620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1325"/>
                        <a:ext cx="33131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3897313"/>
            <a:ext cx="6970712" cy="1847850"/>
            <a:chOff x="288" y="2448"/>
            <a:chExt cx="4391" cy="1164"/>
          </a:xfrm>
        </p:grpSpPr>
        <p:sp>
          <p:nvSpPr>
            <p:cNvPr id="10259" name="Text Box 4"/>
            <p:cNvSpPr txBox="1">
              <a:spLocks noChangeArrowheads="1"/>
            </p:cNvSpPr>
            <p:nvPr/>
          </p:nvSpPr>
          <p:spPr bwMode="auto">
            <a:xfrm>
              <a:off x="288" y="2586"/>
              <a:ext cx="1104" cy="614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CC"/>
                  </a:solidFill>
                </a:rPr>
                <a:t>讨论潜艇运动情况</a:t>
              </a:r>
            </a:p>
          </p:txBody>
        </p:sp>
        <p:graphicFrame>
          <p:nvGraphicFramePr>
            <p:cNvPr id="10248" name="Object 5"/>
            <p:cNvGraphicFramePr>
              <a:graphicFrameLocks noChangeAspect="1"/>
            </p:cNvGraphicFramePr>
            <p:nvPr/>
          </p:nvGraphicFramePr>
          <p:xfrm>
            <a:off x="1755" y="2448"/>
            <a:ext cx="2924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6" name="公式" r:id="rId5" imgW="2133360" imgH="812520" progId="Equation.3">
                    <p:embed/>
                  </p:oleObj>
                </mc:Choice>
                <mc:Fallback>
                  <p:oleObj name="公式" r:id="rId5" imgW="213336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2448"/>
                          <a:ext cx="2924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887788" y="5553075"/>
            <a:ext cx="3267075" cy="823913"/>
            <a:chOff x="2452" y="3552"/>
            <a:chExt cx="2058" cy="519"/>
          </a:xfrm>
        </p:grpSpPr>
        <p:sp>
          <p:nvSpPr>
            <p:cNvPr id="286727" name="Text Box 7"/>
            <p:cNvSpPr txBox="1">
              <a:spLocks noChangeArrowheads="1"/>
            </p:cNvSpPr>
            <p:nvPr/>
          </p:nvSpPr>
          <p:spPr bwMode="auto">
            <a:xfrm>
              <a:off x="2452" y="3744"/>
              <a:ext cx="20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zh-CN" altLang="en-US" sz="2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极限速率</a:t>
              </a:r>
              <a:r>
                <a:rPr kumimoji="1" lang="en-US" altLang="zh-CN" sz="2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(</a:t>
              </a:r>
              <a:r>
                <a:rPr kumimoji="1" lang="zh-CN" altLang="en-US" sz="2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收尾速率</a:t>
              </a:r>
              <a:r>
                <a:rPr kumimoji="1" lang="en-US" altLang="zh-CN" sz="2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)</a:t>
              </a:r>
            </a:p>
          </p:txBody>
        </p:sp>
        <p:sp>
          <p:nvSpPr>
            <p:cNvPr id="10258" name="Line 8"/>
            <p:cNvSpPr>
              <a:spLocks noChangeShapeType="1"/>
            </p:cNvSpPr>
            <p:nvPr/>
          </p:nvSpPr>
          <p:spPr bwMode="auto">
            <a:xfrm>
              <a:off x="2880" y="35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472113" y="765175"/>
            <a:ext cx="2735262" cy="2628900"/>
            <a:chOff x="3456" y="288"/>
            <a:chExt cx="1968" cy="1872"/>
          </a:xfrm>
        </p:grpSpPr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3456" y="288"/>
              <a:ext cx="1968" cy="18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9ED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>
              <a:off x="3840" y="1008"/>
              <a:ext cx="1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4" name="Object 12"/>
            <p:cNvGraphicFramePr>
              <a:graphicFrameLocks noChangeAspect="1"/>
            </p:cNvGraphicFramePr>
            <p:nvPr/>
          </p:nvGraphicFramePr>
          <p:xfrm>
            <a:off x="3803" y="336"/>
            <a:ext cx="21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7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336"/>
                          <a:ext cx="217" cy="2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13"/>
            <p:cNvGraphicFramePr>
              <a:graphicFrameLocks noChangeAspect="1"/>
            </p:cNvGraphicFramePr>
            <p:nvPr/>
          </p:nvGraphicFramePr>
          <p:xfrm>
            <a:off x="3493" y="791"/>
            <a:ext cx="352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8"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3" y="791"/>
                          <a:ext cx="352" cy="45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14"/>
            <p:cNvGraphicFramePr>
              <a:graphicFrameLocks noChangeAspect="1"/>
            </p:cNvGraphicFramePr>
            <p:nvPr/>
          </p:nvGraphicFramePr>
          <p:xfrm>
            <a:off x="3668" y="1701"/>
            <a:ext cx="21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9" name="公式" r:id="rId11" imgW="126720" imgH="139680" progId="Equation.3">
                    <p:embed/>
                  </p:oleObj>
                </mc:Choice>
                <mc:Fallback>
                  <p:oleObj name="公式" r:id="rId1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1701"/>
                          <a:ext cx="218" cy="29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5"/>
            <p:cNvGraphicFramePr>
              <a:graphicFrameLocks noChangeAspect="1"/>
            </p:cNvGraphicFramePr>
            <p:nvPr/>
          </p:nvGraphicFramePr>
          <p:xfrm>
            <a:off x="5136" y="1728"/>
            <a:ext cx="1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0" name="公式" r:id="rId13" imgW="88560" imgH="152280" progId="Equation.3">
                    <p:embed/>
                  </p:oleObj>
                </mc:Choice>
                <mc:Fallback>
                  <p:oleObj name="公式" r:id="rId13" imgW="8856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28"/>
                          <a:ext cx="140" cy="29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Arc 16"/>
            <p:cNvSpPr>
              <a:spLocks/>
            </p:cNvSpPr>
            <p:nvPr/>
          </p:nvSpPr>
          <p:spPr bwMode="auto">
            <a:xfrm rot="-4331506">
              <a:off x="3948" y="948"/>
              <a:ext cx="936" cy="864"/>
            </a:xfrm>
            <a:custGeom>
              <a:avLst/>
              <a:gdLst>
                <a:gd name="T0" fmla="*/ 0 w 21296"/>
                <a:gd name="T1" fmla="*/ 0 h 21600"/>
                <a:gd name="T2" fmla="*/ 936 w 21296"/>
                <a:gd name="T3" fmla="*/ 719 h 21600"/>
                <a:gd name="T4" fmla="*/ 0 w 21296"/>
                <a:gd name="T5" fmla="*/ 864 h 21600"/>
                <a:gd name="T6" fmla="*/ 0 60000 65536"/>
                <a:gd name="T7" fmla="*/ 0 60000 65536"/>
                <a:gd name="T8" fmla="*/ 0 60000 65536"/>
                <a:gd name="T9" fmla="*/ 0 w 21296"/>
                <a:gd name="T10" fmla="*/ 0 h 21600"/>
                <a:gd name="T11" fmla="*/ 21296 w 2129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96" h="21600" fill="none" extrusionOk="0">
                  <a:moveTo>
                    <a:pt x="-1" y="0"/>
                  </a:moveTo>
                  <a:cubicBezTo>
                    <a:pt x="10535" y="0"/>
                    <a:pt x="19533" y="7600"/>
                    <a:pt x="21295" y="17987"/>
                  </a:cubicBezTo>
                </a:path>
                <a:path w="21296" h="21600" stroke="0" extrusionOk="0">
                  <a:moveTo>
                    <a:pt x="-1" y="0"/>
                  </a:moveTo>
                  <a:cubicBezTo>
                    <a:pt x="10535" y="0"/>
                    <a:pt x="19533" y="7600"/>
                    <a:pt x="21295" y="17987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Line 17"/>
            <p:cNvSpPr>
              <a:spLocks noChangeShapeType="1"/>
            </p:cNvSpPr>
            <p:nvPr/>
          </p:nvSpPr>
          <p:spPr bwMode="auto">
            <a:xfrm>
              <a:off x="3840" y="1716"/>
              <a:ext cx="145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8"/>
            <p:cNvSpPr>
              <a:spLocks noChangeShapeType="1"/>
            </p:cNvSpPr>
            <p:nvPr/>
          </p:nvSpPr>
          <p:spPr bwMode="auto">
            <a:xfrm flipV="1">
              <a:off x="3840" y="624"/>
              <a:ext cx="4" cy="10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6739" name="Object 19"/>
          <p:cNvGraphicFramePr>
            <a:graphicFrameLocks/>
          </p:cNvGraphicFramePr>
          <p:nvPr/>
        </p:nvGraphicFramePr>
        <p:xfrm>
          <a:off x="827088" y="1557338"/>
          <a:ext cx="3205162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公式" r:id="rId15" imgW="1384200" imgH="965160" progId="Equation.3">
                  <p:embed/>
                </p:oleObj>
              </mc:Choice>
              <mc:Fallback>
                <p:oleObj name="公式" r:id="rId15" imgW="1384200" imgH="965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3205162" cy="219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11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287338" y="333375"/>
            <a:ext cx="8002587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>
                <a:solidFill>
                  <a:srgbClr val="CC0000"/>
                </a:solidFill>
              </a:rPr>
              <a:t>类似处理</a:t>
            </a:r>
            <a:r>
              <a:rPr kumimoji="1" lang="en-US" altLang="zh-CN">
                <a:solidFill>
                  <a:srgbClr val="CC0000"/>
                </a:solidFill>
              </a:rPr>
              <a:t>:</a:t>
            </a:r>
            <a:r>
              <a:rPr kumimoji="1" lang="en-US" altLang="zh-CN">
                <a:solidFill>
                  <a:schemeClr val="accent2"/>
                </a:solidFill>
              </a:rPr>
              <a:t> </a:t>
            </a:r>
            <a:r>
              <a:rPr kumimoji="1" lang="zh-CN" altLang="en-US"/>
              <a:t>跳伞运动员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/>
              <a:t>                  有阻力的抛体运动下落</a:t>
            </a:r>
          </a:p>
          <a:p>
            <a:pPr eaLnBrk="1" hangingPunct="1">
              <a:lnSpc>
                <a:spcPct val="105000"/>
              </a:lnSpc>
              <a:spcAft>
                <a:spcPct val="20000"/>
              </a:spcAft>
            </a:pPr>
            <a:r>
              <a:rPr kumimoji="1" lang="zh-CN" altLang="en-US"/>
              <a:t>                  小球在粘滞流体中下落</a:t>
            </a:r>
            <a:r>
              <a:rPr kumimoji="1" lang="en-US" altLang="zh-CN"/>
              <a:t>…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95288" y="1952625"/>
            <a:ext cx="8748712" cy="2032000"/>
            <a:chOff x="159" y="1230"/>
            <a:chExt cx="5511" cy="1280"/>
          </a:xfrm>
        </p:grpSpPr>
        <p:sp>
          <p:nvSpPr>
            <p:cNvPr id="287748" name="Rectangle 4"/>
            <p:cNvSpPr>
              <a:spLocks noChangeArrowheads="1"/>
            </p:cNvSpPr>
            <p:nvPr/>
          </p:nvSpPr>
          <p:spPr bwMode="auto">
            <a:xfrm>
              <a:off x="159" y="1230"/>
              <a:ext cx="5511" cy="1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Aft>
                  <a:spcPct val="5000"/>
                </a:spcAft>
                <a:defRPr/>
              </a:pPr>
              <a:r>
                <a:rPr kumimoji="1" lang="zh-CN" altLang="en-US" sz="2400" b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练习</a:t>
              </a:r>
              <a:r>
                <a:rPr kumimoji="1" lang="en-US" altLang="zh-CN" sz="2400" b="1" dirty="0">
                  <a:solidFill>
                    <a:srgbClr val="0000CC"/>
                  </a:solidFill>
                </a:rPr>
                <a:t> </a:t>
              </a:r>
              <a:r>
                <a:rPr kumimoji="1" lang="zh-CN" altLang="en-US" sz="2400" b="1" dirty="0"/>
                <a:t>已知当物体在粘性流体中运动速度不太大时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受到流体的阻力与速度大小成正比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方向与速度方向相反</a:t>
              </a:r>
              <a:r>
                <a:rPr kumimoji="1" lang="en-US" altLang="zh-CN" sz="2400" b="1" dirty="0">
                  <a:ea typeface="宋体" pitchFamily="2" charset="-122"/>
                </a:rPr>
                <a:t>, </a:t>
              </a:r>
              <a:r>
                <a:rPr kumimoji="1" lang="zh-CN" altLang="en-US" sz="2400" b="1" dirty="0"/>
                <a:t>即              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其中</a:t>
              </a:r>
              <a:r>
                <a:rPr kumimoji="1" lang="zh-CN" altLang="en-US" sz="2400" b="1" i="1" dirty="0">
                  <a:sym typeface="Symbol" pitchFamily="18" charset="2"/>
                </a:rPr>
                <a:t> </a:t>
              </a:r>
              <a:r>
                <a:rPr kumimoji="1" lang="zh-CN" altLang="en-US" sz="2400" b="1" dirty="0"/>
                <a:t>为由流体性质决定的常数</a:t>
              </a:r>
              <a:r>
                <a:rPr kumimoji="1" lang="en-US" altLang="zh-CN" sz="2400" b="1" dirty="0">
                  <a:ea typeface="宋体" pitchFamily="2" charset="-122"/>
                </a:rPr>
                <a:t>. </a:t>
              </a:r>
              <a:r>
                <a:rPr kumimoji="1" lang="zh-CN" altLang="en-US" sz="2400" b="1" dirty="0"/>
                <a:t>今有一质量为</a:t>
              </a:r>
              <a:r>
                <a:rPr kumimoji="1" lang="en-US" altLang="zh-CN" sz="2400" b="1" i="1" dirty="0"/>
                <a:t>m</a:t>
              </a:r>
              <a:r>
                <a:rPr kumimoji="1" lang="zh-CN" altLang="en-US" sz="2400" b="1" dirty="0"/>
                <a:t>的物体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在</a:t>
              </a:r>
              <a:r>
                <a:rPr kumimoji="1" lang="en-US" altLang="zh-CN" sz="2400" b="1" i="1" dirty="0"/>
                <a:t>t </a:t>
              </a:r>
              <a:r>
                <a:rPr kumimoji="1" lang="en-US" altLang="zh-CN" sz="2400" b="1" dirty="0"/>
                <a:t>= 0 </a:t>
              </a:r>
              <a:r>
                <a:rPr kumimoji="1" lang="zh-CN" altLang="en-US" sz="2400" b="1" dirty="0"/>
                <a:t>时以初速</a:t>
              </a:r>
              <a:r>
                <a:rPr kumimoji="1" lang="en-US" altLang="zh-CN" sz="2400" b="1" i="1" dirty="0">
                  <a:latin typeface="Book Antiqua" pitchFamily="18" charset="0"/>
                </a:rPr>
                <a:t>v</a:t>
              </a:r>
              <a:r>
                <a:rPr kumimoji="1" lang="en-US" altLang="zh-CN" sz="2400" b="1" baseline="-25000" dirty="0"/>
                <a:t>0</a:t>
              </a:r>
              <a:r>
                <a:rPr kumimoji="1" lang="zh-CN" altLang="en-US" sz="2400" b="1" dirty="0"/>
                <a:t>进入粘性流体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设物体除受阻力外</a:t>
              </a:r>
              <a:r>
                <a:rPr kumimoji="1" lang="en-US" altLang="zh-CN" sz="2400" b="1" dirty="0"/>
                <a:t>, </a:t>
              </a:r>
              <a:r>
                <a:rPr kumimoji="1" lang="zh-CN" altLang="en-US" sz="2400" b="1" dirty="0"/>
                <a:t>未受其它力作用</a:t>
              </a:r>
              <a:r>
                <a:rPr kumimoji="1" lang="en-US" altLang="zh-CN" sz="2400" b="1" dirty="0"/>
                <a:t>. </a:t>
              </a:r>
              <a:r>
                <a:rPr kumimoji="1" lang="zh-CN" altLang="en-US" sz="2400" b="1" dirty="0"/>
                <a:t>试求某一时刻 </a:t>
              </a:r>
              <a:r>
                <a:rPr kumimoji="1" lang="en-US" altLang="zh-CN" sz="2400" b="1" i="1" dirty="0"/>
                <a:t>t </a:t>
              </a:r>
              <a:r>
                <a:rPr kumimoji="1" lang="zh-CN" altLang="en-US" sz="2400" b="1" dirty="0"/>
                <a:t>物体的速度大小</a:t>
              </a:r>
              <a:r>
                <a:rPr kumimoji="1" lang="en-US" altLang="zh-CN" sz="2400" b="1" dirty="0"/>
                <a:t>.</a:t>
              </a:r>
              <a:endParaRPr kumimoji="1" lang="zh-CN" altLang="en-US" sz="2400" b="1" dirty="0"/>
            </a:p>
          </p:txBody>
        </p:sp>
        <p:graphicFrame>
          <p:nvGraphicFramePr>
            <p:cNvPr id="1126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822759"/>
                </p:ext>
              </p:extLst>
            </p:nvPr>
          </p:nvGraphicFramePr>
          <p:xfrm>
            <a:off x="4060" y="1434"/>
            <a:ext cx="72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公式" r:id="rId3" imgW="596880" imgH="228600" progId="Equation.3">
                    <p:embed/>
                  </p:oleObj>
                </mc:Choice>
                <mc:Fallback>
                  <p:oleObj name="公式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34"/>
                          <a:ext cx="72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1188" y="4076700"/>
            <a:ext cx="3136900" cy="1389063"/>
            <a:chOff x="480" y="3092"/>
            <a:chExt cx="1976" cy="875"/>
          </a:xfrm>
        </p:grpSpPr>
        <p:sp>
          <p:nvSpPr>
            <p:cNvPr id="11280" name="Text Box 7"/>
            <p:cNvSpPr txBox="1">
              <a:spLocks noChangeArrowheads="1"/>
            </p:cNvSpPr>
            <p:nvPr/>
          </p:nvSpPr>
          <p:spPr bwMode="auto">
            <a:xfrm>
              <a:off x="480" y="3600"/>
              <a:ext cx="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>
                  <a:solidFill>
                    <a:srgbClr val="0000CC"/>
                  </a:solidFill>
                </a:rPr>
                <a:t>答案</a:t>
              </a:r>
              <a:r>
                <a:rPr kumimoji="1" lang="en-US" altLang="zh-CN" sz="2800">
                  <a:solidFill>
                    <a:srgbClr val="0000CC"/>
                  </a:solidFill>
                </a:rPr>
                <a:t>:</a:t>
              </a:r>
            </a:p>
          </p:txBody>
        </p:sp>
        <p:graphicFrame>
          <p:nvGraphicFramePr>
            <p:cNvPr id="11268" name="Object 8"/>
            <p:cNvGraphicFramePr>
              <a:graphicFrameLocks noChangeAspect="1"/>
            </p:cNvGraphicFramePr>
            <p:nvPr/>
          </p:nvGraphicFramePr>
          <p:xfrm>
            <a:off x="1401" y="3092"/>
            <a:ext cx="1055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公式" r:id="rId5" imgW="672840" imgH="558720" progId="Equation.3">
                    <p:embed/>
                  </p:oleObj>
                </mc:Choice>
                <mc:Fallback>
                  <p:oleObj name="公式" r:id="rId5" imgW="672840" imgH="558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092"/>
                          <a:ext cx="1055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967288" y="4257675"/>
            <a:ext cx="2667000" cy="2195513"/>
            <a:chOff x="3129" y="2682"/>
            <a:chExt cx="1680" cy="1383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129" y="2682"/>
              <a:ext cx="1680" cy="1383"/>
            </a:xfrm>
            <a:prstGeom prst="rect">
              <a:avLst/>
            </a:prstGeom>
            <a:noFill/>
            <a:ln w="28575">
              <a:solidFill>
                <a:srgbClr val="C9ED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3492" y="3776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 flipV="1">
              <a:off x="3492" y="2772"/>
              <a:ext cx="0" cy="10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3515" y="3069"/>
              <a:ext cx="894" cy="662"/>
            </a:xfrm>
            <a:custGeom>
              <a:avLst/>
              <a:gdLst>
                <a:gd name="T0" fmla="*/ 0 w 894"/>
                <a:gd name="T1" fmla="*/ 0 h 662"/>
                <a:gd name="T2" fmla="*/ 275 w 894"/>
                <a:gd name="T3" fmla="*/ 403 h 662"/>
                <a:gd name="T4" fmla="*/ 556 w 894"/>
                <a:gd name="T5" fmla="*/ 570 h 662"/>
                <a:gd name="T6" fmla="*/ 894 w 894"/>
                <a:gd name="T7" fmla="*/ 662 h 6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4"/>
                <a:gd name="T13" fmla="*/ 0 h 662"/>
                <a:gd name="T14" fmla="*/ 894 w 894"/>
                <a:gd name="T15" fmla="*/ 662 h 6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4" h="662">
                  <a:moveTo>
                    <a:pt x="0" y="0"/>
                  </a:moveTo>
                  <a:cubicBezTo>
                    <a:pt x="63" y="146"/>
                    <a:pt x="182" y="308"/>
                    <a:pt x="275" y="403"/>
                  </a:cubicBezTo>
                  <a:cubicBezTo>
                    <a:pt x="368" y="498"/>
                    <a:pt x="453" y="527"/>
                    <a:pt x="556" y="570"/>
                  </a:cubicBezTo>
                  <a:cubicBezTo>
                    <a:pt x="659" y="613"/>
                    <a:pt x="824" y="643"/>
                    <a:pt x="894" y="662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3277" y="36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O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4513" y="375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i="1"/>
                <a:t>t</a:t>
              </a:r>
            </a:p>
          </p:txBody>
        </p:sp>
        <p:graphicFrame>
          <p:nvGraphicFramePr>
            <p:cNvPr id="11266" name="Object 16"/>
            <p:cNvGraphicFramePr>
              <a:graphicFrameLocks noChangeAspect="1"/>
            </p:cNvGraphicFramePr>
            <p:nvPr/>
          </p:nvGraphicFramePr>
          <p:xfrm>
            <a:off x="3538" y="2727"/>
            <a:ext cx="18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公式" r:id="rId7" imgW="126720" imgH="139680" progId="Equation.3">
                    <p:embed/>
                  </p:oleObj>
                </mc:Choice>
                <mc:Fallback>
                  <p:oleObj name="公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" y="2727"/>
                          <a:ext cx="18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17"/>
            <p:cNvGraphicFramePr>
              <a:graphicFrameLocks noChangeAspect="1"/>
            </p:cNvGraphicFramePr>
            <p:nvPr/>
          </p:nvGraphicFramePr>
          <p:xfrm>
            <a:off x="3243" y="2908"/>
            <a:ext cx="22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公式" r:id="rId9" imgW="164880" imgH="228600" progId="Equation.3">
                    <p:embed/>
                  </p:oleObj>
                </mc:Choice>
                <mc:Fallback>
                  <p:oleObj name="公式" r:id="rId9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908"/>
                          <a:ext cx="22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6770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287338" y="4184650"/>
          <a:ext cx="3168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4" name="公式" r:id="rId3" imgW="1333440" imgH="203040" progId="Equation.3">
                  <p:embed/>
                </p:oleObj>
              </mc:Choice>
              <mc:Fallback>
                <p:oleObj name="公式" r:id="rId3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184650"/>
                        <a:ext cx="31686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971550" y="4635500"/>
          <a:ext cx="5976938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" name="公式" r:id="rId5" imgW="2590560" imgH="812520" progId="Equation.3">
                  <p:embed/>
                </p:oleObj>
              </mc:Choice>
              <mc:Fallback>
                <p:oleObj name="公式" r:id="rId5" imgW="259056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35500"/>
                        <a:ext cx="5976938" cy="192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7380288" y="4813300"/>
            <a:ext cx="647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①</a:t>
            </a:r>
            <a:endParaRPr kumimoji="1" lang="zh-CN" altLang="en-US">
              <a:solidFill>
                <a:srgbClr val="FFCC66"/>
              </a:solidFill>
              <a:ea typeface="宋体" pitchFamily="2" charset="-122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7380288" y="5892800"/>
            <a:ext cx="72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宋体" pitchFamily="2" charset="-122"/>
              </a:rPr>
              <a:t>②</a:t>
            </a:r>
            <a:endParaRPr kumimoji="1" lang="zh-CN" altLang="en-US">
              <a:solidFill>
                <a:srgbClr val="FFCC66"/>
              </a:solidFill>
              <a:ea typeface="宋体" pitchFamily="2" charset="-122"/>
            </a:endParaRPr>
          </a:p>
        </p:txBody>
      </p:sp>
      <p:sp>
        <p:nvSpPr>
          <p:cNvPr id="288774" name="Oval 6"/>
          <p:cNvSpPr>
            <a:spLocks noChangeArrowheads="1"/>
          </p:cNvSpPr>
          <p:nvPr/>
        </p:nvSpPr>
        <p:spPr bwMode="auto">
          <a:xfrm>
            <a:off x="6337300" y="1376363"/>
            <a:ext cx="2141538" cy="2089150"/>
          </a:xfrm>
          <a:prstGeom prst="ellipse">
            <a:avLst/>
          </a:prstGeom>
          <a:noFill/>
          <a:ln w="76200">
            <a:solidFill>
              <a:srgbClr val="0066FF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08" name="Rectangle 7"/>
          <p:cNvSpPr>
            <a:spLocks noChangeArrowheads="1"/>
          </p:cNvSpPr>
          <p:nvPr/>
        </p:nvSpPr>
        <p:spPr bwMode="auto">
          <a:xfrm>
            <a:off x="6300788" y="944563"/>
            <a:ext cx="2303462" cy="1385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323850" y="1773238"/>
            <a:ext cx="5546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kumimoji="1" lang="en-US" altLang="zh-CN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kumimoji="1" lang="zh-CN" altLang="en-US" sz="2400" b="1" dirty="0">
                <a:latin typeface="黑体" pitchFamily="49" charset="-122"/>
              </a:rPr>
              <a:t>取自然坐标系</a:t>
            </a:r>
            <a:r>
              <a:rPr kumimoji="1" lang="en-US" altLang="zh-CN" sz="2400" b="1" dirty="0"/>
              <a:t>, </a:t>
            </a:r>
            <a:r>
              <a:rPr kumimoji="1" lang="zh-CN" altLang="en-US" sz="2400" b="1" dirty="0">
                <a:latin typeface="黑体" pitchFamily="49" charset="-122"/>
              </a:rPr>
              <a:t>小球受力如图</a:t>
            </a:r>
          </a:p>
        </p:txBody>
      </p: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252413" y="355600"/>
            <a:ext cx="8640762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2-2.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/>
              <a:t>一质量为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的小球最初位于如图所示的</a:t>
            </a:r>
            <a:r>
              <a:rPr kumimoji="1" lang="en-US" altLang="zh-CN" sz="2400" b="1" i="1" dirty="0"/>
              <a:t>A</a:t>
            </a:r>
            <a:r>
              <a:rPr kumimoji="1" lang="zh-CN" altLang="en-US" sz="2400" b="1" dirty="0"/>
              <a:t>点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然后沿半径为</a:t>
            </a:r>
            <a:r>
              <a:rPr kumimoji="1" lang="en-US" altLang="zh-CN" sz="2400" b="1" i="1" dirty="0"/>
              <a:t>r</a:t>
            </a:r>
            <a:r>
              <a:rPr kumimoji="1" lang="zh-CN" altLang="en-US" sz="2400" b="1" dirty="0"/>
              <a:t>的光滑圆弧的内表面</a:t>
            </a:r>
            <a:r>
              <a:rPr kumimoji="1" lang="en-US" altLang="zh-CN" sz="2400" b="1" i="1" dirty="0"/>
              <a:t>ADCB</a:t>
            </a:r>
            <a:r>
              <a:rPr kumimoji="1" lang="zh-CN" altLang="en-US" sz="2400" b="1" dirty="0"/>
              <a:t>下滑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试求小球在</a:t>
            </a:r>
            <a:r>
              <a:rPr kumimoji="1" lang="en-US" altLang="zh-CN" sz="2400" b="1" i="1" dirty="0"/>
              <a:t>C </a:t>
            </a:r>
            <a:r>
              <a:rPr kumimoji="1" lang="zh-CN" altLang="en-US" sz="2400" b="1" dirty="0"/>
              <a:t>处时的角速度和对圆弧表面的作用力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87675" y="2276475"/>
            <a:ext cx="2552700" cy="1917700"/>
            <a:chOff x="1882" y="1253"/>
            <a:chExt cx="1608" cy="1208"/>
          </a:xfrm>
        </p:grpSpPr>
        <p:sp>
          <p:nvSpPr>
            <p:cNvPr id="12319" name="Oval 11"/>
            <p:cNvSpPr>
              <a:spLocks noChangeArrowheads="1"/>
            </p:cNvSpPr>
            <p:nvPr/>
          </p:nvSpPr>
          <p:spPr bwMode="auto">
            <a:xfrm>
              <a:off x="2555" y="1729"/>
              <a:ext cx="253" cy="247"/>
            </a:xfrm>
            <a:prstGeom prst="ellipse">
              <a:avLst/>
            </a:prstGeom>
            <a:gradFill rotWithShape="0">
              <a:gsLst>
                <a:gs pos="0">
                  <a:srgbClr val="FF33CC"/>
                </a:gs>
                <a:gs pos="100000">
                  <a:srgbClr val="7618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0" name="Line 12"/>
            <p:cNvSpPr>
              <a:spLocks noChangeShapeType="1"/>
            </p:cNvSpPr>
            <p:nvPr/>
          </p:nvSpPr>
          <p:spPr bwMode="auto">
            <a:xfrm flipV="1">
              <a:off x="2681" y="1400"/>
              <a:ext cx="591" cy="4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13"/>
            <p:cNvSpPr>
              <a:spLocks noChangeShapeType="1"/>
            </p:cNvSpPr>
            <p:nvPr/>
          </p:nvSpPr>
          <p:spPr bwMode="auto">
            <a:xfrm flipH="1" flipV="1">
              <a:off x="2090" y="1400"/>
              <a:ext cx="591" cy="45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Line 14"/>
            <p:cNvSpPr>
              <a:spLocks noChangeShapeType="1"/>
            </p:cNvSpPr>
            <p:nvPr/>
          </p:nvSpPr>
          <p:spPr bwMode="auto">
            <a:xfrm flipV="1">
              <a:off x="2699" y="1616"/>
              <a:ext cx="272" cy="22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9" name="Object 15"/>
            <p:cNvGraphicFramePr>
              <a:graphicFrameLocks noChangeAspect="1"/>
            </p:cNvGraphicFramePr>
            <p:nvPr/>
          </p:nvGraphicFramePr>
          <p:xfrm>
            <a:off x="3243" y="1344"/>
            <a:ext cx="2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" name="公式" r:id="rId7" imgW="152280" imgH="228600" progId="Equation.3">
                    <p:embed/>
                  </p:oleObj>
                </mc:Choice>
                <mc:Fallback>
                  <p:oleObj name="公式" r:id="rId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344"/>
                          <a:ext cx="24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16"/>
            <p:cNvGraphicFramePr>
              <a:graphicFrameLocks noChangeAspect="1"/>
            </p:cNvGraphicFramePr>
            <p:nvPr/>
          </p:nvGraphicFramePr>
          <p:xfrm>
            <a:off x="1882" y="1253"/>
            <a:ext cx="29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" name="公式" r:id="rId9" imgW="164880" imgH="215640" progId="Equation.3">
                    <p:embed/>
                  </p:oleObj>
                </mc:Choice>
                <mc:Fallback>
                  <p:oleObj name="公式" r:id="rId9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253"/>
                          <a:ext cx="29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7"/>
            <p:cNvGraphicFramePr>
              <a:graphicFrameLocks noChangeAspect="1"/>
            </p:cNvGraphicFramePr>
            <p:nvPr/>
          </p:nvGraphicFramePr>
          <p:xfrm>
            <a:off x="2971" y="1616"/>
            <a:ext cx="19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8" name="公式" r:id="rId11" imgW="126720" imgH="177480" progId="Equation.3">
                    <p:embed/>
                  </p:oleObj>
                </mc:Choice>
                <mc:Fallback>
                  <p:oleObj name="公式" r:id="rId11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616"/>
                          <a:ext cx="19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Line 18"/>
            <p:cNvSpPr>
              <a:spLocks noChangeShapeType="1"/>
            </p:cNvSpPr>
            <p:nvPr/>
          </p:nvSpPr>
          <p:spPr bwMode="auto">
            <a:xfrm flipH="1" flipV="1">
              <a:off x="2681" y="1852"/>
              <a:ext cx="335" cy="268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Line 19"/>
            <p:cNvSpPr>
              <a:spLocks noChangeShapeType="1"/>
            </p:cNvSpPr>
            <p:nvPr/>
          </p:nvSpPr>
          <p:spPr bwMode="auto">
            <a:xfrm flipH="1" flipV="1">
              <a:off x="2301" y="1564"/>
              <a:ext cx="380" cy="28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2" name="Object 20"/>
            <p:cNvGraphicFramePr>
              <a:graphicFrameLocks noChangeAspect="1"/>
            </p:cNvGraphicFramePr>
            <p:nvPr/>
          </p:nvGraphicFramePr>
          <p:xfrm>
            <a:off x="1882" y="2124"/>
            <a:ext cx="76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9" name="公式" r:id="rId13" imgW="507960" imgH="228600" progId="Equation.3">
                    <p:embed/>
                  </p:oleObj>
                </mc:Choice>
                <mc:Fallback>
                  <p:oleObj name="公式" r:id="rId13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124"/>
                          <a:ext cx="76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21"/>
            <p:cNvGraphicFramePr>
              <a:graphicFrameLocks noChangeAspect="1"/>
            </p:cNvGraphicFramePr>
            <p:nvPr/>
          </p:nvGraphicFramePr>
          <p:xfrm>
            <a:off x="2150" y="1595"/>
            <a:ext cx="2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0" name="公式" r:id="rId15" imgW="190440" imgH="228600" progId="Equation.3">
                    <p:embed/>
                  </p:oleObj>
                </mc:Choice>
                <mc:Fallback>
                  <p:oleObj name="公式" r:id="rId1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0" y="1595"/>
                          <a:ext cx="2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5" name="Line 22"/>
            <p:cNvSpPr>
              <a:spLocks noChangeShapeType="1"/>
            </p:cNvSpPr>
            <p:nvPr/>
          </p:nvSpPr>
          <p:spPr bwMode="auto">
            <a:xfrm>
              <a:off x="2681" y="1894"/>
              <a:ext cx="0" cy="53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23"/>
            <p:cNvGraphicFramePr>
              <a:graphicFrameLocks noChangeAspect="1"/>
            </p:cNvGraphicFramePr>
            <p:nvPr/>
          </p:nvGraphicFramePr>
          <p:xfrm>
            <a:off x="2681" y="1976"/>
            <a:ext cx="21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1" name="Equation" r:id="rId17" imgW="139680" imgH="164880" progId="Equation.3">
                    <p:embed/>
                  </p:oleObj>
                </mc:Choice>
                <mc:Fallback>
                  <p:oleObj name="Equation" r:id="rId17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976"/>
                          <a:ext cx="21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2" name="Group 24"/>
          <p:cNvGrpSpPr>
            <a:grpSpLocks/>
          </p:cNvGrpSpPr>
          <p:nvPr/>
        </p:nvGrpSpPr>
        <p:grpSpPr bwMode="auto">
          <a:xfrm>
            <a:off x="5976938" y="2024063"/>
            <a:ext cx="2919412" cy="1800225"/>
            <a:chOff x="3765" y="1275"/>
            <a:chExt cx="1839" cy="1134"/>
          </a:xfrm>
        </p:grpSpPr>
        <p:sp>
          <p:nvSpPr>
            <p:cNvPr id="12313" name="Oval 25"/>
            <p:cNvSpPr>
              <a:spLocks noChangeArrowheads="1"/>
            </p:cNvSpPr>
            <p:nvPr/>
          </p:nvSpPr>
          <p:spPr bwMode="auto">
            <a:xfrm>
              <a:off x="5014" y="1865"/>
              <a:ext cx="178" cy="181"/>
            </a:xfrm>
            <a:prstGeom prst="ellipse">
              <a:avLst/>
            </a:prstGeom>
            <a:gradFill rotWithShape="0">
              <a:gsLst>
                <a:gs pos="0">
                  <a:srgbClr val="FF33CC"/>
                </a:gs>
                <a:gs pos="100000">
                  <a:srgbClr val="7618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4723" y="1513"/>
              <a:ext cx="6" cy="650"/>
            </a:xfrm>
            <a:custGeom>
              <a:avLst/>
              <a:gdLst>
                <a:gd name="T0" fmla="*/ 0 w 6"/>
                <a:gd name="T1" fmla="*/ 0 h 650"/>
                <a:gd name="T2" fmla="*/ 6 w 6"/>
                <a:gd name="T3" fmla="*/ 650 h 650"/>
                <a:gd name="T4" fmla="*/ 0 60000 65536"/>
                <a:gd name="T5" fmla="*/ 0 60000 65536"/>
                <a:gd name="T6" fmla="*/ 0 w 6"/>
                <a:gd name="T7" fmla="*/ 0 h 650"/>
                <a:gd name="T8" fmla="*/ 6 w 6"/>
                <a:gd name="T9" fmla="*/ 650 h 6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50">
                  <a:moveTo>
                    <a:pt x="0" y="0"/>
                  </a:moveTo>
                  <a:lnTo>
                    <a:pt x="6" y="65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5" name="Line 27"/>
            <p:cNvSpPr>
              <a:spLocks noChangeShapeType="1"/>
            </p:cNvSpPr>
            <p:nvPr/>
          </p:nvSpPr>
          <p:spPr bwMode="auto">
            <a:xfrm rot="-5400000">
              <a:off x="4411" y="1198"/>
              <a:ext cx="0" cy="6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Freeform 28"/>
            <p:cNvSpPr>
              <a:spLocks/>
            </p:cNvSpPr>
            <p:nvPr/>
          </p:nvSpPr>
          <p:spPr bwMode="auto">
            <a:xfrm>
              <a:off x="4734" y="1508"/>
              <a:ext cx="326" cy="402"/>
            </a:xfrm>
            <a:custGeom>
              <a:avLst/>
              <a:gdLst>
                <a:gd name="T0" fmla="*/ 0 w 326"/>
                <a:gd name="T1" fmla="*/ 0 h 402"/>
                <a:gd name="T2" fmla="*/ 326 w 326"/>
                <a:gd name="T3" fmla="*/ 402 h 402"/>
                <a:gd name="T4" fmla="*/ 0 60000 65536"/>
                <a:gd name="T5" fmla="*/ 0 60000 65536"/>
                <a:gd name="T6" fmla="*/ 0 w 326"/>
                <a:gd name="T7" fmla="*/ 0 h 402"/>
                <a:gd name="T8" fmla="*/ 326 w 326"/>
                <a:gd name="T9" fmla="*/ 402 h 4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6" h="402">
                  <a:moveTo>
                    <a:pt x="0" y="0"/>
                  </a:moveTo>
                  <a:lnTo>
                    <a:pt x="326" y="40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2292" name="Object 29"/>
            <p:cNvGraphicFramePr>
              <a:graphicFrameLocks noChangeAspect="1"/>
            </p:cNvGraphicFramePr>
            <p:nvPr/>
          </p:nvGraphicFramePr>
          <p:xfrm>
            <a:off x="4289" y="1275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2" name="公式" r:id="rId19" imgW="114120" imgH="126720" progId="Equation.3">
                    <p:embed/>
                  </p:oleObj>
                </mc:Choice>
                <mc:Fallback>
                  <p:oleObj name="公式" r:id="rId19" imgW="1141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275"/>
                          <a:ext cx="20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30"/>
            <p:cNvGraphicFramePr>
              <a:graphicFrameLocks noChangeAspect="1"/>
            </p:cNvGraphicFramePr>
            <p:nvPr/>
          </p:nvGraphicFramePr>
          <p:xfrm>
            <a:off x="4742" y="1638"/>
            <a:ext cx="15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3" name="Equation" r:id="rId21" imgW="139680" imgH="164880" progId="Equation.3">
                    <p:embed/>
                  </p:oleObj>
                </mc:Choice>
                <mc:Fallback>
                  <p:oleObj name="Equation" r:id="rId2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1638"/>
                          <a:ext cx="15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1"/>
            <p:cNvGraphicFramePr>
              <a:graphicFrameLocks noChangeAspect="1"/>
            </p:cNvGraphicFramePr>
            <p:nvPr/>
          </p:nvGraphicFramePr>
          <p:xfrm>
            <a:off x="3765" y="1411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4" name="公式" r:id="rId22" imgW="152280" imgH="164880" progId="Equation.3">
                    <p:embed/>
                  </p:oleObj>
                </mc:Choice>
                <mc:Fallback>
                  <p:oleObj name="公式" r:id="rId22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411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32"/>
            <p:cNvGraphicFramePr>
              <a:graphicFrameLocks noChangeAspect="1"/>
            </p:cNvGraphicFramePr>
            <p:nvPr/>
          </p:nvGraphicFramePr>
          <p:xfrm>
            <a:off x="5398" y="1365"/>
            <a:ext cx="2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5" name="公式" r:id="rId24" imgW="152280" imgH="164880" progId="Equation.3">
                    <p:embed/>
                  </p:oleObj>
                </mc:Choice>
                <mc:Fallback>
                  <p:oleObj name="公式" r:id="rId24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8" y="1365"/>
                          <a:ext cx="2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3"/>
            <p:cNvGraphicFramePr>
              <a:graphicFrameLocks noChangeAspect="1"/>
            </p:cNvGraphicFramePr>
            <p:nvPr/>
          </p:nvGraphicFramePr>
          <p:xfrm>
            <a:off x="5196" y="2000"/>
            <a:ext cx="19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6" name="公式" r:id="rId26" imgW="152280" imgH="177480" progId="Equation.3">
                    <p:embed/>
                  </p:oleObj>
                </mc:Choice>
                <mc:Fallback>
                  <p:oleObj name="公式" r:id="rId26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6" y="2000"/>
                          <a:ext cx="19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34"/>
            <p:cNvGraphicFramePr>
              <a:graphicFrameLocks noChangeAspect="1"/>
            </p:cNvGraphicFramePr>
            <p:nvPr/>
          </p:nvGraphicFramePr>
          <p:xfrm>
            <a:off x="4651" y="2227"/>
            <a:ext cx="17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7" name="公式" r:id="rId28" imgW="164880" imgH="164880" progId="Equation.3">
                    <p:embed/>
                  </p:oleObj>
                </mc:Choice>
                <mc:Fallback>
                  <p:oleObj name="公式" r:id="rId28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227"/>
                          <a:ext cx="17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35"/>
            <p:cNvGraphicFramePr>
              <a:graphicFrameLocks noChangeAspect="1"/>
            </p:cNvGraphicFramePr>
            <p:nvPr/>
          </p:nvGraphicFramePr>
          <p:xfrm>
            <a:off x="4651" y="1275"/>
            <a:ext cx="19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8" name="公式" r:id="rId30" imgW="152280" imgH="177480" progId="Equation.3">
                    <p:embed/>
                  </p:oleObj>
                </mc:Choice>
                <mc:Fallback>
                  <p:oleObj name="公式" r:id="rId30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1275"/>
                          <a:ext cx="19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7" name="Freeform 36"/>
            <p:cNvSpPr>
              <a:spLocks/>
            </p:cNvSpPr>
            <p:nvPr/>
          </p:nvSpPr>
          <p:spPr bwMode="auto">
            <a:xfrm>
              <a:off x="4723" y="1592"/>
              <a:ext cx="102" cy="39"/>
            </a:xfrm>
            <a:custGeom>
              <a:avLst/>
              <a:gdLst>
                <a:gd name="T0" fmla="*/ 0 w 102"/>
                <a:gd name="T1" fmla="*/ 29 h 39"/>
                <a:gd name="T2" fmla="*/ 57 w 102"/>
                <a:gd name="T3" fmla="*/ 34 h 39"/>
                <a:gd name="T4" fmla="*/ 102 w 102"/>
                <a:gd name="T5" fmla="*/ 0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29"/>
                  </a:moveTo>
                  <a:cubicBezTo>
                    <a:pt x="9" y="30"/>
                    <a:pt x="40" y="39"/>
                    <a:pt x="57" y="34"/>
                  </a:cubicBezTo>
                  <a:cubicBezTo>
                    <a:pt x="74" y="29"/>
                    <a:pt x="93" y="7"/>
                    <a:pt x="10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8" name="Oval 37"/>
            <p:cNvSpPr>
              <a:spLocks noChangeArrowheads="1"/>
            </p:cNvSpPr>
            <p:nvPr/>
          </p:nvSpPr>
          <p:spPr bwMode="auto">
            <a:xfrm>
              <a:off x="4697" y="148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2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  <p:bldP spid="288773" grpId="0"/>
      <p:bldP spid="28877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95288" y="476250"/>
          <a:ext cx="50053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" name="公式" r:id="rId3" imgW="2158920" imgH="419040" progId="Equation.3">
                  <p:embed/>
                </p:oleObj>
              </mc:Choice>
              <mc:Fallback>
                <p:oleObj name="公式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50053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1592263"/>
            <a:ext cx="4967287" cy="971550"/>
            <a:chOff x="295" y="913"/>
            <a:chExt cx="3129" cy="612"/>
          </a:xfrm>
        </p:grpSpPr>
        <p:sp>
          <p:nvSpPr>
            <p:cNvPr id="13341" name="Rectangle 4"/>
            <p:cNvSpPr>
              <a:spLocks noChangeArrowheads="1"/>
            </p:cNvSpPr>
            <p:nvPr/>
          </p:nvSpPr>
          <p:spPr bwMode="auto">
            <a:xfrm>
              <a:off x="295" y="1011"/>
              <a:ext cx="10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/>
                <a:t>由</a:t>
              </a:r>
              <a:r>
                <a:rPr kumimoji="1" lang="zh-CN" altLang="en-US">
                  <a:ea typeface="宋体" pitchFamily="2" charset="-122"/>
                </a:rPr>
                <a:t>①</a:t>
              </a:r>
              <a:r>
                <a:rPr kumimoji="1" lang="zh-CN" altLang="en-US"/>
                <a:t>式得</a:t>
              </a:r>
            </a:p>
          </p:txBody>
        </p:sp>
        <p:graphicFrame>
          <p:nvGraphicFramePr>
            <p:cNvPr id="13326" name="Object 5"/>
            <p:cNvGraphicFramePr>
              <a:graphicFrameLocks noChangeAspect="1"/>
            </p:cNvGraphicFramePr>
            <p:nvPr/>
          </p:nvGraphicFramePr>
          <p:xfrm>
            <a:off x="1309" y="913"/>
            <a:ext cx="2115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0" name="公式" r:id="rId5" imgW="1320480" imgH="419040" progId="Equation.3">
                    <p:embed/>
                  </p:oleObj>
                </mc:Choice>
                <mc:Fallback>
                  <p:oleObj name="公式" r:id="rId5" imgW="13204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913"/>
                          <a:ext cx="2115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9798" name="Object 6"/>
          <p:cNvGraphicFramePr>
            <a:graphicFrameLocks noChangeAspect="1"/>
          </p:cNvGraphicFramePr>
          <p:nvPr/>
        </p:nvGraphicFramePr>
        <p:xfrm>
          <a:off x="611188" y="2492375"/>
          <a:ext cx="4032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1" name="公式" r:id="rId7" imgW="1612800" imgH="393480" progId="Equation.3">
                  <p:embed/>
                </p:oleObj>
              </mc:Choice>
              <mc:Fallback>
                <p:oleObj name="公式" r:id="rId7" imgW="161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40322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9" name="Object 7"/>
          <p:cNvGraphicFramePr>
            <a:graphicFrameLocks noChangeAspect="1"/>
          </p:cNvGraphicFramePr>
          <p:nvPr/>
        </p:nvGraphicFramePr>
        <p:xfrm>
          <a:off x="5722938" y="2654300"/>
          <a:ext cx="23764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" name="公式" r:id="rId9" imgW="952200" imgH="253800" progId="Equation.3">
                  <p:embed/>
                </p:oleObj>
              </mc:Choice>
              <mc:Fallback>
                <p:oleObj name="公式" r:id="rId9" imgW="952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654300"/>
                        <a:ext cx="23764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8" name="Group 8"/>
          <p:cNvGrpSpPr>
            <a:grpSpLocks/>
          </p:cNvGrpSpPr>
          <p:nvPr/>
        </p:nvGrpSpPr>
        <p:grpSpPr bwMode="auto">
          <a:xfrm>
            <a:off x="6443663" y="657225"/>
            <a:ext cx="2211387" cy="1724025"/>
            <a:chOff x="4059" y="346"/>
            <a:chExt cx="1393" cy="1086"/>
          </a:xfrm>
        </p:grpSpPr>
        <p:sp>
          <p:nvSpPr>
            <p:cNvPr id="13334" name="Oval 9"/>
            <p:cNvSpPr>
              <a:spLocks noChangeArrowheads="1"/>
            </p:cNvSpPr>
            <p:nvPr/>
          </p:nvSpPr>
          <p:spPr bwMode="auto">
            <a:xfrm>
              <a:off x="4636" y="711"/>
              <a:ext cx="216" cy="226"/>
            </a:xfrm>
            <a:prstGeom prst="ellipse">
              <a:avLst/>
            </a:prstGeom>
            <a:gradFill rotWithShape="0">
              <a:gsLst>
                <a:gs pos="0">
                  <a:srgbClr val="FF33CC"/>
                </a:gs>
                <a:gs pos="100000">
                  <a:srgbClr val="76185E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35" name="Line 10"/>
            <p:cNvSpPr>
              <a:spLocks noChangeShapeType="1"/>
            </p:cNvSpPr>
            <p:nvPr/>
          </p:nvSpPr>
          <p:spPr bwMode="auto">
            <a:xfrm flipV="1">
              <a:off x="4744" y="410"/>
              <a:ext cx="505" cy="41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11"/>
            <p:cNvSpPr>
              <a:spLocks noChangeShapeType="1"/>
            </p:cNvSpPr>
            <p:nvPr/>
          </p:nvSpPr>
          <p:spPr bwMode="auto">
            <a:xfrm flipH="1" flipV="1">
              <a:off x="4239" y="410"/>
              <a:ext cx="505" cy="41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7" name="Line 12"/>
            <p:cNvSpPr>
              <a:spLocks noChangeShapeType="1"/>
            </p:cNvSpPr>
            <p:nvPr/>
          </p:nvSpPr>
          <p:spPr bwMode="auto">
            <a:xfrm flipV="1">
              <a:off x="4740" y="572"/>
              <a:ext cx="317" cy="273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0" name="Object 13"/>
            <p:cNvGraphicFramePr>
              <a:graphicFrameLocks noChangeAspect="1"/>
            </p:cNvGraphicFramePr>
            <p:nvPr/>
          </p:nvGraphicFramePr>
          <p:xfrm>
            <a:off x="5230" y="360"/>
            <a:ext cx="222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3" name="公式" r:id="rId11" imgW="152280" imgH="228600" progId="Equation.3">
                    <p:embed/>
                  </p:oleObj>
                </mc:Choice>
                <mc:Fallback>
                  <p:oleObj name="公式" r:id="rId1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0" y="360"/>
                          <a:ext cx="222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4"/>
            <p:cNvGraphicFramePr>
              <a:graphicFrameLocks noChangeAspect="1"/>
            </p:cNvGraphicFramePr>
            <p:nvPr/>
          </p:nvGraphicFramePr>
          <p:xfrm>
            <a:off x="4059" y="346"/>
            <a:ext cx="2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4" name="公式" r:id="rId13" imgW="164880" imgH="215640" progId="Equation.3">
                    <p:embed/>
                  </p:oleObj>
                </mc:Choice>
                <mc:Fallback>
                  <p:oleObj name="公式" r:id="rId1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6"/>
                          <a:ext cx="25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5"/>
            <p:cNvGraphicFramePr>
              <a:graphicFrameLocks noChangeAspect="1"/>
            </p:cNvGraphicFramePr>
            <p:nvPr/>
          </p:nvGraphicFramePr>
          <p:xfrm>
            <a:off x="4961" y="624"/>
            <a:ext cx="18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5" name="公式" r:id="rId15" imgW="126720" imgH="177480" progId="Equation.3">
                    <p:embed/>
                  </p:oleObj>
                </mc:Choice>
                <mc:Fallback>
                  <p:oleObj name="公式" r:id="rId1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624"/>
                          <a:ext cx="18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ine 16"/>
            <p:cNvSpPr>
              <a:spLocks noChangeShapeType="1"/>
            </p:cNvSpPr>
            <p:nvPr/>
          </p:nvSpPr>
          <p:spPr bwMode="auto">
            <a:xfrm flipH="1" flipV="1">
              <a:off x="4744" y="824"/>
              <a:ext cx="268" cy="228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Line 17"/>
            <p:cNvSpPr>
              <a:spLocks noChangeShapeType="1"/>
            </p:cNvSpPr>
            <p:nvPr/>
          </p:nvSpPr>
          <p:spPr bwMode="auto">
            <a:xfrm flipH="1" flipV="1">
              <a:off x="4419" y="561"/>
              <a:ext cx="325" cy="263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3" name="Object 18"/>
            <p:cNvGraphicFramePr>
              <a:graphicFrameLocks noChangeAspect="1"/>
            </p:cNvGraphicFramePr>
            <p:nvPr/>
          </p:nvGraphicFramePr>
          <p:xfrm>
            <a:off x="4059" y="1125"/>
            <a:ext cx="65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6" name="公式" r:id="rId17" imgW="507960" imgH="228600" progId="Equation.3">
                    <p:embed/>
                  </p:oleObj>
                </mc:Choice>
                <mc:Fallback>
                  <p:oleObj name="公式" r:id="rId17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125"/>
                          <a:ext cx="65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9"/>
            <p:cNvGraphicFramePr>
              <a:graphicFrameLocks noChangeAspect="1"/>
            </p:cNvGraphicFramePr>
            <p:nvPr/>
          </p:nvGraphicFramePr>
          <p:xfrm>
            <a:off x="4289" y="589"/>
            <a:ext cx="20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7" name="公式" r:id="rId19" imgW="190440" imgH="228600" progId="Equation.3">
                    <p:embed/>
                  </p:oleObj>
                </mc:Choice>
                <mc:Fallback>
                  <p:oleObj name="公式" r:id="rId19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589"/>
                          <a:ext cx="20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0" name="Line 20"/>
            <p:cNvSpPr>
              <a:spLocks noChangeShapeType="1"/>
            </p:cNvSpPr>
            <p:nvPr/>
          </p:nvSpPr>
          <p:spPr bwMode="auto">
            <a:xfrm>
              <a:off x="4744" y="862"/>
              <a:ext cx="0" cy="4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21"/>
            <p:cNvGraphicFramePr>
              <a:graphicFrameLocks noChangeAspect="1"/>
            </p:cNvGraphicFramePr>
            <p:nvPr/>
          </p:nvGraphicFramePr>
          <p:xfrm>
            <a:off x="4744" y="937"/>
            <a:ext cx="1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8" name="Equation" r:id="rId21" imgW="139680" imgH="164880" progId="Equation.3">
                    <p:embed/>
                  </p:oleObj>
                </mc:Choice>
                <mc:Fallback>
                  <p:oleObj name="Equation" r:id="rId2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4" y="937"/>
                          <a:ext cx="18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9814" name="AutoShape 22"/>
          <p:cNvSpPr>
            <a:spLocks noChangeArrowheads="1"/>
          </p:cNvSpPr>
          <p:nvPr/>
        </p:nvSpPr>
        <p:spPr bwMode="auto">
          <a:xfrm>
            <a:off x="4859338" y="2906713"/>
            <a:ext cx="719137" cy="144462"/>
          </a:xfrm>
          <a:prstGeom prst="rightArrow">
            <a:avLst>
              <a:gd name="adj1" fmla="val 50000"/>
              <a:gd name="adj2" fmla="val 124451"/>
            </a:avLst>
          </a:prstGeom>
          <a:solidFill>
            <a:schemeClr val="hlink"/>
          </a:solidFill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9815" name="Object 23"/>
          <p:cNvGraphicFramePr>
            <a:graphicFrameLocks noChangeAspect="1"/>
          </p:cNvGraphicFramePr>
          <p:nvPr/>
        </p:nvGraphicFramePr>
        <p:xfrm>
          <a:off x="1366838" y="3421063"/>
          <a:ext cx="28813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" name="公式" r:id="rId23" imgW="1218960" imgH="444240" progId="Equation.3">
                  <p:embed/>
                </p:oleObj>
              </mc:Choice>
              <mc:Fallback>
                <p:oleObj name="公式" r:id="rId23" imgW="1218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21063"/>
                        <a:ext cx="28813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16" name="Object 24"/>
          <p:cNvGraphicFramePr>
            <a:graphicFrameLocks noChangeAspect="1"/>
          </p:cNvGraphicFramePr>
          <p:nvPr/>
        </p:nvGraphicFramePr>
        <p:xfrm>
          <a:off x="1223963" y="4365625"/>
          <a:ext cx="4968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0" name="公式" r:id="rId25" imgW="2070000" imgH="419040" progId="Equation.3">
                  <p:embed/>
                </p:oleObj>
              </mc:Choice>
              <mc:Fallback>
                <p:oleObj name="公式" r:id="rId25" imgW="2070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365625"/>
                        <a:ext cx="49688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17" name="Text Box 25"/>
          <p:cNvSpPr txBox="1">
            <a:spLocks noChangeArrowheads="1"/>
          </p:cNvSpPr>
          <p:nvPr/>
        </p:nvSpPr>
        <p:spPr bwMode="auto">
          <a:xfrm>
            <a:off x="215900" y="5353050"/>
            <a:ext cx="39608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小球对圆弧的作用力为</a:t>
            </a:r>
          </a:p>
        </p:txBody>
      </p:sp>
      <p:graphicFrame>
        <p:nvGraphicFramePr>
          <p:cNvPr id="289818" name="Object 26"/>
          <p:cNvGraphicFramePr>
            <a:graphicFrameLocks noChangeAspect="1"/>
          </p:cNvGraphicFramePr>
          <p:nvPr/>
        </p:nvGraphicFramePr>
        <p:xfrm>
          <a:off x="2268538" y="5913438"/>
          <a:ext cx="35274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1" name="公式" r:id="rId27" imgW="1434960" imgH="215640" progId="Equation.3">
                  <p:embed/>
                </p:oleObj>
              </mc:Choice>
              <mc:Fallback>
                <p:oleObj name="公式" r:id="rId27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913438"/>
                        <a:ext cx="352742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535488" y="3917950"/>
            <a:ext cx="2535237" cy="590550"/>
            <a:chOff x="3061" y="2151"/>
            <a:chExt cx="1597" cy="372"/>
          </a:xfrm>
        </p:grpSpPr>
        <p:sp>
          <p:nvSpPr>
            <p:cNvPr id="13332" name="Text Box 28"/>
            <p:cNvSpPr txBox="1">
              <a:spLocks noChangeArrowheads="1"/>
            </p:cNvSpPr>
            <p:nvPr/>
          </p:nvSpPr>
          <p:spPr bwMode="auto">
            <a:xfrm>
              <a:off x="3288" y="2151"/>
              <a:ext cx="137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/>
                <a:t>代入</a:t>
              </a:r>
              <a:r>
                <a:rPr kumimoji="1" lang="zh-CN" altLang="en-US">
                  <a:ea typeface="宋体" pitchFamily="2" charset="-122"/>
                </a:rPr>
                <a:t>②</a:t>
              </a:r>
              <a:r>
                <a:rPr kumimoji="1" lang="zh-CN" altLang="en-US"/>
                <a:t>式得</a:t>
              </a:r>
            </a:p>
          </p:txBody>
        </p:sp>
        <p:sp>
          <p:nvSpPr>
            <p:cNvPr id="13333" name="AutoShape 29"/>
            <p:cNvSpPr>
              <a:spLocks noChangeArrowheads="1"/>
            </p:cNvSpPr>
            <p:nvPr/>
          </p:nvSpPr>
          <p:spPr bwMode="auto">
            <a:xfrm>
              <a:off x="3061" y="2160"/>
              <a:ext cx="227" cy="363"/>
            </a:xfrm>
            <a:prstGeom prst="curvedLeftArrow">
              <a:avLst>
                <a:gd name="adj1" fmla="val 31982"/>
                <a:gd name="adj2" fmla="val 63965"/>
                <a:gd name="adj3" fmla="val 33333"/>
              </a:avLst>
            </a:prstGeom>
            <a:solidFill>
              <a:schemeClr val="hlink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7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28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4" grpId="0" animBg="1"/>
      <p:bldP spid="2898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253" y="404664"/>
            <a:ext cx="6769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dirty="0">
                <a:solidFill>
                  <a:srgbClr val="0000CC"/>
                </a:solidFill>
                <a:sym typeface="Calibri" pitchFamily="34" charset="0"/>
              </a:rPr>
              <a:t>5. </a:t>
            </a:r>
            <a:r>
              <a:rPr lang="zh-CN" altLang="en-US" dirty="0">
                <a:solidFill>
                  <a:srgbClr val="0000CC"/>
                </a:solidFill>
                <a:sym typeface="Calibri" pitchFamily="34" charset="0"/>
              </a:rPr>
              <a:t>非惯性系中的牛顿运动定律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325" r:id="rId2" imgW="7129468" imgH="5043616"/>
        </mc:Choice>
        <mc:Fallback>
          <p:control r:id="rId2" imgW="7129468" imgH="5043616">
            <p:pic>
              <p:nvPicPr>
                <p:cNvPr id="2" name="obj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ltGray">
                <a:xfrm>
                  <a:off x="611188" y="1052513"/>
                  <a:ext cx="7129462" cy="5043487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0927153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530225" y="1500188"/>
            <a:ext cx="813593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66FF"/>
                </a:solidFill>
                <a:latin typeface="楷体_GB2312" pitchFamily="49" charset="-122"/>
                <a:ea typeface="楷体_GB2312" pitchFamily="49" charset="-122"/>
              </a:rPr>
              <a:t>惯性参照系</a:t>
            </a:r>
            <a:r>
              <a:rPr kumimoji="1" lang="en-US" altLang="zh-CN" sz="2800" b="1">
                <a:solidFill>
                  <a:srgbClr val="99FF99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牛顿定律成立的参考系。一切相对于惯性系作匀速直线运动的参考系也是惯性参照系。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395288" y="3213100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>
                <a:solidFill>
                  <a:srgbClr val="FF66FF"/>
                </a:solidFill>
                <a:latin typeface="楷体_GB2312" pitchFamily="49" charset="-122"/>
                <a:ea typeface="楷体_GB2312" pitchFamily="49" charset="-122"/>
              </a:rPr>
              <a:t>非惯性参照系</a:t>
            </a:r>
            <a:r>
              <a:rPr kumimoji="1" lang="en-US" altLang="zh-CN" sz="2800" b="1">
                <a:solidFill>
                  <a:srgbClr val="FF66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相对于惯性系作加速运动的参考系。在非惯性参照系内牛顿定律不成立。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34399" y="625730"/>
            <a:ext cx="7713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7FFF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惯性参照系与非惯性参照系 </a:t>
            </a:r>
          </a:p>
        </p:txBody>
      </p:sp>
    </p:spTree>
    <p:extLst>
      <p:ext uri="{BB962C8B-B14F-4D97-AF65-F5344CB8AC3E}">
        <p14:creationId xmlns:p14="http://schemas.microsoft.com/office/powerpoint/2010/main" val="426483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autoUpdateAnimBg="0"/>
      <p:bldP spid="37888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Text Box 2"/>
          <p:cNvSpPr txBox="1">
            <a:spLocks noChangeArrowheads="1"/>
          </p:cNvSpPr>
          <p:nvPr/>
        </p:nvSpPr>
        <p:spPr bwMode="auto">
          <a:xfrm>
            <a:off x="468313" y="3357563"/>
            <a:ext cx="670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最好的惯性系：                 </a:t>
            </a:r>
            <a:r>
              <a:rPr kumimoji="1" lang="en-US" altLang="zh-CN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FK4</a:t>
            </a:r>
            <a:r>
              <a:rPr kumimoji="1" lang="zh-CN" altLang="en-US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系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3563938" y="38608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是由</a:t>
            </a:r>
            <a:r>
              <a:rPr kumimoji="1" lang="en-US" altLang="zh-CN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1535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个恒星平均静止位形作为基准的参考系</a:t>
            </a: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152400" y="692150"/>
            <a:ext cx="89916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哪些参考系是惯性系呢？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只能靠实验来确定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相对已知惯性系匀速运动的参考系也是惯性系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目前惯性系的认识情况是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3492500" y="3284538"/>
            <a:ext cx="4724400" cy="1676400"/>
          </a:xfrm>
          <a:prstGeom prst="rect">
            <a:avLst/>
          </a:prstGeom>
          <a:noFill/>
          <a:ln w="25400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395288" y="5084763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稍好点的惯性系：                </a:t>
            </a:r>
            <a:r>
              <a:rPr kumimoji="1" lang="zh-CN" altLang="en-US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太阳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一般工程上可用的惯性系    </a:t>
            </a:r>
            <a:r>
              <a:rPr kumimoji="1" lang="zh-CN" altLang="en-US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地球</a:t>
            </a:r>
            <a:r>
              <a:rPr kumimoji="1" lang="en-US" altLang="zh-CN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地心或地面</a:t>
            </a:r>
            <a:r>
              <a:rPr kumimoji="1" lang="en-US" altLang="zh-CN" sz="3200" b="1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3200">
              <a:solidFill>
                <a:srgbClr val="FF505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85629"/>
      </p:ext>
    </p:extLst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1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autoUpdateAnimBg="0"/>
      <p:bldP spid="421891" grpId="0" autoUpdateAnimBg="0"/>
      <p:bldP spid="421892" grpId="0" build="p" autoUpdateAnimBg="0"/>
      <p:bldP spid="421893" grpId="0" animBg="1"/>
      <p:bldP spid="42189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6408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CC"/>
                </a:solidFill>
              </a:rPr>
              <a:t>(1) </a:t>
            </a:r>
            <a:r>
              <a:rPr kumimoji="1" lang="zh-CN" altLang="en-US" sz="2400" dirty="0">
                <a:solidFill>
                  <a:srgbClr val="0000CC"/>
                </a:solidFill>
              </a:rPr>
              <a:t>平动加速参考系中的惯性力</a:t>
            </a:r>
            <a:endParaRPr kumimoji="1" lang="en-US" altLang="zh-CN" sz="2400" dirty="0">
              <a:solidFill>
                <a:srgbClr val="0000CC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836613"/>
            <a:ext cx="8086725" cy="723900"/>
            <a:chOff x="432" y="1440"/>
            <a:chExt cx="5094" cy="456"/>
          </a:xfrm>
        </p:grpSpPr>
        <p:grpSp>
          <p:nvGrpSpPr>
            <p:cNvPr id="15399" name="Group 4"/>
            <p:cNvGrpSpPr>
              <a:grpSpLocks/>
            </p:cNvGrpSpPr>
            <p:nvPr/>
          </p:nvGrpSpPr>
          <p:grpSpPr bwMode="auto">
            <a:xfrm>
              <a:off x="432" y="1536"/>
              <a:ext cx="5094" cy="360"/>
              <a:chOff x="432" y="1632"/>
              <a:chExt cx="5094" cy="360"/>
            </a:xfrm>
          </p:grpSpPr>
          <p:grpSp>
            <p:nvGrpSpPr>
              <p:cNvPr id="15401" name="Group 5"/>
              <p:cNvGrpSpPr>
                <a:grpSpLocks/>
              </p:cNvGrpSpPr>
              <p:nvPr/>
            </p:nvGrpSpPr>
            <p:grpSpPr bwMode="auto">
              <a:xfrm>
                <a:off x="432" y="1632"/>
                <a:ext cx="5094" cy="360"/>
                <a:chOff x="432" y="1632"/>
                <a:chExt cx="5094" cy="360"/>
              </a:xfrm>
            </p:grpSpPr>
            <p:grpSp>
              <p:nvGrpSpPr>
                <p:cNvPr id="15402" name="Group 6"/>
                <p:cNvGrpSpPr>
                  <a:grpSpLocks/>
                </p:cNvGrpSpPr>
                <p:nvPr/>
              </p:nvGrpSpPr>
              <p:grpSpPr bwMode="auto">
                <a:xfrm>
                  <a:off x="432" y="1632"/>
                  <a:ext cx="5094" cy="360"/>
                  <a:chOff x="432" y="1632"/>
                  <a:chExt cx="5094" cy="360"/>
                </a:xfrm>
              </p:grpSpPr>
              <p:sp>
                <p:nvSpPr>
                  <p:cNvPr id="1540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680"/>
                    <a:ext cx="5094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 eaLnBrk="0" hangingPunct="0"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1pPr>
                    <a:lvl2pPr marL="742950" indent="-285750" eaLnBrk="0" hangingPunct="0"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2pPr>
                    <a:lvl3pPr marL="1143000" indent="-228600" eaLnBrk="0" hangingPunct="0"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3pPr>
                    <a:lvl4pPr marL="1600200" indent="-228600" eaLnBrk="0" hangingPunct="0"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4pPr>
                    <a:lvl5pPr marL="2057400" indent="-228600" eaLnBrk="0" hangingPunct="0"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600" b="1">
                        <a:solidFill>
                          <a:schemeClr val="tx1"/>
                        </a:solidFill>
                        <a:latin typeface="Times New Roman" pitchFamily="18" charset="0"/>
                        <a:ea typeface="黑体" pitchFamily="49" charset="-122"/>
                      </a:defRPr>
                    </a:lvl9pPr>
                  </a:lstStyle>
                  <a:p>
                    <a:pPr eaLnBrk="1" hangingPunct="1"/>
                    <a:r>
                      <a:rPr kumimoji="1" lang="zh-CN" altLang="en-US" sz="2400"/>
                      <a:t>        以加速度      相对于惯性系      平动的非惯性系      </a:t>
                    </a:r>
                  </a:p>
                </p:txBody>
              </p:sp>
              <p:graphicFrame>
                <p:nvGraphicFramePr>
                  <p:cNvPr id="15367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1642" y="1632"/>
                  <a:ext cx="258" cy="36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6560" name="公式" r:id="rId3" imgW="164880" imgH="228600" progId="Equation.3">
                          <p:embed/>
                        </p:oleObj>
                      </mc:Choice>
                      <mc:Fallback>
                        <p:oleObj name="公式" r:id="rId3" imgW="1648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42" y="1632"/>
                                <a:ext cx="258" cy="36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5366" name="Object 9"/>
                <p:cNvGraphicFramePr>
                  <a:graphicFrameLocks noChangeAspect="1"/>
                </p:cNvGraphicFramePr>
                <p:nvPr/>
              </p:nvGraphicFramePr>
              <p:xfrm>
                <a:off x="3133" y="1680"/>
                <a:ext cx="204" cy="2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561" name="公式" r:id="rId5" imgW="101520" imgH="139680" progId="Equation.3">
                        <p:embed/>
                      </p:oleObj>
                    </mc:Choice>
                    <mc:Fallback>
                      <p:oleObj name="公式" r:id="rId5" imgW="1015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3" y="1680"/>
                              <a:ext cx="204" cy="2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365" name="Object 10"/>
              <p:cNvGraphicFramePr>
                <a:graphicFrameLocks noChangeAspect="1"/>
              </p:cNvGraphicFramePr>
              <p:nvPr/>
            </p:nvGraphicFramePr>
            <p:xfrm>
              <a:off x="4717" y="1632"/>
              <a:ext cx="282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62" name="公式" r:id="rId7" imgW="139680" imgH="177480" progId="Equation.3">
                      <p:embed/>
                    </p:oleObj>
                  </mc:Choice>
                  <mc:Fallback>
                    <p:oleObj name="公式" r:id="rId7" imgW="1396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7" y="1632"/>
                            <a:ext cx="282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0" name="Line 11"/>
            <p:cNvSpPr>
              <a:spLocks noChangeShapeType="1"/>
            </p:cNvSpPr>
            <p:nvPr/>
          </p:nvSpPr>
          <p:spPr bwMode="auto">
            <a:xfrm>
              <a:off x="1248" y="1440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293900" name="Text Box 12">
            <a:hlinkClick r:id="rId9"/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/>
              <a:t>设想其中所有物体都受一虚拟力</a:t>
            </a:r>
            <a:r>
              <a:rPr kumimoji="1" lang="en-US" altLang="zh-CN" sz="2400" b="1"/>
              <a:t>(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惯性力</a:t>
            </a:r>
            <a:r>
              <a:rPr kumimoji="1" lang="en-US" altLang="zh-CN" sz="2400" b="1"/>
              <a:t>)</a:t>
            </a:r>
            <a:r>
              <a:rPr kumimoji="1" lang="zh-CN" altLang="en-US" sz="2400" b="1"/>
              <a:t>的作用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  <p:graphicFrame>
        <p:nvGraphicFramePr>
          <p:cNvPr id="293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65814"/>
              </p:ext>
            </p:extLst>
          </p:nvPr>
        </p:nvGraphicFramePr>
        <p:xfrm>
          <a:off x="3167063" y="4610100"/>
          <a:ext cx="23399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公式" r:id="rId10" imgW="1015920" imgH="253800" progId="Equation.3">
                  <p:embed/>
                </p:oleObj>
              </mc:Choice>
              <mc:Fallback>
                <p:oleObj name="公式" r:id="rId10" imgW="1015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610100"/>
                        <a:ext cx="23399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287338" y="5173663"/>
            <a:ext cx="7994650" cy="96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ct val="25000"/>
              </a:spcAft>
              <a:defRPr/>
            </a:pPr>
            <a:r>
              <a:rPr kumimoji="1" lang="zh-CN" altLang="en-US" sz="2400" b="1" dirty="0">
                <a:solidFill>
                  <a:schemeClr val="hlink"/>
                </a:solidFill>
              </a:rPr>
              <a:t>性质</a:t>
            </a:r>
            <a:r>
              <a:rPr kumimoji="1" lang="en-US" altLang="zh-CN" sz="2400" b="1" dirty="0">
                <a:solidFill>
                  <a:schemeClr val="hlink"/>
                </a:solidFill>
              </a:rPr>
              <a:t>: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 </a:t>
            </a:r>
            <a:r>
              <a:rPr kumimoji="1" lang="zh-CN" altLang="en-US" sz="2400" b="1" dirty="0"/>
              <a:t>不是真实的力</a:t>
            </a:r>
            <a:r>
              <a:rPr kumimoji="1" lang="en-US" altLang="zh-CN" sz="2400" b="1" dirty="0">
                <a:ea typeface="宋体" pitchFamily="2" charset="-122"/>
              </a:rPr>
              <a:t>, </a:t>
            </a:r>
            <a:r>
              <a:rPr kumimoji="1" lang="zh-CN" altLang="en-US" sz="2400" b="1" dirty="0"/>
              <a:t>无施力物体</a:t>
            </a:r>
            <a:r>
              <a:rPr kumimoji="1" lang="en-US" altLang="zh-CN" sz="2400" b="1" dirty="0">
                <a:ea typeface="宋体" pitchFamily="2" charset="-122"/>
              </a:rPr>
              <a:t>, </a:t>
            </a:r>
            <a:r>
              <a:rPr kumimoji="1" lang="zh-CN" altLang="en-US" sz="2400" b="1" dirty="0"/>
              <a:t>无反作用力</a:t>
            </a:r>
            <a:r>
              <a:rPr kumimoji="1" lang="en-US" altLang="zh-CN" sz="2400" b="1" dirty="0">
                <a:ea typeface="宋体" pitchFamily="2" charset="-122"/>
              </a:rPr>
              <a:t>.</a:t>
            </a:r>
          </a:p>
          <a:p>
            <a:pPr>
              <a:lnSpc>
                <a:spcPct val="105000"/>
              </a:lnSpc>
              <a:spcAft>
                <a:spcPct val="25000"/>
              </a:spcAft>
              <a:defRPr/>
            </a:pPr>
            <a:r>
              <a:rPr kumimoji="1" lang="zh-CN" altLang="en-US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实质</a:t>
            </a:r>
            <a:r>
              <a:rPr kumimoji="1" lang="en-US" altLang="zh-CN" sz="24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物体的惯性在非惯性系中的表现</a:t>
            </a: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295400" y="2097088"/>
            <a:ext cx="6264275" cy="1409700"/>
            <a:chOff x="521" y="1207"/>
            <a:chExt cx="4834" cy="1185"/>
          </a:xfrm>
        </p:grpSpPr>
        <p:graphicFrame>
          <p:nvGraphicFramePr>
            <p:cNvPr id="15363" name="Object 16"/>
            <p:cNvGraphicFramePr>
              <a:graphicFrameLocks noChangeAspect="1"/>
            </p:cNvGraphicFramePr>
            <p:nvPr/>
          </p:nvGraphicFramePr>
          <p:xfrm>
            <a:off x="521" y="1270"/>
            <a:ext cx="4232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4" name="剪辑" r:id="rId12" imgW="3502800" imgH="677520" progId="MS_ClipArt_Gallery.2">
                    <p:embed/>
                  </p:oleObj>
                </mc:Choice>
                <mc:Fallback>
                  <p:oleObj name="剪辑" r:id="rId12" imgW="3502800" imgH="67752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270"/>
                          <a:ext cx="4232" cy="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4830" y="1706"/>
              <a:ext cx="52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aphicFrame>
          <p:nvGraphicFramePr>
            <p:cNvPr id="15364" name="Object 18"/>
            <p:cNvGraphicFramePr>
              <a:graphicFrameLocks noChangeAspect="1"/>
            </p:cNvGraphicFramePr>
            <p:nvPr/>
          </p:nvGraphicFramePr>
          <p:xfrm>
            <a:off x="4967" y="1207"/>
            <a:ext cx="388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65"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207"/>
                          <a:ext cx="388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8" name="Line 19"/>
            <p:cNvSpPr>
              <a:spLocks noChangeShapeType="1"/>
            </p:cNvSpPr>
            <p:nvPr/>
          </p:nvSpPr>
          <p:spPr bwMode="auto">
            <a:xfrm flipH="1">
              <a:off x="2699" y="1389"/>
              <a:ext cx="217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293908" name="Oval 20"/>
            <p:cNvSpPr>
              <a:spLocks noChangeArrowheads="1"/>
            </p:cNvSpPr>
            <p:nvPr/>
          </p:nvSpPr>
          <p:spPr bwMode="auto">
            <a:xfrm>
              <a:off x="2570" y="1587"/>
              <a:ext cx="174" cy="164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/>
            </a:p>
          </p:txBody>
        </p:sp>
        <p:sp>
          <p:nvSpPr>
            <p:cNvPr id="15380" name="Text Box 21"/>
            <p:cNvSpPr txBox="1">
              <a:spLocks noChangeArrowheads="1"/>
            </p:cNvSpPr>
            <p:nvPr/>
          </p:nvSpPr>
          <p:spPr bwMode="auto">
            <a:xfrm>
              <a:off x="2154" y="1343"/>
              <a:ext cx="36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0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381" name="Line 22"/>
            <p:cNvSpPr>
              <a:spLocks noChangeShapeType="1"/>
            </p:cNvSpPr>
            <p:nvPr/>
          </p:nvSpPr>
          <p:spPr bwMode="auto">
            <a:xfrm flipH="1">
              <a:off x="2026" y="1675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382" name="Freeform 23"/>
            <p:cNvSpPr>
              <a:spLocks/>
            </p:cNvSpPr>
            <p:nvPr/>
          </p:nvSpPr>
          <p:spPr bwMode="auto">
            <a:xfrm>
              <a:off x="2663" y="1473"/>
              <a:ext cx="189" cy="208"/>
            </a:xfrm>
            <a:custGeom>
              <a:avLst/>
              <a:gdLst>
                <a:gd name="T0" fmla="*/ 0 w 189"/>
                <a:gd name="T1" fmla="*/ 208 h 208"/>
                <a:gd name="T2" fmla="*/ 189 w 189"/>
                <a:gd name="T3" fmla="*/ 0 h 208"/>
                <a:gd name="T4" fmla="*/ 0 60000 65536"/>
                <a:gd name="T5" fmla="*/ 0 60000 65536"/>
                <a:gd name="T6" fmla="*/ 0 w 189"/>
                <a:gd name="T7" fmla="*/ 0 h 208"/>
                <a:gd name="T8" fmla="*/ 189 w 189"/>
                <a:gd name="T9" fmla="*/ 208 h 20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9" h="208">
                  <a:moveTo>
                    <a:pt x="0" y="208"/>
                  </a:moveTo>
                  <a:lnTo>
                    <a:pt x="189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15383" name="Rectangle 24"/>
            <p:cNvSpPr>
              <a:spLocks noChangeArrowheads="1"/>
            </p:cNvSpPr>
            <p:nvPr/>
          </p:nvSpPr>
          <p:spPr bwMode="auto">
            <a:xfrm>
              <a:off x="2788" y="1434"/>
              <a:ext cx="27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3333FF"/>
                  </a:solidFill>
                </a:rPr>
                <a:t>T</a:t>
              </a:r>
              <a:endParaRPr kumimoji="1" lang="en-US" altLang="zh-CN" sz="2400" i="1" baseline="-25000">
                <a:solidFill>
                  <a:srgbClr val="3333FF"/>
                </a:solidFill>
              </a:endParaRPr>
            </a:p>
          </p:txBody>
        </p:sp>
        <p:sp>
          <p:nvSpPr>
            <p:cNvPr id="15384" name="Line 25"/>
            <p:cNvSpPr>
              <a:spLocks noChangeShapeType="1"/>
            </p:cNvSpPr>
            <p:nvPr/>
          </p:nvSpPr>
          <p:spPr bwMode="auto">
            <a:xfrm>
              <a:off x="2663" y="1670"/>
              <a:ext cx="0" cy="4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/>
            </a:p>
          </p:txBody>
        </p:sp>
        <p:sp>
          <p:nvSpPr>
            <p:cNvPr id="15385" name="Rectangle 26"/>
            <p:cNvSpPr>
              <a:spLocks noChangeArrowheads="1"/>
            </p:cNvSpPr>
            <p:nvPr/>
          </p:nvSpPr>
          <p:spPr bwMode="auto">
            <a:xfrm>
              <a:off x="2652" y="2007"/>
              <a:ext cx="273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3333FF"/>
                  </a:solidFill>
                </a:rPr>
                <a:t>G</a:t>
              </a:r>
              <a:endParaRPr kumimoji="1" lang="en-US" altLang="zh-CN" sz="2400" i="1" baseline="-25000">
                <a:solidFill>
                  <a:srgbClr val="3333FF"/>
                </a:solidFill>
              </a:endParaRPr>
            </a:p>
          </p:txBody>
        </p:sp>
        <p:grpSp>
          <p:nvGrpSpPr>
            <p:cNvPr id="15386" name="Group 27"/>
            <p:cNvGrpSpPr>
              <a:grpSpLocks noChangeAspect="1"/>
            </p:cNvGrpSpPr>
            <p:nvPr/>
          </p:nvGrpSpPr>
          <p:grpSpPr bwMode="auto">
            <a:xfrm>
              <a:off x="1610" y="1570"/>
              <a:ext cx="421" cy="374"/>
              <a:chOff x="1710" y="1649"/>
              <a:chExt cx="421" cy="374"/>
            </a:xfrm>
          </p:grpSpPr>
          <p:sp>
            <p:nvSpPr>
              <p:cNvPr id="15387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710" y="1649"/>
                <a:ext cx="421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b="1"/>
              </a:p>
            </p:txBody>
          </p:sp>
          <p:grpSp>
            <p:nvGrpSpPr>
              <p:cNvPr id="15388" name="Group 29"/>
              <p:cNvGrpSpPr>
                <a:grpSpLocks/>
              </p:cNvGrpSpPr>
              <p:nvPr/>
            </p:nvGrpSpPr>
            <p:grpSpPr bwMode="auto">
              <a:xfrm>
                <a:off x="1710" y="1649"/>
                <a:ext cx="395" cy="366"/>
                <a:chOff x="1710" y="1649"/>
                <a:chExt cx="395" cy="366"/>
              </a:xfrm>
            </p:grpSpPr>
            <p:sp>
              <p:nvSpPr>
                <p:cNvPr id="15393" name="Freeform 30"/>
                <p:cNvSpPr>
                  <a:spLocks/>
                </p:cNvSpPr>
                <p:nvPr/>
              </p:nvSpPr>
              <p:spPr bwMode="auto">
                <a:xfrm>
                  <a:off x="1841" y="1711"/>
                  <a:ext cx="68" cy="77"/>
                </a:xfrm>
                <a:custGeom>
                  <a:avLst/>
                  <a:gdLst>
                    <a:gd name="T0" fmla="*/ 147 w 482"/>
                    <a:gd name="T1" fmla="*/ 196 h 542"/>
                    <a:gd name="T2" fmla="*/ 175 w 482"/>
                    <a:gd name="T3" fmla="*/ 120 h 542"/>
                    <a:gd name="T4" fmla="*/ 210 w 482"/>
                    <a:gd name="T5" fmla="*/ 44 h 542"/>
                    <a:gd name="T6" fmla="*/ 262 w 482"/>
                    <a:gd name="T7" fmla="*/ 6 h 542"/>
                    <a:gd name="T8" fmla="*/ 336 w 482"/>
                    <a:gd name="T9" fmla="*/ 0 h 542"/>
                    <a:gd name="T10" fmla="*/ 395 w 482"/>
                    <a:gd name="T11" fmla="*/ 25 h 542"/>
                    <a:gd name="T12" fmla="*/ 437 w 482"/>
                    <a:gd name="T13" fmla="*/ 66 h 542"/>
                    <a:gd name="T14" fmla="*/ 468 w 482"/>
                    <a:gd name="T15" fmla="*/ 142 h 542"/>
                    <a:gd name="T16" fmla="*/ 482 w 482"/>
                    <a:gd name="T17" fmla="*/ 234 h 542"/>
                    <a:gd name="T18" fmla="*/ 482 w 482"/>
                    <a:gd name="T19" fmla="*/ 329 h 542"/>
                    <a:gd name="T20" fmla="*/ 458 w 482"/>
                    <a:gd name="T21" fmla="*/ 433 h 542"/>
                    <a:gd name="T22" fmla="*/ 395 w 482"/>
                    <a:gd name="T23" fmla="*/ 499 h 542"/>
                    <a:gd name="T24" fmla="*/ 332 w 482"/>
                    <a:gd name="T25" fmla="*/ 542 h 542"/>
                    <a:gd name="T26" fmla="*/ 272 w 482"/>
                    <a:gd name="T27" fmla="*/ 537 h 542"/>
                    <a:gd name="T28" fmla="*/ 220 w 482"/>
                    <a:gd name="T29" fmla="*/ 493 h 542"/>
                    <a:gd name="T30" fmla="*/ 175 w 482"/>
                    <a:gd name="T31" fmla="*/ 417 h 542"/>
                    <a:gd name="T32" fmla="*/ 143 w 482"/>
                    <a:gd name="T33" fmla="*/ 351 h 542"/>
                    <a:gd name="T34" fmla="*/ 143 w 482"/>
                    <a:gd name="T35" fmla="*/ 265 h 542"/>
                    <a:gd name="T36" fmla="*/ 0 w 482"/>
                    <a:gd name="T37" fmla="*/ 247 h 542"/>
                    <a:gd name="T38" fmla="*/ 18 w 482"/>
                    <a:gd name="T39" fmla="*/ 199 h 542"/>
                    <a:gd name="T40" fmla="*/ 147 w 482"/>
                    <a:gd name="T41" fmla="*/ 196 h 54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82"/>
                    <a:gd name="T64" fmla="*/ 0 h 542"/>
                    <a:gd name="T65" fmla="*/ 482 w 482"/>
                    <a:gd name="T66" fmla="*/ 542 h 54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82" h="542">
                      <a:moveTo>
                        <a:pt x="147" y="196"/>
                      </a:moveTo>
                      <a:lnTo>
                        <a:pt x="175" y="120"/>
                      </a:lnTo>
                      <a:lnTo>
                        <a:pt x="210" y="44"/>
                      </a:lnTo>
                      <a:lnTo>
                        <a:pt x="262" y="6"/>
                      </a:lnTo>
                      <a:lnTo>
                        <a:pt x="336" y="0"/>
                      </a:lnTo>
                      <a:lnTo>
                        <a:pt x="395" y="25"/>
                      </a:lnTo>
                      <a:lnTo>
                        <a:pt x="437" y="66"/>
                      </a:lnTo>
                      <a:lnTo>
                        <a:pt x="468" y="142"/>
                      </a:lnTo>
                      <a:lnTo>
                        <a:pt x="482" y="234"/>
                      </a:lnTo>
                      <a:lnTo>
                        <a:pt x="482" y="329"/>
                      </a:lnTo>
                      <a:lnTo>
                        <a:pt x="458" y="433"/>
                      </a:lnTo>
                      <a:lnTo>
                        <a:pt x="395" y="499"/>
                      </a:lnTo>
                      <a:lnTo>
                        <a:pt x="332" y="542"/>
                      </a:lnTo>
                      <a:lnTo>
                        <a:pt x="272" y="537"/>
                      </a:lnTo>
                      <a:lnTo>
                        <a:pt x="220" y="493"/>
                      </a:lnTo>
                      <a:lnTo>
                        <a:pt x="175" y="417"/>
                      </a:lnTo>
                      <a:lnTo>
                        <a:pt x="143" y="351"/>
                      </a:lnTo>
                      <a:lnTo>
                        <a:pt x="143" y="265"/>
                      </a:lnTo>
                      <a:lnTo>
                        <a:pt x="0" y="247"/>
                      </a:lnTo>
                      <a:lnTo>
                        <a:pt x="18" y="199"/>
                      </a:lnTo>
                      <a:lnTo>
                        <a:pt x="147" y="1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4" name="Freeform 31"/>
                <p:cNvSpPr>
                  <a:spLocks/>
                </p:cNvSpPr>
                <p:nvPr/>
              </p:nvSpPr>
              <p:spPr bwMode="auto">
                <a:xfrm>
                  <a:off x="1886" y="1649"/>
                  <a:ext cx="90" cy="173"/>
                </a:xfrm>
                <a:custGeom>
                  <a:avLst/>
                  <a:gdLst>
                    <a:gd name="T0" fmla="*/ 14 w 628"/>
                    <a:gd name="T1" fmla="*/ 1204 h 1214"/>
                    <a:gd name="T2" fmla="*/ 0 w 628"/>
                    <a:gd name="T3" fmla="*/ 1144 h 1214"/>
                    <a:gd name="T4" fmla="*/ 34 w 628"/>
                    <a:gd name="T5" fmla="*/ 1096 h 1214"/>
                    <a:gd name="T6" fmla="*/ 149 w 628"/>
                    <a:gd name="T7" fmla="*/ 1039 h 1214"/>
                    <a:gd name="T8" fmla="*/ 250 w 628"/>
                    <a:gd name="T9" fmla="*/ 976 h 1214"/>
                    <a:gd name="T10" fmla="*/ 347 w 628"/>
                    <a:gd name="T11" fmla="*/ 870 h 1214"/>
                    <a:gd name="T12" fmla="*/ 479 w 628"/>
                    <a:gd name="T13" fmla="*/ 725 h 1214"/>
                    <a:gd name="T14" fmla="*/ 513 w 628"/>
                    <a:gd name="T15" fmla="*/ 667 h 1214"/>
                    <a:gd name="T16" fmla="*/ 531 w 628"/>
                    <a:gd name="T17" fmla="*/ 610 h 1214"/>
                    <a:gd name="T18" fmla="*/ 523 w 628"/>
                    <a:gd name="T19" fmla="*/ 553 h 1214"/>
                    <a:gd name="T20" fmla="*/ 492 w 628"/>
                    <a:gd name="T21" fmla="*/ 448 h 1214"/>
                    <a:gd name="T22" fmla="*/ 417 w 628"/>
                    <a:gd name="T23" fmla="*/ 315 h 1214"/>
                    <a:gd name="T24" fmla="*/ 333 w 628"/>
                    <a:gd name="T25" fmla="*/ 241 h 1214"/>
                    <a:gd name="T26" fmla="*/ 260 w 628"/>
                    <a:gd name="T27" fmla="*/ 200 h 1214"/>
                    <a:gd name="T28" fmla="*/ 201 w 628"/>
                    <a:gd name="T29" fmla="*/ 194 h 1214"/>
                    <a:gd name="T30" fmla="*/ 170 w 628"/>
                    <a:gd name="T31" fmla="*/ 200 h 1214"/>
                    <a:gd name="T32" fmla="*/ 167 w 628"/>
                    <a:gd name="T33" fmla="*/ 172 h 1214"/>
                    <a:gd name="T34" fmla="*/ 239 w 628"/>
                    <a:gd name="T35" fmla="*/ 162 h 1214"/>
                    <a:gd name="T36" fmla="*/ 322 w 628"/>
                    <a:gd name="T37" fmla="*/ 162 h 1214"/>
                    <a:gd name="T38" fmla="*/ 263 w 628"/>
                    <a:gd name="T39" fmla="*/ 98 h 1214"/>
                    <a:gd name="T40" fmla="*/ 229 w 628"/>
                    <a:gd name="T41" fmla="*/ 47 h 1214"/>
                    <a:gd name="T42" fmla="*/ 253 w 628"/>
                    <a:gd name="T43" fmla="*/ 28 h 1214"/>
                    <a:gd name="T44" fmla="*/ 347 w 628"/>
                    <a:gd name="T45" fmla="*/ 115 h 1214"/>
                    <a:gd name="T46" fmla="*/ 364 w 628"/>
                    <a:gd name="T47" fmla="*/ 127 h 1214"/>
                    <a:gd name="T48" fmla="*/ 347 w 628"/>
                    <a:gd name="T49" fmla="*/ 60 h 1214"/>
                    <a:gd name="T50" fmla="*/ 333 w 628"/>
                    <a:gd name="T51" fmla="*/ 9 h 1214"/>
                    <a:gd name="T52" fmla="*/ 347 w 628"/>
                    <a:gd name="T53" fmla="*/ 0 h 1214"/>
                    <a:gd name="T54" fmla="*/ 378 w 628"/>
                    <a:gd name="T55" fmla="*/ 9 h 1214"/>
                    <a:gd name="T56" fmla="*/ 405 w 628"/>
                    <a:gd name="T57" fmla="*/ 127 h 1214"/>
                    <a:gd name="T58" fmla="*/ 420 w 628"/>
                    <a:gd name="T59" fmla="*/ 124 h 1214"/>
                    <a:gd name="T60" fmla="*/ 420 w 628"/>
                    <a:gd name="T61" fmla="*/ 32 h 1214"/>
                    <a:gd name="T62" fmla="*/ 448 w 628"/>
                    <a:gd name="T63" fmla="*/ 22 h 1214"/>
                    <a:gd name="T64" fmla="*/ 468 w 628"/>
                    <a:gd name="T65" fmla="*/ 38 h 1214"/>
                    <a:gd name="T66" fmla="*/ 458 w 628"/>
                    <a:gd name="T67" fmla="*/ 162 h 1214"/>
                    <a:gd name="T68" fmla="*/ 451 w 628"/>
                    <a:gd name="T69" fmla="*/ 213 h 1214"/>
                    <a:gd name="T70" fmla="*/ 468 w 628"/>
                    <a:gd name="T71" fmla="*/ 315 h 1214"/>
                    <a:gd name="T72" fmla="*/ 523 w 628"/>
                    <a:gd name="T73" fmla="*/ 422 h 1214"/>
                    <a:gd name="T74" fmla="*/ 582 w 628"/>
                    <a:gd name="T75" fmla="*/ 547 h 1214"/>
                    <a:gd name="T76" fmla="*/ 628 w 628"/>
                    <a:gd name="T77" fmla="*/ 638 h 1214"/>
                    <a:gd name="T78" fmla="*/ 624 w 628"/>
                    <a:gd name="T79" fmla="*/ 686 h 1214"/>
                    <a:gd name="T80" fmla="*/ 541 w 628"/>
                    <a:gd name="T81" fmla="*/ 772 h 1214"/>
                    <a:gd name="T82" fmla="*/ 427 w 628"/>
                    <a:gd name="T83" fmla="*/ 880 h 1214"/>
                    <a:gd name="T84" fmla="*/ 333 w 628"/>
                    <a:gd name="T85" fmla="*/ 985 h 1214"/>
                    <a:gd name="T86" fmla="*/ 219 w 628"/>
                    <a:gd name="T87" fmla="*/ 1125 h 1214"/>
                    <a:gd name="T88" fmla="*/ 124 w 628"/>
                    <a:gd name="T89" fmla="*/ 1195 h 1214"/>
                    <a:gd name="T90" fmla="*/ 52 w 628"/>
                    <a:gd name="T91" fmla="*/ 1214 h 1214"/>
                    <a:gd name="T92" fmla="*/ 14 w 628"/>
                    <a:gd name="T93" fmla="*/ 1204 h 1214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628"/>
                    <a:gd name="T142" fmla="*/ 0 h 1214"/>
                    <a:gd name="T143" fmla="*/ 628 w 628"/>
                    <a:gd name="T144" fmla="*/ 1214 h 1214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628" h="1214">
                      <a:moveTo>
                        <a:pt x="14" y="1204"/>
                      </a:moveTo>
                      <a:lnTo>
                        <a:pt x="0" y="1144"/>
                      </a:lnTo>
                      <a:lnTo>
                        <a:pt x="34" y="1096"/>
                      </a:lnTo>
                      <a:lnTo>
                        <a:pt x="149" y="1039"/>
                      </a:lnTo>
                      <a:lnTo>
                        <a:pt x="250" y="976"/>
                      </a:lnTo>
                      <a:lnTo>
                        <a:pt x="347" y="870"/>
                      </a:lnTo>
                      <a:lnTo>
                        <a:pt x="479" y="725"/>
                      </a:lnTo>
                      <a:lnTo>
                        <a:pt x="513" y="667"/>
                      </a:lnTo>
                      <a:lnTo>
                        <a:pt x="531" y="610"/>
                      </a:lnTo>
                      <a:lnTo>
                        <a:pt x="523" y="553"/>
                      </a:lnTo>
                      <a:lnTo>
                        <a:pt x="492" y="448"/>
                      </a:lnTo>
                      <a:lnTo>
                        <a:pt x="417" y="315"/>
                      </a:lnTo>
                      <a:lnTo>
                        <a:pt x="333" y="241"/>
                      </a:lnTo>
                      <a:lnTo>
                        <a:pt x="260" y="200"/>
                      </a:lnTo>
                      <a:lnTo>
                        <a:pt x="201" y="194"/>
                      </a:lnTo>
                      <a:lnTo>
                        <a:pt x="170" y="200"/>
                      </a:lnTo>
                      <a:lnTo>
                        <a:pt x="167" y="172"/>
                      </a:lnTo>
                      <a:lnTo>
                        <a:pt x="239" y="162"/>
                      </a:lnTo>
                      <a:lnTo>
                        <a:pt x="322" y="162"/>
                      </a:lnTo>
                      <a:lnTo>
                        <a:pt x="263" y="98"/>
                      </a:lnTo>
                      <a:lnTo>
                        <a:pt x="229" y="47"/>
                      </a:lnTo>
                      <a:lnTo>
                        <a:pt x="253" y="28"/>
                      </a:lnTo>
                      <a:lnTo>
                        <a:pt x="347" y="115"/>
                      </a:lnTo>
                      <a:lnTo>
                        <a:pt x="364" y="127"/>
                      </a:lnTo>
                      <a:lnTo>
                        <a:pt x="347" y="60"/>
                      </a:lnTo>
                      <a:lnTo>
                        <a:pt x="333" y="9"/>
                      </a:lnTo>
                      <a:lnTo>
                        <a:pt x="347" y="0"/>
                      </a:lnTo>
                      <a:lnTo>
                        <a:pt x="378" y="9"/>
                      </a:lnTo>
                      <a:lnTo>
                        <a:pt x="405" y="127"/>
                      </a:lnTo>
                      <a:lnTo>
                        <a:pt x="420" y="124"/>
                      </a:lnTo>
                      <a:lnTo>
                        <a:pt x="420" y="32"/>
                      </a:lnTo>
                      <a:lnTo>
                        <a:pt x="448" y="22"/>
                      </a:lnTo>
                      <a:lnTo>
                        <a:pt x="468" y="38"/>
                      </a:lnTo>
                      <a:lnTo>
                        <a:pt x="458" y="162"/>
                      </a:lnTo>
                      <a:lnTo>
                        <a:pt x="451" y="213"/>
                      </a:lnTo>
                      <a:lnTo>
                        <a:pt x="468" y="315"/>
                      </a:lnTo>
                      <a:lnTo>
                        <a:pt x="523" y="422"/>
                      </a:lnTo>
                      <a:lnTo>
                        <a:pt x="582" y="547"/>
                      </a:lnTo>
                      <a:lnTo>
                        <a:pt x="628" y="638"/>
                      </a:lnTo>
                      <a:lnTo>
                        <a:pt x="624" y="686"/>
                      </a:lnTo>
                      <a:lnTo>
                        <a:pt x="541" y="772"/>
                      </a:lnTo>
                      <a:lnTo>
                        <a:pt x="427" y="880"/>
                      </a:lnTo>
                      <a:lnTo>
                        <a:pt x="333" y="985"/>
                      </a:lnTo>
                      <a:lnTo>
                        <a:pt x="219" y="1125"/>
                      </a:lnTo>
                      <a:lnTo>
                        <a:pt x="124" y="1195"/>
                      </a:lnTo>
                      <a:lnTo>
                        <a:pt x="52" y="1214"/>
                      </a:lnTo>
                      <a:lnTo>
                        <a:pt x="14" y="12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5" name="Freeform 32"/>
                <p:cNvSpPr>
                  <a:spLocks/>
                </p:cNvSpPr>
                <p:nvPr/>
              </p:nvSpPr>
              <p:spPr bwMode="auto">
                <a:xfrm>
                  <a:off x="1710" y="1811"/>
                  <a:ext cx="164" cy="87"/>
                </a:xfrm>
                <a:custGeom>
                  <a:avLst/>
                  <a:gdLst>
                    <a:gd name="T0" fmla="*/ 233 w 1150"/>
                    <a:gd name="T1" fmla="*/ 494 h 612"/>
                    <a:gd name="T2" fmla="*/ 400 w 1150"/>
                    <a:gd name="T3" fmla="*/ 487 h 612"/>
                    <a:gd name="T4" fmla="*/ 552 w 1150"/>
                    <a:gd name="T5" fmla="*/ 468 h 612"/>
                    <a:gd name="T6" fmla="*/ 647 w 1150"/>
                    <a:gd name="T7" fmla="*/ 446 h 612"/>
                    <a:gd name="T8" fmla="*/ 782 w 1150"/>
                    <a:gd name="T9" fmla="*/ 373 h 612"/>
                    <a:gd name="T10" fmla="*/ 879 w 1150"/>
                    <a:gd name="T11" fmla="*/ 304 h 612"/>
                    <a:gd name="T12" fmla="*/ 1004 w 1150"/>
                    <a:gd name="T13" fmla="*/ 219 h 612"/>
                    <a:gd name="T14" fmla="*/ 1063 w 1150"/>
                    <a:gd name="T15" fmla="*/ 165 h 612"/>
                    <a:gd name="T16" fmla="*/ 1109 w 1150"/>
                    <a:gd name="T17" fmla="*/ 127 h 612"/>
                    <a:gd name="T18" fmla="*/ 1150 w 1150"/>
                    <a:gd name="T19" fmla="*/ 86 h 612"/>
                    <a:gd name="T20" fmla="*/ 1150 w 1150"/>
                    <a:gd name="T21" fmla="*/ 42 h 612"/>
                    <a:gd name="T22" fmla="*/ 1104 w 1150"/>
                    <a:gd name="T23" fmla="*/ 0 h 612"/>
                    <a:gd name="T24" fmla="*/ 1076 w 1150"/>
                    <a:gd name="T25" fmla="*/ 10 h 612"/>
                    <a:gd name="T26" fmla="*/ 1001 w 1150"/>
                    <a:gd name="T27" fmla="*/ 95 h 612"/>
                    <a:gd name="T28" fmla="*/ 918 w 1150"/>
                    <a:gd name="T29" fmla="*/ 193 h 612"/>
                    <a:gd name="T30" fmla="*/ 834 w 1150"/>
                    <a:gd name="T31" fmla="*/ 285 h 612"/>
                    <a:gd name="T32" fmla="*/ 712 w 1150"/>
                    <a:gd name="T33" fmla="*/ 361 h 612"/>
                    <a:gd name="T34" fmla="*/ 608 w 1150"/>
                    <a:gd name="T35" fmla="*/ 411 h 612"/>
                    <a:gd name="T36" fmla="*/ 493 w 1150"/>
                    <a:gd name="T37" fmla="*/ 437 h 612"/>
                    <a:gd name="T38" fmla="*/ 333 w 1150"/>
                    <a:gd name="T39" fmla="*/ 440 h 612"/>
                    <a:gd name="T40" fmla="*/ 240 w 1150"/>
                    <a:gd name="T41" fmla="*/ 440 h 612"/>
                    <a:gd name="T42" fmla="*/ 160 w 1150"/>
                    <a:gd name="T43" fmla="*/ 383 h 612"/>
                    <a:gd name="T44" fmla="*/ 139 w 1150"/>
                    <a:gd name="T45" fmla="*/ 345 h 612"/>
                    <a:gd name="T46" fmla="*/ 105 w 1150"/>
                    <a:gd name="T47" fmla="*/ 345 h 612"/>
                    <a:gd name="T48" fmla="*/ 129 w 1150"/>
                    <a:gd name="T49" fmla="*/ 392 h 612"/>
                    <a:gd name="T50" fmla="*/ 167 w 1150"/>
                    <a:gd name="T51" fmla="*/ 437 h 612"/>
                    <a:gd name="T52" fmla="*/ 73 w 1150"/>
                    <a:gd name="T53" fmla="*/ 418 h 612"/>
                    <a:gd name="T54" fmla="*/ 3 w 1150"/>
                    <a:gd name="T55" fmla="*/ 408 h 612"/>
                    <a:gd name="T56" fmla="*/ 3 w 1150"/>
                    <a:gd name="T57" fmla="*/ 427 h 612"/>
                    <a:gd name="T58" fmla="*/ 66 w 1150"/>
                    <a:gd name="T59" fmla="*/ 440 h 612"/>
                    <a:gd name="T60" fmla="*/ 108 w 1150"/>
                    <a:gd name="T61" fmla="*/ 465 h 612"/>
                    <a:gd name="T62" fmla="*/ 146 w 1150"/>
                    <a:gd name="T63" fmla="*/ 468 h 612"/>
                    <a:gd name="T64" fmla="*/ 87 w 1150"/>
                    <a:gd name="T65" fmla="*/ 487 h 612"/>
                    <a:gd name="T66" fmla="*/ 0 w 1150"/>
                    <a:gd name="T67" fmla="*/ 506 h 612"/>
                    <a:gd name="T68" fmla="*/ 3 w 1150"/>
                    <a:gd name="T69" fmla="*/ 525 h 612"/>
                    <a:gd name="T70" fmla="*/ 31 w 1150"/>
                    <a:gd name="T71" fmla="*/ 531 h 612"/>
                    <a:gd name="T72" fmla="*/ 115 w 1150"/>
                    <a:gd name="T73" fmla="*/ 506 h 612"/>
                    <a:gd name="T74" fmla="*/ 167 w 1150"/>
                    <a:gd name="T75" fmla="*/ 503 h 612"/>
                    <a:gd name="T76" fmla="*/ 136 w 1150"/>
                    <a:gd name="T77" fmla="*/ 531 h 612"/>
                    <a:gd name="T78" fmla="*/ 87 w 1150"/>
                    <a:gd name="T79" fmla="*/ 579 h 612"/>
                    <a:gd name="T80" fmla="*/ 66 w 1150"/>
                    <a:gd name="T81" fmla="*/ 592 h 612"/>
                    <a:gd name="T82" fmla="*/ 83 w 1150"/>
                    <a:gd name="T83" fmla="*/ 612 h 612"/>
                    <a:gd name="T84" fmla="*/ 126 w 1150"/>
                    <a:gd name="T85" fmla="*/ 588 h 612"/>
                    <a:gd name="T86" fmla="*/ 181 w 1150"/>
                    <a:gd name="T87" fmla="*/ 541 h 612"/>
                    <a:gd name="T88" fmla="*/ 233 w 1150"/>
                    <a:gd name="T89" fmla="*/ 494 h 612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1150"/>
                    <a:gd name="T136" fmla="*/ 0 h 612"/>
                    <a:gd name="T137" fmla="*/ 1150 w 1150"/>
                    <a:gd name="T138" fmla="*/ 612 h 612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1150" h="612">
                      <a:moveTo>
                        <a:pt x="233" y="494"/>
                      </a:moveTo>
                      <a:lnTo>
                        <a:pt x="400" y="487"/>
                      </a:lnTo>
                      <a:lnTo>
                        <a:pt x="552" y="468"/>
                      </a:lnTo>
                      <a:lnTo>
                        <a:pt x="647" y="446"/>
                      </a:lnTo>
                      <a:lnTo>
                        <a:pt x="782" y="373"/>
                      </a:lnTo>
                      <a:lnTo>
                        <a:pt x="879" y="304"/>
                      </a:lnTo>
                      <a:lnTo>
                        <a:pt x="1004" y="219"/>
                      </a:lnTo>
                      <a:lnTo>
                        <a:pt x="1063" y="165"/>
                      </a:lnTo>
                      <a:lnTo>
                        <a:pt x="1109" y="127"/>
                      </a:lnTo>
                      <a:lnTo>
                        <a:pt x="1150" y="86"/>
                      </a:lnTo>
                      <a:lnTo>
                        <a:pt x="1150" y="42"/>
                      </a:lnTo>
                      <a:lnTo>
                        <a:pt x="1104" y="0"/>
                      </a:lnTo>
                      <a:lnTo>
                        <a:pt x="1076" y="10"/>
                      </a:lnTo>
                      <a:lnTo>
                        <a:pt x="1001" y="95"/>
                      </a:lnTo>
                      <a:lnTo>
                        <a:pt x="918" y="193"/>
                      </a:lnTo>
                      <a:lnTo>
                        <a:pt x="834" y="285"/>
                      </a:lnTo>
                      <a:lnTo>
                        <a:pt x="712" y="361"/>
                      </a:lnTo>
                      <a:lnTo>
                        <a:pt x="608" y="411"/>
                      </a:lnTo>
                      <a:lnTo>
                        <a:pt x="493" y="437"/>
                      </a:lnTo>
                      <a:lnTo>
                        <a:pt x="333" y="440"/>
                      </a:lnTo>
                      <a:lnTo>
                        <a:pt x="240" y="440"/>
                      </a:lnTo>
                      <a:lnTo>
                        <a:pt x="160" y="383"/>
                      </a:lnTo>
                      <a:lnTo>
                        <a:pt x="139" y="345"/>
                      </a:lnTo>
                      <a:lnTo>
                        <a:pt x="105" y="345"/>
                      </a:lnTo>
                      <a:lnTo>
                        <a:pt x="129" y="392"/>
                      </a:lnTo>
                      <a:lnTo>
                        <a:pt x="167" y="437"/>
                      </a:lnTo>
                      <a:lnTo>
                        <a:pt x="73" y="418"/>
                      </a:lnTo>
                      <a:lnTo>
                        <a:pt x="3" y="408"/>
                      </a:lnTo>
                      <a:lnTo>
                        <a:pt x="3" y="427"/>
                      </a:lnTo>
                      <a:lnTo>
                        <a:pt x="66" y="440"/>
                      </a:lnTo>
                      <a:lnTo>
                        <a:pt x="108" y="465"/>
                      </a:lnTo>
                      <a:lnTo>
                        <a:pt x="146" y="468"/>
                      </a:lnTo>
                      <a:lnTo>
                        <a:pt x="87" y="487"/>
                      </a:lnTo>
                      <a:lnTo>
                        <a:pt x="0" y="506"/>
                      </a:lnTo>
                      <a:lnTo>
                        <a:pt x="3" y="525"/>
                      </a:lnTo>
                      <a:lnTo>
                        <a:pt x="31" y="531"/>
                      </a:lnTo>
                      <a:lnTo>
                        <a:pt x="115" y="506"/>
                      </a:lnTo>
                      <a:lnTo>
                        <a:pt x="167" y="503"/>
                      </a:lnTo>
                      <a:lnTo>
                        <a:pt x="136" y="531"/>
                      </a:lnTo>
                      <a:lnTo>
                        <a:pt x="87" y="579"/>
                      </a:lnTo>
                      <a:lnTo>
                        <a:pt x="66" y="592"/>
                      </a:lnTo>
                      <a:lnTo>
                        <a:pt x="83" y="612"/>
                      </a:lnTo>
                      <a:lnTo>
                        <a:pt x="126" y="588"/>
                      </a:lnTo>
                      <a:lnTo>
                        <a:pt x="181" y="541"/>
                      </a:lnTo>
                      <a:lnTo>
                        <a:pt x="233" y="4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6" name="Freeform 33"/>
                <p:cNvSpPr>
                  <a:spLocks/>
                </p:cNvSpPr>
                <p:nvPr/>
              </p:nvSpPr>
              <p:spPr bwMode="auto">
                <a:xfrm>
                  <a:off x="1861" y="1802"/>
                  <a:ext cx="97" cy="120"/>
                </a:xfrm>
                <a:custGeom>
                  <a:avLst/>
                  <a:gdLst>
                    <a:gd name="T0" fmla="*/ 42 w 674"/>
                    <a:gd name="T1" fmla="*/ 95 h 842"/>
                    <a:gd name="T2" fmla="*/ 70 w 674"/>
                    <a:gd name="T3" fmla="*/ 29 h 842"/>
                    <a:gd name="T4" fmla="*/ 115 w 674"/>
                    <a:gd name="T5" fmla="*/ 0 h 842"/>
                    <a:gd name="T6" fmla="*/ 156 w 674"/>
                    <a:gd name="T7" fmla="*/ 0 h 842"/>
                    <a:gd name="T8" fmla="*/ 199 w 674"/>
                    <a:gd name="T9" fmla="*/ 19 h 842"/>
                    <a:gd name="T10" fmla="*/ 240 w 674"/>
                    <a:gd name="T11" fmla="*/ 57 h 842"/>
                    <a:gd name="T12" fmla="*/ 261 w 674"/>
                    <a:gd name="T13" fmla="*/ 124 h 842"/>
                    <a:gd name="T14" fmla="*/ 272 w 674"/>
                    <a:gd name="T15" fmla="*/ 190 h 842"/>
                    <a:gd name="T16" fmla="*/ 292 w 674"/>
                    <a:gd name="T17" fmla="*/ 256 h 842"/>
                    <a:gd name="T18" fmla="*/ 331 w 674"/>
                    <a:gd name="T19" fmla="*/ 329 h 842"/>
                    <a:gd name="T20" fmla="*/ 396 w 674"/>
                    <a:gd name="T21" fmla="*/ 405 h 842"/>
                    <a:gd name="T22" fmla="*/ 460 w 674"/>
                    <a:gd name="T23" fmla="*/ 455 h 842"/>
                    <a:gd name="T24" fmla="*/ 553 w 674"/>
                    <a:gd name="T25" fmla="*/ 493 h 842"/>
                    <a:gd name="T26" fmla="*/ 633 w 674"/>
                    <a:gd name="T27" fmla="*/ 550 h 842"/>
                    <a:gd name="T28" fmla="*/ 674 w 674"/>
                    <a:gd name="T29" fmla="*/ 607 h 842"/>
                    <a:gd name="T30" fmla="*/ 667 w 674"/>
                    <a:gd name="T31" fmla="*/ 655 h 842"/>
                    <a:gd name="T32" fmla="*/ 657 w 674"/>
                    <a:gd name="T33" fmla="*/ 711 h 842"/>
                    <a:gd name="T34" fmla="*/ 626 w 674"/>
                    <a:gd name="T35" fmla="*/ 749 h 842"/>
                    <a:gd name="T36" fmla="*/ 574 w 674"/>
                    <a:gd name="T37" fmla="*/ 797 h 842"/>
                    <a:gd name="T38" fmla="*/ 497 w 674"/>
                    <a:gd name="T39" fmla="*/ 831 h 842"/>
                    <a:gd name="T40" fmla="*/ 438 w 674"/>
                    <a:gd name="T41" fmla="*/ 842 h 842"/>
                    <a:gd name="T42" fmla="*/ 355 w 674"/>
                    <a:gd name="T43" fmla="*/ 825 h 842"/>
                    <a:gd name="T44" fmla="*/ 279 w 674"/>
                    <a:gd name="T45" fmla="*/ 787 h 842"/>
                    <a:gd name="T46" fmla="*/ 199 w 674"/>
                    <a:gd name="T47" fmla="*/ 730 h 842"/>
                    <a:gd name="T48" fmla="*/ 143 w 674"/>
                    <a:gd name="T49" fmla="*/ 664 h 842"/>
                    <a:gd name="T50" fmla="*/ 91 w 674"/>
                    <a:gd name="T51" fmla="*/ 579 h 842"/>
                    <a:gd name="T52" fmla="*/ 49 w 674"/>
                    <a:gd name="T53" fmla="*/ 481 h 842"/>
                    <a:gd name="T54" fmla="*/ 21 w 674"/>
                    <a:gd name="T55" fmla="*/ 395 h 842"/>
                    <a:gd name="T56" fmla="*/ 7 w 674"/>
                    <a:gd name="T57" fmla="*/ 313 h 842"/>
                    <a:gd name="T58" fmla="*/ 0 w 674"/>
                    <a:gd name="T59" fmla="*/ 199 h 842"/>
                    <a:gd name="T60" fmla="*/ 21 w 674"/>
                    <a:gd name="T61" fmla="*/ 124 h 842"/>
                    <a:gd name="T62" fmla="*/ 42 w 674"/>
                    <a:gd name="T63" fmla="*/ 95 h 842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74"/>
                    <a:gd name="T97" fmla="*/ 0 h 842"/>
                    <a:gd name="T98" fmla="*/ 674 w 674"/>
                    <a:gd name="T99" fmla="*/ 842 h 842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74" h="842">
                      <a:moveTo>
                        <a:pt x="42" y="95"/>
                      </a:moveTo>
                      <a:lnTo>
                        <a:pt x="70" y="29"/>
                      </a:lnTo>
                      <a:lnTo>
                        <a:pt x="115" y="0"/>
                      </a:lnTo>
                      <a:lnTo>
                        <a:pt x="156" y="0"/>
                      </a:lnTo>
                      <a:lnTo>
                        <a:pt x="199" y="19"/>
                      </a:lnTo>
                      <a:lnTo>
                        <a:pt x="240" y="57"/>
                      </a:lnTo>
                      <a:lnTo>
                        <a:pt x="261" y="124"/>
                      </a:lnTo>
                      <a:lnTo>
                        <a:pt x="272" y="190"/>
                      </a:lnTo>
                      <a:lnTo>
                        <a:pt x="292" y="256"/>
                      </a:lnTo>
                      <a:lnTo>
                        <a:pt x="331" y="329"/>
                      </a:lnTo>
                      <a:lnTo>
                        <a:pt x="396" y="405"/>
                      </a:lnTo>
                      <a:lnTo>
                        <a:pt x="460" y="455"/>
                      </a:lnTo>
                      <a:lnTo>
                        <a:pt x="553" y="493"/>
                      </a:lnTo>
                      <a:lnTo>
                        <a:pt x="633" y="550"/>
                      </a:lnTo>
                      <a:lnTo>
                        <a:pt x="674" y="607"/>
                      </a:lnTo>
                      <a:lnTo>
                        <a:pt x="667" y="655"/>
                      </a:lnTo>
                      <a:lnTo>
                        <a:pt x="657" y="711"/>
                      </a:lnTo>
                      <a:lnTo>
                        <a:pt x="626" y="749"/>
                      </a:lnTo>
                      <a:lnTo>
                        <a:pt x="574" y="797"/>
                      </a:lnTo>
                      <a:lnTo>
                        <a:pt x="497" y="831"/>
                      </a:lnTo>
                      <a:lnTo>
                        <a:pt x="438" y="842"/>
                      </a:lnTo>
                      <a:lnTo>
                        <a:pt x="355" y="825"/>
                      </a:lnTo>
                      <a:lnTo>
                        <a:pt x="279" y="787"/>
                      </a:lnTo>
                      <a:lnTo>
                        <a:pt x="199" y="730"/>
                      </a:lnTo>
                      <a:lnTo>
                        <a:pt x="143" y="664"/>
                      </a:lnTo>
                      <a:lnTo>
                        <a:pt x="91" y="579"/>
                      </a:lnTo>
                      <a:lnTo>
                        <a:pt x="49" y="481"/>
                      </a:lnTo>
                      <a:lnTo>
                        <a:pt x="21" y="395"/>
                      </a:lnTo>
                      <a:lnTo>
                        <a:pt x="7" y="313"/>
                      </a:lnTo>
                      <a:lnTo>
                        <a:pt x="0" y="199"/>
                      </a:lnTo>
                      <a:lnTo>
                        <a:pt x="21" y="124"/>
                      </a:lnTo>
                      <a:lnTo>
                        <a:pt x="42" y="9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7" name="Freeform 34"/>
                <p:cNvSpPr>
                  <a:spLocks/>
                </p:cNvSpPr>
                <p:nvPr/>
              </p:nvSpPr>
              <p:spPr bwMode="auto">
                <a:xfrm>
                  <a:off x="1940" y="1853"/>
                  <a:ext cx="165" cy="109"/>
                </a:xfrm>
                <a:custGeom>
                  <a:avLst/>
                  <a:gdLst>
                    <a:gd name="T0" fmla="*/ 129 w 1156"/>
                    <a:gd name="T1" fmla="*/ 241 h 763"/>
                    <a:gd name="T2" fmla="*/ 240 w 1156"/>
                    <a:gd name="T3" fmla="*/ 154 h 763"/>
                    <a:gd name="T4" fmla="*/ 375 w 1156"/>
                    <a:gd name="T5" fmla="*/ 75 h 763"/>
                    <a:gd name="T6" fmla="*/ 462 w 1156"/>
                    <a:gd name="T7" fmla="*/ 28 h 763"/>
                    <a:gd name="T8" fmla="*/ 531 w 1156"/>
                    <a:gd name="T9" fmla="*/ 12 h 763"/>
                    <a:gd name="T10" fmla="*/ 586 w 1156"/>
                    <a:gd name="T11" fmla="*/ 0 h 763"/>
                    <a:gd name="T12" fmla="*/ 635 w 1156"/>
                    <a:gd name="T13" fmla="*/ 19 h 763"/>
                    <a:gd name="T14" fmla="*/ 666 w 1156"/>
                    <a:gd name="T15" fmla="*/ 79 h 763"/>
                    <a:gd name="T16" fmla="*/ 687 w 1156"/>
                    <a:gd name="T17" fmla="*/ 241 h 763"/>
                    <a:gd name="T18" fmla="*/ 687 w 1156"/>
                    <a:gd name="T19" fmla="*/ 437 h 763"/>
                    <a:gd name="T20" fmla="*/ 687 w 1156"/>
                    <a:gd name="T21" fmla="*/ 563 h 763"/>
                    <a:gd name="T22" fmla="*/ 712 w 1156"/>
                    <a:gd name="T23" fmla="*/ 640 h 763"/>
                    <a:gd name="T24" fmla="*/ 761 w 1156"/>
                    <a:gd name="T25" fmla="*/ 627 h 763"/>
                    <a:gd name="T26" fmla="*/ 795 w 1156"/>
                    <a:gd name="T27" fmla="*/ 580 h 763"/>
                    <a:gd name="T28" fmla="*/ 864 w 1156"/>
                    <a:gd name="T29" fmla="*/ 525 h 763"/>
                    <a:gd name="T30" fmla="*/ 972 w 1156"/>
                    <a:gd name="T31" fmla="*/ 494 h 763"/>
                    <a:gd name="T32" fmla="*/ 1045 w 1156"/>
                    <a:gd name="T33" fmla="*/ 494 h 763"/>
                    <a:gd name="T34" fmla="*/ 1156 w 1156"/>
                    <a:gd name="T35" fmla="*/ 513 h 763"/>
                    <a:gd name="T36" fmla="*/ 1149 w 1156"/>
                    <a:gd name="T37" fmla="*/ 551 h 763"/>
                    <a:gd name="T38" fmla="*/ 1125 w 1156"/>
                    <a:gd name="T39" fmla="*/ 583 h 763"/>
                    <a:gd name="T40" fmla="*/ 1087 w 1156"/>
                    <a:gd name="T41" fmla="*/ 590 h 763"/>
                    <a:gd name="T42" fmla="*/ 1045 w 1156"/>
                    <a:gd name="T43" fmla="*/ 570 h 763"/>
                    <a:gd name="T44" fmla="*/ 983 w 1156"/>
                    <a:gd name="T45" fmla="*/ 544 h 763"/>
                    <a:gd name="T46" fmla="*/ 920 w 1156"/>
                    <a:gd name="T47" fmla="*/ 544 h 763"/>
                    <a:gd name="T48" fmla="*/ 836 w 1156"/>
                    <a:gd name="T49" fmla="*/ 593 h 763"/>
                    <a:gd name="T50" fmla="*/ 785 w 1156"/>
                    <a:gd name="T51" fmla="*/ 665 h 763"/>
                    <a:gd name="T52" fmla="*/ 774 w 1156"/>
                    <a:gd name="T53" fmla="*/ 725 h 763"/>
                    <a:gd name="T54" fmla="*/ 753 w 1156"/>
                    <a:gd name="T55" fmla="*/ 763 h 763"/>
                    <a:gd name="T56" fmla="*/ 670 w 1156"/>
                    <a:gd name="T57" fmla="*/ 760 h 763"/>
                    <a:gd name="T58" fmla="*/ 666 w 1156"/>
                    <a:gd name="T59" fmla="*/ 703 h 763"/>
                    <a:gd name="T60" fmla="*/ 639 w 1156"/>
                    <a:gd name="T61" fmla="*/ 621 h 763"/>
                    <a:gd name="T62" fmla="*/ 629 w 1156"/>
                    <a:gd name="T63" fmla="*/ 535 h 763"/>
                    <a:gd name="T64" fmla="*/ 635 w 1156"/>
                    <a:gd name="T65" fmla="*/ 421 h 763"/>
                    <a:gd name="T66" fmla="*/ 625 w 1156"/>
                    <a:gd name="T67" fmla="*/ 260 h 763"/>
                    <a:gd name="T68" fmla="*/ 619 w 1156"/>
                    <a:gd name="T69" fmla="*/ 154 h 763"/>
                    <a:gd name="T70" fmla="*/ 597 w 1156"/>
                    <a:gd name="T71" fmla="*/ 117 h 763"/>
                    <a:gd name="T72" fmla="*/ 555 w 1156"/>
                    <a:gd name="T73" fmla="*/ 79 h 763"/>
                    <a:gd name="T74" fmla="*/ 511 w 1156"/>
                    <a:gd name="T75" fmla="*/ 79 h 763"/>
                    <a:gd name="T76" fmla="*/ 447 w 1156"/>
                    <a:gd name="T77" fmla="*/ 117 h 763"/>
                    <a:gd name="T78" fmla="*/ 364 w 1156"/>
                    <a:gd name="T79" fmla="*/ 190 h 763"/>
                    <a:gd name="T80" fmla="*/ 261 w 1156"/>
                    <a:gd name="T81" fmla="*/ 285 h 763"/>
                    <a:gd name="T82" fmla="*/ 156 w 1156"/>
                    <a:gd name="T83" fmla="*/ 374 h 763"/>
                    <a:gd name="T84" fmla="*/ 104 w 1156"/>
                    <a:gd name="T85" fmla="*/ 402 h 763"/>
                    <a:gd name="T86" fmla="*/ 42 w 1156"/>
                    <a:gd name="T87" fmla="*/ 402 h 763"/>
                    <a:gd name="T88" fmla="*/ 0 w 1156"/>
                    <a:gd name="T89" fmla="*/ 361 h 763"/>
                    <a:gd name="T90" fmla="*/ 3 w 1156"/>
                    <a:gd name="T91" fmla="*/ 295 h 763"/>
                    <a:gd name="T92" fmla="*/ 45 w 1156"/>
                    <a:gd name="T93" fmla="*/ 260 h 763"/>
                    <a:gd name="T94" fmla="*/ 93 w 1156"/>
                    <a:gd name="T95" fmla="*/ 250 h 763"/>
                    <a:gd name="T96" fmla="*/ 129 w 1156"/>
                    <a:gd name="T97" fmla="*/ 241 h 763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156"/>
                    <a:gd name="T148" fmla="*/ 0 h 763"/>
                    <a:gd name="T149" fmla="*/ 1156 w 1156"/>
                    <a:gd name="T150" fmla="*/ 763 h 763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156" h="763">
                      <a:moveTo>
                        <a:pt x="129" y="241"/>
                      </a:moveTo>
                      <a:lnTo>
                        <a:pt x="240" y="154"/>
                      </a:lnTo>
                      <a:lnTo>
                        <a:pt x="375" y="75"/>
                      </a:lnTo>
                      <a:lnTo>
                        <a:pt x="462" y="28"/>
                      </a:lnTo>
                      <a:lnTo>
                        <a:pt x="531" y="12"/>
                      </a:lnTo>
                      <a:lnTo>
                        <a:pt x="586" y="0"/>
                      </a:lnTo>
                      <a:lnTo>
                        <a:pt x="635" y="19"/>
                      </a:lnTo>
                      <a:lnTo>
                        <a:pt x="666" y="79"/>
                      </a:lnTo>
                      <a:lnTo>
                        <a:pt x="687" y="241"/>
                      </a:lnTo>
                      <a:lnTo>
                        <a:pt x="687" y="437"/>
                      </a:lnTo>
                      <a:lnTo>
                        <a:pt x="687" y="563"/>
                      </a:lnTo>
                      <a:lnTo>
                        <a:pt x="712" y="640"/>
                      </a:lnTo>
                      <a:lnTo>
                        <a:pt x="761" y="627"/>
                      </a:lnTo>
                      <a:lnTo>
                        <a:pt x="795" y="580"/>
                      </a:lnTo>
                      <a:lnTo>
                        <a:pt x="864" y="525"/>
                      </a:lnTo>
                      <a:lnTo>
                        <a:pt x="972" y="494"/>
                      </a:lnTo>
                      <a:lnTo>
                        <a:pt x="1045" y="494"/>
                      </a:lnTo>
                      <a:lnTo>
                        <a:pt x="1156" y="513"/>
                      </a:lnTo>
                      <a:lnTo>
                        <a:pt x="1149" y="551"/>
                      </a:lnTo>
                      <a:lnTo>
                        <a:pt x="1125" y="583"/>
                      </a:lnTo>
                      <a:lnTo>
                        <a:pt x="1087" y="590"/>
                      </a:lnTo>
                      <a:lnTo>
                        <a:pt x="1045" y="570"/>
                      </a:lnTo>
                      <a:lnTo>
                        <a:pt x="983" y="544"/>
                      </a:lnTo>
                      <a:lnTo>
                        <a:pt x="920" y="544"/>
                      </a:lnTo>
                      <a:lnTo>
                        <a:pt x="836" y="593"/>
                      </a:lnTo>
                      <a:lnTo>
                        <a:pt x="785" y="665"/>
                      </a:lnTo>
                      <a:lnTo>
                        <a:pt x="774" y="725"/>
                      </a:lnTo>
                      <a:lnTo>
                        <a:pt x="753" y="763"/>
                      </a:lnTo>
                      <a:lnTo>
                        <a:pt x="670" y="760"/>
                      </a:lnTo>
                      <a:lnTo>
                        <a:pt x="666" y="703"/>
                      </a:lnTo>
                      <a:lnTo>
                        <a:pt x="639" y="621"/>
                      </a:lnTo>
                      <a:lnTo>
                        <a:pt x="629" y="535"/>
                      </a:lnTo>
                      <a:lnTo>
                        <a:pt x="635" y="421"/>
                      </a:lnTo>
                      <a:lnTo>
                        <a:pt x="625" y="260"/>
                      </a:lnTo>
                      <a:lnTo>
                        <a:pt x="619" y="154"/>
                      </a:lnTo>
                      <a:lnTo>
                        <a:pt x="597" y="117"/>
                      </a:lnTo>
                      <a:lnTo>
                        <a:pt x="555" y="79"/>
                      </a:lnTo>
                      <a:lnTo>
                        <a:pt x="511" y="79"/>
                      </a:lnTo>
                      <a:lnTo>
                        <a:pt x="447" y="117"/>
                      </a:lnTo>
                      <a:lnTo>
                        <a:pt x="364" y="190"/>
                      </a:lnTo>
                      <a:lnTo>
                        <a:pt x="261" y="285"/>
                      </a:lnTo>
                      <a:lnTo>
                        <a:pt x="156" y="374"/>
                      </a:lnTo>
                      <a:lnTo>
                        <a:pt x="104" y="402"/>
                      </a:lnTo>
                      <a:lnTo>
                        <a:pt x="42" y="402"/>
                      </a:lnTo>
                      <a:lnTo>
                        <a:pt x="0" y="361"/>
                      </a:lnTo>
                      <a:lnTo>
                        <a:pt x="3" y="295"/>
                      </a:lnTo>
                      <a:lnTo>
                        <a:pt x="45" y="260"/>
                      </a:lnTo>
                      <a:lnTo>
                        <a:pt x="93" y="250"/>
                      </a:lnTo>
                      <a:lnTo>
                        <a:pt x="129" y="24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8" name="Freeform 35"/>
                <p:cNvSpPr>
                  <a:spLocks/>
                </p:cNvSpPr>
                <p:nvPr/>
              </p:nvSpPr>
              <p:spPr bwMode="auto">
                <a:xfrm>
                  <a:off x="1931" y="1900"/>
                  <a:ext cx="113" cy="115"/>
                </a:xfrm>
                <a:custGeom>
                  <a:avLst/>
                  <a:gdLst>
                    <a:gd name="T0" fmla="*/ 0 w 790"/>
                    <a:gd name="T1" fmla="*/ 68 h 802"/>
                    <a:gd name="T2" fmla="*/ 24 w 790"/>
                    <a:gd name="T3" fmla="*/ 17 h 802"/>
                    <a:gd name="T4" fmla="*/ 76 w 790"/>
                    <a:gd name="T5" fmla="*/ 0 h 802"/>
                    <a:gd name="T6" fmla="*/ 148 w 790"/>
                    <a:gd name="T7" fmla="*/ 8 h 802"/>
                    <a:gd name="T8" fmla="*/ 166 w 790"/>
                    <a:gd name="T9" fmla="*/ 55 h 802"/>
                    <a:gd name="T10" fmla="*/ 138 w 790"/>
                    <a:gd name="T11" fmla="*/ 240 h 802"/>
                    <a:gd name="T12" fmla="*/ 135 w 790"/>
                    <a:gd name="T13" fmla="*/ 380 h 802"/>
                    <a:gd name="T14" fmla="*/ 128 w 790"/>
                    <a:gd name="T15" fmla="*/ 459 h 802"/>
                    <a:gd name="T16" fmla="*/ 128 w 790"/>
                    <a:gd name="T17" fmla="*/ 475 h 802"/>
                    <a:gd name="T18" fmla="*/ 145 w 790"/>
                    <a:gd name="T19" fmla="*/ 551 h 802"/>
                    <a:gd name="T20" fmla="*/ 191 w 790"/>
                    <a:gd name="T21" fmla="*/ 564 h 802"/>
                    <a:gd name="T22" fmla="*/ 250 w 790"/>
                    <a:gd name="T23" fmla="*/ 551 h 802"/>
                    <a:gd name="T24" fmla="*/ 336 w 790"/>
                    <a:gd name="T25" fmla="*/ 507 h 802"/>
                    <a:gd name="T26" fmla="*/ 429 w 790"/>
                    <a:gd name="T27" fmla="*/ 485 h 802"/>
                    <a:gd name="T28" fmla="*/ 534 w 790"/>
                    <a:gd name="T29" fmla="*/ 468 h 802"/>
                    <a:gd name="T30" fmla="*/ 648 w 790"/>
                    <a:gd name="T31" fmla="*/ 456 h 802"/>
                    <a:gd name="T32" fmla="*/ 732 w 790"/>
                    <a:gd name="T33" fmla="*/ 456 h 802"/>
                    <a:gd name="T34" fmla="*/ 769 w 790"/>
                    <a:gd name="T35" fmla="*/ 465 h 802"/>
                    <a:gd name="T36" fmla="*/ 790 w 790"/>
                    <a:gd name="T37" fmla="*/ 488 h 802"/>
                    <a:gd name="T38" fmla="*/ 780 w 790"/>
                    <a:gd name="T39" fmla="*/ 523 h 802"/>
                    <a:gd name="T40" fmla="*/ 728 w 790"/>
                    <a:gd name="T41" fmla="*/ 551 h 802"/>
                    <a:gd name="T42" fmla="*/ 679 w 790"/>
                    <a:gd name="T43" fmla="*/ 593 h 802"/>
                    <a:gd name="T44" fmla="*/ 634 w 790"/>
                    <a:gd name="T45" fmla="*/ 650 h 802"/>
                    <a:gd name="T46" fmla="*/ 606 w 790"/>
                    <a:gd name="T47" fmla="*/ 698 h 802"/>
                    <a:gd name="T48" fmla="*/ 583 w 790"/>
                    <a:gd name="T49" fmla="*/ 745 h 802"/>
                    <a:gd name="T50" fmla="*/ 565 w 790"/>
                    <a:gd name="T51" fmla="*/ 802 h 802"/>
                    <a:gd name="T52" fmla="*/ 541 w 790"/>
                    <a:gd name="T53" fmla="*/ 802 h 802"/>
                    <a:gd name="T54" fmla="*/ 519 w 790"/>
                    <a:gd name="T55" fmla="*/ 780 h 802"/>
                    <a:gd name="T56" fmla="*/ 513 w 790"/>
                    <a:gd name="T57" fmla="*/ 717 h 802"/>
                    <a:gd name="T58" fmla="*/ 562 w 790"/>
                    <a:gd name="T59" fmla="*/ 660 h 802"/>
                    <a:gd name="T60" fmla="*/ 627 w 790"/>
                    <a:gd name="T61" fmla="*/ 593 h 802"/>
                    <a:gd name="T62" fmla="*/ 689 w 790"/>
                    <a:gd name="T63" fmla="*/ 542 h 802"/>
                    <a:gd name="T64" fmla="*/ 717 w 790"/>
                    <a:gd name="T65" fmla="*/ 526 h 802"/>
                    <a:gd name="T66" fmla="*/ 728 w 790"/>
                    <a:gd name="T67" fmla="*/ 504 h 802"/>
                    <a:gd name="T68" fmla="*/ 701 w 790"/>
                    <a:gd name="T69" fmla="*/ 488 h 802"/>
                    <a:gd name="T70" fmla="*/ 606 w 790"/>
                    <a:gd name="T71" fmla="*/ 488 h 802"/>
                    <a:gd name="T72" fmla="*/ 488 w 790"/>
                    <a:gd name="T73" fmla="*/ 507 h 802"/>
                    <a:gd name="T74" fmla="*/ 395 w 790"/>
                    <a:gd name="T75" fmla="*/ 536 h 802"/>
                    <a:gd name="T76" fmla="*/ 294 w 790"/>
                    <a:gd name="T77" fmla="*/ 589 h 802"/>
                    <a:gd name="T78" fmla="*/ 207 w 790"/>
                    <a:gd name="T79" fmla="*/ 627 h 802"/>
                    <a:gd name="T80" fmla="*/ 114 w 790"/>
                    <a:gd name="T81" fmla="*/ 630 h 802"/>
                    <a:gd name="T82" fmla="*/ 76 w 790"/>
                    <a:gd name="T83" fmla="*/ 618 h 802"/>
                    <a:gd name="T84" fmla="*/ 55 w 790"/>
                    <a:gd name="T85" fmla="*/ 570 h 802"/>
                    <a:gd name="T86" fmla="*/ 41 w 790"/>
                    <a:gd name="T87" fmla="*/ 504 h 802"/>
                    <a:gd name="T88" fmla="*/ 34 w 790"/>
                    <a:gd name="T89" fmla="*/ 380 h 802"/>
                    <a:gd name="T90" fmla="*/ 21 w 790"/>
                    <a:gd name="T91" fmla="*/ 160 h 802"/>
                    <a:gd name="T92" fmla="*/ 0 w 790"/>
                    <a:gd name="T93" fmla="*/ 68 h 802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w 790"/>
                    <a:gd name="T142" fmla="*/ 0 h 802"/>
                    <a:gd name="T143" fmla="*/ 790 w 790"/>
                    <a:gd name="T144" fmla="*/ 802 h 802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T141" t="T142" r="T143" b="T144"/>
                  <a:pathLst>
                    <a:path w="790" h="802">
                      <a:moveTo>
                        <a:pt x="0" y="68"/>
                      </a:moveTo>
                      <a:lnTo>
                        <a:pt x="24" y="17"/>
                      </a:lnTo>
                      <a:lnTo>
                        <a:pt x="76" y="0"/>
                      </a:lnTo>
                      <a:lnTo>
                        <a:pt x="148" y="8"/>
                      </a:lnTo>
                      <a:lnTo>
                        <a:pt x="166" y="55"/>
                      </a:lnTo>
                      <a:lnTo>
                        <a:pt x="138" y="240"/>
                      </a:lnTo>
                      <a:lnTo>
                        <a:pt x="135" y="380"/>
                      </a:lnTo>
                      <a:lnTo>
                        <a:pt x="128" y="459"/>
                      </a:lnTo>
                      <a:lnTo>
                        <a:pt x="128" y="475"/>
                      </a:lnTo>
                      <a:lnTo>
                        <a:pt x="145" y="551"/>
                      </a:lnTo>
                      <a:lnTo>
                        <a:pt x="191" y="564"/>
                      </a:lnTo>
                      <a:lnTo>
                        <a:pt x="250" y="551"/>
                      </a:lnTo>
                      <a:lnTo>
                        <a:pt x="336" y="507"/>
                      </a:lnTo>
                      <a:lnTo>
                        <a:pt x="429" y="485"/>
                      </a:lnTo>
                      <a:lnTo>
                        <a:pt x="534" y="468"/>
                      </a:lnTo>
                      <a:lnTo>
                        <a:pt x="648" y="456"/>
                      </a:lnTo>
                      <a:lnTo>
                        <a:pt x="732" y="456"/>
                      </a:lnTo>
                      <a:lnTo>
                        <a:pt x="769" y="465"/>
                      </a:lnTo>
                      <a:lnTo>
                        <a:pt x="790" y="488"/>
                      </a:lnTo>
                      <a:lnTo>
                        <a:pt x="780" y="523"/>
                      </a:lnTo>
                      <a:lnTo>
                        <a:pt x="728" y="551"/>
                      </a:lnTo>
                      <a:lnTo>
                        <a:pt x="679" y="593"/>
                      </a:lnTo>
                      <a:lnTo>
                        <a:pt x="634" y="650"/>
                      </a:lnTo>
                      <a:lnTo>
                        <a:pt x="606" y="698"/>
                      </a:lnTo>
                      <a:lnTo>
                        <a:pt x="583" y="745"/>
                      </a:lnTo>
                      <a:lnTo>
                        <a:pt x="565" y="802"/>
                      </a:lnTo>
                      <a:lnTo>
                        <a:pt x="541" y="802"/>
                      </a:lnTo>
                      <a:lnTo>
                        <a:pt x="519" y="780"/>
                      </a:lnTo>
                      <a:lnTo>
                        <a:pt x="513" y="717"/>
                      </a:lnTo>
                      <a:lnTo>
                        <a:pt x="562" y="660"/>
                      </a:lnTo>
                      <a:lnTo>
                        <a:pt x="627" y="593"/>
                      </a:lnTo>
                      <a:lnTo>
                        <a:pt x="689" y="542"/>
                      </a:lnTo>
                      <a:lnTo>
                        <a:pt x="717" y="526"/>
                      </a:lnTo>
                      <a:lnTo>
                        <a:pt x="728" y="504"/>
                      </a:lnTo>
                      <a:lnTo>
                        <a:pt x="701" y="488"/>
                      </a:lnTo>
                      <a:lnTo>
                        <a:pt x="606" y="488"/>
                      </a:lnTo>
                      <a:lnTo>
                        <a:pt x="488" y="507"/>
                      </a:lnTo>
                      <a:lnTo>
                        <a:pt x="395" y="536"/>
                      </a:lnTo>
                      <a:lnTo>
                        <a:pt x="294" y="589"/>
                      </a:lnTo>
                      <a:lnTo>
                        <a:pt x="207" y="627"/>
                      </a:lnTo>
                      <a:lnTo>
                        <a:pt x="114" y="630"/>
                      </a:lnTo>
                      <a:lnTo>
                        <a:pt x="76" y="618"/>
                      </a:lnTo>
                      <a:lnTo>
                        <a:pt x="55" y="570"/>
                      </a:lnTo>
                      <a:lnTo>
                        <a:pt x="41" y="504"/>
                      </a:lnTo>
                      <a:lnTo>
                        <a:pt x="34" y="380"/>
                      </a:lnTo>
                      <a:lnTo>
                        <a:pt x="21" y="160"/>
                      </a:lnTo>
                      <a:lnTo>
                        <a:pt x="0" y="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</p:grpSp>
          <p:grpSp>
            <p:nvGrpSpPr>
              <p:cNvPr id="15389" name="Group 36"/>
              <p:cNvGrpSpPr>
                <a:grpSpLocks/>
              </p:cNvGrpSpPr>
              <p:nvPr/>
            </p:nvGrpSpPr>
            <p:grpSpPr bwMode="auto">
              <a:xfrm>
                <a:off x="2062" y="1891"/>
                <a:ext cx="69" cy="132"/>
                <a:chOff x="2062" y="1891"/>
                <a:chExt cx="69" cy="132"/>
              </a:xfrm>
            </p:grpSpPr>
            <p:sp>
              <p:nvSpPr>
                <p:cNvPr id="15390" name="Freeform 37"/>
                <p:cNvSpPr>
                  <a:spLocks/>
                </p:cNvSpPr>
                <p:nvPr/>
              </p:nvSpPr>
              <p:spPr bwMode="auto">
                <a:xfrm>
                  <a:off x="2077" y="1965"/>
                  <a:ext cx="54" cy="16"/>
                </a:xfrm>
                <a:custGeom>
                  <a:avLst/>
                  <a:gdLst>
                    <a:gd name="T0" fmla="*/ 377 w 377"/>
                    <a:gd name="T1" fmla="*/ 114 h 114"/>
                    <a:gd name="T2" fmla="*/ 182 w 377"/>
                    <a:gd name="T3" fmla="*/ 32 h 114"/>
                    <a:gd name="T4" fmla="*/ 54 w 377"/>
                    <a:gd name="T5" fmla="*/ 0 h 114"/>
                    <a:gd name="T6" fmla="*/ 11 w 377"/>
                    <a:gd name="T7" fmla="*/ 0 h 114"/>
                    <a:gd name="T8" fmla="*/ 0 w 377"/>
                    <a:gd name="T9" fmla="*/ 29 h 114"/>
                    <a:gd name="T10" fmla="*/ 25 w 377"/>
                    <a:gd name="T11" fmla="*/ 51 h 114"/>
                    <a:gd name="T12" fmla="*/ 78 w 377"/>
                    <a:gd name="T13" fmla="*/ 57 h 114"/>
                    <a:gd name="T14" fmla="*/ 203 w 377"/>
                    <a:gd name="T15" fmla="*/ 79 h 114"/>
                    <a:gd name="T16" fmla="*/ 377 w 377"/>
                    <a:gd name="T17" fmla="*/ 114 h 11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77"/>
                    <a:gd name="T28" fmla="*/ 0 h 114"/>
                    <a:gd name="T29" fmla="*/ 377 w 377"/>
                    <a:gd name="T30" fmla="*/ 114 h 11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77" h="114">
                      <a:moveTo>
                        <a:pt x="377" y="114"/>
                      </a:moveTo>
                      <a:lnTo>
                        <a:pt x="182" y="32"/>
                      </a:lnTo>
                      <a:lnTo>
                        <a:pt x="54" y="0"/>
                      </a:lnTo>
                      <a:lnTo>
                        <a:pt x="11" y="0"/>
                      </a:lnTo>
                      <a:lnTo>
                        <a:pt x="0" y="29"/>
                      </a:lnTo>
                      <a:lnTo>
                        <a:pt x="25" y="51"/>
                      </a:lnTo>
                      <a:lnTo>
                        <a:pt x="78" y="57"/>
                      </a:lnTo>
                      <a:lnTo>
                        <a:pt x="203" y="79"/>
                      </a:lnTo>
                      <a:lnTo>
                        <a:pt x="377" y="1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1" name="Freeform 38"/>
                <p:cNvSpPr>
                  <a:spLocks/>
                </p:cNvSpPr>
                <p:nvPr/>
              </p:nvSpPr>
              <p:spPr bwMode="auto">
                <a:xfrm>
                  <a:off x="2062" y="1979"/>
                  <a:ext cx="16" cy="44"/>
                </a:xfrm>
                <a:custGeom>
                  <a:avLst/>
                  <a:gdLst>
                    <a:gd name="T0" fmla="*/ 108 w 108"/>
                    <a:gd name="T1" fmla="*/ 307 h 307"/>
                    <a:gd name="T2" fmla="*/ 104 w 108"/>
                    <a:gd name="T3" fmla="*/ 156 h 307"/>
                    <a:gd name="T4" fmla="*/ 77 w 108"/>
                    <a:gd name="T5" fmla="*/ 41 h 307"/>
                    <a:gd name="T6" fmla="*/ 46 w 108"/>
                    <a:gd name="T7" fmla="*/ 0 h 307"/>
                    <a:gd name="T8" fmla="*/ 21 w 108"/>
                    <a:gd name="T9" fmla="*/ 0 h 307"/>
                    <a:gd name="T10" fmla="*/ 0 w 108"/>
                    <a:gd name="T11" fmla="*/ 13 h 307"/>
                    <a:gd name="T12" fmla="*/ 0 w 108"/>
                    <a:gd name="T13" fmla="*/ 57 h 307"/>
                    <a:gd name="T14" fmla="*/ 52 w 108"/>
                    <a:gd name="T15" fmla="*/ 194 h 307"/>
                    <a:gd name="T16" fmla="*/ 108 w 108"/>
                    <a:gd name="T17" fmla="*/ 307 h 30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08"/>
                    <a:gd name="T28" fmla="*/ 0 h 307"/>
                    <a:gd name="T29" fmla="*/ 108 w 108"/>
                    <a:gd name="T30" fmla="*/ 307 h 30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08" h="307">
                      <a:moveTo>
                        <a:pt x="108" y="307"/>
                      </a:moveTo>
                      <a:lnTo>
                        <a:pt x="104" y="156"/>
                      </a:lnTo>
                      <a:lnTo>
                        <a:pt x="77" y="41"/>
                      </a:lnTo>
                      <a:lnTo>
                        <a:pt x="46" y="0"/>
                      </a:lnTo>
                      <a:lnTo>
                        <a:pt x="21" y="0"/>
                      </a:lnTo>
                      <a:lnTo>
                        <a:pt x="0" y="13"/>
                      </a:lnTo>
                      <a:lnTo>
                        <a:pt x="0" y="57"/>
                      </a:lnTo>
                      <a:lnTo>
                        <a:pt x="52" y="194"/>
                      </a:lnTo>
                      <a:lnTo>
                        <a:pt x="108" y="3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  <p:sp>
              <p:nvSpPr>
                <p:cNvPr id="15392" name="Freeform 39"/>
                <p:cNvSpPr>
                  <a:spLocks/>
                </p:cNvSpPr>
                <p:nvPr/>
              </p:nvSpPr>
              <p:spPr bwMode="auto">
                <a:xfrm>
                  <a:off x="2085" y="1891"/>
                  <a:ext cx="33" cy="17"/>
                </a:xfrm>
                <a:custGeom>
                  <a:avLst/>
                  <a:gdLst>
                    <a:gd name="T0" fmla="*/ 0 w 236"/>
                    <a:gd name="T1" fmla="*/ 76 h 117"/>
                    <a:gd name="T2" fmla="*/ 45 w 236"/>
                    <a:gd name="T3" fmla="*/ 32 h 117"/>
                    <a:gd name="T4" fmla="*/ 110 w 236"/>
                    <a:gd name="T5" fmla="*/ 3 h 117"/>
                    <a:gd name="T6" fmla="*/ 183 w 236"/>
                    <a:gd name="T7" fmla="*/ 0 h 117"/>
                    <a:gd name="T8" fmla="*/ 236 w 236"/>
                    <a:gd name="T9" fmla="*/ 10 h 117"/>
                    <a:gd name="T10" fmla="*/ 152 w 236"/>
                    <a:gd name="T11" fmla="*/ 19 h 117"/>
                    <a:gd name="T12" fmla="*/ 119 w 236"/>
                    <a:gd name="T13" fmla="*/ 38 h 117"/>
                    <a:gd name="T14" fmla="*/ 88 w 236"/>
                    <a:gd name="T15" fmla="*/ 66 h 117"/>
                    <a:gd name="T16" fmla="*/ 74 w 236"/>
                    <a:gd name="T17" fmla="*/ 98 h 117"/>
                    <a:gd name="T18" fmla="*/ 45 w 236"/>
                    <a:gd name="T19" fmla="*/ 117 h 117"/>
                    <a:gd name="T20" fmla="*/ 11 w 236"/>
                    <a:gd name="T21" fmla="*/ 114 h 117"/>
                    <a:gd name="T22" fmla="*/ 0 w 236"/>
                    <a:gd name="T23" fmla="*/ 76 h 11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36"/>
                    <a:gd name="T37" fmla="*/ 0 h 117"/>
                    <a:gd name="T38" fmla="*/ 236 w 236"/>
                    <a:gd name="T39" fmla="*/ 117 h 11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36" h="117">
                      <a:moveTo>
                        <a:pt x="0" y="76"/>
                      </a:moveTo>
                      <a:lnTo>
                        <a:pt x="45" y="32"/>
                      </a:lnTo>
                      <a:lnTo>
                        <a:pt x="110" y="3"/>
                      </a:lnTo>
                      <a:lnTo>
                        <a:pt x="183" y="0"/>
                      </a:lnTo>
                      <a:lnTo>
                        <a:pt x="236" y="10"/>
                      </a:lnTo>
                      <a:lnTo>
                        <a:pt x="152" y="19"/>
                      </a:lnTo>
                      <a:lnTo>
                        <a:pt x="119" y="38"/>
                      </a:lnTo>
                      <a:lnTo>
                        <a:pt x="88" y="66"/>
                      </a:lnTo>
                      <a:lnTo>
                        <a:pt x="74" y="98"/>
                      </a:lnTo>
                      <a:lnTo>
                        <a:pt x="45" y="117"/>
                      </a:lnTo>
                      <a:lnTo>
                        <a:pt x="11" y="114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 sz="2400"/>
                </a:p>
              </p:txBody>
            </p:sp>
          </p:grpSp>
        </p:grpSp>
      </p:grp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58775" y="3575052"/>
            <a:ext cx="8066088" cy="941388"/>
            <a:chOff x="226" y="2137"/>
            <a:chExt cx="5081" cy="593"/>
          </a:xfrm>
        </p:grpSpPr>
        <p:sp>
          <p:nvSpPr>
            <p:cNvPr id="15374" name="Text Box 41"/>
            <p:cNvSpPr txBox="1">
              <a:spLocks noChangeArrowheads="1"/>
            </p:cNvSpPr>
            <p:nvPr/>
          </p:nvSpPr>
          <p:spPr bwMode="auto">
            <a:xfrm>
              <a:off x="998" y="2137"/>
              <a:ext cx="4309" cy="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Aft>
                  <a:spcPct val="20000"/>
                </a:spcAft>
              </a:pPr>
              <a:r>
                <a:rPr kumimoji="1" lang="zh-CN" altLang="en-US" sz="2400">
                  <a:solidFill>
                    <a:schemeClr val="hlink"/>
                  </a:solidFill>
                </a:rPr>
                <a:t>大小</a:t>
              </a:r>
              <a:r>
                <a:rPr kumimoji="1" lang="en-US" altLang="zh-CN" sz="2400">
                  <a:solidFill>
                    <a:schemeClr val="hlink"/>
                  </a:solidFill>
                </a:rPr>
                <a:t>:</a:t>
              </a:r>
              <a:r>
                <a:rPr kumimoji="1" lang="en-US" altLang="zh-CN" sz="2400"/>
                <a:t> </a:t>
              </a:r>
              <a:r>
                <a:rPr kumimoji="1" lang="zh-CN" altLang="en-US" sz="2400"/>
                <a:t>物体质量</a:t>
              </a:r>
              <a:r>
                <a:rPr kumimoji="1" lang="zh-CN" altLang="en-US" sz="2400">
                  <a:sym typeface="Symbol" pitchFamily="18" charset="2"/>
                </a:rPr>
                <a:t></a:t>
              </a:r>
              <a:r>
                <a:rPr kumimoji="1" lang="zh-CN" altLang="en-US" sz="2400">
                  <a:sym typeface="Monotype Sorts" pitchFamily="2" charset="2"/>
                </a:rPr>
                <a:t>非惯性系对惯性系的加速度</a:t>
              </a:r>
            </a:p>
            <a:p>
              <a:pPr eaLnBrk="1" hangingPunct="1">
                <a:lnSpc>
                  <a:spcPct val="105000"/>
                </a:lnSpc>
                <a:spcAft>
                  <a:spcPct val="20000"/>
                </a:spcAft>
              </a:pPr>
              <a:r>
                <a:rPr kumimoji="1" lang="zh-CN" altLang="en-US" sz="2400">
                  <a:solidFill>
                    <a:schemeClr val="hlink"/>
                  </a:solidFill>
                </a:rPr>
                <a:t>方向</a:t>
              </a:r>
              <a:r>
                <a:rPr kumimoji="1" lang="en-US" altLang="zh-CN" sz="2400">
                  <a:solidFill>
                    <a:schemeClr val="hlink"/>
                  </a:solidFill>
                </a:rPr>
                <a:t>:</a:t>
              </a:r>
              <a:r>
                <a:rPr kumimoji="1" lang="en-US" altLang="zh-CN" sz="2400">
                  <a:solidFill>
                    <a:schemeClr val="accent2"/>
                  </a:solidFill>
                </a:rPr>
                <a:t> </a:t>
              </a:r>
              <a:r>
                <a:rPr kumimoji="1" lang="zh-CN" altLang="en-US" sz="2400"/>
                <a:t>与</a:t>
              </a:r>
              <a:r>
                <a:rPr kumimoji="1" lang="zh-CN" altLang="en-US" sz="2400">
                  <a:sym typeface="Monotype Sorts" pitchFamily="2" charset="2"/>
                </a:rPr>
                <a:t>非惯性系对惯性系的加速度方向相反</a:t>
              </a:r>
            </a:p>
          </p:txBody>
        </p:sp>
        <p:sp>
          <p:nvSpPr>
            <p:cNvPr id="293930" name="Rectangle 42"/>
            <p:cNvSpPr>
              <a:spLocks noChangeArrowheads="1"/>
            </p:cNvSpPr>
            <p:nvPr/>
          </p:nvSpPr>
          <p:spPr bwMode="auto">
            <a:xfrm>
              <a:off x="226" y="2273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惯性力</a:t>
              </a:r>
            </a:p>
          </p:txBody>
        </p:sp>
        <p:sp>
          <p:nvSpPr>
            <p:cNvPr id="15376" name="AutoShape 43"/>
            <p:cNvSpPr>
              <a:spLocks/>
            </p:cNvSpPr>
            <p:nvPr/>
          </p:nvSpPr>
          <p:spPr bwMode="auto">
            <a:xfrm>
              <a:off x="952" y="2296"/>
              <a:ext cx="68" cy="317"/>
            </a:xfrm>
            <a:prstGeom prst="leftBrace">
              <a:avLst>
                <a:gd name="adj1" fmla="val 38848"/>
                <a:gd name="adj2" fmla="val 50000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7671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0" grpId="0" autoUpdateAnimBg="0"/>
      <p:bldP spid="2939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915" name="Group 3"/>
          <p:cNvGrpSpPr>
            <a:grpSpLocks/>
          </p:cNvGrpSpPr>
          <p:nvPr/>
        </p:nvGrpSpPr>
        <p:grpSpPr bwMode="auto">
          <a:xfrm>
            <a:off x="2895600" y="3356992"/>
            <a:ext cx="2767013" cy="2133600"/>
            <a:chOff x="3744" y="768"/>
            <a:chExt cx="1743" cy="1344"/>
          </a:xfrm>
        </p:grpSpPr>
        <p:grpSp>
          <p:nvGrpSpPr>
            <p:cNvPr id="422916" name="Group 4"/>
            <p:cNvGrpSpPr>
              <a:grpSpLocks/>
            </p:cNvGrpSpPr>
            <p:nvPr/>
          </p:nvGrpSpPr>
          <p:grpSpPr bwMode="auto">
            <a:xfrm>
              <a:off x="3984" y="864"/>
              <a:ext cx="1248" cy="1008"/>
              <a:chOff x="3984" y="864"/>
              <a:chExt cx="1248" cy="1008"/>
            </a:xfrm>
          </p:grpSpPr>
          <p:sp>
            <p:nvSpPr>
              <p:cNvPr id="422917" name="Line 5"/>
              <p:cNvSpPr>
                <a:spLocks noChangeShapeType="1"/>
              </p:cNvSpPr>
              <p:nvPr/>
            </p:nvSpPr>
            <p:spPr bwMode="auto">
              <a:xfrm>
                <a:off x="3984" y="86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18" name="Line 6"/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12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2919" name="Text Box 7"/>
            <p:cNvSpPr txBox="1">
              <a:spLocks noChangeArrowheads="1"/>
            </p:cNvSpPr>
            <p:nvPr/>
          </p:nvSpPr>
          <p:spPr bwMode="auto">
            <a:xfrm>
              <a:off x="3840" y="182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地面</a:t>
              </a:r>
            </a:p>
          </p:txBody>
        </p:sp>
        <p:graphicFrame>
          <p:nvGraphicFramePr>
            <p:cNvPr id="422920" name="Object 8"/>
            <p:cNvGraphicFramePr>
              <a:graphicFrameLocks noChangeAspect="1"/>
            </p:cNvGraphicFramePr>
            <p:nvPr/>
          </p:nvGraphicFramePr>
          <p:xfrm>
            <a:off x="5232" y="1776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0" name="公式" r:id="rId3" imgW="126720" imgH="139680" progId="Equation.3">
                    <p:embed/>
                  </p:oleObj>
                </mc:Choice>
                <mc:Fallback>
                  <p:oleObj name="公式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776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921" name="Object 9"/>
            <p:cNvGraphicFramePr>
              <a:graphicFrameLocks noChangeAspect="1"/>
            </p:cNvGraphicFramePr>
            <p:nvPr/>
          </p:nvGraphicFramePr>
          <p:xfrm>
            <a:off x="3744" y="768"/>
            <a:ext cx="24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1"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768"/>
                          <a:ext cx="249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2922" name="Group 10"/>
          <p:cNvGrpSpPr>
            <a:grpSpLocks/>
          </p:cNvGrpSpPr>
          <p:nvPr/>
        </p:nvGrpSpPr>
        <p:grpSpPr bwMode="auto">
          <a:xfrm>
            <a:off x="3505200" y="3814192"/>
            <a:ext cx="2216150" cy="914400"/>
            <a:chOff x="4176" y="960"/>
            <a:chExt cx="1396" cy="576"/>
          </a:xfrm>
        </p:grpSpPr>
        <p:grpSp>
          <p:nvGrpSpPr>
            <p:cNvPr id="422923" name="Group 11"/>
            <p:cNvGrpSpPr>
              <a:grpSpLocks/>
            </p:cNvGrpSpPr>
            <p:nvPr/>
          </p:nvGrpSpPr>
          <p:grpSpPr bwMode="auto">
            <a:xfrm>
              <a:off x="4176" y="1248"/>
              <a:ext cx="1056" cy="288"/>
              <a:chOff x="4128" y="1344"/>
              <a:chExt cx="1056" cy="288"/>
            </a:xfrm>
          </p:grpSpPr>
          <p:sp>
            <p:nvSpPr>
              <p:cNvPr id="422924" name="Rectangle 12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1008" cy="288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2925" name="Text Box 13"/>
              <p:cNvSpPr txBox="1">
                <a:spLocks noChangeArrowheads="1"/>
              </p:cNvSpPr>
              <p:nvPr/>
            </p:nvSpPr>
            <p:spPr bwMode="auto">
              <a:xfrm>
                <a:off x="4128" y="1344"/>
                <a:ext cx="720" cy="288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楷体_GB2312" pitchFamily="49" charset="-122"/>
                    <a:ea typeface="楷体_GB2312" pitchFamily="49" charset="-122"/>
                  </a:rPr>
                  <a:t>火车</a:t>
                </a:r>
              </a:p>
            </p:txBody>
          </p:sp>
        </p:grpSp>
        <p:sp>
          <p:nvSpPr>
            <p:cNvPr id="422926" name="Line 14"/>
            <p:cNvSpPr>
              <a:spLocks noChangeShapeType="1"/>
            </p:cNvSpPr>
            <p:nvPr/>
          </p:nvSpPr>
          <p:spPr bwMode="auto">
            <a:xfrm>
              <a:off x="5232" y="13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2927" name="Object 15"/>
            <p:cNvGraphicFramePr>
              <a:graphicFrameLocks noChangeAspect="1"/>
            </p:cNvGraphicFramePr>
            <p:nvPr/>
          </p:nvGraphicFramePr>
          <p:xfrm>
            <a:off x="5232" y="960"/>
            <a:ext cx="3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2" name="公式" r:id="rId7" imgW="164880" imgH="228600" progId="Equation.3">
                    <p:embed/>
                  </p:oleObj>
                </mc:Choice>
                <mc:Fallback>
                  <p:oleObj name="公式" r:id="rId7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960"/>
                          <a:ext cx="3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2928" name="Group 16"/>
          <p:cNvGrpSpPr>
            <a:grpSpLocks/>
          </p:cNvGrpSpPr>
          <p:nvPr/>
        </p:nvGrpSpPr>
        <p:grpSpPr bwMode="auto">
          <a:xfrm>
            <a:off x="3581400" y="3356992"/>
            <a:ext cx="2438400" cy="1676400"/>
            <a:chOff x="4224" y="672"/>
            <a:chExt cx="1536" cy="1056"/>
          </a:xfrm>
        </p:grpSpPr>
        <p:sp>
          <p:nvSpPr>
            <p:cNvPr id="422929" name="Line 17"/>
            <p:cNvSpPr>
              <a:spLocks noChangeShapeType="1"/>
            </p:cNvSpPr>
            <p:nvPr/>
          </p:nvSpPr>
          <p:spPr bwMode="auto">
            <a:xfrm>
              <a:off x="4224" y="912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2930" name="Line 18"/>
            <p:cNvSpPr>
              <a:spLocks noChangeShapeType="1"/>
            </p:cNvSpPr>
            <p:nvPr/>
          </p:nvSpPr>
          <p:spPr bwMode="auto">
            <a:xfrm>
              <a:off x="4224" y="1536"/>
              <a:ext cx="1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2931" name="Object 19"/>
            <p:cNvGraphicFramePr>
              <a:graphicFrameLocks noChangeAspect="1"/>
            </p:cNvGraphicFramePr>
            <p:nvPr/>
          </p:nvGraphicFramePr>
          <p:xfrm>
            <a:off x="5447" y="1392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3" name="公式" r:id="rId9" imgW="164880" imgH="177480" progId="Equation.3">
                    <p:embed/>
                  </p:oleObj>
                </mc:Choice>
                <mc:Fallback>
                  <p:oleObj name="公式" r:id="rId9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7" y="1392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2932" name="Object 20"/>
            <p:cNvGraphicFramePr>
              <a:graphicFrameLocks noChangeAspect="1"/>
            </p:cNvGraphicFramePr>
            <p:nvPr/>
          </p:nvGraphicFramePr>
          <p:xfrm>
            <a:off x="4272" y="672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4" name="公式" r:id="rId11" imgW="164880" imgH="203040" progId="Equation.3">
                    <p:embed/>
                  </p:oleObj>
                </mc:Choice>
                <mc:Fallback>
                  <p:oleObj name="公式" r:id="rId11" imgW="164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672"/>
                          <a:ext cx="286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2933" name="Text Box 21"/>
          <p:cNvSpPr txBox="1">
            <a:spLocks noChangeArrowheads="1"/>
          </p:cNvSpPr>
          <p:nvPr/>
        </p:nvSpPr>
        <p:spPr bwMode="auto">
          <a:xfrm>
            <a:off x="277027" y="980728"/>
            <a:ext cx="83820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设：地面参考系为惯性系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     火车参考系相对地面参考系加速平动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        加速度为</a:t>
            </a:r>
          </a:p>
        </p:txBody>
      </p:sp>
      <p:graphicFrame>
        <p:nvGraphicFramePr>
          <p:cNvPr id="4229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631245"/>
              </p:ext>
            </p:extLst>
          </p:nvPr>
        </p:nvGraphicFramePr>
        <p:xfrm>
          <a:off x="5414464" y="2888441"/>
          <a:ext cx="5064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公式" r:id="rId13" imgW="164880" imgH="177480" progId="Equation.3">
                  <p:embed/>
                </p:oleObj>
              </mc:Choice>
              <mc:Fallback>
                <p:oleObj name="公式" r:id="rId13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464" y="2888441"/>
                        <a:ext cx="5064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2935" name="Group 23"/>
          <p:cNvGrpSpPr>
            <a:grpSpLocks/>
          </p:cNvGrpSpPr>
          <p:nvPr/>
        </p:nvGrpSpPr>
        <p:grpSpPr bwMode="auto">
          <a:xfrm>
            <a:off x="4191000" y="4195192"/>
            <a:ext cx="811213" cy="546100"/>
            <a:chOff x="2640" y="3120"/>
            <a:chExt cx="511" cy="344"/>
          </a:xfrm>
        </p:grpSpPr>
        <p:sp>
          <p:nvSpPr>
            <p:cNvPr id="422936" name="Line 24"/>
            <p:cNvSpPr>
              <a:spLocks noChangeShapeType="1"/>
            </p:cNvSpPr>
            <p:nvPr/>
          </p:nvSpPr>
          <p:spPr bwMode="auto">
            <a:xfrm flipV="1">
              <a:off x="2640" y="3264"/>
              <a:ext cx="24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2937" name="Object 25"/>
            <p:cNvGraphicFramePr>
              <a:graphicFrameLocks noChangeAspect="1"/>
            </p:cNvGraphicFramePr>
            <p:nvPr/>
          </p:nvGraphicFramePr>
          <p:xfrm>
            <a:off x="2832" y="3120"/>
            <a:ext cx="319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56" name="公式" r:id="rId15" imgW="164880" imgH="177480" progId="Equation.3">
                    <p:embed/>
                  </p:oleObj>
                </mc:Choice>
                <mc:Fallback>
                  <p:oleObj name="公式" r:id="rId15" imgW="1648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120"/>
                          <a:ext cx="319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29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478909"/>
              </p:ext>
            </p:extLst>
          </p:nvPr>
        </p:nvGraphicFramePr>
        <p:xfrm>
          <a:off x="3344389" y="2172941"/>
          <a:ext cx="44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16" imgW="164880" imgH="228600" progId="Equation.3">
                  <p:embed/>
                </p:oleObj>
              </mc:Choice>
              <mc:Fallback>
                <p:oleObj name="Equation" r:id="rId16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389" y="2172941"/>
                        <a:ext cx="44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39" name="Text Box 27"/>
          <p:cNvSpPr txBox="1">
            <a:spLocks noChangeArrowheads="1"/>
          </p:cNvSpPr>
          <p:nvPr/>
        </p:nvSpPr>
        <p:spPr bwMode="auto">
          <a:xfrm>
            <a:off x="276561" y="2932891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质点在火车参考系中运动的加速度为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287338" y="404813"/>
            <a:ext cx="6408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CC"/>
                </a:solidFill>
              </a:rPr>
              <a:t>(1) </a:t>
            </a:r>
            <a:r>
              <a:rPr kumimoji="1" lang="zh-CN" altLang="en-US" sz="2400" dirty="0">
                <a:solidFill>
                  <a:srgbClr val="0000CC"/>
                </a:solidFill>
              </a:rPr>
              <a:t>平动加速参考系中的惯性力</a:t>
            </a:r>
            <a:endParaRPr kumimoji="1" lang="en-US" altLang="zh-CN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5046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42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4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33" grpId="0" build="p" autoUpdateAnimBg="0"/>
      <p:bldP spid="4229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358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3200" b="1" u="sng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地面参考系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使用牛顿第二定律</a:t>
            </a:r>
          </a:p>
        </p:txBody>
      </p:sp>
      <p:graphicFrame>
        <p:nvGraphicFramePr>
          <p:cNvPr id="423939" name="Object 3"/>
          <p:cNvGraphicFramePr>
            <a:graphicFrameLocks noChangeAspect="1"/>
          </p:cNvGraphicFramePr>
          <p:nvPr/>
        </p:nvGraphicFramePr>
        <p:xfrm>
          <a:off x="4114800" y="83820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公式" r:id="rId3" imgW="927000" imgH="253800" progId="Equation.3">
                  <p:embed/>
                </p:oleObj>
              </mc:Choice>
              <mc:Fallback>
                <p:oleObj name="公式" r:id="rId3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7391400" y="914400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）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3941" name="Line 5"/>
          <p:cNvSpPr>
            <a:spLocks noChangeShapeType="1"/>
          </p:cNvSpPr>
          <p:nvPr/>
        </p:nvSpPr>
        <p:spPr bwMode="auto">
          <a:xfrm>
            <a:off x="5486400" y="1524000"/>
            <a:ext cx="1447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179388" y="2636838"/>
            <a:ext cx="388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3200" b="1" u="sng">
                <a:solidFill>
                  <a:srgbClr val="FF5050"/>
                </a:solidFill>
                <a:latin typeface="Times New Roman" pitchFamily="18" charset="0"/>
                <a:ea typeface="楷体_GB2312" pitchFamily="49" charset="-122"/>
              </a:rPr>
              <a:t>火车参考系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形式上</a:t>
            </a:r>
            <a:r>
              <a:rPr kumimoji="1" lang="zh-CN" altLang="en-US" sz="3200" b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使用牛顿第二定律</a:t>
            </a:r>
          </a:p>
        </p:txBody>
      </p:sp>
      <p:graphicFrame>
        <p:nvGraphicFramePr>
          <p:cNvPr id="423943" name="Object 7"/>
          <p:cNvGraphicFramePr>
            <a:graphicFrameLocks noChangeAspect="1"/>
          </p:cNvGraphicFramePr>
          <p:nvPr/>
        </p:nvGraphicFramePr>
        <p:xfrm>
          <a:off x="4067175" y="2781300"/>
          <a:ext cx="3124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公式" r:id="rId5" imgW="927000" imgH="253800" progId="Equation.3">
                  <p:embed/>
                </p:oleObj>
              </mc:Choice>
              <mc:Fallback>
                <p:oleObj name="公式" r:id="rId5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781300"/>
                        <a:ext cx="3124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4" name="Text Box 8"/>
          <p:cNvSpPr txBox="1">
            <a:spLocks noChangeArrowheads="1"/>
          </p:cNvSpPr>
          <p:nvPr/>
        </p:nvSpPr>
        <p:spPr bwMode="auto">
          <a:xfrm>
            <a:off x="7380288" y="2924175"/>
            <a:ext cx="121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）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423945" name="Group 9"/>
          <p:cNvGrpSpPr>
            <a:grpSpLocks/>
          </p:cNvGrpSpPr>
          <p:nvPr/>
        </p:nvGrpSpPr>
        <p:grpSpPr bwMode="auto">
          <a:xfrm>
            <a:off x="7848600" y="1700213"/>
            <a:ext cx="1295400" cy="838200"/>
            <a:chOff x="4944" y="1248"/>
            <a:chExt cx="816" cy="528"/>
          </a:xfrm>
        </p:grpSpPr>
        <p:sp>
          <p:nvSpPr>
            <p:cNvPr id="423946" name="AutoShape 10"/>
            <p:cNvSpPr>
              <a:spLocks noChangeArrowheads="1"/>
            </p:cNvSpPr>
            <p:nvPr/>
          </p:nvSpPr>
          <p:spPr bwMode="auto">
            <a:xfrm>
              <a:off x="4944" y="1248"/>
              <a:ext cx="48" cy="528"/>
            </a:xfrm>
            <a:prstGeom prst="downArrow">
              <a:avLst>
                <a:gd name="adj1" fmla="val 50000"/>
                <a:gd name="adj2" fmla="val 275000"/>
              </a:avLst>
            </a:prstGeom>
            <a:solidFill>
              <a:srgbClr val="FF3399"/>
            </a:solidFill>
            <a:ln w="9525">
              <a:solidFill>
                <a:srgbClr val="FF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423947" name="Text Box 11"/>
            <p:cNvSpPr txBox="1">
              <a:spLocks noChangeArrowheads="1"/>
            </p:cNvSpPr>
            <p:nvPr/>
          </p:nvSpPr>
          <p:spPr bwMode="auto">
            <a:xfrm>
              <a:off x="5040" y="1344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变形</a:t>
              </a:r>
            </a:p>
          </p:txBody>
        </p:sp>
      </p:grpSp>
      <p:sp>
        <p:nvSpPr>
          <p:cNvPr id="423948" name="Line 12"/>
          <p:cNvSpPr>
            <a:spLocks noChangeShapeType="1"/>
          </p:cNvSpPr>
          <p:nvPr/>
        </p:nvSpPr>
        <p:spPr bwMode="auto">
          <a:xfrm>
            <a:off x="6443663" y="3500438"/>
            <a:ext cx="533400" cy="0"/>
          </a:xfrm>
          <a:prstGeom prst="line">
            <a:avLst/>
          </a:prstGeom>
          <a:noFill/>
          <a:ln w="38100">
            <a:solidFill>
              <a:srgbClr val="FF505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3949" name="Group 13"/>
          <p:cNvGrpSpPr>
            <a:grpSpLocks/>
          </p:cNvGrpSpPr>
          <p:nvPr/>
        </p:nvGrpSpPr>
        <p:grpSpPr bwMode="auto">
          <a:xfrm>
            <a:off x="4356100" y="3933825"/>
            <a:ext cx="3124200" cy="2133600"/>
            <a:chOff x="3792" y="480"/>
            <a:chExt cx="1968" cy="1344"/>
          </a:xfrm>
        </p:grpSpPr>
        <p:grpSp>
          <p:nvGrpSpPr>
            <p:cNvPr id="423950" name="Group 14"/>
            <p:cNvGrpSpPr>
              <a:grpSpLocks/>
            </p:cNvGrpSpPr>
            <p:nvPr/>
          </p:nvGrpSpPr>
          <p:grpSpPr bwMode="auto">
            <a:xfrm>
              <a:off x="3792" y="480"/>
              <a:ext cx="1743" cy="1344"/>
              <a:chOff x="3744" y="768"/>
              <a:chExt cx="1743" cy="1344"/>
            </a:xfrm>
          </p:grpSpPr>
          <p:grpSp>
            <p:nvGrpSpPr>
              <p:cNvPr id="423951" name="Group 15"/>
              <p:cNvGrpSpPr>
                <a:grpSpLocks/>
              </p:cNvGrpSpPr>
              <p:nvPr/>
            </p:nvGrpSpPr>
            <p:grpSpPr bwMode="auto">
              <a:xfrm>
                <a:off x="3984" y="864"/>
                <a:ext cx="1248" cy="1008"/>
                <a:chOff x="3984" y="864"/>
                <a:chExt cx="1248" cy="1008"/>
              </a:xfrm>
            </p:grpSpPr>
            <p:sp>
              <p:nvSpPr>
                <p:cNvPr id="423952" name="Line 16"/>
                <p:cNvSpPr>
                  <a:spLocks noChangeShapeType="1"/>
                </p:cNvSpPr>
                <p:nvPr/>
              </p:nvSpPr>
              <p:spPr bwMode="auto">
                <a:xfrm>
                  <a:off x="3984" y="864"/>
                  <a:ext cx="0" cy="10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953" name="Line 17"/>
                <p:cNvSpPr>
                  <a:spLocks noChangeShapeType="1"/>
                </p:cNvSpPr>
                <p:nvPr/>
              </p:nvSpPr>
              <p:spPr bwMode="auto">
                <a:xfrm>
                  <a:off x="3984" y="1872"/>
                  <a:ext cx="12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3954" name="Text Box 18"/>
              <p:cNvSpPr txBox="1">
                <a:spLocks noChangeArrowheads="1"/>
              </p:cNvSpPr>
              <p:nvPr/>
            </p:nvSpPr>
            <p:spPr bwMode="auto">
              <a:xfrm>
                <a:off x="3840" y="1824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1">
                    <a:latin typeface="Times New Roman" pitchFamily="18" charset="0"/>
                    <a:ea typeface="楷体_GB2312" pitchFamily="49" charset="-122"/>
                  </a:rPr>
                  <a:t>地面</a:t>
                </a:r>
              </a:p>
            </p:txBody>
          </p:sp>
          <p:graphicFrame>
            <p:nvGraphicFramePr>
              <p:cNvPr id="423955" name="Object 19"/>
              <p:cNvGraphicFramePr>
                <a:graphicFrameLocks noChangeAspect="1"/>
              </p:cNvGraphicFramePr>
              <p:nvPr/>
            </p:nvGraphicFramePr>
            <p:xfrm>
              <a:off x="5232" y="1776"/>
              <a:ext cx="255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76" name="公式" r:id="rId7" imgW="126720" imgH="139680" progId="Equation.3">
                      <p:embed/>
                    </p:oleObj>
                  </mc:Choice>
                  <mc:Fallback>
                    <p:oleObj name="公式" r:id="rId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1776"/>
                            <a:ext cx="255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3956" name="Object 20"/>
              <p:cNvGraphicFramePr>
                <a:graphicFrameLocks noChangeAspect="1"/>
              </p:cNvGraphicFramePr>
              <p:nvPr/>
            </p:nvGraphicFramePr>
            <p:xfrm>
              <a:off x="3744" y="768"/>
              <a:ext cx="24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77" name="公式" r:id="rId9" imgW="139680" imgH="164880" progId="Equation.3">
                      <p:embed/>
                    </p:oleObj>
                  </mc:Choice>
                  <mc:Fallback>
                    <p:oleObj name="公式" r:id="rId9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768"/>
                            <a:ext cx="249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3957" name="Group 21"/>
            <p:cNvGrpSpPr>
              <a:grpSpLocks/>
            </p:cNvGrpSpPr>
            <p:nvPr/>
          </p:nvGrpSpPr>
          <p:grpSpPr bwMode="auto">
            <a:xfrm>
              <a:off x="4176" y="768"/>
              <a:ext cx="1396" cy="576"/>
              <a:chOff x="4176" y="960"/>
              <a:chExt cx="1396" cy="576"/>
            </a:xfrm>
          </p:grpSpPr>
          <p:grpSp>
            <p:nvGrpSpPr>
              <p:cNvPr id="423958" name="Group 22"/>
              <p:cNvGrpSpPr>
                <a:grpSpLocks/>
              </p:cNvGrpSpPr>
              <p:nvPr/>
            </p:nvGrpSpPr>
            <p:grpSpPr bwMode="auto">
              <a:xfrm>
                <a:off x="4176" y="1248"/>
                <a:ext cx="1056" cy="288"/>
                <a:chOff x="4128" y="1344"/>
                <a:chExt cx="1056" cy="288"/>
              </a:xfrm>
            </p:grpSpPr>
            <p:sp>
              <p:nvSpPr>
                <p:cNvPr id="423959" name="Rectangle 23"/>
                <p:cNvSpPr>
                  <a:spLocks noChangeArrowheads="1"/>
                </p:cNvSpPr>
                <p:nvPr/>
              </p:nvSpPr>
              <p:spPr bwMode="auto">
                <a:xfrm>
                  <a:off x="4176" y="1344"/>
                  <a:ext cx="1008" cy="288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hlink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396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128" y="1344"/>
                  <a:ext cx="7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 b="1">
                      <a:latin typeface="Times New Roman" pitchFamily="18" charset="0"/>
                      <a:ea typeface="楷体_GB2312" pitchFamily="49" charset="-122"/>
                    </a:rPr>
                    <a:t>火车</a:t>
                  </a:r>
                </a:p>
              </p:txBody>
            </p:sp>
          </p:grpSp>
          <p:sp>
            <p:nvSpPr>
              <p:cNvPr id="423961" name="Line 25"/>
              <p:cNvSpPr>
                <a:spLocks noChangeShapeType="1"/>
              </p:cNvSpPr>
              <p:nvPr/>
            </p:nvSpPr>
            <p:spPr bwMode="auto">
              <a:xfrm>
                <a:off x="5232" y="13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3962" name="Object 26"/>
              <p:cNvGraphicFramePr>
                <a:graphicFrameLocks noChangeAspect="1"/>
              </p:cNvGraphicFramePr>
              <p:nvPr/>
            </p:nvGraphicFramePr>
            <p:xfrm>
              <a:off x="5232" y="960"/>
              <a:ext cx="34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78" name="公式" r:id="rId11" imgW="164880" imgH="228600" progId="Equation.3">
                      <p:embed/>
                    </p:oleObj>
                  </mc:Choice>
                  <mc:Fallback>
                    <p:oleObj name="公式" r:id="rId11" imgW="1648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960"/>
                            <a:ext cx="34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3963" name="Group 27"/>
            <p:cNvGrpSpPr>
              <a:grpSpLocks/>
            </p:cNvGrpSpPr>
            <p:nvPr/>
          </p:nvGrpSpPr>
          <p:grpSpPr bwMode="auto">
            <a:xfrm>
              <a:off x="4224" y="480"/>
              <a:ext cx="1536" cy="1056"/>
              <a:chOff x="4224" y="672"/>
              <a:chExt cx="1536" cy="1056"/>
            </a:xfrm>
          </p:grpSpPr>
          <p:sp>
            <p:nvSpPr>
              <p:cNvPr id="423964" name="Line 28"/>
              <p:cNvSpPr>
                <a:spLocks noChangeShapeType="1"/>
              </p:cNvSpPr>
              <p:nvPr/>
            </p:nvSpPr>
            <p:spPr bwMode="auto">
              <a:xfrm>
                <a:off x="4224" y="912"/>
                <a:ext cx="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3965" name="Line 29"/>
              <p:cNvSpPr>
                <a:spLocks noChangeShapeType="1"/>
              </p:cNvSpPr>
              <p:nvPr/>
            </p:nvSpPr>
            <p:spPr bwMode="auto">
              <a:xfrm>
                <a:off x="4224" y="1536"/>
                <a:ext cx="12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3966" name="Object 30"/>
              <p:cNvGraphicFramePr>
                <a:graphicFrameLocks noChangeAspect="1"/>
              </p:cNvGraphicFramePr>
              <p:nvPr/>
            </p:nvGraphicFramePr>
            <p:xfrm>
              <a:off x="5447" y="1392"/>
              <a:ext cx="31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79" name="公式" r:id="rId13" imgW="164880" imgH="177480" progId="Equation.3">
                      <p:embed/>
                    </p:oleObj>
                  </mc:Choice>
                  <mc:Fallback>
                    <p:oleObj name="公式" r:id="rId13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7" y="1392"/>
                            <a:ext cx="31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3967" name="Object 31"/>
              <p:cNvGraphicFramePr>
                <a:graphicFrameLocks noChangeAspect="1"/>
              </p:cNvGraphicFramePr>
              <p:nvPr/>
            </p:nvGraphicFramePr>
            <p:xfrm>
              <a:off x="4272" y="672"/>
              <a:ext cx="28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80" name="公式" r:id="rId15" imgW="164880" imgH="203040" progId="Equation.3">
                      <p:embed/>
                    </p:oleObj>
                  </mc:Choice>
                  <mc:Fallback>
                    <p:oleObj name="公式" r:id="rId15" imgW="16488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672"/>
                            <a:ext cx="286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3968" name="Group 32"/>
            <p:cNvGrpSpPr>
              <a:grpSpLocks/>
            </p:cNvGrpSpPr>
            <p:nvPr/>
          </p:nvGrpSpPr>
          <p:grpSpPr bwMode="auto">
            <a:xfrm>
              <a:off x="4608" y="1008"/>
              <a:ext cx="511" cy="344"/>
              <a:chOff x="2640" y="3120"/>
              <a:chExt cx="511" cy="344"/>
            </a:xfrm>
          </p:grpSpPr>
          <p:sp>
            <p:nvSpPr>
              <p:cNvPr id="423969" name="Line 33"/>
              <p:cNvSpPr>
                <a:spLocks noChangeShapeType="1"/>
              </p:cNvSpPr>
              <p:nvPr/>
            </p:nvSpPr>
            <p:spPr bwMode="auto">
              <a:xfrm flipV="1">
                <a:off x="2640" y="3264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3970" name="Object 34"/>
              <p:cNvGraphicFramePr>
                <a:graphicFrameLocks noChangeAspect="1"/>
              </p:cNvGraphicFramePr>
              <p:nvPr/>
            </p:nvGraphicFramePr>
            <p:xfrm>
              <a:off x="2832" y="3120"/>
              <a:ext cx="319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481" name="公式" r:id="rId17" imgW="164880" imgH="177480" progId="Equation.3">
                      <p:embed/>
                    </p:oleObj>
                  </mc:Choice>
                  <mc:Fallback>
                    <p:oleObj name="公式" r:id="rId17" imgW="16488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120"/>
                            <a:ext cx="319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2488332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3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23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2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build="p" autoUpdateAnimBg="0"/>
      <p:bldP spid="423940" grpId="0" build="p" autoUpdateAnimBg="0"/>
      <p:bldP spid="423941" grpId="0" animBg="1"/>
      <p:bldP spid="423942" grpId="0" build="p" autoUpdateAnimBg="0"/>
      <p:bldP spid="423944" grpId="0" build="p" autoUpdateAnimBg="0"/>
      <p:bldP spid="4239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457561" y="476672"/>
            <a:ext cx="5354799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§2-1  </a:t>
            </a:r>
            <a:r>
              <a:rPr kumimoji="1" lang="zh-CN" altLang="en-US" sz="32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动量 动量守恒定律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1989138"/>
            <a:ext cx="8353425" cy="3168054"/>
            <a:chOff x="158" y="1298"/>
            <a:chExt cx="5262" cy="2174"/>
          </a:xfrm>
        </p:grpSpPr>
        <p:sp>
          <p:nvSpPr>
            <p:cNvPr id="77830" name="Text Box 4"/>
            <p:cNvSpPr txBox="1">
              <a:spLocks noChangeArrowheads="1"/>
            </p:cNvSpPr>
            <p:nvPr/>
          </p:nvSpPr>
          <p:spPr bwMode="auto">
            <a:xfrm>
              <a:off x="158" y="1298"/>
              <a:ext cx="526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cmpd="thickThin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危</a:t>
              </a:r>
              <a:r>
                <a:rPr kumimoji="1" lang="zh-CN" altLang="en-US" dirty="0"/>
                <a:t>急中</a:t>
              </a:r>
              <a:r>
                <a:rPr kumimoji="1" lang="en-US" altLang="zh-CN" dirty="0"/>
                <a:t>, </a:t>
              </a:r>
              <a:r>
                <a:rPr kumimoji="1" lang="zh-CN" altLang="en-US" dirty="0"/>
                <a:t>此位先生为什么挡住小孩</a:t>
              </a:r>
              <a:r>
                <a:rPr kumimoji="1" lang="en-US" altLang="zh-CN" dirty="0"/>
                <a:t>, </a:t>
              </a:r>
              <a:r>
                <a:rPr kumimoji="1" lang="zh-CN" altLang="en-US" dirty="0"/>
                <a:t>而不去挡汽车</a:t>
              </a:r>
              <a:r>
                <a:rPr kumimoji="1" lang="en-US" altLang="zh-CN" dirty="0"/>
                <a:t>?</a:t>
              </a:r>
            </a:p>
          </p:txBody>
        </p:sp>
        <p:pic>
          <p:nvPicPr>
            <p:cNvPr id="77831" name="Picture 5" descr="TN00332_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92047">
              <a:off x="3107" y="1570"/>
              <a:ext cx="2132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7832" name="Group 6"/>
            <p:cNvGrpSpPr>
              <a:grpSpLocks/>
            </p:cNvGrpSpPr>
            <p:nvPr/>
          </p:nvGrpSpPr>
          <p:grpSpPr bwMode="auto">
            <a:xfrm>
              <a:off x="612" y="2341"/>
              <a:ext cx="1316" cy="1131"/>
              <a:chOff x="624" y="1920"/>
              <a:chExt cx="2238" cy="1993"/>
            </a:xfrm>
          </p:grpSpPr>
          <p:grpSp>
            <p:nvGrpSpPr>
              <p:cNvPr id="77833" name="Group 7"/>
              <p:cNvGrpSpPr>
                <a:grpSpLocks/>
              </p:cNvGrpSpPr>
              <p:nvPr/>
            </p:nvGrpSpPr>
            <p:grpSpPr bwMode="auto">
              <a:xfrm>
                <a:off x="624" y="1920"/>
                <a:ext cx="1482" cy="1830"/>
                <a:chOff x="288" y="1600"/>
                <a:chExt cx="1818" cy="2150"/>
              </a:xfrm>
            </p:grpSpPr>
            <p:sp>
              <p:nvSpPr>
                <p:cNvPr id="77835" name="Freeform 8"/>
                <p:cNvSpPr>
                  <a:spLocks/>
                </p:cNvSpPr>
                <p:nvPr/>
              </p:nvSpPr>
              <p:spPr bwMode="auto">
                <a:xfrm>
                  <a:off x="1916" y="2931"/>
                  <a:ext cx="92" cy="82"/>
                </a:xfrm>
                <a:custGeom>
                  <a:avLst/>
                  <a:gdLst>
                    <a:gd name="T0" fmla="*/ 128 w 185"/>
                    <a:gd name="T1" fmla="*/ 115 h 166"/>
                    <a:gd name="T2" fmla="*/ 133 w 185"/>
                    <a:gd name="T3" fmla="*/ 149 h 166"/>
                    <a:gd name="T4" fmla="*/ 169 w 185"/>
                    <a:gd name="T5" fmla="*/ 166 h 166"/>
                    <a:gd name="T6" fmla="*/ 179 w 185"/>
                    <a:gd name="T7" fmla="*/ 162 h 166"/>
                    <a:gd name="T8" fmla="*/ 185 w 185"/>
                    <a:gd name="T9" fmla="*/ 132 h 166"/>
                    <a:gd name="T10" fmla="*/ 169 w 185"/>
                    <a:gd name="T11" fmla="*/ 90 h 166"/>
                    <a:gd name="T12" fmla="*/ 133 w 185"/>
                    <a:gd name="T13" fmla="*/ 25 h 166"/>
                    <a:gd name="T14" fmla="*/ 57 w 185"/>
                    <a:gd name="T15" fmla="*/ 0 h 166"/>
                    <a:gd name="T16" fmla="*/ 4 w 185"/>
                    <a:gd name="T17" fmla="*/ 33 h 166"/>
                    <a:gd name="T18" fmla="*/ 0 w 185"/>
                    <a:gd name="T19" fmla="*/ 63 h 166"/>
                    <a:gd name="T20" fmla="*/ 33 w 185"/>
                    <a:gd name="T21" fmla="*/ 82 h 166"/>
                    <a:gd name="T22" fmla="*/ 55 w 185"/>
                    <a:gd name="T23" fmla="*/ 77 h 166"/>
                    <a:gd name="T24" fmla="*/ 86 w 185"/>
                    <a:gd name="T25" fmla="*/ 61 h 166"/>
                    <a:gd name="T26" fmla="*/ 118 w 185"/>
                    <a:gd name="T27" fmla="*/ 75 h 166"/>
                    <a:gd name="T28" fmla="*/ 128 w 185"/>
                    <a:gd name="T29" fmla="*/ 115 h 166"/>
                    <a:gd name="T30" fmla="*/ 128 w 185"/>
                    <a:gd name="T31" fmla="*/ 115 h 16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5"/>
                    <a:gd name="T49" fmla="*/ 0 h 166"/>
                    <a:gd name="T50" fmla="*/ 185 w 185"/>
                    <a:gd name="T51" fmla="*/ 166 h 16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5" h="166">
                      <a:moveTo>
                        <a:pt x="128" y="115"/>
                      </a:moveTo>
                      <a:lnTo>
                        <a:pt x="133" y="149"/>
                      </a:lnTo>
                      <a:lnTo>
                        <a:pt x="169" y="166"/>
                      </a:lnTo>
                      <a:lnTo>
                        <a:pt x="179" y="162"/>
                      </a:lnTo>
                      <a:lnTo>
                        <a:pt x="185" y="132"/>
                      </a:lnTo>
                      <a:lnTo>
                        <a:pt x="169" y="90"/>
                      </a:lnTo>
                      <a:lnTo>
                        <a:pt x="133" y="25"/>
                      </a:lnTo>
                      <a:lnTo>
                        <a:pt x="57" y="0"/>
                      </a:lnTo>
                      <a:lnTo>
                        <a:pt x="4" y="33"/>
                      </a:lnTo>
                      <a:lnTo>
                        <a:pt x="0" y="63"/>
                      </a:lnTo>
                      <a:lnTo>
                        <a:pt x="33" y="82"/>
                      </a:lnTo>
                      <a:lnTo>
                        <a:pt x="55" y="77"/>
                      </a:lnTo>
                      <a:lnTo>
                        <a:pt x="86" y="61"/>
                      </a:lnTo>
                      <a:lnTo>
                        <a:pt x="118" y="75"/>
                      </a:lnTo>
                      <a:lnTo>
                        <a:pt x="128" y="115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36" name="Freeform 9"/>
                <p:cNvSpPr>
                  <a:spLocks/>
                </p:cNvSpPr>
                <p:nvPr/>
              </p:nvSpPr>
              <p:spPr bwMode="auto">
                <a:xfrm>
                  <a:off x="1783" y="3416"/>
                  <a:ext cx="108" cy="106"/>
                </a:xfrm>
                <a:custGeom>
                  <a:avLst/>
                  <a:gdLst>
                    <a:gd name="T0" fmla="*/ 0 w 217"/>
                    <a:gd name="T1" fmla="*/ 51 h 211"/>
                    <a:gd name="T2" fmla="*/ 65 w 217"/>
                    <a:gd name="T3" fmla="*/ 0 h 211"/>
                    <a:gd name="T4" fmla="*/ 184 w 217"/>
                    <a:gd name="T5" fmla="*/ 5 h 211"/>
                    <a:gd name="T6" fmla="*/ 209 w 217"/>
                    <a:gd name="T7" fmla="*/ 25 h 211"/>
                    <a:gd name="T8" fmla="*/ 215 w 217"/>
                    <a:gd name="T9" fmla="*/ 74 h 211"/>
                    <a:gd name="T10" fmla="*/ 217 w 217"/>
                    <a:gd name="T11" fmla="*/ 118 h 211"/>
                    <a:gd name="T12" fmla="*/ 217 w 217"/>
                    <a:gd name="T13" fmla="*/ 150 h 211"/>
                    <a:gd name="T14" fmla="*/ 217 w 217"/>
                    <a:gd name="T15" fmla="*/ 167 h 211"/>
                    <a:gd name="T16" fmla="*/ 211 w 217"/>
                    <a:gd name="T17" fmla="*/ 211 h 211"/>
                    <a:gd name="T18" fmla="*/ 108 w 217"/>
                    <a:gd name="T19" fmla="*/ 188 h 211"/>
                    <a:gd name="T20" fmla="*/ 23 w 217"/>
                    <a:gd name="T21" fmla="*/ 163 h 211"/>
                    <a:gd name="T22" fmla="*/ 0 w 217"/>
                    <a:gd name="T23" fmla="*/ 51 h 211"/>
                    <a:gd name="T24" fmla="*/ 0 w 217"/>
                    <a:gd name="T25" fmla="*/ 51 h 2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17"/>
                    <a:gd name="T40" fmla="*/ 0 h 211"/>
                    <a:gd name="T41" fmla="*/ 217 w 217"/>
                    <a:gd name="T42" fmla="*/ 211 h 2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17" h="211">
                      <a:moveTo>
                        <a:pt x="0" y="51"/>
                      </a:moveTo>
                      <a:lnTo>
                        <a:pt x="65" y="0"/>
                      </a:lnTo>
                      <a:lnTo>
                        <a:pt x="184" y="5"/>
                      </a:lnTo>
                      <a:lnTo>
                        <a:pt x="209" y="25"/>
                      </a:lnTo>
                      <a:lnTo>
                        <a:pt x="215" y="74"/>
                      </a:lnTo>
                      <a:lnTo>
                        <a:pt x="217" y="118"/>
                      </a:lnTo>
                      <a:lnTo>
                        <a:pt x="217" y="150"/>
                      </a:lnTo>
                      <a:lnTo>
                        <a:pt x="217" y="167"/>
                      </a:lnTo>
                      <a:lnTo>
                        <a:pt x="211" y="211"/>
                      </a:lnTo>
                      <a:lnTo>
                        <a:pt x="108" y="188"/>
                      </a:lnTo>
                      <a:lnTo>
                        <a:pt x="23" y="163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A99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37" name="Freeform 10"/>
                <p:cNvSpPr>
                  <a:spLocks/>
                </p:cNvSpPr>
                <p:nvPr/>
              </p:nvSpPr>
              <p:spPr bwMode="auto">
                <a:xfrm>
                  <a:off x="1805" y="3434"/>
                  <a:ext cx="84" cy="82"/>
                </a:xfrm>
                <a:custGeom>
                  <a:avLst/>
                  <a:gdLst>
                    <a:gd name="T0" fmla="*/ 0 w 167"/>
                    <a:gd name="T1" fmla="*/ 8 h 163"/>
                    <a:gd name="T2" fmla="*/ 68 w 167"/>
                    <a:gd name="T3" fmla="*/ 0 h 163"/>
                    <a:gd name="T4" fmla="*/ 129 w 167"/>
                    <a:gd name="T5" fmla="*/ 8 h 163"/>
                    <a:gd name="T6" fmla="*/ 53 w 167"/>
                    <a:gd name="T7" fmla="*/ 28 h 163"/>
                    <a:gd name="T8" fmla="*/ 47 w 167"/>
                    <a:gd name="T9" fmla="*/ 82 h 163"/>
                    <a:gd name="T10" fmla="*/ 118 w 167"/>
                    <a:gd name="T11" fmla="*/ 91 h 163"/>
                    <a:gd name="T12" fmla="*/ 150 w 167"/>
                    <a:gd name="T13" fmla="*/ 28 h 163"/>
                    <a:gd name="T14" fmla="*/ 167 w 167"/>
                    <a:gd name="T15" fmla="*/ 163 h 163"/>
                    <a:gd name="T16" fmla="*/ 91 w 167"/>
                    <a:gd name="T17" fmla="*/ 158 h 163"/>
                    <a:gd name="T18" fmla="*/ 5 w 167"/>
                    <a:gd name="T19" fmla="*/ 137 h 163"/>
                    <a:gd name="T20" fmla="*/ 0 w 167"/>
                    <a:gd name="T21" fmla="*/ 8 h 163"/>
                    <a:gd name="T22" fmla="*/ 0 w 167"/>
                    <a:gd name="T23" fmla="*/ 8 h 16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67"/>
                    <a:gd name="T37" fmla="*/ 0 h 163"/>
                    <a:gd name="T38" fmla="*/ 167 w 167"/>
                    <a:gd name="T39" fmla="*/ 163 h 16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67" h="163">
                      <a:moveTo>
                        <a:pt x="0" y="8"/>
                      </a:moveTo>
                      <a:lnTo>
                        <a:pt x="68" y="0"/>
                      </a:lnTo>
                      <a:lnTo>
                        <a:pt x="129" y="8"/>
                      </a:lnTo>
                      <a:lnTo>
                        <a:pt x="53" y="28"/>
                      </a:lnTo>
                      <a:lnTo>
                        <a:pt x="47" y="82"/>
                      </a:lnTo>
                      <a:lnTo>
                        <a:pt x="118" y="91"/>
                      </a:lnTo>
                      <a:lnTo>
                        <a:pt x="150" y="28"/>
                      </a:lnTo>
                      <a:lnTo>
                        <a:pt x="167" y="163"/>
                      </a:lnTo>
                      <a:lnTo>
                        <a:pt x="91" y="158"/>
                      </a:lnTo>
                      <a:lnTo>
                        <a:pt x="5" y="137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5C66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38" name="Freeform 11"/>
                <p:cNvSpPr>
                  <a:spLocks/>
                </p:cNvSpPr>
                <p:nvPr/>
              </p:nvSpPr>
              <p:spPr bwMode="auto">
                <a:xfrm>
                  <a:off x="1836" y="3513"/>
                  <a:ext cx="225" cy="151"/>
                </a:xfrm>
                <a:custGeom>
                  <a:avLst/>
                  <a:gdLst>
                    <a:gd name="T0" fmla="*/ 36 w 450"/>
                    <a:gd name="T1" fmla="*/ 0 h 300"/>
                    <a:gd name="T2" fmla="*/ 93 w 450"/>
                    <a:gd name="T3" fmla="*/ 17 h 300"/>
                    <a:gd name="T4" fmla="*/ 231 w 450"/>
                    <a:gd name="T5" fmla="*/ 129 h 300"/>
                    <a:gd name="T6" fmla="*/ 372 w 450"/>
                    <a:gd name="T7" fmla="*/ 171 h 300"/>
                    <a:gd name="T8" fmla="*/ 412 w 450"/>
                    <a:gd name="T9" fmla="*/ 197 h 300"/>
                    <a:gd name="T10" fmla="*/ 450 w 450"/>
                    <a:gd name="T11" fmla="*/ 256 h 300"/>
                    <a:gd name="T12" fmla="*/ 435 w 450"/>
                    <a:gd name="T13" fmla="*/ 300 h 300"/>
                    <a:gd name="T14" fmla="*/ 289 w 450"/>
                    <a:gd name="T15" fmla="*/ 300 h 300"/>
                    <a:gd name="T16" fmla="*/ 114 w 450"/>
                    <a:gd name="T17" fmla="*/ 157 h 300"/>
                    <a:gd name="T18" fmla="*/ 0 w 450"/>
                    <a:gd name="T19" fmla="*/ 13 h 300"/>
                    <a:gd name="T20" fmla="*/ 36 w 450"/>
                    <a:gd name="T21" fmla="*/ 0 h 300"/>
                    <a:gd name="T22" fmla="*/ 36 w 450"/>
                    <a:gd name="T23" fmla="*/ 0 h 30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50"/>
                    <a:gd name="T37" fmla="*/ 0 h 300"/>
                    <a:gd name="T38" fmla="*/ 450 w 450"/>
                    <a:gd name="T39" fmla="*/ 300 h 30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50" h="300">
                      <a:moveTo>
                        <a:pt x="36" y="0"/>
                      </a:moveTo>
                      <a:lnTo>
                        <a:pt x="93" y="17"/>
                      </a:lnTo>
                      <a:lnTo>
                        <a:pt x="231" y="129"/>
                      </a:lnTo>
                      <a:lnTo>
                        <a:pt x="372" y="171"/>
                      </a:lnTo>
                      <a:lnTo>
                        <a:pt x="412" y="197"/>
                      </a:lnTo>
                      <a:lnTo>
                        <a:pt x="450" y="256"/>
                      </a:lnTo>
                      <a:lnTo>
                        <a:pt x="435" y="300"/>
                      </a:lnTo>
                      <a:lnTo>
                        <a:pt x="289" y="300"/>
                      </a:lnTo>
                      <a:lnTo>
                        <a:pt x="114" y="157"/>
                      </a:lnTo>
                      <a:lnTo>
                        <a:pt x="0" y="13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rgbClr val="8A99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39" name="Freeform 12"/>
                <p:cNvSpPr>
                  <a:spLocks/>
                </p:cNvSpPr>
                <p:nvPr/>
              </p:nvSpPr>
              <p:spPr bwMode="auto">
                <a:xfrm>
                  <a:off x="1647" y="3444"/>
                  <a:ext cx="416" cy="245"/>
                </a:xfrm>
                <a:custGeom>
                  <a:avLst/>
                  <a:gdLst>
                    <a:gd name="T0" fmla="*/ 29 w 833"/>
                    <a:gd name="T1" fmla="*/ 131 h 490"/>
                    <a:gd name="T2" fmla="*/ 72 w 833"/>
                    <a:gd name="T3" fmla="*/ 142 h 490"/>
                    <a:gd name="T4" fmla="*/ 109 w 833"/>
                    <a:gd name="T5" fmla="*/ 152 h 490"/>
                    <a:gd name="T6" fmla="*/ 255 w 833"/>
                    <a:gd name="T7" fmla="*/ 80 h 490"/>
                    <a:gd name="T8" fmla="*/ 308 w 833"/>
                    <a:gd name="T9" fmla="*/ 0 h 490"/>
                    <a:gd name="T10" fmla="*/ 310 w 833"/>
                    <a:gd name="T11" fmla="*/ 104 h 490"/>
                    <a:gd name="T12" fmla="*/ 426 w 833"/>
                    <a:gd name="T13" fmla="*/ 139 h 490"/>
                    <a:gd name="T14" fmla="*/ 472 w 833"/>
                    <a:gd name="T15" fmla="*/ 171 h 490"/>
                    <a:gd name="T16" fmla="*/ 437 w 833"/>
                    <a:gd name="T17" fmla="*/ 200 h 490"/>
                    <a:gd name="T18" fmla="*/ 456 w 833"/>
                    <a:gd name="T19" fmla="*/ 238 h 490"/>
                    <a:gd name="T20" fmla="*/ 517 w 833"/>
                    <a:gd name="T21" fmla="*/ 226 h 490"/>
                    <a:gd name="T22" fmla="*/ 493 w 833"/>
                    <a:gd name="T23" fmla="*/ 264 h 490"/>
                    <a:gd name="T24" fmla="*/ 523 w 833"/>
                    <a:gd name="T25" fmla="*/ 287 h 490"/>
                    <a:gd name="T26" fmla="*/ 599 w 833"/>
                    <a:gd name="T27" fmla="*/ 310 h 490"/>
                    <a:gd name="T28" fmla="*/ 707 w 833"/>
                    <a:gd name="T29" fmla="*/ 323 h 490"/>
                    <a:gd name="T30" fmla="*/ 616 w 833"/>
                    <a:gd name="T31" fmla="*/ 344 h 490"/>
                    <a:gd name="T32" fmla="*/ 713 w 833"/>
                    <a:gd name="T33" fmla="*/ 355 h 490"/>
                    <a:gd name="T34" fmla="*/ 696 w 833"/>
                    <a:gd name="T35" fmla="*/ 386 h 490"/>
                    <a:gd name="T36" fmla="*/ 709 w 833"/>
                    <a:gd name="T37" fmla="*/ 410 h 490"/>
                    <a:gd name="T38" fmla="*/ 822 w 833"/>
                    <a:gd name="T39" fmla="*/ 422 h 490"/>
                    <a:gd name="T40" fmla="*/ 833 w 833"/>
                    <a:gd name="T41" fmla="*/ 458 h 490"/>
                    <a:gd name="T42" fmla="*/ 797 w 833"/>
                    <a:gd name="T43" fmla="*/ 475 h 490"/>
                    <a:gd name="T44" fmla="*/ 458 w 833"/>
                    <a:gd name="T45" fmla="*/ 490 h 490"/>
                    <a:gd name="T46" fmla="*/ 316 w 833"/>
                    <a:gd name="T47" fmla="*/ 441 h 490"/>
                    <a:gd name="T48" fmla="*/ 133 w 833"/>
                    <a:gd name="T49" fmla="*/ 382 h 490"/>
                    <a:gd name="T50" fmla="*/ 44 w 833"/>
                    <a:gd name="T51" fmla="*/ 289 h 490"/>
                    <a:gd name="T52" fmla="*/ 0 w 833"/>
                    <a:gd name="T53" fmla="*/ 203 h 490"/>
                    <a:gd name="T54" fmla="*/ 29 w 833"/>
                    <a:gd name="T55" fmla="*/ 131 h 490"/>
                    <a:gd name="T56" fmla="*/ 29 w 833"/>
                    <a:gd name="T57" fmla="*/ 131 h 490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833"/>
                    <a:gd name="T88" fmla="*/ 0 h 490"/>
                    <a:gd name="T89" fmla="*/ 833 w 833"/>
                    <a:gd name="T90" fmla="*/ 490 h 490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833" h="490">
                      <a:moveTo>
                        <a:pt x="29" y="131"/>
                      </a:moveTo>
                      <a:lnTo>
                        <a:pt x="72" y="142"/>
                      </a:lnTo>
                      <a:lnTo>
                        <a:pt x="109" y="152"/>
                      </a:lnTo>
                      <a:lnTo>
                        <a:pt x="255" y="80"/>
                      </a:lnTo>
                      <a:lnTo>
                        <a:pt x="308" y="0"/>
                      </a:lnTo>
                      <a:lnTo>
                        <a:pt x="310" y="104"/>
                      </a:lnTo>
                      <a:lnTo>
                        <a:pt x="426" y="139"/>
                      </a:lnTo>
                      <a:lnTo>
                        <a:pt x="472" y="171"/>
                      </a:lnTo>
                      <a:lnTo>
                        <a:pt x="437" y="200"/>
                      </a:lnTo>
                      <a:lnTo>
                        <a:pt x="456" y="238"/>
                      </a:lnTo>
                      <a:lnTo>
                        <a:pt x="517" y="226"/>
                      </a:lnTo>
                      <a:lnTo>
                        <a:pt x="493" y="264"/>
                      </a:lnTo>
                      <a:lnTo>
                        <a:pt x="523" y="287"/>
                      </a:lnTo>
                      <a:lnTo>
                        <a:pt x="599" y="310"/>
                      </a:lnTo>
                      <a:lnTo>
                        <a:pt x="707" y="323"/>
                      </a:lnTo>
                      <a:lnTo>
                        <a:pt x="616" y="344"/>
                      </a:lnTo>
                      <a:lnTo>
                        <a:pt x="713" y="355"/>
                      </a:lnTo>
                      <a:lnTo>
                        <a:pt x="696" y="386"/>
                      </a:lnTo>
                      <a:lnTo>
                        <a:pt x="709" y="410"/>
                      </a:lnTo>
                      <a:lnTo>
                        <a:pt x="822" y="422"/>
                      </a:lnTo>
                      <a:lnTo>
                        <a:pt x="833" y="458"/>
                      </a:lnTo>
                      <a:lnTo>
                        <a:pt x="797" y="475"/>
                      </a:lnTo>
                      <a:lnTo>
                        <a:pt x="458" y="490"/>
                      </a:lnTo>
                      <a:lnTo>
                        <a:pt x="316" y="441"/>
                      </a:lnTo>
                      <a:lnTo>
                        <a:pt x="133" y="382"/>
                      </a:lnTo>
                      <a:lnTo>
                        <a:pt x="44" y="289"/>
                      </a:lnTo>
                      <a:lnTo>
                        <a:pt x="0" y="203"/>
                      </a:lnTo>
                      <a:lnTo>
                        <a:pt x="29" y="131"/>
                      </a:lnTo>
                      <a:close/>
                    </a:path>
                  </a:pathLst>
                </a:custGeom>
                <a:solidFill>
                  <a:srgbClr val="5C66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0" name="Freeform 13"/>
                <p:cNvSpPr>
                  <a:spLocks/>
                </p:cNvSpPr>
                <p:nvPr/>
              </p:nvSpPr>
              <p:spPr bwMode="auto">
                <a:xfrm>
                  <a:off x="1649" y="3433"/>
                  <a:ext cx="127" cy="88"/>
                </a:xfrm>
                <a:custGeom>
                  <a:avLst/>
                  <a:gdLst>
                    <a:gd name="T0" fmla="*/ 23 w 253"/>
                    <a:gd name="T1" fmla="*/ 156 h 177"/>
                    <a:gd name="T2" fmla="*/ 87 w 253"/>
                    <a:gd name="T3" fmla="*/ 177 h 177"/>
                    <a:gd name="T4" fmla="*/ 154 w 253"/>
                    <a:gd name="T5" fmla="*/ 162 h 177"/>
                    <a:gd name="T6" fmla="*/ 253 w 253"/>
                    <a:gd name="T7" fmla="*/ 101 h 177"/>
                    <a:gd name="T8" fmla="*/ 251 w 253"/>
                    <a:gd name="T9" fmla="*/ 27 h 177"/>
                    <a:gd name="T10" fmla="*/ 141 w 253"/>
                    <a:gd name="T11" fmla="*/ 86 h 177"/>
                    <a:gd name="T12" fmla="*/ 68 w 253"/>
                    <a:gd name="T13" fmla="*/ 99 h 177"/>
                    <a:gd name="T14" fmla="*/ 30 w 253"/>
                    <a:gd name="T15" fmla="*/ 0 h 177"/>
                    <a:gd name="T16" fmla="*/ 6 w 253"/>
                    <a:gd name="T17" fmla="*/ 46 h 177"/>
                    <a:gd name="T18" fmla="*/ 0 w 253"/>
                    <a:gd name="T19" fmla="*/ 86 h 177"/>
                    <a:gd name="T20" fmla="*/ 23 w 253"/>
                    <a:gd name="T21" fmla="*/ 156 h 177"/>
                    <a:gd name="T22" fmla="*/ 23 w 253"/>
                    <a:gd name="T23" fmla="*/ 156 h 17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53"/>
                    <a:gd name="T37" fmla="*/ 0 h 177"/>
                    <a:gd name="T38" fmla="*/ 253 w 253"/>
                    <a:gd name="T39" fmla="*/ 177 h 17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53" h="177">
                      <a:moveTo>
                        <a:pt x="23" y="156"/>
                      </a:moveTo>
                      <a:lnTo>
                        <a:pt x="87" y="177"/>
                      </a:lnTo>
                      <a:lnTo>
                        <a:pt x="154" y="162"/>
                      </a:lnTo>
                      <a:lnTo>
                        <a:pt x="253" y="101"/>
                      </a:lnTo>
                      <a:lnTo>
                        <a:pt x="251" y="27"/>
                      </a:lnTo>
                      <a:lnTo>
                        <a:pt x="141" y="86"/>
                      </a:lnTo>
                      <a:lnTo>
                        <a:pt x="68" y="99"/>
                      </a:lnTo>
                      <a:lnTo>
                        <a:pt x="30" y="0"/>
                      </a:lnTo>
                      <a:lnTo>
                        <a:pt x="6" y="46"/>
                      </a:lnTo>
                      <a:lnTo>
                        <a:pt x="0" y="86"/>
                      </a:lnTo>
                      <a:lnTo>
                        <a:pt x="23" y="156"/>
                      </a:lnTo>
                      <a:close/>
                    </a:path>
                  </a:pathLst>
                </a:custGeom>
                <a:solidFill>
                  <a:srgbClr val="8A99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1" name="Freeform 14"/>
                <p:cNvSpPr>
                  <a:spLocks/>
                </p:cNvSpPr>
                <p:nvPr/>
              </p:nvSpPr>
              <p:spPr bwMode="auto">
                <a:xfrm>
                  <a:off x="1741" y="3326"/>
                  <a:ext cx="79" cy="109"/>
                </a:xfrm>
                <a:custGeom>
                  <a:avLst/>
                  <a:gdLst>
                    <a:gd name="T0" fmla="*/ 33 w 158"/>
                    <a:gd name="T1" fmla="*/ 59 h 219"/>
                    <a:gd name="T2" fmla="*/ 126 w 158"/>
                    <a:gd name="T3" fmla="*/ 0 h 219"/>
                    <a:gd name="T4" fmla="*/ 149 w 158"/>
                    <a:gd name="T5" fmla="*/ 0 h 219"/>
                    <a:gd name="T6" fmla="*/ 158 w 158"/>
                    <a:gd name="T7" fmla="*/ 162 h 219"/>
                    <a:gd name="T8" fmla="*/ 86 w 158"/>
                    <a:gd name="T9" fmla="*/ 219 h 219"/>
                    <a:gd name="T10" fmla="*/ 0 w 158"/>
                    <a:gd name="T11" fmla="*/ 88 h 219"/>
                    <a:gd name="T12" fmla="*/ 33 w 158"/>
                    <a:gd name="T13" fmla="*/ 59 h 219"/>
                    <a:gd name="T14" fmla="*/ 33 w 158"/>
                    <a:gd name="T15" fmla="*/ 59 h 2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8"/>
                    <a:gd name="T25" fmla="*/ 0 h 219"/>
                    <a:gd name="T26" fmla="*/ 158 w 158"/>
                    <a:gd name="T27" fmla="*/ 219 h 2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8" h="219">
                      <a:moveTo>
                        <a:pt x="33" y="59"/>
                      </a:moveTo>
                      <a:lnTo>
                        <a:pt x="126" y="0"/>
                      </a:lnTo>
                      <a:lnTo>
                        <a:pt x="149" y="0"/>
                      </a:lnTo>
                      <a:lnTo>
                        <a:pt x="158" y="162"/>
                      </a:lnTo>
                      <a:lnTo>
                        <a:pt x="86" y="219"/>
                      </a:lnTo>
                      <a:lnTo>
                        <a:pt x="0" y="88"/>
                      </a:lnTo>
                      <a:lnTo>
                        <a:pt x="33" y="59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2" name="Freeform 15"/>
                <p:cNvSpPr>
                  <a:spLocks/>
                </p:cNvSpPr>
                <p:nvPr/>
              </p:nvSpPr>
              <p:spPr bwMode="auto">
                <a:xfrm>
                  <a:off x="1661" y="3327"/>
                  <a:ext cx="145" cy="157"/>
                </a:xfrm>
                <a:custGeom>
                  <a:avLst/>
                  <a:gdLst>
                    <a:gd name="T0" fmla="*/ 0 w 291"/>
                    <a:gd name="T1" fmla="*/ 31 h 314"/>
                    <a:gd name="T2" fmla="*/ 21 w 291"/>
                    <a:gd name="T3" fmla="*/ 281 h 314"/>
                    <a:gd name="T4" fmla="*/ 68 w 291"/>
                    <a:gd name="T5" fmla="*/ 314 h 314"/>
                    <a:gd name="T6" fmla="*/ 146 w 291"/>
                    <a:gd name="T7" fmla="*/ 278 h 314"/>
                    <a:gd name="T8" fmla="*/ 220 w 291"/>
                    <a:gd name="T9" fmla="*/ 249 h 314"/>
                    <a:gd name="T10" fmla="*/ 281 w 291"/>
                    <a:gd name="T11" fmla="*/ 175 h 314"/>
                    <a:gd name="T12" fmla="*/ 245 w 291"/>
                    <a:gd name="T13" fmla="*/ 173 h 314"/>
                    <a:gd name="T14" fmla="*/ 291 w 291"/>
                    <a:gd name="T15" fmla="*/ 105 h 314"/>
                    <a:gd name="T16" fmla="*/ 275 w 291"/>
                    <a:gd name="T17" fmla="*/ 80 h 314"/>
                    <a:gd name="T18" fmla="*/ 226 w 291"/>
                    <a:gd name="T19" fmla="*/ 84 h 314"/>
                    <a:gd name="T20" fmla="*/ 188 w 291"/>
                    <a:gd name="T21" fmla="*/ 76 h 314"/>
                    <a:gd name="T22" fmla="*/ 258 w 291"/>
                    <a:gd name="T23" fmla="*/ 32 h 314"/>
                    <a:gd name="T24" fmla="*/ 273 w 291"/>
                    <a:gd name="T25" fmla="*/ 0 h 314"/>
                    <a:gd name="T26" fmla="*/ 199 w 291"/>
                    <a:gd name="T27" fmla="*/ 44 h 314"/>
                    <a:gd name="T28" fmla="*/ 119 w 291"/>
                    <a:gd name="T29" fmla="*/ 46 h 314"/>
                    <a:gd name="T30" fmla="*/ 0 w 291"/>
                    <a:gd name="T31" fmla="*/ 31 h 314"/>
                    <a:gd name="T32" fmla="*/ 0 w 291"/>
                    <a:gd name="T33" fmla="*/ 31 h 31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1"/>
                    <a:gd name="T52" fmla="*/ 0 h 314"/>
                    <a:gd name="T53" fmla="*/ 291 w 291"/>
                    <a:gd name="T54" fmla="*/ 314 h 31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1" h="314">
                      <a:moveTo>
                        <a:pt x="0" y="31"/>
                      </a:moveTo>
                      <a:lnTo>
                        <a:pt x="21" y="281"/>
                      </a:lnTo>
                      <a:lnTo>
                        <a:pt x="68" y="314"/>
                      </a:lnTo>
                      <a:lnTo>
                        <a:pt x="146" y="278"/>
                      </a:lnTo>
                      <a:lnTo>
                        <a:pt x="220" y="249"/>
                      </a:lnTo>
                      <a:lnTo>
                        <a:pt x="281" y="175"/>
                      </a:lnTo>
                      <a:lnTo>
                        <a:pt x="245" y="173"/>
                      </a:lnTo>
                      <a:lnTo>
                        <a:pt x="291" y="105"/>
                      </a:lnTo>
                      <a:lnTo>
                        <a:pt x="275" y="80"/>
                      </a:lnTo>
                      <a:lnTo>
                        <a:pt x="226" y="84"/>
                      </a:lnTo>
                      <a:lnTo>
                        <a:pt x="188" y="76"/>
                      </a:lnTo>
                      <a:lnTo>
                        <a:pt x="258" y="32"/>
                      </a:lnTo>
                      <a:lnTo>
                        <a:pt x="273" y="0"/>
                      </a:lnTo>
                      <a:lnTo>
                        <a:pt x="199" y="44"/>
                      </a:lnTo>
                      <a:lnTo>
                        <a:pt x="119" y="46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B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3" name="Freeform 16"/>
                <p:cNvSpPr>
                  <a:spLocks/>
                </p:cNvSpPr>
                <p:nvPr/>
              </p:nvSpPr>
              <p:spPr bwMode="auto">
                <a:xfrm>
                  <a:off x="309" y="3602"/>
                  <a:ext cx="103" cy="124"/>
                </a:xfrm>
                <a:custGeom>
                  <a:avLst/>
                  <a:gdLst>
                    <a:gd name="T0" fmla="*/ 19 w 205"/>
                    <a:gd name="T1" fmla="*/ 122 h 249"/>
                    <a:gd name="T2" fmla="*/ 0 w 205"/>
                    <a:gd name="T3" fmla="*/ 249 h 249"/>
                    <a:gd name="T4" fmla="*/ 101 w 205"/>
                    <a:gd name="T5" fmla="*/ 249 h 249"/>
                    <a:gd name="T6" fmla="*/ 112 w 205"/>
                    <a:gd name="T7" fmla="*/ 156 h 249"/>
                    <a:gd name="T8" fmla="*/ 205 w 205"/>
                    <a:gd name="T9" fmla="*/ 75 h 249"/>
                    <a:gd name="T10" fmla="*/ 199 w 205"/>
                    <a:gd name="T11" fmla="*/ 14 h 249"/>
                    <a:gd name="T12" fmla="*/ 161 w 205"/>
                    <a:gd name="T13" fmla="*/ 0 h 249"/>
                    <a:gd name="T14" fmla="*/ 87 w 205"/>
                    <a:gd name="T15" fmla="*/ 92 h 249"/>
                    <a:gd name="T16" fmla="*/ 19 w 205"/>
                    <a:gd name="T17" fmla="*/ 122 h 249"/>
                    <a:gd name="T18" fmla="*/ 19 w 205"/>
                    <a:gd name="T19" fmla="*/ 122 h 2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05"/>
                    <a:gd name="T31" fmla="*/ 0 h 249"/>
                    <a:gd name="T32" fmla="*/ 205 w 205"/>
                    <a:gd name="T33" fmla="*/ 249 h 249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05" h="249">
                      <a:moveTo>
                        <a:pt x="19" y="122"/>
                      </a:moveTo>
                      <a:lnTo>
                        <a:pt x="0" y="249"/>
                      </a:lnTo>
                      <a:lnTo>
                        <a:pt x="101" y="249"/>
                      </a:lnTo>
                      <a:lnTo>
                        <a:pt x="112" y="156"/>
                      </a:lnTo>
                      <a:lnTo>
                        <a:pt x="205" y="75"/>
                      </a:lnTo>
                      <a:lnTo>
                        <a:pt x="199" y="14"/>
                      </a:lnTo>
                      <a:lnTo>
                        <a:pt x="161" y="0"/>
                      </a:lnTo>
                      <a:lnTo>
                        <a:pt x="87" y="92"/>
                      </a:lnTo>
                      <a:lnTo>
                        <a:pt x="19" y="122"/>
                      </a:lnTo>
                      <a:close/>
                    </a:path>
                  </a:pathLst>
                </a:custGeom>
                <a:solidFill>
                  <a:srgbClr val="CB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4" name="Freeform 17"/>
                <p:cNvSpPr>
                  <a:spLocks/>
                </p:cNvSpPr>
                <p:nvPr/>
              </p:nvSpPr>
              <p:spPr bwMode="auto">
                <a:xfrm>
                  <a:off x="323" y="3468"/>
                  <a:ext cx="273" cy="251"/>
                </a:xfrm>
                <a:custGeom>
                  <a:avLst/>
                  <a:gdLst>
                    <a:gd name="T0" fmla="*/ 97 w 546"/>
                    <a:gd name="T1" fmla="*/ 88 h 502"/>
                    <a:gd name="T2" fmla="*/ 59 w 546"/>
                    <a:gd name="T3" fmla="*/ 156 h 502"/>
                    <a:gd name="T4" fmla="*/ 0 w 546"/>
                    <a:gd name="T5" fmla="*/ 379 h 502"/>
                    <a:gd name="T6" fmla="*/ 78 w 546"/>
                    <a:gd name="T7" fmla="*/ 346 h 502"/>
                    <a:gd name="T8" fmla="*/ 151 w 546"/>
                    <a:gd name="T9" fmla="*/ 278 h 502"/>
                    <a:gd name="T10" fmla="*/ 175 w 546"/>
                    <a:gd name="T11" fmla="*/ 306 h 502"/>
                    <a:gd name="T12" fmla="*/ 107 w 546"/>
                    <a:gd name="T13" fmla="*/ 396 h 502"/>
                    <a:gd name="T14" fmla="*/ 82 w 546"/>
                    <a:gd name="T15" fmla="*/ 419 h 502"/>
                    <a:gd name="T16" fmla="*/ 82 w 546"/>
                    <a:gd name="T17" fmla="*/ 459 h 502"/>
                    <a:gd name="T18" fmla="*/ 221 w 546"/>
                    <a:gd name="T19" fmla="*/ 500 h 502"/>
                    <a:gd name="T20" fmla="*/ 523 w 546"/>
                    <a:gd name="T21" fmla="*/ 502 h 502"/>
                    <a:gd name="T22" fmla="*/ 546 w 546"/>
                    <a:gd name="T23" fmla="*/ 409 h 502"/>
                    <a:gd name="T24" fmla="*/ 440 w 546"/>
                    <a:gd name="T25" fmla="*/ 238 h 502"/>
                    <a:gd name="T26" fmla="*/ 428 w 546"/>
                    <a:gd name="T27" fmla="*/ 107 h 502"/>
                    <a:gd name="T28" fmla="*/ 386 w 546"/>
                    <a:gd name="T29" fmla="*/ 0 h 502"/>
                    <a:gd name="T30" fmla="*/ 219 w 546"/>
                    <a:gd name="T31" fmla="*/ 25 h 502"/>
                    <a:gd name="T32" fmla="*/ 162 w 546"/>
                    <a:gd name="T33" fmla="*/ 73 h 502"/>
                    <a:gd name="T34" fmla="*/ 97 w 546"/>
                    <a:gd name="T35" fmla="*/ 88 h 502"/>
                    <a:gd name="T36" fmla="*/ 97 w 546"/>
                    <a:gd name="T37" fmla="*/ 88 h 5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46"/>
                    <a:gd name="T58" fmla="*/ 0 h 502"/>
                    <a:gd name="T59" fmla="*/ 546 w 546"/>
                    <a:gd name="T60" fmla="*/ 502 h 5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46" h="502">
                      <a:moveTo>
                        <a:pt x="97" y="88"/>
                      </a:moveTo>
                      <a:lnTo>
                        <a:pt x="59" y="156"/>
                      </a:lnTo>
                      <a:lnTo>
                        <a:pt x="0" y="379"/>
                      </a:lnTo>
                      <a:lnTo>
                        <a:pt x="78" y="346"/>
                      </a:lnTo>
                      <a:lnTo>
                        <a:pt x="151" y="278"/>
                      </a:lnTo>
                      <a:lnTo>
                        <a:pt x="175" y="306"/>
                      </a:lnTo>
                      <a:lnTo>
                        <a:pt x="107" y="396"/>
                      </a:lnTo>
                      <a:lnTo>
                        <a:pt x="82" y="419"/>
                      </a:lnTo>
                      <a:lnTo>
                        <a:pt x="82" y="459"/>
                      </a:lnTo>
                      <a:lnTo>
                        <a:pt x="221" y="500"/>
                      </a:lnTo>
                      <a:lnTo>
                        <a:pt x="523" y="502"/>
                      </a:lnTo>
                      <a:lnTo>
                        <a:pt x="546" y="409"/>
                      </a:lnTo>
                      <a:lnTo>
                        <a:pt x="440" y="238"/>
                      </a:lnTo>
                      <a:lnTo>
                        <a:pt x="428" y="107"/>
                      </a:lnTo>
                      <a:lnTo>
                        <a:pt x="386" y="0"/>
                      </a:lnTo>
                      <a:lnTo>
                        <a:pt x="219" y="25"/>
                      </a:lnTo>
                      <a:lnTo>
                        <a:pt x="162" y="73"/>
                      </a:lnTo>
                      <a:lnTo>
                        <a:pt x="97" y="88"/>
                      </a:lnTo>
                      <a:close/>
                    </a:path>
                  </a:pathLst>
                </a:custGeom>
                <a:solidFill>
                  <a:srgbClr val="8A998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5" name="Freeform 18"/>
                <p:cNvSpPr>
                  <a:spLocks/>
                </p:cNvSpPr>
                <p:nvPr/>
              </p:nvSpPr>
              <p:spPr bwMode="auto">
                <a:xfrm>
                  <a:off x="306" y="3667"/>
                  <a:ext cx="70" cy="63"/>
                </a:xfrm>
                <a:custGeom>
                  <a:avLst/>
                  <a:gdLst>
                    <a:gd name="T0" fmla="*/ 50 w 141"/>
                    <a:gd name="T1" fmla="*/ 22 h 125"/>
                    <a:gd name="T2" fmla="*/ 141 w 141"/>
                    <a:gd name="T3" fmla="*/ 83 h 125"/>
                    <a:gd name="T4" fmla="*/ 109 w 141"/>
                    <a:gd name="T5" fmla="*/ 125 h 125"/>
                    <a:gd name="T6" fmla="*/ 0 w 141"/>
                    <a:gd name="T7" fmla="*/ 116 h 125"/>
                    <a:gd name="T8" fmla="*/ 2 w 141"/>
                    <a:gd name="T9" fmla="*/ 43 h 125"/>
                    <a:gd name="T10" fmla="*/ 34 w 141"/>
                    <a:gd name="T11" fmla="*/ 0 h 125"/>
                    <a:gd name="T12" fmla="*/ 50 w 141"/>
                    <a:gd name="T13" fmla="*/ 22 h 125"/>
                    <a:gd name="T14" fmla="*/ 50 w 141"/>
                    <a:gd name="T15" fmla="*/ 22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41"/>
                    <a:gd name="T25" fmla="*/ 0 h 125"/>
                    <a:gd name="T26" fmla="*/ 141 w 141"/>
                    <a:gd name="T27" fmla="*/ 125 h 12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41" h="125">
                      <a:moveTo>
                        <a:pt x="50" y="22"/>
                      </a:moveTo>
                      <a:lnTo>
                        <a:pt x="141" y="83"/>
                      </a:lnTo>
                      <a:lnTo>
                        <a:pt x="109" y="125"/>
                      </a:lnTo>
                      <a:lnTo>
                        <a:pt x="0" y="116"/>
                      </a:lnTo>
                      <a:lnTo>
                        <a:pt x="2" y="43"/>
                      </a:lnTo>
                      <a:lnTo>
                        <a:pt x="34" y="0"/>
                      </a:lnTo>
                      <a:lnTo>
                        <a:pt x="50" y="22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6" name="Freeform 19"/>
                <p:cNvSpPr>
                  <a:spLocks/>
                </p:cNvSpPr>
                <p:nvPr/>
              </p:nvSpPr>
              <p:spPr bwMode="auto">
                <a:xfrm>
                  <a:off x="337" y="3466"/>
                  <a:ext cx="257" cy="277"/>
                </a:xfrm>
                <a:custGeom>
                  <a:avLst/>
                  <a:gdLst>
                    <a:gd name="T0" fmla="*/ 44 w 513"/>
                    <a:gd name="T1" fmla="*/ 214 h 555"/>
                    <a:gd name="T2" fmla="*/ 89 w 513"/>
                    <a:gd name="T3" fmla="*/ 214 h 555"/>
                    <a:gd name="T4" fmla="*/ 139 w 513"/>
                    <a:gd name="T5" fmla="*/ 184 h 555"/>
                    <a:gd name="T6" fmla="*/ 156 w 513"/>
                    <a:gd name="T7" fmla="*/ 199 h 555"/>
                    <a:gd name="T8" fmla="*/ 122 w 513"/>
                    <a:gd name="T9" fmla="*/ 247 h 555"/>
                    <a:gd name="T10" fmla="*/ 186 w 513"/>
                    <a:gd name="T11" fmla="*/ 247 h 555"/>
                    <a:gd name="T12" fmla="*/ 220 w 513"/>
                    <a:gd name="T13" fmla="*/ 266 h 555"/>
                    <a:gd name="T14" fmla="*/ 177 w 513"/>
                    <a:gd name="T15" fmla="*/ 311 h 555"/>
                    <a:gd name="T16" fmla="*/ 243 w 513"/>
                    <a:gd name="T17" fmla="*/ 325 h 555"/>
                    <a:gd name="T18" fmla="*/ 205 w 513"/>
                    <a:gd name="T19" fmla="*/ 359 h 555"/>
                    <a:gd name="T20" fmla="*/ 171 w 513"/>
                    <a:gd name="T21" fmla="*/ 387 h 555"/>
                    <a:gd name="T22" fmla="*/ 243 w 513"/>
                    <a:gd name="T23" fmla="*/ 399 h 555"/>
                    <a:gd name="T24" fmla="*/ 331 w 513"/>
                    <a:gd name="T25" fmla="*/ 393 h 555"/>
                    <a:gd name="T26" fmla="*/ 433 w 513"/>
                    <a:gd name="T27" fmla="*/ 406 h 555"/>
                    <a:gd name="T28" fmla="*/ 460 w 513"/>
                    <a:gd name="T29" fmla="*/ 441 h 555"/>
                    <a:gd name="T30" fmla="*/ 430 w 513"/>
                    <a:gd name="T31" fmla="*/ 465 h 555"/>
                    <a:gd name="T32" fmla="*/ 346 w 513"/>
                    <a:gd name="T33" fmla="*/ 467 h 555"/>
                    <a:gd name="T34" fmla="*/ 201 w 513"/>
                    <a:gd name="T35" fmla="*/ 471 h 555"/>
                    <a:gd name="T36" fmla="*/ 139 w 513"/>
                    <a:gd name="T37" fmla="*/ 437 h 555"/>
                    <a:gd name="T38" fmla="*/ 99 w 513"/>
                    <a:gd name="T39" fmla="*/ 418 h 555"/>
                    <a:gd name="T40" fmla="*/ 137 w 513"/>
                    <a:gd name="T41" fmla="*/ 363 h 555"/>
                    <a:gd name="T42" fmla="*/ 142 w 513"/>
                    <a:gd name="T43" fmla="*/ 330 h 555"/>
                    <a:gd name="T44" fmla="*/ 59 w 513"/>
                    <a:gd name="T45" fmla="*/ 406 h 555"/>
                    <a:gd name="T46" fmla="*/ 36 w 513"/>
                    <a:gd name="T47" fmla="*/ 452 h 555"/>
                    <a:gd name="T48" fmla="*/ 112 w 513"/>
                    <a:gd name="T49" fmla="*/ 509 h 555"/>
                    <a:gd name="T50" fmla="*/ 0 w 513"/>
                    <a:gd name="T51" fmla="*/ 500 h 555"/>
                    <a:gd name="T52" fmla="*/ 108 w 513"/>
                    <a:gd name="T53" fmla="*/ 547 h 555"/>
                    <a:gd name="T54" fmla="*/ 205 w 513"/>
                    <a:gd name="T55" fmla="*/ 555 h 555"/>
                    <a:gd name="T56" fmla="*/ 483 w 513"/>
                    <a:gd name="T57" fmla="*/ 547 h 555"/>
                    <a:gd name="T58" fmla="*/ 513 w 513"/>
                    <a:gd name="T59" fmla="*/ 397 h 555"/>
                    <a:gd name="T60" fmla="*/ 435 w 513"/>
                    <a:gd name="T61" fmla="*/ 262 h 555"/>
                    <a:gd name="T62" fmla="*/ 382 w 513"/>
                    <a:gd name="T63" fmla="*/ 175 h 555"/>
                    <a:gd name="T64" fmla="*/ 376 w 513"/>
                    <a:gd name="T65" fmla="*/ 22 h 555"/>
                    <a:gd name="T66" fmla="*/ 331 w 513"/>
                    <a:gd name="T67" fmla="*/ 0 h 555"/>
                    <a:gd name="T68" fmla="*/ 186 w 513"/>
                    <a:gd name="T69" fmla="*/ 28 h 555"/>
                    <a:gd name="T70" fmla="*/ 355 w 513"/>
                    <a:gd name="T71" fmla="*/ 34 h 555"/>
                    <a:gd name="T72" fmla="*/ 346 w 513"/>
                    <a:gd name="T73" fmla="*/ 97 h 555"/>
                    <a:gd name="T74" fmla="*/ 317 w 513"/>
                    <a:gd name="T75" fmla="*/ 43 h 555"/>
                    <a:gd name="T76" fmla="*/ 251 w 513"/>
                    <a:gd name="T77" fmla="*/ 57 h 555"/>
                    <a:gd name="T78" fmla="*/ 236 w 513"/>
                    <a:gd name="T79" fmla="*/ 138 h 555"/>
                    <a:gd name="T80" fmla="*/ 175 w 513"/>
                    <a:gd name="T81" fmla="*/ 87 h 555"/>
                    <a:gd name="T82" fmla="*/ 84 w 513"/>
                    <a:gd name="T83" fmla="*/ 156 h 555"/>
                    <a:gd name="T84" fmla="*/ 44 w 513"/>
                    <a:gd name="T85" fmla="*/ 214 h 555"/>
                    <a:gd name="T86" fmla="*/ 44 w 513"/>
                    <a:gd name="T87" fmla="*/ 214 h 555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513"/>
                    <a:gd name="T133" fmla="*/ 0 h 555"/>
                    <a:gd name="T134" fmla="*/ 513 w 513"/>
                    <a:gd name="T135" fmla="*/ 555 h 555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513" h="555">
                      <a:moveTo>
                        <a:pt x="44" y="214"/>
                      </a:moveTo>
                      <a:lnTo>
                        <a:pt x="89" y="214"/>
                      </a:lnTo>
                      <a:lnTo>
                        <a:pt x="139" y="184"/>
                      </a:lnTo>
                      <a:lnTo>
                        <a:pt x="156" y="199"/>
                      </a:lnTo>
                      <a:lnTo>
                        <a:pt x="122" y="247"/>
                      </a:lnTo>
                      <a:lnTo>
                        <a:pt x="186" y="247"/>
                      </a:lnTo>
                      <a:lnTo>
                        <a:pt x="220" y="266"/>
                      </a:lnTo>
                      <a:lnTo>
                        <a:pt x="177" y="311"/>
                      </a:lnTo>
                      <a:lnTo>
                        <a:pt x="243" y="325"/>
                      </a:lnTo>
                      <a:lnTo>
                        <a:pt x="205" y="359"/>
                      </a:lnTo>
                      <a:lnTo>
                        <a:pt x="171" y="387"/>
                      </a:lnTo>
                      <a:lnTo>
                        <a:pt x="243" y="399"/>
                      </a:lnTo>
                      <a:lnTo>
                        <a:pt x="331" y="393"/>
                      </a:lnTo>
                      <a:lnTo>
                        <a:pt x="433" y="406"/>
                      </a:lnTo>
                      <a:lnTo>
                        <a:pt x="460" y="441"/>
                      </a:lnTo>
                      <a:lnTo>
                        <a:pt x="430" y="465"/>
                      </a:lnTo>
                      <a:lnTo>
                        <a:pt x="346" y="467"/>
                      </a:lnTo>
                      <a:lnTo>
                        <a:pt x="201" y="471"/>
                      </a:lnTo>
                      <a:lnTo>
                        <a:pt x="139" y="437"/>
                      </a:lnTo>
                      <a:lnTo>
                        <a:pt x="99" y="418"/>
                      </a:lnTo>
                      <a:lnTo>
                        <a:pt x="137" y="363"/>
                      </a:lnTo>
                      <a:lnTo>
                        <a:pt x="142" y="330"/>
                      </a:lnTo>
                      <a:lnTo>
                        <a:pt x="59" y="406"/>
                      </a:lnTo>
                      <a:lnTo>
                        <a:pt x="36" y="452"/>
                      </a:lnTo>
                      <a:lnTo>
                        <a:pt x="112" y="509"/>
                      </a:lnTo>
                      <a:lnTo>
                        <a:pt x="0" y="500"/>
                      </a:lnTo>
                      <a:lnTo>
                        <a:pt x="108" y="547"/>
                      </a:lnTo>
                      <a:lnTo>
                        <a:pt x="205" y="555"/>
                      </a:lnTo>
                      <a:lnTo>
                        <a:pt x="483" y="547"/>
                      </a:lnTo>
                      <a:lnTo>
                        <a:pt x="513" y="397"/>
                      </a:lnTo>
                      <a:lnTo>
                        <a:pt x="435" y="262"/>
                      </a:lnTo>
                      <a:lnTo>
                        <a:pt x="382" y="175"/>
                      </a:lnTo>
                      <a:lnTo>
                        <a:pt x="376" y="22"/>
                      </a:lnTo>
                      <a:lnTo>
                        <a:pt x="331" y="0"/>
                      </a:lnTo>
                      <a:lnTo>
                        <a:pt x="186" y="28"/>
                      </a:lnTo>
                      <a:lnTo>
                        <a:pt x="355" y="34"/>
                      </a:lnTo>
                      <a:lnTo>
                        <a:pt x="346" y="97"/>
                      </a:lnTo>
                      <a:lnTo>
                        <a:pt x="317" y="43"/>
                      </a:lnTo>
                      <a:lnTo>
                        <a:pt x="251" y="57"/>
                      </a:lnTo>
                      <a:lnTo>
                        <a:pt x="236" y="138"/>
                      </a:lnTo>
                      <a:lnTo>
                        <a:pt x="175" y="87"/>
                      </a:lnTo>
                      <a:lnTo>
                        <a:pt x="84" y="156"/>
                      </a:lnTo>
                      <a:lnTo>
                        <a:pt x="44" y="214"/>
                      </a:lnTo>
                      <a:close/>
                    </a:path>
                  </a:pathLst>
                </a:custGeom>
                <a:solidFill>
                  <a:srgbClr val="5C66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7" name="Freeform 20"/>
                <p:cNvSpPr>
                  <a:spLocks/>
                </p:cNvSpPr>
                <p:nvPr/>
              </p:nvSpPr>
              <p:spPr bwMode="auto">
                <a:xfrm>
                  <a:off x="372" y="3368"/>
                  <a:ext cx="196" cy="137"/>
                </a:xfrm>
                <a:custGeom>
                  <a:avLst/>
                  <a:gdLst>
                    <a:gd name="T0" fmla="*/ 149 w 392"/>
                    <a:gd name="T1" fmla="*/ 0 h 274"/>
                    <a:gd name="T2" fmla="*/ 337 w 392"/>
                    <a:gd name="T3" fmla="*/ 102 h 274"/>
                    <a:gd name="T4" fmla="*/ 392 w 392"/>
                    <a:gd name="T5" fmla="*/ 131 h 274"/>
                    <a:gd name="T6" fmla="*/ 333 w 392"/>
                    <a:gd name="T7" fmla="*/ 205 h 274"/>
                    <a:gd name="T8" fmla="*/ 259 w 392"/>
                    <a:gd name="T9" fmla="*/ 203 h 274"/>
                    <a:gd name="T10" fmla="*/ 133 w 392"/>
                    <a:gd name="T11" fmla="*/ 230 h 274"/>
                    <a:gd name="T12" fmla="*/ 0 w 392"/>
                    <a:gd name="T13" fmla="*/ 274 h 274"/>
                    <a:gd name="T14" fmla="*/ 35 w 392"/>
                    <a:gd name="T15" fmla="*/ 215 h 274"/>
                    <a:gd name="T16" fmla="*/ 78 w 392"/>
                    <a:gd name="T17" fmla="*/ 133 h 274"/>
                    <a:gd name="T18" fmla="*/ 149 w 392"/>
                    <a:gd name="T19" fmla="*/ 0 h 274"/>
                    <a:gd name="T20" fmla="*/ 149 w 392"/>
                    <a:gd name="T21" fmla="*/ 0 h 27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92"/>
                    <a:gd name="T34" fmla="*/ 0 h 274"/>
                    <a:gd name="T35" fmla="*/ 392 w 392"/>
                    <a:gd name="T36" fmla="*/ 274 h 27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92" h="274">
                      <a:moveTo>
                        <a:pt x="149" y="0"/>
                      </a:moveTo>
                      <a:lnTo>
                        <a:pt x="337" y="102"/>
                      </a:lnTo>
                      <a:lnTo>
                        <a:pt x="392" y="131"/>
                      </a:lnTo>
                      <a:lnTo>
                        <a:pt x="333" y="205"/>
                      </a:lnTo>
                      <a:lnTo>
                        <a:pt x="259" y="203"/>
                      </a:lnTo>
                      <a:lnTo>
                        <a:pt x="133" y="230"/>
                      </a:lnTo>
                      <a:lnTo>
                        <a:pt x="0" y="274"/>
                      </a:lnTo>
                      <a:lnTo>
                        <a:pt x="35" y="215"/>
                      </a:lnTo>
                      <a:lnTo>
                        <a:pt x="78" y="133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rgbClr val="B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8" name="Freeform 21"/>
                <p:cNvSpPr>
                  <a:spLocks/>
                </p:cNvSpPr>
                <p:nvPr/>
              </p:nvSpPr>
              <p:spPr bwMode="auto">
                <a:xfrm>
                  <a:off x="409" y="3382"/>
                  <a:ext cx="70" cy="98"/>
                </a:xfrm>
                <a:custGeom>
                  <a:avLst/>
                  <a:gdLst>
                    <a:gd name="T0" fmla="*/ 122 w 141"/>
                    <a:gd name="T1" fmla="*/ 25 h 196"/>
                    <a:gd name="T2" fmla="*/ 141 w 141"/>
                    <a:gd name="T3" fmla="*/ 74 h 196"/>
                    <a:gd name="T4" fmla="*/ 101 w 141"/>
                    <a:gd name="T5" fmla="*/ 124 h 196"/>
                    <a:gd name="T6" fmla="*/ 101 w 141"/>
                    <a:gd name="T7" fmla="*/ 164 h 196"/>
                    <a:gd name="T8" fmla="*/ 29 w 141"/>
                    <a:gd name="T9" fmla="*/ 187 h 196"/>
                    <a:gd name="T10" fmla="*/ 0 w 141"/>
                    <a:gd name="T11" fmla="*/ 196 h 196"/>
                    <a:gd name="T12" fmla="*/ 10 w 141"/>
                    <a:gd name="T13" fmla="*/ 114 h 196"/>
                    <a:gd name="T14" fmla="*/ 63 w 141"/>
                    <a:gd name="T15" fmla="*/ 50 h 196"/>
                    <a:gd name="T16" fmla="*/ 78 w 141"/>
                    <a:gd name="T17" fmla="*/ 0 h 196"/>
                    <a:gd name="T18" fmla="*/ 122 w 141"/>
                    <a:gd name="T19" fmla="*/ 25 h 196"/>
                    <a:gd name="T20" fmla="*/ 122 w 141"/>
                    <a:gd name="T21" fmla="*/ 25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41"/>
                    <a:gd name="T34" fmla="*/ 0 h 196"/>
                    <a:gd name="T35" fmla="*/ 141 w 141"/>
                    <a:gd name="T36" fmla="*/ 196 h 19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41" h="196">
                      <a:moveTo>
                        <a:pt x="122" y="25"/>
                      </a:moveTo>
                      <a:lnTo>
                        <a:pt x="141" y="74"/>
                      </a:lnTo>
                      <a:lnTo>
                        <a:pt x="101" y="124"/>
                      </a:lnTo>
                      <a:lnTo>
                        <a:pt x="101" y="164"/>
                      </a:lnTo>
                      <a:lnTo>
                        <a:pt x="29" y="187"/>
                      </a:lnTo>
                      <a:lnTo>
                        <a:pt x="0" y="196"/>
                      </a:lnTo>
                      <a:lnTo>
                        <a:pt x="10" y="114"/>
                      </a:lnTo>
                      <a:lnTo>
                        <a:pt x="63" y="50"/>
                      </a:lnTo>
                      <a:lnTo>
                        <a:pt x="78" y="0"/>
                      </a:lnTo>
                      <a:lnTo>
                        <a:pt x="122" y="2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49" name="Freeform 22"/>
                <p:cNvSpPr>
                  <a:spLocks/>
                </p:cNvSpPr>
                <p:nvPr/>
              </p:nvSpPr>
              <p:spPr bwMode="auto">
                <a:xfrm>
                  <a:off x="441" y="1928"/>
                  <a:ext cx="1407" cy="1508"/>
                </a:xfrm>
                <a:custGeom>
                  <a:avLst/>
                  <a:gdLst>
                    <a:gd name="T0" fmla="*/ 160 w 2814"/>
                    <a:gd name="T1" fmla="*/ 1361 h 3017"/>
                    <a:gd name="T2" fmla="*/ 458 w 2814"/>
                    <a:gd name="T3" fmla="*/ 1842 h 3017"/>
                    <a:gd name="T4" fmla="*/ 331 w 2814"/>
                    <a:gd name="T5" fmla="*/ 2091 h 3017"/>
                    <a:gd name="T6" fmla="*/ 88 w 2814"/>
                    <a:gd name="T7" fmla="*/ 2528 h 3017"/>
                    <a:gd name="T8" fmla="*/ 15 w 2814"/>
                    <a:gd name="T9" fmla="*/ 2751 h 3017"/>
                    <a:gd name="T10" fmla="*/ 0 w 2814"/>
                    <a:gd name="T11" fmla="*/ 2884 h 3017"/>
                    <a:gd name="T12" fmla="*/ 293 w 2814"/>
                    <a:gd name="T13" fmla="*/ 2956 h 3017"/>
                    <a:gd name="T14" fmla="*/ 453 w 2814"/>
                    <a:gd name="T15" fmla="*/ 2800 h 3017"/>
                    <a:gd name="T16" fmla="*/ 861 w 2814"/>
                    <a:gd name="T17" fmla="*/ 1998 h 3017"/>
                    <a:gd name="T18" fmla="*/ 1061 w 2814"/>
                    <a:gd name="T19" fmla="*/ 1804 h 3017"/>
                    <a:gd name="T20" fmla="*/ 1841 w 2814"/>
                    <a:gd name="T21" fmla="*/ 2053 h 3017"/>
                    <a:gd name="T22" fmla="*/ 2227 w 2814"/>
                    <a:gd name="T23" fmla="*/ 2203 h 3017"/>
                    <a:gd name="T24" fmla="*/ 2383 w 2814"/>
                    <a:gd name="T25" fmla="*/ 2568 h 3017"/>
                    <a:gd name="T26" fmla="*/ 2531 w 2814"/>
                    <a:gd name="T27" fmla="*/ 2844 h 3017"/>
                    <a:gd name="T28" fmla="*/ 2780 w 2814"/>
                    <a:gd name="T29" fmla="*/ 2751 h 3017"/>
                    <a:gd name="T30" fmla="*/ 2774 w 2814"/>
                    <a:gd name="T31" fmla="*/ 2169 h 3017"/>
                    <a:gd name="T32" fmla="*/ 2609 w 2814"/>
                    <a:gd name="T33" fmla="*/ 1798 h 3017"/>
                    <a:gd name="T34" fmla="*/ 2029 w 2814"/>
                    <a:gd name="T35" fmla="*/ 1361 h 3017"/>
                    <a:gd name="T36" fmla="*/ 1940 w 2814"/>
                    <a:gd name="T37" fmla="*/ 1146 h 3017"/>
                    <a:gd name="T38" fmla="*/ 2383 w 2814"/>
                    <a:gd name="T39" fmla="*/ 1234 h 3017"/>
                    <a:gd name="T40" fmla="*/ 2626 w 2814"/>
                    <a:gd name="T41" fmla="*/ 1173 h 3017"/>
                    <a:gd name="T42" fmla="*/ 2763 w 2814"/>
                    <a:gd name="T43" fmla="*/ 1063 h 3017"/>
                    <a:gd name="T44" fmla="*/ 2736 w 2814"/>
                    <a:gd name="T45" fmla="*/ 886 h 3017"/>
                    <a:gd name="T46" fmla="*/ 2647 w 2814"/>
                    <a:gd name="T47" fmla="*/ 648 h 3017"/>
                    <a:gd name="T48" fmla="*/ 2481 w 2814"/>
                    <a:gd name="T49" fmla="*/ 492 h 3017"/>
                    <a:gd name="T50" fmla="*/ 2400 w 2814"/>
                    <a:gd name="T51" fmla="*/ 365 h 3017"/>
                    <a:gd name="T52" fmla="*/ 1681 w 2814"/>
                    <a:gd name="T53" fmla="*/ 0 h 3017"/>
                    <a:gd name="T54" fmla="*/ 1166 w 2814"/>
                    <a:gd name="T55" fmla="*/ 6 h 3017"/>
                    <a:gd name="T56" fmla="*/ 951 w 2814"/>
                    <a:gd name="T57" fmla="*/ 99 h 3017"/>
                    <a:gd name="T58" fmla="*/ 823 w 2814"/>
                    <a:gd name="T59" fmla="*/ 194 h 3017"/>
                    <a:gd name="T60" fmla="*/ 641 w 2814"/>
                    <a:gd name="T61" fmla="*/ 348 h 3017"/>
                    <a:gd name="T62" fmla="*/ 386 w 2814"/>
                    <a:gd name="T63" fmla="*/ 570 h 3017"/>
                    <a:gd name="T64" fmla="*/ 253 w 2814"/>
                    <a:gd name="T65" fmla="*/ 941 h 30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2814"/>
                    <a:gd name="T100" fmla="*/ 0 h 3017"/>
                    <a:gd name="T101" fmla="*/ 2814 w 2814"/>
                    <a:gd name="T102" fmla="*/ 3017 h 3017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2814" h="3017">
                      <a:moveTo>
                        <a:pt x="253" y="941"/>
                      </a:moveTo>
                      <a:lnTo>
                        <a:pt x="160" y="1361"/>
                      </a:lnTo>
                      <a:lnTo>
                        <a:pt x="354" y="1633"/>
                      </a:lnTo>
                      <a:lnTo>
                        <a:pt x="458" y="1842"/>
                      </a:lnTo>
                      <a:lnTo>
                        <a:pt x="420" y="1948"/>
                      </a:lnTo>
                      <a:lnTo>
                        <a:pt x="331" y="2091"/>
                      </a:lnTo>
                      <a:lnTo>
                        <a:pt x="242" y="2197"/>
                      </a:lnTo>
                      <a:lnTo>
                        <a:pt x="88" y="2528"/>
                      </a:lnTo>
                      <a:lnTo>
                        <a:pt x="50" y="2606"/>
                      </a:lnTo>
                      <a:lnTo>
                        <a:pt x="15" y="2751"/>
                      </a:lnTo>
                      <a:lnTo>
                        <a:pt x="32" y="2806"/>
                      </a:lnTo>
                      <a:lnTo>
                        <a:pt x="0" y="2884"/>
                      </a:lnTo>
                      <a:lnTo>
                        <a:pt x="259" y="3017"/>
                      </a:lnTo>
                      <a:lnTo>
                        <a:pt x="293" y="2956"/>
                      </a:lnTo>
                      <a:lnTo>
                        <a:pt x="398" y="2916"/>
                      </a:lnTo>
                      <a:lnTo>
                        <a:pt x="453" y="2800"/>
                      </a:lnTo>
                      <a:lnTo>
                        <a:pt x="603" y="2513"/>
                      </a:lnTo>
                      <a:lnTo>
                        <a:pt x="861" y="1998"/>
                      </a:lnTo>
                      <a:lnTo>
                        <a:pt x="1000" y="1876"/>
                      </a:lnTo>
                      <a:lnTo>
                        <a:pt x="1061" y="1804"/>
                      </a:lnTo>
                      <a:lnTo>
                        <a:pt x="1377" y="1832"/>
                      </a:lnTo>
                      <a:lnTo>
                        <a:pt x="1841" y="2053"/>
                      </a:lnTo>
                      <a:lnTo>
                        <a:pt x="2116" y="2108"/>
                      </a:lnTo>
                      <a:lnTo>
                        <a:pt x="2227" y="2203"/>
                      </a:lnTo>
                      <a:lnTo>
                        <a:pt x="2388" y="2253"/>
                      </a:lnTo>
                      <a:lnTo>
                        <a:pt x="2383" y="2568"/>
                      </a:lnTo>
                      <a:lnTo>
                        <a:pt x="2409" y="2817"/>
                      </a:lnTo>
                      <a:lnTo>
                        <a:pt x="2531" y="2844"/>
                      </a:lnTo>
                      <a:lnTo>
                        <a:pt x="2698" y="2829"/>
                      </a:lnTo>
                      <a:lnTo>
                        <a:pt x="2780" y="2751"/>
                      </a:lnTo>
                      <a:lnTo>
                        <a:pt x="2814" y="2528"/>
                      </a:lnTo>
                      <a:lnTo>
                        <a:pt x="2774" y="2169"/>
                      </a:lnTo>
                      <a:lnTo>
                        <a:pt x="2748" y="2009"/>
                      </a:lnTo>
                      <a:lnTo>
                        <a:pt x="2609" y="1798"/>
                      </a:lnTo>
                      <a:lnTo>
                        <a:pt x="2293" y="1538"/>
                      </a:lnTo>
                      <a:lnTo>
                        <a:pt x="2029" y="1361"/>
                      </a:lnTo>
                      <a:lnTo>
                        <a:pt x="1803" y="1251"/>
                      </a:lnTo>
                      <a:lnTo>
                        <a:pt x="1940" y="1146"/>
                      </a:lnTo>
                      <a:lnTo>
                        <a:pt x="2227" y="1025"/>
                      </a:lnTo>
                      <a:lnTo>
                        <a:pt x="2383" y="1234"/>
                      </a:lnTo>
                      <a:lnTo>
                        <a:pt x="2521" y="1179"/>
                      </a:lnTo>
                      <a:lnTo>
                        <a:pt x="2626" y="1173"/>
                      </a:lnTo>
                      <a:lnTo>
                        <a:pt x="2742" y="1179"/>
                      </a:lnTo>
                      <a:lnTo>
                        <a:pt x="2763" y="1063"/>
                      </a:lnTo>
                      <a:lnTo>
                        <a:pt x="2719" y="990"/>
                      </a:lnTo>
                      <a:lnTo>
                        <a:pt x="2736" y="886"/>
                      </a:lnTo>
                      <a:lnTo>
                        <a:pt x="2742" y="819"/>
                      </a:lnTo>
                      <a:lnTo>
                        <a:pt x="2647" y="648"/>
                      </a:lnTo>
                      <a:lnTo>
                        <a:pt x="2537" y="542"/>
                      </a:lnTo>
                      <a:lnTo>
                        <a:pt x="2481" y="492"/>
                      </a:lnTo>
                      <a:lnTo>
                        <a:pt x="2432" y="409"/>
                      </a:lnTo>
                      <a:lnTo>
                        <a:pt x="2400" y="365"/>
                      </a:lnTo>
                      <a:lnTo>
                        <a:pt x="2333" y="316"/>
                      </a:lnTo>
                      <a:lnTo>
                        <a:pt x="1681" y="0"/>
                      </a:lnTo>
                      <a:lnTo>
                        <a:pt x="1388" y="6"/>
                      </a:lnTo>
                      <a:lnTo>
                        <a:pt x="1166" y="6"/>
                      </a:lnTo>
                      <a:lnTo>
                        <a:pt x="1027" y="23"/>
                      </a:lnTo>
                      <a:lnTo>
                        <a:pt x="951" y="99"/>
                      </a:lnTo>
                      <a:lnTo>
                        <a:pt x="922" y="145"/>
                      </a:lnTo>
                      <a:lnTo>
                        <a:pt x="823" y="194"/>
                      </a:lnTo>
                      <a:lnTo>
                        <a:pt x="763" y="249"/>
                      </a:lnTo>
                      <a:lnTo>
                        <a:pt x="641" y="348"/>
                      </a:lnTo>
                      <a:lnTo>
                        <a:pt x="363" y="515"/>
                      </a:lnTo>
                      <a:lnTo>
                        <a:pt x="386" y="570"/>
                      </a:lnTo>
                      <a:lnTo>
                        <a:pt x="253" y="941"/>
                      </a:lnTo>
                      <a:close/>
                    </a:path>
                  </a:pathLst>
                </a:custGeom>
                <a:solidFill>
                  <a:srgbClr val="E5E5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0" name="Freeform 23"/>
                <p:cNvSpPr>
                  <a:spLocks/>
                </p:cNvSpPr>
                <p:nvPr/>
              </p:nvSpPr>
              <p:spPr bwMode="auto">
                <a:xfrm>
                  <a:off x="1288" y="2152"/>
                  <a:ext cx="197" cy="151"/>
                </a:xfrm>
                <a:custGeom>
                  <a:avLst/>
                  <a:gdLst>
                    <a:gd name="T0" fmla="*/ 0 w 394"/>
                    <a:gd name="T1" fmla="*/ 0 h 302"/>
                    <a:gd name="T2" fmla="*/ 48 w 394"/>
                    <a:gd name="T3" fmla="*/ 133 h 302"/>
                    <a:gd name="T4" fmla="*/ 147 w 394"/>
                    <a:gd name="T5" fmla="*/ 302 h 302"/>
                    <a:gd name="T6" fmla="*/ 236 w 394"/>
                    <a:gd name="T7" fmla="*/ 199 h 302"/>
                    <a:gd name="T8" fmla="*/ 394 w 394"/>
                    <a:gd name="T9" fmla="*/ 80 h 302"/>
                    <a:gd name="T10" fmla="*/ 194 w 394"/>
                    <a:gd name="T11" fmla="*/ 89 h 302"/>
                    <a:gd name="T12" fmla="*/ 73 w 394"/>
                    <a:gd name="T13" fmla="*/ 43 h 302"/>
                    <a:gd name="T14" fmla="*/ 0 w 394"/>
                    <a:gd name="T15" fmla="*/ 0 h 302"/>
                    <a:gd name="T16" fmla="*/ 0 w 394"/>
                    <a:gd name="T17" fmla="*/ 0 h 30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94"/>
                    <a:gd name="T28" fmla="*/ 0 h 302"/>
                    <a:gd name="T29" fmla="*/ 394 w 394"/>
                    <a:gd name="T30" fmla="*/ 302 h 30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94" h="302">
                      <a:moveTo>
                        <a:pt x="0" y="0"/>
                      </a:moveTo>
                      <a:lnTo>
                        <a:pt x="48" y="133"/>
                      </a:lnTo>
                      <a:lnTo>
                        <a:pt x="147" y="302"/>
                      </a:lnTo>
                      <a:lnTo>
                        <a:pt x="236" y="199"/>
                      </a:lnTo>
                      <a:lnTo>
                        <a:pt x="394" y="80"/>
                      </a:lnTo>
                      <a:lnTo>
                        <a:pt x="194" y="89"/>
                      </a:lnTo>
                      <a:lnTo>
                        <a:pt x="73" y="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59A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1" name="Freeform 24"/>
                <p:cNvSpPr>
                  <a:spLocks/>
                </p:cNvSpPr>
                <p:nvPr/>
              </p:nvSpPr>
              <p:spPr bwMode="auto">
                <a:xfrm>
                  <a:off x="684" y="2139"/>
                  <a:ext cx="1126" cy="1211"/>
                </a:xfrm>
                <a:custGeom>
                  <a:avLst/>
                  <a:gdLst>
                    <a:gd name="T0" fmla="*/ 135 w 2251"/>
                    <a:gd name="T1" fmla="*/ 308 h 2422"/>
                    <a:gd name="T2" fmla="*/ 203 w 2251"/>
                    <a:gd name="T3" fmla="*/ 228 h 2422"/>
                    <a:gd name="T4" fmla="*/ 386 w 2251"/>
                    <a:gd name="T5" fmla="*/ 0 h 2422"/>
                    <a:gd name="T6" fmla="*/ 422 w 2251"/>
                    <a:gd name="T7" fmla="*/ 114 h 2422"/>
                    <a:gd name="T8" fmla="*/ 489 w 2251"/>
                    <a:gd name="T9" fmla="*/ 103 h 2422"/>
                    <a:gd name="T10" fmla="*/ 513 w 2251"/>
                    <a:gd name="T11" fmla="*/ 158 h 2422"/>
                    <a:gd name="T12" fmla="*/ 633 w 2251"/>
                    <a:gd name="T13" fmla="*/ 51 h 2422"/>
                    <a:gd name="T14" fmla="*/ 675 w 2251"/>
                    <a:gd name="T15" fmla="*/ 169 h 2422"/>
                    <a:gd name="T16" fmla="*/ 818 w 2251"/>
                    <a:gd name="T17" fmla="*/ 139 h 2422"/>
                    <a:gd name="T18" fmla="*/ 867 w 2251"/>
                    <a:gd name="T19" fmla="*/ 173 h 2422"/>
                    <a:gd name="T20" fmla="*/ 943 w 2251"/>
                    <a:gd name="T21" fmla="*/ 50 h 2422"/>
                    <a:gd name="T22" fmla="*/ 972 w 2251"/>
                    <a:gd name="T23" fmla="*/ 120 h 2422"/>
                    <a:gd name="T24" fmla="*/ 903 w 2251"/>
                    <a:gd name="T25" fmla="*/ 308 h 2422"/>
                    <a:gd name="T26" fmla="*/ 985 w 2251"/>
                    <a:gd name="T27" fmla="*/ 310 h 2422"/>
                    <a:gd name="T28" fmla="*/ 1015 w 2251"/>
                    <a:gd name="T29" fmla="*/ 359 h 2422"/>
                    <a:gd name="T30" fmla="*/ 1112 w 2251"/>
                    <a:gd name="T31" fmla="*/ 392 h 2422"/>
                    <a:gd name="T32" fmla="*/ 1088 w 2251"/>
                    <a:gd name="T33" fmla="*/ 587 h 2422"/>
                    <a:gd name="T34" fmla="*/ 1262 w 2251"/>
                    <a:gd name="T35" fmla="*/ 468 h 2422"/>
                    <a:gd name="T36" fmla="*/ 1278 w 2251"/>
                    <a:gd name="T37" fmla="*/ 492 h 2422"/>
                    <a:gd name="T38" fmla="*/ 1067 w 2251"/>
                    <a:gd name="T39" fmla="*/ 719 h 2422"/>
                    <a:gd name="T40" fmla="*/ 1397 w 2251"/>
                    <a:gd name="T41" fmla="*/ 544 h 2422"/>
                    <a:gd name="T42" fmla="*/ 1508 w 2251"/>
                    <a:gd name="T43" fmla="*/ 473 h 2422"/>
                    <a:gd name="T44" fmla="*/ 1620 w 2251"/>
                    <a:gd name="T45" fmla="*/ 304 h 2422"/>
                    <a:gd name="T46" fmla="*/ 1466 w 2251"/>
                    <a:gd name="T47" fmla="*/ 597 h 2422"/>
                    <a:gd name="T48" fmla="*/ 1156 w 2251"/>
                    <a:gd name="T49" fmla="*/ 962 h 2422"/>
                    <a:gd name="T50" fmla="*/ 1283 w 2251"/>
                    <a:gd name="T51" fmla="*/ 1038 h 2422"/>
                    <a:gd name="T52" fmla="*/ 1390 w 2251"/>
                    <a:gd name="T53" fmla="*/ 1101 h 2422"/>
                    <a:gd name="T54" fmla="*/ 1319 w 2251"/>
                    <a:gd name="T55" fmla="*/ 1144 h 2422"/>
                    <a:gd name="T56" fmla="*/ 1542 w 2251"/>
                    <a:gd name="T57" fmla="*/ 1194 h 2422"/>
                    <a:gd name="T58" fmla="*/ 1445 w 2251"/>
                    <a:gd name="T59" fmla="*/ 1238 h 2422"/>
                    <a:gd name="T60" fmla="*/ 1338 w 2251"/>
                    <a:gd name="T61" fmla="*/ 1298 h 2422"/>
                    <a:gd name="T62" fmla="*/ 1565 w 2251"/>
                    <a:gd name="T63" fmla="*/ 1329 h 2422"/>
                    <a:gd name="T64" fmla="*/ 1504 w 2251"/>
                    <a:gd name="T65" fmla="*/ 1390 h 2422"/>
                    <a:gd name="T66" fmla="*/ 1620 w 2251"/>
                    <a:gd name="T67" fmla="*/ 1441 h 2422"/>
                    <a:gd name="T68" fmla="*/ 1812 w 2251"/>
                    <a:gd name="T69" fmla="*/ 1517 h 2422"/>
                    <a:gd name="T70" fmla="*/ 1962 w 2251"/>
                    <a:gd name="T71" fmla="*/ 1583 h 2422"/>
                    <a:gd name="T72" fmla="*/ 2057 w 2251"/>
                    <a:gd name="T73" fmla="*/ 1673 h 2422"/>
                    <a:gd name="T74" fmla="*/ 2109 w 2251"/>
                    <a:gd name="T75" fmla="*/ 1654 h 2422"/>
                    <a:gd name="T76" fmla="*/ 2152 w 2251"/>
                    <a:gd name="T77" fmla="*/ 1606 h 2422"/>
                    <a:gd name="T78" fmla="*/ 2221 w 2251"/>
                    <a:gd name="T79" fmla="*/ 1665 h 2422"/>
                    <a:gd name="T80" fmla="*/ 2234 w 2251"/>
                    <a:gd name="T81" fmla="*/ 1775 h 2422"/>
                    <a:gd name="T82" fmla="*/ 2251 w 2251"/>
                    <a:gd name="T83" fmla="*/ 1992 h 2422"/>
                    <a:gd name="T84" fmla="*/ 2251 w 2251"/>
                    <a:gd name="T85" fmla="*/ 2203 h 2422"/>
                    <a:gd name="T86" fmla="*/ 2175 w 2251"/>
                    <a:gd name="T87" fmla="*/ 2315 h 2422"/>
                    <a:gd name="T88" fmla="*/ 2128 w 2251"/>
                    <a:gd name="T89" fmla="*/ 2422 h 2422"/>
                    <a:gd name="T90" fmla="*/ 1943 w 2251"/>
                    <a:gd name="T91" fmla="*/ 2382 h 2422"/>
                    <a:gd name="T92" fmla="*/ 1681 w 2251"/>
                    <a:gd name="T93" fmla="*/ 1732 h 2422"/>
                    <a:gd name="T94" fmla="*/ 949 w 2251"/>
                    <a:gd name="T95" fmla="*/ 1452 h 2422"/>
                    <a:gd name="T96" fmla="*/ 555 w 2251"/>
                    <a:gd name="T97" fmla="*/ 1401 h 2422"/>
                    <a:gd name="T98" fmla="*/ 519 w 2251"/>
                    <a:gd name="T99" fmla="*/ 1367 h 2422"/>
                    <a:gd name="T100" fmla="*/ 393 w 2251"/>
                    <a:gd name="T101" fmla="*/ 952 h 2422"/>
                    <a:gd name="T102" fmla="*/ 272 w 2251"/>
                    <a:gd name="T103" fmla="*/ 770 h 2422"/>
                    <a:gd name="T104" fmla="*/ 0 w 2251"/>
                    <a:gd name="T105" fmla="*/ 660 h 2422"/>
                    <a:gd name="T106" fmla="*/ 186 w 2251"/>
                    <a:gd name="T107" fmla="*/ 643 h 2422"/>
                    <a:gd name="T108" fmla="*/ 139 w 2251"/>
                    <a:gd name="T109" fmla="*/ 485 h 2422"/>
                    <a:gd name="T110" fmla="*/ 91 w 2251"/>
                    <a:gd name="T111" fmla="*/ 392 h 2422"/>
                    <a:gd name="T112" fmla="*/ 63 w 2251"/>
                    <a:gd name="T113" fmla="*/ 333 h 242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2251"/>
                    <a:gd name="T172" fmla="*/ 0 h 2422"/>
                    <a:gd name="T173" fmla="*/ 2251 w 2251"/>
                    <a:gd name="T174" fmla="*/ 2422 h 242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2251" h="2422">
                      <a:moveTo>
                        <a:pt x="63" y="333"/>
                      </a:moveTo>
                      <a:lnTo>
                        <a:pt x="135" y="308"/>
                      </a:lnTo>
                      <a:lnTo>
                        <a:pt x="171" y="337"/>
                      </a:lnTo>
                      <a:lnTo>
                        <a:pt x="203" y="228"/>
                      </a:lnTo>
                      <a:lnTo>
                        <a:pt x="245" y="145"/>
                      </a:lnTo>
                      <a:lnTo>
                        <a:pt x="386" y="0"/>
                      </a:lnTo>
                      <a:lnTo>
                        <a:pt x="310" y="169"/>
                      </a:lnTo>
                      <a:lnTo>
                        <a:pt x="422" y="114"/>
                      </a:lnTo>
                      <a:lnTo>
                        <a:pt x="411" y="171"/>
                      </a:lnTo>
                      <a:lnTo>
                        <a:pt x="489" y="103"/>
                      </a:lnTo>
                      <a:lnTo>
                        <a:pt x="540" y="91"/>
                      </a:lnTo>
                      <a:lnTo>
                        <a:pt x="513" y="158"/>
                      </a:lnTo>
                      <a:lnTo>
                        <a:pt x="582" y="101"/>
                      </a:lnTo>
                      <a:lnTo>
                        <a:pt x="633" y="51"/>
                      </a:lnTo>
                      <a:lnTo>
                        <a:pt x="698" y="51"/>
                      </a:lnTo>
                      <a:lnTo>
                        <a:pt x="675" y="169"/>
                      </a:lnTo>
                      <a:lnTo>
                        <a:pt x="816" y="74"/>
                      </a:lnTo>
                      <a:lnTo>
                        <a:pt x="818" y="139"/>
                      </a:lnTo>
                      <a:lnTo>
                        <a:pt x="818" y="221"/>
                      </a:lnTo>
                      <a:lnTo>
                        <a:pt x="867" y="173"/>
                      </a:lnTo>
                      <a:lnTo>
                        <a:pt x="905" y="74"/>
                      </a:lnTo>
                      <a:lnTo>
                        <a:pt x="943" y="50"/>
                      </a:lnTo>
                      <a:lnTo>
                        <a:pt x="903" y="173"/>
                      </a:lnTo>
                      <a:lnTo>
                        <a:pt x="972" y="120"/>
                      </a:lnTo>
                      <a:lnTo>
                        <a:pt x="943" y="241"/>
                      </a:lnTo>
                      <a:lnTo>
                        <a:pt x="903" y="308"/>
                      </a:lnTo>
                      <a:lnTo>
                        <a:pt x="1021" y="232"/>
                      </a:lnTo>
                      <a:lnTo>
                        <a:pt x="985" y="310"/>
                      </a:lnTo>
                      <a:lnTo>
                        <a:pt x="991" y="348"/>
                      </a:lnTo>
                      <a:lnTo>
                        <a:pt x="1015" y="359"/>
                      </a:lnTo>
                      <a:lnTo>
                        <a:pt x="1082" y="299"/>
                      </a:lnTo>
                      <a:lnTo>
                        <a:pt x="1112" y="392"/>
                      </a:lnTo>
                      <a:lnTo>
                        <a:pt x="1116" y="496"/>
                      </a:lnTo>
                      <a:lnTo>
                        <a:pt x="1088" y="587"/>
                      </a:lnTo>
                      <a:lnTo>
                        <a:pt x="1179" y="517"/>
                      </a:lnTo>
                      <a:lnTo>
                        <a:pt x="1262" y="468"/>
                      </a:lnTo>
                      <a:lnTo>
                        <a:pt x="1346" y="359"/>
                      </a:lnTo>
                      <a:lnTo>
                        <a:pt x="1278" y="492"/>
                      </a:lnTo>
                      <a:lnTo>
                        <a:pt x="1143" y="646"/>
                      </a:lnTo>
                      <a:lnTo>
                        <a:pt x="1067" y="719"/>
                      </a:lnTo>
                      <a:lnTo>
                        <a:pt x="1188" y="673"/>
                      </a:lnTo>
                      <a:lnTo>
                        <a:pt x="1397" y="544"/>
                      </a:lnTo>
                      <a:lnTo>
                        <a:pt x="1536" y="337"/>
                      </a:lnTo>
                      <a:lnTo>
                        <a:pt x="1508" y="473"/>
                      </a:lnTo>
                      <a:lnTo>
                        <a:pt x="1576" y="409"/>
                      </a:lnTo>
                      <a:lnTo>
                        <a:pt x="1620" y="304"/>
                      </a:lnTo>
                      <a:lnTo>
                        <a:pt x="1551" y="500"/>
                      </a:lnTo>
                      <a:lnTo>
                        <a:pt x="1466" y="597"/>
                      </a:lnTo>
                      <a:lnTo>
                        <a:pt x="1371" y="776"/>
                      </a:lnTo>
                      <a:lnTo>
                        <a:pt x="1156" y="962"/>
                      </a:lnTo>
                      <a:lnTo>
                        <a:pt x="1200" y="1019"/>
                      </a:lnTo>
                      <a:lnTo>
                        <a:pt x="1283" y="1038"/>
                      </a:lnTo>
                      <a:lnTo>
                        <a:pt x="1358" y="1046"/>
                      </a:lnTo>
                      <a:lnTo>
                        <a:pt x="1390" y="1101"/>
                      </a:lnTo>
                      <a:lnTo>
                        <a:pt x="1226" y="1171"/>
                      </a:lnTo>
                      <a:lnTo>
                        <a:pt x="1319" y="1144"/>
                      </a:lnTo>
                      <a:lnTo>
                        <a:pt x="1441" y="1127"/>
                      </a:lnTo>
                      <a:lnTo>
                        <a:pt x="1542" y="1194"/>
                      </a:lnTo>
                      <a:lnTo>
                        <a:pt x="1589" y="1241"/>
                      </a:lnTo>
                      <a:lnTo>
                        <a:pt x="1445" y="1238"/>
                      </a:lnTo>
                      <a:lnTo>
                        <a:pt x="1359" y="1276"/>
                      </a:lnTo>
                      <a:lnTo>
                        <a:pt x="1338" y="1298"/>
                      </a:lnTo>
                      <a:lnTo>
                        <a:pt x="1426" y="1327"/>
                      </a:lnTo>
                      <a:lnTo>
                        <a:pt x="1565" y="1329"/>
                      </a:lnTo>
                      <a:lnTo>
                        <a:pt x="1648" y="1371"/>
                      </a:lnTo>
                      <a:lnTo>
                        <a:pt x="1504" y="1390"/>
                      </a:lnTo>
                      <a:lnTo>
                        <a:pt x="1416" y="1410"/>
                      </a:lnTo>
                      <a:lnTo>
                        <a:pt x="1620" y="1441"/>
                      </a:lnTo>
                      <a:lnTo>
                        <a:pt x="1829" y="1477"/>
                      </a:lnTo>
                      <a:lnTo>
                        <a:pt x="1812" y="1517"/>
                      </a:lnTo>
                      <a:lnTo>
                        <a:pt x="1917" y="1555"/>
                      </a:lnTo>
                      <a:lnTo>
                        <a:pt x="1962" y="1583"/>
                      </a:lnTo>
                      <a:lnTo>
                        <a:pt x="2006" y="1640"/>
                      </a:lnTo>
                      <a:lnTo>
                        <a:pt x="2057" y="1673"/>
                      </a:lnTo>
                      <a:lnTo>
                        <a:pt x="2107" y="1686"/>
                      </a:lnTo>
                      <a:lnTo>
                        <a:pt x="2109" y="1654"/>
                      </a:lnTo>
                      <a:lnTo>
                        <a:pt x="2090" y="1616"/>
                      </a:lnTo>
                      <a:lnTo>
                        <a:pt x="2152" y="1606"/>
                      </a:lnTo>
                      <a:lnTo>
                        <a:pt x="2192" y="1618"/>
                      </a:lnTo>
                      <a:lnTo>
                        <a:pt x="2221" y="1665"/>
                      </a:lnTo>
                      <a:lnTo>
                        <a:pt x="2209" y="1711"/>
                      </a:lnTo>
                      <a:lnTo>
                        <a:pt x="2234" y="1775"/>
                      </a:lnTo>
                      <a:lnTo>
                        <a:pt x="2226" y="1891"/>
                      </a:lnTo>
                      <a:lnTo>
                        <a:pt x="2251" y="1992"/>
                      </a:lnTo>
                      <a:lnTo>
                        <a:pt x="2251" y="2068"/>
                      </a:lnTo>
                      <a:lnTo>
                        <a:pt x="2251" y="2203"/>
                      </a:lnTo>
                      <a:lnTo>
                        <a:pt x="2228" y="2262"/>
                      </a:lnTo>
                      <a:lnTo>
                        <a:pt x="2175" y="2315"/>
                      </a:lnTo>
                      <a:lnTo>
                        <a:pt x="2215" y="2401"/>
                      </a:lnTo>
                      <a:lnTo>
                        <a:pt x="2128" y="2422"/>
                      </a:lnTo>
                      <a:lnTo>
                        <a:pt x="2006" y="2410"/>
                      </a:lnTo>
                      <a:lnTo>
                        <a:pt x="1943" y="2382"/>
                      </a:lnTo>
                      <a:lnTo>
                        <a:pt x="1888" y="1850"/>
                      </a:lnTo>
                      <a:lnTo>
                        <a:pt x="1681" y="1732"/>
                      </a:lnTo>
                      <a:lnTo>
                        <a:pt x="1283" y="1631"/>
                      </a:lnTo>
                      <a:lnTo>
                        <a:pt x="949" y="1452"/>
                      </a:lnTo>
                      <a:lnTo>
                        <a:pt x="595" y="1327"/>
                      </a:lnTo>
                      <a:lnTo>
                        <a:pt x="555" y="1401"/>
                      </a:lnTo>
                      <a:lnTo>
                        <a:pt x="475" y="1490"/>
                      </a:lnTo>
                      <a:lnTo>
                        <a:pt x="519" y="1367"/>
                      </a:lnTo>
                      <a:lnTo>
                        <a:pt x="470" y="1180"/>
                      </a:lnTo>
                      <a:lnTo>
                        <a:pt x="393" y="952"/>
                      </a:lnTo>
                      <a:lnTo>
                        <a:pt x="367" y="863"/>
                      </a:lnTo>
                      <a:lnTo>
                        <a:pt x="272" y="770"/>
                      </a:lnTo>
                      <a:lnTo>
                        <a:pt x="160" y="698"/>
                      </a:lnTo>
                      <a:lnTo>
                        <a:pt x="0" y="660"/>
                      </a:lnTo>
                      <a:lnTo>
                        <a:pt x="78" y="646"/>
                      </a:lnTo>
                      <a:lnTo>
                        <a:pt x="186" y="643"/>
                      </a:lnTo>
                      <a:lnTo>
                        <a:pt x="135" y="559"/>
                      </a:lnTo>
                      <a:lnTo>
                        <a:pt x="139" y="485"/>
                      </a:lnTo>
                      <a:lnTo>
                        <a:pt x="95" y="420"/>
                      </a:lnTo>
                      <a:lnTo>
                        <a:pt x="91" y="392"/>
                      </a:lnTo>
                      <a:lnTo>
                        <a:pt x="63" y="333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2" name="Freeform 25"/>
                <p:cNvSpPr>
                  <a:spLocks/>
                </p:cNvSpPr>
                <p:nvPr/>
              </p:nvSpPr>
              <p:spPr bwMode="auto">
                <a:xfrm>
                  <a:off x="1429" y="2946"/>
                  <a:ext cx="336" cy="403"/>
                </a:xfrm>
                <a:custGeom>
                  <a:avLst/>
                  <a:gdLst>
                    <a:gd name="T0" fmla="*/ 209 w 673"/>
                    <a:gd name="T1" fmla="*/ 85 h 806"/>
                    <a:gd name="T2" fmla="*/ 270 w 673"/>
                    <a:gd name="T3" fmla="*/ 141 h 806"/>
                    <a:gd name="T4" fmla="*/ 439 w 673"/>
                    <a:gd name="T5" fmla="*/ 148 h 806"/>
                    <a:gd name="T6" fmla="*/ 492 w 673"/>
                    <a:gd name="T7" fmla="*/ 148 h 806"/>
                    <a:gd name="T8" fmla="*/ 418 w 673"/>
                    <a:gd name="T9" fmla="*/ 53 h 806"/>
                    <a:gd name="T10" fmla="*/ 549 w 673"/>
                    <a:gd name="T11" fmla="*/ 108 h 806"/>
                    <a:gd name="T12" fmla="*/ 629 w 673"/>
                    <a:gd name="T13" fmla="*/ 154 h 806"/>
                    <a:gd name="T14" fmla="*/ 673 w 673"/>
                    <a:gd name="T15" fmla="*/ 226 h 806"/>
                    <a:gd name="T16" fmla="*/ 629 w 673"/>
                    <a:gd name="T17" fmla="*/ 314 h 806"/>
                    <a:gd name="T18" fmla="*/ 673 w 673"/>
                    <a:gd name="T19" fmla="*/ 424 h 806"/>
                    <a:gd name="T20" fmla="*/ 654 w 673"/>
                    <a:gd name="T21" fmla="*/ 521 h 806"/>
                    <a:gd name="T22" fmla="*/ 608 w 673"/>
                    <a:gd name="T23" fmla="*/ 583 h 806"/>
                    <a:gd name="T24" fmla="*/ 608 w 673"/>
                    <a:gd name="T25" fmla="*/ 629 h 806"/>
                    <a:gd name="T26" fmla="*/ 561 w 673"/>
                    <a:gd name="T27" fmla="*/ 661 h 806"/>
                    <a:gd name="T28" fmla="*/ 612 w 673"/>
                    <a:gd name="T29" fmla="*/ 730 h 806"/>
                    <a:gd name="T30" fmla="*/ 557 w 673"/>
                    <a:gd name="T31" fmla="*/ 762 h 806"/>
                    <a:gd name="T32" fmla="*/ 545 w 673"/>
                    <a:gd name="T33" fmla="*/ 806 h 806"/>
                    <a:gd name="T34" fmla="*/ 450 w 673"/>
                    <a:gd name="T35" fmla="*/ 777 h 806"/>
                    <a:gd name="T36" fmla="*/ 515 w 673"/>
                    <a:gd name="T37" fmla="*/ 777 h 806"/>
                    <a:gd name="T38" fmla="*/ 507 w 673"/>
                    <a:gd name="T39" fmla="*/ 694 h 806"/>
                    <a:gd name="T40" fmla="*/ 447 w 673"/>
                    <a:gd name="T41" fmla="*/ 589 h 806"/>
                    <a:gd name="T42" fmla="*/ 443 w 673"/>
                    <a:gd name="T43" fmla="*/ 479 h 806"/>
                    <a:gd name="T44" fmla="*/ 485 w 673"/>
                    <a:gd name="T45" fmla="*/ 391 h 806"/>
                    <a:gd name="T46" fmla="*/ 553 w 673"/>
                    <a:gd name="T47" fmla="*/ 310 h 806"/>
                    <a:gd name="T48" fmla="*/ 403 w 673"/>
                    <a:gd name="T49" fmla="*/ 431 h 806"/>
                    <a:gd name="T50" fmla="*/ 504 w 673"/>
                    <a:gd name="T51" fmla="*/ 270 h 806"/>
                    <a:gd name="T52" fmla="*/ 410 w 673"/>
                    <a:gd name="T53" fmla="*/ 285 h 806"/>
                    <a:gd name="T54" fmla="*/ 382 w 673"/>
                    <a:gd name="T55" fmla="*/ 201 h 806"/>
                    <a:gd name="T56" fmla="*/ 220 w 673"/>
                    <a:gd name="T57" fmla="*/ 165 h 806"/>
                    <a:gd name="T58" fmla="*/ 0 w 673"/>
                    <a:gd name="T59" fmla="*/ 0 h 806"/>
                    <a:gd name="T60" fmla="*/ 209 w 673"/>
                    <a:gd name="T61" fmla="*/ 85 h 806"/>
                    <a:gd name="T62" fmla="*/ 209 w 673"/>
                    <a:gd name="T63" fmla="*/ 85 h 8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673"/>
                    <a:gd name="T97" fmla="*/ 0 h 806"/>
                    <a:gd name="T98" fmla="*/ 673 w 673"/>
                    <a:gd name="T99" fmla="*/ 806 h 80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673" h="806">
                      <a:moveTo>
                        <a:pt x="209" y="85"/>
                      </a:moveTo>
                      <a:lnTo>
                        <a:pt x="270" y="141"/>
                      </a:lnTo>
                      <a:lnTo>
                        <a:pt x="439" y="148"/>
                      </a:lnTo>
                      <a:lnTo>
                        <a:pt x="492" y="148"/>
                      </a:lnTo>
                      <a:lnTo>
                        <a:pt x="418" y="53"/>
                      </a:lnTo>
                      <a:lnTo>
                        <a:pt x="549" y="108"/>
                      </a:lnTo>
                      <a:lnTo>
                        <a:pt x="629" y="154"/>
                      </a:lnTo>
                      <a:lnTo>
                        <a:pt x="673" y="226"/>
                      </a:lnTo>
                      <a:lnTo>
                        <a:pt x="629" y="314"/>
                      </a:lnTo>
                      <a:lnTo>
                        <a:pt x="673" y="424"/>
                      </a:lnTo>
                      <a:lnTo>
                        <a:pt x="654" y="521"/>
                      </a:lnTo>
                      <a:lnTo>
                        <a:pt x="608" y="583"/>
                      </a:lnTo>
                      <a:lnTo>
                        <a:pt x="608" y="629"/>
                      </a:lnTo>
                      <a:lnTo>
                        <a:pt x="561" y="661"/>
                      </a:lnTo>
                      <a:lnTo>
                        <a:pt x="612" y="730"/>
                      </a:lnTo>
                      <a:lnTo>
                        <a:pt x="557" y="762"/>
                      </a:lnTo>
                      <a:lnTo>
                        <a:pt x="545" y="806"/>
                      </a:lnTo>
                      <a:lnTo>
                        <a:pt x="450" y="777"/>
                      </a:lnTo>
                      <a:lnTo>
                        <a:pt x="515" y="777"/>
                      </a:lnTo>
                      <a:lnTo>
                        <a:pt x="507" y="694"/>
                      </a:lnTo>
                      <a:lnTo>
                        <a:pt x="447" y="589"/>
                      </a:lnTo>
                      <a:lnTo>
                        <a:pt x="443" y="479"/>
                      </a:lnTo>
                      <a:lnTo>
                        <a:pt x="485" y="391"/>
                      </a:lnTo>
                      <a:lnTo>
                        <a:pt x="553" y="310"/>
                      </a:lnTo>
                      <a:lnTo>
                        <a:pt x="403" y="431"/>
                      </a:lnTo>
                      <a:lnTo>
                        <a:pt x="504" y="270"/>
                      </a:lnTo>
                      <a:lnTo>
                        <a:pt x="410" y="285"/>
                      </a:lnTo>
                      <a:lnTo>
                        <a:pt x="382" y="201"/>
                      </a:lnTo>
                      <a:lnTo>
                        <a:pt x="220" y="165"/>
                      </a:lnTo>
                      <a:lnTo>
                        <a:pt x="0" y="0"/>
                      </a:lnTo>
                      <a:lnTo>
                        <a:pt x="209" y="85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3" name="Freeform 26"/>
                <p:cNvSpPr>
                  <a:spLocks/>
                </p:cNvSpPr>
                <p:nvPr/>
              </p:nvSpPr>
              <p:spPr bwMode="auto">
                <a:xfrm>
                  <a:off x="1127" y="2143"/>
                  <a:ext cx="618" cy="494"/>
                </a:xfrm>
                <a:custGeom>
                  <a:avLst/>
                  <a:gdLst>
                    <a:gd name="T0" fmla="*/ 916 w 1236"/>
                    <a:gd name="T1" fmla="*/ 175 h 988"/>
                    <a:gd name="T2" fmla="*/ 840 w 1236"/>
                    <a:gd name="T3" fmla="*/ 433 h 988"/>
                    <a:gd name="T4" fmla="*/ 894 w 1236"/>
                    <a:gd name="T5" fmla="*/ 463 h 988"/>
                    <a:gd name="T6" fmla="*/ 934 w 1236"/>
                    <a:gd name="T7" fmla="*/ 488 h 988"/>
                    <a:gd name="T8" fmla="*/ 1017 w 1236"/>
                    <a:gd name="T9" fmla="*/ 496 h 988"/>
                    <a:gd name="T10" fmla="*/ 1074 w 1236"/>
                    <a:gd name="T11" fmla="*/ 502 h 988"/>
                    <a:gd name="T12" fmla="*/ 1236 w 1236"/>
                    <a:gd name="T13" fmla="*/ 465 h 988"/>
                    <a:gd name="T14" fmla="*/ 1006 w 1236"/>
                    <a:gd name="T15" fmla="*/ 557 h 988"/>
                    <a:gd name="T16" fmla="*/ 962 w 1236"/>
                    <a:gd name="T17" fmla="*/ 602 h 988"/>
                    <a:gd name="T18" fmla="*/ 981 w 1236"/>
                    <a:gd name="T19" fmla="*/ 638 h 988"/>
                    <a:gd name="T20" fmla="*/ 1088 w 1236"/>
                    <a:gd name="T21" fmla="*/ 703 h 988"/>
                    <a:gd name="T22" fmla="*/ 1023 w 1236"/>
                    <a:gd name="T23" fmla="*/ 747 h 988"/>
                    <a:gd name="T24" fmla="*/ 1167 w 1236"/>
                    <a:gd name="T25" fmla="*/ 754 h 988"/>
                    <a:gd name="T26" fmla="*/ 934 w 1236"/>
                    <a:gd name="T27" fmla="*/ 743 h 988"/>
                    <a:gd name="T28" fmla="*/ 764 w 1236"/>
                    <a:gd name="T29" fmla="*/ 614 h 988"/>
                    <a:gd name="T30" fmla="*/ 517 w 1236"/>
                    <a:gd name="T31" fmla="*/ 728 h 988"/>
                    <a:gd name="T32" fmla="*/ 565 w 1236"/>
                    <a:gd name="T33" fmla="*/ 578 h 988"/>
                    <a:gd name="T34" fmla="*/ 793 w 1236"/>
                    <a:gd name="T35" fmla="*/ 340 h 988"/>
                    <a:gd name="T36" fmla="*/ 877 w 1236"/>
                    <a:gd name="T37" fmla="*/ 214 h 988"/>
                    <a:gd name="T38" fmla="*/ 696 w 1236"/>
                    <a:gd name="T39" fmla="*/ 452 h 988"/>
                    <a:gd name="T40" fmla="*/ 650 w 1236"/>
                    <a:gd name="T41" fmla="*/ 351 h 988"/>
                    <a:gd name="T42" fmla="*/ 468 w 1236"/>
                    <a:gd name="T43" fmla="*/ 631 h 988"/>
                    <a:gd name="T44" fmla="*/ 270 w 1236"/>
                    <a:gd name="T45" fmla="*/ 819 h 988"/>
                    <a:gd name="T46" fmla="*/ 376 w 1236"/>
                    <a:gd name="T47" fmla="*/ 823 h 988"/>
                    <a:gd name="T48" fmla="*/ 57 w 1236"/>
                    <a:gd name="T49" fmla="*/ 984 h 988"/>
                    <a:gd name="T50" fmla="*/ 122 w 1236"/>
                    <a:gd name="T51" fmla="*/ 836 h 988"/>
                    <a:gd name="T52" fmla="*/ 283 w 1236"/>
                    <a:gd name="T53" fmla="*/ 703 h 988"/>
                    <a:gd name="T54" fmla="*/ 298 w 1236"/>
                    <a:gd name="T55" fmla="*/ 663 h 988"/>
                    <a:gd name="T56" fmla="*/ 601 w 1236"/>
                    <a:gd name="T57" fmla="*/ 367 h 988"/>
                    <a:gd name="T58" fmla="*/ 646 w 1236"/>
                    <a:gd name="T59" fmla="*/ 251 h 988"/>
                    <a:gd name="T60" fmla="*/ 941 w 1236"/>
                    <a:gd name="T61" fmla="*/ 0 h 988"/>
                    <a:gd name="T62" fmla="*/ 934 w 1236"/>
                    <a:gd name="T63" fmla="*/ 66 h 98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1236"/>
                    <a:gd name="T97" fmla="*/ 0 h 988"/>
                    <a:gd name="T98" fmla="*/ 1236 w 1236"/>
                    <a:gd name="T99" fmla="*/ 988 h 988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1236" h="988">
                      <a:moveTo>
                        <a:pt x="934" y="66"/>
                      </a:moveTo>
                      <a:lnTo>
                        <a:pt x="916" y="175"/>
                      </a:lnTo>
                      <a:lnTo>
                        <a:pt x="905" y="258"/>
                      </a:lnTo>
                      <a:lnTo>
                        <a:pt x="840" y="433"/>
                      </a:lnTo>
                      <a:lnTo>
                        <a:pt x="812" y="488"/>
                      </a:lnTo>
                      <a:lnTo>
                        <a:pt x="894" y="463"/>
                      </a:lnTo>
                      <a:lnTo>
                        <a:pt x="840" y="534"/>
                      </a:lnTo>
                      <a:lnTo>
                        <a:pt x="934" y="488"/>
                      </a:lnTo>
                      <a:lnTo>
                        <a:pt x="1053" y="408"/>
                      </a:lnTo>
                      <a:lnTo>
                        <a:pt x="1017" y="496"/>
                      </a:lnTo>
                      <a:lnTo>
                        <a:pt x="1074" y="481"/>
                      </a:lnTo>
                      <a:lnTo>
                        <a:pt x="1074" y="502"/>
                      </a:lnTo>
                      <a:lnTo>
                        <a:pt x="1167" y="465"/>
                      </a:lnTo>
                      <a:lnTo>
                        <a:pt x="1236" y="465"/>
                      </a:lnTo>
                      <a:lnTo>
                        <a:pt x="1127" y="521"/>
                      </a:lnTo>
                      <a:lnTo>
                        <a:pt x="1006" y="557"/>
                      </a:lnTo>
                      <a:lnTo>
                        <a:pt x="1042" y="574"/>
                      </a:lnTo>
                      <a:lnTo>
                        <a:pt x="962" y="602"/>
                      </a:lnTo>
                      <a:lnTo>
                        <a:pt x="1050" y="614"/>
                      </a:lnTo>
                      <a:lnTo>
                        <a:pt x="981" y="638"/>
                      </a:lnTo>
                      <a:lnTo>
                        <a:pt x="977" y="657"/>
                      </a:lnTo>
                      <a:lnTo>
                        <a:pt x="1088" y="703"/>
                      </a:lnTo>
                      <a:lnTo>
                        <a:pt x="970" y="711"/>
                      </a:lnTo>
                      <a:lnTo>
                        <a:pt x="1023" y="747"/>
                      </a:lnTo>
                      <a:lnTo>
                        <a:pt x="1042" y="783"/>
                      </a:lnTo>
                      <a:lnTo>
                        <a:pt x="1167" y="754"/>
                      </a:lnTo>
                      <a:lnTo>
                        <a:pt x="1002" y="836"/>
                      </a:lnTo>
                      <a:lnTo>
                        <a:pt x="934" y="743"/>
                      </a:lnTo>
                      <a:lnTo>
                        <a:pt x="861" y="598"/>
                      </a:lnTo>
                      <a:lnTo>
                        <a:pt x="764" y="614"/>
                      </a:lnTo>
                      <a:lnTo>
                        <a:pt x="570" y="674"/>
                      </a:lnTo>
                      <a:lnTo>
                        <a:pt x="517" y="728"/>
                      </a:lnTo>
                      <a:lnTo>
                        <a:pt x="460" y="783"/>
                      </a:lnTo>
                      <a:lnTo>
                        <a:pt x="565" y="578"/>
                      </a:lnTo>
                      <a:lnTo>
                        <a:pt x="662" y="534"/>
                      </a:lnTo>
                      <a:lnTo>
                        <a:pt x="793" y="340"/>
                      </a:lnTo>
                      <a:lnTo>
                        <a:pt x="808" y="363"/>
                      </a:lnTo>
                      <a:lnTo>
                        <a:pt x="877" y="214"/>
                      </a:lnTo>
                      <a:lnTo>
                        <a:pt x="892" y="129"/>
                      </a:lnTo>
                      <a:lnTo>
                        <a:pt x="696" y="452"/>
                      </a:lnTo>
                      <a:lnTo>
                        <a:pt x="726" y="304"/>
                      </a:lnTo>
                      <a:lnTo>
                        <a:pt x="650" y="351"/>
                      </a:lnTo>
                      <a:lnTo>
                        <a:pt x="557" y="530"/>
                      </a:lnTo>
                      <a:lnTo>
                        <a:pt x="468" y="631"/>
                      </a:lnTo>
                      <a:lnTo>
                        <a:pt x="340" y="697"/>
                      </a:lnTo>
                      <a:lnTo>
                        <a:pt x="270" y="819"/>
                      </a:lnTo>
                      <a:lnTo>
                        <a:pt x="238" y="872"/>
                      </a:lnTo>
                      <a:lnTo>
                        <a:pt x="376" y="823"/>
                      </a:lnTo>
                      <a:lnTo>
                        <a:pt x="209" y="988"/>
                      </a:lnTo>
                      <a:lnTo>
                        <a:pt x="57" y="984"/>
                      </a:lnTo>
                      <a:lnTo>
                        <a:pt x="0" y="984"/>
                      </a:lnTo>
                      <a:lnTo>
                        <a:pt x="122" y="836"/>
                      </a:lnTo>
                      <a:lnTo>
                        <a:pt x="211" y="808"/>
                      </a:lnTo>
                      <a:lnTo>
                        <a:pt x="283" y="703"/>
                      </a:lnTo>
                      <a:lnTo>
                        <a:pt x="125" y="823"/>
                      </a:lnTo>
                      <a:lnTo>
                        <a:pt x="298" y="663"/>
                      </a:lnTo>
                      <a:lnTo>
                        <a:pt x="477" y="534"/>
                      </a:lnTo>
                      <a:lnTo>
                        <a:pt x="601" y="367"/>
                      </a:lnTo>
                      <a:lnTo>
                        <a:pt x="639" y="291"/>
                      </a:lnTo>
                      <a:lnTo>
                        <a:pt x="646" y="251"/>
                      </a:lnTo>
                      <a:lnTo>
                        <a:pt x="804" y="161"/>
                      </a:lnTo>
                      <a:lnTo>
                        <a:pt x="941" y="0"/>
                      </a:lnTo>
                      <a:lnTo>
                        <a:pt x="934" y="66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4" name="Freeform 27"/>
                <p:cNvSpPr>
                  <a:spLocks/>
                </p:cNvSpPr>
                <p:nvPr/>
              </p:nvSpPr>
              <p:spPr bwMode="auto">
                <a:xfrm>
                  <a:off x="703" y="2191"/>
                  <a:ext cx="983" cy="805"/>
                </a:xfrm>
                <a:custGeom>
                  <a:avLst/>
                  <a:gdLst>
                    <a:gd name="T0" fmla="*/ 133 w 1966"/>
                    <a:gd name="T1" fmla="*/ 294 h 1610"/>
                    <a:gd name="T2" fmla="*/ 205 w 1966"/>
                    <a:gd name="T3" fmla="*/ 230 h 1610"/>
                    <a:gd name="T4" fmla="*/ 327 w 1966"/>
                    <a:gd name="T5" fmla="*/ 133 h 1610"/>
                    <a:gd name="T6" fmla="*/ 359 w 1966"/>
                    <a:gd name="T7" fmla="*/ 102 h 1610"/>
                    <a:gd name="T8" fmla="*/ 435 w 1966"/>
                    <a:gd name="T9" fmla="*/ 150 h 1610"/>
                    <a:gd name="T10" fmla="*/ 572 w 1966"/>
                    <a:gd name="T11" fmla="*/ 97 h 1610"/>
                    <a:gd name="T12" fmla="*/ 606 w 1966"/>
                    <a:gd name="T13" fmla="*/ 136 h 1610"/>
                    <a:gd name="T14" fmla="*/ 772 w 1966"/>
                    <a:gd name="T15" fmla="*/ 0 h 1610"/>
                    <a:gd name="T16" fmla="*/ 747 w 1966"/>
                    <a:gd name="T17" fmla="*/ 154 h 1610"/>
                    <a:gd name="T18" fmla="*/ 920 w 1966"/>
                    <a:gd name="T19" fmla="*/ 49 h 1610"/>
                    <a:gd name="T20" fmla="*/ 759 w 1966"/>
                    <a:gd name="T21" fmla="*/ 239 h 1610"/>
                    <a:gd name="T22" fmla="*/ 766 w 1966"/>
                    <a:gd name="T23" fmla="*/ 319 h 1610"/>
                    <a:gd name="T24" fmla="*/ 464 w 1966"/>
                    <a:gd name="T25" fmla="*/ 376 h 1610"/>
                    <a:gd name="T26" fmla="*/ 740 w 1966"/>
                    <a:gd name="T27" fmla="*/ 513 h 1610"/>
                    <a:gd name="T28" fmla="*/ 306 w 1966"/>
                    <a:gd name="T29" fmla="*/ 395 h 1610"/>
                    <a:gd name="T30" fmla="*/ 162 w 1966"/>
                    <a:gd name="T31" fmla="*/ 344 h 1610"/>
                    <a:gd name="T32" fmla="*/ 283 w 1966"/>
                    <a:gd name="T33" fmla="*/ 433 h 1610"/>
                    <a:gd name="T34" fmla="*/ 506 w 1966"/>
                    <a:gd name="T35" fmla="*/ 703 h 1610"/>
                    <a:gd name="T36" fmla="*/ 772 w 1966"/>
                    <a:gd name="T37" fmla="*/ 762 h 1610"/>
                    <a:gd name="T38" fmla="*/ 719 w 1966"/>
                    <a:gd name="T39" fmla="*/ 678 h 1610"/>
                    <a:gd name="T40" fmla="*/ 865 w 1966"/>
                    <a:gd name="T41" fmla="*/ 661 h 1610"/>
                    <a:gd name="T42" fmla="*/ 772 w 1966"/>
                    <a:gd name="T43" fmla="*/ 600 h 1610"/>
                    <a:gd name="T44" fmla="*/ 646 w 1966"/>
                    <a:gd name="T45" fmla="*/ 444 h 1610"/>
                    <a:gd name="T46" fmla="*/ 966 w 1966"/>
                    <a:gd name="T47" fmla="*/ 496 h 1610"/>
                    <a:gd name="T48" fmla="*/ 949 w 1966"/>
                    <a:gd name="T49" fmla="*/ 646 h 1610"/>
                    <a:gd name="T50" fmla="*/ 916 w 1966"/>
                    <a:gd name="T51" fmla="*/ 730 h 1610"/>
                    <a:gd name="T52" fmla="*/ 833 w 1966"/>
                    <a:gd name="T53" fmla="*/ 912 h 1610"/>
                    <a:gd name="T54" fmla="*/ 703 w 1966"/>
                    <a:gd name="T55" fmla="*/ 980 h 1610"/>
                    <a:gd name="T56" fmla="*/ 675 w 1966"/>
                    <a:gd name="T57" fmla="*/ 1045 h 1610"/>
                    <a:gd name="T58" fmla="*/ 989 w 1966"/>
                    <a:gd name="T59" fmla="*/ 872 h 1610"/>
                    <a:gd name="T60" fmla="*/ 977 w 1966"/>
                    <a:gd name="T61" fmla="*/ 988 h 1610"/>
                    <a:gd name="T62" fmla="*/ 905 w 1966"/>
                    <a:gd name="T63" fmla="*/ 1110 h 1610"/>
                    <a:gd name="T64" fmla="*/ 998 w 1966"/>
                    <a:gd name="T65" fmla="*/ 1134 h 1610"/>
                    <a:gd name="T66" fmla="*/ 1053 w 1966"/>
                    <a:gd name="T67" fmla="*/ 1150 h 1610"/>
                    <a:gd name="T68" fmla="*/ 1285 w 1966"/>
                    <a:gd name="T69" fmla="*/ 1114 h 1610"/>
                    <a:gd name="T70" fmla="*/ 973 w 1966"/>
                    <a:gd name="T71" fmla="*/ 1235 h 1610"/>
                    <a:gd name="T72" fmla="*/ 1325 w 1966"/>
                    <a:gd name="T73" fmla="*/ 1264 h 1610"/>
                    <a:gd name="T74" fmla="*/ 1610 w 1966"/>
                    <a:gd name="T75" fmla="*/ 1359 h 1610"/>
                    <a:gd name="T76" fmla="*/ 1660 w 1966"/>
                    <a:gd name="T77" fmla="*/ 1456 h 1610"/>
                    <a:gd name="T78" fmla="*/ 1483 w 1966"/>
                    <a:gd name="T79" fmla="*/ 1456 h 1610"/>
                    <a:gd name="T80" fmla="*/ 1861 w 1966"/>
                    <a:gd name="T81" fmla="*/ 1556 h 1610"/>
                    <a:gd name="T82" fmla="*/ 1774 w 1966"/>
                    <a:gd name="T83" fmla="*/ 1581 h 1610"/>
                    <a:gd name="T84" fmla="*/ 1538 w 1966"/>
                    <a:gd name="T85" fmla="*/ 1577 h 1610"/>
                    <a:gd name="T86" fmla="*/ 985 w 1966"/>
                    <a:gd name="T87" fmla="*/ 1391 h 1610"/>
                    <a:gd name="T88" fmla="*/ 542 w 1966"/>
                    <a:gd name="T89" fmla="*/ 1243 h 1610"/>
                    <a:gd name="T90" fmla="*/ 380 w 1966"/>
                    <a:gd name="T91" fmla="*/ 868 h 1610"/>
                    <a:gd name="T92" fmla="*/ 380 w 1966"/>
                    <a:gd name="T93" fmla="*/ 779 h 1610"/>
                    <a:gd name="T94" fmla="*/ 150 w 1966"/>
                    <a:gd name="T95" fmla="*/ 574 h 1610"/>
                    <a:gd name="T96" fmla="*/ 112 w 1966"/>
                    <a:gd name="T97" fmla="*/ 416 h 1610"/>
                    <a:gd name="T98" fmla="*/ 101 w 1966"/>
                    <a:gd name="T99" fmla="*/ 315 h 1610"/>
                    <a:gd name="T100" fmla="*/ 61 w 1966"/>
                    <a:gd name="T101" fmla="*/ 287 h 1610"/>
                    <a:gd name="T102" fmla="*/ 61 w 1966"/>
                    <a:gd name="T103" fmla="*/ 258 h 1610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66"/>
                    <a:gd name="T157" fmla="*/ 0 h 1610"/>
                    <a:gd name="T158" fmla="*/ 1966 w 1966"/>
                    <a:gd name="T159" fmla="*/ 1610 h 1610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66" h="1610">
                      <a:moveTo>
                        <a:pt x="61" y="258"/>
                      </a:moveTo>
                      <a:lnTo>
                        <a:pt x="133" y="294"/>
                      </a:lnTo>
                      <a:lnTo>
                        <a:pt x="205" y="254"/>
                      </a:lnTo>
                      <a:lnTo>
                        <a:pt x="205" y="230"/>
                      </a:lnTo>
                      <a:lnTo>
                        <a:pt x="281" y="178"/>
                      </a:lnTo>
                      <a:lnTo>
                        <a:pt x="327" y="133"/>
                      </a:lnTo>
                      <a:lnTo>
                        <a:pt x="335" y="190"/>
                      </a:lnTo>
                      <a:lnTo>
                        <a:pt x="359" y="102"/>
                      </a:lnTo>
                      <a:lnTo>
                        <a:pt x="460" y="32"/>
                      </a:lnTo>
                      <a:lnTo>
                        <a:pt x="435" y="150"/>
                      </a:lnTo>
                      <a:lnTo>
                        <a:pt x="549" y="24"/>
                      </a:lnTo>
                      <a:lnTo>
                        <a:pt x="572" y="97"/>
                      </a:lnTo>
                      <a:lnTo>
                        <a:pt x="610" y="68"/>
                      </a:lnTo>
                      <a:lnTo>
                        <a:pt x="606" y="136"/>
                      </a:lnTo>
                      <a:lnTo>
                        <a:pt x="707" y="49"/>
                      </a:lnTo>
                      <a:lnTo>
                        <a:pt x="772" y="0"/>
                      </a:lnTo>
                      <a:lnTo>
                        <a:pt x="747" y="102"/>
                      </a:lnTo>
                      <a:lnTo>
                        <a:pt x="747" y="154"/>
                      </a:lnTo>
                      <a:lnTo>
                        <a:pt x="795" y="154"/>
                      </a:lnTo>
                      <a:lnTo>
                        <a:pt x="920" y="49"/>
                      </a:lnTo>
                      <a:lnTo>
                        <a:pt x="865" y="175"/>
                      </a:lnTo>
                      <a:lnTo>
                        <a:pt x="759" y="239"/>
                      </a:lnTo>
                      <a:lnTo>
                        <a:pt x="888" y="247"/>
                      </a:lnTo>
                      <a:lnTo>
                        <a:pt x="766" y="319"/>
                      </a:lnTo>
                      <a:lnTo>
                        <a:pt x="597" y="366"/>
                      </a:lnTo>
                      <a:lnTo>
                        <a:pt x="464" y="376"/>
                      </a:lnTo>
                      <a:lnTo>
                        <a:pt x="603" y="460"/>
                      </a:lnTo>
                      <a:lnTo>
                        <a:pt x="740" y="513"/>
                      </a:lnTo>
                      <a:lnTo>
                        <a:pt x="452" y="444"/>
                      </a:lnTo>
                      <a:lnTo>
                        <a:pt x="306" y="395"/>
                      </a:lnTo>
                      <a:lnTo>
                        <a:pt x="238" y="332"/>
                      </a:lnTo>
                      <a:lnTo>
                        <a:pt x="162" y="344"/>
                      </a:lnTo>
                      <a:lnTo>
                        <a:pt x="205" y="424"/>
                      </a:lnTo>
                      <a:lnTo>
                        <a:pt x="283" y="433"/>
                      </a:lnTo>
                      <a:lnTo>
                        <a:pt x="344" y="600"/>
                      </a:lnTo>
                      <a:lnTo>
                        <a:pt x="506" y="703"/>
                      </a:lnTo>
                      <a:lnTo>
                        <a:pt x="683" y="762"/>
                      </a:lnTo>
                      <a:lnTo>
                        <a:pt x="772" y="762"/>
                      </a:lnTo>
                      <a:lnTo>
                        <a:pt x="549" y="674"/>
                      </a:lnTo>
                      <a:lnTo>
                        <a:pt x="719" y="678"/>
                      </a:lnTo>
                      <a:lnTo>
                        <a:pt x="833" y="682"/>
                      </a:lnTo>
                      <a:lnTo>
                        <a:pt x="865" y="661"/>
                      </a:lnTo>
                      <a:lnTo>
                        <a:pt x="646" y="654"/>
                      </a:lnTo>
                      <a:lnTo>
                        <a:pt x="772" y="600"/>
                      </a:lnTo>
                      <a:lnTo>
                        <a:pt x="840" y="557"/>
                      </a:lnTo>
                      <a:lnTo>
                        <a:pt x="646" y="444"/>
                      </a:lnTo>
                      <a:lnTo>
                        <a:pt x="848" y="496"/>
                      </a:lnTo>
                      <a:lnTo>
                        <a:pt x="966" y="496"/>
                      </a:lnTo>
                      <a:lnTo>
                        <a:pt x="1050" y="448"/>
                      </a:lnTo>
                      <a:lnTo>
                        <a:pt x="949" y="646"/>
                      </a:lnTo>
                      <a:lnTo>
                        <a:pt x="1070" y="517"/>
                      </a:lnTo>
                      <a:lnTo>
                        <a:pt x="916" y="730"/>
                      </a:lnTo>
                      <a:lnTo>
                        <a:pt x="1010" y="686"/>
                      </a:lnTo>
                      <a:lnTo>
                        <a:pt x="833" y="912"/>
                      </a:lnTo>
                      <a:lnTo>
                        <a:pt x="804" y="868"/>
                      </a:lnTo>
                      <a:lnTo>
                        <a:pt x="703" y="980"/>
                      </a:lnTo>
                      <a:lnTo>
                        <a:pt x="804" y="948"/>
                      </a:lnTo>
                      <a:lnTo>
                        <a:pt x="675" y="1045"/>
                      </a:lnTo>
                      <a:lnTo>
                        <a:pt x="852" y="965"/>
                      </a:lnTo>
                      <a:lnTo>
                        <a:pt x="989" y="872"/>
                      </a:lnTo>
                      <a:lnTo>
                        <a:pt x="1122" y="836"/>
                      </a:lnTo>
                      <a:lnTo>
                        <a:pt x="977" y="988"/>
                      </a:lnTo>
                      <a:lnTo>
                        <a:pt x="1050" y="969"/>
                      </a:lnTo>
                      <a:lnTo>
                        <a:pt x="905" y="1110"/>
                      </a:lnTo>
                      <a:lnTo>
                        <a:pt x="1171" y="992"/>
                      </a:lnTo>
                      <a:lnTo>
                        <a:pt x="998" y="1134"/>
                      </a:lnTo>
                      <a:lnTo>
                        <a:pt x="913" y="1174"/>
                      </a:lnTo>
                      <a:lnTo>
                        <a:pt x="1053" y="1150"/>
                      </a:lnTo>
                      <a:lnTo>
                        <a:pt x="1228" y="1102"/>
                      </a:lnTo>
                      <a:lnTo>
                        <a:pt x="1285" y="1114"/>
                      </a:lnTo>
                      <a:lnTo>
                        <a:pt x="1103" y="1167"/>
                      </a:lnTo>
                      <a:lnTo>
                        <a:pt x="973" y="1235"/>
                      </a:lnTo>
                      <a:lnTo>
                        <a:pt x="1139" y="1254"/>
                      </a:lnTo>
                      <a:lnTo>
                        <a:pt x="1325" y="1264"/>
                      </a:lnTo>
                      <a:lnTo>
                        <a:pt x="1146" y="1300"/>
                      </a:lnTo>
                      <a:lnTo>
                        <a:pt x="1610" y="1359"/>
                      </a:lnTo>
                      <a:lnTo>
                        <a:pt x="1413" y="1383"/>
                      </a:lnTo>
                      <a:lnTo>
                        <a:pt x="1660" y="1456"/>
                      </a:lnTo>
                      <a:lnTo>
                        <a:pt x="1839" y="1516"/>
                      </a:lnTo>
                      <a:lnTo>
                        <a:pt x="1483" y="1456"/>
                      </a:lnTo>
                      <a:lnTo>
                        <a:pt x="1544" y="1492"/>
                      </a:lnTo>
                      <a:lnTo>
                        <a:pt x="1861" y="1556"/>
                      </a:lnTo>
                      <a:lnTo>
                        <a:pt x="1966" y="1610"/>
                      </a:lnTo>
                      <a:lnTo>
                        <a:pt x="1774" y="1581"/>
                      </a:lnTo>
                      <a:lnTo>
                        <a:pt x="1603" y="1553"/>
                      </a:lnTo>
                      <a:lnTo>
                        <a:pt x="1538" y="1577"/>
                      </a:lnTo>
                      <a:lnTo>
                        <a:pt x="1386" y="1560"/>
                      </a:lnTo>
                      <a:lnTo>
                        <a:pt x="985" y="1391"/>
                      </a:lnTo>
                      <a:lnTo>
                        <a:pt x="780" y="1298"/>
                      </a:lnTo>
                      <a:lnTo>
                        <a:pt x="542" y="1243"/>
                      </a:lnTo>
                      <a:lnTo>
                        <a:pt x="489" y="1053"/>
                      </a:lnTo>
                      <a:lnTo>
                        <a:pt x="380" y="868"/>
                      </a:lnTo>
                      <a:lnTo>
                        <a:pt x="445" y="920"/>
                      </a:lnTo>
                      <a:lnTo>
                        <a:pt x="380" y="779"/>
                      </a:lnTo>
                      <a:lnTo>
                        <a:pt x="319" y="697"/>
                      </a:lnTo>
                      <a:lnTo>
                        <a:pt x="150" y="574"/>
                      </a:lnTo>
                      <a:lnTo>
                        <a:pt x="226" y="585"/>
                      </a:lnTo>
                      <a:lnTo>
                        <a:pt x="112" y="416"/>
                      </a:lnTo>
                      <a:lnTo>
                        <a:pt x="144" y="420"/>
                      </a:lnTo>
                      <a:lnTo>
                        <a:pt x="101" y="315"/>
                      </a:lnTo>
                      <a:lnTo>
                        <a:pt x="0" y="298"/>
                      </a:lnTo>
                      <a:lnTo>
                        <a:pt x="61" y="287"/>
                      </a:lnTo>
                      <a:lnTo>
                        <a:pt x="61" y="258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5" name="Freeform 28"/>
                <p:cNvSpPr>
                  <a:spLocks/>
                </p:cNvSpPr>
                <p:nvPr/>
              </p:nvSpPr>
              <p:spPr bwMode="auto">
                <a:xfrm>
                  <a:off x="1668" y="2516"/>
                  <a:ext cx="303" cy="453"/>
                </a:xfrm>
                <a:custGeom>
                  <a:avLst/>
                  <a:gdLst>
                    <a:gd name="T0" fmla="*/ 0 w 605"/>
                    <a:gd name="T1" fmla="*/ 80 h 905"/>
                    <a:gd name="T2" fmla="*/ 85 w 605"/>
                    <a:gd name="T3" fmla="*/ 405 h 905"/>
                    <a:gd name="T4" fmla="*/ 224 w 605"/>
                    <a:gd name="T5" fmla="*/ 733 h 905"/>
                    <a:gd name="T6" fmla="*/ 441 w 605"/>
                    <a:gd name="T7" fmla="*/ 905 h 905"/>
                    <a:gd name="T8" fmla="*/ 500 w 605"/>
                    <a:gd name="T9" fmla="*/ 819 h 905"/>
                    <a:gd name="T10" fmla="*/ 544 w 605"/>
                    <a:gd name="T11" fmla="*/ 806 h 905"/>
                    <a:gd name="T12" fmla="*/ 605 w 605"/>
                    <a:gd name="T13" fmla="*/ 830 h 905"/>
                    <a:gd name="T14" fmla="*/ 530 w 605"/>
                    <a:gd name="T15" fmla="*/ 500 h 905"/>
                    <a:gd name="T16" fmla="*/ 460 w 605"/>
                    <a:gd name="T17" fmla="*/ 363 h 905"/>
                    <a:gd name="T18" fmla="*/ 359 w 605"/>
                    <a:gd name="T19" fmla="*/ 230 h 905"/>
                    <a:gd name="T20" fmla="*/ 249 w 605"/>
                    <a:gd name="T21" fmla="*/ 9 h 905"/>
                    <a:gd name="T22" fmla="*/ 129 w 605"/>
                    <a:gd name="T23" fmla="*/ 0 h 905"/>
                    <a:gd name="T24" fmla="*/ 7 w 605"/>
                    <a:gd name="T25" fmla="*/ 42 h 905"/>
                    <a:gd name="T26" fmla="*/ 0 w 605"/>
                    <a:gd name="T27" fmla="*/ 80 h 905"/>
                    <a:gd name="T28" fmla="*/ 0 w 605"/>
                    <a:gd name="T29" fmla="*/ 80 h 90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605"/>
                    <a:gd name="T46" fmla="*/ 0 h 905"/>
                    <a:gd name="T47" fmla="*/ 605 w 605"/>
                    <a:gd name="T48" fmla="*/ 905 h 90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605" h="905">
                      <a:moveTo>
                        <a:pt x="0" y="80"/>
                      </a:moveTo>
                      <a:lnTo>
                        <a:pt x="85" y="405"/>
                      </a:lnTo>
                      <a:lnTo>
                        <a:pt x="224" y="733"/>
                      </a:lnTo>
                      <a:lnTo>
                        <a:pt x="441" y="905"/>
                      </a:lnTo>
                      <a:lnTo>
                        <a:pt x="500" y="819"/>
                      </a:lnTo>
                      <a:lnTo>
                        <a:pt x="544" y="806"/>
                      </a:lnTo>
                      <a:lnTo>
                        <a:pt x="605" y="830"/>
                      </a:lnTo>
                      <a:lnTo>
                        <a:pt x="530" y="500"/>
                      </a:lnTo>
                      <a:lnTo>
                        <a:pt x="460" y="363"/>
                      </a:lnTo>
                      <a:lnTo>
                        <a:pt x="359" y="230"/>
                      </a:lnTo>
                      <a:lnTo>
                        <a:pt x="249" y="9"/>
                      </a:lnTo>
                      <a:lnTo>
                        <a:pt x="129" y="0"/>
                      </a:lnTo>
                      <a:lnTo>
                        <a:pt x="7" y="42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rgbClr val="FFD6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6" name="Freeform 29"/>
                <p:cNvSpPr>
                  <a:spLocks/>
                </p:cNvSpPr>
                <p:nvPr/>
              </p:nvSpPr>
              <p:spPr bwMode="auto">
                <a:xfrm>
                  <a:off x="1658" y="2511"/>
                  <a:ext cx="330" cy="426"/>
                </a:xfrm>
                <a:custGeom>
                  <a:avLst/>
                  <a:gdLst>
                    <a:gd name="T0" fmla="*/ 28 w 660"/>
                    <a:gd name="T1" fmla="*/ 84 h 854"/>
                    <a:gd name="T2" fmla="*/ 80 w 660"/>
                    <a:gd name="T3" fmla="*/ 52 h 854"/>
                    <a:gd name="T4" fmla="*/ 167 w 660"/>
                    <a:gd name="T5" fmla="*/ 16 h 854"/>
                    <a:gd name="T6" fmla="*/ 217 w 660"/>
                    <a:gd name="T7" fmla="*/ 31 h 854"/>
                    <a:gd name="T8" fmla="*/ 260 w 660"/>
                    <a:gd name="T9" fmla="*/ 54 h 854"/>
                    <a:gd name="T10" fmla="*/ 317 w 660"/>
                    <a:gd name="T11" fmla="*/ 164 h 854"/>
                    <a:gd name="T12" fmla="*/ 375 w 660"/>
                    <a:gd name="T13" fmla="*/ 278 h 854"/>
                    <a:gd name="T14" fmla="*/ 496 w 660"/>
                    <a:gd name="T15" fmla="*/ 451 h 854"/>
                    <a:gd name="T16" fmla="*/ 540 w 660"/>
                    <a:gd name="T17" fmla="*/ 580 h 854"/>
                    <a:gd name="T18" fmla="*/ 580 w 660"/>
                    <a:gd name="T19" fmla="*/ 728 h 854"/>
                    <a:gd name="T20" fmla="*/ 597 w 660"/>
                    <a:gd name="T21" fmla="*/ 825 h 854"/>
                    <a:gd name="T22" fmla="*/ 660 w 660"/>
                    <a:gd name="T23" fmla="*/ 854 h 854"/>
                    <a:gd name="T24" fmla="*/ 591 w 660"/>
                    <a:gd name="T25" fmla="*/ 685 h 854"/>
                    <a:gd name="T26" fmla="*/ 557 w 660"/>
                    <a:gd name="T27" fmla="*/ 460 h 854"/>
                    <a:gd name="T28" fmla="*/ 390 w 660"/>
                    <a:gd name="T29" fmla="*/ 270 h 854"/>
                    <a:gd name="T30" fmla="*/ 302 w 660"/>
                    <a:gd name="T31" fmla="*/ 33 h 854"/>
                    <a:gd name="T32" fmla="*/ 200 w 660"/>
                    <a:gd name="T33" fmla="*/ 0 h 854"/>
                    <a:gd name="T34" fmla="*/ 72 w 660"/>
                    <a:gd name="T35" fmla="*/ 29 h 854"/>
                    <a:gd name="T36" fmla="*/ 0 w 660"/>
                    <a:gd name="T37" fmla="*/ 61 h 854"/>
                    <a:gd name="T38" fmla="*/ 28 w 660"/>
                    <a:gd name="T39" fmla="*/ 84 h 854"/>
                    <a:gd name="T40" fmla="*/ 28 w 660"/>
                    <a:gd name="T41" fmla="*/ 84 h 85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660"/>
                    <a:gd name="T64" fmla="*/ 0 h 854"/>
                    <a:gd name="T65" fmla="*/ 660 w 660"/>
                    <a:gd name="T66" fmla="*/ 854 h 854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660" h="854">
                      <a:moveTo>
                        <a:pt x="28" y="84"/>
                      </a:moveTo>
                      <a:lnTo>
                        <a:pt x="80" y="52"/>
                      </a:lnTo>
                      <a:lnTo>
                        <a:pt x="167" y="16"/>
                      </a:lnTo>
                      <a:lnTo>
                        <a:pt x="217" y="31"/>
                      </a:lnTo>
                      <a:lnTo>
                        <a:pt x="260" y="54"/>
                      </a:lnTo>
                      <a:lnTo>
                        <a:pt x="317" y="164"/>
                      </a:lnTo>
                      <a:lnTo>
                        <a:pt x="375" y="278"/>
                      </a:lnTo>
                      <a:lnTo>
                        <a:pt x="496" y="451"/>
                      </a:lnTo>
                      <a:lnTo>
                        <a:pt x="540" y="580"/>
                      </a:lnTo>
                      <a:lnTo>
                        <a:pt x="580" y="728"/>
                      </a:lnTo>
                      <a:lnTo>
                        <a:pt x="597" y="825"/>
                      </a:lnTo>
                      <a:lnTo>
                        <a:pt x="660" y="854"/>
                      </a:lnTo>
                      <a:lnTo>
                        <a:pt x="591" y="685"/>
                      </a:lnTo>
                      <a:lnTo>
                        <a:pt x="557" y="460"/>
                      </a:lnTo>
                      <a:lnTo>
                        <a:pt x="390" y="270"/>
                      </a:lnTo>
                      <a:lnTo>
                        <a:pt x="302" y="33"/>
                      </a:lnTo>
                      <a:lnTo>
                        <a:pt x="200" y="0"/>
                      </a:lnTo>
                      <a:lnTo>
                        <a:pt x="72" y="29"/>
                      </a:lnTo>
                      <a:lnTo>
                        <a:pt x="0" y="61"/>
                      </a:lnTo>
                      <a:lnTo>
                        <a:pt x="28" y="84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7" name="Freeform 30"/>
                <p:cNvSpPr>
                  <a:spLocks/>
                </p:cNvSpPr>
                <p:nvPr/>
              </p:nvSpPr>
              <p:spPr bwMode="auto">
                <a:xfrm>
                  <a:off x="1734" y="2541"/>
                  <a:ext cx="87" cy="134"/>
                </a:xfrm>
                <a:custGeom>
                  <a:avLst/>
                  <a:gdLst>
                    <a:gd name="T0" fmla="*/ 0 w 175"/>
                    <a:gd name="T1" fmla="*/ 245 h 268"/>
                    <a:gd name="T2" fmla="*/ 70 w 175"/>
                    <a:gd name="T3" fmla="*/ 223 h 268"/>
                    <a:gd name="T4" fmla="*/ 114 w 175"/>
                    <a:gd name="T5" fmla="*/ 177 h 268"/>
                    <a:gd name="T6" fmla="*/ 156 w 175"/>
                    <a:gd name="T7" fmla="*/ 177 h 268"/>
                    <a:gd name="T8" fmla="*/ 145 w 175"/>
                    <a:gd name="T9" fmla="*/ 101 h 268"/>
                    <a:gd name="T10" fmla="*/ 135 w 175"/>
                    <a:gd name="T11" fmla="*/ 0 h 268"/>
                    <a:gd name="T12" fmla="*/ 175 w 175"/>
                    <a:gd name="T13" fmla="*/ 146 h 268"/>
                    <a:gd name="T14" fmla="*/ 175 w 175"/>
                    <a:gd name="T15" fmla="*/ 198 h 268"/>
                    <a:gd name="T16" fmla="*/ 120 w 175"/>
                    <a:gd name="T17" fmla="*/ 249 h 268"/>
                    <a:gd name="T18" fmla="*/ 84 w 175"/>
                    <a:gd name="T19" fmla="*/ 268 h 268"/>
                    <a:gd name="T20" fmla="*/ 34 w 175"/>
                    <a:gd name="T21" fmla="*/ 268 h 268"/>
                    <a:gd name="T22" fmla="*/ 0 w 175"/>
                    <a:gd name="T23" fmla="*/ 245 h 268"/>
                    <a:gd name="T24" fmla="*/ 0 w 175"/>
                    <a:gd name="T25" fmla="*/ 245 h 26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5"/>
                    <a:gd name="T40" fmla="*/ 0 h 268"/>
                    <a:gd name="T41" fmla="*/ 175 w 175"/>
                    <a:gd name="T42" fmla="*/ 268 h 26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5" h="268">
                      <a:moveTo>
                        <a:pt x="0" y="245"/>
                      </a:moveTo>
                      <a:lnTo>
                        <a:pt x="70" y="223"/>
                      </a:lnTo>
                      <a:lnTo>
                        <a:pt x="114" y="177"/>
                      </a:lnTo>
                      <a:lnTo>
                        <a:pt x="156" y="177"/>
                      </a:lnTo>
                      <a:lnTo>
                        <a:pt x="145" y="101"/>
                      </a:lnTo>
                      <a:lnTo>
                        <a:pt x="135" y="0"/>
                      </a:lnTo>
                      <a:lnTo>
                        <a:pt x="175" y="146"/>
                      </a:lnTo>
                      <a:lnTo>
                        <a:pt x="175" y="198"/>
                      </a:lnTo>
                      <a:lnTo>
                        <a:pt x="120" y="249"/>
                      </a:lnTo>
                      <a:lnTo>
                        <a:pt x="84" y="268"/>
                      </a:lnTo>
                      <a:lnTo>
                        <a:pt x="34" y="268"/>
                      </a:lnTo>
                      <a:lnTo>
                        <a:pt x="0" y="245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8" name="Freeform 31"/>
                <p:cNvSpPr>
                  <a:spLocks/>
                </p:cNvSpPr>
                <p:nvPr/>
              </p:nvSpPr>
              <p:spPr bwMode="auto">
                <a:xfrm>
                  <a:off x="1633" y="2535"/>
                  <a:ext cx="264" cy="461"/>
                </a:xfrm>
                <a:custGeom>
                  <a:avLst/>
                  <a:gdLst>
                    <a:gd name="T0" fmla="*/ 79 w 526"/>
                    <a:gd name="T1" fmla="*/ 13 h 922"/>
                    <a:gd name="T2" fmla="*/ 98 w 526"/>
                    <a:gd name="T3" fmla="*/ 70 h 922"/>
                    <a:gd name="T4" fmla="*/ 136 w 526"/>
                    <a:gd name="T5" fmla="*/ 152 h 922"/>
                    <a:gd name="T6" fmla="*/ 148 w 526"/>
                    <a:gd name="T7" fmla="*/ 249 h 922"/>
                    <a:gd name="T8" fmla="*/ 169 w 526"/>
                    <a:gd name="T9" fmla="*/ 311 h 922"/>
                    <a:gd name="T10" fmla="*/ 197 w 526"/>
                    <a:gd name="T11" fmla="*/ 410 h 922"/>
                    <a:gd name="T12" fmla="*/ 228 w 526"/>
                    <a:gd name="T13" fmla="*/ 503 h 922"/>
                    <a:gd name="T14" fmla="*/ 270 w 526"/>
                    <a:gd name="T15" fmla="*/ 598 h 922"/>
                    <a:gd name="T16" fmla="*/ 317 w 526"/>
                    <a:gd name="T17" fmla="*/ 678 h 922"/>
                    <a:gd name="T18" fmla="*/ 410 w 526"/>
                    <a:gd name="T19" fmla="*/ 773 h 922"/>
                    <a:gd name="T20" fmla="*/ 526 w 526"/>
                    <a:gd name="T21" fmla="*/ 838 h 922"/>
                    <a:gd name="T22" fmla="*/ 505 w 526"/>
                    <a:gd name="T23" fmla="*/ 922 h 922"/>
                    <a:gd name="T24" fmla="*/ 431 w 526"/>
                    <a:gd name="T25" fmla="*/ 874 h 922"/>
                    <a:gd name="T26" fmla="*/ 296 w 526"/>
                    <a:gd name="T27" fmla="*/ 724 h 922"/>
                    <a:gd name="T28" fmla="*/ 241 w 526"/>
                    <a:gd name="T29" fmla="*/ 608 h 922"/>
                    <a:gd name="T30" fmla="*/ 178 w 526"/>
                    <a:gd name="T31" fmla="*/ 465 h 922"/>
                    <a:gd name="T32" fmla="*/ 98 w 526"/>
                    <a:gd name="T33" fmla="*/ 317 h 922"/>
                    <a:gd name="T34" fmla="*/ 62 w 526"/>
                    <a:gd name="T35" fmla="*/ 188 h 922"/>
                    <a:gd name="T36" fmla="*/ 0 w 526"/>
                    <a:gd name="T37" fmla="*/ 34 h 922"/>
                    <a:gd name="T38" fmla="*/ 70 w 526"/>
                    <a:gd name="T39" fmla="*/ 0 h 922"/>
                    <a:gd name="T40" fmla="*/ 79 w 526"/>
                    <a:gd name="T41" fmla="*/ 13 h 922"/>
                    <a:gd name="T42" fmla="*/ 79 w 526"/>
                    <a:gd name="T43" fmla="*/ 13 h 9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526"/>
                    <a:gd name="T67" fmla="*/ 0 h 922"/>
                    <a:gd name="T68" fmla="*/ 526 w 526"/>
                    <a:gd name="T69" fmla="*/ 922 h 92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526" h="922">
                      <a:moveTo>
                        <a:pt x="79" y="13"/>
                      </a:moveTo>
                      <a:lnTo>
                        <a:pt x="98" y="70"/>
                      </a:lnTo>
                      <a:lnTo>
                        <a:pt x="136" y="152"/>
                      </a:lnTo>
                      <a:lnTo>
                        <a:pt x="148" y="249"/>
                      </a:lnTo>
                      <a:lnTo>
                        <a:pt x="169" y="311"/>
                      </a:lnTo>
                      <a:lnTo>
                        <a:pt x="197" y="410"/>
                      </a:lnTo>
                      <a:lnTo>
                        <a:pt x="228" y="503"/>
                      </a:lnTo>
                      <a:lnTo>
                        <a:pt x="270" y="598"/>
                      </a:lnTo>
                      <a:lnTo>
                        <a:pt x="317" y="678"/>
                      </a:lnTo>
                      <a:lnTo>
                        <a:pt x="410" y="773"/>
                      </a:lnTo>
                      <a:lnTo>
                        <a:pt x="526" y="838"/>
                      </a:lnTo>
                      <a:lnTo>
                        <a:pt x="505" y="922"/>
                      </a:lnTo>
                      <a:lnTo>
                        <a:pt x="431" y="874"/>
                      </a:lnTo>
                      <a:lnTo>
                        <a:pt x="296" y="724"/>
                      </a:lnTo>
                      <a:lnTo>
                        <a:pt x="241" y="608"/>
                      </a:lnTo>
                      <a:lnTo>
                        <a:pt x="178" y="465"/>
                      </a:lnTo>
                      <a:lnTo>
                        <a:pt x="98" y="317"/>
                      </a:lnTo>
                      <a:lnTo>
                        <a:pt x="62" y="188"/>
                      </a:lnTo>
                      <a:lnTo>
                        <a:pt x="0" y="34"/>
                      </a:lnTo>
                      <a:lnTo>
                        <a:pt x="70" y="0"/>
                      </a:lnTo>
                      <a:lnTo>
                        <a:pt x="79" y="13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59" name="Freeform 32"/>
                <p:cNvSpPr>
                  <a:spLocks/>
                </p:cNvSpPr>
                <p:nvPr/>
              </p:nvSpPr>
              <p:spPr bwMode="auto">
                <a:xfrm>
                  <a:off x="1628" y="2538"/>
                  <a:ext cx="264" cy="454"/>
                </a:xfrm>
                <a:custGeom>
                  <a:avLst/>
                  <a:gdLst>
                    <a:gd name="T0" fmla="*/ 46 w 529"/>
                    <a:gd name="T1" fmla="*/ 27 h 907"/>
                    <a:gd name="T2" fmla="*/ 70 w 529"/>
                    <a:gd name="T3" fmla="*/ 0 h 907"/>
                    <a:gd name="T4" fmla="*/ 93 w 529"/>
                    <a:gd name="T5" fmla="*/ 54 h 907"/>
                    <a:gd name="T6" fmla="*/ 129 w 529"/>
                    <a:gd name="T7" fmla="*/ 133 h 907"/>
                    <a:gd name="T8" fmla="*/ 152 w 529"/>
                    <a:gd name="T9" fmla="*/ 287 h 907"/>
                    <a:gd name="T10" fmla="*/ 103 w 529"/>
                    <a:gd name="T11" fmla="*/ 185 h 907"/>
                    <a:gd name="T12" fmla="*/ 112 w 529"/>
                    <a:gd name="T13" fmla="*/ 263 h 907"/>
                    <a:gd name="T14" fmla="*/ 181 w 529"/>
                    <a:gd name="T15" fmla="*/ 394 h 907"/>
                    <a:gd name="T16" fmla="*/ 217 w 529"/>
                    <a:gd name="T17" fmla="*/ 476 h 907"/>
                    <a:gd name="T18" fmla="*/ 291 w 529"/>
                    <a:gd name="T19" fmla="*/ 651 h 907"/>
                    <a:gd name="T20" fmla="*/ 392 w 529"/>
                    <a:gd name="T21" fmla="*/ 766 h 907"/>
                    <a:gd name="T22" fmla="*/ 529 w 529"/>
                    <a:gd name="T23" fmla="*/ 871 h 907"/>
                    <a:gd name="T24" fmla="*/ 513 w 529"/>
                    <a:gd name="T25" fmla="*/ 907 h 907"/>
                    <a:gd name="T26" fmla="*/ 331 w 529"/>
                    <a:gd name="T27" fmla="*/ 759 h 907"/>
                    <a:gd name="T28" fmla="*/ 261 w 529"/>
                    <a:gd name="T29" fmla="*/ 649 h 907"/>
                    <a:gd name="T30" fmla="*/ 192 w 529"/>
                    <a:gd name="T31" fmla="*/ 457 h 907"/>
                    <a:gd name="T32" fmla="*/ 107 w 529"/>
                    <a:gd name="T33" fmla="*/ 301 h 907"/>
                    <a:gd name="T34" fmla="*/ 70 w 529"/>
                    <a:gd name="T35" fmla="*/ 166 h 907"/>
                    <a:gd name="T36" fmla="*/ 0 w 529"/>
                    <a:gd name="T37" fmla="*/ 10 h 907"/>
                    <a:gd name="T38" fmla="*/ 46 w 529"/>
                    <a:gd name="T39" fmla="*/ 27 h 907"/>
                    <a:gd name="T40" fmla="*/ 46 w 529"/>
                    <a:gd name="T41" fmla="*/ 27 h 9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29"/>
                    <a:gd name="T64" fmla="*/ 0 h 907"/>
                    <a:gd name="T65" fmla="*/ 529 w 529"/>
                    <a:gd name="T66" fmla="*/ 907 h 907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29" h="907">
                      <a:moveTo>
                        <a:pt x="46" y="27"/>
                      </a:moveTo>
                      <a:lnTo>
                        <a:pt x="70" y="0"/>
                      </a:lnTo>
                      <a:lnTo>
                        <a:pt x="93" y="54"/>
                      </a:lnTo>
                      <a:lnTo>
                        <a:pt x="129" y="133"/>
                      </a:lnTo>
                      <a:lnTo>
                        <a:pt x="152" y="287"/>
                      </a:lnTo>
                      <a:lnTo>
                        <a:pt x="103" y="185"/>
                      </a:lnTo>
                      <a:lnTo>
                        <a:pt x="112" y="263"/>
                      </a:lnTo>
                      <a:lnTo>
                        <a:pt x="181" y="394"/>
                      </a:lnTo>
                      <a:lnTo>
                        <a:pt x="217" y="476"/>
                      </a:lnTo>
                      <a:lnTo>
                        <a:pt x="291" y="651"/>
                      </a:lnTo>
                      <a:lnTo>
                        <a:pt x="392" y="766"/>
                      </a:lnTo>
                      <a:lnTo>
                        <a:pt x="529" y="871"/>
                      </a:lnTo>
                      <a:lnTo>
                        <a:pt x="513" y="907"/>
                      </a:lnTo>
                      <a:lnTo>
                        <a:pt x="331" y="759"/>
                      </a:lnTo>
                      <a:lnTo>
                        <a:pt x="261" y="649"/>
                      </a:lnTo>
                      <a:lnTo>
                        <a:pt x="192" y="457"/>
                      </a:lnTo>
                      <a:lnTo>
                        <a:pt x="107" y="301"/>
                      </a:lnTo>
                      <a:lnTo>
                        <a:pt x="70" y="166"/>
                      </a:lnTo>
                      <a:lnTo>
                        <a:pt x="0" y="10"/>
                      </a:lnTo>
                      <a:lnTo>
                        <a:pt x="46" y="27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0" name="Freeform 33"/>
                <p:cNvSpPr>
                  <a:spLocks/>
                </p:cNvSpPr>
                <p:nvPr/>
              </p:nvSpPr>
              <p:spPr bwMode="auto">
                <a:xfrm>
                  <a:off x="299" y="2210"/>
                  <a:ext cx="383" cy="766"/>
                </a:xfrm>
                <a:custGeom>
                  <a:avLst/>
                  <a:gdLst>
                    <a:gd name="T0" fmla="*/ 125 w 764"/>
                    <a:gd name="T1" fmla="*/ 923 h 1532"/>
                    <a:gd name="T2" fmla="*/ 114 w 764"/>
                    <a:gd name="T3" fmla="*/ 992 h 1532"/>
                    <a:gd name="T4" fmla="*/ 13 w 764"/>
                    <a:gd name="T5" fmla="*/ 1157 h 1532"/>
                    <a:gd name="T6" fmla="*/ 0 w 764"/>
                    <a:gd name="T7" fmla="*/ 1180 h 1532"/>
                    <a:gd name="T8" fmla="*/ 9 w 764"/>
                    <a:gd name="T9" fmla="*/ 1273 h 1532"/>
                    <a:gd name="T10" fmla="*/ 80 w 764"/>
                    <a:gd name="T11" fmla="*/ 1494 h 1532"/>
                    <a:gd name="T12" fmla="*/ 152 w 764"/>
                    <a:gd name="T13" fmla="*/ 1532 h 1532"/>
                    <a:gd name="T14" fmla="*/ 161 w 764"/>
                    <a:gd name="T15" fmla="*/ 1345 h 1532"/>
                    <a:gd name="T16" fmla="*/ 257 w 764"/>
                    <a:gd name="T17" fmla="*/ 1288 h 1532"/>
                    <a:gd name="T18" fmla="*/ 310 w 764"/>
                    <a:gd name="T19" fmla="*/ 1311 h 1532"/>
                    <a:gd name="T20" fmla="*/ 334 w 764"/>
                    <a:gd name="T21" fmla="*/ 1254 h 1532"/>
                    <a:gd name="T22" fmla="*/ 350 w 764"/>
                    <a:gd name="T23" fmla="*/ 1201 h 1532"/>
                    <a:gd name="T24" fmla="*/ 334 w 764"/>
                    <a:gd name="T25" fmla="*/ 1129 h 1532"/>
                    <a:gd name="T26" fmla="*/ 291 w 764"/>
                    <a:gd name="T27" fmla="*/ 1062 h 1532"/>
                    <a:gd name="T28" fmla="*/ 325 w 764"/>
                    <a:gd name="T29" fmla="*/ 807 h 1532"/>
                    <a:gd name="T30" fmla="*/ 675 w 764"/>
                    <a:gd name="T31" fmla="*/ 224 h 1532"/>
                    <a:gd name="T32" fmla="*/ 764 w 764"/>
                    <a:gd name="T33" fmla="*/ 140 h 1532"/>
                    <a:gd name="T34" fmla="*/ 667 w 764"/>
                    <a:gd name="T35" fmla="*/ 0 h 1532"/>
                    <a:gd name="T36" fmla="*/ 593 w 764"/>
                    <a:gd name="T37" fmla="*/ 38 h 1532"/>
                    <a:gd name="T38" fmla="*/ 460 w 764"/>
                    <a:gd name="T39" fmla="*/ 140 h 1532"/>
                    <a:gd name="T40" fmla="*/ 352 w 764"/>
                    <a:gd name="T41" fmla="*/ 309 h 1532"/>
                    <a:gd name="T42" fmla="*/ 255 w 764"/>
                    <a:gd name="T43" fmla="*/ 560 h 1532"/>
                    <a:gd name="T44" fmla="*/ 156 w 764"/>
                    <a:gd name="T45" fmla="*/ 851 h 1532"/>
                    <a:gd name="T46" fmla="*/ 125 w 764"/>
                    <a:gd name="T47" fmla="*/ 923 h 1532"/>
                    <a:gd name="T48" fmla="*/ 125 w 764"/>
                    <a:gd name="T49" fmla="*/ 923 h 153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64"/>
                    <a:gd name="T76" fmla="*/ 0 h 1532"/>
                    <a:gd name="T77" fmla="*/ 764 w 764"/>
                    <a:gd name="T78" fmla="*/ 1532 h 153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64" h="1532">
                      <a:moveTo>
                        <a:pt x="125" y="923"/>
                      </a:moveTo>
                      <a:lnTo>
                        <a:pt x="114" y="992"/>
                      </a:lnTo>
                      <a:lnTo>
                        <a:pt x="13" y="1157"/>
                      </a:lnTo>
                      <a:lnTo>
                        <a:pt x="0" y="1180"/>
                      </a:lnTo>
                      <a:lnTo>
                        <a:pt x="9" y="1273"/>
                      </a:lnTo>
                      <a:lnTo>
                        <a:pt x="80" y="1494"/>
                      </a:lnTo>
                      <a:lnTo>
                        <a:pt x="152" y="1532"/>
                      </a:lnTo>
                      <a:lnTo>
                        <a:pt x="161" y="1345"/>
                      </a:lnTo>
                      <a:lnTo>
                        <a:pt x="257" y="1288"/>
                      </a:lnTo>
                      <a:lnTo>
                        <a:pt x="310" y="1311"/>
                      </a:lnTo>
                      <a:lnTo>
                        <a:pt x="334" y="1254"/>
                      </a:lnTo>
                      <a:lnTo>
                        <a:pt x="350" y="1201"/>
                      </a:lnTo>
                      <a:lnTo>
                        <a:pt x="334" y="1129"/>
                      </a:lnTo>
                      <a:lnTo>
                        <a:pt x="291" y="1062"/>
                      </a:lnTo>
                      <a:lnTo>
                        <a:pt x="325" y="807"/>
                      </a:lnTo>
                      <a:lnTo>
                        <a:pt x="675" y="224"/>
                      </a:lnTo>
                      <a:lnTo>
                        <a:pt x="764" y="140"/>
                      </a:lnTo>
                      <a:lnTo>
                        <a:pt x="667" y="0"/>
                      </a:lnTo>
                      <a:lnTo>
                        <a:pt x="593" y="38"/>
                      </a:lnTo>
                      <a:lnTo>
                        <a:pt x="460" y="140"/>
                      </a:lnTo>
                      <a:lnTo>
                        <a:pt x="352" y="309"/>
                      </a:lnTo>
                      <a:lnTo>
                        <a:pt x="255" y="560"/>
                      </a:lnTo>
                      <a:lnTo>
                        <a:pt x="156" y="851"/>
                      </a:lnTo>
                      <a:lnTo>
                        <a:pt x="125" y="923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1" name="Freeform 34"/>
                <p:cNvSpPr>
                  <a:spLocks/>
                </p:cNvSpPr>
                <p:nvPr/>
              </p:nvSpPr>
              <p:spPr bwMode="auto">
                <a:xfrm>
                  <a:off x="337" y="2246"/>
                  <a:ext cx="351" cy="724"/>
                </a:xfrm>
                <a:custGeom>
                  <a:avLst/>
                  <a:gdLst>
                    <a:gd name="T0" fmla="*/ 631 w 701"/>
                    <a:gd name="T1" fmla="*/ 0 h 1446"/>
                    <a:gd name="T2" fmla="*/ 570 w 701"/>
                    <a:gd name="T3" fmla="*/ 49 h 1446"/>
                    <a:gd name="T4" fmla="*/ 540 w 701"/>
                    <a:gd name="T5" fmla="*/ 63 h 1446"/>
                    <a:gd name="T6" fmla="*/ 475 w 701"/>
                    <a:gd name="T7" fmla="*/ 110 h 1446"/>
                    <a:gd name="T8" fmla="*/ 409 w 701"/>
                    <a:gd name="T9" fmla="*/ 201 h 1446"/>
                    <a:gd name="T10" fmla="*/ 367 w 701"/>
                    <a:gd name="T11" fmla="*/ 319 h 1446"/>
                    <a:gd name="T12" fmla="*/ 277 w 701"/>
                    <a:gd name="T13" fmla="*/ 488 h 1446"/>
                    <a:gd name="T14" fmla="*/ 215 w 701"/>
                    <a:gd name="T15" fmla="*/ 658 h 1446"/>
                    <a:gd name="T16" fmla="*/ 182 w 701"/>
                    <a:gd name="T17" fmla="*/ 804 h 1446"/>
                    <a:gd name="T18" fmla="*/ 156 w 701"/>
                    <a:gd name="T19" fmla="*/ 857 h 1446"/>
                    <a:gd name="T20" fmla="*/ 148 w 701"/>
                    <a:gd name="T21" fmla="*/ 920 h 1446"/>
                    <a:gd name="T22" fmla="*/ 131 w 701"/>
                    <a:gd name="T23" fmla="*/ 985 h 1446"/>
                    <a:gd name="T24" fmla="*/ 146 w 701"/>
                    <a:gd name="T25" fmla="*/ 1015 h 1446"/>
                    <a:gd name="T26" fmla="*/ 201 w 701"/>
                    <a:gd name="T27" fmla="*/ 1053 h 1446"/>
                    <a:gd name="T28" fmla="*/ 226 w 701"/>
                    <a:gd name="T29" fmla="*/ 1093 h 1446"/>
                    <a:gd name="T30" fmla="*/ 182 w 701"/>
                    <a:gd name="T31" fmla="*/ 1129 h 1446"/>
                    <a:gd name="T32" fmla="*/ 135 w 701"/>
                    <a:gd name="T33" fmla="*/ 1175 h 1446"/>
                    <a:gd name="T34" fmla="*/ 76 w 701"/>
                    <a:gd name="T35" fmla="*/ 1239 h 1446"/>
                    <a:gd name="T36" fmla="*/ 40 w 701"/>
                    <a:gd name="T37" fmla="*/ 1281 h 1446"/>
                    <a:gd name="T38" fmla="*/ 9 w 701"/>
                    <a:gd name="T39" fmla="*/ 1289 h 1446"/>
                    <a:gd name="T40" fmla="*/ 0 w 701"/>
                    <a:gd name="T41" fmla="*/ 1416 h 1446"/>
                    <a:gd name="T42" fmla="*/ 46 w 701"/>
                    <a:gd name="T43" fmla="*/ 1446 h 1446"/>
                    <a:gd name="T44" fmla="*/ 91 w 701"/>
                    <a:gd name="T45" fmla="*/ 1251 h 1446"/>
                    <a:gd name="T46" fmla="*/ 186 w 701"/>
                    <a:gd name="T47" fmla="*/ 1184 h 1446"/>
                    <a:gd name="T48" fmla="*/ 226 w 701"/>
                    <a:gd name="T49" fmla="*/ 1247 h 1446"/>
                    <a:gd name="T50" fmla="*/ 270 w 701"/>
                    <a:gd name="T51" fmla="*/ 1159 h 1446"/>
                    <a:gd name="T52" fmla="*/ 228 w 701"/>
                    <a:gd name="T53" fmla="*/ 986 h 1446"/>
                    <a:gd name="T54" fmla="*/ 555 w 701"/>
                    <a:gd name="T55" fmla="*/ 352 h 1446"/>
                    <a:gd name="T56" fmla="*/ 701 w 701"/>
                    <a:gd name="T57" fmla="*/ 68 h 1446"/>
                    <a:gd name="T58" fmla="*/ 631 w 701"/>
                    <a:gd name="T59" fmla="*/ 0 h 1446"/>
                    <a:gd name="T60" fmla="*/ 631 w 701"/>
                    <a:gd name="T61" fmla="*/ 0 h 144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701"/>
                    <a:gd name="T94" fmla="*/ 0 h 1446"/>
                    <a:gd name="T95" fmla="*/ 701 w 701"/>
                    <a:gd name="T96" fmla="*/ 1446 h 1446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701" h="1446">
                      <a:moveTo>
                        <a:pt x="631" y="0"/>
                      </a:moveTo>
                      <a:lnTo>
                        <a:pt x="570" y="49"/>
                      </a:lnTo>
                      <a:lnTo>
                        <a:pt x="540" y="63"/>
                      </a:lnTo>
                      <a:lnTo>
                        <a:pt x="475" y="110"/>
                      </a:lnTo>
                      <a:lnTo>
                        <a:pt x="409" y="201"/>
                      </a:lnTo>
                      <a:lnTo>
                        <a:pt x="367" y="319"/>
                      </a:lnTo>
                      <a:lnTo>
                        <a:pt x="277" y="488"/>
                      </a:lnTo>
                      <a:lnTo>
                        <a:pt x="215" y="658"/>
                      </a:lnTo>
                      <a:lnTo>
                        <a:pt x="182" y="804"/>
                      </a:lnTo>
                      <a:lnTo>
                        <a:pt x="156" y="857"/>
                      </a:lnTo>
                      <a:lnTo>
                        <a:pt x="148" y="920"/>
                      </a:lnTo>
                      <a:lnTo>
                        <a:pt x="131" y="985"/>
                      </a:lnTo>
                      <a:lnTo>
                        <a:pt x="146" y="1015"/>
                      </a:lnTo>
                      <a:lnTo>
                        <a:pt x="201" y="1053"/>
                      </a:lnTo>
                      <a:lnTo>
                        <a:pt x="226" y="1093"/>
                      </a:lnTo>
                      <a:lnTo>
                        <a:pt x="182" y="1129"/>
                      </a:lnTo>
                      <a:lnTo>
                        <a:pt x="135" y="1175"/>
                      </a:lnTo>
                      <a:lnTo>
                        <a:pt x="76" y="1239"/>
                      </a:lnTo>
                      <a:lnTo>
                        <a:pt x="40" y="1281"/>
                      </a:lnTo>
                      <a:lnTo>
                        <a:pt x="9" y="1289"/>
                      </a:lnTo>
                      <a:lnTo>
                        <a:pt x="0" y="1416"/>
                      </a:lnTo>
                      <a:lnTo>
                        <a:pt x="46" y="1446"/>
                      </a:lnTo>
                      <a:lnTo>
                        <a:pt x="91" y="1251"/>
                      </a:lnTo>
                      <a:lnTo>
                        <a:pt x="186" y="1184"/>
                      </a:lnTo>
                      <a:lnTo>
                        <a:pt x="226" y="1247"/>
                      </a:lnTo>
                      <a:lnTo>
                        <a:pt x="270" y="1159"/>
                      </a:lnTo>
                      <a:lnTo>
                        <a:pt x="228" y="986"/>
                      </a:lnTo>
                      <a:lnTo>
                        <a:pt x="555" y="352"/>
                      </a:lnTo>
                      <a:lnTo>
                        <a:pt x="701" y="68"/>
                      </a:lnTo>
                      <a:lnTo>
                        <a:pt x="631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2" name="Freeform 35"/>
                <p:cNvSpPr>
                  <a:spLocks/>
                </p:cNvSpPr>
                <p:nvPr/>
              </p:nvSpPr>
              <p:spPr bwMode="auto">
                <a:xfrm>
                  <a:off x="293" y="2798"/>
                  <a:ext cx="76" cy="176"/>
                </a:xfrm>
                <a:custGeom>
                  <a:avLst/>
                  <a:gdLst>
                    <a:gd name="T0" fmla="*/ 20 w 152"/>
                    <a:gd name="T1" fmla="*/ 0 h 354"/>
                    <a:gd name="T2" fmla="*/ 22 w 152"/>
                    <a:gd name="T3" fmla="*/ 21 h 354"/>
                    <a:gd name="T4" fmla="*/ 38 w 152"/>
                    <a:gd name="T5" fmla="*/ 55 h 354"/>
                    <a:gd name="T6" fmla="*/ 45 w 152"/>
                    <a:gd name="T7" fmla="*/ 103 h 354"/>
                    <a:gd name="T8" fmla="*/ 45 w 152"/>
                    <a:gd name="T9" fmla="*/ 130 h 354"/>
                    <a:gd name="T10" fmla="*/ 57 w 152"/>
                    <a:gd name="T11" fmla="*/ 122 h 354"/>
                    <a:gd name="T12" fmla="*/ 77 w 152"/>
                    <a:gd name="T13" fmla="*/ 137 h 354"/>
                    <a:gd name="T14" fmla="*/ 95 w 152"/>
                    <a:gd name="T15" fmla="*/ 145 h 354"/>
                    <a:gd name="T16" fmla="*/ 106 w 152"/>
                    <a:gd name="T17" fmla="*/ 194 h 354"/>
                    <a:gd name="T18" fmla="*/ 102 w 152"/>
                    <a:gd name="T19" fmla="*/ 289 h 354"/>
                    <a:gd name="T20" fmla="*/ 108 w 152"/>
                    <a:gd name="T21" fmla="*/ 312 h 354"/>
                    <a:gd name="T22" fmla="*/ 125 w 152"/>
                    <a:gd name="T23" fmla="*/ 312 h 354"/>
                    <a:gd name="T24" fmla="*/ 152 w 152"/>
                    <a:gd name="T25" fmla="*/ 354 h 354"/>
                    <a:gd name="T26" fmla="*/ 58 w 152"/>
                    <a:gd name="T27" fmla="*/ 301 h 354"/>
                    <a:gd name="T28" fmla="*/ 36 w 152"/>
                    <a:gd name="T29" fmla="*/ 238 h 354"/>
                    <a:gd name="T30" fmla="*/ 0 w 152"/>
                    <a:gd name="T31" fmla="*/ 139 h 354"/>
                    <a:gd name="T32" fmla="*/ 9 w 152"/>
                    <a:gd name="T33" fmla="*/ 10 h 354"/>
                    <a:gd name="T34" fmla="*/ 20 w 152"/>
                    <a:gd name="T35" fmla="*/ 0 h 354"/>
                    <a:gd name="T36" fmla="*/ 20 w 152"/>
                    <a:gd name="T37" fmla="*/ 0 h 35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2"/>
                    <a:gd name="T58" fmla="*/ 0 h 354"/>
                    <a:gd name="T59" fmla="*/ 152 w 152"/>
                    <a:gd name="T60" fmla="*/ 354 h 35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2" h="354">
                      <a:moveTo>
                        <a:pt x="20" y="0"/>
                      </a:moveTo>
                      <a:lnTo>
                        <a:pt x="22" y="21"/>
                      </a:lnTo>
                      <a:lnTo>
                        <a:pt x="38" y="55"/>
                      </a:lnTo>
                      <a:lnTo>
                        <a:pt x="45" y="103"/>
                      </a:lnTo>
                      <a:lnTo>
                        <a:pt x="45" y="130"/>
                      </a:lnTo>
                      <a:lnTo>
                        <a:pt x="57" y="122"/>
                      </a:lnTo>
                      <a:lnTo>
                        <a:pt x="77" y="137"/>
                      </a:lnTo>
                      <a:lnTo>
                        <a:pt x="95" y="145"/>
                      </a:lnTo>
                      <a:lnTo>
                        <a:pt x="106" y="194"/>
                      </a:lnTo>
                      <a:lnTo>
                        <a:pt x="102" y="289"/>
                      </a:lnTo>
                      <a:lnTo>
                        <a:pt x="108" y="312"/>
                      </a:lnTo>
                      <a:lnTo>
                        <a:pt x="125" y="312"/>
                      </a:lnTo>
                      <a:lnTo>
                        <a:pt x="152" y="354"/>
                      </a:lnTo>
                      <a:lnTo>
                        <a:pt x="58" y="301"/>
                      </a:lnTo>
                      <a:lnTo>
                        <a:pt x="36" y="238"/>
                      </a:lnTo>
                      <a:lnTo>
                        <a:pt x="0" y="139"/>
                      </a:lnTo>
                      <a:lnTo>
                        <a:pt x="9" y="1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3" name="Freeform 36"/>
                <p:cNvSpPr>
                  <a:spLocks/>
                </p:cNvSpPr>
                <p:nvPr/>
              </p:nvSpPr>
              <p:spPr bwMode="auto">
                <a:xfrm>
                  <a:off x="353" y="2257"/>
                  <a:ext cx="368" cy="738"/>
                </a:xfrm>
                <a:custGeom>
                  <a:avLst/>
                  <a:gdLst>
                    <a:gd name="T0" fmla="*/ 177 w 736"/>
                    <a:gd name="T1" fmla="*/ 819 h 1477"/>
                    <a:gd name="T2" fmla="*/ 131 w 736"/>
                    <a:gd name="T3" fmla="*/ 859 h 1477"/>
                    <a:gd name="T4" fmla="*/ 147 w 736"/>
                    <a:gd name="T5" fmla="*/ 905 h 1477"/>
                    <a:gd name="T6" fmla="*/ 124 w 736"/>
                    <a:gd name="T7" fmla="*/ 937 h 1477"/>
                    <a:gd name="T8" fmla="*/ 124 w 736"/>
                    <a:gd name="T9" fmla="*/ 979 h 1477"/>
                    <a:gd name="T10" fmla="*/ 198 w 736"/>
                    <a:gd name="T11" fmla="*/ 1024 h 1477"/>
                    <a:gd name="T12" fmla="*/ 230 w 736"/>
                    <a:gd name="T13" fmla="*/ 1076 h 1477"/>
                    <a:gd name="T14" fmla="*/ 225 w 736"/>
                    <a:gd name="T15" fmla="*/ 1125 h 1477"/>
                    <a:gd name="T16" fmla="*/ 213 w 736"/>
                    <a:gd name="T17" fmla="*/ 1173 h 1477"/>
                    <a:gd name="T18" fmla="*/ 181 w 736"/>
                    <a:gd name="T19" fmla="*/ 1197 h 1477"/>
                    <a:gd name="T20" fmla="*/ 173 w 736"/>
                    <a:gd name="T21" fmla="*/ 1159 h 1477"/>
                    <a:gd name="T22" fmla="*/ 156 w 736"/>
                    <a:gd name="T23" fmla="*/ 1129 h 1477"/>
                    <a:gd name="T24" fmla="*/ 139 w 736"/>
                    <a:gd name="T25" fmla="*/ 1154 h 1477"/>
                    <a:gd name="T26" fmla="*/ 103 w 736"/>
                    <a:gd name="T27" fmla="*/ 1186 h 1477"/>
                    <a:gd name="T28" fmla="*/ 50 w 736"/>
                    <a:gd name="T29" fmla="*/ 1222 h 1477"/>
                    <a:gd name="T30" fmla="*/ 21 w 736"/>
                    <a:gd name="T31" fmla="*/ 1266 h 1477"/>
                    <a:gd name="T32" fmla="*/ 6 w 736"/>
                    <a:gd name="T33" fmla="*/ 1271 h 1477"/>
                    <a:gd name="T34" fmla="*/ 0 w 736"/>
                    <a:gd name="T35" fmla="*/ 1397 h 1477"/>
                    <a:gd name="T36" fmla="*/ 19 w 736"/>
                    <a:gd name="T37" fmla="*/ 1425 h 1477"/>
                    <a:gd name="T38" fmla="*/ 71 w 736"/>
                    <a:gd name="T39" fmla="*/ 1477 h 1477"/>
                    <a:gd name="T40" fmla="*/ 97 w 736"/>
                    <a:gd name="T41" fmla="*/ 1463 h 1477"/>
                    <a:gd name="T42" fmla="*/ 61 w 736"/>
                    <a:gd name="T43" fmla="*/ 1384 h 1477"/>
                    <a:gd name="T44" fmla="*/ 74 w 736"/>
                    <a:gd name="T45" fmla="*/ 1268 h 1477"/>
                    <a:gd name="T46" fmla="*/ 147 w 736"/>
                    <a:gd name="T47" fmla="*/ 1216 h 1477"/>
                    <a:gd name="T48" fmla="*/ 131 w 736"/>
                    <a:gd name="T49" fmla="*/ 1349 h 1477"/>
                    <a:gd name="T50" fmla="*/ 154 w 736"/>
                    <a:gd name="T51" fmla="*/ 1412 h 1477"/>
                    <a:gd name="T52" fmla="*/ 192 w 736"/>
                    <a:gd name="T53" fmla="*/ 1435 h 1477"/>
                    <a:gd name="T54" fmla="*/ 217 w 736"/>
                    <a:gd name="T55" fmla="*/ 1408 h 1477"/>
                    <a:gd name="T56" fmla="*/ 206 w 736"/>
                    <a:gd name="T57" fmla="*/ 1334 h 1477"/>
                    <a:gd name="T58" fmla="*/ 227 w 736"/>
                    <a:gd name="T59" fmla="*/ 1230 h 1477"/>
                    <a:gd name="T60" fmla="*/ 246 w 736"/>
                    <a:gd name="T61" fmla="*/ 1152 h 1477"/>
                    <a:gd name="T62" fmla="*/ 242 w 736"/>
                    <a:gd name="T63" fmla="*/ 1049 h 1477"/>
                    <a:gd name="T64" fmla="*/ 209 w 736"/>
                    <a:gd name="T65" fmla="*/ 954 h 1477"/>
                    <a:gd name="T66" fmla="*/ 295 w 736"/>
                    <a:gd name="T67" fmla="*/ 762 h 1477"/>
                    <a:gd name="T68" fmla="*/ 422 w 736"/>
                    <a:gd name="T69" fmla="*/ 600 h 1477"/>
                    <a:gd name="T70" fmla="*/ 556 w 736"/>
                    <a:gd name="T71" fmla="*/ 422 h 1477"/>
                    <a:gd name="T72" fmla="*/ 654 w 736"/>
                    <a:gd name="T73" fmla="*/ 205 h 1477"/>
                    <a:gd name="T74" fmla="*/ 736 w 736"/>
                    <a:gd name="T75" fmla="*/ 148 h 1477"/>
                    <a:gd name="T76" fmla="*/ 622 w 736"/>
                    <a:gd name="T77" fmla="*/ 0 h 1477"/>
                    <a:gd name="T78" fmla="*/ 552 w 736"/>
                    <a:gd name="T79" fmla="*/ 61 h 1477"/>
                    <a:gd name="T80" fmla="*/ 538 w 736"/>
                    <a:gd name="T81" fmla="*/ 108 h 1477"/>
                    <a:gd name="T82" fmla="*/ 514 w 736"/>
                    <a:gd name="T83" fmla="*/ 180 h 1477"/>
                    <a:gd name="T84" fmla="*/ 419 w 736"/>
                    <a:gd name="T85" fmla="*/ 289 h 1477"/>
                    <a:gd name="T86" fmla="*/ 339 w 736"/>
                    <a:gd name="T87" fmla="*/ 374 h 1477"/>
                    <a:gd name="T88" fmla="*/ 268 w 736"/>
                    <a:gd name="T89" fmla="*/ 513 h 1477"/>
                    <a:gd name="T90" fmla="*/ 215 w 736"/>
                    <a:gd name="T91" fmla="*/ 648 h 1477"/>
                    <a:gd name="T92" fmla="*/ 177 w 736"/>
                    <a:gd name="T93" fmla="*/ 819 h 1477"/>
                    <a:gd name="T94" fmla="*/ 177 w 736"/>
                    <a:gd name="T95" fmla="*/ 819 h 1477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736"/>
                    <a:gd name="T145" fmla="*/ 0 h 1477"/>
                    <a:gd name="T146" fmla="*/ 736 w 736"/>
                    <a:gd name="T147" fmla="*/ 1477 h 1477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736" h="1477">
                      <a:moveTo>
                        <a:pt x="177" y="819"/>
                      </a:moveTo>
                      <a:lnTo>
                        <a:pt x="131" y="859"/>
                      </a:lnTo>
                      <a:lnTo>
                        <a:pt x="147" y="905"/>
                      </a:lnTo>
                      <a:lnTo>
                        <a:pt x="124" y="937"/>
                      </a:lnTo>
                      <a:lnTo>
                        <a:pt x="124" y="979"/>
                      </a:lnTo>
                      <a:lnTo>
                        <a:pt x="198" y="1024"/>
                      </a:lnTo>
                      <a:lnTo>
                        <a:pt x="230" y="1076"/>
                      </a:lnTo>
                      <a:lnTo>
                        <a:pt x="225" y="1125"/>
                      </a:lnTo>
                      <a:lnTo>
                        <a:pt x="213" y="1173"/>
                      </a:lnTo>
                      <a:lnTo>
                        <a:pt x="181" y="1197"/>
                      </a:lnTo>
                      <a:lnTo>
                        <a:pt x="173" y="1159"/>
                      </a:lnTo>
                      <a:lnTo>
                        <a:pt x="156" y="1129"/>
                      </a:lnTo>
                      <a:lnTo>
                        <a:pt x="139" y="1154"/>
                      </a:lnTo>
                      <a:lnTo>
                        <a:pt x="103" y="1186"/>
                      </a:lnTo>
                      <a:lnTo>
                        <a:pt x="50" y="1222"/>
                      </a:lnTo>
                      <a:lnTo>
                        <a:pt x="21" y="1266"/>
                      </a:lnTo>
                      <a:lnTo>
                        <a:pt x="6" y="1271"/>
                      </a:lnTo>
                      <a:lnTo>
                        <a:pt x="0" y="1397"/>
                      </a:lnTo>
                      <a:lnTo>
                        <a:pt x="19" y="1425"/>
                      </a:lnTo>
                      <a:lnTo>
                        <a:pt x="71" y="1477"/>
                      </a:lnTo>
                      <a:lnTo>
                        <a:pt x="97" y="1463"/>
                      </a:lnTo>
                      <a:lnTo>
                        <a:pt x="61" y="1384"/>
                      </a:lnTo>
                      <a:lnTo>
                        <a:pt x="74" y="1268"/>
                      </a:lnTo>
                      <a:lnTo>
                        <a:pt x="147" y="1216"/>
                      </a:lnTo>
                      <a:lnTo>
                        <a:pt x="131" y="1349"/>
                      </a:lnTo>
                      <a:lnTo>
                        <a:pt x="154" y="1412"/>
                      </a:lnTo>
                      <a:lnTo>
                        <a:pt x="192" y="1435"/>
                      </a:lnTo>
                      <a:lnTo>
                        <a:pt x="217" y="1408"/>
                      </a:lnTo>
                      <a:lnTo>
                        <a:pt x="206" y="1334"/>
                      </a:lnTo>
                      <a:lnTo>
                        <a:pt x="227" y="1230"/>
                      </a:lnTo>
                      <a:lnTo>
                        <a:pt x="246" y="1152"/>
                      </a:lnTo>
                      <a:lnTo>
                        <a:pt x="242" y="1049"/>
                      </a:lnTo>
                      <a:lnTo>
                        <a:pt x="209" y="954"/>
                      </a:lnTo>
                      <a:lnTo>
                        <a:pt x="295" y="762"/>
                      </a:lnTo>
                      <a:lnTo>
                        <a:pt x="422" y="600"/>
                      </a:lnTo>
                      <a:lnTo>
                        <a:pt x="556" y="422"/>
                      </a:lnTo>
                      <a:lnTo>
                        <a:pt x="654" y="205"/>
                      </a:lnTo>
                      <a:lnTo>
                        <a:pt x="736" y="148"/>
                      </a:lnTo>
                      <a:lnTo>
                        <a:pt x="622" y="0"/>
                      </a:lnTo>
                      <a:lnTo>
                        <a:pt x="552" y="61"/>
                      </a:lnTo>
                      <a:lnTo>
                        <a:pt x="538" y="108"/>
                      </a:lnTo>
                      <a:lnTo>
                        <a:pt x="514" y="180"/>
                      </a:lnTo>
                      <a:lnTo>
                        <a:pt x="419" y="289"/>
                      </a:lnTo>
                      <a:lnTo>
                        <a:pt x="339" y="374"/>
                      </a:lnTo>
                      <a:lnTo>
                        <a:pt x="268" y="513"/>
                      </a:lnTo>
                      <a:lnTo>
                        <a:pt x="215" y="648"/>
                      </a:lnTo>
                      <a:lnTo>
                        <a:pt x="177" y="819"/>
                      </a:lnTo>
                      <a:close/>
                    </a:path>
                  </a:pathLst>
                </a:custGeom>
                <a:solidFill>
                  <a:srgbClr val="F59E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4" name="Freeform 37"/>
                <p:cNvSpPr>
                  <a:spLocks/>
                </p:cNvSpPr>
                <p:nvPr/>
              </p:nvSpPr>
              <p:spPr bwMode="auto">
                <a:xfrm>
                  <a:off x="292" y="2794"/>
                  <a:ext cx="143" cy="203"/>
                </a:xfrm>
                <a:custGeom>
                  <a:avLst/>
                  <a:gdLst>
                    <a:gd name="T0" fmla="*/ 28 w 287"/>
                    <a:gd name="T1" fmla="*/ 0 h 407"/>
                    <a:gd name="T2" fmla="*/ 15 w 287"/>
                    <a:gd name="T3" fmla="*/ 28 h 407"/>
                    <a:gd name="T4" fmla="*/ 28 w 287"/>
                    <a:gd name="T5" fmla="*/ 51 h 407"/>
                    <a:gd name="T6" fmla="*/ 36 w 287"/>
                    <a:gd name="T7" fmla="*/ 97 h 407"/>
                    <a:gd name="T8" fmla="*/ 41 w 287"/>
                    <a:gd name="T9" fmla="*/ 133 h 407"/>
                    <a:gd name="T10" fmla="*/ 24 w 287"/>
                    <a:gd name="T11" fmla="*/ 177 h 407"/>
                    <a:gd name="T12" fmla="*/ 38 w 287"/>
                    <a:gd name="T13" fmla="*/ 199 h 407"/>
                    <a:gd name="T14" fmla="*/ 49 w 287"/>
                    <a:gd name="T15" fmla="*/ 228 h 407"/>
                    <a:gd name="T16" fmla="*/ 57 w 287"/>
                    <a:gd name="T17" fmla="*/ 291 h 407"/>
                    <a:gd name="T18" fmla="*/ 60 w 287"/>
                    <a:gd name="T19" fmla="*/ 226 h 407"/>
                    <a:gd name="T20" fmla="*/ 51 w 287"/>
                    <a:gd name="T21" fmla="*/ 178 h 407"/>
                    <a:gd name="T22" fmla="*/ 55 w 287"/>
                    <a:gd name="T23" fmla="*/ 152 h 407"/>
                    <a:gd name="T24" fmla="*/ 55 w 287"/>
                    <a:gd name="T25" fmla="*/ 129 h 407"/>
                    <a:gd name="T26" fmla="*/ 78 w 287"/>
                    <a:gd name="T27" fmla="*/ 152 h 407"/>
                    <a:gd name="T28" fmla="*/ 93 w 287"/>
                    <a:gd name="T29" fmla="*/ 152 h 407"/>
                    <a:gd name="T30" fmla="*/ 97 w 287"/>
                    <a:gd name="T31" fmla="*/ 186 h 407"/>
                    <a:gd name="T32" fmla="*/ 102 w 287"/>
                    <a:gd name="T33" fmla="*/ 237 h 407"/>
                    <a:gd name="T34" fmla="*/ 93 w 287"/>
                    <a:gd name="T35" fmla="*/ 308 h 407"/>
                    <a:gd name="T36" fmla="*/ 108 w 287"/>
                    <a:gd name="T37" fmla="*/ 338 h 407"/>
                    <a:gd name="T38" fmla="*/ 140 w 287"/>
                    <a:gd name="T39" fmla="*/ 344 h 407"/>
                    <a:gd name="T40" fmla="*/ 159 w 287"/>
                    <a:gd name="T41" fmla="*/ 329 h 407"/>
                    <a:gd name="T42" fmla="*/ 161 w 287"/>
                    <a:gd name="T43" fmla="*/ 285 h 407"/>
                    <a:gd name="T44" fmla="*/ 154 w 287"/>
                    <a:gd name="T45" fmla="*/ 211 h 407"/>
                    <a:gd name="T46" fmla="*/ 173 w 287"/>
                    <a:gd name="T47" fmla="*/ 186 h 407"/>
                    <a:gd name="T48" fmla="*/ 176 w 287"/>
                    <a:gd name="T49" fmla="*/ 150 h 407"/>
                    <a:gd name="T50" fmla="*/ 224 w 287"/>
                    <a:gd name="T51" fmla="*/ 129 h 407"/>
                    <a:gd name="T52" fmla="*/ 277 w 287"/>
                    <a:gd name="T53" fmla="*/ 70 h 407"/>
                    <a:gd name="T54" fmla="*/ 287 w 287"/>
                    <a:gd name="T55" fmla="*/ 112 h 407"/>
                    <a:gd name="T56" fmla="*/ 256 w 287"/>
                    <a:gd name="T57" fmla="*/ 144 h 407"/>
                    <a:gd name="T58" fmla="*/ 190 w 287"/>
                    <a:gd name="T59" fmla="*/ 186 h 407"/>
                    <a:gd name="T60" fmla="*/ 182 w 287"/>
                    <a:gd name="T61" fmla="*/ 296 h 407"/>
                    <a:gd name="T62" fmla="*/ 216 w 287"/>
                    <a:gd name="T63" fmla="*/ 388 h 407"/>
                    <a:gd name="T64" fmla="*/ 188 w 287"/>
                    <a:gd name="T65" fmla="*/ 407 h 407"/>
                    <a:gd name="T66" fmla="*/ 91 w 287"/>
                    <a:gd name="T67" fmla="*/ 338 h 407"/>
                    <a:gd name="T68" fmla="*/ 41 w 287"/>
                    <a:gd name="T69" fmla="*/ 321 h 407"/>
                    <a:gd name="T70" fmla="*/ 43 w 287"/>
                    <a:gd name="T71" fmla="*/ 249 h 407"/>
                    <a:gd name="T72" fmla="*/ 0 w 287"/>
                    <a:gd name="T73" fmla="*/ 165 h 407"/>
                    <a:gd name="T74" fmla="*/ 5 w 287"/>
                    <a:gd name="T75" fmla="*/ 64 h 407"/>
                    <a:gd name="T76" fmla="*/ 5 w 287"/>
                    <a:gd name="T77" fmla="*/ 40 h 407"/>
                    <a:gd name="T78" fmla="*/ 7 w 287"/>
                    <a:gd name="T79" fmla="*/ 17 h 407"/>
                    <a:gd name="T80" fmla="*/ 28 w 287"/>
                    <a:gd name="T81" fmla="*/ 0 h 407"/>
                    <a:gd name="T82" fmla="*/ 28 w 287"/>
                    <a:gd name="T83" fmla="*/ 0 h 40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87"/>
                    <a:gd name="T127" fmla="*/ 0 h 407"/>
                    <a:gd name="T128" fmla="*/ 287 w 287"/>
                    <a:gd name="T129" fmla="*/ 407 h 407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87" h="407">
                      <a:moveTo>
                        <a:pt x="28" y="0"/>
                      </a:moveTo>
                      <a:lnTo>
                        <a:pt x="15" y="28"/>
                      </a:lnTo>
                      <a:lnTo>
                        <a:pt x="28" y="51"/>
                      </a:lnTo>
                      <a:lnTo>
                        <a:pt x="36" y="97"/>
                      </a:lnTo>
                      <a:lnTo>
                        <a:pt x="41" y="133"/>
                      </a:lnTo>
                      <a:lnTo>
                        <a:pt x="24" y="177"/>
                      </a:lnTo>
                      <a:lnTo>
                        <a:pt x="38" y="199"/>
                      </a:lnTo>
                      <a:lnTo>
                        <a:pt x="49" y="228"/>
                      </a:lnTo>
                      <a:lnTo>
                        <a:pt x="57" y="291"/>
                      </a:lnTo>
                      <a:lnTo>
                        <a:pt x="60" y="226"/>
                      </a:lnTo>
                      <a:lnTo>
                        <a:pt x="51" y="178"/>
                      </a:lnTo>
                      <a:lnTo>
                        <a:pt x="55" y="152"/>
                      </a:lnTo>
                      <a:lnTo>
                        <a:pt x="55" y="129"/>
                      </a:lnTo>
                      <a:lnTo>
                        <a:pt x="78" y="152"/>
                      </a:lnTo>
                      <a:lnTo>
                        <a:pt x="93" y="152"/>
                      </a:lnTo>
                      <a:lnTo>
                        <a:pt x="97" y="186"/>
                      </a:lnTo>
                      <a:lnTo>
                        <a:pt x="102" y="237"/>
                      </a:lnTo>
                      <a:lnTo>
                        <a:pt x="93" y="308"/>
                      </a:lnTo>
                      <a:lnTo>
                        <a:pt x="108" y="338"/>
                      </a:lnTo>
                      <a:lnTo>
                        <a:pt x="140" y="344"/>
                      </a:lnTo>
                      <a:lnTo>
                        <a:pt x="159" y="329"/>
                      </a:lnTo>
                      <a:lnTo>
                        <a:pt x="161" y="285"/>
                      </a:lnTo>
                      <a:lnTo>
                        <a:pt x="154" y="211"/>
                      </a:lnTo>
                      <a:lnTo>
                        <a:pt x="173" y="186"/>
                      </a:lnTo>
                      <a:lnTo>
                        <a:pt x="176" y="150"/>
                      </a:lnTo>
                      <a:lnTo>
                        <a:pt x="224" y="129"/>
                      </a:lnTo>
                      <a:lnTo>
                        <a:pt x="277" y="70"/>
                      </a:lnTo>
                      <a:lnTo>
                        <a:pt x="287" y="112"/>
                      </a:lnTo>
                      <a:lnTo>
                        <a:pt x="256" y="144"/>
                      </a:lnTo>
                      <a:lnTo>
                        <a:pt x="190" y="186"/>
                      </a:lnTo>
                      <a:lnTo>
                        <a:pt x="182" y="296"/>
                      </a:lnTo>
                      <a:lnTo>
                        <a:pt x="216" y="388"/>
                      </a:lnTo>
                      <a:lnTo>
                        <a:pt x="188" y="407"/>
                      </a:lnTo>
                      <a:lnTo>
                        <a:pt x="91" y="338"/>
                      </a:lnTo>
                      <a:lnTo>
                        <a:pt x="41" y="321"/>
                      </a:lnTo>
                      <a:lnTo>
                        <a:pt x="43" y="249"/>
                      </a:lnTo>
                      <a:lnTo>
                        <a:pt x="0" y="165"/>
                      </a:lnTo>
                      <a:lnTo>
                        <a:pt x="5" y="64"/>
                      </a:lnTo>
                      <a:lnTo>
                        <a:pt x="5" y="40"/>
                      </a:lnTo>
                      <a:lnTo>
                        <a:pt x="7" y="17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59E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5" name="Freeform 38"/>
                <p:cNvSpPr>
                  <a:spLocks/>
                </p:cNvSpPr>
                <p:nvPr/>
              </p:nvSpPr>
              <p:spPr bwMode="auto">
                <a:xfrm>
                  <a:off x="369" y="2839"/>
                  <a:ext cx="73" cy="158"/>
                </a:xfrm>
                <a:custGeom>
                  <a:avLst/>
                  <a:gdLst>
                    <a:gd name="T0" fmla="*/ 93 w 146"/>
                    <a:gd name="T1" fmla="*/ 17 h 316"/>
                    <a:gd name="T2" fmla="*/ 70 w 146"/>
                    <a:gd name="T3" fmla="*/ 44 h 316"/>
                    <a:gd name="T4" fmla="*/ 28 w 146"/>
                    <a:gd name="T5" fmla="*/ 65 h 316"/>
                    <a:gd name="T6" fmla="*/ 19 w 146"/>
                    <a:gd name="T7" fmla="*/ 125 h 316"/>
                    <a:gd name="T8" fmla="*/ 11 w 146"/>
                    <a:gd name="T9" fmla="*/ 230 h 316"/>
                    <a:gd name="T10" fmla="*/ 3 w 146"/>
                    <a:gd name="T11" fmla="*/ 247 h 316"/>
                    <a:gd name="T12" fmla="*/ 0 w 146"/>
                    <a:gd name="T13" fmla="*/ 260 h 316"/>
                    <a:gd name="T14" fmla="*/ 7 w 146"/>
                    <a:gd name="T15" fmla="*/ 289 h 316"/>
                    <a:gd name="T16" fmla="*/ 49 w 146"/>
                    <a:gd name="T17" fmla="*/ 316 h 316"/>
                    <a:gd name="T18" fmla="*/ 57 w 146"/>
                    <a:gd name="T19" fmla="*/ 297 h 316"/>
                    <a:gd name="T20" fmla="*/ 55 w 146"/>
                    <a:gd name="T21" fmla="*/ 268 h 316"/>
                    <a:gd name="T22" fmla="*/ 26 w 146"/>
                    <a:gd name="T23" fmla="*/ 188 h 316"/>
                    <a:gd name="T24" fmla="*/ 53 w 146"/>
                    <a:gd name="T25" fmla="*/ 87 h 316"/>
                    <a:gd name="T26" fmla="*/ 110 w 146"/>
                    <a:gd name="T27" fmla="*/ 59 h 316"/>
                    <a:gd name="T28" fmla="*/ 98 w 146"/>
                    <a:gd name="T29" fmla="*/ 171 h 316"/>
                    <a:gd name="T30" fmla="*/ 114 w 146"/>
                    <a:gd name="T31" fmla="*/ 232 h 316"/>
                    <a:gd name="T32" fmla="*/ 118 w 146"/>
                    <a:gd name="T33" fmla="*/ 192 h 316"/>
                    <a:gd name="T34" fmla="*/ 131 w 146"/>
                    <a:gd name="T35" fmla="*/ 129 h 316"/>
                    <a:gd name="T36" fmla="*/ 131 w 146"/>
                    <a:gd name="T37" fmla="*/ 103 h 316"/>
                    <a:gd name="T38" fmla="*/ 146 w 146"/>
                    <a:gd name="T39" fmla="*/ 76 h 316"/>
                    <a:gd name="T40" fmla="*/ 129 w 146"/>
                    <a:gd name="T41" fmla="*/ 21 h 316"/>
                    <a:gd name="T42" fmla="*/ 106 w 146"/>
                    <a:gd name="T43" fmla="*/ 0 h 316"/>
                    <a:gd name="T44" fmla="*/ 93 w 146"/>
                    <a:gd name="T45" fmla="*/ 17 h 316"/>
                    <a:gd name="T46" fmla="*/ 93 w 146"/>
                    <a:gd name="T47" fmla="*/ 17 h 31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46"/>
                    <a:gd name="T73" fmla="*/ 0 h 316"/>
                    <a:gd name="T74" fmla="*/ 146 w 146"/>
                    <a:gd name="T75" fmla="*/ 316 h 31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46" h="316">
                      <a:moveTo>
                        <a:pt x="93" y="17"/>
                      </a:moveTo>
                      <a:lnTo>
                        <a:pt x="70" y="44"/>
                      </a:lnTo>
                      <a:lnTo>
                        <a:pt x="28" y="65"/>
                      </a:lnTo>
                      <a:lnTo>
                        <a:pt x="19" y="125"/>
                      </a:lnTo>
                      <a:lnTo>
                        <a:pt x="11" y="230"/>
                      </a:lnTo>
                      <a:lnTo>
                        <a:pt x="3" y="247"/>
                      </a:lnTo>
                      <a:lnTo>
                        <a:pt x="0" y="260"/>
                      </a:lnTo>
                      <a:lnTo>
                        <a:pt x="7" y="289"/>
                      </a:lnTo>
                      <a:lnTo>
                        <a:pt x="49" y="316"/>
                      </a:lnTo>
                      <a:lnTo>
                        <a:pt x="57" y="297"/>
                      </a:lnTo>
                      <a:lnTo>
                        <a:pt x="55" y="268"/>
                      </a:lnTo>
                      <a:lnTo>
                        <a:pt x="26" y="188"/>
                      </a:lnTo>
                      <a:lnTo>
                        <a:pt x="53" y="87"/>
                      </a:lnTo>
                      <a:lnTo>
                        <a:pt x="110" y="59"/>
                      </a:lnTo>
                      <a:lnTo>
                        <a:pt x="98" y="171"/>
                      </a:lnTo>
                      <a:lnTo>
                        <a:pt x="114" y="232"/>
                      </a:lnTo>
                      <a:lnTo>
                        <a:pt x="118" y="192"/>
                      </a:lnTo>
                      <a:lnTo>
                        <a:pt x="131" y="129"/>
                      </a:lnTo>
                      <a:lnTo>
                        <a:pt x="131" y="103"/>
                      </a:lnTo>
                      <a:lnTo>
                        <a:pt x="146" y="76"/>
                      </a:lnTo>
                      <a:lnTo>
                        <a:pt x="129" y="21"/>
                      </a:lnTo>
                      <a:lnTo>
                        <a:pt x="106" y="0"/>
                      </a:lnTo>
                      <a:lnTo>
                        <a:pt x="93" y="17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6" name="Freeform 39"/>
                <p:cNvSpPr>
                  <a:spLocks/>
                </p:cNvSpPr>
                <p:nvPr/>
              </p:nvSpPr>
              <p:spPr bwMode="auto">
                <a:xfrm>
                  <a:off x="440" y="2289"/>
                  <a:ext cx="301" cy="472"/>
                </a:xfrm>
                <a:custGeom>
                  <a:avLst/>
                  <a:gdLst>
                    <a:gd name="T0" fmla="*/ 487 w 603"/>
                    <a:gd name="T1" fmla="*/ 0 h 943"/>
                    <a:gd name="T2" fmla="*/ 405 w 603"/>
                    <a:gd name="T3" fmla="*/ 54 h 943"/>
                    <a:gd name="T4" fmla="*/ 373 w 603"/>
                    <a:gd name="T5" fmla="*/ 113 h 943"/>
                    <a:gd name="T6" fmla="*/ 323 w 603"/>
                    <a:gd name="T7" fmla="*/ 190 h 943"/>
                    <a:gd name="T8" fmla="*/ 266 w 603"/>
                    <a:gd name="T9" fmla="*/ 261 h 943"/>
                    <a:gd name="T10" fmla="*/ 211 w 603"/>
                    <a:gd name="T11" fmla="*/ 312 h 943"/>
                    <a:gd name="T12" fmla="*/ 154 w 603"/>
                    <a:gd name="T13" fmla="*/ 411 h 943"/>
                    <a:gd name="T14" fmla="*/ 90 w 603"/>
                    <a:gd name="T15" fmla="*/ 538 h 943"/>
                    <a:gd name="T16" fmla="*/ 48 w 603"/>
                    <a:gd name="T17" fmla="*/ 681 h 943"/>
                    <a:gd name="T18" fmla="*/ 29 w 603"/>
                    <a:gd name="T19" fmla="*/ 772 h 943"/>
                    <a:gd name="T20" fmla="*/ 14 w 603"/>
                    <a:gd name="T21" fmla="*/ 856 h 943"/>
                    <a:gd name="T22" fmla="*/ 0 w 603"/>
                    <a:gd name="T23" fmla="*/ 894 h 943"/>
                    <a:gd name="T24" fmla="*/ 10 w 603"/>
                    <a:gd name="T25" fmla="*/ 919 h 943"/>
                    <a:gd name="T26" fmla="*/ 44 w 603"/>
                    <a:gd name="T27" fmla="*/ 943 h 943"/>
                    <a:gd name="T28" fmla="*/ 31 w 603"/>
                    <a:gd name="T29" fmla="*/ 890 h 943"/>
                    <a:gd name="T30" fmla="*/ 120 w 603"/>
                    <a:gd name="T31" fmla="*/ 687 h 943"/>
                    <a:gd name="T32" fmla="*/ 240 w 603"/>
                    <a:gd name="T33" fmla="*/ 554 h 943"/>
                    <a:gd name="T34" fmla="*/ 356 w 603"/>
                    <a:gd name="T35" fmla="*/ 401 h 943"/>
                    <a:gd name="T36" fmla="*/ 438 w 603"/>
                    <a:gd name="T37" fmla="*/ 238 h 943"/>
                    <a:gd name="T38" fmla="*/ 500 w 603"/>
                    <a:gd name="T39" fmla="*/ 111 h 943"/>
                    <a:gd name="T40" fmla="*/ 603 w 603"/>
                    <a:gd name="T41" fmla="*/ 107 h 943"/>
                    <a:gd name="T42" fmla="*/ 487 w 603"/>
                    <a:gd name="T43" fmla="*/ 0 h 943"/>
                    <a:gd name="T44" fmla="*/ 487 w 603"/>
                    <a:gd name="T45" fmla="*/ 0 h 94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603"/>
                    <a:gd name="T70" fmla="*/ 0 h 943"/>
                    <a:gd name="T71" fmla="*/ 603 w 603"/>
                    <a:gd name="T72" fmla="*/ 943 h 94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603" h="943">
                      <a:moveTo>
                        <a:pt x="487" y="0"/>
                      </a:moveTo>
                      <a:lnTo>
                        <a:pt x="405" y="54"/>
                      </a:lnTo>
                      <a:lnTo>
                        <a:pt x="373" y="113"/>
                      </a:lnTo>
                      <a:lnTo>
                        <a:pt x="323" y="190"/>
                      </a:lnTo>
                      <a:lnTo>
                        <a:pt x="266" y="261"/>
                      </a:lnTo>
                      <a:lnTo>
                        <a:pt x="211" y="312"/>
                      </a:lnTo>
                      <a:lnTo>
                        <a:pt x="154" y="411"/>
                      </a:lnTo>
                      <a:lnTo>
                        <a:pt x="90" y="538"/>
                      </a:lnTo>
                      <a:lnTo>
                        <a:pt x="48" y="681"/>
                      </a:lnTo>
                      <a:lnTo>
                        <a:pt x="29" y="772"/>
                      </a:lnTo>
                      <a:lnTo>
                        <a:pt x="14" y="856"/>
                      </a:lnTo>
                      <a:lnTo>
                        <a:pt x="0" y="894"/>
                      </a:lnTo>
                      <a:lnTo>
                        <a:pt x="10" y="919"/>
                      </a:lnTo>
                      <a:lnTo>
                        <a:pt x="44" y="943"/>
                      </a:lnTo>
                      <a:lnTo>
                        <a:pt x="31" y="890"/>
                      </a:lnTo>
                      <a:lnTo>
                        <a:pt x="120" y="687"/>
                      </a:lnTo>
                      <a:lnTo>
                        <a:pt x="240" y="554"/>
                      </a:lnTo>
                      <a:lnTo>
                        <a:pt x="356" y="401"/>
                      </a:lnTo>
                      <a:lnTo>
                        <a:pt x="438" y="238"/>
                      </a:lnTo>
                      <a:lnTo>
                        <a:pt x="500" y="111"/>
                      </a:lnTo>
                      <a:lnTo>
                        <a:pt x="603" y="107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7" name="Freeform 40"/>
                <p:cNvSpPr>
                  <a:spLocks/>
                </p:cNvSpPr>
                <p:nvPr/>
              </p:nvSpPr>
              <p:spPr bwMode="auto">
                <a:xfrm>
                  <a:off x="1284" y="1829"/>
                  <a:ext cx="60" cy="139"/>
                </a:xfrm>
                <a:custGeom>
                  <a:avLst/>
                  <a:gdLst>
                    <a:gd name="T0" fmla="*/ 87 w 119"/>
                    <a:gd name="T1" fmla="*/ 12 h 278"/>
                    <a:gd name="T2" fmla="*/ 47 w 119"/>
                    <a:gd name="T3" fmla="*/ 57 h 278"/>
                    <a:gd name="T4" fmla="*/ 17 w 119"/>
                    <a:gd name="T5" fmla="*/ 73 h 278"/>
                    <a:gd name="T6" fmla="*/ 5 w 119"/>
                    <a:gd name="T7" fmla="*/ 135 h 278"/>
                    <a:gd name="T8" fmla="*/ 7 w 119"/>
                    <a:gd name="T9" fmla="*/ 173 h 278"/>
                    <a:gd name="T10" fmla="*/ 0 w 119"/>
                    <a:gd name="T11" fmla="*/ 198 h 278"/>
                    <a:gd name="T12" fmla="*/ 13 w 119"/>
                    <a:gd name="T13" fmla="*/ 278 h 278"/>
                    <a:gd name="T14" fmla="*/ 99 w 119"/>
                    <a:gd name="T15" fmla="*/ 261 h 278"/>
                    <a:gd name="T16" fmla="*/ 55 w 119"/>
                    <a:gd name="T17" fmla="*/ 128 h 278"/>
                    <a:gd name="T18" fmla="*/ 91 w 119"/>
                    <a:gd name="T19" fmla="*/ 46 h 278"/>
                    <a:gd name="T20" fmla="*/ 119 w 119"/>
                    <a:gd name="T21" fmla="*/ 18 h 278"/>
                    <a:gd name="T22" fmla="*/ 114 w 119"/>
                    <a:gd name="T23" fmla="*/ 0 h 278"/>
                    <a:gd name="T24" fmla="*/ 87 w 119"/>
                    <a:gd name="T25" fmla="*/ 12 h 278"/>
                    <a:gd name="T26" fmla="*/ 87 w 119"/>
                    <a:gd name="T27" fmla="*/ 12 h 27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19"/>
                    <a:gd name="T43" fmla="*/ 0 h 278"/>
                    <a:gd name="T44" fmla="*/ 119 w 119"/>
                    <a:gd name="T45" fmla="*/ 278 h 278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19" h="278">
                      <a:moveTo>
                        <a:pt x="87" y="12"/>
                      </a:moveTo>
                      <a:lnTo>
                        <a:pt x="47" y="57"/>
                      </a:lnTo>
                      <a:lnTo>
                        <a:pt x="17" y="73"/>
                      </a:lnTo>
                      <a:lnTo>
                        <a:pt x="5" y="135"/>
                      </a:lnTo>
                      <a:lnTo>
                        <a:pt x="7" y="173"/>
                      </a:lnTo>
                      <a:lnTo>
                        <a:pt x="0" y="198"/>
                      </a:lnTo>
                      <a:lnTo>
                        <a:pt x="13" y="278"/>
                      </a:lnTo>
                      <a:lnTo>
                        <a:pt x="99" y="261"/>
                      </a:lnTo>
                      <a:lnTo>
                        <a:pt x="55" y="128"/>
                      </a:lnTo>
                      <a:lnTo>
                        <a:pt x="91" y="46"/>
                      </a:lnTo>
                      <a:lnTo>
                        <a:pt x="119" y="18"/>
                      </a:lnTo>
                      <a:lnTo>
                        <a:pt x="114" y="0"/>
                      </a:lnTo>
                      <a:lnTo>
                        <a:pt x="87" y="12"/>
                      </a:lnTo>
                      <a:close/>
                    </a:path>
                  </a:pathLst>
                </a:custGeom>
                <a:solidFill>
                  <a:srgbClr val="75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8" name="Freeform 41"/>
                <p:cNvSpPr>
                  <a:spLocks/>
                </p:cNvSpPr>
                <p:nvPr/>
              </p:nvSpPr>
              <p:spPr bwMode="auto">
                <a:xfrm>
                  <a:off x="451" y="2300"/>
                  <a:ext cx="289" cy="429"/>
                </a:xfrm>
                <a:custGeom>
                  <a:avLst/>
                  <a:gdLst>
                    <a:gd name="T0" fmla="*/ 533 w 578"/>
                    <a:gd name="T1" fmla="*/ 67 h 859"/>
                    <a:gd name="T2" fmla="*/ 436 w 578"/>
                    <a:gd name="T3" fmla="*/ 54 h 859"/>
                    <a:gd name="T4" fmla="*/ 417 w 578"/>
                    <a:gd name="T5" fmla="*/ 114 h 859"/>
                    <a:gd name="T6" fmla="*/ 293 w 578"/>
                    <a:gd name="T7" fmla="*/ 346 h 859"/>
                    <a:gd name="T8" fmla="*/ 154 w 578"/>
                    <a:gd name="T9" fmla="*/ 514 h 859"/>
                    <a:gd name="T10" fmla="*/ 223 w 578"/>
                    <a:gd name="T11" fmla="*/ 346 h 859"/>
                    <a:gd name="T12" fmla="*/ 72 w 578"/>
                    <a:gd name="T13" fmla="*/ 599 h 859"/>
                    <a:gd name="T14" fmla="*/ 0 w 578"/>
                    <a:gd name="T15" fmla="*/ 859 h 859"/>
                    <a:gd name="T16" fmla="*/ 93 w 578"/>
                    <a:gd name="T17" fmla="*/ 683 h 859"/>
                    <a:gd name="T18" fmla="*/ 270 w 578"/>
                    <a:gd name="T19" fmla="*/ 460 h 859"/>
                    <a:gd name="T20" fmla="*/ 436 w 578"/>
                    <a:gd name="T21" fmla="*/ 162 h 859"/>
                    <a:gd name="T22" fmla="*/ 487 w 578"/>
                    <a:gd name="T23" fmla="*/ 84 h 859"/>
                    <a:gd name="T24" fmla="*/ 578 w 578"/>
                    <a:gd name="T25" fmla="*/ 84 h 859"/>
                    <a:gd name="T26" fmla="*/ 538 w 578"/>
                    <a:gd name="T27" fmla="*/ 40 h 859"/>
                    <a:gd name="T28" fmla="*/ 495 w 578"/>
                    <a:gd name="T29" fmla="*/ 0 h 859"/>
                    <a:gd name="T30" fmla="*/ 533 w 578"/>
                    <a:gd name="T31" fmla="*/ 67 h 859"/>
                    <a:gd name="T32" fmla="*/ 533 w 578"/>
                    <a:gd name="T33" fmla="*/ 67 h 85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78"/>
                    <a:gd name="T52" fmla="*/ 0 h 859"/>
                    <a:gd name="T53" fmla="*/ 578 w 578"/>
                    <a:gd name="T54" fmla="*/ 859 h 85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78" h="859">
                      <a:moveTo>
                        <a:pt x="533" y="67"/>
                      </a:moveTo>
                      <a:lnTo>
                        <a:pt x="436" y="54"/>
                      </a:lnTo>
                      <a:lnTo>
                        <a:pt x="417" y="114"/>
                      </a:lnTo>
                      <a:lnTo>
                        <a:pt x="293" y="346"/>
                      </a:lnTo>
                      <a:lnTo>
                        <a:pt x="154" y="514"/>
                      </a:lnTo>
                      <a:lnTo>
                        <a:pt x="223" y="346"/>
                      </a:lnTo>
                      <a:lnTo>
                        <a:pt x="72" y="599"/>
                      </a:lnTo>
                      <a:lnTo>
                        <a:pt x="0" y="859"/>
                      </a:lnTo>
                      <a:lnTo>
                        <a:pt x="93" y="683"/>
                      </a:lnTo>
                      <a:lnTo>
                        <a:pt x="270" y="460"/>
                      </a:lnTo>
                      <a:lnTo>
                        <a:pt x="436" y="162"/>
                      </a:lnTo>
                      <a:lnTo>
                        <a:pt x="487" y="84"/>
                      </a:lnTo>
                      <a:lnTo>
                        <a:pt x="578" y="84"/>
                      </a:lnTo>
                      <a:lnTo>
                        <a:pt x="538" y="40"/>
                      </a:lnTo>
                      <a:lnTo>
                        <a:pt x="495" y="0"/>
                      </a:lnTo>
                      <a:lnTo>
                        <a:pt x="533" y="67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69" name="Freeform 42"/>
                <p:cNvSpPr>
                  <a:spLocks/>
                </p:cNvSpPr>
                <p:nvPr/>
              </p:nvSpPr>
              <p:spPr bwMode="auto">
                <a:xfrm>
                  <a:off x="1287" y="1820"/>
                  <a:ext cx="148" cy="157"/>
                </a:xfrm>
                <a:custGeom>
                  <a:avLst/>
                  <a:gdLst>
                    <a:gd name="T0" fmla="*/ 57 w 295"/>
                    <a:gd name="T1" fmla="*/ 65 h 316"/>
                    <a:gd name="T2" fmla="*/ 37 w 295"/>
                    <a:gd name="T3" fmla="*/ 105 h 316"/>
                    <a:gd name="T4" fmla="*/ 40 w 295"/>
                    <a:gd name="T5" fmla="*/ 139 h 316"/>
                    <a:gd name="T6" fmla="*/ 19 w 295"/>
                    <a:gd name="T7" fmla="*/ 116 h 316"/>
                    <a:gd name="T8" fmla="*/ 25 w 295"/>
                    <a:gd name="T9" fmla="*/ 151 h 316"/>
                    <a:gd name="T10" fmla="*/ 61 w 295"/>
                    <a:gd name="T11" fmla="*/ 219 h 316"/>
                    <a:gd name="T12" fmla="*/ 21 w 295"/>
                    <a:gd name="T13" fmla="*/ 189 h 316"/>
                    <a:gd name="T14" fmla="*/ 46 w 295"/>
                    <a:gd name="T15" fmla="*/ 240 h 316"/>
                    <a:gd name="T16" fmla="*/ 29 w 295"/>
                    <a:gd name="T17" fmla="*/ 240 h 316"/>
                    <a:gd name="T18" fmla="*/ 16 w 295"/>
                    <a:gd name="T19" fmla="*/ 270 h 316"/>
                    <a:gd name="T20" fmla="*/ 0 w 295"/>
                    <a:gd name="T21" fmla="*/ 270 h 316"/>
                    <a:gd name="T22" fmla="*/ 16 w 295"/>
                    <a:gd name="T23" fmla="*/ 306 h 316"/>
                    <a:gd name="T24" fmla="*/ 57 w 295"/>
                    <a:gd name="T25" fmla="*/ 316 h 316"/>
                    <a:gd name="T26" fmla="*/ 88 w 295"/>
                    <a:gd name="T27" fmla="*/ 249 h 316"/>
                    <a:gd name="T28" fmla="*/ 61 w 295"/>
                    <a:gd name="T29" fmla="*/ 147 h 316"/>
                    <a:gd name="T30" fmla="*/ 75 w 295"/>
                    <a:gd name="T31" fmla="*/ 86 h 316"/>
                    <a:gd name="T32" fmla="*/ 99 w 295"/>
                    <a:gd name="T33" fmla="*/ 56 h 316"/>
                    <a:gd name="T34" fmla="*/ 141 w 295"/>
                    <a:gd name="T35" fmla="*/ 56 h 316"/>
                    <a:gd name="T36" fmla="*/ 191 w 295"/>
                    <a:gd name="T37" fmla="*/ 99 h 316"/>
                    <a:gd name="T38" fmla="*/ 225 w 295"/>
                    <a:gd name="T39" fmla="*/ 143 h 316"/>
                    <a:gd name="T40" fmla="*/ 249 w 295"/>
                    <a:gd name="T41" fmla="*/ 147 h 316"/>
                    <a:gd name="T42" fmla="*/ 272 w 295"/>
                    <a:gd name="T43" fmla="*/ 126 h 316"/>
                    <a:gd name="T44" fmla="*/ 286 w 295"/>
                    <a:gd name="T45" fmla="*/ 84 h 316"/>
                    <a:gd name="T46" fmla="*/ 295 w 295"/>
                    <a:gd name="T47" fmla="*/ 71 h 316"/>
                    <a:gd name="T48" fmla="*/ 177 w 295"/>
                    <a:gd name="T49" fmla="*/ 0 h 316"/>
                    <a:gd name="T50" fmla="*/ 122 w 295"/>
                    <a:gd name="T51" fmla="*/ 19 h 316"/>
                    <a:gd name="T52" fmla="*/ 90 w 295"/>
                    <a:gd name="T53" fmla="*/ 33 h 316"/>
                    <a:gd name="T54" fmla="*/ 57 w 295"/>
                    <a:gd name="T55" fmla="*/ 65 h 316"/>
                    <a:gd name="T56" fmla="*/ 57 w 295"/>
                    <a:gd name="T57" fmla="*/ 65 h 31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95"/>
                    <a:gd name="T88" fmla="*/ 0 h 316"/>
                    <a:gd name="T89" fmla="*/ 295 w 295"/>
                    <a:gd name="T90" fmla="*/ 316 h 31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95" h="316">
                      <a:moveTo>
                        <a:pt x="57" y="65"/>
                      </a:moveTo>
                      <a:lnTo>
                        <a:pt x="37" y="105"/>
                      </a:lnTo>
                      <a:lnTo>
                        <a:pt x="40" y="139"/>
                      </a:lnTo>
                      <a:lnTo>
                        <a:pt x="19" y="116"/>
                      </a:lnTo>
                      <a:lnTo>
                        <a:pt x="25" y="151"/>
                      </a:lnTo>
                      <a:lnTo>
                        <a:pt x="61" y="219"/>
                      </a:lnTo>
                      <a:lnTo>
                        <a:pt x="21" y="189"/>
                      </a:lnTo>
                      <a:lnTo>
                        <a:pt x="46" y="240"/>
                      </a:lnTo>
                      <a:lnTo>
                        <a:pt x="29" y="240"/>
                      </a:lnTo>
                      <a:lnTo>
                        <a:pt x="16" y="270"/>
                      </a:lnTo>
                      <a:lnTo>
                        <a:pt x="0" y="270"/>
                      </a:lnTo>
                      <a:lnTo>
                        <a:pt x="16" y="306"/>
                      </a:lnTo>
                      <a:lnTo>
                        <a:pt x="57" y="316"/>
                      </a:lnTo>
                      <a:lnTo>
                        <a:pt x="88" y="249"/>
                      </a:lnTo>
                      <a:lnTo>
                        <a:pt x="61" y="147"/>
                      </a:lnTo>
                      <a:lnTo>
                        <a:pt x="75" y="86"/>
                      </a:lnTo>
                      <a:lnTo>
                        <a:pt x="99" y="56"/>
                      </a:lnTo>
                      <a:lnTo>
                        <a:pt x="141" y="56"/>
                      </a:lnTo>
                      <a:lnTo>
                        <a:pt x="191" y="99"/>
                      </a:lnTo>
                      <a:lnTo>
                        <a:pt x="225" y="143"/>
                      </a:lnTo>
                      <a:lnTo>
                        <a:pt x="249" y="147"/>
                      </a:lnTo>
                      <a:lnTo>
                        <a:pt x="272" y="126"/>
                      </a:lnTo>
                      <a:lnTo>
                        <a:pt x="286" y="84"/>
                      </a:lnTo>
                      <a:lnTo>
                        <a:pt x="295" y="71"/>
                      </a:lnTo>
                      <a:lnTo>
                        <a:pt x="177" y="0"/>
                      </a:lnTo>
                      <a:lnTo>
                        <a:pt x="122" y="19"/>
                      </a:lnTo>
                      <a:lnTo>
                        <a:pt x="90" y="33"/>
                      </a:lnTo>
                      <a:lnTo>
                        <a:pt x="57" y="65"/>
                      </a:lnTo>
                      <a:close/>
                    </a:path>
                  </a:pathLst>
                </a:custGeom>
                <a:solidFill>
                  <a:srgbClr val="47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0" name="Freeform 43"/>
                <p:cNvSpPr>
                  <a:spLocks/>
                </p:cNvSpPr>
                <p:nvPr/>
              </p:nvSpPr>
              <p:spPr bwMode="auto">
                <a:xfrm>
                  <a:off x="1276" y="1847"/>
                  <a:ext cx="370" cy="345"/>
                </a:xfrm>
                <a:custGeom>
                  <a:avLst/>
                  <a:gdLst>
                    <a:gd name="T0" fmla="*/ 110 w 739"/>
                    <a:gd name="T1" fmla="*/ 212 h 690"/>
                    <a:gd name="T2" fmla="*/ 57 w 739"/>
                    <a:gd name="T3" fmla="*/ 273 h 690"/>
                    <a:gd name="T4" fmla="*/ 13 w 739"/>
                    <a:gd name="T5" fmla="*/ 410 h 690"/>
                    <a:gd name="T6" fmla="*/ 0 w 739"/>
                    <a:gd name="T7" fmla="*/ 564 h 690"/>
                    <a:gd name="T8" fmla="*/ 106 w 739"/>
                    <a:gd name="T9" fmla="*/ 659 h 690"/>
                    <a:gd name="T10" fmla="*/ 431 w 739"/>
                    <a:gd name="T11" fmla="*/ 690 h 690"/>
                    <a:gd name="T12" fmla="*/ 502 w 739"/>
                    <a:gd name="T13" fmla="*/ 594 h 690"/>
                    <a:gd name="T14" fmla="*/ 519 w 739"/>
                    <a:gd name="T15" fmla="*/ 547 h 690"/>
                    <a:gd name="T16" fmla="*/ 576 w 739"/>
                    <a:gd name="T17" fmla="*/ 539 h 690"/>
                    <a:gd name="T18" fmla="*/ 610 w 739"/>
                    <a:gd name="T19" fmla="*/ 520 h 690"/>
                    <a:gd name="T20" fmla="*/ 646 w 739"/>
                    <a:gd name="T21" fmla="*/ 446 h 690"/>
                    <a:gd name="T22" fmla="*/ 673 w 739"/>
                    <a:gd name="T23" fmla="*/ 412 h 690"/>
                    <a:gd name="T24" fmla="*/ 676 w 739"/>
                    <a:gd name="T25" fmla="*/ 383 h 690"/>
                    <a:gd name="T26" fmla="*/ 699 w 739"/>
                    <a:gd name="T27" fmla="*/ 319 h 690"/>
                    <a:gd name="T28" fmla="*/ 709 w 739"/>
                    <a:gd name="T29" fmla="*/ 281 h 690"/>
                    <a:gd name="T30" fmla="*/ 735 w 739"/>
                    <a:gd name="T31" fmla="*/ 216 h 690"/>
                    <a:gd name="T32" fmla="*/ 739 w 739"/>
                    <a:gd name="T33" fmla="*/ 98 h 690"/>
                    <a:gd name="T34" fmla="*/ 329 w 739"/>
                    <a:gd name="T35" fmla="*/ 24 h 690"/>
                    <a:gd name="T36" fmla="*/ 266 w 739"/>
                    <a:gd name="T37" fmla="*/ 106 h 690"/>
                    <a:gd name="T38" fmla="*/ 209 w 739"/>
                    <a:gd name="T39" fmla="*/ 62 h 690"/>
                    <a:gd name="T40" fmla="*/ 182 w 739"/>
                    <a:gd name="T41" fmla="*/ 20 h 690"/>
                    <a:gd name="T42" fmla="*/ 131 w 739"/>
                    <a:gd name="T43" fmla="*/ 0 h 690"/>
                    <a:gd name="T44" fmla="*/ 100 w 739"/>
                    <a:gd name="T45" fmla="*/ 15 h 690"/>
                    <a:gd name="T46" fmla="*/ 85 w 739"/>
                    <a:gd name="T47" fmla="*/ 53 h 690"/>
                    <a:gd name="T48" fmla="*/ 89 w 739"/>
                    <a:gd name="T49" fmla="*/ 136 h 690"/>
                    <a:gd name="T50" fmla="*/ 110 w 739"/>
                    <a:gd name="T51" fmla="*/ 212 h 690"/>
                    <a:gd name="T52" fmla="*/ 110 w 739"/>
                    <a:gd name="T53" fmla="*/ 212 h 690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739"/>
                    <a:gd name="T82" fmla="*/ 0 h 690"/>
                    <a:gd name="T83" fmla="*/ 739 w 739"/>
                    <a:gd name="T84" fmla="*/ 690 h 690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739" h="690">
                      <a:moveTo>
                        <a:pt x="110" y="212"/>
                      </a:moveTo>
                      <a:lnTo>
                        <a:pt x="57" y="273"/>
                      </a:lnTo>
                      <a:lnTo>
                        <a:pt x="13" y="410"/>
                      </a:lnTo>
                      <a:lnTo>
                        <a:pt x="0" y="564"/>
                      </a:lnTo>
                      <a:lnTo>
                        <a:pt x="106" y="659"/>
                      </a:lnTo>
                      <a:lnTo>
                        <a:pt x="431" y="690"/>
                      </a:lnTo>
                      <a:lnTo>
                        <a:pt x="502" y="594"/>
                      </a:lnTo>
                      <a:lnTo>
                        <a:pt x="519" y="547"/>
                      </a:lnTo>
                      <a:lnTo>
                        <a:pt x="576" y="539"/>
                      </a:lnTo>
                      <a:lnTo>
                        <a:pt x="610" y="520"/>
                      </a:lnTo>
                      <a:lnTo>
                        <a:pt x="646" y="446"/>
                      </a:lnTo>
                      <a:lnTo>
                        <a:pt x="673" y="412"/>
                      </a:lnTo>
                      <a:lnTo>
                        <a:pt x="676" y="383"/>
                      </a:lnTo>
                      <a:lnTo>
                        <a:pt x="699" y="319"/>
                      </a:lnTo>
                      <a:lnTo>
                        <a:pt x="709" y="281"/>
                      </a:lnTo>
                      <a:lnTo>
                        <a:pt x="735" y="216"/>
                      </a:lnTo>
                      <a:lnTo>
                        <a:pt x="739" y="98"/>
                      </a:lnTo>
                      <a:lnTo>
                        <a:pt x="329" y="24"/>
                      </a:lnTo>
                      <a:lnTo>
                        <a:pt x="266" y="106"/>
                      </a:lnTo>
                      <a:lnTo>
                        <a:pt x="209" y="62"/>
                      </a:lnTo>
                      <a:lnTo>
                        <a:pt x="182" y="20"/>
                      </a:lnTo>
                      <a:lnTo>
                        <a:pt x="131" y="0"/>
                      </a:lnTo>
                      <a:lnTo>
                        <a:pt x="100" y="15"/>
                      </a:lnTo>
                      <a:lnTo>
                        <a:pt x="85" y="53"/>
                      </a:lnTo>
                      <a:lnTo>
                        <a:pt x="89" y="136"/>
                      </a:lnTo>
                      <a:lnTo>
                        <a:pt x="110" y="212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1" name="Freeform 44"/>
                <p:cNvSpPr>
                  <a:spLocks/>
                </p:cNvSpPr>
                <p:nvPr/>
              </p:nvSpPr>
              <p:spPr bwMode="auto">
                <a:xfrm>
                  <a:off x="1288" y="1844"/>
                  <a:ext cx="115" cy="189"/>
                </a:xfrm>
                <a:custGeom>
                  <a:avLst/>
                  <a:gdLst>
                    <a:gd name="T0" fmla="*/ 173 w 230"/>
                    <a:gd name="T1" fmla="*/ 72 h 376"/>
                    <a:gd name="T2" fmla="*/ 156 w 230"/>
                    <a:gd name="T3" fmla="*/ 45 h 376"/>
                    <a:gd name="T4" fmla="*/ 139 w 230"/>
                    <a:gd name="T5" fmla="*/ 30 h 376"/>
                    <a:gd name="T6" fmla="*/ 111 w 230"/>
                    <a:gd name="T7" fmla="*/ 19 h 376"/>
                    <a:gd name="T8" fmla="*/ 84 w 230"/>
                    <a:gd name="T9" fmla="*/ 32 h 376"/>
                    <a:gd name="T10" fmla="*/ 71 w 230"/>
                    <a:gd name="T11" fmla="*/ 72 h 376"/>
                    <a:gd name="T12" fmla="*/ 78 w 230"/>
                    <a:gd name="T13" fmla="*/ 108 h 376"/>
                    <a:gd name="T14" fmla="*/ 86 w 230"/>
                    <a:gd name="T15" fmla="*/ 49 h 376"/>
                    <a:gd name="T16" fmla="*/ 101 w 230"/>
                    <a:gd name="T17" fmla="*/ 40 h 376"/>
                    <a:gd name="T18" fmla="*/ 126 w 230"/>
                    <a:gd name="T19" fmla="*/ 40 h 376"/>
                    <a:gd name="T20" fmla="*/ 151 w 230"/>
                    <a:gd name="T21" fmla="*/ 66 h 376"/>
                    <a:gd name="T22" fmla="*/ 151 w 230"/>
                    <a:gd name="T23" fmla="*/ 87 h 376"/>
                    <a:gd name="T24" fmla="*/ 158 w 230"/>
                    <a:gd name="T25" fmla="*/ 95 h 376"/>
                    <a:gd name="T26" fmla="*/ 171 w 230"/>
                    <a:gd name="T27" fmla="*/ 118 h 376"/>
                    <a:gd name="T28" fmla="*/ 168 w 230"/>
                    <a:gd name="T29" fmla="*/ 167 h 376"/>
                    <a:gd name="T30" fmla="*/ 143 w 230"/>
                    <a:gd name="T31" fmla="*/ 167 h 376"/>
                    <a:gd name="T32" fmla="*/ 137 w 230"/>
                    <a:gd name="T33" fmla="*/ 139 h 376"/>
                    <a:gd name="T34" fmla="*/ 126 w 230"/>
                    <a:gd name="T35" fmla="*/ 139 h 376"/>
                    <a:gd name="T36" fmla="*/ 120 w 230"/>
                    <a:gd name="T37" fmla="*/ 169 h 376"/>
                    <a:gd name="T38" fmla="*/ 107 w 230"/>
                    <a:gd name="T39" fmla="*/ 148 h 376"/>
                    <a:gd name="T40" fmla="*/ 103 w 230"/>
                    <a:gd name="T41" fmla="*/ 118 h 376"/>
                    <a:gd name="T42" fmla="*/ 124 w 230"/>
                    <a:gd name="T43" fmla="*/ 101 h 376"/>
                    <a:gd name="T44" fmla="*/ 124 w 230"/>
                    <a:gd name="T45" fmla="*/ 83 h 376"/>
                    <a:gd name="T46" fmla="*/ 111 w 230"/>
                    <a:gd name="T47" fmla="*/ 72 h 376"/>
                    <a:gd name="T48" fmla="*/ 80 w 230"/>
                    <a:gd name="T49" fmla="*/ 118 h 376"/>
                    <a:gd name="T50" fmla="*/ 78 w 230"/>
                    <a:gd name="T51" fmla="*/ 150 h 376"/>
                    <a:gd name="T52" fmla="*/ 111 w 230"/>
                    <a:gd name="T53" fmla="*/ 201 h 376"/>
                    <a:gd name="T54" fmla="*/ 122 w 230"/>
                    <a:gd name="T55" fmla="*/ 232 h 376"/>
                    <a:gd name="T56" fmla="*/ 147 w 230"/>
                    <a:gd name="T57" fmla="*/ 247 h 376"/>
                    <a:gd name="T58" fmla="*/ 154 w 230"/>
                    <a:gd name="T59" fmla="*/ 237 h 376"/>
                    <a:gd name="T60" fmla="*/ 166 w 230"/>
                    <a:gd name="T61" fmla="*/ 213 h 376"/>
                    <a:gd name="T62" fmla="*/ 164 w 230"/>
                    <a:gd name="T63" fmla="*/ 258 h 376"/>
                    <a:gd name="T64" fmla="*/ 147 w 230"/>
                    <a:gd name="T65" fmla="*/ 258 h 376"/>
                    <a:gd name="T66" fmla="*/ 111 w 230"/>
                    <a:gd name="T67" fmla="*/ 245 h 376"/>
                    <a:gd name="T68" fmla="*/ 36 w 230"/>
                    <a:gd name="T69" fmla="*/ 376 h 376"/>
                    <a:gd name="T70" fmla="*/ 46 w 230"/>
                    <a:gd name="T71" fmla="*/ 304 h 376"/>
                    <a:gd name="T72" fmla="*/ 0 w 230"/>
                    <a:gd name="T73" fmla="*/ 361 h 376"/>
                    <a:gd name="T74" fmla="*/ 38 w 230"/>
                    <a:gd name="T75" fmla="*/ 253 h 376"/>
                    <a:gd name="T76" fmla="*/ 76 w 230"/>
                    <a:gd name="T77" fmla="*/ 213 h 376"/>
                    <a:gd name="T78" fmla="*/ 61 w 230"/>
                    <a:gd name="T79" fmla="*/ 118 h 376"/>
                    <a:gd name="T80" fmla="*/ 59 w 230"/>
                    <a:gd name="T81" fmla="*/ 40 h 376"/>
                    <a:gd name="T82" fmla="*/ 93 w 230"/>
                    <a:gd name="T83" fmla="*/ 6 h 376"/>
                    <a:gd name="T84" fmla="*/ 124 w 230"/>
                    <a:gd name="T85" fmla="*/ 0 h 376"/>
                    <a:gd name="T86" fmla="*/ 179 w 230"/>
                    <a:gd name="T87" fmla="*/ 40 h 376"/>
                    <a:gd name="T88" fmla="*/ 204 w 230"/>
                    <a:gd name="T89" fmla="*/ 82 h 376"/>
                    <a:gd name="T90" fmla="*/ 230 w 230"/>
                    <a:gd name="T91" fmla="*/ 106 h 376"/>
                    <a:gd name="T92" fmla="*/ 202 w 230"/>
                    <a:gd name="T93" fmla="*/ 97 h 376"/>
                    <a:gd name="T94" fmla="*/ 187 w 230"/>
                    <a:gd name="T95" fmla="*/ 102 h 376"/>
                    <a:gd name="T96" fmla="*/ 173 w 230"/>
                    <a:gd name="T97" fmla="*/ 72 h 376"/>
                    <a:gd name="T98" fmla="*/ 173 w 230"/>
                    <a:gd name="T99" fmla="*/ 72 h 37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30"/>
                    <a:gd name="T151" fmla="*/ 0 h 376"/>
                    <a:gd name="T152" fmla="*/ 230 w 230"/>
                    <a:gd name="T153" fmla="*/ 376 h 37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30" h="376">
                      <a:moveTo>
                        <a:pt x="173" y="72"/>
                      </a:moveTo>
                      <a:lnTo>
                        <a:pt x="156" y="45"/>
                      </a:lnTo>
                      <a:lnTo>
                        <a:pt x="139" y="30"/>
                      </a:lnTo>
                      <a:lnTo>
                        <a:pt x="111" y="19"/>
                      </a:lnTo>
                      <a:lnTo>
                        <a:pt x="84" y="32"/>
                      </a:lnTo>
                      <a:lnTo>
                        <a:pt x="71" y="72"/>
                      </a:lnTo>
                      <a:lnTo>
                        <a:pt x="78" y="108"/>
                      </a:lnTo>
                      <a:lnTo>
                        <a:pt x="86" y="49"/>
                      </a:lnTo>
                      <a:lnTo>
                        <a:pt x="101" y="40"/>
                      </a:lnTo>
                      <a:lnTo>
                        <a:pt x="126" y="40"/>
                      </a:lnTo>
                      <a:lnTo>
                        <a:pt x="151" y="66"/>
                      </a:lnTo>
                      <a:lnTo>
                        <a:pt x="151" y="87"/>
                      </a:lnTo>
                      <a:lnTo>
                        <a:pt x="158" y="95"/>
                      </a:lnTo>
                      <a:lnTo>
                        <a:pt x="171" y="118"/>
                      </a:lnTo>
                      <a:lnTo>
                        <a:pt x="168" y="167"/>
                      </a:lnTo>
                      <a:lnTo>
                        <a:pt x="143" y="167"/>
                      </a:lnTo>
                      <a:lnTo>
                        <a:pt x="137" y="139"/>
                      </a:lnTo>
                      <a:lnTo>
                        <a:pt x="126" y="139"/>
                      </a:lnTo>
                      <a:lnTo>
                        <a:pt x="120" y="169"/>
                      </a:lnTo>
                      <a:lnTo>
                        <a:pt x="107" y="148"/>
                      </a:lnTo>
                      <a:lnTo>
                        <a:pt x="103" y="118"/>
                      </a:lnTo>
                      <a:lnTo>
                        <a:pt x="124" y="101"/>
                      </a:lnTo>
                      <a:lnTo>
                        <a:pt x="124" y="83"/>
                      </a:lnTo>
                      <a:lnTo>
                        <a:pt x="111" y="72"/>
                      </a:lnTo>
                      <a:lnTo>
                        <a:pt x="80" y="118"/>
                      </a:lnTo>
                      <a:lnTo>
                        <a:pt x="78" y="150"/>
                      </a:lnTo>
                      <a:lnTo>
                        <a:pt x="111" y="201"/>
                      </a:lnTo>
                      <a:lnTo>
                        <a:pt x="122" y="232"/>
                      </a:lnTo>
                      <a:lnTo>
                        <a:pt x="147" y="247"/>
                      </a:lnTo>
                      <a:lnTo>
                        <a:pt x="154" y="237"/>
                      </a:lnTo>
                      <a:lnTo>
                        <a:pt x="166" y="213"/>
                      </a:lnTo>
                      <a:lnTo>
                        <a:pt x="164" y="258"/>
                      </a:lnTo>
                      <a:lnTo>
                        <a:pt x="147" y="258"/>
                      </a:lnTo>
                      <a:lnTo>
                        <a:pt x="111" y="245"/>
                      </a:lnTo>
                      <a:lnTo>
                        <a:pt x="36" y="376"/>
                      </a:lnTo>
                      <a:lnTo>
                        <a:pt x="46" y="304"/>
                      </a:lnTo>
                      <a:lnTo>
                        <a:pt x="0" y="361"/>
                      </a:lnTo>
                      <a:lnTo>
                        <a:pt x="38" y="253"/>
                      </a:lnTo>
                      <a:lnTo>
                        <a:pt x="76" y="213"/>
                      </a:lnTo>
                      <a:lnTo>
                        <a:pt x="61" y="118"/>
                      </a:lnTo>
                      <a:lnTo>
                        <a:pt x="59" y="40"/>
                      </a:lnTo>
                      <a:lnTo>
                        <a:pt x="93" y="6"/>
                      </a:lnTo>
                      <a:lnTo>
                        <a:pt x="124" y="0"/>
                      </a:lnTo>
                      <a:lnTo>
                        <a:pt x="179" y="40"/>
                      </a:lnTo>
                      <a:lnTo>
                        <a:pt x="204" y="82"/>
                      </a:lnTo>
                      <a:lnTo>
                        <a:pt x="230" y="106"/>
                      </a:lnTo>
                      <a:lnTo>
                        <a:pt x="202" y="97"/>
                      </a:lnTo>
                      <a:lnTo>
                        <a:pt x="187" y="102"/>
                      </a:lnTo>
                      <a:lnTo>
                        <a:pt x="173" y="72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2" name="Freeform 45"/>
                <p:cNvSpPr>
                  <a:spLocks/>
                </p:cNvSpPr>
                <p:nvPr/>
              </p:nvSpPr>
              <p:spPr bwMode="auto">
                <a:xfrm>
                  <a:off x="1381" y="1944"/>
                  <a:ext cx="176" cy="148"/>
                </a:xfrm>
                <a:custGeom>
                  <a:avLst/>
                  <a:gdLst>
                    <a:gd name="T0" fmla="*/ 0 w 351"/>
                    <a:gd name="T1" fmla="*/ 23 h 295"/>
                    <a:gd name="T2" fmla="*/ 21 w 351"/>
                    <a:gd name="T3" fmla="*/ 38 h 295"/>
                    <a:gd name="T4" fmla="*/ 34 w 351"/>
                    <a:gd name="T5" fmla="*/ 0 h 295"/>
                    <a:gd name="T6" fmla="*/ 74 w 351"/>
                    <a:gd name="T7" fmla="*/ 63 h 295"/>
                    <a:gd name="T8" fmla="*/ 144 w 351"/>
                    <a:gd name="T9" fmla="*/ 164 h 295"/>
                    <a:gd name="T10" fmla="*/ 169 w 351"/>
                    <a:gd name="T11" fmla="*/ 211 h 295"/>
                    <a:gd name="T12" fmla="*/ 201 w 351"/>
                    <a:gd name="T13" fmla="*/ 227 h 295"/>
                    <a:gd name="T14" fmla="*/ 234 w 351"/>
                    <a:gd name="T15" fmla="*/ 202 h 295"/>
                    <a:gd name="T16" fmla="*/ 304 w 351"/>
                    <a:gd name="T17" fmla="*/ 149 h 295"/>
                    <a:gd name="T18" fmla="*/ 304 w 351"/>
                    <a:gd name="T19" fmla="*/ 173 h 295"/>
                    <a:gd name="T20" fmla="*/ 351 w 351"/>
                    <a:gd name="T21" fmla="*/ 173 h 295"/>
                    <a:gd name="T22" fmla="*/ 291 w 351"/>
                    <a:gd name="T23" fmla="*/ 208 h 295"/>
                    <a:gd name="T24" fmla="*/ 327 w 351"/>
                    <a:gd name="T25" fmla="*/ 236 h 295"/>
                    <a:gd name="T26" fmla="*/ 245 w 351"/>
                    <a:gd name="T27" fmla="*/ 295 h 295"/>
                    <a:gd name="T28" fmla="*/ 150 w 351"/>
                    <a:gd name="T29" fmla="*/ 295 h 295"/>
                    <a:gd name="T30" fmla="*/ 51 w 351"/>
                    <a:gd name="T31" fmla="*/ 208 h 295"/>
                    <a:gd name="T32" fmla="*/ 5 w 351"/>
                    <a:gd name="T33" fmla="*/ 120 h 295"/>
                    <a:gd name="T34" fmla="*/ 0 w 351"/>
                    <a:gd name="T35" fmla="*/ 23 h 295"/>
                    <a:gd name="T36" fmla="*/ 0 w 351"/>
                    <a:gd name="T37" fmla="*/ 23 h 29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51"/>
                    <a:gd name="T58" fmla="*/ 0 h 295"/>
                    <a:gd name="T59" fmla="*/ 351 w 351"/>
                    <a:gd name="T60" fmla="*/ 295 h 29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51" h="295">
                      <a:moveTo>
                        <a:pt x="0" y="23"/>
                      </a:moveTo>
                      <a:lnTo>
                        <a:pt x="21" y="38"/>
                      </a:lnTo>
                      <a:lnTo>
                        <a:pt x="34" y="0"/>
                      </a:lnTo>
                      <a:lnTo>
                        <a:pt x="74" y="63"/>
                      </a:lnTo>
                      <a:lnTo>
                        <a:pt x="144" y="164"/>
                      </a:lnTo>
                      <a:lnTo>
                        <a:pt x="169" y="211"/>
                      </a:lnTo>
                      <a:lnTo>
                        <a:pt x="201" y="227"/>
                      </a:lnTo>
                      <a:lnTo>
                        <a:pt x="234" y="202"/>
                      </a:lnTo>
                      <a:lnTo>
                        <a:pt x="304" y="149"/>
                      </a:lnTo>
                      <a:lnTo>
                        <a:pt x="304" y="173"/>
                      </a:lnTo>
                      <a:lnTo>
                        <a:pt x="351" y="173"/>
                      </a:lnTo>
                      <a:lnTo>
                        <a:pt x="291" y="208"/>
                      </a:lnTo>
                      <a:lnTo>
                        <a:pt x="327" y="236"/>
                      </a:lnTo>
                      <a:lnTo>
                        <a:pt x="245" y="295"/>
                      </a:lnTo>
                      <a:lnTo>
                        <a:pt x="150" y="295"/>
                      </a:lnTo>
                      <a:lnTo>
                        <a:pt x="51" y="208"/>
                      </a:lnTo>
                      <a:lnTo>
                        <a:pt x="5" y="12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solidFill>
                  <a:srgbClr val="F59E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3" name="Freeform 46"/>
                <p:cNvSpPr>
                  <a:spLocks/>
                </p:cNvSpPr>
                <p:nvPr/>
              </p:nvSpPr>
              <p:spPr bwMode="auto">
                <a:xfrm>
                  <a:off x="1597" y="1944"/>
                  <a:ext cx="21" cy="31"/>
                </a:xfrm>
                <a:custGeom>
                  <a:avLst/>
                  <a:gdLst>
                    <a:gd name="T0" fmla="*/ 2 w 42"/>
                    <a:gd name="T1" fmla="*/ 21 h 61"/>
                    <a:gd name="T2" fmla="*/ 0 w 42"/>
                    <a:gd name="T3" fmla="*/ 35 h 61"/>
                    <a:gd name="T4" fmla="*/ 6 w 42"/>
                    <a:gd name="T5" fmla="*/ 50 h 61"/>
                    <a:gd name="T6" fmla="*/ 19 w 42"/>
                    <a:gd name="T7" fmla="*/ 61 h 61"/>
                    <a:gd name="T8" fmla="*/ 36 w 42"/>
                    <a:gd name="T9" fmla="*/ 56 h 61"/>
                    <a:gd name="T10" fmla="*/ 42 w 42"/>
                    <a:gd name="T11" fmla="*/ 35 h 61"/>
                    <a:gd name="T12" fmla="*/ 29 w 42"/>
                    <a:gd name="T13" fmla="*/ 0 h 61"/>
                    <a:gd name="T14" fmla="*/ 17 w 42"/>
                    <a:gd name="T15" fmla="*/ 0 h 61"/>
                    <a:gd name="T16" fmla="*/ 2 w 42"/>
                    <a:gd name="T17" fmla="*/ 21 h 61"/>
                    <a:gd name="T18" fmla="*/ 2 w 42"/>
                    <a:gd name="T19" fmla="*/ 21 h 6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2"/>
                    <a:gd name="T31" fmla="*/ 0 h 61"/>
                    <a:gd name="T32" fmla="*/ 42 w 42"/>
                    <a:gd name="T33" fmla="*/ 61 h 6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2" h="61">
                      <a:moveTo>
                        <a:pt x="2" y="21"/>
                      </a:moveTo>
                      <a:lnTo>
                        <a:pt x="0" y="35"/>
                      </a:lnTo>
                      <a:lnTo>
                        <a:pt x="6" y="50"/>
                      </a:lnTo>
                      <a:lnTo>
                        <a:pt x="19" y="61"/>
                      </a:lnTo>
                      <a:lnTo>
                        <a:pt x="36" y="56"/>
                      </a:lnTo>
                      <a:lnTo>
                        <a:pt x="42" y="35"/>
                      </a:lnTo>
                      <a:lnTo>
                        <a:pt x="29" y="0"/>
                      </a:lnTo>
                      <a:lnTo>
                        <a:pt x="17" y="0"/>
                      </a:lnTo>
                      <a:lnTo>
                        <a:pt x="2" y="21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4" name="Freeform 47"/>
                <p:cNvSpPr>
                  <a:spLocks/>
                </p:cNvSpPr>
                <p:nvPr/>
              </p:nvSpPr>
              <p:spPr bwMode="auto">
                <a:xfrm>
                  <a:off x="1534" y="1994"/>
                  <a:ext cx="74" cy="32"/>
                </a:xfrm>
                <a:custGeom>
                  <a:avLst/>
                  <a:gdLst>
                    <a:gd name="T0" fmla="*/ 0 w 146"/>
                    <a:gd name="T1" fmla="*/ 65 h 65"/>
                    <a:gd name="T2" fmla="*/ 11 w 146"/>
                    <a:gd name="T3" fmla="*/ 36 h 65"/>
                    <a:gd name="T4" fmla="*/ 68 w 146"/>
                    <a:gd name="T5" fmla="*/ 0 h 65"/>
                    <a:gd name="T6" fmla="*/ 91 w 146"/>
                    <a:gd name="T7" fmla="*/ 8 h 65"/>
                    <a:gd name="T8" fmla="*/ 112 w 146"/>
                    <a:gd name="T9" fmla="*/ 2 h 65"/>
                    <a:gd name="T10" fmla="*/ 139 w 146"/>
                    <a:gd name="T11" fmla="*/ 14 h 65"/>
                    <a:gd name="T12" fmla="*/ 146 w 146"/>
                    <a:gd name="T13" fmla="*/ 23 h 65"/>
                    <a:gd name="T14" fmla="*/ 142 w 146"/>
                    <a:gd name="T15" fmla="*/ 44 h 65"/>
                    <a:gd name="T16" fmla="*/ 118 w 146"/>
                    <a:gd name="T17" fmla="*/ 53 h 65"/>
                    <a:gd name="T18" fmla="*/ 93 w 146"/>
                    <a:gd name="T19" fmla="*/ 46 h 65"/>
                    <a:gd name="T20" fmla="*/ 55 w 146"/>
                    <a:gd name="T21" fmla="*/ 63 h 65"/>
                    <a:gd name="T22" fmla="*/ 0 w 146"/>
                    <a:gd name="T23" fmla="*/ 65 h 65"/>
                    <a:gd name="T24" fmla="*/ 0 w 146"/>
                    <a:gd name="T25" fmla="*/ 65 h 6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6"/>
                    <a:gd name="T40" fmla="*/ 0 h 65"/>
                    <a:gd name="T41" fmla="*/ 146 w 146"/>
                    <a:gd name="T42" fmla="*/ 65 h 6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6" h="65">
                      <a:moveTo>
                        <a:pt x="0" y="65"/>
                      </a:moveTo>
                      <a:lnTo>
                        <a:pt x="11" y="36"/>
                      </a:lnTo>
                      <a:lnTo>
                        <a:pt x="68" y="0"/>
                      </a:lnTo>
                      <a:lnTo>
                        <a:pt x="91" y="8"/>
                      </a:lnTo>
                      <a:lnTo>
                        <a:pt x="112" y="2"/>
                      </a:lnTo>
                      <a:lnTo>
                        <a:pt x="139" y="14"/>
                      </a:lnTo>
                      <a:lnTo>
                        <a:pt x="146" y="23"/>
                      </a:lnTo>
                      <a:lnTo>
                        <a:pt x="142" y="44"/>
                      </a:lnTo>
                      <a:lnTo>
                        <a:pt x="118" y="53"/>
                      </a:lnTo>
                      <a:lnTo>
                        <a:pt x="93" y="46"/>
                      </a:lnTo>
                      <a:lnTo>
                        <a:pt x="55" y="63"/>
                      </a:lnTo>
                      <a:lnTo>
                        <a:pt x="0" y="65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5" name="Freeform 48"/>
                <p:cNvSpPr>
                  <a:spLocks/>
                </p:cNvSpPr>
                <p:nvPr/>
              </p:nvSpPr>
              <p:spPr bwMode="auto">
                <a:xfrm>
                  <a:off x="1283" y="1954"/>
                  <a:ext cx="330" cy="251"/>
                </a:xfrm>
                <a:custGeom>
                  <a:avLst/>
                  <a:gdLst>
                    <a:gd name="T0" fmla="*/ 494 w 660"/>
                    <a:gd name="T1" fmla="*/ 194 h 502"/>
                    <a:gd name="T2" fmla="*/ 515 w 660"/>
                    <a:gd name="T3" fmla="*/ 217 h 502"/>
                    <a:gd name="T4" fmla="*/ 460 w 660"/>
                    <a:gd name="T5" fmla="*/ 253 h 502"/>
                    <a:gd name="T6" fmla="*/ 361 w 660"/>
                    <a:gd name="T7" fmla="*/ 225 h 502"/>
                    <a:gd name="T8" fmla="*/ 323 w 660"/>
                    <a:gd name="T9" fmla="*/ 166 h 502"/>
                    <a:gd name="T10" fmla="*/ 274 w 660"/>
                    <a:gd name="T11" fmla="*/ 120 h 502"/>
                    <a:gd name="T12" fmla="*/ 239 w 660"/>
                    <a:gd name="T13" fmla="*/ 69 h 502"/>
                    <a:gd name="T14" fmla="*/ 218 w 660"/>
                    <a:gd name="T15" fmla="*/ 42 h 502"/>
                    <a:gd name="T16" fmla="*/ 194 w 660"/>
                    <a:gd name="T17" fmla="*/ 0 h 502"/>
                    <a:gd name="T18" fmla="*/ 182 w 660"/>
                    <a:gd name="T19" fmla="*/ 95 h 502"/>
                    <a:gd name="T20" fmla="*/ 213 w 660"/>
                    <a:gd name="T21" fmla="*/ 194 h 502"/>
                    <a:gd name="T22" fmla="*/ 209 w 660"/>
                    <a:gd name="T23" fmla="*/ 248 h 502"/>
                    <a:gd name="T24" fmla="*/ 177 w 660"/>
                    <a:gd name="T25" fmla="*/ 286 h 502"/>
                    <a:gd name="T26" fmla="*/ 186 w 660"/>
                    <a:gd name="T27" fmla="*/ 240 h 502"/>
                    <a:gd name="T28" fmla="*/ 167 w 660"/>
                    <a:gd name="T29" fmla="*/ 118 h 502"/>
                    <a:gd name="T30" fmla="*/ 152 w 660"/>
                    <a:gd name="T31" fmla="*/ 158 h 502"/>
                    <a:gd name="T32" fmla="*/ 133 w 660"/>
                    <a:gd name="T33" fmla="*/ 244 h 502"/>
                    <a:gd name="T34" fmla="*/ 114 w 660"/>
                    <a:gd name="T35" fmla="*/ 280 h 502"/>
                    <a:gd name="T36" fmla="*/ 87 w 660"/>
                    <a:gd name="T37" fmla="*/ 308 h 502"/>
                    <a:gd name="T38" fmla="*/ 49 w 660"/>
                    <a:gd name="T39" fmla="*/ 335 h 502"/>
                    <a:gd name="T40" fmla="*/ 0 w 660"/>
                    <a:gd name="T41" fmla="*/ 362 h 502"/>
                    <a:gd name="T42" fmla="*/ 19 w 660"/>
                    <a:gd name="T43" fmla="*/ 396 h 502"/>
                    <a:gd name="T44" fmla="*/ 102 w 660"/>
                    <a:gd name="T45" fmla="*/ 460 h 502"/>
                    <a:gd name="T46" fmla="*/ 234 w 660"/>
                    <a:gd name="T47" fmla="*/ 502 h 502"/>
                    <a:gd name="T48" fmla="*/ 352 w 660"/>
                    <a:gd name="T49" fmla="*/ 478 h 502"/>
                    <a:gd name="T50" fmla="*/ 456 w 660"/>
                    <a:gd name="T51" fmla="*/ 413 h 502"/>
                    <a:gd name="T52" fmla="*/ 492 w 660"/>
                    <a:gd name="T53" fmla="*/ 369 h 502"/>
                    <a:gd name="T54" fmla="*/ 500 w 660"/>
                    <a:gd name="T55" fmla="*/ 337 h 502"/>
                    <a:gd name="T56" fmla="*/ 574 w 660"/>
                    <a:gd name="T57" fmla="*/ 325 h 502"/>
                    <a:gd name="T58" fmla="*/ 608 w 660"/>
                    <a:gd name="T59" fmla="*/ 284 h 502"/>
                    <a:gd name="T60" fmla="*/ 622 w 660"/>
                    <a:gd name="T61" fmla="*/ 255 h 502"/>
                    <a:gd name="T62" fmla="*/ 656 w 660"/>
                    <a:gd name="T63" fmla="*/ 206 h 502"/>
                    <a:gd name="T64" fmla="*/ 660 w 660"/>
                    <a:gd name="T65" fmla="*/ 160 h 502"/>
                    <a:gd name="T66" fmla="*/ 629 w 660"/>
                    <a:gd name="T67" fmla="*/ 158 h 502"/>
                    <a:gd name="T68" fmla="*/ 542 w 660"/>
                    <a:gd name="T69" fmla="*/ 162 h 502"/>
                    <a:gd name="T70" fmla="*/ 494 w 660"/>
                    <a:gd name="T71" fmla="*/ 194 h 502"/>
                    <a:gd name="T72" fmla="*/ 494 w 660"/>
                    <a:gd name="T73" fmla="*/ 194 h 50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60"/>
                    <a:gd name="T112" fmla="*/ 0 h 502"/>
                    <a:gd name="T113" fmla="*/ 660 w 660"/>
                    <a:gd name="T114" fmla="*/ 502 h 502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60" h="502">
                      <a:moveTo>
                        <a:pt x="494" y="194"/>
                      </a:moveTo>
                      <a:lnTo>
                        <a:pt x="515" y="217"/>
                      </a:lnTo>
                      <a:lnTo>
                        <a:pt x="460" y="253"/>
                      </a:lnTo>
                      <a:lnTo>
                        <a:pt x="361" y="225"/>
                      </a:lnTo>
                      <a:lnTo>
                        <a:pt x="323" y="166"/>
                      </a:lnTo>
                      <a:lnTo>
                        <a:pt x="274" y="120"/>
                      </a:lnTo>
                      <a:lnTo>
                        <a:pt x="239" y="69"/>
                      </a:lnTo>
                      <a:lnTo>
                        <a:pt x="218" y="42"/>
                      </a:lnTo>
                      <a:lnTo>
                        <a:pt x="194" y="0"/>
                      </a:lnTo>
                      <a:lnTo>
                        <a:pt x="182" y="95"/>
                      </a:lnTo>
                      <a:lnTo>
                        <a:pt x="213" y="194"/>
                      </a:lnTo>
                      <a:lnTo>
                        <a:pt x="209" y="248"/>
                      </a:lnTo>
                      <a:lnTo>
                        <a:pt x="177" y="286"/>
                      </a:lnTo>
                      <a:lnTo>
                        <a:pt x="186" y="240"/>
                      </a:lnTo>
                      <a:lnTo>
                        <a:pt x="167" y="118"/>
                      </a:lnTo>
                      <a:lnTo>
                        <a:pt x="152" y="158"/>
                      </a:lnTo>
                      <a:lnTo>
                        <a:pt x="133" y="244"/>
                      </a:lnTo>
                      <a:lnTo>
                        <a:pt x="114" y="280"/>
                      </a:lnTo>
                      <a:lnTo>
                        <a:pt x="87" y="308"/>
                      </a:lnTo>
                      <a:lnTo>
                        <a:pt x="49" y="335"/>
                      </a:lnTo>
                      <a:lnTo>
                        <a:pt x="0" y="362"/>
                      </a:lnTo>
                      <a:lnTo>
                        <a:pt x="19" y="396"/>
                      </a:lnTo>
                      <a:lnTo>
                        <a:pt x="102" y="460"/>
                      </a:lnTo>
                      <a:lnTo>
                        <a:pt x="234" y="502"/>
                      </a:lnTo>
                      <a:lnTo>
                        <a:pt x="352" y="478"/>
                      </a:lnTo>
                      <a:lnTo>
                        <a:pt x="456" y="413"/>
                      </a:lnTo>
                      <a:lnTo>
                        <a:pt x="492" y="369"/>
                      </a:lnTo>
                      <a:lnTo>
                        <a:pt x="500" y="337"/>
                      </a:lnTo>
                      <a:lnTo>
                        <a:pt x="574" y="325"/>
                      </a:lnTo>
                      <a:lnTo>
                        <a:pt x="608" y="284"/>
                      </a:lnTo>
                      <a:lnTo>
                        <a:pt x="622" y="255"/>
                      </a:lnTo>
                      <a:lnTo>
                        <a:pt x="656" y="206"/>
                      </a:lnTo>
                      <a:lnTo>
                        <a:pt x="660" y="160"/>
                      </a:lnTo>
                      <a:lnTo>
                        <a:pt x="629" y="158"/>
                      </a:lnTo>
                      <a:lnTo>
                        <a:pt x="542" y="162"/>
                      </a:lnTo>
                      <a:lnTo>
                        <a:pt x="494" y="194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6" name="Freeform 49"/>
                <p:cNvSpPr>
                  <a:spLocks/>
                </p:cNvSpPr>
                <p:nvPr/>
              </p:nvSpPr>
              <p:spPr bwMode="auto">
                <a:xfrm>
                  <a:off x="1595" y="1941"/>
                  <a:ext cx="52" cy="98"/>
                </a:xfrm>
                <a:custGeom>
                  <a:avLst/>
                  <a:gdLst>
                    <a:gd name="T0" fmla="*/ 0 w 103"/>
                    <a:gd name="T1" fmla="*/ 97 h 195"/>
                    <a:gd name="T2" fmla="*/ 16 w 103"/>
                    <a:gd name="T3" fmla="*/ 102 h 195"/>
                    <a:gd name="T4" fmla="*/ 27 w 103"/>
                    <a:gd name="T5" fmla="*/ 119 h 195"/>
                    <a:gd name="T6" fmla="*/ 29 w 103"/>
                    <a:gd name="T7" fmla="*/ 152 h 195"/>
                    <a:gd name="T8" fmla="*/ 21 w 103"/>
                    <a:gd name="T9" fmla="*/ 171 h 195"/>
                    <a:gd name="T10" fmla="*/ 21 w 103"/>
                    <a:gd name="T11" fmla="*/ 195 h 195"/>
                    <a:gd name="T12" fmla="*/ 37 w 103"/>
                    <a:gd name="T13" fmla="*/ 180 h 195"/>
                    <a:gd name="T14" fmla="*/ 61 w 103"/>
                    <a:gd name="T15" fmla="*/ 121 h 195"/>
                    <a:gd name="T16" fmla="*/ 103 w 103"/>
                    <a:gd name="T17" fmla="*/ 28 h 195"/>
                    <a:gd name="T18" fmla="*/ 69 w 103"/>
                    <a:gd name="T19" fmla="*/ 53 h 195"/>
                    <a:gd name="T20" fmla="*/ 63 w 103"/>
                    <a:gd name="T21" fmla="*/ 36 h 195"/>
                    <a:gd name="T22" fmla="*/ 35 w 103"/>
                    <a:gd name="T23" fmla="*/ 0 h 195"/>
                    <a:gd name="T24" fmla="*/ 44 w 103"/>
                    <a:gd name="T25" fmla="*/ 36 h 195"/>
                    <a:gd name="T26" fmla="*/ 44 w 103"/>
                    <a:gd name="T27" fmla="*/ 62 h 195"/>
                    <a:gd name="T28" fmla="*/ 27 w 103"/>
                    <a:gd name="T29" fmla="*/ 72 h 195"/>
                    <a:gd name="T30" fmla="*/ 0 w 103"/>
                    <a:gd name="T31" fmla="*/ 97 h 195"/>
                    <a:gd name="T32" fmla="*/ 0 w 103"/>
                    <a:gd name="T33" fmla="*/ 97 h 19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03"/>
                    <a:gd name="T52" fmla="*/ 0 h 195"/>
                    <a:gd name="T53" fmla="*/ 103 w 103"/>
                    <a:gd name="T54" fmla="*/ 195 h 19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03" h="195">
                      <a:moveTo>
                        <a:pt x="0" y="97"/>
                      </a:moveTo>
                      <a:lnTo>
                        <a:pt x="16" y="102"/>
                      </a:lnTo>
                      <a:lnTo>
                        <a:pt x="27" y="119"/>
                      </a:lnTo>
                      <a:lnTo>
                        <a:pt x="29" y="152"/>
                      </a:lnTo>
                      <a:lnTo>
                        <a:pt x="21" y="171"/>
                      </a:lnTo>
                      <a:lnTo>
                        <a:pt x="21" y="195"/>
                      </a:lnTo>
                      <a:lnTo>
                        <a:pt x="37" y="180"/>
                      </a:lnTo>
                      <a:lnTo>
                        <a:pt x="61" y="121"/>
                      </a:lnTo>
                      <a:lnTo>
                        <a:pt x="103" y="28"/>
                      </a:lnTo>
                      <a:lnTo>
                        <a:pt x="69" y="53"/>
                      </a:lnTo>
                      <a:lnTo>
                        <a:pt x="63" y="36"/>
                      </a:lnTo>
                      <a:lnTo>
                        <a:pt x="35" y="0"/>
                      </a:lnTo>
                      <a:lnTo>
                        <a:pt x="44" y="36"/>
                      </a:lnTo>
                      <a:lnTo>
                        <a:pt x="44" y="62"/>
                      </a:lnTo>
                      <a:lnTo>
                        <a:pt x="27" y="72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7" name="Freeform 50"/>
                <p:cNvSpPr>
                  <a:spLocks/>
                </p:cNvSpPr>
                <p:nvPr/>
              </p:nvSpPr>
              <p:spPr bwMode="auto">
                <a:xfrm>
                  <a:off x="1510" y="2022"/>
                  <a:ext cx="42" cy="32"/>
                </a:xfrm>
                <a:custGeom>
                  <a:avLst/>
                  <a:gdLst>
                    <a:gd name="T0" fmla="*/ 86 w 86"/>
                    <a:gd name="T1" fmla="*/ 17 h 65"/>
                    <a:gd name="T2" fmla="*/ 31 w 86"/>
                    <a:gd name="T3" fmla="*/ 27 h 65"/>
                    <a:gd name="T4" fmla="*/ 42 w 86"/>
                    <a:gd name="T5" fmla="*/ 0 h 65"/>
                    <a:gd name="T6" fmla="*/ 14 w 86"/>
                    <a:gd name="T7" fmla="*/ 29 h 65"/>
                    <a:gd name="T8" fmla="*/ 0 w 86"/>
                    <a:gd name="T9" fmla="*/ 65 h 65"/>
                    <a:gd name="T10" fmla="*/ 52 w 86"/>
                    <a:gd name="T11" fmla="*/ 65 h 65"/>
                    <a:gd name="T12" fmla="*/ 86 w 86"/>
                    <a:gd name="T13" fmla="*/ 17 h 65"/>
                    <a:gd name="T14" fmla="*/ 86 w 86"/>
                    <a:gd name="T15" fmla="*/ 17 h 6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6"/>
                    <a:gd name="T25" fmla="*/ 0 h 65"/>
                    <a:gd name="T26" fmla="*/ 86 w 86"/>
                    <a:gd name="T27" fmla="*/ 65 h 6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6" h="65">
                      <a:moveTo>
                        <a:pt x="86" y="17"/>
                      </a:moveTo>
                      <a:lnTo>
                        <a:pt x="31" y="27"/>
                      </a:lnTo>
                      <a:lnTo>
                        <a:pt x="42" y="0"/>
                      </a:lnTo>
                      <a:lnTo>
                        <a:pt x="14" y="29"/>
                      </a:lnTo>
                      <a:lnTo>
                        <a:pt x="0" y="65"/>
                      </a:lnTo>
                      <a:lnTo>
                        <a:pt x="52" y="65"/>
                      </a:lnTo>
                      <a:lnTo>
                        <a:pt x="86" y="17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8" name="Freeform 51"/>
                <p:cNvSpPr>
                  <a:spLocks/>
                </p:cNvSpPr>
                <p:nvPr/>
              </p:nvSpPr>
              <p:spPr bwMode="auto">
                <a:xfrm>
                  <a:off x="1551" y="2034"/>
                  <a:ext cx="52" cy="16"/>
                </a:xfrm>
                <a:custGeom>
                  <a:avLst/>
                  <a:gdLst>
                    <a:gd name="T0" fmla="*/ 0 w 103"/>
                    <a:gd name="T1" fmla="*/ 17 h 32"/>
                    <a:gd name="T2" fmla="*/ 63 w 103"/>
                    <a:gd name="T3" fmla="*/ 32 h 32"/>
                    <a:gd name="T4" fmla="*/ 86 w 103"/>
                    <a:gd name="T5" fmla="*/ 29 h 32"/>
                    <a:gd name="T6" fmla="*/ 103 w 103"/>
                    <a:gd name="T7" fmla="*/ 15 h 32"/>
                    <a:gd name="T8" fmla="*/ 97 w 103"/>
                    <a:gd name="T9" fmla="*/ 0 h 32"/>
                    <a:gd name="T10" fmla="*/ 15 w 103"/>
                    <a:gd name="T11" fmla="*/ 0 h 32"/>
                    <a:gd name="T12" fmla="*/ 0 w 103"/>
                    <a:gd name="T13" fmla="*/ 17 h 32"/>
                    <a:gd name="T14" fmla="*/ 0 w 103"/>
                    <a:gd name="T15" fmla="*/ 17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03"/>
                    <a:gd name="T25" fmla="*/ 0 h 32"/>
                    <a:gd name="T26" fmla="*/ 103 w 103"/>
                    <a:gd name="T27" fmla="*/ 32 h 3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03" h="32">
                      <a:moveTo>
                        <a:pt x="0" y="17"/>
                      </a:moveTo>
                      <a:lnTo>
                        <a:pt x="63" y="32"/>
                      </a:lnTo>
                      <a:lnTo>
                        <a:pt x="86" y="29"/>
                      </a:lnTo>
                      <a:lnTo>
                        <a:pt x="103" y="15"/>
                      </a:lnTo>
                      <a:lnTo>
                        <a:pt x="97" y="0"/>
                      </a:lnTo>
                      <a:lnTo>
                        <a:pt x="15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79" name="Freeform 52"/>
                <p:cNvSpPr>
                  <a:spLocks/>
                </p:cNvSpPr>
                <p:nvPr/>
              </p:nvSpPr>
              <p:spPr bwMode="auto">
                <a:xfrm>
                  <a:off x="1299" y="1964"/>
                  <a:ext cx="62" cy="155"/>
                </a:xfrm>
                <a:custGeom>
                  <a:avLst/>
                  <a:gdLst>
                    <a:gd name="T0" fmla="*/ 126 w 126"/>
                    <a:gd name="T1" fmla="*/ 27 h 310"/>
                    <a:gd name="T2" fmla="*/ 124 w 126"/>
                    <a:gd name="T3" fmla="*/ 111 h 310"/>
                    <a:gd name="T4" fmla="*/ 101 w 126"/>
                    <a:gd name="T5" fmla="*/ 156 h 310"/>
                    <a:gd name="T6" fmla="*/ 74 w 126"/>
                    <a:gd name="T7" fmla="*/ 183 h 310"/>
                    <a:gd name="T8" fmla="*/ 53 w 126"/>
                    <a:gd name="T9" fmla="*/ 221 h 310"/>
                    <a:gd name="T10" fmla="*/ 38 w 126"/>
                    <a:gd name="T11" fmla="*/ 242 h 310"/>
                    <a:gd name="T12" fmla="*/ 19 w 126"/>
                    <a:gd name="T13" fmla="*/ 301 h 310"/>
                    <a:gd name="T14" fmla="*/ 0 w 126"/>
                    <a:gd name="T15" fmla="*/ 310 h 310"/>
                    <a:gd name="T16" fmla="*/ 10 w 126"/>
                    <a:gd name="T17" fmla="*/ 189 h 310"/>
                    <a:gd name="T18" fmla="*/ 31 w 126"/>
                    <a:gd name="T19" fmla="*/ 122 h 310"/>
                    <a:gd name="T20" fmla="*/ 90 w 126"/>
                    <a:gd name="T21" fmla="*/ 0 h 310"/>
                    <a:gd name="T22" fmla="*/ 126 w 126"/>
                    <a:gd name="T23" fmla="*/ 27 h 310"/>
                    <a:gd name="T24" fmla="*/ 126 w 126"/>
                    <a:gd name="T25" fmla="*/ 27 h 31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310"/>
                    <a:gd name="T41" fmla="*/ 126 w 126"/>
                    <a:gd name="T42" fmla="*/ 310 h 31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310">
                      <a:moveTo>
                        <a:pt x="126" y="27"/>
                      </a:moveTo>
                      <a:lnTo>
                        <a:pt x="124" y="111"/>
                      </a:lnTo>
                      <a:lnTo>
                        <a:pt x="101" y="156"/>
                      </a:lnTo>
                      <a:lnTo>
                        <a:pt x="74" y="183"/>
                      </a:lnTo>
                      <a:lnTo>
                        <a:pt x="53" y="221"/>
                      </a:lnTo>
                      <a:lnTo>
                        <a:pt x="38" y="242"/>
                      </a:lnTo>
                      <a:lnTo>
                        <a:pt x="19" y="301"/>
                      </a:lnTo>
                      <a:lnTo>
                        <a:pt x="0" y="310"/>
                      </a:lnTo>
                      <a:lnTo>
                        <a:pt x="10" y="189"/>
                      </a:lnTo>
                      <a:lnTo>
                        <a:pt x="31" y="122"/>
                      </a:lnTo>
                      <a:lnTo>
                        <a:pt x="90" y="0"/>
                      </a:lnTo>
                      <a:lnTo>
                        <a:pt x="126" y="27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0" name="Freeform 53"/>
                <p:cNvSpPr>
                  <a:spLocks/>
                </p:cNvSpPr>
                <p:nvPr/>
              </p:nvSpPr>
              <p:spPr bwMode="auto">
                <a:xfrm>
                  <a:off x="1367" y="1881"/>
                  <a:ext cx="30" cy="69"/>
                </a:xfrm>
                <a:custGeom>
                  <a:avLst/>
                  <a:gdLst>
                    <a:gd name="T0" fmla="*/ 21 w 61"/>
                    <a:gd name="T1" fmla="*/ 46 h 137"/>
                    <a:gd name="T2" fmla="*/ 0 w 61"/>
                    <a:gd name="T3" fmla="*/ 0 h 137"/>
                    <a:gd name="T4" fmla="*/ 6 w 61"/>
                    <a:gd name="T5" fmla="*/ 28 h 137"/>
                    <a:gd name="T6" fmla="*/ 21 w 61"/>
                    <a:gd name="T7" fmla="*/ 59 h 137"/>
                    <a:gd name="T8" fmla="*/ 15 w 61"/>
                    <a:gd name="T9" fmla="*/ 95 h 137"/>
                    <a:gd name="T10" fmla="*/ 27 w 61"/>
                    <a:gd name="T11" fmla="*/ 110 h 137"/>
                    <a:gd name="T12" fmla="*/ 46 w 61"/>
                    <a:gd name="T13" fmla="*/ 137 h 137"/>
                    <a:gd name="T14" fmla="*/ 51 w 61"/>
                    <a:gd name="T15" fmla="*/ 85 h 137"/>
                    <a:gd name="T16" fmla="*/ 61 w 61"/>
                    <a:gd name="T17" fmla="*/ 49 h 137"/>
                    <a:gd name="T18" fmla="*/ 29 w 61"/>
                    <a:gd name="T19" fmla="*/ 34 h 137"/>
                    <a:gd name="T20" fmla="*/ 21 w 61"/>
                    <a:gd name="T21" fmla="*/ 46 h 137"/>
                    <a:gd name="T22" fmla="*/ 21 w 61"/>
                    <a:gd name="T23" fmla="*/ 46 h 1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61"/>
                    <a:gd name="T37" fmla="*/ 0 h 137"/>
                    <a:gd name="T38" fmla="*/ 61 w 61"/>
                    <a:gd name="T39" fmla="*/ 137 h 1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61" h="137">
                      <a:moveTo>
                        <a:pt x="21" y="46"/>
                      </a:moveTo>
                      <a:lnTo>
                        <a:pt x="0" y="0"/>
                      </a:lnTo>
                      <a:lnTo>
                        <a:pt x="6" y="28"/>
                      </a:lnTo>
                      <a:lnTo>
                        <a:pt x="21" y="59"/>
                      </a:lnTo>
                      <a:lnTo>
                        <a:pt x="15" y="95"/>
                      </a:lnTo>
                      <a:lnTo>
                        <a:pt x="27" y="110"/>
                      </a:lnTo>
                      <a:lnTo>
                        <a:pt x="46" y="137"/>
                      </a:lnTo>
                      <a:lnTo>
                        <a:pt x="51" y="85"/>
                      </a:lnTo>
                      <a:lnTo>
                        <a:pt x="61" y="49"/>
                      </a:lnTo>
                      <a:lnTo>
                        <a:pt x="29" y="34"/>
                      </a:lnTo>
                      <a:lnTo>
                        <a:pt x="21" y="46"/>
                      </a:lnTo>
                      <a:close/>
                    </a:path>
                  </a:pathLst>
                </a:custGeom>
                <a:solidFill>
                  <a:srgbClr val="FFD6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1" name="Freeform 54"/>
                <p:cNvSpPr>
                  <a:spLocks/>
                </p:cNvSpPr>
                <p:nvPr/>
              </p:nvSpPr>
              <p:spPr bwMode="auto">
                <a:xfrm>
                  <a:off x="1330" y="1890"/>
                  <a:ext cx="37" cy="72"/>
                </a:xfrm>
                <a:custGeom>
                  <a:avLst/>
                  <a:gdLst>
                    <a:gd name="T0" fmla="*/ 47 w 74"/>
                    <a:gd name="T1" fmla="*/ 53 h 145"/>
                    <a:gd name="T2" fmla="*/ 57 w 74"/>
                    <a:gd name="T3" fmla="*/ 84 h 145"/>
                    <a:gd name="T4" fmla="*/ 72 w 74"/>
                    <a:gd name="T5" fmla="*/ 86 h 145"/>
                    <a:gd name="T6" fmla="*/ 74 w 74"/>
                    <a:gd name="T7" fmla="*/ 122 h 145"/>
                    <a:gd name="T8" fmla="*/ 67 w 74"/>
                    <a:gd name="T9" fmla="*/ 141 h 145"/>
                    <a:gd name="T10" fmla="*/ 53 w 74"/>
                    <a:gd name="T11" fmla="*/ 145 h 145"/>
                    <a:gd name="T12" fmla="*/ 42 w 74"/>
                    <a:gd name="T13" fmla="*/ 135 h 145"/>
                    <a:gd name="T14" fmla="*/ 30 w 74"/>
                    <a:gd name="T15" fmla="*/ 105 h 145"/>
                    <a:gd name="T16" fmla="*/ 11 w 74"/>
                    <a:gd name="T17" fmla="*/ 78 h 145"/>
                    <a:gd name="T18" fmla="*/ 0 w 74"/>
                    <a:gd name="T19" fmla="*/ 49 h 145"/>
                    <a:gd name="T20" fmla="*/ 0 w 74"/>
                    <a:gd name="T21" fmla="*/ 29 h 145"/>
                    <a:gd name="T22" fmla="*/ 21 w 74"/>
                    <a:gd name="T23" fmla="*/ 0 h 145"/>
                    <a:gd name="T24" fmla="*/ 28 w 74"/>
                    <a:gd name="T25" fmla="*/ 2 h 145"/>
                    <a:gd name="T26" fmla="*/ 13 w 74"/>
                    <a:gd name="T27" fmla="*/ 23 h 145"/>
                    <a:gd name="T28" fmla="*/ 21 w 74"/>
                    <a:gd name="T29" fmla="*/ 59 h 145"/>
                    <a:gd name="T30" fmla="*/ 40 w 74"/>
                    <a:gd name="T31" fmla="*/ 97 h 145"/>
                    <a:gd name="T32" fmla="*/ 40 w 74"/>
                    <a:gd name="T33" fmla="*/ 70 h 145"/>
                    <a:gd name="T34" fmla="*/ 47 w 74"/>
                    <a:gd name="T35" fmla="*/ 53 h 145"/>
                    <a:gd name="T36" fmla="*/ 47 w 74"/>
                    <a:gd name="T37" fmla="*/ 53 h 14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4"/>
                    <a:gd name="T58" fmla="*/ 0 h 145"/>
                    <a:gd name="T59" fmla="*/ 74 w 74"/>
                    <a:gd name="T60" fmla="*/ 145 h 14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4" h="145">
                      <a:moveTo>
                        <a:pt x="47" y="53"/>
                      </a:moveTo>
                      <a:lnTo>
                        <a:pt x="57" y="84"/>
                      </a:lnTo>
                      <a:lnTo>
                        <a:pt x="72" y="86"/>
                      </a:lnTo>
                      <a:lnTo>
                        <a:pt x="74" y="122"/>
                      </a:lnTo>
                      <a:lnTo>
                        <a:pt x="67" y="141"/>
                      </a:lnTo>
                      <a:lnTo>
                        <a:pt x="53" y="145"/>
                      </a:lnTo>
                      <a:lnTo>
                        <a:pt x="42" y="135"/>
                      </a:lnTo>
                      <a:lnTo>
                        <a:pt x="30" y="105"/>
                      </a:lnTo>
                      <a:lnTo>
                        <a:pt x="11" y="78"/>
                      </a:lnTo>
                      <a:lnTo>
                        <a:pt x="0" y="49"/>
                      </a:lnTo>
                      <a:lnTo>
                        <a:pt x="0" y="29"/>
                      </a:lnTo>
                      <a:lnTo>
                        <a:pt x="21" y="0"/>
                      </a:lnTo>
                      <a:lnTo>
                        <a:pt x="28" y="2"/>
                      </a:lnTo>
                      <a:lnTo>
                        <a:pt x="13" y="23"/>
                      </a:lnTo>
                      <a:lnTo>
                        <a:pt x="21" y="59"/>
                      </a:lnTo>
                      <a:lnTo>
                        <a:pt x="40" y="97"/>
                      </a:lnTo>
                      <a:lnTo>
                        <a:pt x="40" y="70"/>
                      </a:lnTo>
                      <a:lnTo>
                        <a:pt x="47" y="53"/>
                      </a:lnTo>
                      <a:close/>
                    </a:path>
                  </a:pathLst>
                </a:custGeom>
                <a:solidFill>
                  <a:srgbClr val="FFD6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2" name="Freeform 55"/>
                <p:cNvSpPr>
                  <a:spLocks/>
                </p:cNvSpPr>
                <p:nvPr/>
              </p:nvSpPr>
              <p:spPr bwMode="auto">
                <a:xfrm>
                  <a:off x="1561" y="1967"/>
                  <a:ext cx="55" cy="28"/>
                </a:xfrm>
                <a:custGeom>
                  <a:avLst/>
                  <a:gdLst>
                    <a:gd name="T0" fmla="*/ 95 w 110"/>
                    <a:gd name="T1" fmla="*/ 30 h 55"/>
                    <a:gd name="T2" fmla="*/ 78 w 110"/>
                    <a:gd name="T3" fmla="*/ 10 h 55"/>
                    <a:gd name="T4" fmla="*/ 63 w 110"/>
                    <a:gd name="T5" fmla="*/ 2 h 55"/>
                    <a:gd name="T6" fmla="*/ 34 w 110"/>
                    <a:gd name="T7" fmla="*/ 0 h 55"/>
                    <a:gd name="T8" fmla="*/ 15 w 110"/>
                    <a:gd name="T9" fmla="*/ 10 h 55"/>
                    <a:gd name="T10" fmla="*/ 0 w 110"/>
                    <a:gd name="T11" fmla="*/ 23 h 55"/>
                    <a:gd name="T12" fmla="*/ 0 w 110"/>
                    <a:gd name="T13" fmla="*/ 38 h 55"/>
                    <a:gd name="T14" fmla="*/ 25 w 110"/>
                    <a:gd name="T15" fmla="*/ 48 h 55"/>
                    <a:gd name="T16" fmla="*/ 46 w 110"/>
                    <a:gd name="T17" fmla="*/ 55 h 55"/>
                    <a:gd name="T18" fmla="*/ 72 w 110"/>
                    <a:gd name="T19" fmla="*/ 49 h 55"/>
                    <a:gd name="T20" fmla="*/ 110 w 110"/>
                    <a:gd name="T21" fmla="*/ 34 h 55"/>
                    <a:gd name="T22" fmla="*/ 95 w 110"/>
                    <a:gd name="T23" fmla="*/ 30 h 55"/>
                    <a:gd name="T24" fmla="*/ 95 w 110"/>
                    <a:gd name="T25" fmla="*/ 30 h 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0"/>
                    <a:gd name="T40" fmla="*/ 0 h 55"/>
                    <a:gd name="T41" fmla="*/ 110 w 110"/>
                    <a:gd name="T42" fmla="*/ 55 h 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0" h="55">
                      <a:moveTo>
                        <a:pt x="95" y="30"/>
                      </a:moveTo>
                      <a:lnTo>
                        <a:pt x="78" y="10"/>
                      </a:lnTo>
                      <a:lnTo>
                        <a:pt x="63" y="2"/>
                      </a:lnTo>
                      <a:lnTo>
                        <a:pt x="34" y="0"/>
                      </a:lnTo>
                      <a:lnTo>
                        <a:pt x="15" y="10"/>
                      </a:lnTo>
                      <a:lnTo>
                        <a:pt x="0" y="23"/>
                      </a:lnTo>
                      <a:lnTo>
                        <a:pt x="0" y="38"/>
                      </a:lnTo>
                      <a:lnTo>
                        <a:pt x="25" y="48"/>
                      </a:lnTo>
                      <a:lnTo>
                        <a:pt x="46" y="55"/>
                      </a:lnTo>
                      <a:lnTo>
                        <a:pt x="72" y="49"/>
                      </a:lnTo>
                      <a:lnTo>
                        <a:pt x="110" y="34"/>
                      </a:lnTo>
                      <a:lnTo>
                        <a:pt x="95" y="30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3" name="Freeform 56"/>
                <p:cNvSpPr>
                  <a:spLocks/>
                </p:cNvSpPr>
                <p:nvPr/>
              </p:nvSpPr>
              <p:spPr bwMode="auto">
                <a:xfrm>
                  <a:off x="1562" y="1973"/>
                  <a:ext cx="44" cy="19"/>
                </a:xfrm>
                <a:custGeom>
                  <a:avLst/>
                  <a:gdLst>
                    <a:gd name="T0" fmla="*/ 13 w 87"/>
                    <a:gd name="T1" fmla="*/ 14 h 38"/>
                    <a:gd name="T2" fmla="*/ 23 w 87"/>
                    <a:gd name="T3" fmla="*/ 4 h 38"/>
                    <a:gd name="T4" fmla="*/ 44 w 87"/>
                    <a:gd name="T5" fmla="*/ 0 h 38"/>
                    <a:gd name="T6" fmla="*/ 59 w 87"/>
                    <a:gd name="T7" fmla="*/ 0 h 38"/>
                    <a:gd name="T8" fmla="*/ 68 w 87"/>
                    <a:gd name="T9" fmla="*/ 18 h 38"/>
                    <a:gd name="T10" fmla="*/ 87 w 87"/>
                    <a:gd name="T11" fmla="*/ 23 h 38"/>
                    <a:gd name="T12" fmla="*/ 57 w 87"/>
                    <a:gd name="T13" fmla="*/ 38 h 38"/>
                    <a:gd name="T14" fmla="*/ 44 w 87"/>
                    <a:gd name="T15" fmla="*/ 25 h 38"/>
                    <a:gd name="T16" fmla="*/ 15 w 87"/>
                    <a:gd name="T17" fmla="*/ 31 h 38"/>
                    <a:gd name="T18" fmla="*/ 0 w 87"/>
                    <a:gd name="T19" fmla="*/ 31 h 38"/>
                    <a:gd name="T20" fmla="*/ 13 w 87"/>
                    <a:gd name="T21" fmla="*/ 14 h 38"/>
                    <a:gd name="T22" fmla="*/ 13 w 87"/>
                    <a:gd name="T23" fmla="*/ 14 h 3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7"/>
                    <a:gd name="T37" fmla="*/ 0 h 38"/>
                    <a:gd name="T38" fmla="*/ 87 w 87"/>
                    <a:gd name="T39" fmla="*/ 38 h 3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7" h="38">
                      <a:moveTo>
                        <a:pt x="13" y="14"/>
                      </a:moveTo>
                      <a:lnTo>
                        <a:pt x="23" y="4"/>
                      </a:lnTo>
                      <a:lnTo>
                        <a:pt x="44" y="0"/>
                      </a:lnTo>
                      <a:lnTo>
                        <a:pt x="59" y="0"/>
                      </a:lnTo>
                      <a:lnTo>
                        <a:pt x="68" y="18"/>
                      </a:lnTo>
                      <a:lnTo>
                        <a:pt x="87" y="23"/>
                      </a:lnTo>
                      <a:lnTo>
                        <a:pt x="57" y="38"/>
                      </a:lnTo>
                      <a:lnTo>
                        <a:pt x="44" y="25"/>
                      </a:lnTo>
                      <a:lnTo>
                        <a:pt x="15" y="31"/>
                      </a:lnTo>
                      <a:lnTo>
                        <a:pt x="0" y="31"/>
                      </a:lnTo>
                      <a:lnTo>
                        <a:pt x="13" y="14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4" name="Freeform 57"/>
                <p:cNvSpPr>
                  <a:spLocks/>
                </p:cNvSpPr>
                <p:nvPr/>
              </p:nvSpPr>
              <p:spPr bwMode="auto">
                <a:xfrm>
                  <a:off x="1418" y="1858"/>
                  <a:ext cx="232" cy="156"/>
                </a:xfrm>
                <a:custGeom>
                  <a:avLst/>
                  <a:gdLst>
                    <a:gd name="T0" fmla="*/ 0 w 464"/>
                    <a:gd name="T1" fmla="*/ 73 h 312"/>
                    <a:gd name="T2" fmla="*/ 15 w 464"/>
                    <a:gd name="T3" fmla="*/ 50 h 312"/>
                    <a:gd name="T4" fmla="*/ 38 w 464"/>
                    <a:gd name="T5" fmla="*/ 42 h 312"/>
                    <a:gd name="T6" fmla="*/ 61 w 464"/>
                    <a:gd name="T7" fmla="*/ 44 h 312"/>
                    <a:gd name="T8" fmla="*/ 78 w 464"/>
                    <a:gd name="T9" fmla="*/ 71 h 312"/>
                    <a:gd name="T10" fmla="*/ 74 w 464"/>
                    <a:gd name="T11" fmla="*/ 94 h 312"/>
                    <a:gd name="T12" fmla="*/ 108 w 464"/>
                    <a:gd name="T13" fmla="*/ 118 h 312"/>
                    <a:gd name="T14" fmla="*/ 148 w 464"/>
                    <a:gd name="T15" fmla="*/ 141 h 312"/>
                    <a:gd name="T16" fmla="*/ 180 w 464"/>
                    <a:gd name="T17" fmla="*/ 172 h 312"/>
                    <a:gd name="T18" fmla="*/ 234 w 464"/>
                    <a:gd name="T19" fmla="*/ 173 h 312"/>
                    <a:gd name="T20" fmla="*/ 258 w 464"/>
                    <a:gd name="T21" fmla="*/ 183 h 312"/>
                    <a:gd name="T22" fmla="*/ 241 w 464"/>
                    <a:gd name="T23" fmla="*/ 217 h 312"/>
                    <a:gd name="T24" fmla="*/ 213 w 464"/>
                    <a:gd name="T25" fmla="*/ 244 h 312"/>
                    <a:gd name="T26" fmla="*/ 179 w 464"/>
                    <a:gd name="T27" fmla="*/ 312 h 312"/>
                    <a:gd name="T28" fmla="*/ 296 w 464"/>
                    <a:gd name="T29" fmla="*/ 265 h 312"/>
                    <a:gd name="T30" fmla="*/ 289 w 464"/>
                    <a:gd name="T31" fmla="*/ 213 h 312"/>
                    <a:gd name="T32" fmla="*/ 298 w 464"/>
                    <a:gd name="T33" fmla="*/ 196 h 312"/>
                    <a:gd name="T34" fmla="*/ 317 w 464"/>
                    <a:gd name="T35" fmla="*/ 189 h 312"/>
                    <a:gd name="T36" fmla="*/ 334 w 464"/>
                    <a:gd name="T37" fmla="*/ 175 h 312"/>
                    <a:gd name="T38" fmla="*/ 348 w 464"/>
                    <a:gd name="T39" fmla="*/ 153 h 312"/>
                    <a:gd name="T40" fmla="*/ 365 w 464"/>
                    <a:gd name="T41" fmla="*/ 141 h 312"/>
                    <a:gd name="T42" fmla="*/ 384 w 464"/>
                    <a:gd name="T43" fmla="*/ 143 h 312"/>
                    <a:gd name="T44" fmla="*/ 399 w 464"/>
                    <a:gd name="T45" fmla="*/ 189 h 312"/>
                    <a:gd name="T46" fmla="*/ 414 w 464"/>
                    <a:gd name="T47" fmla="*/ 160 h 312"/>
                    <a:gd name="T48" fmla="*/ 433 w 464"/>
                    <a:gd name="T49" fmla="*/ 172 h 312"/>
                    <a:gd name="T50" fmla="*/ 437 w 464"/>
                    <a:gd name="T51" fmla="*/ 130 h 312"/>
                    <a:gd name="T52" fmla="*/ 441 w 464"/>
                    <a:gd name="T53" fmla="*/ 105 h 312"/>
                    <a:gd name="T54" fmla="*/ 454 w 464"/>
                    <a:gd name="T55" fmla="*/ 95 h 312"/>
                    <a:gd name="T56" fmla="*/ 464 w 464"/>
                    <a:gd name="T57" fmla="*/ 46 h 312"/>
                    <a:gd name="T58" fmla="*/ 450 w 464"/>
                    <a:gd name="T59" fmla="*/ 14 h 312"/>
                    <a:gd name="T60" fmla="*/ 192 w 464"/>
                    <a:gd name="T61" fmla="*/ 23 h 312"/>
                    <a:gd name="T62" fmla="*/ 82 w 464"/>
                    <a:gd name="T63" fmla="*/ 12 h 312"/>
                    <a:gd name="T64" fmla="*/ 11 w 464"/>
                    <a:gd name="T65" fmla="*/ 0 h 312"/>
                    <a:gd name="T66" fmla="*/ 0 w 464"/>
                    <a:gd name="T67" fmla="*/ 73 h 312"/>
                    <a:gd name="T68" fmla="*/ 0 w 464"/>
                    <a:gd name="T69" fmla="*/ 73 h 312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64"/>
                    <a:gd name="T106" fmla="*/ 0 h 312"/>
                    <a:gd name="T107" fmla="*/ 464 w 464"/>
                    <a:gd name="T108" fmla="*/ 312 h 312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64" h="312">
                      <a:moveTo>
                        <a:pt x="0" y="73"/>
                      </a:moveTo>
                      <a:lnTo>
                        <a:pt x="15" y="50"/>
                      </a:lnTo>
                      <a:lnTo>
                        <a:pt x="38" y="42"/>
                      </a:lnTo>
                      <a:lnTo>
                        <a:pt x="61" y="44"/>
                      </a:lnTo>
                      <a:lnTo>
                        <a:pt x="78" y="71"/>
                      </a:lnTo>
                      <a:lnTo>
                        <a:pt x="74" y="94"/>
                      </a:lnTo>
                      <a:lnTo>
                        <a:pt x="108" y="118"/>
                      </a:lnTo>
                      <a:lnTo>
                        <a:pt x="148" y="141"/>
                      </a:lnTo>
                      <a:lnTo>
                        <a:pt x="180" y="172"/>
                      </a:lnTo>
                      <a:lnTo>
                        <a:pt x="234" y="173"/>
                      </a:lnTo>
                      <a:lnTo>
                        <a:pt x="258" y="183"/>
                      </a:lnTo>
                      <a:lnTo>
                        <a:pt x="241" y="217"/>
                      </a:lnTo>
                      <a:lnTo>
                        <a:pt x="213" y="244"/>
                      </a:lnTo>
                      <a:lnTo>
                        <a:pt x="179" y="312"/>
                      </a:lnTo>
                      <a:lnTo>
                        <a:pt x="296" y="265"/>
                      </a:lnTo>
                      <a:lnTo>
                        <a:pt x="289" y="213"/>
                      </a:lnTo>
                      <a:lnTo>
                        <a:pt x="298" y="196"/>
                      </a:lnTo>
                      <a:lnTo>
                        <a:pt x="317" y="189"/>
                      </a:lnTo>
                      <a:lnTo>
                        <a:pt x="334" y="175"/>
                      </a:lnTo>
                      <a:lnTo>
                        <a:pt x="348" y="153"/>
                      </a:lnTo>
                      <a:lnTo>
                        <a:pt x="365" y="141"/>
                      </a:lnTo>
                      <a:lnTo>
                        <a:pt x="384" y="143"/>
                      </a:lnTo>
                      <a:lnTo>
                        <a:pt x="399" y="189"/>
                      </a:lnTo>
                      <a:lnTo>
                        <a:pt x="414" y="160"/>
                      </a:lnTo>
                      <a:lnTo>
                        <a:pt x="433" y="172"/>
                      </a:lnTo>
                      <a:lnTo>
                        <a:pt x="437" y="130"/>
                      </a:lnTo>
                      <a:lnTo>
                        <a:pt x="441" y="105"/>
                      </a:lnTo>
                      <a:lnTo>
                        <a:pt x="454" y="95"/>
                      </a:lnTo>
                      <a:lnTo>
                        <a:pt x="464" y="46"/>
                      </a:lnTo>
                      <a:lnTo>
                        <a:pt x="450" y="14"/>
                      </a:lnTo>
                      <a:lnTo>
                        <a:pt x="192" y="23"/>
                      </a:lnTo>
                      <a:lnTo>
                        <a:pt x="82" y="12"/>
                      </a:lnTo>
                      <a:lnTo>
                        <a:pt x="11" y="0"/>
                      </a:lnTo>
                      <a:lnTo>
                        <a:pt x="0" y="73"/>
                      </a:lnTo>
                      <a:close/>
                    </a:path>
                  </a:pathLst>
                </a:custGeom>
                <a:solidFill>
                  <a:srgbClr val="F59E9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5" name="Freeform 58"/>
                <p:cNvSpPr>
                  <a:spLocks/>
                </p:cNvSpPr>
                <p:nvPr/>
              </p:nvSpPr>
              <p:spPr bwMode="auto">
                <a:xfrm>
                  <a:off x="1387" y="1845"/>
                  <a:ext cx="262" cy="105"/>
                </a:xfrm>
                <a:custGeom>
                  <a:avLst/>
                  <a:gdLst>
                    <a:gd name="T0" fmla="*/ 120 w 525"/>
                    <a:gd name="T1" fmla="*/ 45 h 209"/>
                    <a:gd name="T2" fmla="*/ 154 w 525"/>
                    <a:gd name="T3" fmla="*/ 72 h 209"/>
                    <a:gd name="T4" fmla="*/ 167 w 525"/>
                    <a:gd name="T5" fmla="*/ 83 h 209"/>
                    <a:gd name="T6" fmla="*/ 156 w 525"/>
                    <a:gd name="T7" fmla="*/ 100 h 209"/>
                    <a:gd name="T8" fmla="*/ 167 w 525"/>
                    <a:gd name="T9" fmla="*/ 114 h 209"/>
                    <a:gd name="T10" fmla="*/ 213 w 525"/>
                    <a:gd name="T11" fmla="*/ 135 h 209"/>
                    <a:gd name="T12" fmla="*/ 251 w 525"/>
                    <a:gd name="T13" fmla="*/ 167 h 209"/>
                    <a:gd name="T14" fmla="*/ 291 w 525"/>
                    <a:gd name="T15" fmla="*/ 180 h 209"/>
                    <a:gd name="T16" fmla="*/ 329 w 525"/>
                    <a:gd name="T17" fmla="*/ 184 h 209"/>
                    <a:gd name="T18" fmla="*/ 338 w 525"/>
                    <a:gd name="T19" fmla="*/ 209 h 209"/>
                    <a:gd name="T20" fmla="*/ 380 w 525"/>
                    <a:gd name="T21" fmla="*/ 163 h 209"/>
                    <a:gd name="T22" fmla="*/ 397 w 525"/>
                    <a:gd name="T23" fmla="*/ 169 h 209"/>
                    <a:gd name="T24" fmla="*/ 424 w 525"/>
                    <a:gd name="T25" fmla="*/ 152 h 209"/>
                    <a:gd name="T26" fmla="*/ 443 w 525"/>
                    <a:gd name="T27" fmla="*/ 152 h 209"/>
                    <a:gd name="T28" fmla="*/ 466 w 525"/>
                    <a:gd name="T29" fmla="*/ 165 h 209"/>
                    <a:gd name="T30" fmla="*/ 491 w 525"/>
                    <a:gd name="T31" fmla="*/ 167 h 209"/>
                    <a:gd name="T32" fmla="*/ 477 w 525"/>
                    <a:gd name="T33" fmla="*/ 146 h 209"/>
                    <a:gd name="T34" fmla="*/ 481 w 525"/>
                    <a:gd name="T35" fmla="*/ 129 h 209"/>
                    <a:gd name="T36" fmla="*/ 504 w 525"/>
                    <a:gd name="T37" fmla="*/ 121 h 209"/>
                    <a:gd name="T38" fmla="*/ 513 w 525"/>
                    <a:gd name="T39" fmla="*/ 104 h 209"/>
                    <a:gd name="T40" fmla="*/ 525 w 525"/>
                    <a:gd name="T41" fmla="*/ 59 h 209"/>
                    <a:gd name="T42" fmla="*/ 513 w 525"/>
                    <a:gd name="T43" fmla="*/ 28 h 209"/>
                    <a:gd name="T44" fmla="*/ 242 w 525"/>
                    <a:gd name="T45" fmla="*/ 47 h 209"/>
                    <a:gd name="T46" fmla="*/ 164 w 525"/>
                    <a:gd name="T47" fmla="*/ 36 h 209"/>
                    <a:gd name="T48" fmla="*/ 89 w 525"/>
                    <a:gd name="T49" fmla="*/ 28 h 209"/>
                    <a:gd name="T50" fmla="*/ 36 w 525"/>
                    <a:gd name="T51" fmla="*/ 0 h 209"/>
                    <a:gd name="T52" fmla="*/ 63 w 525"/>
                    <a:gd name="T53" fmla="*/ 30 h 209"/>
                    <a:gd name="T54" fmla="*/ 42 w 525"/>
                    <a:gd name="T55" fmla="*/ 21 h 209"/>
                    <a:gd name="T56" fmla="*/ 63 w 525"/>
                    <a:gd name="T57" fmla="*/ 49 h 209"/>
                    <a:gd name="T58" fmla="*/ 48 w 525"/>
                    <a:gd name="T59" fmla="*/ 42 h 209"/>
                    <a:gd name="T60" fmla="*/ 57 w 525"/>
                    <a:gd name="T61" fmla="*/ 61 h 209"/>
                    <a:gd name="T62" fmla="*/ 40 w 525"/>
                    <a:gd name="T63" fmla="*/ 59 h 209"/>
                    <a:gd name="T64" fmla="*/ 53 w 525"/>
                    <a:gd name="T65" fmla="*/ 76 h 209"/>
                    <a:gd name="T66" fmla="*/ 0 w 525"/>
                    <a:gd name="T67" fmla="*/ 80 h 209"/>
                    <a:gd name="T68" fmla="*/ 53 w 525"/>
                    <a:gd name="T69" fmla="*/ 121 h 209"/>
                    <a:gd name="T70" fmla="*/ 70 w 525"/>
                    <a:gd name="T71" fmla="*/ 81 h 209"/>
                    <a:gd name="T72" fmla="*/ 78 w 525"/>
                    <a:gd name="T73" fmla="*/ 51 h 209"/>
                    <a:gd name="T74" fmla="*/ 120 w 525"/>
                    <a:gd name="T75" fmla="*/ 45 h 209"/>
                    <a:gd name="T76" fmla="*/ 120 w 525"/>
                    <a:gd name="T77" fmla="*/ 45 h 209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25"/>
                    <a:gd name="T118" fmla="*/ 0 h 209"/>
                    <a:gd name="T119" fmla="*/ 525 w 525"/>
                    <a:gd name="T120" fmla="*/ 209 h 209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25" h="209">
                      <a:moveTo>
                        <a:pt x="120" y="45"/>
                      </a:moveTo>
                      <a:lnTo>
                        <a:pt x="154" y="72"/>
                      </a:lnTo>
                      <a:lnTo>
                        <a:pt x="167" y="83"/>
                      </a:lnTo>
                      <a:lnTo>
                        <a:pt x="156" y="100"/>
                      </a:lnTo>
                      <a:lnTo>
                        <a:pt x="167" y="114"/>
                      </a:lnTo>
                      <a:lnTo>
                        <a:pt x="213" y="135"/>
                      </a:lnTo>
                      <a:lnTo>
                        <a:pt x="251" y="167"/>
                      </a:lnTo>
                      <a:lnTo>
                        <a:pt x="291" y="180"/>
                      </a:lnTo>
                      <a:lnTo>
                        <a:pt x="329" y="184"/>
                      </a:lnTo>
                      <a:lnTo>
                        <a:pt x="338" y="209"/>
                      </a:lnTo>
                      <a:lnTo>
                        <a:pt x="380" y="163"/>
                      </a:lnTo>
                      <a:lnTo>
                        <a:pt x="397" y="169"/>
                      </a:lnTo>
                      <a:lnTo>
                        <a:pt x="424" y="152"/>
                      </a:lnTo>
                      <a:lnTo>
                        <a:pt x="443" y="152"/>
                      </a:lnTo>
                      <a:lnTo>
                        <a:pt x="466" y="165"/>
                      </a:lnTo>
                      <a:lnTo>
                        <a:pt x="491" y="167"/>
                      </a:lnTo>
                      <a:lnTo>
                        <a:pt x="477" y="146"/>
                      </a:lnTo>
                      <a:lnTo>
                        <a:pt x="481" y="129"/>
                      </a:lnTo>
                      <a:lnTo>
                        <a:pt x="504" y="121"/>
                      </a:lnTo>
                      <a:lnTo>
                        <a:pt x="513" y="104"/>
                      </a:lnTo>
                      <a:lnTo>
                        <a:pt x="525" y="59"/>
                      </a:lnTo>
                      <a:lnTo>
                        <a:pt x="513" y="28"/>
                      </a:lnTo>
                      <a:lnTo>
                        <a:pt x="242" y="47"/>
                      </a:lnTo>
                      <a:lnTo>
                        <a:pt x="164" y="36"/>
                      </a:lnTo>
                      <a:lnTo>
                        <a:pt x="89" y="28"/>
                      </a:lnTo>
                      <a:lnTo>
                        <a:pt x="36" y="0"/>
                      </a:lnTo>
                      <a:lnTo>
                        <a:pt x="63" y="30"/>
                      </a:lnTo>
                      <a:lnTo>
                        <a:pt x="42" y="21"/>
                      </a:lnTo>
                      <a:lnTo>
                        <a:pt x="63" y="49"/>
                      </a:lnTo>
                      <a:lnTo>
                        <a:pt x="48" y="42"/>
                      </a:lnTo>
                      <a:lnTo>
                        <a:pt x="57" y="61"/>
                      </a:lnTo>
                      <a:lnTo>
                        <a:pt x="40" y="59"/>
                      </a:lnTo>
                      <a:lnTo>
                        <a:pt x="53" y="76"/>
                      </a:lnTo>
                      <a:lnTo>
                        <a:pt x="0" y="80"/>
                      </a:lnTo>
                      <a:lnTo>
                        <a:pt x="53" y="121"/>
                      </a:lnTo>
                      <a:lnTo>
                        <a:pt x="70" y="81"/>
                      </a:lnTo>
                      <a:lnTo>
                        <a:pt x="78" y="51"/>
                      </a:lnTo>
                      <a:lnTo>
                        <a:pt x="120" y="45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6" name="Freeform 59"/>
                <p:cNvSpPr>
                  <a:spLocks/>
                </p:cNvSpPr>
                <p:nvPr/>
              </p:nvSpPr>
              <p:spPr bwMode="auto">
                <a:xfrm>
                  <a:off x="1513" y="1951"/>
                  <a:ext cx="47" cy="53"/>
                </a:xfrm>
                <a:custGeom>
                  <a:avLst/>
                  <a:gdLst>
                    <a:gd name="T0" fmla="*/ 89 w 93"/>
                    <a:gd name="T1" fmla="*/ 0 h 106"/>
                    <a:gd name="T2" fmla="*/ 40 w 93"/>
                    <a:gd name="T3" fmla="*/ 68 h 106"/>
                    <a:gd name="T4" fmla="*/ 0 w 93"/>
                    <a:gd name="T5" fmla="*/ 106 h 106"/>
                    <a:gd name="T6" fmla="*/ 44 w 93"/>
                    <a:gd name="T7" fmla="*/ 91 h 106"/>
                    <a:gd name="T8" fmla="*/ 93 w 93"/>
                    <a:gd name="T9" fmla="*/ 70 h 106"/>
                    <a:gd name="T10" fmla="*/ 87 w 93"/>
                    <a:gd name="T11" fmla="*/ 42 h 106"/>
                    <a:gd name="T12" fmla="*/ 89 w 93"/>
                    <a:gd name="T13" fmla="*/ 0 h 106"/>
                    <a:gd name="T14" fmla="*/ 89 w 93"/>
                    <a:gd name="T15" fmla="*/ 0 h 10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93"/>
                    <a:gd name="T25" fmla="*/ 0 h 106"/>
                    <a:gd name="T26" fmla="*/ 93 w 93"/>
                    <a:gd name="T27" fmla="*/ 106 h 10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93" h="106">
                      <a:moveTo>
                        <a:pt x="89" y="0"/>
                      </a:moveTo>
                      <a:lnTo>
                        <a:pt x="40" y="68"/>
                      </a:lnTo>
                      <a:lnTo>
                        <a:pt x="0" y="106"/>
                      </a:lnTo>
                      <a:lnTo>
                        <a:pt x="44" y="91"/>
                      </a:lnTo>
                      <a:lnTo>
                        <a:pt x="93" y="70"/>
                      </a:lnTo>
                      <a:lnTo>
                        <a:pt x="87" y="42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84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7" name="Freeform 60"/>
                <p:cNvSpPr>
                  <a:spLocks/>
                </p:cNvSpPr>
                <p:nvPr/>
              </p:nvSpPr>
              <p:spPr bwMode="auto">
                <a:xfrm>
                  <a:off x="1419" y="1840"/>
                  <a:ext cx="225" cy="81"/>
                </a:xfrm>
                <a:custGeom>
                  <a:avLst/>
                  <a:gdLst>
                    <a:gd name="T0" fmla="*/ 116 w 448"/>
                    <a:gd name="T1" fmla="*/ 69 h 164"/>
                    <a:gd name="T2" fmla="*/ 150 w 448"/>
                    <a:gd name="T3" fmla="*/ 84 h 164"/>
                    <a:gd name="T4" fmla="*/ 150 w 448"/>
                    <a:gd name="T5" fmla="*/ 101 h 164"/>
                    <a:gd name="T6" fmla="*/ 167 w 448"/>
                    <a:gd name="T7" fmla="*/ 120 h 164"/>
                    <a:gd name="T8" fmla="*/ 215 w 448"/>
                    <a:gd name="T9" fmla="*/ 130 h 164"/>
                    <a:gd name="T10" fmla="*/ 218 w 448"/>
                    <a:gd name="T11" fmla="*/ 149 h 164"/>
                    <a:gd name="T12" fmla="*/ 253 w 448"/>
                    <a:gd name="T13" fmla="*/ 156 h 164"/>
                    <a:gd name="T14" fmla="*/ 300 w 448"/>
                    <a:gd name="T15" fmla="*/ 164 h 164"/>
                    <a:gd name="T16" fmla="*/ 321 w 448"/>
                    <a:gd name="T17" fmla="*/ 139 h 164"/>
                    <a:gd name="T18" fmla="*/ 344 w 448"/>
                    <a:gd name="T19" fmla="*/ 130 h 164"/>
                    <a:gd name="T20" fmla="*/ 361 w 448"/>
                    <a:gd name="T21" fmla="*/ 124 h 164"/>
                    <a:gd name="T22" fmla="*/ 382 w 448"/>
                    <a:gd name="T23" fmla="*/ 133 h 164"/>
                    <a:gd name="T24" fmla="*/ 412 w 448"/>
                    <a:gd name="T25" fmla="*/ 126 h 164"/>
                    <a:gd name="T26" fmla="*/ 445 w 448"/>
                    <a:gd name="T27" fmla="*/ 97 h 164"/>
                    <a:gd name="T28" fmla="*/ 448 w 448"/>
                    <a:gd name="T29" fmla="*/ 55 h 164"/>
                    <a:gd name="T30" fmla="*/ 270 w 448"/>
                    <a:gd name="T31" fmla="*/ 61 h 164"/>
                    <a:gd name="T32" fmla="*/ 91 w 448"/>
                    <a:gd name="T33" fmla="*/ 54 h 164"/>
                    <a:gd name="T34" fmla="*/ 0 w 448"/>
                    <a:gd name="T35" fmla="*/ 0 h 164"/>
                    <a:gd name="T36" fmla="*/ 9 w 448"/>
                    <a:gd name="T37" fmla="*/ 19 h 164"/>
                    <a:gd name="T38" fmla="*/ 23 w 448"/>
                    <a:gd name="T39" fmla="*/ 36 h 164"/>
                    <a:gd name="T40" fmla="*/ 28 w 448"/>
                    <a:gd name="T41" fmla="*/ 42 h 164"/>
                    <a:gd name="T42" fmla="*/ 36 w 448"/>
                    <a:gd name="T43" fmla="*/ 50 h 164"/>
                    <a:gd name="T44" fmla="*/ 64 w 448"/>
                    <a:gd name="T45" fmla="*/ 59 h 164"/>
                    <a:gd name="T46" fmla="*/ 116 w 448"/>
                    <a:gd name="T47" fmla="*/ 69 h 164"/>
                    <a:gd name="T48" fmla="*/ 116 w 448"/>
                    <a:gd name="T49" fmla="*/ 69 h 1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448"/>
                    <a:gd name="T76" fmla="*/ 0 h 164"/>
                    <a:gd name="T77" fmla="*/ 448 w 448"/>
                    <a:gd name="T78" fmla="*/ 164 h 1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448" h="164">
                      <a:moveTo>
                        <a:pt x="116" y="69"/>
                      </a:moveTo>
                      <a:lnTo>
                        <a:pt x="150" y="84"/>
                      </a:lnTo>
                      <a:lnTo>
                        <a:pt x="150" y="101"/>
                      </a:lnTo>
                      <a:lnTo>
                        <a:pt x="167" y="120"/>
                      </a:lnTo>
                      <a:lnTo>
                        <a:pt x="215" y="130"/>
                      </a:lnTo>
                      <a:lnTo>
                        <a:pt x="218" y="149"/>
                      </a:lnTo>
                      <a:lnTo>
                        <a:pt x="253" y="156"/>
                      </a:lnTo>
                      <a:lnTo>
                        <a:pt x="300" y="164"/>
                      </a:lnTo>
                      <a:lnTo>
                        <a:pt x="321" y="139"/>
                      </a:lnTo>
                      <a:lnTo>
                        <a:pt x="344" y="130"/>
                      </a:lnTo>
                      <a:lnTo>
                        <a:pt x="361" y="124"/>
                      </a:lnTo>
                      <a:lnTo>
                        <a:pt x="382" y="133"/>
                      </a:lnTo>
                      <a:lnTo>
                        <a:pt x="412" y="126"/>
                      </a:lnTo>
                      <a:lnTo>
                        <a:pt x="445" y="97"/>
                      </a:lnTo>
                      <a:lnTo>
                        <a:pt x="448" y="55"/>
                      </a:lnTo>
                      <a:lnTo>
                        <a:pt x="270" y="61"/>
                      </a:lnTo>
                      <a:lnTo>
                        <a:pt x="91" y="54"/>
                      </a:lnTo>
                      <a:lnTo>
                        <a:pt x="0" y="0"/>
                      </a:lnTo>
                      <a:lnTo>
                        <a:pt x="9" y="19"/>
                      </a:lnTo>
                      <a:lnTo>
                        <a:pt x="23" y="36"/>
                      </a:lnTo>
                      <a:lnTo>
                        <a:pt x="28" y="42"/>
                      </a:lnTo>
                      <a:lnTo>
                        <a:pt x="36" y="50"/>
                      </a:lnTo>
                      <a:lnTo>
                        <a:pt x="64" y="59"/>
                      </a:lnTo>
                      <a:lnTo>
                        <a:pt x="116" y="69"/>
                      </a:lnTo>
                      <a:close/>
                    </a:path>
                  </a:pathLst>
                </a:custGeom>
                <a:solidFill>
                  <a:srgbClr val="A84A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8" name="Freeform 61"/>
                <p:cNvSpPr>
                  <a:spLocks/>
                </p:cNvSpPr>
                <p:nvPr/>
              </p:nvSpPr>
              <p:spPr bwMode="auto">
                <a:xfrm>
                  <a:off x="1287" y="1958"/>
                  <a:ext cx="294" cy="235"/>
                </a:xfrm>
                <a:custGeom>
                  <a:avLst/>
                  <a:gdLst>
                    <a:gd name="T0" fmla="*/ 542 w 588"/>
                    <a:gd name="T1" fmla="*/ 219 h 471"/>
                    <a:gd name="T2" fmla="*/ 499 w 588"/>
                    <a:gd name="T3" fmla="*/ 226 h 471"/>
                    <a:gd name="T4" fmla="*/ 457 w 588"/>
                    <a:gd name="T5" fmla="*/ 257 h 471"/>
                    <a:gd name="T6" fmla="*/ 396 w 588"/>
                    <a:gd name="T7" fmla="*/ 255 h 471"/>
                    <a:gd name="T8" fmla="*/ 354 w 588"/>
                    <a:gd name="T9" fmla="*/ 236 h 471"/>
                    <a:gd name="T10" fmla="*/ 303 w 588"/>
                    <a:gd name="T11" fmla="*/ 184 h 471"/>
                    <a:gd name="T12" fmla="*/ 240 w 588"/>
                    <a:gd name="T13" fmla="*/ 118 h 471"/>
                    <a:gd name="T14" fmla="*/ 204 w 588"/>
                    <a:gd name="T15" fmla="*/ 74 h 471"/>
                    <a:gd name="T16" fmla="*/ 187 w 588"/>
                    <a:gd name="T17" fmla="*/ 0 h 471"/>
                    <a:gd name="T18" fmla="*/ 177 w 588"/>
                    <a:gd name="T19" fmla="*/ 84 h 471"/>
                    <a:gd name="T20" fmla="*/ 221 w 588"/>
                    <a:gd name="T21" fmla="*/ 184 h 471"/>
                    <a:gd name="T22" fmla="*/ 221 w 588"/>
                    <a:gd name="T23" fmla="*/ 222 h 471"/>
                    <a:gd name="T24" fmla="*/ 196 w 588"/>
                    <a:gd name="T25" fmla="*/ 264 h 471"/>
                    <a:gd name="T26" fmla="*/ 151 w 588"/>
                    <a:gd name="T27" fmla="*/ 300 h 471"/>
                    <a:gd name="T28" fmla="*/ 160 w 588"/>
                    <a:gd name="T29" fmla="*/ 253 h 471"/>
                    <a:gd name="T30" fmla="*/ 160 w 588"/>
                    <a:gd name="T31" fmla="*/ 167 h 471"/>
                    <a:gd name="T32" fmla="*/ 141 w 588"/>
                    <a:gd name="T33" fmla="*/ 240 h 471"/>
                    <a:gd name="T34" fmla="*/ 111 w 588"/>
                    <a:gd name="T35" fmla="*/ 295 h 471"/>
                    <a:gd name="T36" fmla="*/ 61 w 588"/>
                    <a:gd name="T37" fmla="*/ 336 h 471"/>
                    <a:gd name="T38" fmla="*/ 0 w 588"/>
                    <a:gd name="T39" fmla="*/ 374 h 471"/>
                    <a:gd name="T40" fmla="*/ 56 w 588"/>
                    <a:gd name="T41" fmla="*/ 422 h 471"/>
                    <a:gd name="T42" fmla="*/ 126 w 588"/>
                    <a:gd name="T43" fmla="*/ 471 h 471"/>
                    <a:gd name="T44" fmla="*/ 282 w 588"/>
                    <a:gd name="T45" fmla="*/ 456 h 471"/>
                    <a:gd name="T46" fmla="*/ 369 w 588"/>
                    <a:gd name="T47" fmla="*/ 456 h 471"/>
                    <a:gd name="T48" fmla="*/ 481 w 588"/>
                    <a:gd name="T49" fmla="*/ 365 h 471"/>
                    <a:gd name="T50" fmla="*/ 485 w 588"/>
                    <a:gd name="T51" fmla="*/ 333 h 471"/>
                    <a:gd name="T52" fmla="*/ 341 w 588"/>
                    <a:gd name="T53" fmla="*/ 321 h 471"/>
                    <a:gd name="T54" fmla="*/ 291 w 588"/>
                    <a:gd name="T55" fmla="*/ 331 h 471"/>
                    <a:gd name="T56" fmla="*/ 257 w 588"/>
                    <a:gd name="T57" fmla="*/ 352 h 471"/>
                    <a:gd name="T58" fmla="*/ 221 w 588"/>
                    <a:gd name="T59" fmla="*/ 365 h 471"/>
                    <a:gd name="T60" fmla="*/ 177 w 588"/>
                    <a:gd name="T61" fmla="*/ 359 h 471"/>
                    <a:gd name="T62" fmla="*/ 208 w 588"/>
                    <a:gd name="T63" fmla="*/ 327 h 471"/>
                    <a:gd name="T64" fmla="*/ 259 w 588"/>
                    <a:gd name="T65" fmla="*/ 289 h 471"/>
                    <a:gd name="T66" fmla="*/ 272 w 588"/>
                    <a:gd name="T67" fmla="*/ 255 h 471"/>
                    <a:gd name="T68" fmla="*/ 379 w 588"/>
                    <a:gd name="T69" fmla="*/ 316 h 471"/>
                    <a:gd name="T70" fmla="*/ 423 w 588"/>
                    <a:gd name="T71" fmla="*/ 317 h 471"/>
                    <a:gd name="T72" fmla="*/ 483 w 588"/>
                    <a:gd name="T73" fmla="*/ 323 h 471"/>
                    <a:gd name="T74" fmla="*/ 529 w 588"/>
                    <a:gd name="T75" fmla="*/ 323 h 471"/>
                    <a:gd name="T76" fmla="*/ 561 w 588"/>
                    <a:gd name="T77" fmla="*/ 310 h 471"/>
                    <a:gd name="T78" fmla="*/ 504 w 588"/>
                    <a:gd name="T79" fmla="*/ 304 h 471"/>
                    <a:gd name="T80" fmla="*/ 464 w 588"/>
                    <a:gd name="T81" fmla="*/ 297 h 471"/>
                    <a:gd name="T82" fmla="*/ 449 w 588"/>
                    <a:gd name="T83" fmla="*/ 285 h 471"/>
                    <a:gd name="T84" fmla="*/ 466 w 588"/>
                    <a:gd name="T85" fmla="*/ 272 h 471"/>
                    <a:gd name="T86" fmla="*/ 491 w 588"/>
                    <a:gd name="T87" fmla="*/ 264 h 471"/>
                    <a:gd name="T88" fmla="*/ 529 w 588"/>
                    <a:gd name="T89" fmla="*/ 272 h 471"/>
                    <a:gd name="T90" fmla="*/ 554 w 588"/>
                    <a:gd name="T91" fmla="*/ 272 h 471"/>
                    <a:gd name="T92" fmla="*/ 588 w 588"/>
                    <a:gd name="T93" fmla="*/ 251 h 471"/>
                    <a:gd name="T94" fmla="*/ 563 w 588"/>
                    <a:gd name="T95" fmla="*/ 207 h 471"/>
                    <a:gd name="T96" fmla="*/ 542 w 588"/>
                    <a:gd name="T97" fmla="*/ 219 h 471"/>
                    <a:gd name="T98" fmla="*/ 542 w 588"/>
                    <a:gd name="T99" fmla="*/ 219 h 471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588"/>
                    <a:gd name="T151" fmla="*/ 0 h 471"/>
                    <a:gd name="T152" fmla="*/ 588 w 588"/>
                    <a:gd name="T153" fmla="*/ 471 h 471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588" h="471">
                      <a:moveTo>
                        <a:pt x="542" y="219"/>
                      </a:moveTo>
                      <a:lnTo>
                        <a:pt x="499" y="226"/>
                      </a:lnTo>
                      <a:lnTo>
                        <a:pt x="457" y="257"/>
                      </a:lnTo>
                      <a:lnTo>
                        <a:pt x="396" y="255"/>
                      </a:lnTo>
                      <a:lnTo>
                        <a:pt x="354" y="236"/>
                      </a:lnTo>
                      <a:lnTo>
                        <a:pt x="303" y="184"/>
                      </a:lnTo>
                      <a:lnTo>
                        <a:pt x="240" y="118"/>
                      </a:lnTo>
                      <a:lnTo>
                        <a:pt x="204" y="74"/>
                      </a:lnTo>
                      <a:lnTo>
                        <a:pt x="187" y="0"/>
                      </a:lnTo>
                      <a:lnTo>
                        <a:pt x="177" y="84"/>
                      </a:lnTo>
                      <a:lnTo>
                        <a:pt x="221" y="184"/>
                      </a:lnTo>
                      <a:lnTo>
                        <a:pt x="221" y="222"/>
                      </a:lnTo>
                      <a:lnTo>
                        <a:pt x="196" y="264"/>
                      </a:lnTo>
                      <a:lnTo>
                        <a:pt x="151" y="300"/>
                      </a:lnTo>
                      <a:lnTo>
                        <a:pt x="160" y="253"/>
                      </a:lnTo>
                      <a:lnTo>
                        <a:pt x="160" y="167"/>
                      </a:lnTo>
                      <a:lnTo>
                        <a:pt x="141" y="240"/>
                      </a:lnTo>
                      <a:lnTo>
                        <a:pt x="111" y="295"/>
                      </a:lnTo>
                      <a:lnTo>
                        <a:pt x="61" y="336"/>
                      </a:lnTo>
                      <a:lnTo>
                        <a:pt x="0" y="374"/>
                      </a:lnTo>
                      <a:lnTo>
                        <a:pt x="56" y="422"/>
                      </a:lnTo>
                      <a:lnTo>
                        <a:pt x="126" y="471"/>
                      </a:lnTo>
                      <a:lnTo>
                        <a:pt x="282" y="456"/>
                      </a:lnTo>
                      <a:lnTo>
                        <a:pt x="369" y="456"/>
                      </a:lnTo>
                      <a:lnTo>
                        <a:pt x="481" y="365"/>
                      </a:lnTo>
                      <a:lnTo>
                        <a:pt x="485" y="333"/>
                      </a:lnTo>
                      <a:lnTo>
                        <a:pt x="341" y="321"/>
                      </a:lnTo>
                      <a:lnTo>
                        <a:pt x="291" y="331"/>
                      </a:lnTo>
                      <a:lnTo>
                        <a:pt x="257" y="352"/>
                      </a:lnTo>
                      <a:lnTo>
                        <a:pt x="221" y="365"/>
                      </a:lnTo>
                      <a:lnTo>
                        <a:pt x="177" y="359"/>
                      </a:lnTo>
                      <a:lnTo>
                        <a:pt x="208" y="327"/>
                      </a:lnTo>
                      <a:lnTo>
                        <a:pt x="259" y="289"/>
                      </a:lnTo>
                      <a:lnTo>
                        <a:pt x="272" y="255"/>
                      </a:lnTo>
                      <a:lnTo>
                        <a:pt x="379" y="316"/>
                      </a:lnTo>
                      <a:lnTo>
                        <a:pt x="423" y="317"/>
                      </a:lnTo>
                      <a:lnTo>
                        <a:pt x="483" y="323"/>
                      </a:lnTo>
                      <a:lnTo>
                        <a:pt x="529" y="323"/>
                      </a:lnTo>
                      <a:lnTo>
                        <a:pt x="561" y="310"/>
                      </a:lnTo>
                      <a:lnTo>
                        <a:pt x="504" y="304"/>
                      </a:lnTo>
                      <a:lnTo>
                        <a:pt x="464" y="297"/>
                      </a:lnTo>
                      <a:lnTo>
                        <a:pt x="449" y="285"/>
                      </a:lnTo>
                      <a:lnTo>
                        <a:pt x="466" y="272"/>
                      </a:lnTo>
                      <a:lnTo>
                        <a:pt x="491" y="264"/>
                      </a:lnTo>
                      <a:lnTo>
                        <a:pt x="529" y="272"/>
                      </a:lnTo>
                      <a:lnTo>
                        <a:pt x="554" y="272"/>
                      </a:lnTo>
                      <a:lnTo>
                        <a:pt x="588" y="251"/>
                      </a:lnTo>
                      <a:lnTo>
                        <a:pt x="563" y="207"/>
                      </a:lnTo>
                      <a:lnTo>
                        <a:pt x="542" y="219"/>
                      </a:lnTo>
                      <a:close/>
                    </a:path>
                  </a:pathLst>
                </a:custGeom>
                <a:solidFill>
                  <a:srgbClr val="C7695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89" name="Freeform 62"/>
                <p:cNvSpPr>
                  <a:spLocks/>
                </p:cNvSpPr>
                <p:nvPr/>
              </p:nvSpPr>
              <p:spPr bwMode="auto">
                <a:xfrm>
                  <a:off x="1609" y="1885"/>
                  <a:ext cx="31" cy="20"/>
                </a:xfrm>
                <a:custGeom>
                  <a:avLst/>
                  <a:gdLst>
                    <a:gd name="T0" fmla="*/ 0 w 63"/>
                    <a:gd name="T1" fmla="*/ 13 h 39"/>
                    <a:gd name="T2" fmla="*/ 11 w 63"/>
                    <a:gd name="T3" fmla="*/ 39 h 39"/>
                    <a:gd name="T4" fmla="*/ 50 w 63"/>
                    <a:gd name="T5" fmla="*/ 38 h 39"/>
                    <a:gd name="T6" fmla="*/ 63 w 63"/>
                    <a:gd name="T7" fmla="*/ 13 h 39"/>
                    <a:gd name="T8" fmla="*/ 40 w 63"/>
                    <a:gd name="T9" fmla="*/ 0 h 39"/>
                    <a:gd name="T10" fmla="*/ 0 w 63"/>
                    <a:gd name="T11" fmla="*/ 13 h 39"/>
                    <a:gd name="T12" fmla="*/ 0 w 63"/>
                    <a:gd name="T13" fmla="*/ 13 h 3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3"/>
                    <a:gd name="T22" fmla="*/ 0 h 39"/>
                    <a:gd name="T23" fmla="*/ 63 w 63"/>
                    <a:gd name="T24" fmla="*/ 39 h 3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3" h="39">
                      <a:moveTo>
                        <a:pt x="0" y="13"/>
                      </a:moveTo>
                      <a:lnTo>
                        <a:pt x="11" y="39"/>
                      </a:lnTo>
                      <a:lnTo>
                        <a:pt x="50" y="38"/>
                      </a:lnTo>
                      <a:lnTo>
                        <a:pt x="63" y="13"/>
                      </a:lnTo>
                      <a:lnTo>
                        <a:pt x="4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0" name="Freeform 63"/>
                <p:cNvSpPr>
                  <a:spLocks/>
                </p:cNvSpPr>
                <p:nvPr/>
              </p:nvSpPr>
              <p:spPr bwMode="auto">
                <a:xfrm>
                  <a:off x="1531" y="2049"/>
                  <a:ext cx="66" cy="26"/>
                </a:xfrm>
                <a:custGeom>
                  <a:avLst/>
                  <a:gdLst>
                    <a:gd name="T0" fmla="*/ 0 w 133"/>
                    <a:gd name="T1" fmla="*/ 0 h 53"/>
                    <a:gd name="T2" fmla="*/ 32 w 133"/>
                    <a:gd name="T3" fmla="*/ 17 h 53"/>
                    <a:gd name="T4" fmla="*/ 55 w 133"/>
                    <a:gd name="T5" fmla="*/ 36 h 53"/>
                    <a:gd name="T6" fmla="*/ 71 w 133"/>
                    <a:gd name="T7" fmla="*/ 53 h 53"/>
                    <a:gd name="T8" fmla="*/ 103 w 133"/>
                    <a:gd name="T9" fmla="*/ 51 h 53"/>
                    <a:gd name="T10" fmla="*/ 133 w 133"/>
                    <a:gd name="T11" fmla="*/ 19 h 53"/>
                    <a:gd name="T12" fmla="*/ 129 w 133"/>
                    <a:gd name="T13" fmla="*/ 3 h 53"/>
                    <a:gd name="T14" fmla="*/ 40 w 133"/>
                    <a:gd name="T15" fmla="*/ 0 h 53"/>
                    <a:gd name="T16" fmla="*/ 0 w 133"/>
                    <a:gd name="T17" fmla="*/ 0 h 53"/>
                    <a:gd name="T18" fmla="*/ 0 w 133"/>
                    <a:gd name="T19" fmla="*/ 0 h 5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33"/>
                    <a:gd name="T31" fmla="*/ 0 h 53"/>
                    <a:gd name="T32" fmla="*/ 133 w 133"/>
                    <a:gd name="T33" fmla="*/ 53 h 53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33" h="53">
                      <a:moveTo>
                        <a:pt x="0" y="0"/>
                      </a:moveTo>
                      <a:lnTo>
                        <a:pt x="32" y="17"/>
                      </a:lnTo>
                      <a:lnTo>
                        <a:pt x="55" y="36"/>
                      </a:lnTo>
                      <a:lnTo>
                        <a:pt x="71" y="53"/>
                      </a:lnTo>
                      <a:lnTo>
                        <a:pt x="103" y="51"/>
                      </a:lnTo>
                      <a:lnTo>
                        <a:pt x="133" y="19"/>
                      </a:lnTo>
                      <a:lnTo>
                        <a:pt x="129" y="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B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1" name="Freeform 64"/>
                <p:cNvSpPr>
                  <a:spLocks/>
                </p:cNvSpPr>
                <p:nvPr/>
              </p:nvSpPr>
              <p:spPr bwMode="auto">
                <a:xfrm>
                  <a:off x="1302" y="2020"/>
                  <a:ext cx="244" cy="171"/>
                </a:xfrm>
                <a:custGeom>
                  <a:avLst/>
                  <a:gdLst>
                    <a:gd name="T0" fmla="*/ 11 w 487"/>
                    <a:gd name="T1" fmla="*/ 272 h 343"/>
                    <a:gd name="T2" fmla="*/ 72 w 487"/>
                    <a:gd name="T3" fmla="*/ 227 h 343"/>
                    <a:gd name="T4" fmla="*/ 110 w 487"/>
                    <a:gd name="T5" fmla="*/ 181 h 343"/>
                    <a:gd name="T6" fmla="*/ 91 w 487"/>
                    <a:gd name="T7" fmla="*/ 246 h 343"/>
                    <a:gd name="T8" fmla="*/ 180 w 487"/>
                    <a:gd name="T9" fmla="*/ 158 h 343"/>
                    <a:gd name="T10" fmla="*/ 133 w 487"/>
                    <a:gd name="T11" fmla="*/ 251 h 343"/>
                    <a:gd name="T12" fmla="*/ 114 w 487"/>
                    <a:gd name="T13" fmla="*/ 272 h 343"/>
                    <a:gd name="T14" fmla="*/ 184 w 487"/>
                    <a:gd name="T15" fmla="*/ 270 h 343"/>
                    <a:gd name="T16" fmla="*/ 281 w 487"/>
                    <a:gd name="T17" fmla="*/ 213 h 343"/>
                    <a:gd name="T18" fmla="*/ 357 w 487"/>
                    <a:gd name="T19" fmla="*/ 189 h 343"/>
                    <a:gd name="T20" fmla="*/ 272 w 487"/>
                    <a:gd name="T21" fmla="*/ 139 h 343"/>
                    <a:gd name="T22" fmla="*/ 199 w 487"/>
                    <a:gd name="T23" fmla="*/ 0 h 343"/>
                    <a:gd name="T24" fmla="*/ 293 w 487"/>
                    <a:gd name="T25" fmla="*/ 103 h 343"/>
                    <a:gd name="T26" fmla="*/ 382 w 487"/>
                    <a:gd name="T27" fmla="*/ 149 h 343"/>
                    <a:gd name="T28" fmla="*/ 426 w 487"/>
                    <a:gd name="T29" fmla="*/ 173 h 343"/>
                    <a:gd name="T30" fmla="*/ 487 w 487"/>
                    <a:gd name="T31" fmla="*/ 202 h 343"/>
                    <a:gd name="T32" fmla="*/ 418 w 487"/>
                    <a:gd name="T33" fmla="*/ 284 h 343"/>
                    <a:gd name="T34" fmla="*/ 321 w 487"/>
                    <a:gd name="T35" fmla="*/ 331 h 343"/>
                    <a:gd name="T36" fmla="*/ 144 w 487"/>
                    <a:gd name="T37" fmla="*/ 343 h 343"/>
                    <a:gd name="T38" fmla="*/ 61 w 487"/>
                    <a:gd name="T39" fmla="*/ 331 h 343"/>
                    <a:gd name="T40" fmla="*/ 0 w 487"/>
                    <a:gd name="T41" fmla="*/ 282 h 343"/>
                    <a:gd name="T42" fmla="*/ 11 w 487"/>
                    <a:gd name="T43" fmla="*/ 272 h 343"/>
                    <a:gd name="T44" fmla="*/ 11 w 487"/>
                    <a:gd name="T45" fmla="*/ 272 h 34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487"/>
                    <a:gd name="T70" fmla="*/ 0 h 343"/>
                    <a:gd name="T71" fmla="*/ 487 w 487"/>
                    <a:gd name="T72" fmla="*/ 343 h 343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487" h="343">
                      <a:moveTo>
                        <a:pt x="11" y="272"/>
                      </a:moveTo>
                      <a:lnTo>
                        <a:pt x="72" y="227"/>
                      </a:lnTo>
                      <a:lnTo>
                        <a:pt x="110" y="181"/>
                      </a:lnTo>
                      <a:lnTo>
                        <a:pt x="91" y="246"/>
                      </a:lnTo>
                      <a:lnTo>
                        <a:pt x="180" y="158"/>
                      </a:lnTo>
                      <a:lnTo>
                        <a:pt x="133" y="251"/>
                      </a:lnTo>
                      <a:lnTo>
                        <a:pt x="114" y="272"/>
                      </a:lnTo>
                      <a:lnTo>
                        <a:pt x="184" y="270"/>
                      </a:lnTo>
                      <a:lnTo>
                        <a:pt x="281" y="213"/>
                      </a:lnTo>
                      <a:lnTo>
                        <a:pt x="357" y="189"/>
                      </a:lnTo>
                      <a:lnTo>
                        <a:pt x="272" y="139"/>
                      </a:lnTo>
                      <a:lnTo>
                        <a:pt x="199" y="0"/>
                      </a:lnTo>
                      <a:lnTo>
                        <a:pt x="293" y="103"/>
                      </a:lnTo>
                      <a:lnTo>
                        <a:pt x="382" y="149"/>
                      </a:lnTo>
                      <a:lnTo>
                        <a:pt x="426" y="173"/>
                      </a:lnTo>
                      <a:lnTo>
                        <a:pt x="487" y="202"/>
                      </a:lnTo>
                      <a:lnTo>
                        <a:pt x="418" y="284"/>
                      </a:lnTo>
                      <a:lnTo>
                        <a:pt x="321" y="331"/>
                      </a:lnTo>
                      <a:lnTo>
                        <a:pt x="144" y="343"/>
                      </a:lnTo>
                      <a:lnTo>
                        <a:pt x="61" y="331"/>
                      </a:lnTo>
                      <a:lnTo>
                        <a:pt x="0" y="282"/>
                      </a:lnTo>
                      <a:lnTo>
                        <a:pt x="11" y="272"/>
                      </a:lnTo>
                      <a:close/>
                    </a:path>
                  </a:pathLst>
                </a:custGeom>
                <a:solidFill>
                  <a:srgbClr val="A84A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2" name="Freeform 65"/>
                <p:cNvSpPr>
                  <a:spLocks/>
                </p:cNvSpPr>
                <p:nvPr/>
              </p:nvSpPr>
              <p:spPr bwMode="auto">
                <a:xfrm>
                  <a:off x="1500" y="1888"/>
                  <a:ext cx="40" cy="16"/>
                </a:xfrm>
                <a:custGeom>
                  <a:avLst/>
                  <a:gdLst>
                    <a:gd name="T0" fmla="*/ 0 w 80"/>
                    <a:gd name="T1" fmla="*/ 14 h 33"/>
                    <a:gd name="T2" fmla="*/ 17 w 80"/>
                    <a:gd name="T3" fmla="*/ 25 h 33"/>
                    <a:gd name="T4" fmla="*/ 61 w 80"/>
                    <a:gd name="T5" fmla="*/ 33 h 33"/>
                    <a:gd name="T6" fmla="*/ 80 w 80"/>
                    <a:gd name="T7" fmla="*/ 27 h 33"/>
                    <a:gd name="T8" fmla="*/ 80 w 80"/>
                    <a:gd name="T9" fmla="*/ 0 h 33"/>
                    <a:gd name="T10" fmla="*/ 33 w 80"/>
                    <a:gd name="T11" fmla="*/ 0 h 33"/>
                    <a:gd name="T12" fmla="*/ 0 w 80"/>
                    <a:gd name="T13" fmla="*/ 14 h 33"/>
                    <a:gd name="T14" fmla="*/ 0 w 80"/>
                    <a:gd name="T15" fmla="*/ 14 h 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0"/>
                    <a:gd name="T25" fmla="*/ 0 h 33"/>
                    <a:gd name="T26" fmla="*/ 80 w 80"/>
                    <a:gd name="T27" fmla="*/ 33 h 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0" h="33">
                      <a:moveTo>
                        <a:pt x="0" y="14"/>
                      </a:moveTo>
                      <a:lnTo>
                        <a:pt x="17" y="25"/>
                      </a:lnTo>
                      <a:lnTo>
                        <a:pt x="61" y="33"/>
                      </a:lnTo>
                      <a:lnTo>
                        <a:pt x="80" y="27"/>
                      </a:lnTo>
                      <a:lnTo>
                        <a:pt x="80" y="0"/>
                      </a:lnTo>
                      <a:lnTo>
                        <a:pt x="33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3" name="Freeform 66"/>
                <p:cNvSpPr>
                  <a:spLocks/>
                </p:cNvSpPr>
                <p:nvPr/>
              </p:nvSpPr>
              <p:spPr bwMode="auto">
                <a:xfrm>
                  <a:off x="1524" y="2021"/>
                  <a:ext cx="85" cy="61"/>
                </a:xfrm>
                <a:custGeom>
                  <a:avLst/>
                  <a:gdLst>
                    <a:gd name="T0" fmla="*/ 15 w 169"/>
                    <a:gd name="T1" fmla="*/ 42 h 122"/>
                    <a:gd name="T2" fmla="*/ 99 w 169"/>
                    <a:gd name="T3" fmla="*/ 2 h 122"/>
                    <a:gd name="T4" fmla="*/ 122 w 169"/>
                    <a:gd name="T5" fmla="*/ 2 h 122"/>
                    <a:gd name="T6" fmla="*/ 135 w 169"/>
                    <a:gd name="T7" fmla="*/ 12 h 122"/>
                    <a:gd name="T8" fmla="*/ 156 w 169"/>
                    <a:gd name="T9" fmla="*/ 0 h 122"/>
                    <a:gd name="T10" fmla="*/ 169 w 169"/>
                    <a:gd name="T11" fmla="*/ 12 h 122"/>
                    <a:gd name="T12" fmla="*/ 160 w 169"/>
                    <a:gd name="T13" fmla="*/ 40 h 122"/>
                    <a:gd name="T14" fmla="*/ 114 w 169"/>
                    <a:gd name="T15" fmla="*/ 21 h 122"/>
                    <a:gd name="T16" fmla="*/ 45 w 169"/>
                    <a:gd name="T17" fmla="*/ 36 h 122"/>
                    <a:gd name="T18" fmla="*/ 114 w 169"/>
                    <a:gd name="T19" fmla="*/ 56 h 122"/>
                    <a:gd name="T20" fmla="*/ 142 w 169"/>
                    <a:gd name="T21" fmla="*/ 54 h 122"/>
                    <a:gd name="T22" fmla="*/ 161 w 169"/>
                    <a:gd name="T23" fmla="*/ 48 h 122"/>
                    <a:gd name="T24" fmla="*/ 161 w 169"/>
                    <a:gd name="T25" fmla="*/ 71 h 122"/>
                    <a:gd name="T26" fmla="*/ 141 w 169"/>
                    <a:gd name="T27" fmla="*/ 90 h 122"/>
                    <a:gd name="T28" fmla="*/ 122 w 169"/>
                    <a:gd name="T29" fmla="*/ 114 h 122"/>
                    <a:gd name="T30" fmla="*/ 93 w 169"/>
                    <a:gd name="T31" fmla="*/ 122 h 122"/>
                    <a:gd name="T32" fmla="*/ 61 w 169"/>
                    <a:gd name="T33" fmla="*/ 103 h 122"/>
                    <a:gd name="T34" fmla="*/ 101 w 169"/>
                    <a:gd name="T35" fmla="*/ 105 h 122"/>
                    <a:gd name="T36" fmla="*/ 137 w 169"/>
                    <a:gd name="T37" fmla="*/ 82 h 122"/>
                    <a:gd name="T38" fmla="*/ 103 w 169"/>
                    <a:gd name="T39" fmla="*/ 69 h 122"/>
                    <a:gd name="T40" fmla="*/ 61 w 169"/>
                    <a:gd name="T41" fmla="*/ 67 h 122"/>
                    <a:gd name="T42" fmla="*/ 30 w 169"/>
                    <a:gd name="T43" fmla="*/ 65 h 122"/>
                    <a:gd name="T44" fmla="*/ 0 w 169"/>
                    <a:gd name="T45" fmla="*/ 52 h 122"/>
                    <a:gd name="T46" fmla="*/ 15 w 169"/>
                    <a:gd name="T47" fmla="*/ 42 h 122"/>
                    <a:gd name="T48" fmla="*/ 15 w 169"/>
                    <a:gd name="T49" fmla="*/ 42 h 12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69"/>
                    <a:gd name="T76" fmla="*/ 0 h 122"/>
                    <a:gd name="T77" fmla="*/ 169 w 169"/>
                    <a:gd name="T78" fmla="*/ 122 h 12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69" h="122">
                      <a:moveTo>
                        <a:pt x="15" y="42"/>
                      </a:moveTo>
                      <a:lnTo>
                        <a:pt x="99" y="2"/>
                      </a:lnTo>
                      <a:lnTo>
                        <a:pt x="122" y="2"/>
                      </a:lnTo>
                      <a:lnTo>
                        <a:pt x="135" y="12"/>
                      </a:lnTo>
                      <a:lnTo>
                        <a:pt x="156" y="0"/>
                      </a:lnTo>
                      <a:lnTo>
                        <a:pt x="169" y="12"/>
                      </a:lnTo>
                      <a:lnTo>
                        <a:pt x="160" y="40"/>
                      </a:lnTo>
                      <a:lnTo>
                        <a:pt x="114" y="21"/>
                      </a:lnTo>
                      <a:lnTo>
                        <a:pt x="45" y="36"/>
                      </a:lnTo>
                      <a:lnTo>
                        <a:pt x="114" y="56"/>
                      </a:lnTo>
                      <a:lnTo>
                        <a:pt x="142" y="54"/>
                      </a:lnTo>
                      <a:lnTo>
                        <a:pt x="161" y="48"/>
                      </a:lnTo>
                      <a:lnTo>
                        <a:pt x="161" y="71"/>
                      </a:lnTo>
                      <a:lnTo>
                        <a:pt x="141" y="90"/>
                      </a:lnTo>
                      <a:lnTo>
                        <a:pt x="122" y="114"/>
                      </a:lnTo>
                      <a:lnTo>
                        <a:pt x="93" y="122"/>
                      </a:lnTo>
                      <a:lnTo>
                        <a:pt x="61" y="103"/>
                      </a:lnTo>
                      <a:lnTo>
                        <a:pt x="101" y="105"/>
                      </a:lnTo>
                      <a:lnTo>
                        <a:pt x="137" y="82"/>
                      </a:lnTo>
                      <a:lnTo>
                        <a:pt x="103" y="69"/>
                      </a:lnTo>
                      <a:lnTo>
                        <a:pt x="61" y="67"/>
                      </a:lnTo>
                      <a:lnTo>
                        <a:pt x="30" y="65"/>
                      </a:lnTo>
                      <a:lnTo>
                        <a:pt x="0" y="52"/>
                      </a:lnTo>
                      <a:lnTo>
                        <a:pt x="15" y="42"/>
                      </a:lnTo>
                      <a:close/>
                    </a:path>
                  </a:pathLst>
                </a:custGeom>
                <a:solidFill>
                  <a:srgbClr val="D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4" name="Freeform 67"/>
                <p:cNvSpPr>
                  <a:spLocks/>
                </p:cNvSpPr>
                <p:nvPr/>
              </p:nvSpPr>
              <p:spPr bwMode="auto">
                <a:xfrm>
                  <a:off x="1341" y="1602"/>
                  <a:ext cx="391" cy="271"/>
                </a:xfrm>
                <a:custGeom>
                  <a:avLst/>
                  <a:gdLst>
                    <a:gd name="T0" fmla="*/ 45 w 781"/>
                    <a:gd name="T1" fmla="*/ 397 h 542"/>
                    <a:gd name="T2" fmla="*/ 177 w 781"/>
                    <a:gd name="T3" fmla="*/ 496 h 542"/>
                    <a:gd name="T4" fmla="*/ 333 w 781"/>
                    <a:gd name="T5" fmla="*/ 542 h 542"/>
                    <a:gd name="T6" fmla="*/ 559 w 781"/>
                    <a:gd name="T7" fmla="*/ 515 h 542"/>
                    <a:gd name="T8" fmla="*/ 642 w 781"/>
                    <a:gd name="T9" fmla="*/ 511 h 542"/>
                    <a:gd name="T10" fmla="*/ 724 w 781"/>
                    <a:gd name="T11" fmla="*/ 517 h 542"/>
                    <a:gd name="T12" fmla="*/ 768 w 781"/>
                    <a:gd name="T13" fmla="*/ 527 h 542"/>
                    <a:gd name="T14" fmla="*/ 781 w 781"/>
                    <a:gd name="T15" fmla="*/ 511 h 542"/>
                    <a:gd name="T16" fmla="*/ 749 w 781"/>
                    <a:gd name="T17" fmla="*/ 466 h 542"/>
                    <a:gd name="T18" fmla="*/ 646 w 781"/>
                    <a:gd name="T19" fmla="*/ 397 h 542"/>
                    <a:gd name="T20" fmla="*/ 622 w 781"/>
                    <a:gd name="T21" fmla="*/ 373 h 542"/>
                    <a:gd name="T22" fmla="*/ 620 w 781"/>
                    <a:gd name="T23" fmla="*/ 261 h 542"/>
                    <a:gd name="T24" fmla="*/ 570 w 781"/>
                    <a:gd name="T25" fmla="*/ 57 h 542"/>
                    <a:gd name="T26" fmla="*/ 439 w 781"/>
                    <a:gd name="T27" fmla="*/ 6 h 542"/>
                    <a:gd name="T28" fmla="*/ 304 w 781"/>
                    <a:gd name="T29" fmla="*/ 4 h 542"/>
                    <a:gd name="T30" fmla="*/ 239 w 781"/>
                    <a:gd name="T31" fmla="*/ 0 h 542"/>
                    <a:gd name="T32" fmla="*/ 184 w 781"/>
                    <a:gd name="T33" fmla="*/ 8 h 542"/>
                    <a:gd name="T34" fmla="*/ 82 w 781"/>
                    <a:gd name="T35" fmla="*/ 34 h 542"/>
                    <a:gd name="T36" fmla="*/ 0 w 781"/>
                    <a:gd name="T37" fmla="*/ 173 h 542"/>
                    <a:gd name="T38" fmla="*/ 13 w 781"/>
                    <a:gd name="T39" fmla="*/ 375 h 542"/>
                    <a:gd name="T40" fmla="*/ 45 w 781"/>
                    <a:gd name="T41" fmla="*/ 397 h 542"/>
                    <a:gd name="T42" fmla="*/ 45 w 781"/>
                    <a:gd name="T43" fmla="*/ 397 h 54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781"/>
                    <a:gd name="T67" fmla="*/ 0 h 542"/>
                    <a:gd name="T68" fmla="*/ 781 w 781"/>
                    <a:gd name="T69" fmla="*/ 542 h 54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781" h="542">
                      <a:moveTo>
                        <a:pt x="45" y="397"/>
                      </a:moveTo>
                      <a:lnTo>
                        <a:pt x="177" y="496"/>
                      </a:lnTo>
                      <a:lnTo>
                        <a:pt x="333" y="542"/>
                      </a:lnTo>
                      <a:lnTo>
                        <a:pt x="559" y="515"/>
                      </a:lnTo>
                      <a:lnTo>
                        <a:pt x="642" y="511"/>
                      </a:lnTo>
                      <a:lnTo>
                        <a:pt x="724" y="517"/>
                      </a:lnTo>
                      <a:lnTo>
                        <a:pt x="768" y="527"/>
                      </a:lnTo>
                      <a:lnTo>
                        <a:pt x="781" y="511"/>
                      </a:lnTo>
                      <a:lnTo>
                        <a:pt x="749" y="466"/>
                      </a:lnTo>
                      <a:lnTo>
                        <a:pt x="646" y="397"/>
                      </a:lnTo>
                      <a:lnTo>
                        <a:pt x="622" y="373"/>
                      </a:lnTo>
                      <a:lnTo>
                        <a:pt x="620" y="261"/>
                      </a:lnTo>
                      <a:lnTo>
                        <a:pt x="570" y="57"/>
                      </a:lnTo>
                      <a:lnTo>
                        <a:pt x="439" y="6"/>
                      </a:lnTo>
                      <a:lnTo>
                        <a:pt x="304" y="4"/>
                      </a:lnTo>
                      <a:lnTo>
                        <a:pt x="239" y="0"/>
                      </a:lnTo>
                      <a:lnTo>
                        <a:pt x="184" y="8"/>
                      </a:lnTo>
                      <a:lnTo>
                        <a:pt x="82" y="34"/>
                      </a:lnTo>
                      <a:lnTo>
                        <a:pt x="0" y="173"/>
                      </a:lnTo>
                      <a:lnTo>
                        <a:pt x="13" y="375"/>
                      </a:lnTo>
                      <a:lnTo>
                        <a:pt x="45" y="397"/>
                      </a:lnTo>
                      <a:close/>
                    </a:path>
                  </a:pathLst>
                </a:custGeom>
                <a:solidFill>
                  <a:srgbClr val="B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5" name="Freeform 68"/>
                <p:cNvSpPr>
                  <a:spLocks/>
                </p:cNvSpPr>
                <p:nvPr/>
              </p:nvSpPr>
              <p:spPr bwMode="auto">
                <a:xfrm>
                  <a:off x="1326" y="1602"/>
                  <a:ext cx="332" cy="270"/>
                </a:xfrm>
                <a:custGeom>
                  <a:avLst/>
                  <a:gdLst>
                    <a:gd name="T0" fmla="*/ 274 w 664"/>
                    <a:gd name="T1" fmla="*/ 0 h 540"/>
                    <a:gd name="T2" fmla="*/ 200 w 664"/>
                    <a:gd name="T3" fmla="*/ 2 h 540"/>
                    <a:gd name="T4" fmla="*/ 114 w 664"/>
                    <a:gd name="T5" fmla="*/ 32 h 540"/>
                    <a:gd name="T6" fmla="*/ 52 w 664"/>
                    <a:gd name="T7" fmla="*/ 120 h 540"/>
                    <a:gd name="T8" fmla="*/ 0 w 664"/>
                    <a:gd name="T9" fmla="*/ 318 h 540"/>
                    <a:gd name="T10" fmla="*/ 135 w 664"/>
                    <a:gd name="T11" fmla="*/ 443 h 540"/>
                    <a:gd name="T12" fmla="*/ 274 w 664"/>
                    <a:gd name="T13" fmla="*/ 530 h 540"/>
                    <a:gd name="T14" fmla="*/ 343 w 664"/>
                    <a:gd name="T15" fmla="*/ 540 h 540"/>
                    <a:gd name="T16" fmla="*/ 457 w 664"/>
                    <a:gd name="T17" fmla="*/ 536 h 540"/>
                    <a:gd name="T18" fmla="*/ 643 w 664"/>
                    <a:gd name="T19" fmla="*/ 513 h 540"/>
                    <a:gd name="T20" fmla="*/ 447 w 664"/>
                    <a:gd name="T21" fmla="*/ 515 h 540"/>
                    <a:gd name="T22" fmla="*/ 386 w 664"/>
                    <a:gd name="T23" fmla="*/ 513 h 540"/>
                    <a:gd name="T24" fmla="*/ 325 w 664"/>
                    <a:gd name="T25" fmla="*/ 502 h 540"/>
                    <a:gd name="T26" fmla="*/ 295 w 664"/>
                    <a:gd name="T27" fmla="*/ 481 h 540"/>
                    <a:gd name="T28" fmla="*/ 272 w 664"/>
                    <a:gd name="T29" fmla="*/ 460 h 540"/>
                    <a:gd name="T30" fmla="*/ 227 w 664"/>
                    <a:gd name="T31" fmla="*/ 424 h 540"/>
                    <a:gd name="T32" fmla="*/ 345 w 664"/>
                    <a:gd name="T33" fmla="*/ 399 h 540"/>
                    <a:gd name="T34" fmla="*/ 443 w 664"/>
                    <a:gd name="T35" fmla="*/ 386 h 540"/>
                    <a:gd name="T36" fmla="*/ 535 w 664"/>
                    <a:gd name="T37" fmla="*/ 384 h 540"/>
                    <a:gd name="T38" fmla="*/ 664 w 664"/>
                    <a:gd name="T39" fmla="*/ 394 h 540"/>
                    <a:gd name="T40" fmla="*/ 573 w 664"/>
                    <a:gd name="T41" fmla="*/ 359 h 540"/>
                    <a:gd name="T42" fmla="*/ 436 w 664"/>
                    <a:gd name="T43" fmla="*/ 359 h 540"/>
                    <a:gd name="T44" fmla="*/ 392 w 664"/>
                    <a:gd name="T45" fmla="*/ 333 h 540"/>
                    <a:gd name="T46" fmla="*/ 314 w 664"/>
                    <a:gd name="T47" fmla="*/ 221 h 540"/>
                    <a:gd name="T48" fmla="*/ 278 w 664"/>
                    <a:gd name="T49" fmla="*/ 236 h 540"/>
                    <a:gd name="T50" fmla="*/ 229 w 664"/>
                    <a:gd name="T51" fmla="*/ 255 h 540"/>
                    <a:gd name="T52" fmla="*/ 128 w 664"/>
                    <a:gd name="T53" fmla="*/ 251 h 540"/>
                    <a:gd name="T54" fmla="*/ 200 w 664"/>
                    <a:gd name="T55" fmla="*/ 236 h 540"/>
                    <a:gd name="T56" fmla="*/ 259 w 664"/>
                    <a:gd name="T57" fmla="*/ 226 h 540"/>
                    <a:gd name="T58" fmla="*/ 272 w 664"/>
                    <a:gd name="T59" fmla="*/ 192 h 540"/>
                    <a:gd name="T60" fmla="*/ 251 w 664"/>
                    <a:gd name="T61" fmla="*/ 139 h 540"/>
                    <a:gd name="T62" fmla="*/ 179 w 664"/>
                    <a:gd name="T63" fmla="*/ 127 h 540"/>
                    <a:gd name="T64" fmla="*/ 124 w 664"/>
                    <a:gd name="T65" fmla="*/ 137 h 540"/>
                    <a:gd name="T66" fmla="*/ 171 w 664"/>
                    <a:gd name="T67" fmla="*/ 84 h 540"/>
                    <a:gd name="T68" fmla="*/ 206 w 664"/>
                    <a:gd name="T69" fmla="*/ 84 h 540"/>
                    <a:gd name="T70" fmla="*/ 339 w 664"/>
                    <a:gd name="T71" fmla="*/ 120 h 540"/>
                    <a:gd name="T72" fmla="*/ 430 w 664"/>
                    <a:gd name="T73" fmla="*/ 91 h 540"/>
                    <a:gd name="T74" fmla="*/ 512 w 664"/>
                    <a:gd name="T75" fmla="*/ 91 h 540"/>
                    <a:gd name="T76" fmla="*/ 586 w 664"/>
                    <a:gd name="T77" fmla="*/ 103 h 540"/>
                    <a:gd name="T78" fmla="*/ 649 w 664"/>
                    <a:gd name="T79" fmla="*/ 356 h 540"/>
                    <a:gd name="T80" fmla="*/ 618 w 664"/>
                    <a:gd name="T81" fmla="*/ 120 h 540"/>
                    <a:gd name="T82" fmla="*/ 609 w 664"/>
                    <a:gd name="T83" fmla="*/ 57 h 540"/>
                    <a:gd name="T84" fmla="*/ 495 w 664"/>
                    <a:gd name="T85" fmla="*/ 12 h 540"/>
                    <a:gd name="T86" fmla="*/ 403 w 664"/>
                    <a:gd name="T87" fmla="*/ 12 h 540"/>
                    <a:gd name="T88" fmla="*/ 502 w 664"/>
                    <a:gd name="T89" fmla="*/ 34 h 540"/>
                    <a:gd name="T90" fmla="*/ 521 w 664"/>
                    <a:gd name="T91" fmla="*/ 55 h 540"/>
                    <a:gd name="T92" fmla="*/ 422 w 664"/>
                    <a:gd name="T93" fmla="*/ 38 h 540"/>
                    <a:gd name="T94" fmla="*/ 320 w 664"/>
                    <a:gd name="T95" fmla="*/ 57 h 540"/>
                    <a:gd name="T96" fmla="*/ 358 w 664"/>
                    <a:gd name="T97" fmla="*/ 27 h 540"/>
                    <a:gd name="T98" fmla="*/ 301 w 664"/>
                    <a:gd name="T99" fmla="*/ 19 h 540"/>
                    <a:gd name="T100" fmla="*/ 261 w 664"/>
                    <a:gd name="T101" fmla="*/ 27 h 540"/>
                    <a:gd name="T102" fmla="*/ 303 w 664"/>
                    <a:gd name="T103" fmla="*/ 59 h 540"/>
                    <a:gd name="T104" fmla="*/ 223 w 664"/>
                    <a:gd name="T105" fmla="*/ 46 h 540"/>
                    <a:gd name="T106" fmla="*/ 168 w 664"/>
                    <a:gd name="T107" fmla="*/ 48 h 540"/>
                    <a:gd name="T108" fmla="*/ 135 w 664"/>
                    <a:gd name="T109" fmla="*/ 48 h 540"/>
                    <a:gd name="T110" fmla="*/ 200 w 664"/>
                    <a:gd name="T111" fmla="*/ 19 h 540"/>
                    <a:gd name="T112" fmla="*/ 274 w 664"/>
                    <a:gd name="T113" fmla="*/ 0 h 540"/>
                    <a:gd name="T114" fmla="*/ 274 w 664"/>
                    <a:gd name="T115" fmla="*/ 0 h 540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664"/>
                    <a:gd name="T175" fmla="*/ 0 h 540"/>
                    <a:gd name="T176" fmla="*/ 664 w 664"/>
                    <a:gd name="T177" fmla="*/ 540 h 540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664" h="540">
                      <a:moveTo>
                        <a:pt x="274" y="0"/>
                      </a:moveTo>
                      <a:lnTo>
                        <a:pt x="200" y="2"/>
                      </a:lnTo>
                      <a:lnTo>
                        <a:pt x="114" y="32"/>
                      </a:lnTo>
                      <a:lnTo>
                        <a:pt x="52" y="120"/>
                      </a:lnTo>
                      <a:lnTo>
                        <a:pt x="0" y="318"/>
                      </a:lnTo>
                      <a:lnTo>
                        <a:pt x="135" y="443"/>
                      </a:lnTo>
                      <a:lnTo>
                        <a:pt x="274" y="530"/>
                      </a:lnTo>
                      <a:lnTo>
                        <a:pt x="343" y="540"/>
                      </a:lnTo>
                      <a:lnTo>
                        <a:pt x="457" y="536"/>
                      </a:lnTo>
                      <a:lnTo>
                        <a:pt x="643" y="513"/>
                      </a:lnTo>
                      <a:lnTo>
                        <a:pt x="447" y="515"/>
                      </a:lnTo>
                      <a:lnTo>
                        <a:pt x="386" y="513"/>
                      </a:lnTo>
                      <a:lnTo>
                        <a:pt x="325" y="502"/>
                      </a:lnTo>
                      <a:lnTo>
                        <a:pt x="295" y="481"/>
                      </a:lnTo>
                      <a:lnTo>
                        <a:pt x="272" y="460"/>
                      </a:lnTo>
                      <a:lnTo>
                        <a:pt x="227" y="424"/>
                      </a:lnTo>
                      <a:lnTo>
                        <a:pt x="345" y="399"/>
                      </a:lnTo>
                      <a:lnTo>
                        <a:pt x="443" y="386"/>
                      </a:lnTo>
                      <a:lnTo>
                        <a:pt x="535" y="384"/>
                      </a:lnTo>
                      <a:lnTo>
                        <a:pt x="664" y="394"/>
                      </a:lnTo>
                      <a:lnTo>
                        <a:pt x="573" y="359"/>
                      </a:lnTo>
                      <a:lnTo>
                        <a:pt x="436" y="359"/>
                      </a:lnTo>
                      <a:lnTo>
                        <a:pt x="392" y="333"/>
                      </a:lnTo>
                      <a:lnTo>
                        <a:pt x="314" y="221"/>
                      </a:lnTo>
                      <a:lnTo>
                        <a:pt x="278" y="236"/>
                      </a:lnTo>
                      <a:lnTo>
                        <a:pt x="229" y="255"/>
                      </a:lnTo>
                      <a:lnTo>
                        <a:pt x="128" y="251"/>
                      </a:lnTo>
                      <a:lnTo>
                        <a:pt x="200" y="236"/>
                      </a:lnTo>
                      <a:lnTo>
                        <a:pt x="259" y="226"/>
                      </a:lnTo>
                      <a:lnTo>
                        <a:pt x="272" y="192"/>
                      </a:lnTo>
                      <a:lnTo>
                        <a:pt x="251" y="139"/>
                      </a:lnTo>
                      <a:lnTo>
                        <a:pt x="179" y="127"/>
                      </a:lnTo>
                      <a:lnTo>
                        <a:pt x="124" y="137"/>
                      </a:lnTo>
                      <a:lnTo>
                        <a:pt x="171" y="84"/>
                      </a:lnTo>
                      <a:lnTo>
                        <a:pt x="206" y="84"/>
                      </a:lnTo>
                      <a:lnTo>
                        <a:pt x="339" y="120"/>
                      </a:lnTo>
                      <a:lnTo>
                        <a:pt x="430" y="91"/>
                      </a:lnTo>
                      <a:lnTo>
                        <a:pt x="512" y="91"/>
                      </a:lnTo>
                      <a:lnTo>
                        <a:pt x="586" y="103"/>
                      </a:lnTo>
                      <a:lnTo>
                        <a:pt x="649" y="356"/>
                      </a:lnTo>
                      <a:lnTo>
                        <a:pt x="618" y="120"/>
                      </a:lnTo>
                      <a:lnTo>
                        <a:pt x="609" y="57"/>
                      </a:lnTo>
                      <a:lnTo>
                        <a:pt x="495" y="12"/>
                      </a:lnTo>
                      <a:lnTo>
                        <a:pt x="403" y="12"/>
                      </a:lnTo>
                      <a:lnTo>
                        <a:pt x="502" y="34"/>
                      </a:lnTo>
                      <a:lnTo>
                        <a:pt x="521" y="55"/>
                      </a:lnTo>
                      <a:lnTo>
                        <a:pt x="422" y="38"/>
                      </a:lnTo>
                      <a:lnTo>
                        <a:pt x="320" y="57"/>
                      </a:lnTo>
                      <a:lnTo>
                        <a:pt x="358" y="27"/>
                      </a:lnTo>
                      <a:lnTo>
                        <a:pt x="301" y="19"/>
                      </a:lnTo>
                      <a:lnTo>
                        <a:pt x="261" y="27"/>
                      </a:lnTo>
                      <a:lnTo>
                        <a:pt x="303" y="59"/>
                      </a:lnTo>
                      <a:lnTo>
                        <a:pt x="223" y="46"/>
                      </a:lnTo>
                      <a:lnTo>
                        <a:pt x="168" y="48"/>
                      </a:lnTo>
                      <a:lnTo>
                        <a:pt x="135" y="48"/>
                      </a:lnTo>
                      <a:lnTo>
                        <a:pt x="200" y="19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6" name="Freeform 69"/>
                <p:cNvSpPr>
                  <a:spLocks/>
                </p:cNvSpPr>
                <p:nvPr/>
              </p:nvSpPr>
              <p:spPr bwMode="auto">
                <a:xfrm>
                  <a:off x="1433" y="1645"/>
                  <a:ext cx="204" cy="131"/>
                </a:xfrm>
                <a:custGeom>
                  <a:avLst/>
                  <a:gdLst>
                    <a:gd name="T0" fmla="*/ 76 w 409"/>
                    <a:gd name="T1" fmla="*/ 64 h 262"/>
                    <a:gd name="T2" fmla="*/ 84 w 409"/>
                    <a:gd name="T3" fmla="*/ 121 h 262"/>
                    <a:gd name="T4" fmla="*/ 109 w 409"/>
                    <a:gd name="T5" fmla="*/ 106 h 262"/>
                    <a:gd name="T6" fmla="*/ 190 w 409"/>
                    <a:gd name="T7" fmla="*/ 235 h 262"/>
                    <a:gd name="T8" fmla="*/ 263 w 409"/>
                    <a:gd name="T9" fmla="*/ 249 h 262"/>
                    <a:gd name="T10" fmla="*/ 299 w 409"/>
                    <a:gd name="T11" fmla="*/ 262 h 262"/>
                    <a:gd name="T12" fmla="*/ 409 w 409"/>
                    <a:gd name="T13" fmla="*/ 224 h 262"/>
                    <a:gd name="T14" fmla="*/ 390 w 409"/>
                    <a:gd name="T15" fmla="*/ 133 h 262"/>
                    <a:gd name="T16" fmla="*/ 363 w 409"/>
                    <a:gd name="T17" fmla="*/ 15 h 262"/>
                    <a:gd name="T18" fmla="*/ 297 w 409"/>
                    <a:gd name="T19" fmla="*/ 13 h 262"/>
                    <a:gd name="T20" fmla="*/ 267 w 409"/>
                    <a:gd name="T21" fmla="*/ 5 h 262"/>
                    <a:gd name="T22" fmla="*/ 190 w 409"/>
                    <a:gd name="T23" fmla="*/ 21 h 262"/>
                    <a:gd name="T24" fmla="*/ 118 w 409"/>
                    <a:gd name="T25" fmla="*/ 45 h 262"/>
                    <a:gd name="T26" fmla="*/ 84 w 409"/>
                    <a:gd name="T27" fmla="*/ 24 h 262"/>
                    <a:gd name="T28" fmla="*/ 0 w 409"/>
                    <a:gd name="T29" fmla="*/ 0 h 262"/>
                    <a:gd name="T30" fmla="*/ 52 w 409"/>
                    <a:gd name="T31" fmla="*/ 41 h 262"/>
                    <a:gd name="T32" fmla="*/ 76 w 409"/>
                    <a:gd name="T33" fmla="*/ 64 h 262"/>
                    <a:gd name="T34" fmla="*/ 76 w 409"/>
                    <a:gd name="T35" fmla="*/ 64 h 26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09"/>
                    <a:gd name="T55" fmla="*/ 0 h 262"/>
                    <a:gd name="T56" fmla="*/ 409 w 409"/>
                    <a:gd name="T57" fmla="*/ 262 h 26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09" h="262">
                      <a:moveTo>
                        <a:pt x="76" y="64"/>
                      </a:moveTo>
                      <a:lnTo>
                        <a:pt x="84" y="121"/>
                      </a:lnTo>
                      <a:lnTo>
                        <a:pt x="109" y="106"/>
                      </a:lnTo>
                      <a:lnTo>
                        <a:pt x="190" y="235"/>
                      </a:lnTo>
                      <a:lnTo>
                        <a:pt x="263" y="249"/>
                      </a:lnTo>
                      <a:lnTo>
                        <a:pt x="299" y="262"/>
                      </a:lnTo>
                      <a:lnTo>
                        <a:pt x="409" y="224"/>
                      </a:lnTo>
                      <a:lnTo>
                        <a:pt x="390" y="133"/>
                      </a:lnTo>
                      <a:lnTo>
                        <a:pt x="363" y="15"/>
                      </a:lnTo>
                      <a:lnTo>
                        <a:pt x="297" y="13"/>
                      </a:lnTo>
                      <a:lnTo>
                        <a:pt x="267" y="5"/>
                      </a:lnTo>
                      <a:lnTo>
                        <a:pt x="190" y="21"/>
                      </a:lnTo>
                      <a:lnTo>
                        <a:pt x="118" y="45"/>
                      </a:lnTo>
                      <a:lnTo>
                        <a:pt x="84" y="24"/>
                      </a:lnTo>
                      <a:lnTo>
                        <a:pt x="0" y="0"/>
                      </a:lnTo>
                      <a:lnTo>
                        <a:pt x="52" y="41"/>
                      </a:lnTo>
                      <a:lnTo>
                        <a:pt x="76" y="6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7" name="Freeform 70"/>
                <p:cNvSpPr>
                  <a:spLocks/>
                </p:cNvSpPr>
                <p:nvPr/>
              </p:nvSpPr>
              <p:spPr bwMode="auto">
                <a:xfrm>
                  <a:off x="1511" y="1798"/>
                  <a:ext cx="204" cy="55"/>
                </a:xfrm>
                <a:custGeom>
                  <a:avLst/>
                  <a:gdLst>
                    <a:gd name="T0" fmla="*/ 128 w 409"/>
                    <a:gd name="T1" fmla="*/ 0 h 110"/>
                    <a:gd name="T2" fmla="*/ 261 w 409"/>
                    <a:gd name="T3" fmla="*/ 11 h 110"/>
                    <a:gd name="T4" fmla="*/ 346 w 409"/>
                    <a:gd name="T5" fmla="*/ 55 h 110"/>
                    <a:gd name="T6" fmla="*/ 409 w 409"/>
                    <a:gd name="T7" fmla="*/ 110 h 110"/>
                    <a:gd name="T8" fmla="*/ 316 w 409"/>
                    <a:gd name="T9" fmla="*/ 93 h 110"/>
                    <a:gd name="T10" fmla="*/ 192 w 409"/>
                    <a:gd name="T11" fmla="*/ 99 h 110"/>
                    <a:gd name="T12" fmla="*/ 111 w 409"/>
                    <a:gd name="T13" fmla="*/ 104 h 110"/>
                    <a:gd name="T14" fmla="*/ 139 w 409"/>
                    <a:gd name="T15" fmla="*/ 72 h 110"/>
                    <a:gd name="T16" fmla="*/ 114 w 409"/>
                    <a:gd name="T17" fmla="*/ 49 h 110"/>
                    <a:gd name="T18" fmla="*/ 90 w 409"/>
                    <a:gd name="T19" fmla="*/ 32 h 110"/>
                    <a:gd name="T20" fmla="*/ 0 w 409"/>
                    <a:gd name="T21" fmla="*/ 15 h 110"/>
                    <a:gd name="T22" fmla="*/ 86 w 409"/>
                    <a:gd name="T23" fmla="*/ 3 h 110"/>
                    <a:gd name="T24" fmla="*/ 120 w 409"/>
                    <a:gd name="T25" fmla="*/ 2 h 110"/>
                    <a:gd name="T26" fmla="*/ 128 w 409"/>
                    <a:gd name="T27" fmla="*/ 0 h 110"/>
                    <a:gd name="T28" fmla="*/ 128 w 409"/>
                    <a:gd name="T29" fmla="*/ 0 h 11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409"/>
                    <a:gd name="T46" fmla="*/ 0 h 110"/>
                    <a:gd name="T47" fmla="*/ 409 w 409"/>
                    <a:gd name="T48" fmla="*/ 110 h 11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409" h="110">
                      <a:moveTo>
                        <a:pt x="128" y="0"/>
                      </a:moveTo>
                      <a:lnTo>
                        <a:pt x="261" y="11"/>
                      </a:lnTo>
                      <a:lnTo>
                        <a:pt x="346" y="55"/>
                      </a:lnTo>
                      <a:lnTo>
                        <a:pt x="409" y="110"/>
                      </a:lnTo>
                      <a:lnTo>
                        <a:pt x="316" y="93"/>
                      </a:lnTo>
                      <a:lnTo>
                        <a:pt x="192" y="99"/>
                      </a:lnTo>
                      <a:lnTo>
                        <a:pt x="111" y="104"/>
                      </a:lnTo>
                      <a:lnTo>
                        <a:pt x="139" y="72"/>
                      </a:lnTo>
                      <a:lnTo>
                        <a:pt x="114" y="49"/>
                      </a:lnTo>
                      <a:lnTo>
                        <a:pt x="90" y="32"/>
                      </a:lnTo>
                      <a:lnTo>
                        <a:pt x="0" y="15"/>
                      </a:lnTo>
                      <a:lnTo>
                        <a:pt x="86" y="3"/>
                      </a:lnTo>
                      <a:lnTo>
                        <a:pt x="120" y="2"/>
                      </a:lnTo>
                      <a:lnTo>
                        <a:pt x="128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8" name="Freeform 71"/>
                <p:cNvSpPr>
                  <a:spLocks/>
                </p:cNvSpPr>
                <p:nvPr/>
              </p:nvSpPr>
              <p:spPr bwMode="auto">
                <a:xfrm>
                  <a:off x="1331" y="1892"/>
                  <a:ext cx="21" cy="60"/>
                </a:xfrm>
                <a:custGeom>
                  <a:avLst/>
                  <a:gdLst>
                    <a:gd name="T0" fmla="*/ 0 w 42"/>
                    <a:gd name="T1" fmla="*/ 28 h 120"/>
                    <a:gd name="T2" fmla="*/ 4 w 42"/>
                    <a:gd name="T3" fmla="*/ 51 h 120"/>
                    <a:gd name="T4" fmla="*/ 15 w 42"/>
                    <a:gd name="T5" fmla="*/ 70 h 120"/>
                    <a:gd name="T6" fmla="*/ 32 w 42"/>
                    <a:gd name="T7" fmla="*/ 97 h 120"/>
                    <a:gd name="T8" fmla="*/ 42 w 42"/>
                    <a:gd name="T9" fmla="*/ 120 h 120"/>
                    <a:gd name="T10" fmla="*/ 40 w 42"/>
                    <a:gd name="T11" fmla="*/ 97 h 120"/>
                    <a:gd name="T12" fmla="*/ 19 w 42"/>
                    <a:gd name="T13" fmla="*/ 74 h 120"/>
                    <a:gd name="T14" fmla="*/ 7 w 42"/>
                    <a:gd name="T15" fmla="*/ 28 h 120"/>
                    <a:gd name="T16" fmla="*/ 19 w 42"/>
                    <a:gd name="T17" fmla="*/ 0 h 120"/>
                    <a:gd name="T18" fmla="*/ 0 w 42"/>
                    <a:gd name="T19" fmla="*/ 28 h 120"/>
                    <a:gd name="T20" fmla="*/ 0 w 42"/>
                    <a:gd name="T21" fmla="*/ 28 h 12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2"/>
                    <a:gd name="T34" fmla="*/ 0 h 120"/>
                    <a:gd name="T35" fmla="*/ 42 w 42"/>
                    <a:gd name="T36" fmla="*/ 120 h 12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2" h="120">
                      <a:moveTo>
                        <a:pt x="0" y="28"/>
                      </a:moveTo>
                      <a:lnTo>
                        <a:pt x="4" y="51"/>
                      </a:lnTo>
                      <a:lnTo>
                        <a:pt x="15" y="70"/>
                      </a:lnTo>
                      <a:lnTo>
                        <a:pt x="32" y="97"/>
                      </a:lnTo>
                      <a:lnTo>
                        <a:pt x="42" y="120"/>
                      </a:lnTo>
                      <a:lnTo>
                        <a:pt x="40" y="97"/>
                      </a:lnTo>
                      <a:lnTo>
                        <a:pt x="19" y="74"/>
                      </a:lnTo>
                      <a:lnTo>
                        <a:pt x="7" y="28"/>
                      </a:lnTo>
                      <a:lnTo>
                        <a:pt x="19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2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899" name="Freeform 72"/>
                <p:cNvSpPr>
                  <a:spLocks/>
                </p:cNvSpPr>
                <p:nvPr/>
              </p:nvSpPr>
              <p:spPr bwMode="auto">
                <a:xfrm>
                  <a:off x="1549" y="1997"/>
                  <a:ext cx="55" cy="25"/>
                </a:xfrm>
                <a:custGeom>
                  <a:avLst/>
                  <a:gdLst>
                    <a:gd name="T0" fmla="*/ 0 w 111"/>
                    <a:gd name="T1" fmla="*/ 38 h 49"/>
                    <a:gd name="T2" fmla="*/ 36 w 111"/>
                    <a:gd name="T3" fmla="*/ 11 h 49"/>
                    <a:gd name="T4" fmla="*/ 61 w 111"/>
                    <a:gd name="T5" fmla="*/ 13 h 49"/>
                    <a:gd name="T6" fmla="*/ 76 w 111"/>
                    <a:gd name="T7" fmla="*/ 0 h 49"/>
                    <a:gd name="T8" fmla="*/ 97 w 111"/>
                    <a:gd name="T9" fmla="*/ 11 h 49"/>
                    <a:gd name="T10" fmla="*/ 111 w 111"/>
                    <a:gd name="T11" fmla="*/ 13 h 49"/>
                    <a:gd name="T12" fmla="*/ 111 w 111"/>
                    <a:gd name="T13" fmla="*/ 26 h 49"/>
                    <a:gd name="T14" fmla="*/ 93 w 111"/>
                    <a:gd name="T15" fmla="*/ 38 h 49"/>
                    <a:gd name="T16" fmla="*/ 63 w 111"/>
                    <a:gd name="T17" fmla="*/ 28 h 49"/>
                    <a:gd name="T18" fmla="*/ 31 w 111"/>
                    <a:gd name="T19" fmla="*/ 42 h 49"/>
                    <a:gd name="T20" fmla="*/ 0 w 111"/>
                    <a:gd name="T21" fmla="*/ 49 h 49"/>
                    <a:gd name="T22" fmla="*/ 0 w 111"/>
                    <a:gd name="T23" fmla="*/ 38 h 49"/>
                    <a:gd name="T24" fmla="*/ 0 w 111"/>
                    <a:gd name="T25" fmla="*/ 38 h 4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9"/>
                    <a:gd name="T41" fmla="*/ 111 w 111"/>
                    <a:gd name="T42" fmla="*/ 49 h 4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9">
                      <a:moveTo>
                        <a:pt x="0" y="38"/>
                      </a:moveTo>
                      <a:lnTo>
                        <a:pt x="36" y="11"/>
                      </a:lnTo>
                      <a:lnTo>
                        <a:pt x="61" y="13"/>
                      </a:lnTo>
                      <a:lnTo>
                        <a:pt x="76" y="0"/>
                      </a:lnTo>
                      <a:lnTo>
                        <a:pt x="97" y="11"/>
                      </a:lnTo>
                      <a:lnTo>
                        <a:pt x="111" y="13"/>
                      </a:lnTo>
                      <a:lnTo>
                        <a:pt x="111" y="26"/>
                      </a:lnTo>
                      <a:lnTo>
                        <a:pt x="93" y="38"/>
                      </a:lnTo>
                      <a:lnTo>
                        <a:pt x="63" y="28"/>
                      </a:lnTo>
                      <a:lnTo>
                        <a:pt x="31" y="42"/>
                      </a:lnTo>
                      <a:lnTo>
                        <a:pt x="0" y="4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0" name="Freeform 73"/>
                <p:cNvSpPr>
                  <a:spLocks/>
                </p:cNvSpPr>
                <p:nvPr/>
              </p:nvSpPr>
              <p:spPr bwMode="auto">
                <a:xfrm>
                  <a:off x="1602" y="1950"/>
                  <a:ext cx="13" cy="20"/>
                </a:xfrm>
                <a:custGeom>
                  <a:avLst/>
                  <a:gdLst>
                    <a:gd name="T0" fmla="*/ 13 w 26"/>
                    <a:gd name="T1" fmla="*/ 0 h 40"/>
                    <a:gd name="T2" fmla="*/ 4 w 26"/>
                    <a:gd name="T3" fmla="*/ 9 h 40"/>
                    <a:gd name="T4" fmla="*/ 0 w 26"/>
                    <a:gd name="T5" fmla="*/ 25 h 40"/>
                    <a:gd name="T6" fmla="*/ 11 w 26"/>
                    <a:gd name="T7" fmla="*/ 40 h 40"/>
                    <a:gd name="T8" fmla="*/ 24 w 26"/>
                    <a:gd name="T9" fmla="*/ 40 h 40"/>
                    <a:gd name="T10" fmla="*/ 26 w 26"/>
                    <a:gd name="T11" fmla="*/ 21 h 40"/>
                    <a:gd name="T12" fmla="*/ 21 w 26"/>
                    <a:gd name="T13" fmla="*/ 6 h 40"/>
                    <a:gd name="T14" fmla="*/ 13 w 26"/>
                    <a:gd name="T15" fmla="*/ 0 h 40"/>
                    <a:gd name="T16" fmla="*/ 13 w 26"/>
                    <a:gd name="T17" fmla="*/ 0 h 4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"/>
                    <a:gd name="T28" fmla="*/ 0 h 40"/>
                    <a:gd name="T29" fmla="*/ 26 w 26"/>
                    <a:gd name="T30" fmla="*/ 40 h 4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" h="40">
                      <a:moveTo>
                        <a:pt x="13" y="0"/>
                      </a:moveTo>
                      <a:lnTo>
                        <a:pt x="4" y="9"/>
                      </a:lnTo>
                      <a:lnTo>
                        <a:pt x="0" y="25"/>
                      </a:lnTo>
                      <a:lnTo>
                        <a:pt x="11" y="40"/>
                      </a:lnTo>
                      <a:lnTo>
                        <a:pt x="24" y="40"/>
                      </a:lnTo>
                      <a:lnTo>
                        <a:pt x="26" y="21"/>
                      </a:lnTo>
                      <a:lnTo>
                        <a:pt x="21" y="6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1" name="Freeform 74"/>
                <p:cNvSpPr>
                  <a:spLocks/>
                </p:cNvSpPr>
                <p:nvPr/>
              </p:nvSpPr>
              <p:spPr bwMode="auto">
                <a:xfrm>
                  <a:off x="1306" y="1972"/>
                  <a:ext cx="50" cy="120"/>
                </a:xfrm>
                <a:custGeom>
                  <a:avLst/>
                  <a:gdLst>
                    <a:gd name="T0" fmla="*/ 99 w 99"/>
                    <a:gd name="T1" fmla="*/ 19 h 241"/>
                    <a:gd name="T2" fmla="*/ 95 w 99"/>
                    <a:gd name="T3" fmla="*/ 72 h 241"/>
                    <a:gd name="T4" fmla="*/ 73 w 99"/>
                    <a:gd name="T5" fmla="*/ 125 h 241"/>
                    <a:gd name="T6" fmla="*/ 37 w 99"/>
                    <a:gd name="T7" fmla="*/ 157 h 241"/>
                    <a:gd name="T8" fmla="*/ 14 w 99"/>
                    <a:gd name="T9" fmla="*/ 207 h 241"/>
                    <a:gd name="T10" fmla="*/ 2 w 99"/>
                    <a:gd name="T11" fmla="*/ 241 h 241"/>
                    <a:gd name="T12" fmla="*/ 0 w 99"/>
                    <a:gd name="T13" fmla="*/ 182 h 241"/>
                    <a:gd name="T14" fmla="*/ 19 w 99"/>
                    <a:gd name="T15" fmla="*/ 114 h 241"/>
                    <a:gd name="T16" fmla="*/ 61 w 99"/>
                    <a:gd name="T17" fmla="*/ 24 h 241"/>
                    <a:gd name="T18" fmla="*/ 75 w 99"/>
                    <a:gd name="T19" fmla="*/ 0 h 241"/>
                    <a:gd name="T20" fmla="*/ 99 w 99"/>
                    <a:gd name="T21" fmla="*/ 19 h 241"/>
                    <a:gd name="T22" fmla="*/ 99 w 99"/>
                    <a:gd name="T23" fmla="*/ 19 h 24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99"/>
                    <a:gd name="T37" fmla="*/ 0 h 241"/>
                    <a:gd name="T38" fmla="*/ 99 w 99"/>
                    <a:gd name="T39" fmla="*/ 241 h 24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99" h="241">
                      <a:moveTo>
                        <a:pt x="99" y="19"/>
                      </a:moveTo>
                      <a:lnTo>
                        <a:pt x="95" y="72"/>
                      </a:lnTo>
                      <a:lnTo>
                        <a:pt x="73" y="125"/>
                      </a:lnTo>
                      <a:lnTo>
                        <a:pt x="37" y="157"/>
                      </a:lnTo>
                      <a:lnTo>
                        <a:pt x="14" y="207"/>
                      </a:lnTo>
                      <a:lnTo>
                        <a:pt x="2" y="241"/>
                      </a:lnTo>
                      <a:lnTo>
                        <a:pt x="0" y="182"/>
                      </a:lnTo>
                      <a:lnTo>
                        <a:pt x="19" y="114"/>
                      </a:lnTo>
                      <a:lnTo>
                        <a:pt x="61" y="24"/>
                      </a:lnTo>
                      <a:lnTo>
                        <a:pt x="75" y="0"/>
                      </a:lnTo>
                      <a:lnTo>
                        <a:pt x="99" y="19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2" name="Freeform 75"/>
                <p:cNvSpPr>
                  <a:spLocks/>
                </p:cNvSpPr>
                <p:nvPr/>
              </p:nvSpPr>
              <p:spPr bwMode="auto">
                <a:xfrm>
                  <a:off x="1561" y="2046"/>
                  <a:ext cx="48" cy="21"/>
                </a:xfrm>
                <a:custGeom>
                  <a:avLst/>
                  <a:gdLst>
                    <a:gd name="T0" fmla="*/ 0 w 95"/>
                    <a:gd name="T1" fmla="*/ 32 h 42"/>
                    <a:gd name="T2" fmla="*/ 19 w 95"/>
                    <a:gd name="T3" fmla="*/ 23 h 42"/>
                    <a:gd name="T4" fmla="*/ 59 w 95"/>
                    <a:gd name="T5" fmla="*/ 23 h 42"/>
                    <a:gd name="T6" fmla="*/ 95 w 95"/>
                    <a:gd name="T7" fmla="*/ 0 h 42"/>
                    <a:gd name="T8" fmla="*/ 86 w 95"/>
                    <a:gd name="T9" fmla="*/ 21 h 42"/>
                    <a:gd name="T10" fmla="*/ 65 w 95"/>
                    <a:gd name="T11" fmla="*/ 30 h 42"/>
                    <a:gd name="T12" fmla="*/ 36 w 95"/>
                    <a:gd name="T13" fmla="*/ 42 h 42"/>
                    <a:gd name="T14" fmla="*/ 13 w 95"/>
                    <a:gd name="T15" fmla="*/ 40 h 42"/>
                    <a:gd name="T16" fmla="*/ 0 w 95"/>
                    <a:gd name="T17" fmla="*/ 32 h 42"/>
                    <a:gd name="T18" fmla="*/ 0 w 95"/>
                    <a:gd name="T19" fmla="*/ 32 h 4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5"/>
                    <a:gd name="T31" fmla="*/ 0 h 42"/>
                    <a:gd name="T32" fmla="*/ 95 w 95"/>
                    <a:gd name="T33" fmla="*/ 42 h 4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5" h="42">
                      <a:moveTo>
                        <a:pt x="0" y="32"/>
                      </a:moveTo>
                      <a:lnTo>
                        <a:pt x="19" y="23"/>
                      </a:lnTo>
                      <a:lnTo>
                        <a:pt x="59" y="23"/>
                      </a:lnTo>
                      <a:lnTo>
                        <a:pt x="95" y="0"/>
                      </a:lnTo>
                      <a:lnTo>
                        <a:pt x="86" y="21"/>
                      </a:lnTo>
                      <a:lnTo>
                        <a:pt x="65" y="30"/>
                      </a:lnTo>
                      <a:lnTo>
                        <a:pt x="36" y="42"/>
                      </a:lnTo>
                      <a:lnTo>
                        <a:pt x="13" y="4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FF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3" name="Freeform 76"/>
                <p:cNvSpPr>
                  <a:spLocks/>
                </p:cNvSpPr>
                <p:nvPr/>
              </p:nvSpPr>
              <p:spPr bwMode="auto">
                <a:xfrm>
                  <a:off x="1325" y="1858"/>
                  <a:ext cx="36" cy="37"/>
                </a:xfrm>
                <a:custGeom>
                  <a:avLst/>
                  <a:gdLst>
                    <a:gd name="T0" fmla="*/ 73 w 73"/>
                    <a:gd name="T1" fmla="*/ 29 h 75"/>
                    <a:gd name="T2" fmla="*/ 50 w 73"/>
                    <a:gd name="T3" fmla="*/ 8 h 75"/>
                    <a:gd name="T4" fmla="*/ 35 w 73"/>
                    <a:gd name="T5" fmla="*/ 0 h 75"/>
                    <a:gd name="T6" fmla="*/ 12 w 73"/>
                    <a:gd name="T7" fmla="*/ 8 h 75"/>
                    <a:gd name="T8" fmla="*/ 2 w 73"/>
                    <a:gd name="T9" fmla="*/ 31 h 75"/>
                    <a:gd name="T10" fmla="*/ 0 w 73"/>
                    <a:gd name="T11" fmla="*/ 46 h 75"/>
                    <a:gd name="T12" fmla="*/ 2 w 73"/>
                    <a:gd name="T13" fmla="*/ 75 h 75"/>
                    <a:gd name="T14" fmla="*/ 12 w 73"/>
                    <a:gd name="T15" fmla="*/ 21 h 75"/>
                    <a:gd name="T16" fmla="*/ 29 w 73"/>
                    <a:gd name="T17" fmla="*/ 12 h 75"/>
                    <a:gd name="T18" fmla="*/ 38 w 73"/>
                    <a:gd name="T19" fmla="*/ 12 h 75"/>
                    <a:gd name="T20" fmla="*/ 73 w 73"/>
                    <a:gd name="T21" fmla="*/ 29 h 75"/>
                    <a:gd name="T22" fmla="*/ 73 w 73"/>
                    <a:gd name="T23" fmla="*/ 29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73"/>
                    <a:gd name="T37" fmla="*/ 0 h 75"/>
                    <a:gd name="T38" fmla="*/ 73 w 73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73" h="75">
                      <a:moveTo>
                        <a:pt x="73" y="29"/>
                      </a:moveTo>
                      <a:lnTo>
                        <a:pt x="50" y="8"/>
                      </a:lnTo>
                      <a:lnTo>
                        <a:pt x="35" y="0"/>
                      </a:lnTo>
                      <a:lnTo>
                        <a:pt x="12" y="8"/>
                      </a:lnTo>
                      <a:lnTo>
                        <a:pt x="2" y="31"/>
                      </a:lnTo>
                      <a:lnTo>
                        <a:pt x="0" y="46"/>
                      </a:lnTo>
                      <a:lnTo>
                        <a:pt x="2" y="75"/>
                      </a:lnTo>
                      <a:lnTo>
                        <a:pt x="12" y="21"/>
                      </a:lnTo>
                      <a:lnTo>
                        <a:pt x="29" y="12"/>
                      </a:lnTo>
                      <a:lnTo>
                        <a:pt x="38" y="12"/>
                      </a:lnTo>
                      <a:lnTo>
                        <a:pt x="73" y="29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4" name="Freeform 77"/>
                <p:cNvSpPr>
                  <a:spLocks/>
                </p:cNvSpPr>
                <p:nvPr/>
              </p:nvSpPr>
              <p:spPr bwMode="auto">
                <a:xfrm>
                  <a:off x="1386" y="1895"/>
                  <a:ext cx="147" cy="123"/>
                </a:xfrm>
                <a:custGeom>
                  <a:avLst/>
                  <a:gdLst>
                    <a:gd name="T0" fmla="*/ 131 w 295"/>
                    <a:gd name="T1" fmla="*/ 36 h 247"/>
                    <a:gd name="T2" fmla="*/ 185 w 295"/>
                    <a:gd name="T3" fmla="*/ 76 h 247"/>
                    <a:gd name="T4" fmla="*/ 242 w 295"/>
                    <a:gd name="T5" fmla="*/ 117 h 247"/>
                    <a:gd name="T6" fmla="*/ 295 w 295"/>
                    <a:gd name="T7" fmla="*/ 123 h 247"/>
                    <a:gd name="T8" fmla="*/ 251 w 295"/>
                    <a:gd name="T9" fmla="*/ 174 h 247"/>
                    <a:gd name="T10" fmla="*/ 223 w 295"/>
                    <a:gd name="T11" fmla="*/ 212 h 247"/>
                    <a:gd name="T12" fmla="*/ 198 w 295"/>
                    <a:gd name="T13" fmla="*/ 247 h 247"/>
                    <a:gd name="T14" fmla="*/ 167 w 295"/>
                    <a:gd name="T15" fmla="*/ 241 h 247"/>
                    <a:gd name="T16" fmla="*/ 139 w 295"/>
                    <a:gd name="T17" fmla="*/ 214 h 247"/>
                    <a:gd name="T18" fmla="*/ 86 w 295"/>
                    <a:gd name="T19" fmla="*/ 155 h 247"/>
                    <a:gd name="T20" fmla="*/ 40 w 295"/>
                    <a:gd name="T21" fmla="*/ 89 h 247"/>
                    <a:gd name="T22" fmla="*/ 0 w 295"/>
                    <a:gd name="T23" fmla="*/ 58 h 247"/>
                    <a:gd name="T24" fmla="*/ 4 w 295"/>
                    <a:gd name="T25" fmla="*/ 11 h 247"/>
                    <a:gd name="T26" fmla="*/ 67 w 295"/>
                    <a:gd name="T27" fmla="*/ 34 h 247"/>
                    <a:gd name="T28" fmla="*/ 90 w 295"/>
                    <a:gd name="T29" fmla="*/ 0 h 247"/>
                    <a:gd name="T30" fmla="*/ 118 w 295"/>
                    <a:gd name="T31" fmla="*/ 1 h 247"/>
                    <a:gd name="T32" fmla="*/ 131 w 295"/>
                    <a:gd name="T33" fmla="*/ 36 h 247"/>
                    <a:gd name="T34" fmla="*/ 131 w 295"/>
                    <a:gd name="T35" fmla="*/ 36 h 24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295"/>
                    <a:gd name="T55" fmla="*/ 0 h 247"/>
                    <a:gd name="T56" fmla="*/ 295 w 295"/>
                    <a:gd name="T57" fmla="*/ 247 h 24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295" h="247">
                      <a:moveTo>
                        <a:pt x="131" y="36"/>
                      </a:moveTo>
                      <a:lnTo>
                        <a:pt x="185" y="76"/>
                      </a:lnTo>
                      <a:lnTo>
                        <a:pt x="242" y="117"/>
                      </a:lnTo>
                      <a:lnTo>
                        <a:pt x="295" y="123"/>
                      </a:lnTo>
                      <a:lnTo>
                        <a:pt x="251" y="174"/>
                      </a:lnTo>
                      <a:lnTo>
                        <a:pt x="223" y="212"/>
                      </a:lnTo>
                      <a:lnTo>
                        <a:pt x="198" y="247"/>
                      </a:lnTo>
                      <a:lnTo>
                        <a:pt x="167" y="241"/>
                      </a:lnTo>
                      <a:lnTo>
                        <a:pt x="139" y="214"/>
                      </a:lnTo>
                      <a:lnTo>
                        <a:pt x="86" y="155"/>
                      </a:lnTo>
                      <a:lnTo>
                        <a:pt x="40" y="89"/>
                      </a:lnTo>
                      <a:lnTo>
                        <a:pt x="0" y="58"/>
                      </a:lnTo>
                      <a:lnTo>
                        <a:pt x="4" y="11"/>
                      </a:lnTo>
                      <a:lnTo>
                        <a:pt x="67" y="34"/>
                      </a:lnTo>
                      <a:lnTo>
                        <a:pt x="90" y="0"/>
                      </a:lnTo>
                      <a:lnTo>
                        <a:pt x="118" y="1"/>
                      </a:lnTo>
                      <a:lnTo>
                        <a:pt x="131" y="36"/>
                      </a:lnTo>
                      <a:close/>
                    </a:path>
                  </a:pathLst>
                </a:custGeom>
                <a:solidFill>
                  <a:srgbClr val="FFC4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5" name="Freeform 78"/>
                <p:cNvSpPr>
                  <a:spLocks/>
                </p:cNvSpPr>
                <p:nvPr/>
              </p:nvSpPr>
              <p:spPr bwMode="auto">
                <a:xfrm>
                  <a:off x="1417" y="1904"/>
                  <a:ext cx="92" cy="99"/>
                </a:xfrm>
                <a:custGeom>
                  <a:avLst/>
                  <a:gdLst>
                    <a:gd name="T0" fmla="*/ 23 w 182"/>
                    <a:gd name="T1" fmla="*/ 9 h 197"/>
                    <a:gd name="T2" fmla="*/ 0 w 182"/>
                    <a:gd name="T3" fmla="*/ 30 h 197"/>
                    <a:gd name="T4" fmla="*/ 2 w 182"/>
                    <a:gd name="T5" fmla="*/ 51 h 197"/>
                    <a:gd name="T6" fmla="*/ 44 w 182"/>
                    <a:gd name="T7" fmla="*/ 138 h 197"/>
                    <a:gd name="T8" fmla="*/ 95 w 182"/>
                    <a:gd name="T9" fmla="*/ 193 h 197"/>
                    <a:gd name="T10" fmla="*/ 125 w 182"/>
                    <a:gd name="T11" fmla="*/ 197 h 197"/>
                    <a:gd name="T12" fmla="*/ 148 w 182"/>
                    <a:gd name="T13" fmla="*/ 186 h 197"/>
                    <a:gd name="T14" fmla="*/ 182 w 182"/>
                    <a:gd name="T15" fmla="*/ 131 h 197"/>
                    <a:gd name="T16" fmla="*/ 154 w 182"/>
                    <a:gd name="T17" fmla="*/ 102 h 197"/>
                    <a:gd name="T18" fmla="*/ 103 w 182"/>
                    <a:gd name="T19" fmla="*/ 60 h 197"/>
                    <a:gd name="T20" fmla="*/ 59 w 182"/>
                    <a:gd name="T21" fmla="*/ 26 h 197"/>
                    <a:gd name="T22" fmla="*/ 46 w 182"/>
                    <a:gd name="T23" fmla="*/ 0 h 197"/>
                    <a:gd name="T24" fmla="*/ 23 w 182"/>
                    <a:gd name="T25" fmla="*/ 9 h 197"/>
                    <a:gd name="T26" fmla="*/ 23 w 182"/>
                    <a:gd name="T27" fmla="*/ 9 h 1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82"/>
                    <a:gd name="T43" fmla="*/ 0 h 197"/>
                    <a:gd name="T44" fmla="*/ 182 w 182"/>
                    <a:gd name="T45" fmla="*/ 197 h 19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82" h="197">
                      <a:moveTo>
                        <a:pt x="23" y="9"/>
                      </a:moveTo>
                      <a:lnTo>
                        <a:pt x="0" y="30"/>
                      </a:lnTo>
                      <a:lnTo>
                        <a:pt x="2" y="51"/>
                      </a:lnTo>
                      <a:lnTo>
                        <a:pt x="44" y="138"/>
                      </a:lnTo>
                      <a:lnTo>
                        <a:pt x="95" y="193"/>
                      </a:lnTo>
                      <a:lnTo>
                        <a:pt x="125" y="197"/>
                      </a:lnTo>
                      <a:lnTo>
                        <a:pt x="148" y="186"/>
                      </a:lnTo>
                      <a:lnTo>
                        <a:pt x="182" y="131"/>
                      </a:lnTo>
                      <a:lnTo>
                        <a:pt x="154" y="102"/>
                      </a:lnTo>
                      <a:lnTo>
                        <a:pt x="103" y="60"/>
                      </a:lnTo>
                      <a:lnTo>
                        <a:pt x="59" y="26"/>
                      </a:lnTo>
                      <a:lnTo>
                        <a:pt x="46" y="0"/>
                      </a:lnTo>
                      <a:lnTo>
                        <a:pt x="23" y="9"/>
                      </a:lnTo>
                      <a:close/>
                    </a:path>
                  </a:pathLst>
                </a:custGeom>
                <a:solidFill>
                  <a:srgbClr val="FFD6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6" name="Freeform 79"/>
                <p:cNvSpPr>
                  <a:spLocks/>
                </p:cNvSpPr>
                <p:nvPr/>
              </p:nvSpPr>
              <p:spPr bwMode="auto">
                <a:xfrm>
                  <a:off x="1428" y="1914"/>
                  <a:ext cx="74" cy="66"/>
                </a:xfrm>
                <a:custGeom>
                  <a:avLst/>
                  <a:gdLst>
                    <a:gd name="T0" fmla="*/ 0 w 148"/>
                    <a:gd name="T1" fmla="*/ 19 h 133"/>
                    <a:gd name="T2" fmla="*/ 6 w 148"/>
                    <a:gd name="T3" fmla="*/ 47 h 133"/>
                    <a:gd name="T4" fmla="*/ 34 w 148"/>
                    <a:gd name="T5" fmla="*/ 76 h 133"/>
                    <a:gd name="T6" fmla="*/ 53 w 148"/>
                    <a:gd name="T7" fmla="*/ 100 h 133"/>
                    <a:gd name="T8" fmla="*/ 89 w 148"/>
                    <a:gd name="T9" fmla="*/ 123 h 133"/>
                    <a:gd name="T10" fmla="*/ 127 w 148"/>
                    <a:gd name="T11" fmla="*/ 133 h 133"/>
                    <a:gd name="T12" fmla="*/ 148 w 148"/>
                    <a:gd name="T13" fmla="*/ 110 h 133"/>
                    <a:gd name="T14" fmla="*/ 101 w 148"/>
                    <a:gd name="T15" fmla="*/ 68 h 133"/>
                    <a:gd name="T16" fmla="*/ 47 w 148"/>
                    <a:gd name="T17" fmla="*/ 36 h 133"/>
                    <a:gd name="T18" fmla="*/ 28 w 148"/>
                    <a:gd name="T19" fmla="*/ 11 h 133"/>
                    <a:gd name="T20" fmla="*/ 7 w 148"/>
                    <a:gd name="T21" fmla="*/ 0 h 133"/>
                    <a:gd name="T22" fmla="*/ 0 w 148"/>
                    <a:gd name="T23" fmla="*/ 19 h 133"/>
                    <a:gd name="T24" fmla="*/ 0 w 148"/>
                    <a:gd name="T25" fmla="*/ 19 h 13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48"/>
                    <a:gd name="T40" fmla="*/ 0 h 133"/>
                    <a:gd name="T41" fmla="*/ 148 w 148"/>
                    <a:gd name="T42" fmla="*/ 133 h 13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48" h="133">
                      <a:moveTo>
                        <a:pt x="0" y="19"/>
                      </a:moveTo>
                      <a:lnTo>
                        <a:pt x="6" y="47"/>
                      </a:lnTo>
                      <a:lnTo>
                        <a:pt x="34" y="76"/>
                      </a:lnTo>
                      <a:lnTo>
                        <a:pt x="53" y="100"/>
                      </a:lnTo>
                      <a:lnTo>
                        <a:pt x="89" y="123"/>
                      </a:lnTo>
                      <a:lnTo>
                        <a:pt x="127" y="133"/>
                      </a:lnTo>
                      <a:lnTo>
                        <a:pt x="148" y="110"/>
                      </a:lnTo>
                      <a:lnTo>
                        <a:pt x="101" y="68"/>
                      </a:lnTo>
                      <a:lnTo>
                        <a:pt x="47" y="36"/>
                      </a:lnTo>
                      <a:lnTo>
                        <a:pt x="28" y="11"/>
                      </a:lnTo>
                      <a:lnTo>
                        <a:pt x="7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7" name="Freeform 80"/>
                <p:cNvSpPr>
                  <a:spLocks/>
                </p:cNvSpPr>
                <p:nvPr/>
              </p:nvSpPr>
              <p:spPr bwMode="auto">
                <a:xfrm>
                  <a:off x="1481" y="2056"/>
                  <a:ext cx="52" cy="17"/>
                </a:xfrm>
                <a:custGeom>
                  <a:avLst/>
                  <a:gdLst>
                    <a:gd name="T0" fmla="*/ 88 w 105"/>
                    <a:gd name="T1" fmla="*/ 0 h 34"/>
                    <a:gd name="T2" fmla="*/ 55 w 105"/>
                    <a:gd name="T3" fmla="*/ 9 h 34"/>
                    <a:gd name="T4" fmla="*/ 27 w 105"/>
                    <a:gd name="T5" fmla="*/ 17 h 34"/>
                    <a:gd name="T6" fmla="*/ 0 w 105"/>
                    <a:gd name="T7" fmla="*/ 26 h 34"/>
                    <a:gd name="T8" fmla="*/ 42 w 105"/>
                    <a:gd name="T9" fmla="*/ 30 h 34"/>
                    <a:gd name="T10" fmla="*/ 59 w 105"/>
                    <a:gd name="T11" fmla="*/ 34 h 34"/>
                    <a:gd name="T12" fmla="*/ 90 w 105"/>
                    <a:gd name="T13" fmla="*/ 17 h 34"/>
                    <a:gd name="T14" fmla="*/ 105 w 105"/>
                    <a:gd name="T15" fmla="*/ 4 h 34"/>
                    <a:gd name="T16" fmla="*/ 88 w 105"/>
                    <a:gd name="T17" fmla="*/ 0 h 34"/>
                    <a:gd name="T18" fmla="*/ 88 w 10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05"/>
                    <a:gd name="T31" fmla="*/ 0 h 34"/>
                    <a:gd name="T32" fmla="*/ 105 w 105"/>
                    <a:gd name="T33" fmla="*/ 34 h 3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05" h="34">
                      <a:moveTo>
                        <a:pt x="88" y="0"/>
                      </a:moveTo>
                      <a:lnTo>
                        <a:pt x="55" y="9"/>
                      </a:lnTo>
                      <a:lnTo>
                        <a:pt x="27" y="17"/>
                      </a:lnTo>
                      <a:lnTo>
                        <a:pt x="0" y="26"/>
                      </a:lnTo>
                      <a:lnTo>
                        <a:pt x="42" y="30"/>
                      </a:lnTo>
                      <a:lnTo>
                        <a:pt x="59" y="34"/>
                      </a:lnTo>
                      <a:lnTo>
                        <a:pt x="90" y="17"/>
                      </a:lnTo>
                      <a:lnTo>
                        <a:pt x="105" y="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FFB5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8" name="Freeform 81"/>
                <p:cNvSpPr>
                  <a:spLocks/>
                </p:cNvSpPr>
                <p:nvPr/>
              </p:nvSpPr>
              <p:spPr bwMode="auto">
                <a:xfrm>
                  <a:off x="1359" y="1830"/>
                  <a:ext cx="35" cy="13"/>
                </a:xfrm>
                <a:custGeom>
                  <a:avLst/>
                  <a:gdLst>
                    <a:gd name="T0" fmla="*/ 0 w 70"/>
                    <a:gd name="T1" fmla="*/ 4 h 25"/>
                    <a:gd name="T2" fmla="*/ 36 w 70"/>
                    <a:gd name="T3" fmla="*/ 0 h 25"/>
                    <a:gd name="T4" fmla="*/ 70 w 70"/>
                    <a:gd name="T5" fmla="*/ 25 h 25"/>
                    <a:gd name="T6" fmla="*/ 0 w 70"/>
                    <a:gd name="T7" fmla="*/ 4 h 25"/>
                    <a:gd name="T8" fmla="*/ 0 w 70"/>
                    <a:gd name="T9" fmla="*/ 4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5"/>
                    <a:gd name="T17" fmla="*/ 70 w 70"/>
                    <a:gd name="T18" fmla="*/ 25 h 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5">
                      <a:moveTo>
                        <a:pt x="0" y="4"/>
                      </a:moveTo>
                      <a:lnTo>
                        <a:pt x="36" y="0"/>
                      </a:lnTo>
                      <a:lnTo>
                        <a:pt x="70" y="2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7568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09" name="Freeform 82"/>
                <p:cNvSpPr>
                  <a:spLocks/>
                </p:cNvSpPr>
                <p:nvPr/>
              </p:nvSpPr>
              <p:spPr bwMode="auto">
                <a:xfrm>
                  <a:off x="1377" y="1914"/>
                  <a:ext cx="11" cy="28"/>
                </a:xfrm>
                <a:custGeom>
                  <a:avLst/>
                  <a:gdLst>
                    <a:gd name="T0" fmla="*/ 6 w 23"/>
                    <a:gd name="T1" fmla="*/ 7 h 57"/>
                    <a:gd name="T2" fmla="*/ 0 w 23"/>
                    <a:gd name="T3" fmla="*/ 26 h 57"/>
                    <a:gd name="T4" fmla="*/ 13 w 23"/>
                    <a:gd name="T5" fmla="*/ 45 h 57"/>
                    <a:gd name="T6" fmla="*/ 23 w 23"/>
                    <a:gd name="T7" fmla="*/ 57 h 57"/>
                    <a:gd name="T8" fmla="*/ 17 w 23"/>
                    <a:gd name="T9" fmla="*/ 38 h 57"/>
                    <a:gd name="T10" fmla="*/ 15 w 23"/>
                    <a:gd name="T11" fmla="*/ 20 h 57"/>
                    <a:gd name="T12" fmla="*/ 15 w 23"/>
                    <a:gd name="T13" fmla="*/ 3 h 57"/>
                    <a:gd name="T14" fmla="*/ 8 w 23"/>
                    <a:gd name="T15" fmla="*/ 0 h 57"/>
                    <a:gd name="T16" fmla="*/ 6 w 23"/>
                    <a:gd name="T17" fmla="*/ 7 h 57"/>
                    <a:gd name="T18" fmla="*/ 6 w 23"/>
                    <a:gd name="T19" fmla="*/ 7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3"/>
                    <a:gd name="T31" fmla="*/ 0 h 57"/>
                    <a:gd name="T32" fmla="*/ 23 w 23"/>
                    <a:gd name="T33" fmla="*/ 57 h 57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3" h="57">
                      <a:moveTo>
                        <a:pt x="6" y="7"/>
                      </a:moveTo>
                      <a:lnTo>
                        <a:pt x="0" y="26"/>
                      </a:lnTo>
                      <a:lnTo>
                        <a:pt x="13" y="45"/>
                      </a:lnTo>
                      <a:lnTo>
                        <a:pt x="23" y="57"/>
                      </a:lnTo>
                      <a:lnTo>
                        <a:pt x="17" y="38"/>
                      </a:lnTo>
                      <a:lnTo>
                        <a:pt x="15" y="20"/>
                      </a:lnTo>
                      <a:lnTo>
                        <a:pt x="15" y="3"/>
                      </a:lnTo>
                      <a:lnTo>
                        <a:pt x="8" y="0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FFF2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0" name="Freeform 83"/>
                <p:cNvSpPr>
                  <a:spLocks/>
                </p:cNvSpPr>
                <p:nvPr/>
              </p:nvSpPr>
              <p:spPr bwMode="auto">
                <a:xfrm>
                  <a:off x="455" y="2233"/>
                  <a:ext cx="163" cy="209"/>
                </a:xfrm>
                <a:custGeom>
                  <a:avLst/>
                  <a:gdLst>
                    <a:gd name="T0" fmla="*/ 325 w 325"/>
                    <a:gd name="T1" fmla="*/ 0 h 418"/>
                    <a:gd name="T2" fmla="*/ 279 w 325"/>
                    <a:gd name="T3" fmla="*/ 69 h 418"/>
                    <a:gd name="T4" fmla="*/ 213 w 325"/>
                    <a:gd name="T5" fmla="*/ 111 h 418"/>
                    <a:gd name="T6" fmla="*/ 156 w 325"/>
                    <a:gd name="T7" fmla="*/ 181 h 418"/>
                    <a:gd name="T8" fmla="*/ 99 w 325"/>
                    <a:gd name="T9" fmla="*/ 251 h 418"/>
                    <a:gd name="T10" fmla="*/ 0 w 325"/>
                    <a:gd name="T11" fmla="*/ 418 h 418"/>
                    <a:gd name="T12" fmla="*/ 104 w 325"/>
                    <a:gd name="T13" fmla="*/ 200 h 418"/>
                    <a:gd name="T14" fmla="*/ 188 w 325"/>
                    <a:gd name="T15" fmla="*/ 92 h 418"/>
                    <a:gd name="T16" fmla="*/ 254 w 325"/>
                    <a:gd name="T17" fmla="*/ 40 h 418"/>
                    <a:gd name="T18" fmla="*/ 325 w 325"/>
                    <a:gd name="T19" fmla="*/ 0 h 418"/>
                    <a:gd name="T20" fmla="*/ 325 w 325"/>
                    <a:gd name="T21" fmla="*/ 0 h 41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25"/>
                    <a:gd name="T34" fmla="*/ 0 h 418"/>
                    <a:gd name="T35" fmla="*/ 325 w 325"/>
                    <a:gd name="T36" fmla="*/ 418 h 41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25" h="418">
                      <a:moveTo>
                        <a:pt x="325" y="0"/>
                      </a:moveTo>
                      <a:lnTo>
                        <a:pt x="279" y="69"/>
                      </a:lnTo>
                      <a:lnTo>
                        <a:pt x="213" y="111"/>
                      </a:lnTo>
                      <a:lnTo>
                        <a:pt x="156" y="181"/>
                      </a:lnTo>
                      <a:lnTo>
                        <a:pt x="99" y="251"/>
                      </a:lnTo>
                      <a:lnTo>
                        <a:pt x="0" y="418"/>
                      </a:lnTo>
                      <a:lnTo>
                        <a:pt x="104" y="200"/>
                      </a:lnTo>
                      <a:lnTo>
                        <a:pt x="188" y="92"/>
                      </a:lnTo>
                      <a:lnTo>
                        <a:pt x="254" y="40"/>
                      </a:lnTo>
                      <a:lnTo>
                        <a:pt x="325" y="0"/>
                      </a:lnTo>
                      <a:close/>
                    </a:path>
                  </a:pathLst>
                </a:custGeom>
                <a:solidFill>
                  <a:srgbClr val="FFF2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1" name="Freeform 84"/>
                <p:cNvSpPr>
                  <a:spLocks/>
                </p:cNvSpPr>
                <p:nvPr/>
              </p:nvSpPr>
              <p:spPr bwMode="auto">
                <a:xfrm>
                  <a:off x="307" y="2721"/>
                  <a:ext cx="53" cy="134"/>
                </a:xfrm>
                <a:custGeom>
                  <a:avLst/>
                  <a:gdLst>
                    <a:gd name="T0" fmla="*/ 107 w 107"/>
                    <a:gd name="T1" fmla="*/ 0 h 268"/>
                    <a:gd name="T2" fmla="*/ 63 w 107"/>
                    <a:gd name="T3" fmla="*/ 92 h 268"/>
                    <a:gd name="T4" fmla="*/ 40 w 107"/>
                    <a:gd name="T5" fmla="*/ 139 h 268"/>
                    <a:gd name="T6" fmla="*/ 91 w 107"/>
                    <a:gd name="T7" fmla="*/ 114 h 268"/>
                    <a:gd name="T8" fmla="*/ 49 w 107"/>
                    <a:gd name="T9" fmla="*/ 198 h 268"/>
                    <a:gd name="T10" fmla="*/ 49 w 107"/>
                    <a:gd name="T11" fmla="*/ 242 h 268"/>
                    <a:gd name="T12" fmla="*/ 29 w 107"/>
                    <a:gd name="T13" fmla="*/ 268 h 268"/>
                    <a:gd name="T14" fmla="*/ 19 w 107"/>
                    <a:gd name="T15" fmla="*/ 219 h 268"/>
                    <a:gd name="T16" fmla="*/ 0 w 107"/>
                    <a:gd name="T17" fmla="*/ 175 h 268"/>
                    <a:gd name="T18" fmla="*/ 42 w 107"/>
                    <a:gd name="T19" fmla="*/ 86 h 268"/>
                    <a:gd name="T20" fmla="*/ 107 w 107"/>
                    <a:gd name="T21" fmla="*/ 0 h 268"/>
                    <a:gd name="T22" fmla="*/ 107 w 107"/>
                    <a:gd name="T23" fmla="*/ 0 h 26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7"/>
                    <a:gd name="T37" fmla="*/ 0 h 268"/>
                    <a:gd name="T38" fmla="*/ 107 w 107"/>
                    <a:gd name="T39" fmla="*/ 268 h 26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7" h="268">
                      <a:moveTo>
                        <a:pt x="107" y="0"/>
                      </a:moveTo>
                      <a:lnTo>
                        <a:pt x="63" y="92"/>
                      </a:lnTo>
                      <a:lnTo>
                        <a:pt x="40" y="139"/>
                      </a:lnTo>
                      <a:lnTo>
                        <a:pt x="91" y="114"/>
                      </a:lnTo>
                      <a:lnTo>
                        <a:pt x="49" y="198"/>
                      </a:lnTo>
                      <a:lnTo>
                        <a:pt x="49" y="242"/>
                      </a:lnTo>
                      <a:lnTo>
                        <a:pt x="29" y="268"/>
                      </a:lnTo>
                      <a:lnTo>
                        <a:pt x="19" y="219"/>
                      </a:lnTo>
                      <a:lnTo>
                        <a:pt x="0" y="175"/>
                      </a:lnTo>
                      <a:lnTo>
                        <a:pt x="42" y="86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2" name="Freeform 85"/>
                <p:cNvSpPr>
                  <a:spLocks/>
                </p:cNvSpPr>
                <p:nvPr/>
              </p:nvSpPr>
              <p:spPr bwMode="auto">
                <a:xfrm>
                  <a:off x="342" y="2858"/>
                  <a:ext cx="16" cy="27"/>
                </a:xfrm>
                <a:custGeom>
                  <a:avLst/>
                  <a:gdLst>
                    <a:gd name="T0" fmla="*/ 0 w 33"/>
                    <a:gd name="T1" fmla="*/ 8 h 55"/>
                    <a:gd name="T2" fmla="*/ 27 w 33"/>
                    <a:gd name="T3" fmla="*/ 0 h 55"/>
                    <a:gd name="T4" fmla="*/ 33 w 33"/>
                    <a:gd name="T5" fmla="*/ 13 h 55"/>
                    <a:gd name="T6" fmla="*/ 33 w 33"/>
                    <a:gd name="T7" fmla="*/ 42 h 55"/>
                    <a:gd name="T8" fmla="*/ 6 w 33"/>
                    <a:gd name="T9" fmla="*/ 55 h 55"/>
                    <a:gd name="T10" fmla="*/ 0 w 33"/>
                    <a:gd name="T11" fmla="*/ 8 h 55"/>
                    <a:gd name="T12" fmla="*/ 0 w 33"/>
                    <a:gd name="T13" fmla="*/ 8 h 5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3"/>
                    <a:gd name="T22" fmla="*/ 0 h 55"/>
                    <a:gd name="T23" fmla="*/ 33 w 33"/>
                    <a:gd name="T24" fmla="*/ 55 h 5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3" h="55">
                      <a:moveTo>
                        <a:pt x="0" y="8"/>
                      </a:moveTo>
                      <a:lnTo>
                        <a:pt x="27" y="0"/>
                      </a:lnTo>
                      <a:lnTo>
                        <a:pt x="33" y="13"/>
                      </a:lnTo>
                      <a:lnTo>
                        <a:pt x="33" y="42"/>
                      </a:lnTo>
                      <a:lnTo>
                        <a:pt x="6" y="5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3" name="Freeform 86"/>
                <p:cNvSpPr>
                  <a:spLocks/>
                </p:cNvSpPr>
                <p:nvPr/>
              </p:nvSpPr>
              <p:spPr bwMode="auto">
                <a:xfrm>
                  <a:off x="1692" y="2530"/>
                  <a:ext cx="116" cy="121"/>
                </a:xfrm>
                <a:custGeom>
                  <a:avLst/>
                  <a:gdLst>
                    <a:gd name="T0" fmla="*/ 25 w 232"/>
                    <a:gd name="T1" fmla="*/ 57 h 244"/>
                    <a:gd name="T2" fmla="*/ 31 w 232"/>
                    <a:gd name="T3" fmla="*/ 131 h 244"/>
                    <a:gd name="T4" fmla="*/ 56 w 232"/>
                    <a:gd name="T5" fmla="*/ 190 h 244"/>
                    <a:gd name="T6" fmla="*/ 107 w 232"/>
                    <a:gd name="T7" fmla="*/ 244 h 244"/>
                    <a:gd name="T8" fmla="*/ 145 w 232"/>
                    <a:gd name="T9" fmla="*/ 209 h 244"/>
                    <a:gd name="T10" fmla="*/ 189 w 232"/>
                    <a:gd name="T11" fmla="*/ 181 h 244"/>
                    <a:gd name="T12" fmla="*/ 232 w 232"/>
                    <a:gd name="T13" fmla="*/ 189 h 244"/>
                    <a:gd name="T14" fmla="*/ 211 w 232"/>
                    <a:gd name="T15" fmla="*/ 116 h 244"/>
                    <a:gd name="T16" fmla="*/ 179 w 232"/>
                    <a:gd name="T17" fmla="*/ 50 h 244"/>
                    <a:gd name="T18" fmla="*/ 139 w 232"/>
                    <a:gd name="T19" fmla="*/ 4 h 244"/>
                    <a:gd name="T20" fmla="*/ 107 w 232"/>
                    <a:gd name="T21" fmla="*/ 0 h 244"/>
                    <a:gd name="T22" fmla="*/ 50 w 232"/>
                    <a:gd name="T23" fmla="*/ 2 h 244"/>
                    <a:gd name="T24" fmla="*/ 0 w 232"/>
                    <a:gd name="T25" fmla="*/ 31 h 244"/>
                    <a:gd name="T26" fmla="*/ 25 w 232"/>
                    <a:gd name="T27" fmla="*/ 57 h 244"/>
                    <a:gd name="T28" fmla="*/ 25 w 232"/>
                    <a:gd name="T29" fmla="*/ 57 h 24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32"/>
                    <a:gd name="T46" fmla="*/ 0 h 244"/>
                    <a:gd name="T47" fmla="*/ 232 w 232"/>
                    <a:gd name="T48" fmla="*/ 244 h 24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32" h="244">
                      <a:moveTo>
                        <a:pt x="25" y="57"/>
                      </a:moveTo>
                      <a:lnTo>
                        <a:pt x="31" y="131"/>
                      </a:lnTo>
                      <a:lnTo>
                        <a:pt x="56" y="190"/>
                      </a:lnTo>
                      <a:lnTo>
                        <a:pt x="107" y="244"/>
                      </a:lnTo>
                      <a:lnTo>
                        <a:pt x="145" y="209"/>
                      </a:lnTo>
                      <a:lnTo>
                        <a:pt x="189" y="181"/>
                      </a:lnTo>
                      <a:lnTo>
                        <a:pt x="232" y="189"/>
                      </a:lnTo>
                      <a:lnTo>
                        <a:pt x="211" y="116"/>
                      </a:lnTo>
                      <a:lnTo>
                        <a:pt x="179" y="50"/>
                      </a:lnTo>
                      <a:lnTo>
                        <a:pt x="139" y="4"/>
                      </a:lnTo>
                      <a:lnTo>
                        <a:pt x="107" y="0"/>
                      </a:lnTo>
                      <a:lnTo>
                        <a:pt x="50" y="2"/>
                      </a:lnTo>
                      <a:lnTo>
                        <a:pt x="0" y="31"/>
                      </a:lnTo>
                      <a:lnTo>
                        <a:pt x="25" y="57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4" name="Freeform 87"/>
                <p:cNvSpPr>
                  <a:spLocks/>
                </p:cNvSpPr>
                <p:nvPr/>
              </p:nvSpPr>
              <p:spPr bwMode="auto">
                <a:xfrm>
                  <a:off x="1753" y="2647"/>
                  <a:ext cx="192" cy="262"/>
                </a:xfrm>
                <a:custGeom>
                  <a:avLst/>
                  <a:gdLst>
                    <a:gd name="T0" fmla="*/ 133 w 384"/>
                    <a:gd name="T1" fmla="*/ 0 h 525"/>
                    <a:gd name="T2" fmla="*/ 99 w 384"/>
                    <a:gd name="T3" fmla="*/ 50 h 525"/>
                    <a:gd name="T4" fmla="*/ 55 w 384"/>
                    <a:gd name="T5" fmla="*/ 78 h 525"/>
                    <a:gd name="T6" fmla="*/ 8 w 384"/>
                    <a:gd name="T7" fmla="*/ 74 h 525"/>
                    <a:gd name="T8" fmla="*/ 0 w 384"/>
                    <a:gd name="T9" fmla="*/ 118 h 525"/>
                    <a:gd name="T10" fmla="*/ 13 w 384"/>
                    <a:gd name="T11" fmla="*/ 204 h 525"/>
                    <a:gd name="T12" fmla="*/ 42 w 384"/>
                    <a:gd name="T13" fmla="*/ 281 h 525"/>
                    <a:gd name="T14" fmla="*/ 112 w 384"/>
                    <a:gd name="T15" fmla="*/ 392 h 525"/>
                    <a:gd name="T16" fmla="*/ 156 w 384"/>
                    <a:gd name="T17" fmla="*/ 432 h 525"/>
                    <a:gd name="T18" fmla="*/ 247 w 384"/>
                    <a:gd name="T19" fmla="*/ 525 h 525"/>
                    <a:gd name="T20" fmla="*/ 340 w 384"/>
                    <a:gd name="T21" fmla="*/ 506 h 525"/>
                    <a:gd name="T22" fmla="*/ 384 w 384"/>
                    <a:gd name="T23" fmla="*/ 506 h 525"/>
                    <a:gd name="T24" fmla="*/ 285 w 384"/>
                    <a:gd name="T25" fmla="*/ 236 h 525"/>
                    <a:gd name="T26" fmla="*/ 226 w 384"/>
                    <a:gd name="T27" fmla="*/ 112 h 525"/>
                    <a:gd name="T28" fmla="*/ 179 w 384"/>
                    <a:gd name="T29" fmla="*/ 48 h 525"/>
                    <a:gd name="T30" fmla="*/ 133 w 384"/>
                    <a:gd name="T31" fmla="*/ 0 h 525"/>
                    <a:gd name="T32" fmla="*/ 133 w 384"/>
                    <a:gd name="T33" fmla="*/ 0 h 52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384"/>
                    <a:gd name="T52" fmla="*/ 0 h 525"/>
                    <a:gd name="T53" fmla="*/ 384 w 384"/>
                    <a:gd name="T54" fmla="*/ 525 h 52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384" h="525">
                      <a:moveTo>
                        <a:pt x="133" y="0"/>
                      </a:moveTo>
                      <a:lnTo>
                        <a:pt x="99" y="50"/>
                      </a:lnTo>
                      <a:lnTo>
                        <a:pt x="55" y="78"/>
                      </a:lnTo>
                      <a:lnTo>
                        <a:pt x="8" y="74"/>
                      </a:lnTo>
                      <a:lnTo>
                        <a:pt x="0" y="118"/>
                      </a:lnTo>
                      <a:lnTo>
                        <a:pt x="13" y="204"/>
                      </a:lnTo>
                      <a:lnTo>
                        <a:pt x="42" y="281"/>
                      </a:lnTo>
                      <a:lnTo>
                        <a:pt x="112" y="392"/>
                      </a:lnTo>
                      <a:lnTo>
                        <a:pt x="156" y="432"/>
                      </a:lnTo>
                      <a:lnTo>
                        <a:pt x="247" y="525"/>
                      </a:lnTo>
                      <a:lnTo>
                        <a:pt x="340" y="506"/>
                      </a:lnTo>
                      <a:lnTo>
                        <a:pt x="384" y="506"/>
                      </a:lnTo>
                      <a:lnTo>
                        <a:pt x="285" y="236"/>
                      </a:lnTo>
                      <a:lnTo>
                        <a:pt x="226" y="112"/>
                      </a:lnTo>
                      <a:lnTo>
                        <a:pt x="179" y="4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FFE5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5" name="Freeform 88"/>
                <p:cNvSpPr>
                  <a:spLocks/>
                </p:cNvSpPr>
                <p:nvPr/>
              </p:nvSpPr>
              <p:spPr bwMode="auto">
                <a:xfrm>
                  <a:off x="1704" y="2532"/>
                  <a:ext cx="62" cy="89"/>
                </a:xfrm>
                <a:custGeom>
                  <a:avLst/>
                  <a:gdLst>
                    <a:gd name="T0" fmla="*/ 90 w 126"/>
                    <a:gd name="T1" fmla="*/ 0 h 179"/>
                    <a:gd name="T2" fmla="*/ 33 w 126"/>
                    <a:gd name="T3" fmla="*/ 6 h 179"/>
                    <a:gd name="T4" fmla="*/ 0 w 126"/>
                    <a:gd name="T5" fmla="*/ 19 h 179"/>
                    <a:gd name="T6" fmla="*/ 21 w 126"/>
                    <a:gd name="T7" fmla="*/ 61 h 179"/>
                    <a:gd name="T8" fmla="*/ 29 w 126"/>
                    <a:gd name="T9" fmla="*/ 126 h 179"/>
                    <a:gd name="T10" fmla="*/ 69 w 126"/>
                    <a:gd name="T11" fmla="*/ 167 h 179"/>
                    <a:gd name="T12" fmla="*/ 105 w 126"/>
                    <a:gd name="T13" fmla="*/ 179 h 179"/>
                    <a:gd name="T14" fmla="*/ 126 w 126"/>
                    <a:gd name="T15" fmla="*/ 146 h 179"/>
                    <a:gd name="T16" fmla="*/ 126 w 126"/>
                    <a:gd name="T17" fmla="*/ 50 h 179"/>
                    <a:gd name="T18" fmla="*/ 90 w 126"/>
                    <a:gd name="T19" fmla="*/ 0 h 179"/>
                    <a:gd name="T20" fmla="*/ 90 w 126"/>
                    <a:gd name="T21" fmla="*/ 0 h 1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179"/>
                    <a:gd name="T35" fmla="*/ 126 w 126"/>
                    <a:gd name="T36" fmla="*/ 179 h 17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179">
                      <a:moveTo>
                        <a:pt x="90" y="0"/>
                      </a:moveTo>
                      <a:lnTo>
                        <a:pt x="33" y="6"/>
                      </a:lnTo>
                      <a:lnTo>
                        <a:pt x="0" y="19"/>
                      </a:lnTo>
                      <a:lnTo>
                        <a:pt x="21" y="61"/>
                      </a:lnTo>
                      <a:lnTo>
                        <a:pt x="29" y="126"/>
                      </a:lnTo>
                      <a:lnTo>
                        <a:pt x="69" y="167"/>
                      </a:lnTo>
                      <a:lnTo>
                        <a:pt x="105" y="179"/>
                      </a:lnTo>
                      <a:lnTo>
                        <a:pt x="126" y="146"/>
                      </a:lnTo>
                      <a:lnTo>
                        <a:pt x="126" y="5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FFF2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6" name="Freeform 89"/>
                <p:cNvSpPr>
                  <a:spLocks/>
                </p:cNvSpPr>
                <p:nvPr/>
              </p:nvSpPr>
              <p:spPr bwMode="auto">
                <a:xfrm>
                  <a:off x="1759" y="2668"/>
                  <a:ext cx="127" cy="184"/>
                </a:xfrm>
                <a:custGeom>
                  <a:avLst/>
                  <a:gdLst>
                    <a:gd name="T0" fmla="*/ 120 w 255"/>
                    <a:gd name="T1" fmla="*/ 0 h 367"/>
                    <a:gd name="T2" fmla="*/ 90 w 255"/>
                    <a:gd name="T3" fmla="*/ 32 h 367"/>
                    <a:gd name="T4" fmla="*/ 27 w 255"/>
                    <a:gd name="T5" fmla="*/ 47 h 367"/>
                    <a:gd name="T6" fmla="*/ 0 w 255"/>
                    <a:gd name="T7" fmla="*/ 51 h 367"/>
                    <a:gd name="T8" fmla="*/ 20 w 255"/>
                    <a:gd name="T9" fmla="*/ 133 h 367"/>
                    <a:gd name="T10" fmla="*/ 50 w 255"/>
                    <a:gd name="T11" fmla="*/ 209 h 367"/>
                    <a:gd name="T12" fmla="*/ 145 w 255"/>
                    <a:gd name="T13" fmla="*/ 367 h 367"/>
                    <a:gd name="T14" fmla="*/ 101 w 255"/>
                    <a:gd name="T15" fmla="*/ 220 h 367"/>
                    <a:gd name="T16" fmla="*/ 105 w 255"/>
                    <a:gd name="T17" fmla="*/ 148 h 367"/>
                    <a:gd name="T18" fmla="*/ 115 w 255"/>
                    <a:gd name="T19" fmla="*/ 91 h 367"/>
                    <a:gd name="T20" fmla="*/ 164 w 255"/>
                    <a:gd name="T21" fmla="*/ 194 h 367"/>
                    <a:gd name="T22" fmla="*/ 255 w 255"/>
                    <a:gd name="T23" fmla="*/ 321 h 367"/>
                    <a:gd name="T24" fmla="*/ 234 w 255"/>
                    <a:gd name="T25" fmla="*/ 179 h 367"/>
                    <a:gd name="T26" fmla="*/ 177 w 255"/>
                    <a:gd name="T27" fmla="*/ 61 h 367"/>
                    <a:gd name="T28" fmla="*/ 120 w 255"/>
                    <a:gd name="T29" fmla="*/ 0 h 367"/>
                    <a:gd name="T30" fmla="*/ 120 w 255"/>
                    <a:gd name="T31" fmla="*/ 0 h 36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55"/>
                    <a:gd name="T49" fmla="*/ 0 h 367"/>
                    <a:gd name="T50" fmla="*/ 255 w 255"/>
                    <a:gd name="T51" fmla="*/ 367 h 36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55" h="367">
                      <a:moveTo>
                        <a:pt x="120" y="0"/>
                      </a:moveTo>
                      <a:lnTo>
                        <a:pt x="90" y="32"/>
                      </a:lnTo>
                      <a:lnTo>
                        <a:pt x="27" y="47"/>
                      </a:lnTo>
                      <a:lnTo>
                        <a:pt x="0" y="51"/>
                      </a:lnTo>
                      <a:lnTo>
                        <a:pt x="20" y="133"/>
                      </a:lnTo>
                      <a:lnTo>
                        <a:pt x="50" y="209"/>
                      </a:lnTo>
                      <a:lnTo>
                        <a:pt x="145" y="367"/>
                      </a:lnTo>
                      <a:lnTo>
                        <a:pt x="101" y="220"/>
                      </a:lnTo>
                      <a:lnTo>
                        <a:pt x="105" y="148"/>
                      </a:lnTo>
                      <a:lnTo>
                        <a:pt x="115" y="91"/>
                      </a:lnTo>
                      <a:lnTo>
                        <a:pt x="164" y="194"/>
                      </a:lnTo>
                      <a:lnTo>
                        <a:pt x="255" y="321"/>
                      </a:lnTo>
                      <a:lnTo>
                        <a:pt x="234" y="179"/>
                      </a:lnTo>
                      <a:lnTo>
                        <a:pt x="177" y="61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FFF2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7" name="Freeform 90"/>
                <p:cNvSpPr>
                  <a:spLocks/>
                </p:cNvSpPr>
                <p:nvPr/>
              </p:nvSpPr>
              <p:spPr bwMode="auto">
                <a:xfrm>
                  <a:off x="642" y="1942"/>
                  <a:ext cx="637" cy="276"/>
                </a:xfrm>
                <a:custGeom>
                  <a:avLst/>
                  <a:gdLst>
                    <a:gd name="T0" fmla="*/ 93 w 1274"/>
                    <a:gd name="T1" fmla="*/ 486 h 551"/>
                    <a:gd name="T2" fmla="*/ 322 w 1274"/>
                    <a:gd name="T3" fmla="*/ 416 h 551"/>
                    <a:gd name="T4" fmla="*/ 489 w 1274"/>
                    <a:gd name="T5" fmla="*/ 287 h 551"/>
                    <a:gd name="T6" fmla="*/ 605 w 1274"/>
                    <a:gd name="T7" fmla="*/ 287 h 551"/>
                    <a:gd name="T8" fmla="*/ 605 w 1274"/>
                    <a:gd name="T9" fmla="*/ 220 h 551"/>
                    <a:gd name="T10" fmla="*/ 651 w 1274"/>
                    <a:gd name="T11" fmla="*/ 309 h 551"/>
                    <a:gd name="T12" fmla="*/ 654 w 1274"/>
                    <a:gd name="T13" fmla="*/ 382 h 551"/>
                    <a:gd name="T14" fmla="*/ 725 w 1274"/>
                    <a:gd name="T15" fmla="*/ 306 h 551"/>
                    <a:gd name="T16" fmla="*/ 789 w 1274"/>
                    <a:gd name="T17" fmla="*/ 226 h 551"/>
                    <a:gd name="T18" fmla="*/ 843 w 1274"/>
                    <a:gd name="T19" fmla="*/ 289 h 551"/>
                    <a:gd name="T20" fmla="*/ 864 w 1274"/>
                    <a:gd name="T21" fmla="*/ 435 h 551"/>
                    <a:gd name="T22" fmla="*/ 940 w 1274"/>
                    <a:gd name="T23" fmla="*/ 376 h 551"/>
                    <a:gd name="T24" fmla="*/ 940 w 1274"/>
                    <a:gd name="T25" fmla="*/ 235 h 551"/>
                    <a:gd name="T26" fmla="*/ 970 w 1274"/>
                    <a:gd name="T27" fmla="*/ 140 h 551"/>
                    <a:gd name="T28" fmla="*/ 976 w 1274"/>
                    <a:gd name="T29" fmla="*/ 252 h 551"/>
                    <a:gd name="T30" fmla="*/ 1029 w 1274"/>
                    <a:gd name="T31" fmla="*/ 372 h 551"/>
                    <a:gd name="T32" fmla="*/ 1039 w 1274"/>
                    <a:gd name="T33" fmla="*/ 171 h 551"/>
                    <a:gd name="T34" fmla="*/ 1126 w 1274"/>
                    <a:gd name="T35" fmla="*/ 30 h 551"/>
                    <a:gd name="T36" fmla="*/ 1092 w 1274"/>
                    <a:gd name="T37" fmla="*/ 209 h 551"/>
                    <a:gd name="T38" fmla="*/ 1105 w 1274"/>
                    <a:gd name="T39" fmla="*/ 342 h 551"/>
                    <a:gd name="T40" fmla="*/ 1105 w 1274"/>
                    <a:gd name="T41" fmla="*/ 412 h 551"/>
                    <a:gd name="T42" fmla="*/ 1172 w 1274"/>
                    <a:gd name="T43" fmla="*/ 315 h 551"/>
                    <a:gd name="T44" fmla="*/ 1242 w 1274"/>
                    <a:gd name="T45" fmla="*/ 167 h 551"/>
                    <a:gd name="T46" fmla="*/ 1274 w 1274"/>
                    <a:gd name="T47" fmla="*/ 93 h 551"/>
                    <a:gd name="T48" fmla="*/ 1257 w 1274"/>
                    <a:gd name="T49" fmla="*/ 13 h 551"/>
                    <a:gd name="T50" fmla="*/ 1082 w 1274"/>
                    <a:gd name="T51" fmla="*/ 0 h 551"/>
                    <a:gd name="T52" fmla="*/ 999 w 1274"/>
                    <a:gd name="T53" fmla="*/ 21 h 551"/>
                    <a:gd name="T54" fmla="*/ 867 w 1274"/>
                    <a:gd name="T55" fmla="*/ 11 h 551"/>
                    <a:gd name="T56" fmla="*/ 658 w 1274"/>
                    <a:gd name="T57" fmla="*/ 26 h 551"/>
                    <a:gd name="T58" fmla="*/ 664 w 1274"/>
                    <a:gd name="T59" fmla="*/ 64 h 551"/>
                    <a:gd name="T60" fmla="*/ 744 w 1274"/>
                    <a:gd name="T61" fmla="*/ 64 h 551"/>
                    <a:gd name="T62" fmla="*/ 571 w 1274"/>
                    <a:gd name="T63" fmla="*/ 131 h 551"/>
                    <a:gd name="T64" fmla="*/ 495 w 1274"/>
                    <a:gd name="T65" fmla="*/ 190 h 551"/>
                    <a:gd name="T66" fmla="*/ 535 w 1274"/>
                    <a:gd name="T67" fmla="*/ 209 h 551"/>
                    <a:gd name="T68" fmla="*/ 419 w 1274"/>
                    <a:gd name="T69" fmla="*/ 239 h 551"/>
                    <a:gd name="T70" fmla="*/ 339 w 1274"/>
                    <a:gd name="T71" fmla="*/ 270 h 551"/>
                    <a:gd name="T72" fmla="*/ 236 w 1274"/>
                    <a:gd name="T73" fmla="*/ 363 h 551"/>
                    <a:gd name="T74" fmla="*/ 0 w 1274"/>
                    <a:gd name="T75" fmla="*/ 500 h 551"/>
                    <a:gd name="T76" fmla="*/ 31 w 1274"/>
                    <a:gd name="T77" fmla="*/ 551 h 551"/>
                    <a:gd name="T78" fmla="*/ 93 w 1274"/>
                    <a:gd name="T79" fmla="*/ 486 h 551"/>
                    <a:gd name="T80" fmla="*/ 93 w 1274"/>
                    <a:gd name="T81" fmla="*/ 486 h 551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74"/>
                    <a:gd name="T124" fmla="*/ 0 h 551"/>
                    <a:gd name="T125" fmla="*/ 1274 w 1274"/>
                    <a:gd name="T126" fmla="*/ 551 h 551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74" h="551">
                      <a:moveTo>
                        <a:pt x="93" y="486"/>
                      </a:moveTo>
                      <a:lnTo>
                        <a:pt x="322" y="416"/>
                      </a:lnTo>
                      <a:lnTo>
                        <a:pt x="489" y="287"/>
                      </a:lnTo>
                      <a:lnTo>
                        <a:pt x="605" y="287"/>
                      </a:lnTo>
                      <a:lnTo>
                        <a:pt x="605" y="220"/>
                      </a:lnTo>
                      <a:lnTo>
                        <a:pt x="651" y="309"/>
                      </a:lnTo>
                      <a:lnTo>
                        <a:pt x="654" y="382"/>
                      </a:lnTo>
                      <a:lnTo>
                        <a:pt x="725" y="306"/>
                      </a:lnTo>
                      <a:lnTo>
                        <a:pt x="789" y="226"/>
                      </a:lnTo>
                      <a:lnTo>
                        <a:pt x="843" y="289"/>
                      </a:lnTo>
                      <a:lnTo>
                        <a:pt x="864" y="435"/>
                      </a:lnTo>
                      <a:lnTo>
                        <a:pt x="940" y="376"/>
                      </a:lnTo>
                      <a:lnTo>
                        <a:pt x="940" y="235"/>
                      </a:lnTo>
                      <a:lnTo>
                        <a:pt x="970" y="140"/>
                      </a:lnTo>
                      <a:lnTo>
                        <a:pt x="976" y="252"/>
                      </a:lnTo>
                      <a:lnTo>
                        <a:pt x="1029" y="372"/>
                      </a:lnTo>
                      <a:lnTo>
                        <a:pt x="1039" y="171"/>
                      </a:lnTo>
                      <a:lnTo>
                        <a:pt x="1126" y="30"/>
                      </a:lnTo>
                      <a:lnTo>
                        <a:pt x="1092" y="209"/>
                      </a:lnTo>
                      <a:lnTo>
                        <a:pt x="1105" y="342"/>
                      </a:lnTo>
                      <a:lnTo>
                        <a:pt x="1105" y="412"/>
                      </a:lnTo>
                      <a:lnTo>
                        <a:pt x="1172" y="315"/>
                      </a:lnTo>
                      <a:lnTo>
                        <a:pt x="1242" y="167"/>
                      </a:lnTo>
                      <a:lnTo>
                        <a:pt x="1274" y="93"/>
                      </a:lnTo>
                      <a:lnTo>
                        <a:pt x="1257" y="13"/>
                      </a:lnTo>
                      <a:lnTo>
                        <a:pt x="1082" y="0"/>
                      </a:lnTo>
                      <a:lnTo>
                        <a:pt x="999" y="21"/>
                      </a:lnTo>
                      <a:lnTo>
                        <a:pt x="867" y="11"/>
                      </a:lnTo>
                      <a:lnTo>
                        <a:pt x="658" y="26"/>
                      </a:lnTo>
                      <a:lnTo>
                        <a:pt x="664" y="64"/>
                      </a:lnTo>
                      <a:lnTo>
                        <a:pt x="744" y="64"/>
                      </a:lnTo>
                      <a:lnTo>
                        <a:pt x="571" y="131"/>
                      </a:lnTo>
                      <a:lnTo>
                        <a:pt x="495" y="190"/>
                      </a:lnTo>
                      <a:lnTo>
                        <a:pt x="535" y="209"/>
                      </a:lnTo>
                      <a:lnTo>
                        <a:pt x="419" y="239"/>
                      </a:lnTo>
                      <a:lnTo>
                        <a:pt x="339" y="270"/>
                      </a:lnTo>
                      <a:lnTo>
                        <a:pt x="236" y="363"/>
                      </a:lnTo>
                      <a:lnTo>
                        <a:pt x="0" y="500"/>
                      </a:lnTo>
                      <a:lnTo>
                        <a:pt x="31" y="551"/>
                      </a:lnTo>
                      <a:lnTo>
                        <a:pt x="93" y="4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8" name="Freeform 91"/>
                <p:cNvSpPr>
                  <a:spLocks/>
                </p:cNvSpPr>
                <p:nvPr/>
              </p:nvSpPr>
              <p:spPr bwMode="auto">
                <a:xfrm>
                  <a:off x="1241" y="1971"/>
                  <a:ext cx="99" cy="331"/>
                </a:xfrm>
                <a:custGeom>
                  <a:avLst/>
                  <a:gdLst>
                    <a:gd name="T0" fmla="*/ 21 w 200"/>
                    <a:gd name="T1" fmla="*/ 213 h 661"/>
                    <a:gd name="T2" fmla="*/ 4 w 200"/>
                    <a:gd name="T3" fmla="*/ 378 h 661"/>
                    <a:gd name="T4" fmla="*/ 84 w 200"/>
                    <a:gd name="T5" fmla="*/ 494 h 661"/>
                    <a:gd name="T6" fmla="*/ 116 w 200"/>
                    <a:gd name="T7" fmla="*/ 604 h 661"/>
                    <a:gd name="T8" fmla="*/ 200 w 200"/>
                    <a:gd name="T9" fmla="*/ 661 h 661"/>
                    <a:gd name="T10" fmla="*/ 120 w 200"/>
                    <a:gd name="T11" fmla="*/ 511 h 661"/>
                    <a:gd name="T12" fmla="*/ 99 w 200"/>
                    <a:gd name="T13" fmla="*/ 439 h 661"/>
                    <a:gd name="T14" fmla="*/ 59 w 200"/>
                    <a:gd name="T15" fmla="*/ 355 h 661"/>
                    <a:gd name="T16" fmla="*/ 59 w 200"/>
                    <a:gd name="T17" fmla="*/ 182 h 661"/>
                    <a:gd name="T18" fmla="*/ 84 w 200"/>
                    <a:gd name="T19" fmla="*/ 0 h 661"/>
                    <a:gd name="T20" fmla="*/ 0 w 200"/>
                    <a:gd name="T21" fmla="*/ 60 h 661"/>
                    <a:gd name="T22" fmla="*/ 21 w 200"/>
                    <a:gd name="T23" fmla="*/ 213 h 661"/>
                    <a:gd name="T24" fmla="*/ 21 w 200"/>
                    <a:gd name="T25" fmla="*/ 213 h 66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0"/>
                    <a:gd name="T40" fmla="*/ 0 h 661"/>
                    <a:gd name="T41" fmla="*/ 200 w 200"/>
                    <a:gd name="T42" fmla="*/ 661 h 66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0" h="661">
                      <a:moveTo>
                        <a:pt x="21" y="213"/>
                      </a:moveTo>
                      <a:lnTo>
                        <a:pt x="4" y="378"/>
                      </a:lnTo>
                      <a:lnTo>
                        <a:pt x="84" y="494"/>
                      </a:lnTo>
                      <a:lnTo>
                        <a:pt x="116" y="604"/>
                      </a:lnTo>
                      <a:lnTo>
                        <a:pt x="200" y="661"/>
                      </a:lnTo>
                      <a:lnTo>
                        <a:pt x="120" y="511"/>
                      </a:lnTo>
                      <a:lnTo>
                        <a:pt x="99" y="439"/>
                      </a:lnTo>
                      <a:lnTo>
                        <a:pt x="59" y="355"/>
                      </a:lnTo>
                      <a:lnTo>
                        <a:pt x="59" y="182"/>
                      </a:lnTo>
                      <a:lnTo>
                        <a:pt x="84" y="0"/>
                      </a:lnTo>
                      <a:lnTo>
                        <a:pt x="0" y="60"/>
                      </a:lnTo>
                      <a:lnTo>
                        <a:pt x="21" y="21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19" name="Freeform 92"/>
                <p:cNvSpPr>
                  <a:spLocks/>
                </p:cNvSpPr>
                <p:nvPr/>
              </p:nvSpPr>
              <p:spPr bwMode="auto">
                <a:xfrm>
                  <a:off x="1564" y="2106"/>
                  <a:ext cx="229" cy="277"/>
                </a:xfrm>
                <a:custGeom>
                  <a:avLst/>
                  <a:gdLst>
                    <a:gd name="T0" fmla="*/ 83 w 458"/>
                    <a:gd name="T1" fmla="*/ 188 h 555"/>
                    <a:gd name="T2" fmla="*/ 30 w 458"/>
                    <a:gd name="T3" fmla="*/ 374 h 555"/>
                    <a:gd name="T4" fmla="*/ 0 w 458"/>
                    <a:gd name="T5" fmla="*/ 471 h 555"/>
                    <a:gd name="T6" fmla="*/ 51 w 458"/>
                    <a:gd name="T7" fmla="*/ 463 h 555"/>
                    <a:gd name="T8" fmla="*/ 123 w 458"/>
                    <a:gd name="T9" fmla="*/ 391 h 555"/>
                    <a:gd name="T10" fmla="*/ 93 w 458"/>
                    <a:gd name="T11" fmla="*/ 517 h 555"/>
                    <a:gd name="T12" fmla="*/ 230 w 458"/>
                    <a:gd name="T13" fmla="*/ 422 h 555"/>
                    <a:gd name="T14" fmla="*/ 216 w 458"/>
                    <a:gd name="T15" fmla="*/ 475 h 555"/>
                    <a:gd name="T16" fmla="*/ 230 w 458"/>
                    <a:gd name="T17" fmla="*/ 511 h 555"/>
                    <a:gd name="T18" fmla="*/ 213 w 458"/>
                    <a:gd name="T19" fmla="*/ 555 h 555"/>
                    <a:gd name="T20" fmla="*/ 315 w 458"/>
                    <a:gd name="T21" fmla="*/ 520 h 555"/>
                    <a:gd name="T22" fmla="*/ 399 w 458"/>
                    <a:gd name="T23" fmla="*/ 534 h 555"/>
                    <a:gd name="T24" fmla="*/ 458 w 458"/>
                    <a:gd name="T25" fmla="*/ 490 h 555"/>
                    <a:gd name="T26" fmla="*/ 429 w 458"/>
                    <a:gd name="T27" fmla="*/ 414 h 555"/>
                    <a:gd name="T28" fmla="*/ 302 w 458"/>
                    <a:gd name="T29" fmla="*/ 271 h 555"/>
                    <a:gd name="T30" fmla="*/ 220 w 458"/>
                    <a:gd name="T31" fmla="*/ 338 h 555"/>
                    <a:gd name="T32" fmla="*/ 222 w 458"/>
                    <a:gd name="T33" fmla="*/ 205 h 555"/>
                    <a:gd name="T34" fmla="*/ 213 w 458"/>
                    <a:gd name="T35" fmla="*/ 148 h 555"/>
                    <a:gd name="T36" fmla="*/ 118 w 458"/>
                    <a:gd name="T37" fmla="*/ 302 h 555"/>
                    <a:gd name="T38" fmla="*/ 114 w 458"/>
                    <a:gd name="T39" fmla="*/ 182 h 555"/>
                    <a:gd name="T40" fmla="*/ 150 w 458"/>
                    <a:gd name="T41" fmla="*/ 112 h 555"/>
                    <a:gd name="T42" fmla="*/ 146 w 458"/>
                    <a:gd name="T43" fmla="*/ 32 h 555"/>
                    <a:gd name="T44" fmla="*/ 110 w 458"/>
                    <a:gd name="T45" fmla="*/ 0 h 555"/>
                    <a:gd name="T46" fmla="*/ 110 w 458"/>
                    <a:gd name="T47" fmla="*/ 76 h 555"/>
                    <a:gd name="T48" fmla="*/ 83 w 458"/>
                    <a:gd name="T49" fmla="*/ 188 h 555"/>
                    <a:gd name="T50" fmla="*/ 83 w 458"/>
                    <a:gd name="T51" fmla="*/ 188 h 55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458"/>
                    <a:gd name="T79" fmla="*/ 0 h 555"/>
                    <a:gd name="T80" fmla="*/ 458 w 458"/>
                    <a:gd name="T81" fmla="*/ 555 h 55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458" h="555">
                      <a:moveTo>
                        <a:pt x="83" y="188"/>
                      </a:moveTo>
                      <a:lnTo>
                        <a:pt x="30" y="374"/>
                      </a:lnTo>
                      <a:lnTo>
                        <a:pt x="0" y="471"/>
                      </a:lnTo>
                      <a:lnTo>
                        <a:pt x="51" y="463"/>
                      </a:lnTo>
                      <a:lnTo>
                        <a:pt x="123" y="391"/>
                      </a:lnTo>
                      <a:lnTo>
                        <a:pt x="93" y="517"/>
                      </a:lnTo>
                      <a:lnTo>
                        <a:pt x="230" y="422"/>
                      </a:lnTo>
                      <a:lnTo>
                        <a:pt x="216" y="475"/>
                      </a:lnTo>
                      <a:lnTo>
                        <a:pt x="230" y="511"/>
                      </a:lnTo>
                      <a:lnTo>
                        <a:pt x="213" y="555"/>
                      </a:lnTo>
                      <a:lnTo>
                        <a:pt x="315" y="520"/>
                      </a:lnTo>
                      <a:lnTo>
                        <a:pt x="399" y="534"/>
                      </a:lnTo>
                      <a:lnTo>
                        <a:pt x="458" y="490"/>
                      </a:lnTo>
                      <a:lnTo>
                        <a:pt x="429" y="414"/>
                      </a:lnTo>
                      <a:lnTo>
                        <a:pt x="302" y="271"/>
                      </a:lnTo>
                      <a:lnTo>
                        <a:pt x="220" y="338"/>
                      </a:lnTo>
                      <a:lnTo>
                        <a:pt x="222" y="205"/>
                      </a:lnTo>
                      <a:lnTo>
                        <a:pt x="213" y="148"/>
                      </a:lnTo>
                      <a:lnTo>
                        <a:pt x="118" y="302"/>
                      </a:lnTo>
                      <a:lnTo>
                        <a:pt x="114" y="182"/>
                      </a:lnTo>
                      <a:lnTo>
                        <a:pt x="150" y="112"/>
                      </a:lnTo>
                      <a:lnTo>
                        <a:pt x="146" y="32"/>
                      </a:lnTo>
                      <a:lnTo>
                        <a:pt x="110" y="0"/>
                      </a:lnTo>
                      <a:lnTo>
                        <a:pt x="110" y="76"/>
                      </a:lnTo>
                      <a:lnTo>
                        <a:pt x="83" y="1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0" name="Freeform 93"/>
                <p:cNvSpPr>
                  <a:spLocks/>
                </p:cNvSpPr>
                <p:nvPr/>
              </p:nvSpPr>
              <p:spPr bwMode="auto">
                <a:xfrm>
                  <a:off x="1616" y="2378"/>
                  <a:ext cx="189" cy="144"/>
                </a:xfrm>
                <a:custGeom>
                  <a:avLst/>
                  <a:gdLst>
                    <a:gd name="T0" fmla="*/ 63 w 379"/>
                    <a:gd name="T1" fmla="*/ 101 h 289"/>
                    <a:gd name="T2" fmla="*/ 202 w 379"/>
                    <a:gd name="T3" fmla="*/ 61 h 289"/>
                    <a:gd name="T4" fmla="*/ 339 w 379"/>
                    <a:gd name="T5" fmla="*/ 0 h 289"/>
                    <a:gd name="T6" fmla="*/ 339 w 379"/>
                    <a:gd name="T7" fmla="*/ 57 h 289"/>
                    <a:gd name="T8" fmla="*/ 162 w 379"/>
                    <a:gd name="T9" fmla="*/ 101 h 289"/>
                    <a:gd name="T10" fmla="*/ 339 w 379"/>
                    <a:gd name="T11" fmla="*/ 124 h 289"/>
                    <a:gd name="T12" fmla="*/ 379 w 379"/>
                    <a:gd name="T13" fmla="*/ 183 h 289"/>
                    <a:gd name="T14" fmla="*/ 295 w 379"/>
                    <a:gd name="T15" fmla="*/ 200 h 289"/>
                    <a:gd name="T16" fmla="*/ 312 w 379"/>
                    <a:gd name="T17" fmla="*/ 234 h 289"/>
                    <a:gd name="T18" fmla="*/ 202 w 379"/>
                    <a:gd name="T19" fmla="*/ 249 h 289"/>
                    <a:gd name="T20" fmla="*/ 90 w 379"/>
                    <a:gd name="T21" fmla="*/ 289 h 289"/>
                    <a:gd name="T22" fmla="*/ 65 w 379"/>
                    <a:gd name="T23" fmla="*/ 261 h 289"/>
                    <a:gd name="T24" fmla="*/ 162 w 379"/>
                    <a:gd name="T25" fmla="*/ 230 h 289"/>
                    <a:gd name="T26" fmla="*/ 76 w 379"/>
                    <a:gd name="T27" fmla="*/ 196 h 289"/>
                    <a:gd name="T28" fmla="*/ 135 w 379"/>
                    <a:gd name="T29" fmla="*/ 160 h 289"/>
                    <a:gd name="T30" fmla="*/ 86 w 379"/>
                    <a:gd name="T31" fmla="*/ 120 h 289"/>
                    <a:gd name="T32" fmla="*/ 0 w 379"/>
                    <a:gd name="T33" fmla="*/ 124 h 289"/>
                    <a:gd name="T34" fmla="*/ 63 w 379"/>
                    <a:gd name="T35" fmla="*/ 101 h 289"/>
                    <a:gd name="T36" fmla="*/ 63 w 379"/>
                    <a:gd name="T37" fmla="*/ 101 h 28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79"/>
                    <a:gd name="T58" fmla="*/ 0 h 289"/>
                    <a:gd name="T59" fmla="*/ 379 w 379"/>
                    <a:gd name="T60" fmla="*/ 289 h 28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79" h="289">
                      <a:moveTo>
                        <a:pt x="63" y="101"/>
                      </a:moveTo>
                      <a:lnTo>
                        <a:pt x="202" y="61"/>
                      </a:lnTo>
                      <a:lnTo>
                        <a:pt x="339" y="0"/>
                      </a:lnTo>
                      <a:lnTo>
                        <a:pt x="339" y="57"/>
                      </a:lnTo>
                      <a:lnTo>
                        <a:pt x="162" y="101"/>
                      </a:lnTo>
                      <a:lnTo>
                        <a:pt x="339" y="124"/>
                      </a:lnTo>
                      <a:lnTo>
                        <a:pt x="379" y="183"/>
                      </a:lnTo>
                      <a:lnTo>
                        <a:pt x="295" y="200"/>
                      </a:lnTo>
                      <a:lnTo>
                        <a:pt x="312" y="234"/>
                      </a:lnTo>
                      <a:lnTo>
                        <a:pt x="202" y="249"/>
                      </a:lnTo>
                      <a:lnTo>
                        <a:pt x="90" y="289"/>
                      </a:lnTo>
                      <a:lnTo>
                        <a:pt x="65" y="261"/>
                      </a:lnTo>
                      <a:lnTo>
                        <a:pt x="162" y="230"/>
                      </a:lnTo>
                      <a:lnTo>
                        <a:pt x="76" y="196"/>
                      </a:lnTo>
                      <a:lnTo>
                        <a:pt x="135" y="160"/>
                      </a:lnTo>
                      <a:lnTo>
                        <a:pt x="86" y="120"/>
                      </a:lnTo>
                      <a:lnTo>
                        <a:pt x="0" y="124"/>
                      </a:lnTo>
                      <a:lnTo>
                        <a:pt x="63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1" name="Freeform 94"/>
                <p:cNvSpPr>
                  <a:spLocks/>
                </p:cNvSpPr>
                <p:nvPr/>
              </p:nvSpPr>
              <p:spPr bwMode="auto">
                <a:xfrm>
                  <a:off x="1274" y="2252"/>
                  <a:ext cx="166" cy="203"/>
                </a:xfrm>
                <a:custGeom>
                  <a:avLst/>
                  <a:gdLst>
                    <a:gd name="T0" fmla="*/ 333 w 333"/>
                    <a:gd name="T1" fmla="*/ 0 h 405"/>
                    <a:gd name="T2" fmla="*/ 266 w 333"/>
                    <a:gd name="T3" fmla="*/ 185 h 405"/>
                    <a:gd name="T4" fmla="*/ 152 w 333"/>
                    <a:gd name="T5" fmla="*/ 287 h 405"/>
                    <a:gd name="T6" fmla="*/ 83 w 333"/>
                    <a:gd name="T7" fmla="*/ 358 h 405"/>
                    <a:gd name="T8" fmla="*/ 0 w 333"/>
                    <a:gd name="T9" fmla="*/ 405 h 405"/>
                    <a:gd name="T10" fmla="*/ 146 w 333"/>
                    <a:gd name="T11" fmla="*/ 263 h 405"/>
                    <a:gd name="T12" fmla="*/ 222 w 333"/>
                    <a:gd name="T13" fmla="*/ 183 h 405"/>
                    <a:gd name="T14" fmla="*/ 293 w 333"/>
                    <a:gd name="T15" fmla="*/ 55 h 405"/>
                    <a:gd name="T16" fmla="*/ 179 w 333"/>
                    <a:gd name="T17" fmla="*/ 166 h 405"/>
                    <a:gd name="T18" fmla="*/ 275 w 333"/>
                    <a:gd name="T19" fmla="*/ 33 h 405"/>
                    <a:gd name="T20" fmla="*/ 333 w 333"/>
                    <a:gd name="T21" fmla="*/ 0 h 405"/>
                    <a:gd name="T22" fmla="*/ 333 w 333"/>
                    <a:gd name="T23" fmla="*/ 0 h 40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33"/>
                    <a:gd name="T37" fmla="*/ 0 h 405"/>
                    <a:gd name="T38" fmla="*/ 333 w 333"/>
                    <a:gd name="T39" fmla="*/ 405 h 40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33" h="405">
                      <a:moveTo>
                        <a:pt x="333" y="0"/>
                      </a:moveTo>
                      <a:lnTo>
                        <a:pt x="266" y="185"/>
                      </a:lnTo>
                      <a:lnTo>
                        <a:pt x="152" y="287"/>
                      </a:lnTo>
                      <a:lnTo>
                        <a:pt x="83" y="358"/>
                      </a:lnTo>
                      <a:lnTo>
                        <a:pt x="0" y="405"/>
                      </a:lnTo>
                      <a:lnTo>
                        <a:pt x="146" y="263"/>
                      </a:lnTo>
                      <a:lnTo>
                        <a:pt x="222" y="183"/>
                      </a:lnTo>
                      <a:lnTo>
                        <a:pt x="293" y="55"/>
                      </a:lnTo>
                      <a:lnTo>
                        <a:pt x="179" y="166"/>
                      </a:lnTo>
                      <a:lnTo>
                        <a:pt x="275" y="33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2" name="Freeform 95"/>
                <p:cNvSpPr>
                  <a:spLocks/>
                </p:cNvSpPr>
                <p:nvPr/>
              </p:nvSpPr>
              <p:spPr bwMode="auto">
                <a:xfrm>
                  <a:off x="644" y="2357"/>
                  <a:ext cx="127" cy="109"/>
                </a:xfrm>
                <a:custGeom>
                  <a:avLst/>
                  <a:gdLst>
                    <a:gd name="T0" fmla="*/ 215 w 255"/>
                    <a:gd name="T1" fmla="*/ 6 h 219"/>
                    <a:gd name="T2" fmla="*/ 133 w 255"/>
                    <a:gd name="T3" fmla="*/ 42 h 219"/>
                    <a:gd name="T4" fmla="*/ 188 w 255"/>
                    <a:gd name="T5" fmla="*/ 99 h 219"/>
                    <a:gd name="T6" fmla="*/ 109 w 255"/>
                    <a:gd name="T7" fmla="*/ 95 h 219"/>
                    <a:gd name="T8" fmla="*/ 162 w 255"/>
                    <a:gd name="T9" fmla="*/ 149 h 219"/>
                    <a:gd name="T10" fmla="*/ 255 w 255"/>
                    <a:gd name="T11" fmla="*/ 209 h 219"/>
                    <a:gd name="T12" fmla="*/ 120 w 255"/>
                    <a:gd name="T13" fmla="*/ 185 h 219"/>
                    <a:gd name="T14" fmla="*/ 0 w 255"/>
                    <a:gd name="T15" fmla="*/ 219 h 219"/>
                    <a:gd name="T16" fmla="*/ 116 w 255"/>
                    <a:gd name="T17" fmla="*/ 152 h 219"/>
                    <a:gd name="T18" fmla="*/ 32 w 255"/>
                    <a:gd name="T19" fmla="*/ 130 h 219"/>
                    <a:gd name="T20" fmla="*/ 122 w 255"/>
                    <a:gd name="T21" fmla="*/ 0 h 219"/>
                    <a:gd name="T22" fmla="*/ 215 w 255"/>
                    <a:gd name="T23" fmla="*/ 6 h 219"/>
                    <a:gd name="T24" fmla="*/ 215 w 255"/>
                    <a:gd name="T25" fmla="*/ 6 h 21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55"/>
                    <a:gd name="T40" fmla="*/ 0 h 219"/>
                    <a:gd name="T41" fmla="*/ 255 w 255"/>
                    <a:gd name="T42" fmla="*/ 219 h 21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55" h="219">
                      <a:moveTo>
                        <a:pt x="215" y="6"/>
                      </a:moveTo>
                      <a:lnTo>
                        <a:pt x="133" y="42"/>
                      </a:lnTo>
                      <a:lnTo>
                        <a:pt x="188" y="99"/>
                      </a:lnTo>
                      <a:lnTo>
                        <a:pt x="109" y="95"/>
                      </a:lnTo>
                      <a:lnTo>
                        <a:pt x="162" y="149"/>
                      </a:lnTo>
                      <a:lnTo>
                        <a:pt x="255" y="209"/>
                      </a:lnTo>
                      <a:lnTo>
                        <a:pt x="120" y="185"/>
                      </a:lnTo>
                      <a:lnTo>
                        <a:pt x="0" y="219"/>
                      </a:lnTo>
                      <a:lnTo>
                        <a:pt x="116" y="152"/>
                      </a:lnTo>
                      <a:lnTo>
                        <a:pt x="32" y="130"/>
                      </a:lnTo>
                      <a:lnTo>
                        <a:pt x="122" y="0"/>
                      </a:lnTo>
                      <a:lnTo>
                        <a:pt x="21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3" name="Freeform 96"/>
                <p:cNvSpPr>
                  <a:spLocks/>
                </p:cNvSpPr>
                <p:nvPr/>
              </p:nvSpPr>
              <p:spPr bwMode="auto">
                <a:xfrm>
                  <a:off x="555" y="2477"/>
                  <a:ext cx="136" cy="152"/>
                </a:xfrm>
                <a:custGeom>
                  <a:avLst/>
                  <a:gdLst>
                    <a:gd name="T0" fmla="*/ 88 w 272"/>
                    <a:gd name="T1" fmla="*/ 133 h 302"/>
                    <a:gd name="T2" fmla="*/ 0 w 272"/>
                    <a:gd name="T3" fmla="*/ 226 h 302"/>
                    <a:gd name="T4" fmla="*/ 8 w 272"/>
                    <a:gd name="T5" fmla="*/ 302 h 302"/>
                    <a:gd name="T6" fmla="*/ 124 w 272"/>
                    <a:gd name="T7" fmla="*/ 232 h 302"/>
                    <a:gd name="T8" fmla="*/ 44 w 272"/>
                    <a:gd name="T9" fmla="*/ 235 h 302"/>
                    <a:gd name="T10" fmla="*/ 120 w 272"/>
                    <a:gd name="T11" fmla="*/ 150 h 302"/>
                    <a:gd name="T12" fmla="*/ 152 w 272"/>
                    <a:gd name="T13" fmla="*/ 83 h 302"/>
                    <a:gd name="T14" fmla="*/ 272 w 272"/>
                    <a:gd name="T15" fmla="*/ 0 h 302"/>
                    <a:gd name="T16" fmla="*/ 173 w 272"/>
                    <a:gd name="T17" fmla="*/ 13 h 302"/>
                    <a:gd name="T18" fmla="*/ 88 w 272"/>
                    <a:gd name="T19" fmla="*/ 133 h 302"/>
                    <a:gd name="T20" fmla="*/ 88 w 272"/>
                    <a:gd name="T21" fmla="*/ 133 h 30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2"/>
                    <a:gd name="T34" fmla="*/ 0 h 302"/>
                    <a:gd name="T35" fmla="*/ 272 w 272"/>
                    <a:gd name="T36" fmla="*/ 302 h 30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2" h="302">
                      <a:moveTo>
                        <a:pt x="88" y="133"/>
                      </a:moveTo>
                      <a:lnTo>
                        <a:pt x="0" y="226"/>
                      </a:lnTo>
                      <a:lnTo>
                        <a:pt x="8" y="302"/>
                      </a:lnTo>
                      <a:lnTo>
                        <a:pt x="124" y="232"/>
                      </a:lnTo>
                      <a:lnTo>
                        <a:pt x="44" y="235"/>
                      </a:lnTo>
                      <a:lnTo>
                        <a:pt x="120" y="150"/>
                      </a:lnTo>
                      <a:lnTo>
                        <a:pt x="152" y="83"/>
                      </a:lnTo>
                      <a:lnTo>
                        <a:pt x="272" y="0"/>
                      </a:lnTo>
                      <a:lnTo>
                        <a:pt x="173" y="13"/>
                      </a:lnTo>
                      <a:lnTo>
                        <a:pt x="88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4" name="Freeform 97"/>
                <p:cNvSpPr>
                  <a:spLocks/>
                </p:cNvSpPr>
                <p:nvPr/>
              </p:nvSpPr>
              <p:spPr bwMode="auto">
                <a:xfrm>
                  <a:off x="568" y="2612"/>
                  <a:ext cx="82" cy="55"/>
                </a:xfrm>
                <a:custGeom>
                  <a:avLst/>
                  <a:gdLst>
                    <a:gd name="T0" fmla="*/ 0 w 163"/>
                    <a:gd name="T1" fmla="*/ 85 h 108"/>
                    <a:gd name="T2" fmla="*/ 66 w 163"/>
                    <a:gd name="T3" fmla="*/ 59 h 108"/>
                    <a:gd name="T4" fmla="*/ 163 w 163"/>
                    <a:gd name="T5" fmla="*/ 0 h 108"/>
                    <a:gd name="T6" fmla="*/ 89 w 163"/>
                    <a:gd name="T7" fmla="*/ 72 h 108"/>
                    <a:gd name="T8" fmla="*/ 17 w 163"/>
                    <a:gd name="T9" fmla="*/ 108 h 108"/>
                    <a:gd name="T10" fmla="*/ 0 w 163"/>
                    <a:gd name="T11" fmla="*/ 85 h 108"/>
                    <a:gd name="T12" fmla="*/ 0 w 163"/>
                    <a:gd name="T13" fmla="*/ 85 h 10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3"/>
                    <a:gd name="T22" fmla="*/ 0 h 108"/>
                    <a:gd name="T23" fmla="*/ 163 w 163"/>
                    <a:gd name="T24" fmla="*/ 108 h 10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3" h="108">
                      <a:moveTo>
                        <a:pt x="0" y="85"/>
                      </a:moveTo>
                      <a:lnTo>
                        <a:pt x="66" y="59"/>
                      </a:lnTo>
                      <a:lnTo>
                        <a:pt x="163" y="0"/>
                      </a:lnTo>
                      <a:lnTo>
                        <a:pt x="89" y="72"/>
                      </a:lnTo>
                      <a:lnTo>
                        <a:pt x="17" y="108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5" name="Freeform 98"/>
                <p:cNvSpPr>
                  <a:spLocks/>
                </p:cNvSpPr>
                <p:nvPr/>
              </p:nvSpPr>
              <p:spPr bwMode="auto">
                <a:xfrm>
                  <a:off x="651" y="2564"/>
                  <a:ext cx="246" cy="355"/>
                </a:xfrm>
                <a:custGeom>
                  <a:avLst/>
                  <a:gdLst>
                    <a:gd name="T0" fmla="*/ 31 w 493"/>
                    <a:gd name="T1" fmla="*/ 125 h 711"/>
                    <a:gd name="T2" fmla="*/ 0 w 493"/>
                    <a:gd name="T3" fmla="*/ 182 h 711"/>
                    <a:gd name="T4" fmla="*/ 25 w 493"/>
                    <a:gd name="T5" fmla="*/ 262 h 711"/>
                    <a:gd name="T6" fmla="*/ 67 w 493"/>
                    <a:gd name="T7" fmla="*/ 361 h 711"/>
                    <a:gd name="T8" fmla="*/ 133 w 493"/>
                    <a:gd name="T9" fmla="*/ 369 h 711"/>
                    <a:gd name="T10" fmla="*/ 88 w 493"/>
                    <a:gd name="T11" fmla="*/ 431 h 711"/>
                    <a:gd name="T12" fmla="*/ 223 w 493"/>
                    <a:gd name="T13" fmla="*/ 405 h 711"/>
                    <a:gd name="T14" fmla="*/ 147 w 493"/>
                    <a:gd name="T15" fmla="*/ 471 h 711"/>
                    <a:gd name="T16" fmla="*/ 217 w 493"/>
                    <a:gd name="T17" fmla="*/ 471 h 711"/>
                    <a:gd name="T18" fmla="*/ 97 w 493"/>
                    <a:gd name="T19" fmla="*/ 515 h 711"/>
                    <a:gd name="T20" fmla="*/ 263 w 493"/>
                    <a:gd name="T21" fmla="*/ 494 h 711"/>
                    <a:gd name="T22" fmla="*/ 306 w 493"/>
                    <a:gd name="T23" fmla="*/ 507 h 711"/>
                    <a:gd name="T24" fmla="*/ 217 w 493"/>
                    <a:gd name="T25" fmla="*/ 547 h 711"/>
                    <a:gd name="T26" fmla="*/ 151 w 493"/>
                    <a:gd name="T27" fmla="*/ 541 h 711"/>
                    <a:gd name="T28" fmla="*/ 67 w 493"/>
                    <a:gd name="T29" fmla="*/ 612 h 711"/>
                    <a:gd name="T30" fmla="*/ 61 w 493"/>
                    <a:gd name="T31" fmla="*/ 631 h 711"/>
                    <a:gd name="T32" fmla="*/ 151 w 493"/>
                    <a:gd name="T33" fmla="*/ 591 h 711"/>
                    <a:gd name="T34" fmla="*/ 48 w 493"/>
                    <a:gd name="T35" fmla="*/ 711 h 711"/>
                    <a:gd name="T36" fmla="*/ 194 w 493"/>
                    <a:gd name="T37" fmla="*/ 612 h 711"/>
                    <a:gd name="T38" fmla="*/ 316 w 493"/>
                    <a:gd name="T39" fmla="*/ 559 h 711"/>
                    <a:gd name="T40" fmla="*/ 373 w 493"/>
                    <a:gd name="T41" fmla="*/ 511 h 711"/>
                    <a:gd name="T42" fmla="*/ 405 w 493"/>
                    <a:gd name="T43" fmla="*/ 462 h 711"/>
                    <a:gd name="T44" fmla="*/ 405 w 493"/>
                    <a:gd name="T45" fmla="*/ 532 h 711"/>
                    <a:gd name="T46" fmla="*/ 459 w 493"/>
                    <a:gd name="T47" fmla="*/ 507 h 711"/>
                    <a:gd name="T48" fmla="*/ 489 w 493"/>
                    <a:gd name="T49" fmla="*/ 445 h 711"/>
                    <a:gd name="T50" fmla="*/ 493 w 493"/>
                    <a:gd name="T51" fmla="*/ 378 h 711"/>
                    <a:gd name="T52" fmla="*/ 443 w 493"/>
                    <a:gd name="T53" fmla="*/ 218 h 711"/>
                    <a:gd name="T54" fmla="*/ 377 w 493"/>
                    <a:gd name="T55" fmla="*/ 110 h 711"/>
                    <a:gd name="T56" fmla="*/ 270 w 493"/>
                    <a:gd name="T57" fmla="*/ 30 h 711"/>
                    <a:gd name="T58" fmla="*/ 209 w 493"/>
                    <a:gd name="T59" fmla="*/ 4 h 711"/>
                    <a:gd name="T60" fmla="*/ 120 w 493"/>
                    <a:gd name="T61" fmla="*/ 0 h 711"/>
                    <a:gd name="T62" fmla="*/ 67 w 493"/>
                    <a:gd name="T63" fmla="*/ 40 h 711"/>
                    <a:gd name="T64" fmla="*/ 31 w 493"/>
                    <a:gd name="T65" fmla="*/ 76 h 711"/>
                    <a:gd name="T66" fmla="*/ 31 w 493"/>
                    <a:gd name="T67" fmla="*/ 125 h 711"/>
                    <a:gd name="T68" fmla="*/ 31 w 493"/>
                    <a:gd name="T69" fmla="*/ 125 h 71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93"/>
                    <a:gd name="T106" fmla="*/ 0 h 711"/>
                    <a:gd name="T107" fmla="*/ 493 w 493"/>
                    <a:gd name="T108" fmla="*/ 711 h 711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93" h="711">
                      <a:moveTo>
                        <a:pt x="31" y="125"/>
                      </a:moveTo>
                      <a:lnTo>
                        <a:pt x="0" y="182"/>
                      </a:lnTo>
                      <a:lnTo>
                        <a:pt x="25" y="262"/>
                      </a:lnTo>
                      <a:lnTo>
                        <a:pt x="67" y="361"/>
                      </a:lnTo>
                      <a:lnTo>
                        <a:pt x="133" y="369"/>
                      </a:lnTo>
                      <a:lnTo>
                        <a:pt x="88" y="431"/>
                      </a:lnTo>
                      <a:lnTo>
                        <a:pt x="223" y="405"/>
                      </a:lnTo>
                      <a:lnTo>
                        <a:pt x="147" y="471"/>
                      </a:lnTo>
                      <a:lnTo>
                        <a:pt x="217" y="471"/>
                      </a:lnTo>
                      <a:lnTo>
                        <a:pt x="97" y="515"/>
                      </a:lnTo>
                      <a:lnTo>
                        <a:pt x="263" y="494"/>
                      </a:lnTo>
                      <a:lnTo>
                        <a:pt x="306" y="507"/>
                      </a:lnTo>
                      <a:lnTo>
                        <a:pt x="217" y="547"/>
                      </a:lnTo>
                      <a:lnTo>
                        <a:pt x="151" y="541"/>
                      </a:lnTo>
                      <a:lnTo>
                        <a:pt x="67" y="612"/>
                      </a:lnTo>
                      <a:lnTo>
                        <a:pt x="61" y="631"/>
                      </a:lnTo>
                      <a:lnTo>
                        <a:pt x="151" y="591"/>
                      </a:lnTo>
                      <a:lnTo>
                        <a:pt x="48" y="711"/>
                      </a:lnTo>
                      <a:lnTo>
                        <a:pt x="194" y="612"/>
                      </a:lnTo>
                      <a:lnTo>
                        <a:pt x="316" y="559"/>
                      </a:lnTo>
                      <a:lnTo>
                        <a:pt x="373" y="511"/>
                      </a:lnTo>
                      <a:lnTo>
                        <a:pt x="405" y="462"/>
                      </a:lnTo>
                      <a:lnTo>
                        <a:pt x="405" y="532"/>
                      </a:lnTo>
                      <a:lnTo>
                        <a:pt x="459" y="507"/>
                      </a:lnTo>
                      <a:lnTo>
                        <a:pt x="489" y="445"/>
                      </a:lnTo>
                      <a:lnTo>
                        <a:pt x="493" y="378"/>
                      </a:lnTo>
                      <a:lnTo>
                        <a:pt x="443" y="218"/>
                      </a:lnTo>
                      <a:lnTo>
                        <a:pt x="377" y="110"/>
                      </a:lnTo>
                      <a:lnTo>
                        <a:pt x="270" y="30"/>
                      </a:lnTo>
                      <a:lnTo>
                        <a:pt x="209" y="4"/>
                      </a:lnTo>
                      <a:lnTo>
                        <a:pt x="120" y="0"/>
                      </a:lnTo>
                      <a:lnTo>
                        <a:pt x="67" y="40"/>
                      </a:lnTo>
                      <a:lnTo>
                        <a:pt x="31" y="76"/>
                      </a:lnTo>
                      <a:lnTo>
                        <a:pt x="31" y="1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6" name="Freeform 99"/>
                <p:cNvSpPr>
                  <a:spLocks/>
                </p:cNvSpPr>
                <p:nvPr/>
              </p:nvSpPr>
              <p:spPr bwMode="auto">
                <a:xfrm>
                  <a:off x="612" y="2870"/>
                  <a:ext cx="189" cy="125"/>
                </a:xfrm>
                <a:custGeom>
                  <a:avLst/>
                  <a:gdLst>
                    <a:gd name="T0" fmla="*/ 67 w 379"/>
                    <a:gd name="T1" fmla="*/ 131 h 251"/>
                    <a:gd name="T2" fmla="*/ 50 w 379"/>
                    <a:gd name="T3" fmla="*/ 184 h 251"/>
                    <a:gd name="T4" fmla="*/ 0 w 379"/>
                    <a:gd name="T5" fmla="*/ 251 h 251"/>
                    <a:gd name="T6" fmla="*/ 152 w 379"/>
                    <a:gd name="T7" fmla="*/ 169 h 251"/>
                    <a:gd name="T8" fmla="*/ 251 w 379"/>
                    <a:gd name="T9" fmla="*/ 91 h 251"/>
                    <a:gd name="T10" fmla="*/ 352 w 379"/>
                    <a:gd name="T11" fmla="*/ 49 h 251"/>
                    <a:gd name="T12" fmla="*/ 379 w 379"/>
                    <a:gd name="T13" fmla="*/ 0 h 251"/>
                    <a:gd name="T14" fmla="*/ 282 w 379"/>
                    <a:gd name="T15" fmla="*/ 36 h 251"/>
                    <a:gd name="T16" fmla="*/ 166 w 379"/>
                    <a:gd name="T17" fmla="*/ 125 h 251"/>
                    <a:gd name="T18" fmla="*/ 113 w 379"/>
                    <a:gd name="T19" fmla="*/ 129 h 251"/>
                    <a:gd name="T20" fmla="*/ 145 w 379"/>
                    <a:gd name="T21" fmla="*/ 76 h 251"/>
                    <a:gd name="T22" fmla="*/ 76 w 379"/>
                    <a:gd name="T23" fmla="*/ 108 h 251"/>
                    <a:gd name="T24" fmla="*/ 67 w 379"/>
                    <a:gd name="T25" fmla="*/ 131 h 251"/>
                    <a:gd name="T26" fmla="*/ 67 w 379"/>
                    <a:gd name="T27" fmla="*/ 131 h 25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79"/>
                    <a:gd name="T43" fmla="*/ 0 h 251"/>
                    <a:gd name="T44" fmla="*/ 379 w 379"/>
                    <a:gd name="T45" fmla="*/ 251 h 25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79" h="251">
                      <a:moveTo>
                        <a:pt x="67" y="131"/>
                      </a:moveTo>
                      <a:lnTo>
                        <a:pt x="50" y="184"/>
                      </a:lnTo>
                      <a:lnTo>
                        <a:pt x="0" y="251"/>
                      </a:lnTo>
                      <a:lnTo>
                        <a:pt x="152" y="169"/>
                      </a:lnTo>
                      <a:lnTo>
                        <a:pt x="251" y="91"/>
                      </a:lnTo>
                      <a:lnTo>
                        <a:pt x="352" y="49"/>
                      </a:lnTo>
                      <a:lnTo>
                        <a:pt x="379" y="0"/>
                      </a:lnTo>
                      <a:lnTo>
                        <a:pt x="282" y="36"/>
                      </a:lnTo>
                      <a:lnTo>
                        <a:pt x="166" y="125"/>
                      </a:lnTo>
                      <a:lnTo>
                        <a:pt x="113" y="129"/>
                      </a:lnTo>
                      <a:lnTo>
                        <a:pt x="145" y="76"/>
                      </a:lnTo>
                      <a:lnTo>
                        <a:pt x="76" y="108"/>
                      </a:lnTo>
                      <a:lnTo>
                        <a:pt x="67" y="1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7" name="Freeform 100"/>
                <p:cNvSpPr>
                  <a:spLocks/>
                </p:cNvSpPr>
                <p:nvPr/>
              </p:nvSpPr>
              <p:spPr bwMode="auto">
                <a:xfrm>
                  <a:off x="461" y="2933"/>
                  <a:ext cx="327" cy="415"/>
                </a:xfrm>
                <a:custGeom>
                  <a:avLst/>
                  <a:gdLst>
                    <a:gd name="T0" fmla="*/ 428 w 654"/>
                    <a:gd name="T1" fmla="*/ 50 h 831"/>
                    <a:gd name="T2" fmla="*/ 508 w 654"/>
                    <a:gd name="T3" fmla="*/ 53 h 831"/>
                    <a:gd name="T4" fmla="*/ 593 w 654"/>
                    <a:gd name="T5" fmla="*/ 10 h 831"/>
                    <a:gd name="T6" fmla="*/ 654 w 654"/>
                    <a:gd name="T7" fmla="*/ 0 h 831"/>
                    <a:gd name="T8" fmla="*/ 574 w 654"/>
                    <a:gd name="T9" fmla="*/ 57 h 831"/>
                    <a:gd name="T10" fmla="*/ 544 w 654"/>
                    <a:gd name="T11" fmla="*/ 133 h 831"/>
                    <a:gd name="T12" fmla="*/ 451 w 654"/>
                    <a:gd name="T13" fmla="*/ 183 h 831"/>
                    <a:gd name="T14" fmla="*/ 407 w 654"/>
                    <a:gd name="T15" fmla="*/ 285 h 831"/>
                    <a:gd name="T16" fmla="*/ 262 w 654"/>
                    <a:gd name="T17" fmla="*/ 475 h 831"/>
                    <a:gd name="T18" fmla="*/ 245 w 654"/>
                    <a:gd name="T19" fmla="*/ 542 h 831"/>
                    <a:gd name="T20" fmla="*/ 165 w 654"/>
                    <a:gd name="T21" fmla="*/ 631 h 831"/>
                    <a:gd name="T22" fmla="*/ 198 w 654"/>
                    <a:gd name="T23" fmla="*/ 664 h 831"/>
                    <a:gd name="T24" fmla="*/ 281 w 654"/>
                    <a:gd name="T25" fmla="*/ 662 h 831"/>
                    <a:gd name="T26" fmla="*/ 179 w 654"/>
                    <a:gd name="T27" fmla="*/ 702 h 831"/>
                    <a:gd name="T28" fmla="*/ 129 w 654"/>
                    <a:gd name="T29" fmla="*/ 694 h 831"/>
                    <a:gd name="T30" fmla="*/ 82 w 654"/>
                    <a:gd name="T31" fmla="*/ 688 h 831"/>
                    <a:gd name="T32" fmla="*/ 86 w 654"/>
                    <a:gd name="T33" fmla="*/ 734 h 831"/>
                    <a:gd name="T34" fmla="*/ 209 w 654"/>
                    <a:gd name="T35" fmla="*/ 823 h 831"/>
                    <a:gd name="T36" fmla="*/ 126 w 654"/>
                    <a:gd name="T37" fmla="*/ 831 h 831"/>
                    <a:gd name="T38" fmla="*/ 19 w 654"/>
                    <a:gd name="T39" fmla="*/ 764 h 831"/>
                    <a:gd name="T40" fmla="*/ 0 w 654"/>
                    <a:gd name="T41" fmla="*/ 721 h 831"/>
                    <a:gd name="T42" fmla="*/ 36 w 654"/>
                    <a:gd name="T43" fmla="*/ 631 h 831"/>
                    <a:gd name="T44" fmla="*/ 82 w 654"/>
                    <a:gd name="T45" fmla="*/ 574 h 831"/>
                    <a:gd name="T46" fmla="*/ 99 w 654"/>
                    <a:gd name="T47" fmla="*/ 493 h 831"/>
                    <a:gd name="T48" fmla="*/ 224 w 654"/>
                    <a:gd name="T49" fmla="*/ 230 h 831"/>
                    <a:gd name="T50" fmla="*/ 302 w 654"/>
                    <a:gd name="T51" fmla="*/ 143 h 831"/>
                    <a:gd name="T52" fmla="*/ 384 w 654"/>
                    <a:gd name="T53" fmla="*/ 44 h 831"/>
                    <a:gd name="T54" fmla="*/ 428 w 654"/>
                    <a:gd name="T55" fmla="*/ 50 h 831"/>
                    <a:gd name="T56" fmla="*/ 428 w 654"/>
                    <a:gd name="T57" fmla="*/ 50 h 831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654"/>
                    <a:gd name="T88" fmla="*/ 0 h 831"/>
                    <a:gd name="T89" fmla="*/ 654 w 654"/>
                    <a:gd name="T90" fmla="*/ 831 h 831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654" h="831">
                      <a:moveTo>
                        <a:pt x="428" y="50"/>
                      </a:moveTo>
                      <a:lnTo>
                        <a:pt x="508" y="53"/>
                      </a:lnTo>
                      <a:lnTo>
                        <a:pt x="593" y="10"/>
                      </a:lnTo>
                      <a:lnTo>
                        <a:pt x="654" y="0"/>
                      </a:lnTo>
                      <a:lnTo>
                        <a:pt x="574" y="57"/>
                      </a:lnTo>
                      <a:lnTo>
                        <a:pt x="544" y="133"/>
                      </a:lnTo>
                      <a:lnTo>
                        <a:pt x="451" y="183"/>
                      </a:lnTo>
                      <a:lnTo>
                        <a:pt x="407" y="285"/>
                      </a:lnTo>
                      <a:lnTo>
                        <a:pt x="262" y="475"/>
                      </a:lnTo>
                      <a:lnTo>
                        <a:pt x="245" y="542"/>
                      </a:lnTo>
                      <a:lnTo>
                        <a:pt x="165" y="631"/>
                      </a:lnTo>
                      <a:lnTo>
                        <a:pt x="198" y="664"/>
                      </a:lnTo>
                      <a:lnTo>
                        <a:pt x="281" y="662"/>
                      </a:lnTo>
                      <a:lnTo>
                        <a:pt x="179" y="702"/>
                      </a:lnTo>
                      <a:lnTo>
                        <a:pt x="129" y="694"/>
                      </a:lnTo>
                      <a:lnTo>
                        <a:pt x="82" y="688"/>
                      </a:lnTo>
                      <a:lnTo>
                        <a:pt x="86" y="734"/>
                      </a:lnTo>
                      <a:lnTo>
                        <a:pt x="209" y="823"/>
                      </a:lnTo>
                      <a:lnTo>
                        <a:pt x="126" y="831"/>
                      </a:lnTo>
                      <a:lnTo>
                        <a:pt x="19" y="764"/>
                      </a:lnTo>
                      <a:lnTo>
                        <a:pt x="0" y="721"/>
                      </a:lnTo>
                      <a:lnTo>
                        <a:pt x="36" y="631"/>
                      </a:lnTo>
                      <a:lnTo>
                        <a:pt x="82" y="574"/>
                      </a:lnTo>
                      <a:lnTo>
                        <a:pt x="99" y="493"/>
                      </a:lnTo>
                      <a:lnTo>
                        <a:pt x="224" y="230"/>
                      </a:lnTo>
                      <a:lnTo>
                        <a:pt x="302" y="143"/>
                      </a:lnTo>
                      <a:lnTo>
                        <a:pt x="384" y="44"/>
                      </a:lnTo>
                      <a:lnTo>
                        <a:pt x="428" y="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8" name="Freeform 101"/>
                <p:cNvSpPr>
                  <a:spLocks/>
                </p:cNvSpPr>
                <p:nvPr/>
              </p:nvSpPr>
              <p:spPr bwMode="auto">
                <a:xfrm>
                  <a:off x="1323" y="2577"/>
                  <a:ext cx="452" cy="347"/>
                </a:xfrm>
                <a:custGeom>
                  <a:avLst/>
                  <a:gdLst>
                    <a:gd name="T0" fmla="*/ 0 w 903"/>
                    <a:gd name="T1" fmla="*/ 44 h 694"/>
                    <a:gd name="T2" fmla="*/ 186 w 903"/>
                    <a:gd name="T3" fmla="*/ 147 h 694"/>
                    <a:gd name="T4" fmla="*/ 369 w 903"/>
                    <a:gd name="T5" fmla="*/ 297 h 694"/>
                    <a:gd name="T6" fmla="*/ 481 w 903"/>
                    <a:gd name="T7" fmla="*/ 432 h 694"/>
                    <a:gd name="T8" fmla="*/ 502 w 903"/>
                    <a:gd name="T9" fmla="*/ 508 h 694"/>
                    <a:gd name="T10" fmla="*/ 475 w 903"/>
                    <a:gd name="T11" fmla="*/ 529 h 694"/>
                    <a:gd name="T12" fmla="*/ 289 w 903"/>
                    <a:gd name="T13" fmla="*/ 555 h 694"/>
                    <a:gd name="T14" fmla="*/ 547 w 903"/>
                    <a:gd name="T15" fmla="*/ 559 h 694"/>
                    <a:gd name="T16" fmla="*/ 730 w 903"/>
                    <a:gd name="T17" fmla="*/ 628 h 694"/>
                    <a:gd name="T18" fmla="*/ 800 w 903"/>
                    <a:gd name="T19" fmla="*/ 645 h 694"/>
                    <a:gd name="T20" fmla="*/ 867 w 903"/>
                    <a:gd name="T21" fmla="*/ 688 h 694"/>
                    <a:gd name="T22" fmla="*/ 903 w 903"/>
                    <a:gd name="T23" fmla="*/ 694 h 694"/>
                    <a:gd name="T24" fmla="*/ 850 w 903"/>
                    <a:gd name="T25" fmla="*/ 612 h 694"/>
                    <a:gd name="T26" fmla="*/ 800 w 903"/>
                    <a:gd name="T27" fmla="*/ 493 h 694"/>
                    <a:gd name="T28" fmla="*/ 667 w 903"/>
                    <a:gd name="T29" fmla="*/ 401 h 694"/>
                    <a:gd name="T30" fmla="*/ 485 w 903"/>
                    <a:gd name="T31" fmla="*/ 253 h 694"/>
                    <a:gd name="T32" fmla="*/ 270 w 903"/>
                    <a:gd name="T33" fmla="*/ 90 h 694"/>
                    <a:gd name="T34" fmla="*/ 64 w 903"/>
                    <a:gd name="T35" fmla="*/ 0 h 694"/>
                    <a:gd name="T36" fmla="*/ 0 w 903"/>
                    <a:gd name="T37" fmla="*/ 44 h 694"/>
                    <a:gd name="T38" fmla="*/ 0 w 903"/>
                    <a:gd name="T39" fmla="*/ 44 h 694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903"/>
                    <a:gd name="T61" fmla="*/ 0 h 694"/>
                    <a:gd name="T62" fmla="*/ 903 w 903"/>
                    <a:gd name="T63" fmla="*/ 694 h 694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903" h="694">
                      <a:moveTo>
                        <a:pt x="0" y="44"/>
                      </a:moveTo>
                      <a:lnTo>
                        <a:pt x="186" y="147"/>
                      </a:lnTo>
                      <a:lnTo>
                        <a:pt x="369" y="297"/>
                      </a:lnTo>
                      <a:lnTo>
                        <a:pt x="481" y="432"/>
                      </a:lnTo>
                      <a:lnTo>
                        <a:pt x="502" y="508"/>
                      </a:lnTo>
                      <a:lnTo>
                        <a:pt x="475" y="529"/>
                      </a:lnTo>
                      <a:lnTo>
                        <a:pt x="289" y="555"/>
                      </a:lnTo>
                      <a:lnTo>
                        <a:pt x="547" y="559"/>
                      </a:lnTo>
                      <a:lnTo>
                        <a:pt x="730" y="628"/>
                      </a:lnTo>
                      <a:lnTo>
                        <a:pt x="800" y="645"/>
                      </a:lnTo>
                      <a:lnTo>
                        <a:pt x="867" y="688"/>
                      </a:lnTo>
                      <a:lnTo>
                        <a:pt x="903" y="694"/>
                      </a:lnTo>
                      <a:lnTo>
                        <a:pt x="850" y="612"/>
                      </a:lnTo>
                      <a:lnTo>
                        <a:pt x="800" y="493"/>
                      </a:lnTo>
                      <a:lnTo>
                        <a:pt x="667" y="401"/>
                      </a:lnTo>
                      <a:lnTo>
                        <a:pt x="485" y="253"/>
                      </a:lnTo>
                      <a:lnTo>
                        <a:pt x="270" y="90"/>
                      </a:lnTo>
                      <a:lnTo>
                        <a:pt x="64" y="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29" name="Freeform 102"/>
                <p:cNvSpPr>
                  <a:spLocks/>
                </p:cNvSpPr>
                <p:nvPr/>
              </p:nvSpPr>
              <p:spPr bwMode="auto">
                <a:xfrm>
                  <a:off x="1752" y="2897"/>
                  <a:ext cx="83" cy="407"/>
                </a:xfrm>
                <a:custGeom>
                  <a:avLst/>
                  <a:gdLst>
                    <a:gd name="T0" fmla="*/ 99 w 166"/>
                    <a:gd name="T1" fmla="*/ 150 h 813"/>
                    <a:gd name="T2" fmla="*/ 99 w 166"/>
                    <a:gd name="T3" fmla="*/ 234 h 813"/>
                    <a:gd name="T4" fmla="*/ 133 w 166"/>
                    <a:gd name="T5" fmla="*/ 367 h 813"/>
                    <a:gd name="T6" fmla="*/ 133 w 166"/>
                    <a:gd name="T7" fmla="*/ 509 h 813"/>
                    <a:gd name="T8" fmla="*/ 149 w 166"/>
                    <a:gd name="T9" fmla="*/ 741 h 813"/>
                    <a:gd name="T10" fmla="*/ 139 w 166"/>
                    <a:gd name="T11" fmla="*/ 813 h 813"/>
                    <a:gd name="T12" fmla="*/ 166 w 166"/>
                    <a:gd name="T13" fmla="*/ 707 h 813"/>
                    <a:gd name="T14" fmla="*/ 158 w 166"/>
                    <a:gd name="T15" fmla="*/ 498 h 813"/>
                    <a:gd name="T16" fmla="*/ 149 w 166"/>
                    <a:gd name="T17" fmla="*/ 302 h 813"/>
                    <a:gd name="T18" fmla="*/ 126 w 166"/>
                    <a:gd name="T19" fmla="*/ 217 h 813"/>
                    <a:gd name="T20" fmla="*/ 126 w 166"/>
                    <a:gd name="T21" fmla="*/ 123 h 813"/>
                    <a:gd name="T22" fmla="*/ 90 w 166"/>
                    <a:gd name="T23" fmla="*/ 53 h 813"/>
                    <a:gd name="T24" fmla="*/ 0 w 166"/>
                    <a:gd name="T25" fmla="*/ 0 h 813"/>
                    <a:gd name="T26" fmla="*/ 82 w 166"/>
                    <a:gd name="T27" fmla="*/ 84 h 813"/>
                    <a:gd name="T28" fmla="*/ 99 w 166"/>
                    <a:gd name="T29" fmla="*/ 150 h 813"/>
                    <a:gd name="T30" fmla="*/ 99 w 166"/>
                    <a:gd name="T31" fmla="*/ 150 h 81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66"/>
                    <a:gd name="T49" fmla="*/ 0 h 813"/>
                    <a:gd name="T50" fmla="*/ 166 w 166"/>
                    <a:gd name="T51" fmla="*/ 813 h 81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66" h="813">
                      <a:moveTo>
                        <a:pt x="99" y="150"/>
                      </a:moveTo>
                      <a:lnTo>
                        <a:pt x="99" y="234"/>
                      </a:lnTo>
                      <a:lnTo>
                        <a:pt x="133" y="367"/>
                      </a:lnTo>
                      <a:lnTo>
                        <a:pt x="133" y="509"/>
                      </a:lnTo>
                      <a:lnTo>
                        <a:pt x="149" y="741"/>
                      </a:lnTo>
                      <a:lnTo>
                        <a:pt x="139" y="813"/>
                      </a:lnTo>
                      <a:lnTo>
                        <a:pt x="166" y="707"/>
                      </a:lnTo>
                      <a:lnTo>
                        <a:pt x="158" y="498"/>
                      </a:lnTo>
                      <a:lnTo>
                        <a:pt x="149" y="302"/>
                      </a:lnTo>
                      <a:lnTo>
                        <a:pt x="126" y="217"/>
                      </a:lnTo>
                      <a:lnTo>
                        <a:pt x="126" y="123"/>
                      </a:lnTo>
                      <a:lnTo>
                        <a:pt x="90" y="53"/>
                      </a:lnTo>
                      <a:lnTo>
                        <a:pt x="0" y="0"/>
                      </a:lnTo>
                      <a:lnTo>
                        <a:pt x="82" y="84"/>
                      </a:lnTo>
                      <a:lnTo>
                        <a:pt x="99" y="1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0" name="Freeform 103"/>
                <p:cNvSpPr>
                  <a:spLocks/>
                </p:cNvSpPr>
                <p:nvPr/>
              </p:nvSpPr>
              <p:spPr bwMode="auto">
                <a:xfrm>
                  <a:off x="596" y="2509"/>
                  <a:ext cx="86" cy="78"/>
                </a:xfrm>
                <a:custGeom>
                  <a:avLst/>
                  <a:gdLst>
                    <a:gd name="T0" fmla="*/ 32 w 171"/>
                    <a:gd name="T1" fmla="*/ 127 h 155"/>
                    <a:gd name="T2" fmla="*/ 86 w 171"/>
                    <a:gd name="T3" fmla="*/ 51 h 155"/>
                    <a:gd name="T4" fmla="*/ 171 w 171"/>
                    <a:gd name="T5" fmla="*/ 0 h 155"/>
                    <a:gd name="T6" fmla="*/ 107 w 171"/>
                    <a:gd name="T7" fmla="*/ 83 h 155"/>
                    <a:gd name="T8" fmla="*/ 49 w 171"/>
                    <a:gd name="T9" fmla="*/ 144 h 155"/>
                    <a:gd name="T10" fmla="*/ 0 w 171"/>
                    <a:gd name="T11" fmla="*/ 155 h 155"/>
                    <a:gd name="T12" fmla="*/ 32 w 171"/>
                    <a:gd name="T13" fmla="*/ 127 h 155"/>
                    <a:gd name="T14" fmla="*/ 32 w 171"/>
                    <a:gd name="T15" fmla="*/ 127 h 15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71"/>
                    <a:gd name="T25" fmla="*/ 0 h 155"/>
                    <a:gd name="T26" fmla="*/ 171 w 171"/>
                    <a:gd name="T27" fmla="*/ 155 h 15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71" h="155">
                      <a:moveTo>
                        <a:pt x="32" y="127"/>
                      </a:moveTo>
                      <a:lnTo>
                        <a:pt x="86" y="51"/>
                      </a:lnTo>
                      <a:lnTo>
                        <a:pt x="171" y="0"/>
                      </a:lnTo>
                      <a:lnTo>
                        <a:pt x="107" y="83"/>
                      </a:lnTo>
                      <a:lnTo>
                        <a:pt x="49" y="144"/>
                      </a:lnTo>
                      <a:lnTo>
                        <a:pt x="0" y="155"/>
                      </a:lnTo>
                      <a:lnTo>
                        <a:pt x="32" y="127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1" name="Freeform 104"/>
                <p:cNvSpPr>
                  <a:spLocks/>
                </p:cNvSpPr>
                <p:nvPr/>
              </p:nvSpPr>
              <p:spPr bwMode="auto">
                <a:xfrm>
                  <a:off x="550" y="2559"/>
                  <a:ext cx="113" cy="99"/>
                </a:xfrm>
                <a:custGeom>
                  <a:avLst/>
                  <a:gdLst>
                    <a:gd name="T0" fmla="*/ 55 w 224"/>
                    <a:gd name="T1" fmla="*/ 152 h 198"/>
                    <a:gd name="T2" fmla="*/ 123 w 224"/>
                    <a:gd name="T3" fmla="*/ 97 h 198"/>
                    <a:gd name="T4" fmla="*/ 165 w 224"/>
                    <a:gd name="T5" fmla="*/ 80 h 198"/>
                    <a:gd name="T6" fmla="*/ 173 w 224"/>
                    <a:gd name="T7" fmla="*/ 27 h 198"/>
                    <a:gd name="T8" fmla="*/ 224 w 224"/>
                    <a:gd name="T9" fmla="*/ 0 h 198"/>
                    <a:gd name="T10" fmla="*/ 180 w 224"/>
                    <a:gd name="T11" fmla="*/ 76 h 198"/>
                    <a:gd name="T12" fmla="*/ 156 w 224"/>
                    <a:gd name="T13" fmla="*/ 112 h 198"/>
                    <a:gd name="T14" fmla="*/ 87 w 224"/>
                    <a:gd name="T15" fmla="*/ 160 h 198"/>
                    <a:gd name="T16" fmla="*/ 15 w 224"/>
                    <a:gd name="T17" fmla="*/ 198 h 198"/>
                    <a:gd name="T18" fmla="*/ 0 w 224"/>
                    <a:gd name="T19" fmla="*/ 152 h 198"/>
                    <a:gd name="T20" fmla="*/ 55 w 224"/>
                    <a:gd name="T21" fmla="*/ 152 h 198"/>
                    <a:gd name="T22" fmla="*/ 55 w 224"/>
                    <a:gd name="T23" fmla="*/ 152 h 19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24"/>
                    <a:gd name="T37" fmla="*/ 0 h 198"/>
                    <a:gd name="T38" fmla="*/ 224 w 224"/>
                    <a:gd name="T39" fmla="*/ 198 h 19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24" h="198">
                      <a:moveTo>
                        <a:pt x="55" y="152"/>
                      </a:moveTo>
                      <a:lnTo>
                        <a:pt x="123" y="97"/>
                      </a:lnTo>
                      <a:lnTo>
                        <a:pt x="165" y="80"/>
                      </a:lnTo>
                      <a:lnTo>
                        <a:pt x="173" y="27"/>
                      </a:lnTo>
                      <a:lnTo>
                        <a:pt x="224" y="0"/>
                      </a:lnTo>
                      <a:lnTo>
                        <a:pt x="180" y="76"/>
                      </a:lnTo>
                      <a:lnTo>
                        <a:pt x="156" y="112"/>
                      </a:lnTo>
                      <a:lnTo>
                        <a:pt x="87" y="160"/>
                      </a:lnTo>
                      <a:lnTo>
                        <a:pt x="15" y="198"/>
                      </a:lnTo>
                      <a:lnTo>
                        <a:pt x="0" y="152"/>
                      </a:lnTo>
                      <a:lnTo>
                        <a:pt x="55" y="152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2" name="Freeform 105"/>
                <p:cNvSpPr>
                  <a:spLocks/>
                </p:cNvSpPr>
                <p:nvPr/>
              </p:nvSpPr>
              <p:spPr bwMode="auto">
                <a:xfrm>
                  <a:off x="576" y="2644"/>
                  <a:ext cx="54" cy="58"/>
                </a:xfrm>
                <a:custGeom>
                  <a:avLst/>
                  <a:gdLst>
                    <a:gd name="T0" fmla="*/ 0 w 109"/>
                    <a:gd name="T1" fmla="*/ 76 h 116"/>
                    <a:gd name="T2" fmla="*/ 44 w 109"/>
                    <a:gd name="T3" fmla="*/ 56 h 116"/>
                    <a:gd name="T4" fmla="*/ 109 w 109"/>
                    <a:gd name="T5" fmla="*/ 0 h 116"/>
                    <a:gd name="T6" fmla="*/ 89 w 109"/>
                    <a:gd name="T7" fmla="*/ 56 h 116"/>
                    <a:gd name="T8" fmla="*/ 17 w 109"/>
                    <a:gd name="T9" fmla="*/ 116 h 116"/>
                    <a:gd name="T10" fmla="*/ 0 w 109"/>
                    <a:gd name="T11" fmla="*/ 76 h 116"/>
                    <a:gd name="T12" fmla="*/ 0 w 109"/>
                    <a:gd name="T13" fmla="*/ 76 h 11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9"/>
                    <a:gd name="T22" fmla="*/ 0 h 116"/>
                    <a:gd name="T23" fmla="*/ 109 w 109"/>
                    <a:gd name="T24" fmla="*/ 116 h 11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9" h="116">
                      <a:moveTo>
                        <a:pt x="0" y="76"/>
                      </a:moveTo>
                      <a:lnTo>
                        <a:pt x="44" y="56"/>
                      </a:lnTo>
                      <a:lnTo>
                        <a:pt x="109" y="0"/>
                      </a:lnTo>
                      <a:lnTo>
                        <a:pt x="89" y="56"/>
                      </a:lnTo>
                      <a:lnTo>
                        <a:pt x="17" y="116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3" name="Freeform 106"/>
                <p:cNvSpPr>
                  <a:spLocks/>
                </p:cNvSpPr>
                <p:nvPr/>
              </p:nvSpPr>
              <p:spPr bwMode="auto">
                <a:xfrm>
                  <a:off x="590" y="2686"/>
                  <a:ext cx="29" cy="44"/>
                </a:xfrm>
                <a:custGeom>
                  <a:avLst/>
                  <a:gdLst>
                    <a:gd name="T0" fmla="*/ 0 w 57"/>
                    <a:gd name="T1" fmla="*/ 57 h 89"/>
                    <a:gd name="T2" fmla="*/ 57 w 57"/>
                    <a:gd name="T3" fmla="*/ 0 h 89"/>
                    <a:gd name="T4" fmla="*/ 57 w 57"/>
                    <a:gd name="T5" fmla="*/ 42 h 89"/>
                    <a:gd name="T6" fmla="*/ 28 w 57"/>
                    <a:gd name="T7" fmla="*/ 89 h 89"/>
                    <a:gd name="T8" fmla="*/ 0 w 57"/>
                    <a:gd name="T9" fmla="*/ 57 h 89"/>
                    <a:gd name="T10" fmla="*/ 0 w 57"/>
                    <a:gd name="T11" fmla="*/ 57 h 8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57"/>
                    <a:gd name="T19" fmla="*/ 0 h 89"/>
                    <a:gd name="T20" fmla="*/ 57 w 57"/>
                    <a:gd name="T21" fmla="*/ 89 h 8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57" h="89">
                      <a:moveTo>
                        <a:pt x="0" y="57"/>
                      </a:moveTo>
                      <a:lnTo>
                        <a:pt x="57" y="0"/>
                      </a:lnTo>
                      <a:lnTo>
                        <a:pt x="57" y="42"/>
                      </a:lnTo>
                      <a:lnTo>
                        <a:pt x="28" y="89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solidFill>
                  <a:srgbClr val="8989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4" name="Freeform 107"/>
                <p:cNvSpPr>
                  <a:spLocks/>
                </p:cNvSpPr>
                <p:nvPr/>
              </p:nvSpPr>
              <p:spPr bwMode="auto">
                <a:xfrm>
                  <a:off x="453" y="2641"/>
                  <a:ext cx="521" cy="795"/>
                </a:xfrm>
                <a:custGeom>
                  <a:avLst/>
                  <a:gdLst>
                    <a:gd name="T0" fmla="*/ 989 w 1042"/>
                    <a:gd name="T1" fmla="*/ 258 h 1591"/>
                    <a:gd name="T2" fmla="*/ 1000 w 1042"/>
                    <a:gd name="T3" fmla="*/ 384 h 1591"/>
                    <a:gd name="T4" fmla="*/ 968 w 1042"/>
                    <a:gd name="T5" fmla="*/ 427 h 1591"/>
                    <a:gd name="T6" fmla="*/ 935 w 1042"/>
                    <a:gd name="T7" fmla="*/ 481 h 1591"/>
                    <a:gd name="T8" fmla="*/ 876 w 1042"/>
                    <a:gd name="T9" fmla="*/ 517 h 1591"/>
                    <a:gd name="T10" fmla="*/ 812 w 1042"/>
                    <a:gd name="T11" fmla="*/ 517 h 1591"/>
                    <a:gd name="T12" fmla="*/ 747 w 1042"/>
                    <a:gd name="T13" fmla="*/ 638 h 1591"/>
                    <a:gd name="T14" fmla="*/ 681 w 1042"/>
                    <a:gd name="T15" fmla="*/ 726 h 1591"/>
                    <a:gd name="T16" fmla="*/ 650 w 1042"/>
                    <a:gd name="T17" fmla="*/ 804 h 1591"/>
                    <a:gd name="T18" fmla="*/ 601 w 1042"/>
                    <a:gd name="T19" fmla="*/ 872 h 1591"/>
                    <a:gd name="T20" fmla="*/ 563 w 1042"/>
                    <a:gd name="T21" fmla="*/ 998 h 1591"/>
                    <a:gd name="T22" fmla="*/ 525 w 1042"/>
                    <a:gd name="T23" fmla="*/ 1119 h 1591"/>
                    <a:gd name="T24" fmla="*/ 456 w 1042"/>
                    <a:gd name="T25" fmla="*/ 1226 h 1591"/>
                    <a:gd name="T26" fmla="*/ 428 w 1042"/>
                    <a:gd name="T27" fmla="*/ 1304 h 1591"/>
                    <a:gd name="T28" fmla="*/ 392 w 1042"/>
                    <a:gd name="T29" fmla="*/ 1336 h 1591"/>
                    <a:gd name="T30" fmla="*/ 355 w 1042"/>
                    <a:gd name="T31" fmla="*/ 1355 h 1591"/>
                    <a:gd name="T32" fmla="*/ 306 w 1042"/>
                    <a:gd name="T33" fmla="*/ 1355 h 1591"/>
                    <a:gd name="T34" fmla="*/ 241 w 1042"/>
                    <a:gd name="T35" fmla="*/ 1384 h 1591"/>
                    <a:gd name="T36" fmla="*/ 217 w 1042"/>
                    <a:gd name="T37" fmla="*/ 1401 h 1591"/>
                    <a:gd name="T38" fmla="*/ 321 w 1042"/>
                    <a:gd name="T39" fmla="*/ 1429 h 1591"/>
                    <a:gd name="T40" fmla="*/ 359 w 1042"/>
                    <a:gd name="T41" fmla="*/ 1444 h 1591"/>
                    <a:gd name="T42" fmla="*/ 302 w 1042"/>
                    <a:gd name="T43" fmla="*/ 1461 h 1591"/>
                    <a:gd name="T44" fmla="*/ 177 w 1042"/>
                    <a:gd name="T45" fmla="*/ 1433 h 1591"/>
                    <a:gd name="T46" fmla="*/ 108 w 1042"/>
                    <a:gd name="T47" fmla="*/ 1429 h 1591"/>
                    <a:gd name="T48" fmla="*/ 68 w 1042"/>
                    <a:gd name="T49" fmla="*/ 1427 h 1591"/>
                    <a:gd name="T50" fmla="*/ 148 w 1042"/>
                    <a:gd name="T51" fmla="*/ 1484 h 1591"/>
                    <a:gd name="T52" fmla="*/ 177 w 1042"/>
                    <a:gd name="T53" fmla="*/ 1526 h 1591"/>
                    <a:gd name="T54" fmla="*/ 0 w 1042"/>
                    <a:gd name="T55" fmla="*/ 1465 h 1591"/>
                    <a:gd name="T56" fmla="*/ 220 w 1042"/>
                    <a:gd name="T57" fmla="*/ 1591 h 1591"/>
                    <a:gd name="T58" fmla="*/ 262 w 1042"/>
                    <a:gd name="T59" fmla="*/ 1524 h 1591"/>
                    <a:gd name="T60" fmla="*/ 325 w 1042"/>
                    <a:gd name="T61" fmla="*/ 1505 h 1591"/>
                    <a:gd name="T62" fmla="*/ 374 w 1042"/>
                    <a:gd name="T63" fmla="*/ 1480 h 1591"/>
                    <a:gd name="T64" fmla="*/ 414 w 1042"/>
                    <a:gd name="T65" fmla="*/ 1397 h 1591"/>
                    <a:gd name="T66" fmla="*/ 496 w 1042"/>
                    <a:gd name="T67" fmla="*/ 1271 h 1591"/>
                    <a:gd name="T68" fmla="*/ 604 w 1042"/>
                    <a:gd name="T69" fmla="*/ 1106 h 1591"/>
                    <a:gd name="T70" fmla="*/ 715 w 1042"/>
                    <a:gd name="T71" fmla="*/ 844 h 1591"/>
                    <a:gd name="T72" fmla="*/ 867 w 1042"/>
                    <a:gd name="T73" fmla="*/ 602 h 1591"/>
                    <a:gd name="T74" fmla="*/ 956 w 1042"/>
                    <a:gd name="T75" fmla="*/ 513 h 1591"/>
                    <a:gd name="T76" fmla="*/ 1042 w 1042"/>
                    <a:gd name="T77" fmla="*/ 348 h 1591"/>
                    <a:gd name="T78" fmla="*/ 1025 w 1042"/>
                    <a:gd name="T79" fmla="*/ 207 h 1591"/>
                    <a:gd name="T80" fmla="*/ 903 w 1042"/>
                    <a:gd name="T81" fmla="*/ 0 h 1591"/>
                    <a:gd name="T82" fmla="*/ 952 w 1042"/>
                    <a:gd name="T83" fmla="*/ 161 h 1591"/>
                    <a:gd name="T84" fmla="*/ 989 w 1042"/>
                    <a:gd name="T85" fmla="*/ 258 h 1591"/>
                    <a:gd name="T86" fmla="*/ 989 w 1042"/>
                    <a:gd name="T87" fmla="*/ 258 h 1591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1042"/>
                    <a:gd name="T133" fmla="*/ 0 h 1591"/>
                    <a:gd name="T134" fmla="*/ 1042 w 1042"/>
                    <a:gd name="T135" fmla="*/ 1591 h 1591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1042" h="1591">
                      <a:moveTo>
                        <a:pt x="989" y="258"/>
                      </a:moveTo>
                      <a:lnTo>
                        <a:pt x="1000" y="384"/>
                      </a:lnTo>
                      <a:lnTo>
                        <a:pt x="968" y="427"/>
                      </a:lnTo>
                      <a:lnTo>
                        <a:pt x="935" y="481"/>
                      </a:lnTo>
                      <a:lnTo>
                        <a:pt x="876" y="517"/>
                      </a:lnTo>
                      <a:lnTo>
                        <a:pt x="812" y="517"/>
                      </a:lnTo>
                      <a:lnTo>
                        <a:pt x="747" y="638"/>
                      </a:lnTo>
                      <a:lnTo>
                        <a:pt x="681" y="726"/>
                      </a:lnTo>
                      <a:lnTo>
                        <a:pt x="650" y="804"/>
                      </a:lnTo>
                      <a:lnTo>
                        <a:pt x="601" y="872"/>
                      </a:lnTo>
                      <a:lnTo>
                        <a:pt x="563" y="998"/>
                      </a:lnTo>
                      <a:lnTo>
                        <a:pt x="525" y="1119"/>
                      </a:lnTo>
                      <a:lnTo>
                        <a:pt x="456" y="1226"/>
                      </a:lnTo>
                      <a:lnTo>
                        <a:pt x="428" y="1304"/>
                      </a:lnTo>
                      <a:lnTo>
                        <a:pt x="392" y="1336"/>
                      </a:lnTo>
                      <a:lnTo>
                        <a:pt x="355" y="1355"/>
                      </a:lnTo>
                      <a:lnTo>
                        <a:pt x="306" y="1355"/>
                      </a:lnTo>
                      <a:lnTo>
                        <a:pt x="241" y="1384"/>
                      </a:lnTo>
                      <a:lnTo>
                        <a:pt x="217" y="1401"/>
                      </a:lnTo>
                      <a:lnTo>
                        <a:pt x="321" y="1429"/>
                      </a:lnTo>
                      <a:lnTo>
                        <a:pt x="359" y="1444"/>
                      </a:lnTo>
                      <a:lnTo>
                        <a:pt x="302" y="1461"/>
                      </a:lnTo>
                      <a:lnTo>
                        <a:pt x="177" y="1433"/>
                      </a:lnTo>
                      <a:lnTo>
                        <a:pt x="108" y="1429"/>
                      </a:lnTo>
                      <a:lnTo>
                        <a:pt x="68" y="1427"/>
                      </a:lnTo>
                      <a:lnTo>
                        <a:pt x="148" y="1484"/>
                      </a:lnTo>
                      <a:lnTo>
                        <a:pt x="177" y="1526"/>
                      </a:lnTo>
                      <a:lnTo>
                        <a:pt x="0" y="1465"/>
                      </a:lnTo>
                      <a:lnTo>
                        <a:pt x="220" y="1591"/>
                      </a:lnTo>
                      <a:lnTo>
                        <a:pt x="262" y="1524"/>
                      </a:lnTo>
                      <a:lnTo>
                        <a:pt x="325" y="1505"/>
                      </a:lnTo>
                      <a:lnTo>
                        <a:pt x="374" y="1480"/>
                      </a:lnTo>
                      <a:lnTo>
                        <a:pt x="414" y="1397"/>
                      </a:lnTo>
                      <a:lnTo>
                        <a:pt x="496" y="1271"/>
                      </a:lnTo>
                      <a:lnTo>
                        <a:pt x="604" y="1106"/>
                      </a:lnTo>
                      <a:lnTo>
                        <a:pt x="715" y="844"/>
                      </a:lnTo>
                      <a:lnTo>
                        <a:pt x="867" y="602"/>
                      </a:lnTo>
                      <a:lnTo>
                        <a:pt x="956" y="513"/>
                      </a:lnTo>
                      <a:lnTo>
                        <a:pt x="1042" y="348"/>
                      </a:lnTo>
                      <a:lnTo>
                        <a:pt x="1025" y="207"/>
                      </a:lnTo>
                      <a:lnTo>
                        <a:pt x="903" y="0"/>
                      </a:lnTo>
                      <a:lnTo>
                        <a:pt x="952" y="161"/>
                      </a:lnTo>
                      <a:lnTo>
                        <a:pt x="989" y="258"/>
                      </a:lnTo>
                      <a:close/>
                    </a:path>
                  </a:pathLst>
                </a:custGeom>
                <a:solidFill>
                  <a:srgbClr val="B8B8D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5" name="Freeform 108"/>
                <p:cNvSpPr>
                  <a:spLocks/>
                </p:cNvSpPr>
                <p:nvPr/>
              </p:nvSpPr>
              <p:spPr bwMode="auto">
                <a:xfrm>
                  <a:off x="1316" y="2200"/>
                  <a:ext cx="104" cy="68"/>
                </a:xfrm>
                <a:custGeom>
                  <a:avLst/>
                  <a:gdLst>
                    <a:gd name="T0" fmla="*/ 0 w 210"/>
                    <a:gd name="T1" fmla="*/ 0 h 137"/>
                    <a:gd name="T2" fmla="*/ 65 w 210"/>
                    <a:gd name="T3" fmla="*/ 97 h 137"/>
                    <a:gd name="T4" fmla="*/ 86 w 210"/>
                    <a:gd name="T5" fmla="*/ 137 h 137"/>
                    <a:gd name="T6" fmla="*/ 143 w 210"/>
                    <a:gd name="T7" fmla="*/ 100 h 137"/>
                    <a:gd name="T8" fmla="*/ 210 w 210"/>
                    <a:gd name="T9" fmla="*/ 34 h 137"/>
                    <a:gd name="T10" fmla="*/ 101 w 210"/>
                    <a:gd name="T11" fmla="*/ 38 h 137"/>
                    <a:gd name="T12" fmla="*/ 61 w 210"/>
                    <a:gd name="T13" fmla="*/ 38 h 137"/>
                    <a:gd name="T14" fmla="*/ 0 w 210"/>
                    <a:gd name="T15" fmla="*/ 0 h 137"/>
                    <a:gd name="T16" fmla="*/ 0 w 210"/>
                    <a:gd name="T17" fmla="*/ 0 h 13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10"/>
                    <a:gd name="T28" fmla="*/ 0 h 137"/>
                    <a:gd name="T29" fmla="*/ 210 w 210"/>
                    <a:gd name="T30" fmla="*/ 137 h 13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10" h="137">
                      <a:moveTo>
                        <a:pt x="0" y="0"/>
                      </a:moveTo>
                      <a:lnTo>
                        <a:pt x="65" y="97"/>
                      </a:lnTo>
                      <a:lnTo>
                        <a:pt x="86" y="137"/>
                      </a:lnTo>
                      <a:lnTo>
                        <a:pt x="143" y="100"/>
                      </a:lnTo>
                      <a:lnTo>
                        <a:pt x="210" y="34"/>
                      </a:lnTo>
                      <a:lnTo>
                        <a:pt x="101" y="38"/>
                      </a:lnTo>
                      <a:lnTo>
                        <a:pt x="61" y="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A5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6" name="Freeform 109"/>
                <p:cNvSpPr>
                  <a:spLocks/>
                </p:cNvSpPr>
                <p:nvPr/>
              </p:nvSpPr>
              <p:spPr bwMode="auto">
                <a:xfrm>
                  <a:off x="412" y="3395"/>
                  <a:ext cx="33" cy="82"/>
                </a:xfrm>
                <a:custGeom>
                  <a:avLst/>
                  <a:gdLst>
                    <a:gd name="T0" fmla="*/ 67 w 67"/>
                    <a:gd name="T1" fmla="*/ 0 h 165"/>
                    <a:gd name="T2" fmla="*/ 57 w 67"/>
                    <a:gd name="T3" fmla="*/ 59 h 165"/>
                    <a:gd name="T4" fmla="*/ 29 w 67"/>
                    <a:gd name="T5" fmla="*/ 137 h 165"/>
                    <a:gd name="T6" fmla="*/ 4 w 67"/>
                    <a:gd name="T7" fmla="*/ 165 h 165"/>
                    <a:gd name="T8" fmla="*/ 0 w 67"/>
                    <a:gd name="T9" fmla="*/ 105 h 165"/>
                    <a:gd name="T10" fmla="*/ 34 w 67"/>
                    <a:gd name="T11" fmla="*/ 46 h 165"/>
                    <a:gd name="T12" fmla="*/ 67 w 67"/>
                    <a:gd name="T13" fmla="*/ 0 h 165"/>
                    <a:gd name="T14" fmla="*/ 67 w 67"/>
                    <a:gd name="T15" fmla="*/ 0 h 16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7"/>
                    <a:gd name="T25" fmla="*/ 0 h 165"/>
                    <a:gd name="T26" fmla="*/ 67 w 67"/>
                    <a:gd name="T27" fmla="*/ 165 h 16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7" h="165">
                      <a:moveTo>
                        <a:pt x="67" y="0"/>
                      </a:moveTo>
                      <a:lnTo>
                        <a:pt x="57" y="59"/>
                      </a:lnTo>
                      <a:lnTo>
                        <a:pt x="29" y="137"/>
                      </a:lnTo>
                      <a:lnTo>
                        <a:pt x="4" y="165"/>
                      </a:lnTo>
                      <a:lnTo>
                        <a:pt x="0" y="105"/>
                      </a:lnTo>
                      <a:lnTo>
                        <a:pt x="34" y="46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FF73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7" name="Freeform 110"/>
                <p:cNvSpPr>
                  <a:spLocks/>
                </p:cNvSpPr>
                <p:nvPr/>
              </p:nvSpPr>
              <p:spPr bwMode="auto">
                <a:xfrm>
                  <a:off x="407" y="3669"/>
                  <a:ext cx="134" cy="27"/>
                </a:xfrm>
                <a:custGeom>
                  <a:avLst/>
                  <a:gdLst>
                    <a:gd name="T0" fmla="*/ 47 w 268"/>
                    <a:gd name="T1" fmla="*/ 12 h 54"/>
                    <a:gd name="T2" fmla="*/ 156 w 268"/>
                    <a:gd name="T3" fmla="*/ 2 h 54"/>
                    <a:gd name="T4" fmla="*/ 247 w 268"/>
                    <a:gd name="T5" fmla="*/ 12 h 54"/>
                    <a:gd name="T6" fmla="*/ 268 w 268"/>
                    <a:gd name="T7" fmla="*/ 44 h 54"/>
                    <a:gd name="T8" fmla="*/ 116 w 268"/>
                    <a:gd name="T9" fmla="*/ 54 h 54"/>
                    <a:gd name="T10" fmla="*/ 53 w 268"/>
                    <a:gd name="T11" fmla="*/ 54 h 54"/>
                    <a:gd name="T12" fmla="*/ 0 w 268"/>
                    <a:gd name="T13" fmla="*/ 0 h 54"/>
                    <a:gd name="T14" fmla="*/ 47 w 268"/>
                    <a:gd name="T15" fmla="*/ 12 h 54"/>
                    <a:gd name="T16" fmla="*/ 47 w 268"/>
                    <a:gd name="T17" fmla="*/ 12 h 5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68"/>
                    <a:gd name="T28" fmla="*/ 0 h 54"/>
                    <a:gd name="T29" fmla="*/ 268 w 268"/>
                    <a:gd name="T30" fmla="*/ 54 h 5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68" h="54">
                      <a:moveTo>
                        <a:pt x="47" y="12"/>
                      </a:moveTo>
                      <a:lnTo>
                        <a:pt x="156" y="2"/>
                      </a:lnTo>
                      <a:lnTo>
                        <a:pt x="247" y="12"/>
                      </a:lnTo>
                      <a:lnTo>
                        <a:pt x="268" y="44"/>
                      </a:lnTo>
                      <a:lnTo>
                        <a:pt x="116" y="54"/>
                      </a:lnTo>
                      <a:lnTo>
                        <a:pt x="53" y="54"/>
                      </a:lnTo>
                      <a:lnTo>
                        <a:pt x="0" y="0"/>
                      </a:lnTo>
                      <a:lnTo>
                        <a:pt x="47" y="12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8" name="Freeform 111"/>
                <p:cNvSpPr>
                  <a:spLocks/>
                </p:cNvSpPr>
                <p:nvPr/>
              </p:nvSpPr>
              <p:spPr bwMode="auto">
                <a:xfrm>
                  <a:off x="440" y="3490"/>
                  <a:ext cx="17" cy="37"/>
                </a:xfrm>
                <a:custGeom>
                  <a:avLst/>
                  <a:gdLst>
                    <a:gd name="T0" fmla="*/ 0 w 34"/>
                    <a:gd name="T1" fmla="*/ 4 h 74"/>
                    <a:gd name="T2" fmla="*/ 0 w 34"/>
                    <a:gd name="T3" fmla="*/ 74 h 74"/>
                    <a:gd name="T4" fmla="*/ 34 w 34"/>
                    <a:gd name="T5" fmla="*/ 0 h 74"/>
                    <a:gd name="T6" fmla="*/ 0 w 34"/>
                    <a:gd name="T7" fmla="*/ 4 h 74"/>
                    <a:gd name="T8" fmla="*/ 0 w 34"/>
                    <a:gd name="T9" fmla="*/ 4 h 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4"/>
                    <a:gd name="T16" fmla="*/ 0 h 74"/>
                    <a:gd name="T17" fmla="*/ 34 w 34"/>
                    <a:gd name="T18" fmla="*/ 74 h 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4" h="74">
                      <a:moveTo>
                        <a:pt x="0" y="4"/>
                      </a:moveTo>
                      <a:lnTo>
                        <a:pt x="0" y="74"/>
                      </a:lnTo>
                      <a:lnTo>
                        <a:pt x="34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39" name="Freeform 112"/>
                <p:cNvSpPr>
                  <a:spLocks/>
                </p:cNvSpPr>
                <p:nvPr/>
              </p:nvSpPr>
              <p:spPr bwMode="auto">
                <a:xfrm>
                  <a:off x="1677" y="3350"/>
                  <a:ext cx="87" cy="129"/>
                </a:xfrm>
                <a:custGeom>
                  <a:avLst/>
                  <a:gdLst>
                    <a:gd name="T0" fmla="*/ 6 w 175"/>
                    <a:gd name="T1" fmla="*/ 5 h 258"/>
                    <a:gd name="T2" fmla="*/ 44 w 175"/>
                    <a:gd name="T3" fmla="*/ 32 h 258"/>
                    <a:gd name="T4" fmla="*/ 0 w 175"/>
                    <a:gd name="T5" fmla="*/ 68 h 258"/>
                    <a:gd name="T6" fmla="*/ 32 w 175"/>
                    <a:gd name="T7" fmla="*/ 97 h 258"/>
                    <a:gd name="T8" fmla="*/ 32 w 175"/>
                    <a:gd name="T9" fmla="*/ 123 h 258"/>
                    <a:gd name="T10" fmla="*/ 25 w 175"/>
                    <a:gd name="T11" fmla="*/ 169 h 258"/>
                    <a:gd name="T12" fmla="*/ 44 w 175"/>
                    <a:gd name="T13" fmla="*/ 216 h 258"/>
                    <a:gd name="T14" fmla="*/ 48 w 175"/>
                    <a:gd name="T15" fmla="*/ 258 h 258"/>
                    <a:gd name="T16" fmla="*/ 101 w 175"/>
                    <a:gd name="T17" fmla="*/ 241 h 258"/>
                    <a:gd name="T18" fmla="*/ 162 w 175"/>
                    <a:gd name="T19" fmla="*/ 218 h 258"/>
                    <a:gd name="T20" fmla="*/ 150 w 175"/>
                    <a:gd name="T21" fmla="*/ 188 h 258"/>
                    <a:gd name="T22" fmla="*/ 160 w 175"/>
                    <a:gd name="T23" fmla="*/ 146 h 258"/>
                    <a:gd name="T24" fmla="*/ 175 w 175"/>
                    <a:gd name="T25" fmla="*/ 104 h 258"/>
                    <a:gd name="T26" fmla="*/ 141 w 175"/>
                    <a:gd name="T27" fmla="*/ 57 h 258"/>
                    <a:gd name="T28" fmla="*/ 118 w 175"/>
                    <a:gd name="T29" fmla="*/ 40 h 258"/>
                    <a:gd name="T30" fmla="*/ 150 w 175"/>
                    <a:gd name="T31" fmla="*/ 0 h 258"/>
                    <a:gd name="T32" fmla="*/ 61 w 175"/>
                    <a:gd name="T33" fmla="*/ 0 h 258"/>
                    <a:gd name="T34" fmla="*/ 6 w 175"/>
                    <a:gd name="T35" fmla="*/ 5 h 258"/>
                    <a:gd name="T36" fmla="*/ 6 w 175"/>
                    <a:gd name="T37" fmla="*/ 5 h 25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5"/>
                    <a:gd name="T58" fmla="*/ 0 h 258"/>
                    <a:gd name="T59" fmla="*/ 175 w 175"/>
                    <a:gd name="T60" fmla="*/ 258 h 25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5" h="258">
                      <a:moveTo>
                        <a:pt x="6" y="5"/>
                      </a:moveTo>
                      <a:lnTo>
                        <a:pt x="44" y="32"/>
                      </a:lnTo>
                      <a:lnTo>
                        <a:pt x="0" y="68"/>
                      </a:lnTo>
                      <a:lnTo>
                        <a:pt x="32" y="97"/>
                      </a:lnTo>
                      <a:lnTo>
                        <a:pt x="32" y="123"/>
                      </a:lnTo>
                      <a:lnTo>
                        <a:pt x="25" y="169"/>
                      </a:lnTo>
                      <a:lnTo>
                        <a:pt x="44" y="216"/>
                      </a:lnTo>
                      <a:lnTo>
                        <a:pt x="48" y="258"/>
                      </a:lnTo>
                      <a:lnTo>
                        <a:pt x="101" y="241"/>
                      </a:lnTo>
                      <a:lnTo>
                        <a:pt x="162" y="218"/>
                      </a:lnTo>
                      <a:lnTo>
                        <a:pt x="150" y="188"/>
                      </a:lnTo>
                      <a:lnTo>
                        <a:pt x="160" y="146"/>
                      </a:lnTo>
                      <a:lnTo>
                        <a:pt x="175" y="104"/>
                      </a:lnTo>
                      <a:lnTo>
                        <a:pt x="141" y="57"/>
                      </a:lnTo>
                      <a:lnTo>
                        <a:pt x="118" y="40"/>
                      </a:lnTo>
                      <a:lnTo>
                        <a:pt x="150" y="0"/>
                      </a:lnTo>
                      <a:lnTo>
                        <a:pt x="61" y="0"/>
                      </a:lnTo>
                      <a:lnTo>
                        <a:pt x="6" y="5"/>
                      </a:lnTo>
                      <a:close/>
                    </a:path>
                  </a:pathLst>
                </a:custGeom>
                <a:solidFill>
                  <a:srgbClr val="7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0" name="Freeform 113"/>
                <p:cNvSpPr>
                  <a:spLocks/>
                </p:cNvSpPr>
                <p:nvPr/>
              </p:nvSpPr>
              <p:spPr bwMode="auto">
                <a:xfrm>
                  <a:off x="1289" y="1804"/>
                  <a:ext cx="122" cy="180"/>
                </a:xfrm>
                <a:custGeom>
                  <a:avLst/>
                  <a:gdLst>
                    <a:gd name="T0" fmla="*/ 116 w 244"/>
                    <a:gd name="T1" fmla="*/ 93 h 359"/>
                    <a:gd name="T2" fmla="*/ 149 w 244"/>
                    <a:gd name="T3" fmla="*/ 110 h 359"/>
                    <a:gd name="T4" fmla="*/ 175 w 244"/>
                    <a:gd name="T5" fmla="*/ 137 h 359"/>
                    <a:gd name="T6" fmla="*/ 183 w 244"/>
                    <a:gd name="T7" fmla="*/ 158 h 359"/>
                    <a:gd name="T8" fmla="*/ 187 w 244"/>
                    <a:gd name="T9" fmla="*/ 181 h 359"/>
                    <a:gd name="T10" fmla="*/ 196 w 244"/>
                    <a:gd name="T11" fmla="*/ 167 h 359"/>
                    <a:gd name="T12" fmla="*/ 236 w 244"/>
                    <a:gd name="T13" fmla="*/ 194 h 359"/>
                    <a:gd name="T14" fmla="*/ 244 w 244"/>
                    <a:gd name="T15" fmla="*/ 188 h 359"/>
                    <a:gd name="T16" fmla="*/ 232 w 244"/>
                    <a:gd name="T17" fmla="*/ 175 h 359"/>
                    <a:gd name="T18" fmla="*/ 240 w 244"/>
                    <a:gd name="T19" fmla="*/ 165 h 359"/>
                    <a:gd name="T20" fmla="*/ 200 w 244"/>
                    <a:gd name="T21" fmla="*/ 143 h 359"/>
                    <a:gd name="T22" fmla="*/ 225 w 244"/>
                    <a:gd name="T23" fmla="*/ 146 h 359"/>
                    <a:gd name="T24" fmla="*/ 211 w 244"/>
                    <a:gd name="T25" fmla="*/ 131 h 359"/>
                    <a:gd name="T26" fmla="*/ 234 w 244"/>
                    <a:gd name="T27" fmla="*/ 131 h 359"/>
                    <a:gd name="T28" fmla="*/ 217 w 244"/>
                    <a:gd name="T29" fmla="*/ 105 h 359"/>
                    <a:gd name="T30" fmla="*/ 232 w 244"/>
                    <a:gd name="T31" fmla="*/ 105 h 359"/>
                    <a:gd name="T32" fmla="*/ 200 w 244"/>
                    <a:gd name="T33" fmla="*/ 78 h 359"/>
                    <a:gd name="T34" fmla="*/ 141 w 244"/>
                    <a:gd name="T35" fmla="*/ 67 h 359"/>
                    <a:gd name="T36" fmla="*/ 173 w 244"/>
                    <a:gd name="T37" fmla="*/ 97 h 359"/>
                    <a:gd name="T38" fmla="*/ 120 w 244"/>
                    <a:gd name="T39" fmla="*/ 67 h 359"/>
                    <a:gd name="T40" fmla="*/ 109 w 244"/>
                    <a:gd name="T41" fmla="*/ 0 h 359"/>
                    <a:gd name="T42" fmla="*/ 78 w 244"/>
                    <a:gd name="T43" fmla="*/ 51 h 359"/>
                    <a:gd name="T44" fmla="*/ 59 w 244"/>
                    <a:gd name="T45" fmla="*/ 48 h 359"/>
                    <a:gd name="T46" fmla="*/ 78 w 244"/>
                    <a:gd name="T47" fmla="*/ 72 h 359"/>
                    <a:gd name="T48" fmla="*/ 109 w 244"/>
                    <a:gd name="T49" fmla="*/ 72 h 359"/>
                    <a:gd name="T50" fmla="*/ 74 w 244"/>
                    <a:gd name="T51" fmla="*/ 87 h 359"/>
                    <a:gd name="T52" fmla="*/ 52 w 244"/>
                    <a:gd name="T53" fmla="*/ 127 h 359"/>
                    <a:gd name="T54" fmla="*/ 52 w 244"/>
                    <a:gd name="T55" fmla="*/ 200 h 359"/>
                    <a:gd name="T56" fmla="*/ 65 w 244"/>
                    <a:gd name="T57" fmla="*/ 241 h 359"/>
                    <a:gd name="T58" fmla="*/ 71 w 244"/>
                    <a:gd name="T59" fmla="*/ 278 h 359"/>
                    <a:gd name="T60" fmla="*/ 59 w 244"/>
                    <a:gd name="T61" fmla="*/ 283 h 359"/>
                    <a:gd name="T62" fmla="*/ 46 w 244"/>
                    <a:gd name="T63" fmla="*/ 302 h 359"/>
                    <a:gd name="T64" fmla="*/ 29 w 244"/>
                    <a:gd name="T65" fmla="*/ 308 h 359"/>
                    <a:gd name="T66" fmla="*/ 40 w 244"/>
                    <a:gd name="T67" fmla="*/ 321 h 359"/>
                    <a:gd name="T68" fmla="*/ 17 w 244"/>
                    <a:gd name="T69" fmla="*/ 329 h 359"/>
                    <a:gd name="T70" fmla="*/ 0 w 244"/>
                    <a:gd name="T71" fmla="*/ 298 h 359"/>
                    <a:gd name="T72" fmla="*/ 2 w 244"/>
                    <a:gd name="T73" fmla="*/ 336 h 359"/>
                    <a:gd name="T74" fmla="*/ 38 w 244"/>
                    <a:gd name="T75" fmla="*/ 359 h 359"/>
                    <a:gd name="T76" fmla="*/ 71 w 244"/>
                    <a:gd name="T77" fmla="*/ 357 h 359"/>
                    <a:gd name="T78" fmla="*/ 103 w 244"/>
                    <a:gd name="T79" fmla="*/ 310 h 359"/>
                    <a:gd name="T80" fmla="*/ 118 w 244"/>
                    <a:gd name="T81" fmla="*/ 323 h 359"/>
                    <a:gd name="T82" fmla="*/ 152 w 244"/>
                    <a:gd name="T83" fmla="*/ 336 h 359"/>
                    <a:gd name="T84" fmla="*/ 112 w 244"/>
                    <a:gd name="T85" fmla="*/ 308 h 359"/>
                    <a:gd name="T86" fmla="*/ 103 w 244"/>
                    <a:gd name="T87" fmla="*/ 279 h 359"/>
                    <a:gd name="T88" fmla="*/ 74 w 244"/>
                    <a:gd name="T89" fmla="*/ 234 h 359"/>
                    <a:gd name="T90" fmla="*/ 65 w 244"/>
                    <a:gd name="T91" fmla="*/ 152 h 359"/>
                    <a:gd name="T92" fmla="*/ 78 w 244"/>
                    <a:gd name="T93" fmla="*/ 114 h 359"/>
                    <a:gd name="T94" fmla="*/ 99 w 244"/>
                    <a:gd name="T95" fmla="*/ 97 h 359"/>
                    <a:gd name="T96" fmla="*/ 116 w 244"/>
                    <a:gd name="T97" fmla="*/ 93 h 359"/>
                    <a:gd name="T98" fmla="*/ 116 w 244"/>
                    <a:gd name="T99" fmla="*/ 93 h 35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44"/>
                    <a:gd name="T151" fmla="*/ 0 h 359"/>
                    <a:gd name="T152" fmla="*/ 244 w 244"/>
                    <a:gd name="T153" fmla="*/ 359 h 359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44" h="359">
                      <a:moveTo>
                        <a:pt x="116" y="93"/>
                      </a:moveTo>
                      <a:lnTo>
                        <a:pt x="149" y="110"/>
                      </a:lnTo>
                      <a:lnTo>
                        <a:pt x="175" y="137"/>
                      </a:lnTo>
                      <a:lnTo>
                        <a:pt x="183" y="158"/>
                      </a:lnTo>
                      <a:lnTo>
                        <a:pt x="187" y="181"/>
                      </a:lnTo>
                      <a:lnTo>
                        <a:pt x="196" y="167"/>
                      </a:lnTo>
                      <a:lnTo>
                        <a:pt x="236" y="194"/>
                      </a:lnTo>
                      <a:lnTo>
                        <a:pt x="244" y="188"/>
                      </a:lnTo>
                      <a:lnTo>
                        <a:pt x="232" y="175"/>
                      </a:lnTo>
                      <a:lnTo>
                        <a:pt x="240" y="165"/>
                      </a:lnTo>
                      <a:lnTo>
                        <a:pt x="200" y="143"/>
                      </a:lnTo>
                      <a:lnTo>
                        <a:pt x="225" y="146"/>
                      </a:lnTo>
                      <a:lnTo>
                        <a:pt x="211" y="131"/>
                      </a:lnTo>
                      <a:lnTo>
                        <a:pt x="234" y="131"/>
                      </a:lnTo>
                      <a:lnTo>
                        <a:pt x="217" y="105"/>
                      </a:lnTo>
                      <a:lnTo>
                        <a:pt x="232" y="105"/>
                      </a:lnTo>
                      <a:lnTo>
                        <a:pt x="200" y="78"/>
                      </a:lnTo>
                      <a:lnTo>
                        <a:pt x="141" y="67"/>
                      </a:lnTo>
                      <a:lnTo>
                        <a:pt x="173" y="97"/>
                      </a:lnTo>
                      <a:lnTo>
                        <a:pt x="120" y="67"/>
                      </a:lnTo>
                      <a:lnTo>
                        <a:pt x="109" y="0"/>
                      </a:lnTo>
                      <a:lnTo>
                        <a:pt x="78" y="51"/>
                      </a:lnTo>
                      <a:lnTo>
                        <a:pt x="59" y="48"/>
                      </a:lnTo>
                      <a:lnTo>
                        <a:pt x="78" y="72"/>
                      </a:lnTo>
                      <a:lnTo>
                        <a:pt x="109" y="72"/>
                      </a:lnTo>
                      <a:lnTo>
                        <a:pt x="74" y="87"/>
                      </a:lnTo>
                      <a:lnTo>
                        <a:pt x="52" y="127"/>
                      </a:lnTo>
                      <a:lnTo>
                        <a:pt x="52" y="200"/>
                      </a:lnTo>
                      <a:lnTo>
                        <a:pt x="65" y="241"/>
                      </a:lnTo>
                      <a:lnTo>
                        <a:pt x="71" y="278"/>
                      </a:lnTo>
                      <a:lnTo>
                        <a:pt x="59" y="283"/>
                      </a:lnTo>
                      <a:lnTo>
                        <a:pt x="46" y="302"/>
                      </a:lnTo>
                      <a:lnTo>
                        <a:pt x="29" y="308"/>
                      </a:lnTo>
                      <a:lnTo>
                        <a:pt x="40" y="321"/>
                      </a:lnTo>
                      <a:lnTo>
                        <a:pt x="17" y="329"/>
                      </a:lnTo>
                      <a:lnTo>
                        <a:pt x="0" y="298"/>
                      </a:lnTo>
                      <a:lnTo>
                        <a:pt x="2" y="336"/>
                      </a:lnTo>
                      <a:lnTo>
                        <a:pt x="38" y="359"/>
                      </a:lnTo>
                      <a:lnTo>
                        <a:pt x="71" y="357"/>
                      </a:lnTo>
                      <a:lnTo>
                        <a:pt x="103" y="310"/>
                      </a:lnTo>
                      <a:lnTo>
                        <a:pt x="118" y="323"/>
                      </a:lnTo>
                      <a:lnTo>
                        <a:pt x="152" y="336"/>
                      </a:lnTo>
                      <a:lnTo>
                        <a:pt x="112" y="308"/>
                      </a:lnTo>
                      <a:lnTo>
                        <a:pt x="103" y="279"/>
                      </a:lnTo>
                      <a:lnTo>
                        <a:pt x="74" y="234"/>
                      </a:lnTo>
                      <a:lnTo>
                        <a:pt x="65" y="152"/>
                      </a:lnTo>
                      <a:lnTo>
                        <a:pt x="78" y="114"/>
                      </a:lnTo>
                      <a:lnTo>
                        <a:pt x="99" y="97"/>
                      </a:lnTo>
                      <a:lnTo>
                        <a:pt x="116" y="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1" name="Freeform 114"/>
                <p:cNvSpPr>
                  <a:spLocks/>
                </p:cNvSpPr>
                <p:nvPr/>
              </p:nvSpPr>
              <p:spPr bwMode="auto">
                <a:xfrm>
                  <a:off x="1328" y="1865"/>
                  <a:ext cx="33" cy="38"/>
                </a:xfrm>
                <a:custGeom>
                  <a:avLst/>
                  <a:gdLst>
                    <a:gd name="T0" fmla="*/ 67 w 67"/>
                    <a:gd name="T1" fmla="*/ 30 h 76"/>
                    <a:gd name="T2" fmla="*/ 34 w 67"/>
                    <a:gd name="T3" fmla="*/ 0 h 76"/>
                    <a:gd name="T4" fmla="*/ 13 w 67"/>
                    <a:gd name="T5" fmla="*/ 5 h 76"/>
                    <a:gd name="T6" fmla="*/ 6 w 67"/>
                    <a:gd name="T7" fmla="*/ 32 h 76"/>
                    <a:gd name="T8" fmla="*/ 0 w 67"/>
                    <a:gd name="T9" fmla="*/ 76 h 76"/>
                    <a:gd name="T10" fmla="*/ 21 w 67"/>
                    <a:gd name="T11" fmla="*/ 28 h 76"/>
                    <a:gd name="T12" fmla="*/ 38 w 67"/>
                    <a:gd name="T13" fmla="*/ 28 h 76"/>
                    <a:gd name="T14" fmla="*/ 50 w 67"/>
                    <a:gd name="T15" fmla="*/ 40 h 76"/>
                    <a:gd name="T16" fmla="*/ 59 w 67"/>
                    <a:gd name="T17" fmla="*/ 53 h 76"/>
                    <a:gd name="T18" fmla="*/ 67 w 67"/>
                    <a:gd name="T19" fmla="*/ 30 h 76"/>
                    <a:gd name="T20" fmla="*/ 67 w 67"/>
                    <a:gd name="T21" fmla="*/ 30 h 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67"/>
                    <a:gd name="T34" fmla="*/ 0 h 76"/>
                    <a:gd name="T35" fmla="*/ 67 w 67"/>
                    <a:gd name="T36" fmla="*/ 76 h 7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67" h="76">
                      <a:moveTo>
                        <a:pt x="67" y="30"/>
                      </a:moveTo>
                      <a:lnTo>
                        <a:pt x="34" y="0"/>
                      </a:lnTo>
                      <a:lnTo>
                        <a:pt x="13" y="5"/>
                      </a:lnTo>
                      <a:lnTo>
                        <a:pt x="6" y="32"/>
                      </a:lnTo>
                      <a:lnTo>
                        <a:pt x="0" y="76"/>
                      </a:lnTo>
                      <a:lnTo>
                        <a:pt x="21" y="28"/>
                      </a:lnTo>
                      <a:lnTo>
                        <a:pt x="38" y="28"/>
                      </a:lnTo>
                      <a:lnTo>
                        <a:pt x="50" y="40"/>
                      </a:lnTo>
                      <a:lnTo>
                        <a:pt x="59" y="53"/>
                      </a:lnTo>
                      <a:lnTo>
                        <a:pt x="67" y="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2" name="Freeform 115"/>
                <p:cNvSpPr>
                  <a:spLocks/>
                </p:cNvSpPr>
                <p:nvPr/>
              </p:nvSpPr>
              <p:spPr bwMode="auto">
                <a:xfrm>
                  <a:off x="1341" y="1883"/>
                  <a:ext cx="32" cy="48"/>
                </a:xfrm>
                <a:custGeom>
                  <a:avLst/>
                  <a:gdLst>
                    <a:gd name="T0" fmla="*/ 42 w 63"/>
                    <a:gd name="T1" fmla="*/ 15 h 95"/>
                    <a:gd name="T2" fmla="*/ 57 w 63"/>
                    <a:gd name="T3" fmla="*/ 36 h 95"/>
                    <a:gd name="T4" fmla="*/ 63 w 63"/>
                    <a:gd name="T5" fmla="*/ 42 h 95"/>
                    <a:gd name="T6" fmla="*/ 57 w 63"/>
                    <a:gd name="T7" fmla="*/ 57 h 95"/>
                    <a:gd name="T8" fmla="*/ 59 w 63"/>
                    <a:gd name="T9" fmla="*/ 81 h 95"/>
                    <a:gd name="T10" fmla="*/ 61 w 63"/>
                    <a:gd name="T11" fmla="*/ 91 h 95"/>
                    <a:gd name="T12" fmla="*/ 42 w 63"/>
                    <a:gd name="T13" fmla="*/ 87 h 95"/>
                    <a:gd name="T14" fmla="*/ 42 w 63"/>
                    <a:gd name="T15" fmla="*/ 61 h 95"/>
                    <a:gd name="T16" fmla="*/ 32 w 63"/>
                    <a:gd name="T17" fmla="*/ 49 h 95"/>
                    <a:gd name="T18" fmla="*/ 15 w 63"/>
                    <a:gd name="T19" fmla="*/ 51 h 95"/>
                    <a:gd name="T20" fmla="*/ 13 w 63"/>
                    <a:gd name="T21" fmla="*/ 95 h 95"/>
                    <a:gd name="T22" fmla="*/ 0 w 63"/>
                    <a:gd name="T23" fmla="*/ 61 h 95"/>
                    <a:gd name="T24" fmla="*/ 5 w 63"/>
                    <a:gd name="T25" fmla="*/ 40 h 95"/>
                    <a:gd name="T26" fmla="*/ 24 w 63"/>
                    <a:gd name="T27" fmla="*/ 28 h 95"/>
                    <a:gd name="T28" fmla="*/ 32 w 63"/>
                    <a:gd name="T29" fmla="*/ 19 h 95"/>
                    <a:gd name="T30" fmla="*/ 28 w 63"/>
                    <a:gd name="T31" fmla="*/ 0 h 95"/>
                    <a:gd name="T32" fmla="*/ 42 w 63"/>
                    <a:gd name="T33" fmla="*/ 15 h 95"/>
                    <a:gd name="T34" fmla="*/ 42 w 63"/>
                    <a:gd name="T35" fmla="*/ 15 h 9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63"/>
                    <a:gd name="T55" fmla="*/ 0 h 95"/>
                    <a:gd name="T56" fmla="*/ 63 w 63"/>
                    <a:gd name="T57" fmla="*/ 95 h 9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63" h="95">
                      <a:moveTo>
                        <a:pt x="42" y="15"/>
                      </a:moveTo>
                      <a:lnTo>
                        <a:pt x="57" y="36"/>
                      </a:lnTo>
                      <a:lnTo>
                        <a:pt x="63" y="42"/>
                      </a:lnTo>
                      <a:lnTo>
                        <a:pt x="57" y="57"/>
                      </a:lnTo>
                      <a:lnTo>
                        <a:pt x="59" y="81"/>
                      </a:lnTo>
                      <a:lnTo>
                        <a:pt x="61" y="91"/>
                      </a:lnTo>
                      <a:lnTo>
                        <a:pt x="42" y="87"/>
                      </a:lnTo>
                      <a:lnTo>
                        <a:pt x="42" y="61"/>
                      </a:lnTo>
                      <a:lnTo>
                        <a:pt x="32" y="49"/>
                      </a:lnTo>
                      <a:lnTo>
                        <a:pt x="15" y="51"/>
                      </a:lnTo>
                      <a:lnTo>
                        <a:pt x="13" y="95"/>
                      </a:lnTo>
                      <a:lnTo>
                        <a:pt x="0" y="61"/>
                      </a:lnTo>
                      <a:lnTo>
                        <a:pt x="5" y="40"/>
                      </a:lnTo>
                      <a:lnTo>
                        <a:pt x="24" y="28"/>
                      </a:lnTo>
                      <a:lnTo>
                        <a:pt x="32" y="19"/>
                      </a:lnTo>
                      <a:lnTo>
                        <a:pt x="28" y="0"/>
                      </a:lnTo>
                      <a:lnTo>
                        <a:pt x="42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3" name="Freeform 116"/>
                <p:cNvSpPr>
                  <a:spLocks/>
                </p:cNvSpPr>
                <p:nvPr/>
              </p:nvSpPr>
              <p:spPr bwMode="auto">
                <a:xfrm>
                  <a:off x="1570" y="1977"/>
                  <a:ext cx="24" cy="11"/>
                </a:xfrm>
                <a:custGeom>
                  <a:avLst/>
                  <a:gdLst>
                    <a:gd name="T0" fmla="*/ 0 w 50"/>
                    <a:gd name="T1" fmla="*/ 8 h 21"/>
                    <a:gd name="T2" fmla="*/ 19 w 50"/>
                    <a:gd name="T3" fmla="*/ 0 h 21"/>
                    <a:gd name="T4" fmla="*/ 44 w 50"/>
                    <a:gd name="T5" fmla="*/ 0 h 21"/>
                    <a:gd name="T6" fmla="*/ 50 w 50"/>
                    <a:gd name="T7" fmla="*/ 9 h 21"/>
                    <a:gd name="T8" fmla="*/ 40 w 50"/>
                    <a:gd name="T9" fmla="*/ 15 h 21"/>
                    <a:gd name="T10" fmla="*/ 25 w 50"/>
                    <a:gd name="T11" fmla="*/ 8 h 21"/>
                    <a:gd name="T12" fmla="*/ 13 w 50"/>
                    <a:gd name="T13" fmla="*/ 21 h 21"/>
                    <a:gd name="T14" fmla="*/ 0 w 50"/>
                    <a:gd name="T15" fmla="*/ 21 h 21"/>
                    <a:gd name="T16" fmla="*/ 0 w 50"/>
                    <a:gd name="T17" fmla="*/ 8 h 21"/>
                    <a:gd name="T18" fmla="*/ 0 w 50"/>
                    <a:gd name="T19" fmla="*/ 8 h 2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0"/>
                    <a:gd name="T31" fmla="*/ 0 h 21"/>
                    <a:gd name="T32" fmla="*/ 50 w 50"/>
                    <a:gd name="T33" fmla="*/ 21 h 2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0" h="21">
                      <a:moveTo>
                        <a:pt x="0" y="8"/>
                      </a:moveTo>
                      <a:lnTo>
                        <a:pt x="19" y="0"/>
                      </a:lnTo>
                      <a:lnTo>
                        <a:pt x="44" y="0"/>
                      </a:lnTo>
                      <a:lnTo>
                        <a:pt x="50" y="9"/>
                      </a:lnTo>
                      <a:lnTo>
                        <a:pt x="40" y="15"/>
                      </a:lnTo>
                      <a:lnTo>
                        <a:pt x="25" y="8"/>
                      </a:lnTo>
                      <a:lnTo>
                        <a:pt x="13" y="21"/>
                      </a:lnTo>
                      <a:lnTo>
                        <a:pt x="0" y="21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4" name="Freeform 117"/>
                <p:cNvSpPr>
                  <a:spLocks/>
                </p:cNvSpPr>
                <p:nvPr/>
              </p:nvSpPr>
              <p:spPr bwMode="auto">
                <a:xfrm>
                  <a:off x="1281" y="1822"/>
                  <a:ext cx="58" cy="120"/>
                </a:xfrm>
                <a:custGeom>
                  <a:avLst/>
                  <a:gdLst>
                    <a:gd name="T0" fmla="*/ 84 w 116"/>
                    <a:gd name="T1" fmla="*/ 21 h 242"/>
                    <a:gd name="T2" fmla="*/ 51 w 116"/>
                    <a:gd name="T3" fmla="*/ 63 h 242"/>
                    <a:gd name="T4" fmla="*/ 32 w 116"/>
                    <a:gd name="T5" fmla="*/ 74 h 242"/>
                    <a:gd name="T6" fmla="*/ 15 w 116"/>
                    <a:gd name="T7" fmla="*/ 88 h 242"/>
                    <a:gd name="T8" fmla="*/ 17 w 116"/>
                    <a:gd name="T9" fmla="*/ 120 h 242"/>
                    <a:gd name="T10" fmla="*/ 2 w 116"/>
                    <a:gd name="T11" fmla="*/ 152 h 242"/>
                    <a:gd name="T12" fmla="*/ 13 w 116"/>
                    <a:gd name="T13" fmla="*/ 181 h 242"/>
                    <a:gd name="T14" fmla="*/ 0 w 116"/>
                    <a:gd name="T15" fmla="*/ 198 h 242"/>
                    <a:gd name="T16" fmla="*/ 0 w 116"/>
                    <a:gd name="T17" fmla="*/ 221 h 242"/>
                    <a:gd name="T18" fmla="*/ 13 w 116"/>
                    <a:gd name="T19" fmla="*/ 242 h 242"/>
                    <a:gd name="T20" fmla="*/ 11 w 116"/>
                    <a:gd name="T21" fmla="*/ 200 h 242"/>
                    <a:gd name="T22" fmla="*/ 31 w 116"/>
                    <a:gd name="T23" fmla="*/ 223 h 242"/>
                    <a:gd name="T24" fmla="*/ 29 w 116"/>
                    <a:gd name="T25" fmla="*/ 177 h 242"/>
                    <a:gd name="T26" fmla="*/ 17 w 116"/>
                    <a:gd name="T27" fmla="*/ 147 h 242"/>
                    <a:gd name="T28" fmla="*/ 29 w 116"/>
                    <a:gd name="T29" fmla="*/ 112 h 242"/>
                    <a:gd name="T30" fmla="*/ 44 w 116"/>
                    <a:gd name="T31" fmla="*/ 141 h 242"/>
                    <a:gd name="T32" fmla="*/ 42 w 116"/>
                    <a:gd name="T33" fmla="*/ 109 h 242"/>
                    <a:gd name="T34" fmla="*/ 42 w 116"/>
                    <a:gd name="T35" fmla="*/ 88 h 242"/>
                    <a:gd name="T36" fmla="*/ 70 w 116"/>
                    <a:gd name="T37" fmla="*/ 69 h 242"/>
                    <a:gd name="T38" fmla="*/ 116 w 116"/>
                    <a:gd name="T39" fmla="*/ 0 h 242"/>
                    <a:gd name="T40" fmla="*/ 84 w 116"/>
                    <a:gd name="T41" fmla="*/ 21 h 242"/>
                    <a:gd name="T42" fmla="*/ 84 w 116"/>
                    <a:gd name="T43" fmla="*/ 21 h 24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16"/>
                    <a:gd name="T67" fmla="*/ 0 h 242"/>
                    <a:gd name="T68" fmla="*/ 116 w 116"/>
                    <a:gd name="T69" fmla="*/ 242 h 24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16" h="242">
                      <a:moveTo>
                        <a:pt x="84" y="21"/>
                      </a:moveTo>
                      <a:lnTo>
                        <a:pt x="51" y="63"/>
                      </a:lnTo>
                      <a:lnTo>
                        <a:pt x="32" y="74"/>
                      </a:lnTo>
                      <a:lnTo>
                        <a:pt x="15" y="88"/>
                      </a:lnTo>
                      <a:lnTo>
                        <a:pt x="17" y="120"/>
                      </a:lnTo>
                      <a:lnTo>
                        <a:pt x="2" y="152"/>
                      </a:lnTo>
                      <a:lnTo>
                        <a:pt x="13" y="181"/>
                      </a:lnTo>
                      <a:lnTo>
                        <a:pt x="0" y="198"/>
                      </a:lnTo>
                      <a:lnTo>
                        <a:pt x="0" y="221"/>
                      </a:lnTo>
                      <a:lnTo>
                        <a:pt x="13" y="242"/>
                      </a:lnTo>
                      <a:lnTo>
                        <a:pt x="11" y="200"/>
                      </a:lnTo>
                      <a:lnTo>
                        <a:pt x="31" y="223"/>
                      </a:lnTo>
                      <a:lnTo>
                        <a:pt x="29" y="177"/>
                      </a:lnTo>
                      <a:lnTo>
                        <a:pt x="17" y="147"/>
                      </a:lnTo>
                      <a:lnTo>
                        <a:pt x="29" y="112"/>
                      </a:lnTo>
                      <a:lnTo>
                        <a:pt x="44" y="141"/>
                      </a:lnTo>
                      <a:lnTo>
                        <a:pt x="42" y="109"/>
                      </a:lnTo>
                      <a:lnTo>
                        <a:pt x="42" y="88"/>
                      </a:lnTo>
                      <a:lnTo>
                        <a:pt x="70" y="69"/>
                      </a:lnTo>
                      <a:lnTo>
                        <a:pt x="116" y="0"/>
                      </a:lnTo>
                      <a:lnTo>
                        <a:pt x="8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5" name="Freeform 118"/>
                <p:cNvSpPr>
                  <a:spLocks/>
                </p:cNvSpPr>
                <p:nvPr/>
              </p:nvSpPr>
              <p:spPr bwMode="auto">
                <a:xfrm>
                  <a:off x="1553" y="1958"/>
                  <a:ext cx="24" cy="34"/>
                </a:xfrm>
                <a:custGeom>
                  <a:avLst/>
                  <a:gdLst>
                    <a:gd name="T0" fmla="*/ 15 w 47"/>
                    <a:gd name="T1" fmla="*/ 65 h 68"/>
                    <a:gd name="T2" fmla="*/ 0 w 47"/>
                    <a:gd name="T3" fmla="*/ 44 h 68"/>
                    <a:gd name="T4" fmla="*/ 0 w 47"/>
                    <a:gd name="T5" fmla="*/ 21 h 68"/>
                    <a:gd name="T6" fmla="*/ 7 w 47"/>
                    <a:gd name="T7" fmla="*/ 0 h 68"/>
                    <a:gd name="T8" fmla="*/ 7 w 47"/>
                    <a:gd name="T9" fmla="*/ 32 h 68"/>
                    <a:gd name="T10" fmla="*/ 15 w 47"/>
                    <a:gd name="T11" fmla="*/ 49 h 68"/>
                    <a:gd name="T12" fmla="*/ 28 w 47"/>
                    <a:gd name="T13" fmla="*/ 63 h 68"/>
                    <a:gd name="T14" fmla="*/ 47 w 47"/>
                    <a:gd name="T15" fmla="*/ 68 h 68"/>
                    <a:gd name="T16" fmla="*/ 15 w 47"/>
                    <a:gd name="T17" fmla="*/ 65 h 68"/>
                    <a:gd name="T18" fmla="*/ 15 w 47"/>
                    <a:gd name="T19" fmla="*/ 65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7"/>
                    <a:gd name="T31" fmla="*/ 0 h 68"/>
                    <a:gd name="T32" fmla="*/ 47 w 47"/>
                    <a:gd name="T33" fmla="*/ 68 h 68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7" h="68">
                      <a:moveTo>
                        <a:pt x="15" y="65"/>
                      </a:moveTo>
                      <a:lnTo>
                        <a:pt x="0" y="44"/>
                      </a:lnTo>
                      <a:lnTo>
                        <a:pt x="0" y="21"/>
                      </a:lnTo>
                      <a:lnTo>
                        <a:pt x="7" y="0"/>
                      </a:lnTo>
                      <a:lnTo>
                        <a:pt x="7" y="32"/>
                      </a:lnTo>
                      <a:lnTo>
                        <a:pt x="15" y="49"/>
                      </a:lnTo>
                      <a:lnTo>
                        <a:pt x="28" y="63"/>
                      </a:lnTo>
                      <a:lnTo>
                        <a:pt x="47" y="68"/>
                      </a:lnTo>
                      <a:lnTo>
                        <a:pt x="15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6" name="Freeform 119"/>
                <p:cNvSpPr>
                  <a:spLocks/>
                </p:cNvSpPr>
                <p:nvPr/>
              </p:nvSpPr>
              <p:spPr bwMode="auto">
                <a:xfrm>
                  <a:off x="1585" y="1937"/>
                  <a:ext cx="39" cy="57"/>
                </a:xfrm>
                <a:custGeom>
                  <a:avLst/>
                  <a:gdLst>
                    <a:gd name="T0" fmla="*/ 15 w 77"/>
                    <a:gd name="T1" fmla="*/ 105 h 114"/>
                    <a:gd name="T2" fmla="*/ 30 w 77"/>
                    <a:gd name="T3" fmla="*/ 97 h 114"/>
                    <a:gd name="T4" fmla="*/ 47 w 77"/>
                    <a:gd name="T5" fmla="*/ 88 h 114"/>
                    <a:gd name="T6" fmla="*/ 70 w 77"/>
                    <a:gd name="T7" fmla="*/ 76 h 114"/>
                    <a:gd name="T8" fmla="*/ 70 w 77"/>
                    <a:gd name="T9" fmla="*/ 50 h 114"/>
                    <a:gd name="T10" fmla="*/ 53 w 77"/>
                    <a:gd name="T11" fmla="*/ 0 h 114"/>
                    <a:gd name="T12" fmla="*/ 77 w 77"/>
                    <a:gd name="T13" fmla="*/ 55 h 114"/>
                    <a:gd name="T14" fmla="*/ 77 w 77"/>
                    <a:gd name="T15" fmla="*/ 80 h 114"/>
                    <a:gd name="T16" fmla="*/ 74 w 77"/>
                    <a:gd name="T17" fmla="*/ 93 h 114"/>
                    <a:gd name="T18" fmla="*/ 57 w 77"/>
                    <a:gd name="T19" fmla="*/ 101 h 114"/>
                    <a:gd name="T20" fmla="*/ 41 w 77"/>
                    <a:gd name="T21" fmla="*/ 99 h 114"/>
                    <a:gd name="T22" fmla="*/ 15 w 77"/>
                    <a:gd name="T23" fmla="*/ 114 h 114"/>
                    <a:gd name="T24" fmla="*/ 0 w 77"/>
                    <a:gd name="T25" fmla="*/ 103 h 114"/>
                    <a:gd name="T26" fmla="*/ 15 w 77"/>
                    <a:gd name="T27" fmla="*/ 105 h 114"/>
                    <a:gd name="T28" fmla="*/ 15 w 77"/>
                    <a:gd name="T29" fmla="*/ 105 h 11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77"/>
                    <a:gd name="T46" fmla="*/ 0 h 114"/>
                    <a:gd name="T47" fmla="*/ 77 w 77"/>
                    <a:gd name="T48" fmla="*/ 114 h 11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77" h="114">
                      <a:moveTo>
                        <a:pt x="15" y="105"/>
                      </a:moveTo>
                      <a:lnTo>
                        <a:pt x="30" y="97"/>
                      </a:lnTo>
                      <a:lnTo>
                        <a:pt x="47" y="88"/>
                      </a:lnTo>
                      <a:lnTo>
                        <a:pt x="70" y="76"/>
                      </a:lnTo>
                      <a:lnTo>
                        <a:pt x="70" y="50"/>
                      </a:lnTo>
                      <a:lnTo>
                        <a:pt x="53" y="0"/>
                      </a:lnTo>
                      <a:lnTo>
                        <a:pt x="77" y="55"/>
                      </a:lnTo>
                      <a:lnTo>
                        <a:pt x="77" y="80"/>
                      </a:lnTo>
                      <a:lnTo>
                        <a:pt x="74" y="93"/>
                      </a:lnTo>
                      <a:lnTo>
                        <a:pt x="57" y="101"/>
                      </a:lnTo>
                      <a:lnTo>
                        <a:pt x="41" y="99"/>
                      </a:lnTo>
                      <a:lnTo>
                        <a:pt x="15" y="114"/>
                      </a:lnTo>
                      <a:lnTo>
                        <a:pt x="0" y="103"/>
                      </a:lnTo>
                      <a:lnTo>
                        <a:pt x="15" y="1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7" name="Freeform 120"/>
                <p:cNvSpPr>
                  <a:spLocks/>
                </p:cNvSpPr>
                <p:nvPr/>
              </p:nvSpPr>
              <p:spPr bwMode="auto">
                <a:xfrm>
                  <a:off x="1378" y="1955"/>
                  <a:ext cx="20" cy="79"/>
                </a:xfrm>
                <a:custGeom>
                  <a:avLst/>
                  <a:gdLst>
                    <a:gd name="T0" fmla="*/ 4 w 40"/>
                    <a:gd name="T1" fmla="*/ 0 h 160"/>
                    <a:gd name="T2" fmla="*/ 2 w 40"/>
                    <a:gd name="T3" fmla="*/ 46 h 160"/>
                    <a:gd name="T4" fmla="*/ 0 w 40"/>
                    <a:gd name="T5" fmla="*/ 88 h 160"/>
                    <a:gd name="T6" fmla="*/ 40 w 40"/>
                    <a:gd name="T7" fmla="*/ 160 h 160"/>
                    <a:gd name="T8" fmla="*/ 11 w 40"/>
                    <a:gd name="T9" fmla="*/ 80 h 160"/>
                    <a:gd name="T10" fmla="*/ 4 w 40"/>
                    <a:gd name="T11" fmla="*/ 0 h 160"/>
                    <a:gd name="T12" fmla="*/ 4 w 40"/>
                    <a:gd name="T13" fmla="*/ 0 h 16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"/>
                    <a:gd name="T22" fmla="*/ 0 h 160"/>
                    <a:gd name="T23" fmla="*/ 40 w 40"/>
                    <a:gd name="T24" fmla="*/ 160 h 16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" h="160">
                      <a:moveTo>
                        <a:pt x="4" y="0"/>
                      </a:moveTo>
                      <a:lnTo>
                        <a:pt x="2" y="46"/>
                      </a:lnTo>
                      <a:lnTo>
                        <a:pt x="0" y="88"/>
                      </a:lnTo>
                      <a:lnTo>
                        <a:pt x="40" y="160"/>
                      </a:lnTo>
                      <a:lnTo>
                        <a:pt x="11" y="8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8" name="Freeform 121"/>
                <p:cNvSpPr>
                  <a:spLocks/>
                </p:cNvSpPr>
                <p:nvPr/>
              </p:nvSpPr>
              <p:spPr bwMode="auto">
                <a:xfrm>
                  <a:off x="1409" y="1899"/>
                  <a:ext cx="239" cy="256"/>
                </a:xfrm>
                <a:custGeom>
                  <a:avLst/>
                  <a:gdLst>
                    <a:gd name="T0" fmla="*/ 85 w 479"/>
                    <a:gd name="T1" fmla="*/ 367 h 513"/>
                    <a:gd name="T2" fmla="*/ 169 w 479"/>
                    <a:gd name="T3" fmla="*/ 399 h 513"/>
                    <a:gd name="T4" fmla="*/ 209 w 479"/>
                    <a:gd name="T5" fmla="*/ 426 h 513"/>
                    <a:gd name="T6" fmla="*/ 283 w 479"/>
                    <a:gd name="T7" fmla="*/ 428 h 513"/>
                    <a:gd name="T8" fmla="*/ 331 w 479"/>
                    <a:gd name="T9" fmla="*/ 422 h 513"/>
                    <a:gd name="T10" fmla="*/ 350 w 479"/>
                    <a:gd name="T11" fmla="*/ 403 h 513"/>
                    <a:gd name="T12" fmla="*/ 355 w 479"/>
                    <a:gd name="T13" fmla="*/ 380 h 513"/>
                    <a:gd name="T14" fmla="*/ 380 w 479"/>
                    <a:gd name="T15" fmla="*/ 346 h 513"/>
                    <a:gd name="T16" fmla="*/ 407 w 479"/>
                    <a:gd name="T17" fmla="*/ 312 h 513"/>
                    <a:gd name="T18" fmla="*/ 407 w 479"/>
                    <a:gd name="T19" fmla="*/ 272 h 513"/>
                    <a:gd name="T20" fmla="*/ 418 w 479"/>
                    <a:gd name="T21" fmla="*/ 238 h 513"/>
                    <a:gd name="T22" fmla="*/ 428 w 479"/>
                    <a:gd name="T23" fmla="*/ 196 h 513"/>
                    <a:gd name="T24" fmla="*/ 462 w 479"/>
                    <a:gd name="T25" fmla="*/ 128 h 513"/>
                    <a:gd name="T26" fmla="*/ 471 w 479"/>
                    <a:gd name="T27" fmla="*/ 65 h 513"/>
                    <a:gd name="T28" fmla="*/ 471 w 479"/>
                    <a:gd name="T29" fmla="*/ 0 h 513"/>
                    <a:gd name="T30" fmla="*/ 479 w 479"/>
                    <a:gd name="T31" fmla="*/ 82 h 513"/>
                    <a:gd name="T32" fmla="*/ 477 w 479"/>
                    <a:gd name="T33" fmla="*/ 128 h 513"/>
                    <a:gd name="T34" fmla="*/ 462 w 479"/>
                    <a:gd name="T35" fmla="*/ 162 h 513"/>
                    <a:gd name="T36" fmla="*/ 435 w 479"/>
                    <a:gd name="T37" fmla="*/ 211 h 513"/>
                    <a:gd name="T38" fmla="*/ 428 w 479"/>
                    <a:gd name="T39" fmla="*/ 249 h 513"/>
                    <a:gd name="T40" fmla="*/ 414 w 479"/>
                    <a:gd name="T41" fmla="*/ 276 h 513"/>
                    <a:gd name="T42" fmla="*/ 407 w 479"/>
                    <a:gd name="T43" fmla="*/ 321 h 513"/>
                    <a:gd name="T44" fmla="*/ 393 w 479"/>
                    <a:gd name="T45" fmla="*/ 340 h 513"/>
                    <a:gd name="T46" fmla="*/ 369 w 479"/>
                    <a:gd name="T47" fmla="*/ 378 h 513"/>
                    <a:gd name="T48" fmla="*/ 353 w 479"/>
                    <a:gd name="T49" fmla="*/ 420 h 513"/>
                    <a:gd name="T50" fmla="*/ 333 w 479"/>
                    <a:gd name="T51" fmla="*/ 443 h 513"/>
                    <a:gd name="T52" fmla="*/ 314 w 479"/>
                    <a:gd name="T53" fmla="*/ 454 h 513"/>
                    <a:gd name="T54" fmla="*/ 270 w 479"/>
                    <a:gd name="T55" fmla="*/ 456 h 513"/>
                    <a:gd name="T56" fmla="*/ 217 w 479"/>
                    <a:gd name="T57" fmla="*/ 458 h 513"/>
                    <a:gd name="T58" fmla="*/ 156 w 479"/>
                    <a:gd name="T59" fmla="*/ 489 h 513"/>
                    <a:gd name="T60" fmla="*/ 74 w 479"/>
                    <a:gd name="T61" fmla="*/ 513 h 513"/>
                    <a:gd name="T62" fmla="*/ 13 w 479"/>
                    <a:gd name="T63" fmla="*/ 502 h 513"/>
                    <a:gd name="T64" fmla="*/ 112 w 479"/>
                    <a:gd name="T65" fmla="*/ 456 h 513"/>
                    <a:gd name="T66" fmla="*/ 135 w 479"/>
                    <a:gd name="T67" fmla="*/ 434 h 513"/>
                    <a:gd name="T68" fmla="*/ 104 w 479"/>
                    <a:gd name="T69" fmla="*/ 416 h 513"/>
                    <a:gd name="T70" fmla="*/ 72 w 479"/>
                    <a:gd name="T71" fmla="*/ 394 h 513"/>
                    <a:gd name="T72" fmla="*/ 59 w 479"/>
                    <a:gd name="T73" fmla="*/ 367 h 513"/>
                    <a:gd name="T74" fmla="*/ 0 w 479"/>
                    <a:gd name="T75" fmla="*/ 259 h 513"/>
                    <a:gd name="T76" fmla="*/ 85 w 479"/>
                    <a:gd name="T77" fmla="*/ 367 h 513"/>
                    <a:gd name="T78" fmla="*/ 85 w 479"/>
                    <a:gd name="T79" fmla="*/ 367 h 51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479"/>
                    <a:gd name="T121" fmla="*/ 0 h 513"/>
                    <a:gd name="T122" fmla="*/ 479 w 479"/>
                    <a:gd name="T123" fmla="*/ 513 h 513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479" h="513">
                      <a:moveTo>
                        <a:pt x="85" y="367"/>
                      </a:moveTo>
                      <a:lnTo>
                        <a:pt x="169" y="399"/>
                      </a:lnTo>
                      <a:lnTo>
                        <a:pt x="209" y="426"/>
                      </a:lnTo>
                      <a:lnTo>
                        <a:pt x="283" y="428"/>
                      </a:lnTo>
                      <a:lnTo>
                        <a:pt x="331" y="422"/>
                      </a:lnTo>
                      <a:lnTo>
                        <a:pt x="350" y="403"/>
                      </a:lnTo>
                      <a:lnTo>
                        <a:pt x="355" y="380"/>
                      </a:lnTo>
                      <a:lnTo>
                        <a:pt x="380" y="346"/>
                      </a:lnTo>
                      <a:lnTo>
                        <a:pt x="407" y="312"/>
                      </a:lnTo>
                      <a:lnTo>
                        <a:pt x="407" y="272"/>
                      </a:lnTo>
                      <a:lnTo>
                        <a:pt x="418" y="238"/>
                      </a:lnTo>
                      <a:lnTo>
                        <a:pt x="428" y="196"/>
                      </a:lnTo>
                      <a:lnTo>
                        <a:pt x="462" y="128"/>
                      </a:lnTo>
                      <a:lnTo>
                        <a:pt x="471" y="65"/>
                      </a:lnTo>
                      <a:lnTo>
                        <a:pt x="471" y="0"/>
                      </a:lnTo>
                      <a:lnTo>
                        <a:pt x="479" y="82"/>
                      </a:lnTo>
                      <a:lnTo>
                        <a:pt x="477" y="128"/>
                      </a:lnTo>
                      <a:lnTo>
                        <a:pt x="462" y="162"/>
                      </a:lnTo>
                      <a:lnTo>
                        <a:pt x="435" y="211"/>
                      </a:lnTo>
                      <a:lnTo>
                        <a:pt x="428" y="249"/>
                      </a:lnTo>
                      <a:lnTo>
                        <a:pt x="414" y="276"/>
                      </a:lnTo>
                      <a:lnTo>
                        <a:pt x="407" y="321"/>
                      </a:lnTo>
                      <a:lnTo>
                        <a:pt x="393" y="340"/>
                      </a:lnTo>
                      <a:lnTo>
                        <a:pt x="369" y="378"/>
                      </a:lnTo>
                      <a:lnTo>
                        <a:pt x="353" y="420"/>
                      </a:lnTo>
                      <a:lnTo>
                        <a:pt x="333" y="443"/>
                      </a:lnTo>
                      <a:lnTo>
                        <a:pt x="314" y="454"/>
                      </a:lnTo>
                      <a:lnTo>
                        <a:pt x="270" y="456"/>
                      </a:lnTo>
                      <a:lnTo>
                        <a:pt x="217" y="458"/>
                      </a:lnTo>
                      <a:lnTo>
                        <a:pt x="156" y="489"/>
                      </a:lnTo>
                      <a:lnTo>
                        <a:pt x="74" y="513"/>
                      </a:lnTo>
                      <a:lnTo>
                        <a:pt x="13" y="502"/>
                      </a:lnTo>
                      <a:lnTo>
                        <a:pt x="112" y="456"/>
                      </a:lnTo>
                      <a:lnTo>
                        <a:pt x="135" y="434"/>
                      </a:lnTo>
                      <a:lnTo>
                        <a:pt x="104" y="416"/>
                      </a:lnTo>
                      <a:lnTo>
                        <a:pt x="72" y="394"/>
                      </a:lnTo>
                      <a:lnTo>
                        <a:pt x="59" y="367"/>
                      </a:lnTo>
                      <a:lnTo>
                        <a:pt x="0" y="259"/>
                      </a:lnTo>
                      <a:lnTo>
                        <a:pt x="85" y="3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49" name="Freeform 122"/>
                <p:cNvSpPr>
                  <a:spLocks/>
                </p:cNvSpPr>
                <p:nvPr/>
              </p:nvSpPr>
              <p:spPr bwMode="auto">
                <a:xfrm>
                  <a:off x="1286" y="2120"/>
                  <a:ext cx="259" cy="202"/>
                </a:xfrm>
                <a:custGeom>
                  <a:avLst/>
                  <a:gdLst>
                    <a:gd name="T0" fmla="*/ 478 w 518"/>
                    <a:gd name="T1" fmla="*/ 17 h 403"/>
                    <a:gd name="T2" fmla="*/ 455 w 518"/>
                    <a:gd name="T3" fmla="*/ 61 h 403"/>
                    <a:gd name="T4" fmla="*/ 402 w 518"/>
                    <a:gd name="T5" fmla="*/ 97 h 403"/>
                    <a:gd name="T6" fmla="*/ 362 w 518"/>
                    <a:gd name="T7" fmla="*/ 116 h 403"/>
                    <a:gd name="T8" fmla="*/ 314 w 518"/>
                    <a:gd name="T9" fmla="*/ 116 h 403"/>
                    <a:gd name="T10" fmla="*/ 242 w 518"/>
                    <a:gd name="T11" fmla="*/ 127 h 403"/>
                    <a:gd name="T12" fmla="*/ 183 w 518"/>
                    <a:gd name="T13" fmla="*/ 129 h 403"/>
                    <a:gd name="T14" fmla="*/ 128 w 518"/>
                    <a:gd name="T15" fmla="*/ 127 h 403"/>
                    <a:gd name="T16" fmla="*/ 63 w 518"/>
                    <a:gd name="T17" fmla="*/ 108 h 403"/>
                    <a:gd name="T18" fmla="*/ 14 w 518"/>
                    <a:gd name="T19" fmla="*/ 72 h 403"/>
                    <a:gd name="T20" fmla="*/ 69 w 518"/>
                    <a:gd name="T21" fmla="*/ 129 h 403"/>
                    <a:gd name="T22" fmla="*/ 147 w 518"/>
                    <a:gd name="T23" fmla="*/ 164 h 403"/>
                    <a:gd name="T24" fmla="*/ 196 w 518"/>
                    <a:gd name="T25" fmla="*/ 169 h 403"/>
                    <a:gd name="T26" fmla="*/ 272 w 518"/>
                    <a:gd name="T27" fmla="*/ 169 h 403"/>
                    <a:gd name="T28" fmla="*/ 364 w 518"/>
                    <a:gd name="T29" fmla="*/ 156 h 403"/>
                    <a:gd name="T30" fmla="*/ 255 w 518"/>
                    <a:gd name="T31" fmla="*/ 241 h 403"/>
                    <a:gd name="T32" fmla="*/ 143 w 518"/>
                    <a:gd name="T33" fmla="*/ 346 h 403"/>
                    <a:gd name="T34" fmla="*/ 56 w 518"/>
                    <a:gd name="T35" fmla="*/ 190 h 403"/>
                    <a:gd name="T36" fmla="*/ 0 w 518"/>
                    <a:gd name="T37" fmla="*/ 72 h 403"/>
                    <a:gd name="T38" fmla="*/ 56 w 518"/>
                    <a:gd name="T39" fmla="*/ 243 h 403"/>
                    <a:gd name="T40" fmla="*/ 141 w 518"/>
                    <a:gd name="T41" fmla="*/ 365 h 403"/>
                    <a:gd name="T42" fmla="*/ 153 w 518"/>
                    <a:gd name="T43" fmla="*/ 403 h 403"/>
                    <a:gd name="T44" fmla="*/ 259 w 518"/>
                    <a:gd name="T45" fmla="*/ 272 h 403"/>
                    <a:gd name="T46" fmla="*/ 345 w 518"/>
                    <a:gd name="T47" fmla="*/ 202 h 403"/>
                    <a:gd name="T48" fmla="*/ 459 w 518"/>
                    <a:gd name="T49" fmla="*/ 97 h 403"/>
                    <a:gd name="T50" fmla="*/ 495 w 518"/>
                    <a:gd name="T51" fmla="*/ 48 h 403"/>
                    <a:gd name="T52" fmla="*/ 482 w 518"/>
                    <a:gd name="T53" fmla="*/ 122 h 403"/>
                    <a:gd name="T54" fmla="*/ 445 w 518"/>
                    <a:gd name="T55" fmla="*/ 200 h 403"/>
                    <a:gd name="T56" fmla="*/ 501 w 518"/>
                    <a:gd name="T57" fmla="*/ 112 h 403"/>
                    <a:gd name="T58" fmla="*/ 518 w 518"/>
                    <a:gd name="T59" fmla="*/ 36 h 403"/>
                    <a:gd name="T60" fmla="*/ 518 w 518"/>
                    <a:gd name="T61" fmla="*/ 0 h 403"/>
                    <a:gd name="T62" fmla="*/ 476 w 518"/>
                    <a:gd name="T63" fmla="*/ 0 h 403"/>
                    <a:gd name="T64" fmla="*/ 478 w 518"/>
                    <a:gd name="T65" fmla="*/ 17 h 403"/>
                    <a:gd name="T66" fmla="*/ 478 w 518"/>
                    <a:gd name="T67" fmla="*/ 17 h 40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518"/>
                    <a:gd name="T103" fmla="*/ 0 h 403"/>
                    <a:gd name="T104" fmla="*/ 518 w 518"/>
                    <a:gd name="T105" fmla="*/ 403 h 403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518" h="403">
                      <a:moveTo>
                        <a:pt x="478" y="17"/>
                      </a:moveTo>
                      <a:lnTo>
                        <a:pt x="455" y="61"/>
                      </a:lnTo>
                      <a:lnTo>
                        <a:pt x="402" y="97"/>
                      </a:lnTo>
                      <a:lnTo>
                        <a:pt x="362" y="116"/>
                      </a:lnTo>
                      <a:lnTo>
                        <a:pt x="314" y="116"/>
                      </a:lnTo>
                      <a:lnTo>
                        <a:pt x="242" y="127"/>
                      </a:lnTo>
                      <a:lnTo>
                        <a:pt x="183" y="129"/>
                      </a:lnTo>
                      <a:lnTo>
                        <a:pt x="128" y="127"/>
                      </a:lnTo>
                      <a:lnTo>
                        <a:pt x="63" y="108"/>
                      </a:lnTo>
                      <a:lnTo>
                        <a:pt x="14" y="72"/>
                      </a:lnTo>
                      <a:lnTo>
                        <a:pt x="69" y="129"/>
                      </a:lnTo>
                      <a:lnTo>
                        <a:pt x="147" y="164"/>
                      </a:lnTo>
                      <a:lnTo>
                        <a:pt x="196" y="169"/>
                      </a:lnTo>
                      <a:lnTo>
                        <a:pt x="272" y="169"/>
                      </a:lnTo>
                      <a:lnTo>
                        <a:pt x="364" y="156"/>
                      </a:lnTo>
                      <a:lnTo>
                        <a:pt x="255" y="241"/>
                      </a:lnTo>
                      <a:lnTo>
                        <a:pt x="143" y="346"/>
                      </a:lnTo>
                      <a:lnTo>
                        <a:pt x="56" y="190"/>
                      </a:lnTo>
                      <a:lnTo>
                        <a:pt x="0" y="72"/>
                      </a:lnTo>
                      <a:lnTo>
                        <a:pt x="56" y="243"/>
                      </a:lnTo>
                      <a:lnTo>
                        <a:pt x="141" y="365"/>
                      </a:lnTo>
                      <a:lnTo>
                        <a:pt x="153" y="403"/>
                      </a:lnTo>
                      <a:lnTo>
                        <a:pt x="259" y="272"/>
                      </a:lnTo>
                      <a:lnTo>
                        <a:pt x="345" y="202"/>
                      </a:lnTo>
                      <a:lnTo>
                        <a:pt x="459" y="97"/>
                      </a:lnTo>
                      <a:lnTo>
                        <a:pt x="495" y="48"/>
                      </a:lnTo>
                      <a:lnTo>
                        <a:pt x="482" y="122"/>
                      </a:lnTo>
                      <a:lnTo>
                        <a:pt x="445" y="200"/>
                      </a:lnTo>
                      <a:lnTo>
                        <a:pt x="501" y="112"/>
                      </a:lnTo>
                      <a:lnTo>
                        <a:pt x="518" y="36"/>
                      </a:lnTo>
                      <a:lnTo>
                        <a:pt x="518" y="0"/>
                      </a:lnTo>
                      <a:lnTo>
                        <a:pt x="476" y="0"/>
                      </a:lnTo>
                      <a:lnTo>
                        <a:pt x="478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0" name="Freeform 123"/>
                <p:cNvSpPr>
                  <a:spLocks/>
                </p:cNvSpPr>
                <p:nvPr/>
              </p:nvSpPr>
              <p:spPr bwMode="auto">
                <a:xfrm>
                  <a:off x="1299" y="1958"/>
                  <a:ext cx="43" cy="98"/>
                </a:xfrm>
                <a:custGeom>
                  <a:avLst/>
                  <a:gdLst>
                    <a:gd name="T0" fmla="*/ 63 w 88"/>
                    <a:gd name="T1" fmla="*/ 21 h 196"/>
                    <a:gd name="T2" fmla="*/ 0 w 88"/>
                    <a:gd name="T3" fmla="*/ 196 h 196"/>
                    <a:gd name="T4" fmla="*/ 88 w 88"/>
                    <a:gd name="T5" fmla="*/ 0 h 196"/>
                    <a:gd name="T6" fmla="*/ 63 w 88"/>
                    <a:gd name="T7" fmla="*/ 21 h 196"/>
                    <a:gd name="T8" fmla="*/ 63 w 88"/>
                    <a:gd name="T9" fmla="*/ 21 h 1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196"/>
                    <a:gd name="T17" fmla="*/ 88 w 88"/>
                    <a:gd name="T18" fmla="*/ 196 h 1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196">
                      <a:moveTo>
                        <a:pt x="63" y="21"/>
                      </a:moveTo>
                      <a:lnTo>
                        <a:pt x="0" y="196"/>
                      </a:lnTo>
                      <a:lnTo>
                        <a:pt x="88" y="0"/>
                      </a:lnTo>
                      <a:lnTo>
                        <a:pt x="63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1" name="Freeform 124"/>
                <p:cNvSpPr>
                  <a:spLocks/>
                </p:cNvSpPr>
                <p:nvPr/>
              </p:nvSpPr>
              <p:spPr bwMode="auto">
                <a:xfrm>
                  <a:off x="1273" y="1975"/>
                  <a:ext cx="85" cy="268"/>
                </a:xfrm>
                <a:custGeom>
                  <a:avLst/>
                  <a:gdLst>
                    <a:gd name="T0" fmla="*/ 76 w 169"/>
                    <a:gd name="T1" fmla="*/ 14 h 536"/>
                    <a:gd name="T2" fmla="*/ 46 w 169"/>
                    <a:gd name="T3" fmla="*/ 86 h 536"/>
                    <a:gd name="T4" fmla="*/ 61 w 169"/>
                    <a:gd name="T5" fmla="*/ 103 h 536"/>
                    <a:gd name="T6" fmla="*/ 32 w 169"/>
                    <a:gd name="T7" fmla="*/ 162 h 536"/>
                    <a:gd name="T8" fmla="*/ 32 w 169"/>
                    <a:gd name="T9" fmla="*/ 228 h 536"/>
                    <a:gd name="T10" fmla="*/ 25 w 169"/>
                    <a:gd name="T11" fmla="*/ 295 h 536"/>
                    <a:gd name="T12" fmla="*/ 38 w 169"/>
                    <a:gd name="T13" fmla="*/ 348 h 536"/>
                    <a:gd name="T14" fmla="*/ 74 w 169"/>
                    <a:gd name="T15" fmla="*/ 377 h 536"/>
                    <a:gd name="T16" fmla="*/ 114 w 169"/>
                    <a:gd name="T17" fmla="*/ 386 h 536"/>
                    <a:gd name="T18" fmla="*/ 169 w 169"/>
                    <a:gd name="T19" fmla="*/ 436 h 536"/>
                    <a:gd name="T20" fmla="*/ 68 w 169"/>
                    <a:gd name="T21" fmla="*/ 390 h 536"/>
                    <a:gd name="T22" fmla="*/ 36 w 169"/>
                    <a:gd name="T23" fmla="*/ 361 h 536"/>
                    <a:gd name="T24" fmla="*/ 97 w 169"/>
                    <a:gd name="T25" fmla="*/ 536 h 536"/>
                    <a:gd name="T26" fmla="*/ 19 w 169"/>
                    <a:gd name="T27" fmla="*/ 379 h 536"/>
                    <a:gd name="T28" fmla="*/ 0 w 169"/>
                    <a:gd name="T29" fmla="*/ 301 h 536"/>
                    <a:gd name="T30" fmla="*/ 4 w 169"/>
                    <a:gd name="T31" fmla="*/ 217 h 536"/>
                    <a:gd name="T32" fmla="*/ 23 w 169"/>
                    <a:gd name="T33" fmla="*/ 114 h 536"/>
                    <a:gd name="T34" fmla="*/ 40 w 169"/>
                    <a:gd name="T35" fmla="*/ 67 h 536"/>
                    <a:gd name="T36" fmla="*/ 57 w 169"/>
                    <a:gd name="T37" fmla="*/ 0 h 536"/>
                    <a:gd name="T38" fmla="*/ 76 w 169"/>
                    <a:gd name="T39" fmla="*/ 14 h 536"/>
                    <a:gd name="T40" fmla="*/ 76 w 169"/>
                    <a:gd name="T41" fmla="*/ 14 h 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69"/>
                    <a:gd name="T64" fmla="*/ 0 h 536"/>
                    <a:gd name="T65" fmla="*/ 169 w 169"/>
                    <a:gd name="T66" fmla="*/ 536 h 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69" h="536">
                      <a:moveTo>
                        <a:pt x="76" y="14"/>
                      </a:moveTo>
                      <a:lnTo>
                        <a:pt x="46" y="86"/>
                      </a:lnTo>
                      <a:lnTo>
                        <a:pt x="61" y="103"/>
                      </a:lnTo>
                      <a:lnTo>
                        <a:pt x="32" y="162"/>
                      </a:lnTo>
                      <a:lnTo>
                        <a:pt x="32" y="228"/>
                      </a:lnTo>
                      <a:lnTo>
                        <a:pt x="25" y="295"/>
                      </a:lnTo>
                      <a:lnTo>
                        <a:pt x="38" y="348"/>
                      </a:lnTo>
                      <a:lnTo>
                        <a:pt x="74" y="377"/>
                      </a:lnTo>
                      <a:lnTo>
                        <a:pt x="114" y="386"/>
                      </a:lnTo>
                      <a:lnTo>
                        <a:pt x="169" y="436"/>
                      </a:lnTo>
                      <a:lnTo>
                        <a:pt x="68" y="390"/>
                      </a:lnTo>
                      <a:lnTo>
                        <a:pt x="36" y="361"/>
                      </a:lnTo>
                      <a:lnTo>
                        <a:pt x="97" y="536"/>
                      </a:lnTo>
                      <a:lnTo>
                        <a:pt x="19" y="379"/>
                      </a:lnTo>
                      <a:lnTo>
                        <a:pt x="0" y="301"/>
                      </a:lnTo>
                      <a:lnTo>
                        <a:pt x="4" y="217"/>
                      </a:lnTo>
                      <a:lnTo>
                        <a:pt x="23" y="114"/>
                      </a:lnTo>
                      <a:lnTo>
                        <a:pt x="40" y="67"/>
                      </a:lnTo>
                      <a:lnTo>
                        <a:pt x="57" y="0"/>
                      </a:lnTo>
                      <a:lnTo>
                        <a:pt x="76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2" name="Freeform 125"/>
                <p:cNvSpPr>
                  <a:spLocks/>
                </p:cNvSpPr>
                <p:nvPr/>
              </p:nvSpPr>
              <p:spPr bwMode="auto">
                <a:xfrm>
                  <a:off x="1524" y="2024"/>
                  <a:ext cx="85" cy="27"/>
                </a:xfrm>
                <a:custGeom>
                  <a:avLst/>
                  <a:gdLst>
                    <a:gd name="T0" fmla="*/ 0 w 169"/>
                    <a:gd name="T1" fmla="*/ 38 h 53"/>
                    <a:gd name="T2" fmla="*/ 57 w 169"/>
                    <a:gd name="T3" fmla="*/ 13 h 53"/>
                    <a:gd name="T4" fmla="*/ 106 w 169"/>
                    <a:gd name="T5" fmla="*/ 4 h 53"/>
                    <a:gd name="T6" fmla="*/ 135 w 169"/>
                    <a:gd name="T7" fmla="*/ 13 h 53"/>
                    <a:gd name="T8" fmla="*/ 154 w 169"/>
                    <a:gd name="T9" fmla="*/ 0 h 53"/>
                    <a:gd name="T10" fmla="*/ 169 w 169"/>
                    <a:gd name="T11" fmla="*/ 21 h 53"/>
                    <a:gd name="T12" fmla="*/ 161 w 169"/>
                    <a:gd name="T13" fmla="*/ 42 h 53"/>
                    <a:gd name="T14" fmla="*/ 137 w 169"/>
                    <a:gd name="T15" fmla="*/ 53 h 53"/>
                    <a:gd name="T16" fmla="*/ 150 w 169"/>
                    <a:gd name="T17" fmla="*/ 29 h 53"/>
                    <a:gd name="T18" fmla="*/ 131 w 169"/>
                    <a:gd name="T19" fmla="*/ 44 h 53"/>
                    <a:gd name="T20" fmla="*/ 104 w 169"/>
                    <a:gd name="T21" fmla="*/ 32 h 53"/>
                    <a:gd name="T22" fmla="*/ 78 w 169"/>
                    <a:gd name="T23" fmla="*/ 30 h 53"/>
                    <a:gd name="T24" fmla="*/ 0 w 169"/>
                    <a:gd name="T25" fmla="*/ 38 h 53"/>
                    <a:gd name="T26" fmla="*/ 0 w 169"/>
                    <a:gd name="T27" fmla="*/ 38 h 5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69"/>
                    <a:gd name="T43" fmla="*/ 0 h 53"/>
                    <a:gd name="T44" fmla="*/ 169 w 169"/>
                    <a:gd name="T45" fmla="*/ 53 h 53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69" h="53">
                      <a:moveTo>
                        <a:pt x="0" y="38"/>
                      </a:moveTo>
                      <a:lnTo>
                        <a:pt x="57" y="13"/>
                      </a:lnTo>
                      <a:lnTo>
                        <a:pt x="106" y="4"/>
                      </a:lnTo>
                      <a:lnTo>
                        <a:pt x="135" y="13"/>
                      </a:lnTo>
                      <a:lnTo>
                        <a:pt x="154" y="0"/>
                      </a:lnTo>
                      <a:lnTo>
                        <a:pt x="169" y="21"/>
                      </a:lnTo>
                      <a:lnTo>
                        <a:pt x="161" y="42"/>
                      </a:lnTo>
                      <a:lnTo>
                        <a:pt x="137" y="53"/>
                      </a:lnTo>
                      <a:lnTo>
                        <a:pt x="150" y="29"/>
                      </a:lnTo>
                      <a:lnTo>
                        <a:pt x="131" y="44"/>
                      </a:lnTo>
                      <a:lnTo>
                        <a:pt x="104" y="32"/>
                      </a:lnTo>
                      <a:lnTo>
                        <a:pt x="78" y="3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3" name="Freeform 126"/>
                <p:cNvSpPr>
                  <a:spLocks/>
                </p:cNvSpPr>
                <p:nvPr/>
              </p:nvSpPr>
              <p:spPr bwMode="auto">
                <a:xfrm>
                  <a:off x="1544" y="2069"/>
                  <a:ext cx="49" cy="21"/>
                </a:xfrm>
                <a:custGeom>
                  <a:avLst/>
                  <a:gdLst>
                    <a:gd name="T0" fmla="*/ 99 w 99"/>
                    <a:gd name="T1" fmla="*/ 0 h 42"/>
                    <a:gd name="T2" fmla="*/ 76 w 99"/>
                    <a:gd name="T3" fmla="*/ 16 h 42"/>
                    <a:gd name="T4" fmla="*/ 45 w 99"/>
                    <a:gd name="T5" fmla="*/ 16 h 42"/>
                    <a:gd name="T6" fmla="*/ 26 w 99"/>
                    <a:gd name="T7" fmla="*/ 4 h 42"/>
                    <a:gd name="T8" fmla="*/ 0 w 99"/>
                    <a:gd name="T9" fmla="*/ 19 h 42"/>
                    <a:gd name="T10" fmla="*/ 17 w 99"/>
                    <a:gd name="T11" fmla="*/ 40 h 42"/>
                    <a:gd name="T12" fmla="*/ 45 w 99"/>
                    <a:gd name="T13" fmla="*/ 42 h 42"/>
                    <a:gd name="T14" fmla="*/ 82 w 99"/>
                    <a:gd name="T15" fmla="*/ 40 h 42"/>
                    <a:gd name="T16" fmla="*/ 99 w 99"/>
                    <a:gd name="T17" fmla="*/ 0 h 42"/>
                    <a:gd name="T18" fmla="*/ 99 w 99"/>
                    <a:gd name="T19" fmla="*/ 0 h 4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99"/>
                    <a:gd name="T31" fmla="*/ 0 h 42"/>
                    <a:gd name="T32" fmla="*/ 99 w 99"/>
                    <a:gd name="T33" fmla="*/ 42 h 4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99" h="42">
                      <a:moveTo>
                        <a:pt x="99" y="0"/>
                      </a:moveTo>
                      <a:lnTo>
                        <a:pt x="76" y="16"/>
                      </a:lnTo>
                      <a:lnTo>
                        <a:pt x="45" y="16"/>
                      </a:lnTo>
                      <a:lnTo>
                        <a:pt x="26" y="4"/>
                      </a:lnTo>
                      <a:lnTo>
                        <a:pt x="0" y="19"/>
                      </a:lnTo>
                      <a:lnTo>
                        <a:pt x="17" y="40"/>
                      </a:lnTo>
                      <a:lnTo>
                        <a:pt x="45" y="42"/>
                      </a:lnTo>
                      <a:lnTo>
                        <a:pt x="82" y="40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4" name="Freeform 127"/>
                <p:cNvSpPr>
                  <a:spLocks/>
                </p:cNvSpPr>
                <p:nvPr/>
              </p:nvSpPr>
              <p:spPr bwMode="auto">
                <a:xfrm>
                  <a:off x="619" y="1924"/>
                  <a:ext cx="667" cy="312"/>
                </a:xfrm>
                <a:custGeom>
                  <a:avLst/>
                  <a:gdLst>
                    <a:gd name="T0" fmla="*/ 1333 w 1334"/>
                    <a:gd name="T1" fmla="*/ 8 h 624"/>
                    <a:gd name="T2" fmla="*/ 1334 w 1334"/>
                    <a:gd name="T3" fmla="*/ 23 h 624"/>
                    <a:gd name="T4" fmla="*/ 1076 w 1334"/>
                    <a:gd name="T5" fmla="*/ 23 h 624"/>
                    <a:gd name="T6" fmla="*/ 1009 w 1334"/>
                    <a:gd name="T7" fmla="*/ 37 h 624"/>
                    <a:gd name="T8" fmla="*/ 933 w 1334"/>
                    <a:gd name="T9" fmla="*/ 25 h 624"/>
                    <a:gd name="T10" fmla="*/ 779 w 1334"/>
                    <a:gd name="T11" fmla="*/ 31 h 624"/>
                    <a:gd name="T12" fmla="*/ 698 w 1334"/>
                    <a:gd name="T13" fmla="*/ 37 h 624"/>
                    <a:gd name="T14" fmla="*/ 642 w 1334"/>
                    <a:gd name="T15" fmla="*/ 69 h 624"/>
                    <a:gd name="T16" fmla="*/ 589 w 1334"/>
                    <a:gd name="T17" fmla="*/ 143 h 624"/>
                    <a:gd name="T18" fmla="*/ 555 w 1334"/>
                    <a:gd name="T19" fmla="*/ 181 h 624"/>
                    <a:gd name="T20" fmla="*/ 494 w 1334"/>
                    <a:gd name="T21" fmla="*/ 196 h 624"/>
                    <a:gd name="T22" fmla="*/ 460 w 1334"/>
                    <a:gd name="T23" fmla="*/ 234 h 624"/>
                    <a:gd name="T24" fmla="*/ 348 w 1334"/>
                    <a:gd name="T25" fmla="*/ 310 h 624"/>
                    <a:gd name="T26" fmla="*/ 266 w 1334"/>
                    <a:gd name="T27" fmla="*/ 384 h 624"/>
                    <a:gd name="T28" fmla="*/ 211 w 1334"/>
                    <a:gd name="T29" fmla="*/ 419 h 624"/>
                    <a:gd name="T30" fmla="*/ 116 w 1334"/>
                    <a:gd name="T31" fmla="*/ 470 h 624"/>
                    <a:gd name="T32" fmla="*/ 45 w 1334"/>
                    <a:gd name="T33" fmla="*/ 512 h 624"/>
                    <a:gd name="T34" fmla="*/ 19 w 1334"/>
                    <a:gd name="T35" fmla="*/ 531 h 624"/>
                    <a:gd name="T36" fmla="*/ 61 w 1334"/>
                    <a:gd name="T37" fmla="*/ 624 h 624"/>
                    <a:gd name="T38" fmla="*/ 0 w 1334"/>
                    <a:gd name="T39" fmla="*/ 537 h 624"/>
                    <a:gd name="T40" fmla="*/ 23 w 1334"/>
                    <a:gd name="T41" fmla="*/ 506 h 624"/>
                    <a:gd name="T42" fmla="*/ 228 w 1334"/>
                    <a:gd name="T43" fmla="*/ 383 h 624"/>
                    <a:gd name="T44" fmla="*/ 351 w 1334"/>
                    <a:gd name="T45" fmla="*/ 286 h 624"/>
                    <a:gd name="T46" fmla="*/ 445 w 1334"/>
                    <a:gd name="T47" fmla="*/ 225 h 624"/>
                    <a:gd name="T48" fmla="*/ 500 w 1334"/>
                    <a:gd name="T49" fmla="*/ 175 h 624"/>
                    <a:gd name="T50" fmla="*/ 544 w 1334"/>
                    <a:gd name="T51" fmla="*/ 151 h 624"/>
                    <a:gd name="T52" fmla="*/ 629 w 1334"/>
                    <a:gd name="T53" fmla="*/ 67 h 624"/>
                    <a:gd name="T54" fmla="*/ 694 w 1334"/>
                    <a:gd name="T55" fmla="*/ 25 h 624"/>
                    <a:gd name="T56" fmla="*/ 793 w 1334"/>
                    <a:gd name="T57" fmla="*/ 12 h 624"/>
                    <a:gd name="T58" fmla="*/ 983 w 1334"/>
                    <a:gd name="T59" fmla="*/ 12 h 624"/>
                    <a:gd name="T60" fmla="*/ 1085 w 1334"/>
                    <a:gd name="T61" fmla="*/ 0 h 624"/>
                    <a:gd name="T62" fmla="*/ 1333 w 1334"/>
                    <a:gd name="T63" fmla="*/ 8 h 624"/>
                    <a:gd name="T64" fmla="*/ 1333 w 1334"/>
                    <a:gd name="T65" fmla="*/ 8 h 6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334"/>
                    <a:gd name="T100" fmla="*/ 0 h 624"/>
                    <a:gd name="T101" fmla="*/ 1334 w 1334"/>
                    <a:gd name="T102" fmla="*/ 624 h 624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334" h="624">
                      <a:moveTo>
                        <a:pt x="1333" y="8"/>
                      </a:moveTo>
                      <a:lnTo>
                        <a:pt x="1334" y="23"/>
                      </a:lnTo>
                      <a:lnTo>
                        <a:pt x="1076" y="23"/>
                      </a:lnTo>
                      <a:lnTo>
                        <a:pt x="1009" y="37"/>
                      </a:lnTo>
                      <a:lnTo>
                        <a:pt x="933" y="25"/>
                      </a:lnTo>
                      <a:lnTo>
                        <a:pt x="779" y="31"/>
                      </a:lnTo>
                      <a:lnTo>
                        <a:pt x="698" y="37"/>
                      </a:lnTo>
                      <a:lnTo>
                        <a:pt x="642" y="69"/>
                      </a:lnTo>
                      <a:lnTo>
                        <a:pt x="589" y="143"/>
                      </a:lnTo>
                      <a:lnTo>
                        <a:pt x="555" y="181"/>
                      </a:lnTo>
                      <a:lnTo>
                        <a:pt x="494" y="196"/>
                      </a:lnTo>
                      <a:lnTo>
                        <a:pt x="460" y="234"/>
                      </a:lnTo>
                      <a:lnTo>
                        <a:pt x="348" y="310"/>
                      </a:lnTo>
                      <a:lnTo>
                        <a:pt x="266" y="384"/>
                      </a:lnTo>
                      <a:lnTo>
                        <a:pt x="211" y="419"/>
                      </a:lnTo>
                      <a:lnTo>
                        <a:pt x="116" y="470"/>
                      </a:lnTo>
                      <a:lnTo>
                        <a:pt x="45" y="512"/>
                      </a:lnTo>
                      <a:lnTo>
                        <a:pt x="19" y="531"/>
                      </a:lnTo>
                      <a:lnTo>
                        <a:pt x="61" y="624"/>
                      </a:lnTo>
                      <a:lnTo>
                        <a:pt x="0" y="537"/>
                      </a:lnTo>
                      <a:lnTo>
                        <a:pt x="23" y="506"/>
                      </a:lnTo>
                      <a:lnTo>
                        <a:pt x="228" y="383"/>
                      </a:lnTo>
                      <a:lnTo>
                        <a:pt x="351" y="286"/>
                      </a:lnTo>
                      <a:lnTo>
                        <a:pt x="445" y="225"/>
                      </a:lnTo>
                      <a:lnTo>
                        <a:pt x="500" y="175"/>
                      </a:lnTo>
                      <a:lnTo>
                        <a:pt x="544" y="151"/>
                      </a:lnTo>
                      <a:lnTo>
                        <a:pt x="629" y="67"/>
                      </a:lnTo>
                      <a:lnTo>
                        <a:pt x="694" y="25"/>
                      </a:lnTo>
                      <a:lnTo>
                        <a:pt x="793" y="12"/>
                      </a:lnTo>
                      <a:lnTo>
                        <a:pt x="983" y="12"/>
                      </a:lnTo>
                      <a:lnTo>
                        <a:pt x="1085" y="0"/>
                      </a:lnTo>
                      <a:lnTo>
                        <a:pt x="133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5" name="Freeform 128"/>
                <p:cNvSpPr>
                  <a:spLocks/>
                </p:cNvSpPr>
                <p:nvPr/>
              </p:nvSpPr>
              <p:spPr bwMode="auto">
                <a:xfrm>
                  <a:off x="464" y="2229"/>
                  <a:ext cx="304" cy="488"/>
                </a:xfrm>
                <a:custGeom>
                  <a:avLst/>
                  <a:gdLst>
                    <a:gd name="T0" fmla="*/ 397 w 608"/>
                    <a:gd name="T1" fmla="*/ 45 h 975"/>
                    <a:gd name="T2" fmla="*/ 445 w 608"/>
                    <a:gd name="T3" fmla="*/ 99 h 975"/>
                    <a:gd name="T4" fmla="*/ 485 w 608"/>
                    <a:gd name="T5" fmla="*/ 144 h 975"/>
                    <a:gd name="T6" fmla="*/ 538 w 608"/>
                    <a:gd name="T7" fmla="*/ 194 h 975"/>
                    <a:gd name="T8" fmla="*/ 608 w 608"/>
                    <a:gd name="T9" fmla="*/ 235 h 975"/>
                    <a:gd name="T10" fmla="*/ 545 w 608"/>
                    <a:gd name="T11" fmla="*/ 235 h 975"/>
                    <a:gd name="T12" fmla="*/ 483 w 608"/>
                    <a:gd name="T13" fmla="*/ 235 h 975"/>
                    <a:gd name="T14" fmla="*/ 445 w 608"/>
                    <a:gd name="T15" fmla="*/ 289 h 975"/>
                    <a:gd name="T16" fmla="*/ 378 w 608"/>
                    <a:gd name="T17" fmla="*/ 397 h 975"/>
                    <a:gd name="T18" fmla="*/ 315 w 608"/>
                    <a:gd name="T19" fmla="*/ 501 h 975"/>
                    <a:gd name="T20" fmla="*/ 279 w 608"/>
                    <a:gd name="T21" fmla="*/ 579 h 975"/>
                    <a:gd name="T22" fmla="*/ 89 w 608"/>
                    <a:gd name="T23" fmla="*/ 806 h 975"/>
                    <a:gd name="T24" fmla="*/ 0 w 608"/>
                    <a:gd name="T25" fmla="*/ 975 h 975"/>
                    <a:gd name="T26" fmla="*/ 21 w 608"/>
                    <a:gd name="T27" fmla="*/ 899 h 975"/>
                    <a:gd name="T28" fmla="*/ 55 w 608"/>
                    <a:gd name="T29" fmla="*/ 819 h 975"/>
                    <a:gd name="T30" fmla="*/ 236 w 608"/>
                    <a:gd name="T31" fmla="*/ 581 h 975"/>
                    <a:gd name="T32" fmla="*/ 333 w 608"/>
                    <a:gd name="T33" fmla="*/ 410 h 975"/>
                    <a:gd name="T34" fmla="*/ 414 w 608"/>
                    <a:gd name="T35" fmla="*/ 224 h 975"/>
                    <a:gd name="T36" fmla="*/ 409 w 608"/>
                    <a:gd name="T37" fmla="*/ 292 h 975"/>
                    <a:gd name="T38" fmla="*/ 450 w 608"/>
                    <a:gd name="T39" fmla="*/ 230 h 975"/>
                    <a:gd name="T40" fmla="*/ 433 w 608"/>
                    <a:gd name="T41" fmla="*/ 211 h 975"/>
                    <a:gd name="T42" fmla="*/ 528 w 608"/>
                    <a:gd name="T43" fmla="*/ 218 h 975"/>
                    <a:gd name="T44" fmla="*/ 422 w 608"/>
                    <a:gd name="T45" fmla="*/ 110 h 975"/>
                    <a:gd name="T46" fmla="*/ 359 w 608"/>
                    <a:gd name="T47" fmla="*/ 0 h 975"/>
                    <a:gd name="T48" fmla="*/ 397 w 608"/>
                    <a:gd name="T49" fmla="*/ 45 h 975"/>
                    <a:gd name="T50" fmla="*/ 397 w 608"/>
                    <a:gd name="T51" fmla="*/ 45 h 97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608"/>
                    <a:gd name="T79" fmla="*/ 0 h 975"/>
                    <a:gd name="T80" fmla="*/ 608 w 608"/>
                    <a:gd name="T81" fmla="*/ 975 h 975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608" h="975">
                      <a:moveTo>
                        <a:pt x="397" y="45"/>
                      </a:moveTo>
                      <a:lnTo>
                        <a:pt x="445" y="99"/>
                      </a:lnTo>
                      <a:lnTo>
                        <a:pt x="485" y="144"/>
                      </a:lnTo>
                      <a:lnTo>
                        <a:pt x="538" y="194"/>
                      </a:lnTo>
                      <a:lnTo>
                        <a:pt x="608" y="235"/>
                      </a:lnTo>
                      <a:lnTo>
                        <a:pt x="545" y="235"/>
                      </a:lnTo>
                      <a:lnTo>
                        <a:pt x="483" y="235"/>
                      </a:lnTo>
                      <a:lnTo>
                        <a:pt x="445" y="289"/>
                      </a:lnTo>
                      <a:lnTo>
                        <a:pt x="378" y="397"/>
                      </a:lnTo>
                      <a:lnTo>
                        <a:pt x="315" y="501"/>
                      </a:lnTo>
                      <a:lnTo>
                        <a:pt x="279" y="579"/>
                      </a:lnTo>
                      <a:lnTo>
                        <a:pt x="89" y="806"/>
                      </a:lnTo>
                      <a:lnTo>
                        <a:pt x="0" y="975"/>
                      </a:lnTo>
                      <a:lnTo>
                        <a:pt x="21" y="899"/>
                      </a:lnTo>
                      <a:lnTo>
                        <a:pt x="55" y="819"/>
                      </a:lnTo>
                      <a:lnTo>
                        <a:pt x="236" y="581"/>
                      </a:lnTo>
                      <a:lnTo>
                        <a:pt x="333" y="410"/>
                      </a:lnTo>
                      <a:lnTo>
                        <a:pt x="414" y="224"/>
                      </a:lnTo>
                      <a:lnTo>
                        <a:pt x="409" y="292"/>
                      </a:lnTo>
                      <a:lnTo>
                        <a:pt x="450" y="230"/>
                      </a:lnTo>
                      <a:lnTo>
                        <a:pt x="433" y="211"/>
                      </a:lnTo>
                      <a:lnTo>
                        <a:pt x="528" y="218"/>
                      </a:lnTo>
                      <a:lnTo>
                        <a:pt x="422" y="110"/>
                      </a:lnTo>
                      <a:lnTo>
                        <a:pt x="359" y="0"/>
                      </a:lnTo>
                      <a:lnTo>
                        <a:pt x="397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6" name="Freeform 129"/>
                <p:cNvSpPr>
                  <a:spLocks/>
                </p:cNvSpPr>
                <p:nvPr/>
              </p:nvSpPr>
              <p:spPr bwMode="auto">
                <a:xfrm>
                  <a:off x="736" y="2208"/>
                  <a:ext cx="276" cy="215"/>
                </a:xfrm>
                <a:custGeom>
                  <a:avLst/>
                  <a:gdLst>
                    <a:gd name="T0" fmla="*/ 108 w 553"/>
                    <a:gd name="T1" fmla="*/ 281 h 429"/>
                    <a:gd name="T2" fmla="*/ 157 w 553"/>
                    <a:gd name="T3" fmla="*/ 251 h 429"/>
                    <a:gd name="T4" fmla="*/ 230 w 553"/>
                    <a:gd name="T5" fmla="*/ 228 h 429"/>
                    <a:gd name="T6" fmla="*/ 243 w 553"/>
                    <a:gd name="T7" fmla="*/ 198 h 429"/>
                    <a:gd name="T8" fmla="*/ 273 w 553"/>
                    <a:gd name="T9" fmla="*/ 222 h 429"/>
                    <a:gd name="T10" fmla="*/ 304 w 553"/>
                    <a:gd name="T11" fmla="*/ 198 h 429"/>
                    <a:gd name="T12" fmla="*/ 308 w 553"/>
                    <a:gd name="T13" fmla="*/ 106 h 429"/>
                    <a:gd name="T14" fmla="*/ 378 w 553"/>
                    <a:gd name="T15" fmla="*/ 0 h 429"/>
                    <a:gd name="T16" fmla="*/ 336 w 553"/>
                    <a:gd name="T17" fmla="*/ 137 h 429"/>
                    <a:gd name="T18" fmla="*/ 346 w 553"/>
                    <a:gd name="T19" fmla="*/ 173 h 429"/>
                    <a:gd name="T20" fmla="*/ 370 w 553"/>
                    <a:gd name="T21" fmla="*/ 175 h 429"/>
                    <a:gd name="T22" fmla="*/ 414 w 553"/>
                    <a:gd name="T23" fmla="*/ 95 h 429"/>
                    <a:gd name="T24" fmla="*/ 471 w 553"/>
                    <a:gd name="T25" fmla="*/ 7 h 429"/>
                    <a:gd name="T26" fmla="*/ 473 w 553"/>
                    <a:gd name="T27" fmla="*/ 108 h 429"/>
                    <a:gd name="T28" fmla="*/ 553 w 553"/>
                    <a:gd name="T29" fmla="*/ 53 h 429"/>
                    <a:gd name="T30" fmla="*/ 479 w 553"/>
                    <a:gd name="T31" fmla="*/ 148 h 429"/>
                    <a:gd name="T32" fmla="*/ 395 w 553"/>
                    <a:gd name="T33" fmla="*/ 218 h 429"/>
                    <a:gd name="T34" fmla="*/ 310 w 553"/>
                    <a:gd name="T35" fmla="*/ 251 h 429"/>
                    <a:gd name="T36" fmla="*/ 277 w 553"/>
                    <a:gd name="T37" fmla="*/ 296 h 429"/>
                    <a:gd name="T38" fmla="*/ 321 w 553"/>
                    <a:gd name="T39" fmla="*/ 331 h 429"/>
                    <a:gd name="T40" fmla="*/ 503 w 553"/>
                    <a:gd name="T41" fmla="*/ 429 h 429"/>
                    <a:gd name="T42" fmla="*/ 266 w 553"/>
                    <a:gd name="T43" fmla="*/ 357 h 429"/>
                    <a:gd name="T44" fmla="*/ 169 w 553"/>
                    <a:gd name="T45" fmla="*/ 275 h 429"/>
                    <a:gd name="T46" fmla="*/ 117 w 553"/>
                    <a:gd name="T47" fmla="*/ 296 h 429"/>
                    <a:gd name="T48" fmla="*/ 0 w 553"/>
                    <a:gd name="T49" fmla="*/ 270 h 429"/>
                    <a:gd name="T50" fmla="*/ 108 w 553"/>
                    <a:gd name="T51" fmla="*/ 281 h 429"/>
                    <a:gd name="T52" fmla="*/ 108 w 553"/>
                    <a:gd name="T53" fmla="*/ 281 h 42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53"/>
                    <a:gd name="T82" fmla="*/ 0 h 429"/>
                    <a:gd name="T83" fmla="*/ 553 w 553"/>
                    <a:gd name="T84" fmla="*/ 429 h 42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53" h="429">
                      <a:moveTo>
                        <a:pt x="108" y="281"/>
                      </a:moveTo>
                      <a:lnTo>
                        <a:pt x="157" y="251"/>
                      </a:lnTo>
                      <a:lnTo>
                        <a:pt x="230" y="228"/>
                      </a:lnTo>
                      <a:lnTo>
                        <a:pt x="243" y="198"/>
                      </a:lnTo>
                      <a:lnTo>
                        <a:pt x="273" y="222"/>
                      </a:lnTo>
                      <a:lnTo>
                        <a:pt x="304" y="198"/>
                      </a:lnTo>
                      <a:lnTo>
                        <a:pt x="308" y="106"/>
                      </a:lnTo>
                      <a:lnTo>
                        <a:pt x="378" y="0"/>
                      </a:lnTo>
                      <a:lnTo>
                        <a:pt x="336" y="137"/>
                      </a:lnTo>
                      <a:lnTo>
                        <a:pt x="346" y="173"/>
                      </a:lnTo>
                      <a:lnTo>
                        <a:pt x="370" y="175"/>
                      </a:lnTo>
                      <a:lnTo>
                        <a:pt x="414" y="95"/>
                      </a:lnTo>
                      <a:lnTo>
                        <a:pt x="471" y="7"/>
                      </a:lnTo>
                      <a:lnTo>
                        <a:pt x="473" y="108"/>
                      </a:lnTo>
                      <a:lnTo>
                        <a:pt x="553" y="53"/>
                      </a:lnTo>
                      <a:lnTo>
                        <a:pt x="479" y="148"/>
                      </a:lnTo>
                      <a:lnTo>
                        <a:pt x="395" y="218"/>
                      </a:lnTo>
                      <a:lnTo>
                        <a:pt x="310" y="251"/>
                      </a:lnTo>
                      <a:lnTo>
                        <a:pt x="277" y="296"/>
                      </a:lnTo>
                      <a:lnTo>
                        <a:pt x="321" y="331"/>
                      </a:lnTo>
                      <a:lnTo>
                        <a:pt x="503" y="429"/>
                      </a:lnTo>
                      <a:lnTo>
                        <a:pt x="266" y="357"/>
                      </a:lnTo>
                      <a:lnTo>
                        <a:pt x="169" y="275"/>
                      </a:lnTo>
                      <a:lnTo>
                        <a:pt x="117" y="296"/>
                      </a:lnTo>
                      <a:lnTo>
                        <a:pt x="0" y="270"/>
                      </a:lnTo>
                      <a:lnTo>
                        <a:pt x="108" y="2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7" name="Freeform 130"/>
                <p:cNvSpPr>
                  <a:spLocks/>
                </p:cNvSpPr>
                <p:nvPr/>
              </p:nvSpPr>
              <p:spPr bwMode="auto">
                <a:xfrm>
                  <a:off x="761" y="2408"/>
                  <a:ext cx="294" cy="220"/>
                </a:xfrm>
                <a:custGeom>
                  <a:avLst/>
                  <a:gdLst>
                    <a:gd name="T0" fmla="*/ 84 w 589"/>
                    <a:gd name="T1" fmla="*/ 74 h 439"/>
                    <a:gd name="T2" fmla="*/ 222 w 589"/>
                    <a:gd name="T3" fmla="*/ 181 h 439"/>
                    <a:gd name="T4" fmla="*/ 316 w 589"/>
                    <a:gd name="T5" fmla="*/ 255 h 439"/>
                    <a:gd name="T6" fmla="*/ 403 w 589"/>
                    <a:gd name="T7" fmla="*/ 308 h 439"/>
                    <a:gd name="T8" fmla="*/ 553 w 589"/>
                    <a:gd name="T9" fmla="*/ 331 h 439"/>
                    <a:gd name="T10" fmla="*/ 589 w 589"/>
                    <a:gd name="T11" fmla="*/ 439 h 439"/>
                    <a:gd name="T12" fmla="*/ 439 w 589"/>
                    <a:gd name="T13" fmla="*/ 357 h 439"/>
                    <a:gd name="T14" fmla="*/ 331 w 589"/>
                    <a:gd name="T15" fmla="*/ 293 h 439"/>
                    <a:gd name="T16" fmla="*/ 207 w 589"/>
                    <a:gd name="T17" fmla="*/ 211 h 439"/>
                    <a:gd name="T18" fmla="*/ 0 w 589"/>
                    <a:gd name="T19" fmla="*/ 0 h 439"/>
                    <a:gd name="T20" fmla="*/ 84 w 589"/>
                    <a:gd name="T21" fmla="*/ 74 h 439"/>
                    <a:gd name="T22" fmla="*/ 84 w 589"/>
                    <a:gd name="T23" fmla="*/ 74 h 43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89"/>
                    <a:gd name="T37" fmla="*/ 0 h 439"/>
                    <a:gd name="T38" fmla="*/ 589 w 589"/>
                    <a:gd name="T39" fmla="*/ 439 h 43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89" h="439">
                      <a:moveTo>
                        <a:pt x="84" y="74"/>
                      </a:moveTo>
                      <a:lnTo>
                        <a:pt x="222" y="181"/>
                      </a:lnTo>
                      <a:lnTo>
                        <a:pt x="316" y="255"/>
                      </a:lnTo>
                      <a:lnTo>
                        <a:pt x="403" y="308"/>
                      </a:lnTo>
                      <a:lnTo>
                        <a:pt x="553" y="331"/>
                      </a:lnTo>
                      <a:lnTo>
                        <a:pt x="589" y="439"/>
                      </a:lnTo>
                      <a:lnTo>
                        <a:pt x="439" y="357"/>
                      </a:lnTo>
                      <a:lnTo>
                        <a:pt x="331" y="293"/>
                      </a:lnTo>
                      <a:lnTo>
                        <a:pt x="207" y="211"/>
                      </a:lnTo>
                      <a:lnTo>
                        <a:pt x="0" y="0"/>
                      </a:lnTo>
                      <a:lnTo>
                        <a:pt x="84" y="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8" name="Freeform 131"/>
                <p:cNvSpPr>
                  <a:spLocks/>
                </p:cNvSpPr>
                <p:nvPr/>
              </p:nvSpPr>
              <p:spPr bwMode="auto">
                <a:xfrm>
                  <a:off x="679" y="2460"/>
                  <a:ext cx="959" cy="584"/>
                </a:xfrm>
                <a:custGeom>
                  <a:avLst/>
                  <a:gdLst>
                    <a:gd name="T0" fmla="*/ 276 w 1919"/>
                    <a:gd name="T1" fmla="*/ 58 h 1167"/>
                    <a:gd name="T2" fmla="*/ 149 w 1919"/>
                    <a:gd name="T3" fmla="*/ 7 h 1167"/>
                    <a:gd name="T4" fmla="*/ 69 w 1919"/>
                    <a:gd name="T5" fmla="*/ 0 h 1167"/>
                    <a:gd name="T6" fmla="*/ 0 w 1919"/>
                    <a:gd name="T7" fmla="*/ 19 h 1167"/>
                    <a:gd name="T8" fmla="*/ 153 w 1919"/>
                    <a:gd name="T9" fmla="*/ 20 h 1167"/>
                    <a:gd name="T10" fmla="*/ 265 w 1919"/>
                    <a:gd name="T11" fmla="*/ 76 h 1167"/>
                    <a:gd name="T12" fmla="*/ 371 w 1919"/>
                    <a:gd name="T13" fmla="*/ 138 h 1167"/>
                    <a:gd name="T14" fmla="*/ 457 w 1919"/>
                    <a:gd name="T15" fmla="*/ 231 h 1167"/>
                    <a:gd name="T16" fmla="*/ 506 w 1919"/>
                    <a:gd name="T17" fmla="*/ 315 h 1167"/>
                    <a:gd name="T18" fmla="*/ 510 w 1919"/>
                    <a:gd name="T19" fmla="*/ 385 h 1167"/>
                    <a:gd name="T20" fmla="*/ 518 w 1919"/>
                    <a:gd name="T21" fmla="*/ 475 h 1167"/>
                    <a:gd name="T22" fmla="*/ 444 w 1919"/>
                    <a:gd name="T23" fmla="*/ 340 h 1167"/>
                    <a:gd name="T24" fmla="*/ 512 w 1919"/>
                    <a:gd name="T25" fmla="*/ 501 h 1167"/>
                    <a:gd name="T26" fmla="*/ 550 w 1919"/>
                    <a:gd name="T27" fmla="*/ 617 h 1167"/>
                    <a:gd name="T28" fmla="*/ 563 w 1919"/>
                    <a:gd name="T29" fmla="*/ 712 h 1167"/>
                    <a:gd name="T30" fmla="*/ 558 w 1919"/>
                    <a:gd name="T31" fmla="*/ 773 h 1167"/>
                    <a:gd name="T32" fmla="*/ 656 w 1919"/>
                    <a:gd name="T33" fmla="*/ 762 h 1167"/>
                    <a:gd name="T34" fmla="*/ 795 w 1919"/>
                    <a:gd name="T35" fmla="*/ 779 h 1167"/>
                    <a:gd name="T36" fmla="*/ 1001 w 1919"/>
                    <a:gd name="T37" fmla="*/ 861 h 1167"/>
                    <a:gd name="T38" fmla="*/ 1254 w 1919"/>
                    <a:gd name="T39" fmla="*/ 982 h 1167"/>
                    <a:gd name="T40" fmla="*/ 1442 w 1919"/>
                    <a:gd name="T41" fmla="*/ 1026 h 1167"/>
                    <a:gd name="T42" fmla="*/ 1634 w 1919"/>
                    <a:gd name="T43" fmla="*/ 1083 h 1167"/>
                    <a:gd name="T44" fmla="*/ 1733 w 1919"/>
                    <a:gd name="T45" fmla="*/ 1138 h 1167"/>
                    <a:gd name="T46" fmla="*/ 1826 w 1919"/>
                    <a:gd name="T47" fmla="*/ 1167 h 1167"/>
                    <a:gd name="T48" fmla="*/ 1681 w 1919"/>
                    <a:gd name="T49" fmla="*/ 1087 h 1167"/>
                    <a:gd name="T50" fmla="*/ 1440 w 1919"/>
                    <a:gd name="T51" fmla="*/ 996 h 1167"/>
                    <a:gd name="T52" fmla="*/ 1238 w 1919"/>
                    <a:gd name="T53" fmla="*/ 933 h 1167"/>
                    <a:gd name="T54" fmla="*/ 1653 w 1919"/>
                    <a:gd name="T55" fmla="*/ 1018 h 1167"/>
                    <a:gd name="T56" fmla="*/ 1801 w 1919"/>
                    <a:gd name="T57" fmla="*/ 1026 h 1167"/>
                    <a:gd name="T58" fmla="*/ 1919 w 1919"/>
                    <a:gd name="T59" fmla="*/ 1049 h 1167"/>
                    <a:gd name="T60" fmla="*/ 1668 w 1919"/>
                    <a:gd name="T61" fmla="*/ 978 h 1167"/>
                    <a:gd name="T62" fmla="*/ 1164 w 1919"/>
                    <a:gd name="T63" fmla="*/ 861 h 1167"/>
                    <a:gd name="T64" fmla="*/ 1497 w 1919"/>
                    <a:gd name="T65" fmla="*/ 908 h 1167"/>
                    <a:gd name="T66" fmla="*/ 1647 w 1919"/>
                    <a:gd name="T67" fmla="*/ 931 h 1167"/>
                    <a:gd name="T68" fmla="*/ 1347 w 1919"/>
                    <a:gd name="T69" fmla="*/ 851 h 1167"/>
                    <a:gd name="T70" fmla="*/ 1200 w 1919"/>
                    <a:gd name="T71" fmla="*/ 815 h 1167"/>
                    <a:gd name="T72" fmla="*/ 1727 w 1919"/>
                    <a:gd name="T73" fmla="*/ 851 h 1167"/>
                    <a:gd name="T74" fmla="*/ 1837 w 1919"/>
                    <a:gd name="T75" fmla="*/ 828 h 1167"/>
                    <a:gd name="T76" fmla="*/ 1343 w 1919"/>
                    <a:gd name="T77" fmla="*/ 798 h 1167"/>
                    <a:gd name="T78" fmla="*/ 1018 w 1919"/>
                    <a:gd name="T79" fmla="*/ 775 h 1167"/>
                    <a:gd name="T80" fmla="*/ 1261 w 1919"/>
                    <a:gd name="T81" fmla="*/ 743 h 1167"/>
                    <a:gd name="T82" fmla="*/ 957 w 1919"/>
                    <a:gd name="T83" fmla="*/ 747 h 1167"/>
                    <a:gd name="T84" fmla="*/ 828 w 1919"/>
                    <a:gd name="T85" fmla="*/ 728 h 1167"/>
                    <a:gd name="T86" fmla="*/ 965 w 1919"/>
                    <a:gd name="T87" fmla="*/ 674 h 1167"/>
                    <a:gd name="T88" fmla="*/ 810 w 1919"/>
                    <a:gd name="T89" fmla="*/ 703 h 1167"/>
                    <a:gd name="T90" fmla="*/ 712 w 1919"/>
                    <a:gd name="T91" fmla="*/ 705 h 1167"/>
                    <a:gd name="T92" fmla="*/ 679 w 1919"/>
                    <a:gd name="T93" fmla="*/ 657 h 1167"/>
                    <a:gd name="T94" fmla="*/ 588 w 1919"/>
                    <a:gd name="T95" fmla="*/ 568 h 1167"/>
                    <a:gd name="T96" fmla="*/ 721 w 1919"/>
                    <a:gd name="T97" fmla="*/ 589 h 1167"/>
                    <a:gd name="T98" fmla="*/ 797 w 1919"/>
                    <a:gd name="T99" fmla="*/ 583 h 1167"/>
                    <a:gd name="T100" fmla="*/ 1006 w 1919"/>
                    <a:gd name="T101" fmla="*/ 427 h 1167"/>
                    <a:gd name="T102" fmla="*/ 774 w 1919"/>
                    <a:gd name="T103" fmla="*/ 543 h 1167"/>
                    <a:gd name="T104" fmla="*/ 655 w 1919"/>
                    <a:gd name="T105" fmla="*/ 539 h 1167"/>
                    <a:gd name="T106" fmla="*/ 556 w 1919"/>
                    <a:gd name="T107" fmla="*/ 496 h 1167"/>
                    <a:gd name="T108" fmla="*/ 533 w 1919"/>
                    <a:gd name="T109" fmla="*/ 365 h 1167"/>
                    <a:gd name="T110" fmla="*/ 651 w 1919"/>
                    <a:gd name="T111" fmla="*/ 450 h 1167"/>
                    <a:gd name="T112" fmla="*/ 459 w 1919"/>
                    <a:gd name="T113" fmla="*/ 199 h 1167"/>
                    <a:gd name="T114" fmla="*/ 341 w 1919"/>
                    <a:gd name="T115" fmla="*/ 89 h 1167"/>
                    <a:gd name="T116" fmla="*/ 276 w 1919"/>
                    <a:gd name="T117" fmla="*/ 58 h 1167"/>
                    <a:gd name="T118" fmla="*/ 276 w 1919"/>
                    <a:gd name="T119" fmla="*/ 58 h 1167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919"/>
                    <a:gd name="T181" fmla="*/ 0 h 1167"/>
                    <a:gd name="T182" fmla="*/ 1919 w 1919"/>
                    <a:gd name="T183" fmla="*/ 1167 h 1167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919" h="1167">
                      <a:moveTo>
                        <a:pt x="276" y="58"/>
                      </a:moveTo>
                      <a:lnTo>
                        <a:pt x="149" y="7"/>
                      </a:lnTo>
                      <a:lnTo>
                        <a:pt x="69" y="0"/>
                      </a:lnTo>
                      <a:lnTo>
                        <a:pt x="0" y="19"/>
                      </a:lnTo>
                      <a:lnTo>
                        <a:pt x="153" y="20"/>
                      </a:lnTo>
                      <a:lnTo>
                        <a:pt x="265" y="76"/>
                      </a:lnTo>
                      <a:lnTo>
                        <a:pt x="371" y="138"/>
                      </a:lnTo>
                      <a:lnTo>
                        <a:pt x="457" y="231"/>
                      </a:lnTo>
                      <a:lnTo>
                        <a:pt x="506" y="315"/>
                      </a:lnTo>
                      <a:lnTo>
                        <a:pt x="510" y="385"/>
                      </a:lnTo>
                      <a:lnTo>
                        <a:pt x="518" y="475"/>
                      </a:lnTo>
                      <a:lnTo>
                        <a:pt x="444" y="340"/>
                      </a:lnTo>
                      <a:lnTo>
                        <a:pt x="512" y="501"/>
                      </a:lnTo>
                      <a:lnTo>
                        <a:pt x="550" y="617"/>
                      </a:lnTo>
                      <a:lnTo>
                        <a:pt x="563" y="712"/>
                      </a:lnTo>
                      <a:lnTo>
                        <a:pt x="558" y="773"/>
                      </a:lnTo>
                      <a:lnTo>
                        <a:pt x="656" y="762"/>
                      </a:lnTo>
                      <a:lnTo>
                        <a:pt x="795" y="779"/>
                      </a:lnTo>
                      <a:lnTo>
                        <a:pt x="1001" y="861"/>
                      </a:lnTo>
                      <a:lnTo>
                        <a:pt x="1254" y="982"/>
                      </a:lnTo>
                      <a:lnTo>
                        <a:pt x="1442" y="1026"/>
                      </a:lnTo>
                      <a:lnTo>
                        <a:pt x="1634" y="1083"/>
                      </a:lnTo>
                      <a:lnTo>
                        <a:pt x="1733" y="1138"/>
                      </a:lnTo>
                      <a:lnTo>
                        <a:pt x="1826" y="1167"/>
                      </a:lnTo>
                      <a:lnTo>
                        <a:pt x="1681" y="1087"/>
                      </a:lnTo>
                      <a:lnTo>
                        <a:pt x="1440" y="996"/>
                      </a:lnTo>
                      <a:lnTo>
                        <a:pt x="1238" y="933"/>
                      </a:lnTo>
                      <a:lnTo>
                        <a:pt x="1653" y="1018"/>
                      </a:lnTo>
                      <a:lnTo>
                        <a:pt x="1801" y="1026"/>
                      </a:lnTo>
                      <a:lnTo>
                        <a:pt x="1919" y="1049"/>
                      </a:lnTo>
                      <a:lnTo>
                        <a:pt x="1668" y="978"/>
                      </a:lnTo>
                      <a:lnTo>
                        <a:pt x="1164" y="861"/>
                      </a:lnTo>
                      <a:lnTo>
                        <a:pt x="1497" y="908"/>
                      </a:lnTo>
                      <a:lnTo>
                        <a:pt x="1647" y="931"/>
                      </a:lnTo>
                      <a:lnTo>
                        <a:pt x="1347" y="851"/>
                      </a:lnTo>
                      <a:lnTo>
                        <a:pt x="1200" y="815"/>
                      </a:lnTo>
                      <a:lnTo>
                        <a:pt x="1727" y="851"/>
                      </a:lnTo>
                      <a:lnTo>
                        <a:pt x="1837" y="828"/>
                      </a:lnTo>
                      <a:lnTo>
                        <a:pt x="1343" y="798"/>
                      </a:lnTo>
                      <a:lnTo>
                        <a:pt x="1018" y="775"/>
                      </a:lnTo>
                      <a:lnTo>
                        <a:pt x="1261" y="743"/>
                      </a:lnTo>
                      <a:lnTo>
                        <a:pt x="957" y="747"/>
                      </a:lnTo>
                      <a:lnTo>
                        <a:pt x="828" y="728"/>
                      </a:lnTo>
                      <a:lnTo>
                        <a:pt x="965" y="674"/>
                      </a:lnTo>
                      <a:lnTo>
                        <a:pt x="810" y="703"/>
                      </a:lnTo>
                      <a:lnTo>
                        <a:pt x="712" y="705"/>
                      </a:lnTo>
                      <a:lnTo>
                        <a:pt x="679" y="657"/>
                      </a:lnTo>
                      <a:lnTo>
                        <a:pt x="588" y="568"/>
                      </a:lnTo>
                      <a:lnTo>
                        <a:pt x="721" y="589"/>
                      </a:lnTo>
                      <a:lnTo>
                        <a:pt x="797" y="583"/>
                      </a:lnTo>
                      <a:lnTo>
                        <a:pt x="1006" y="427"/>
                      </a:lnTo>
                      <a:lnTo>
                        <a:pt x="774" y="543"/>
                      </a:lnTo>
                      <a:lnTo>
                        <a:pt x="655" y="539"/>
                      </a:lnTo>
                      <a:lnTo>
                        <a:pt x="556" y="496"/>
                      </a:lnTo>
                      <a:lnTo>
                        <a:pt x="533" y="365"/>
                      </a:lnTo>
                      <a:lnTo>
                        <a:pt x="651" y="450"/>
                      </a:lnTo>
                      <a:lnTo>
                        <a:pt x="459" y="199"/>
                      </a:lnTo>
                      <a:lnTo>
                        <a:pt x="341" y="89"/>
                      </a:lnTo>
                      <a:lnTo>
                        <a:pt x="276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59" name="Freeform 132"/>
                <p:cNvSpPr>
                  <a:spLocks/>
                </p:cNvSpPr>
                <p:nvPr/>
              </p:nvSpPr>
              <p:spPr bwMode="auto">
                <a:xfrm>
                  <a:off x="768" y="2359"/>
                  <a:ext cx="104" cy="133"/>
                </a:xfrm>
                <a:custGeom>
                  <a:avLst/>
                  <a:gdLst>
                    <a:gd name="T0" fmla="*/ 15 w 207"/>
                    <a:gd name="T1" fmla="*/ 59 h 266"/>
                    <a:gd name="T2" fmla="*/ 59 w 207"/>
                    <a:gd name="T3" fmla="*/ 137 h 266"/>
                    <a:gd name="T4" fmla="*/ 122 w 207"/>
                    <a:gd name="T5" fmla="*/ 183 h 266"/>
                    <a:gd name="T6" fmla="*/ 207 w 207"/>
                    <a:gd name="T7" fmla="*/ 266 h 266"/>
                    <a:gd name="T8" fmla="*/ 137 w 207"/>
                    <a:gd name="T9" fmla="*/ 150 h 266"/>
                    <a:gd name="T10" fmla="*/ 48 w 207"/>
                    <a:gd name="T11" fmla="*/ 82 h 266"/>
                    <a:gd name="T12" fmla="*/ 0 w 207"/>
                    <a:gd name="T13" fmla="*/ 0 h 266"/>
                    <a:gd name="T14" fmla="*/ 15 w 207"/>
                    <a:gd name="T15" fmla="*/ 59 h 266"/>
                    <a:gd name="T16" fmla="*/ 15 w 207"/>
                    <a:gd name="T17" fmla="*/ 59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07"/>
                    <a:gd name="T28" fmla="*/ 0 h 266"/>
                    <a:gd name="T29" fmla="*/ 207 w 207"/>
                    <a:gd name="T30" fmla="*/ 266 h 26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07" h="266">
                      <a:moveTo>
                        <a:pt x="15" y="59"/>
                      </a:moveTo>
                      <a:lnTo>
                        <a:pt x="59" y="137"/>
                      </a:lnTo>
                      <a:lnTo>
                        <a:pt x="122" y="183"/>
                      </a:lnTo>
                      <a:lnTo>
                        <a:pt x="207" y="266"/>
                      </a:lnTo>
                      <a:lnTo>
                        <a:pt x="137" y="150"/>
                      </a:lnTo>
                      <a:lnTo>
                        <a:pt x="48" y="82"/>
                      </a:lnTo>
                      <a:lnTo>
                        <a:pt x="0" y="0"/>
                      </a:lnTo>
                      <a:lnTo>
                        <a:pt x="15" y="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0" name="Freeform 133"/>
                <p:cNvSpPr>
                  <a:spLocks/>
                </p:cNvSpPr>
                <p:nvPr/>
              </p:nvSpPr>
              <p:spPr bwMode="auto">
                <a:xfrm>
                  <a:off x="443" y="2587"/>
                  <a:ext cx="273" cy="815"/>
                </a:xfrm>
                <a:custGeom>
                  <a:avLst/>
                  <a:gdLst>
                    <a:gd name="T0" fmla="*/ 163 w 546"/>
                    <a:gd name="T1" fmla="*/ 33 h 1631"/>
                    <a:gd name="T2" fmla="*/ 249 w 546"/>
                    <a:gd name="T3" fmla="*/ 213 h 1631"/>
                    <a:gd name="T4" fmla="*/ 357 w 546"/>
                    <a:gd name="T5" fmla="*/ 362 h 1631"/>
                    <a:gd name="T6" fmla="*/ 382 w 546"/>
                    <a:gd name="T7" fmla="*/ 445 h 1631"/>
                    <a:gd name="T8" fmla="*/ 439 w 546"/>
                    <a:gd name="T9" fmla="*/ 554 h 1631"/>
                    <a:gd name="T10" fmla="*/ 413 w 546"/>
                    <a:gd name="T11" fmla="*/ 599 h 1631"/>
                    <a:gd name="T12" fmla="*/ 397 w 546"/>
                    <a:gd name="T13" fmla="*/ 656 h 1631"/>
                    <a:gd name="T14" fmla="*/ 369 w 546"/>
                    <a:gd name="T15" fmla="*/ 717 h 1631"/>
                    <a:gd name="T16" fmla="*/ 314 w 546"/>
                    <a:gd name="T17" fmla="*/ 778 h 1631"/>
                    <a:gd name="T18" fmla="*/ 245 w 546"/>
                    <a:gd name="T19" fmla="*/ 848 h 1631"/>
                    <a:gd name="T20" fmla="*/ 179 w 546"/>
                    <a:gd name="T21" fmla="*/ 970 h 1631"/>
                    <a:gd name="T22" fmla="*/ 80 w 546"/>
                    <a:gd name="T23" fmla="*/ 1213 h 1631"/>
                    <a:gd name="T24" fmla="*/ 25 w 546"/>
                    <a:gd name="T25" fmla="*/ 1304 h 1631"/>
                    <a:gd name="T26" fmla="*/ 0 w 546"/>
                    <a:gd name="T27" fmla="*/ 1416 h 1631"/>
                    <a:gd name="T28" fmla="*/ 6 w 546"/>
                    <a:gd name="T29" fmla="*/ 1451 h 1631"/>
                    <a:gd name="T30" fmla="*/ 66 w 546"/>
                    <a:gd name="T31" fmla="*/ 1525 h 1631"/>
                    <a:gd name="T32" fmla="*/ 173 w 546"/>
                    <a:gd name="T33" fmla="*/ 1593 h 1631"/>
                    <a:gd name="T34" fmla="*/ 295 w 546"/>
                    <a:gd name="T35" fmla="*/ 1631 h 1631"/>
                    <a:gd name="T36" fmla="*/ 321 w 546"/>
                    <a:gd name="T37" fmla="*/ 1607 h 1631"/>
                    <a:gd name="T38" fmla="*/ 156 w 546"/>
                    <a:gd name="T39" fmla="*/ 1538 h 1631"/>
                    <a:gd name="T40" fmla="*/ 38 w 546"/>
                    <a:gd name="T41" fmla="*/ 1466 h 1631"/>
                    <a:gd name="T42" fmla="*/ 13 w 546"/>
                    <a:gd name="T43" fmla="*/ 1428 h 1631"/>
                    <a:gd name="T44" fmla="*/ 55 w 546"/>
                    <a:gd name="T45" fmla="*/ 1293 h 1631"/>
                    <a:gd name="T46" fmla="*/ 125 w 546"/>
                    <a:gd name="T47" fmla="*/ 1175 h 1631"/>
                    <a:gd name="T48" fmla="*/ 234 w 546"/>
                    <a:gd name="T49" fmla="*/ 915 h 1631"/>
                    <a:gd name="T50" fmla="*/ 369 w 546"/>
                    <a:gd name="T51" fmla="*/ 753 h 1631"/>
                    <a:gd name="T52" fmla="*/ 407 w 546"/>
                    <a:gd name="T53" fmla="*/ 664 h 1631"/>
                    <a:gd name="T54" fmla="*/ 445 w 546"/>
                    <a:gd name="T55" fmla="*/ 656 h 1631"/>
                    <a:gd name="T56" fmla="*/ 439 w 546"/>
                    <a:gd name="T57" fmla="*/ 599 h 1631"/>
                    <a:gd name="T58" fmla="*/ 462 w 546"/>
                    <a:gd name="T59" fmla="*/ 552 h 1631"/>
                    <a:gd name="T60" fmla="*/ 546 w 546"/>
                    <a:gd name="T61" fmla="*/ 476 h 1631"/>
                    <a:gd name="T62" fmla="*/ 464 w 546"/>
                    <a:gd name="T63" fmla="*/ 502 h 1631"/>
                    <a:gd name="T64" fmla="*/ 544 w 546"/>
                    <a:gd name="T65" fmla="*/ 415 h 1631"/>
                    <a:gd name="T66" fmla="*/ 439 w 546"/>
                    <a:gd name="T67" fmla="*/ 491 h 1631"/>
                    <a:gd name="T68" fmla="*/ 382 w 546"/>
                    <a:gd name="T69" fmla="*/ 341 h 1631"/>
                    <a:gd name="T70" fmla="*/ 228 w 546"/>
                    <a:gd name="T71" fmla="*/ 126 h 1631"/>
                    <a:gd name="T72" fmla="*/ 192 w 546"/>
                    <a:gd name="T73" fmla="*/ 0 h 1631"/>
                    <a:gd name="T74" fmla="*/ 163 w 546"/>
                    <a:gd name="T75" fmla="*/ 33 h 1631"/>
                    <a:gd name="T76" fmla="*/ 163 w 546"/>
                    <a:gd name="T77" fmla="*/ 33 h 1631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546"/>
                    <a:gd name="T118" fmla="*/ 0 h 1631"/>
                    <a:gd name="T119" fmla="*/ 546 w 546"/>
                    <a:gd name="T120" fmla="*/ 1631 h 1631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546" h="1631">
                      <a:moveTo>
                        <a:pt x="163" y="33"/>
                      </a:moveTo>
                      <a:lnTo>
                        <a:pt x="249" y="213"/>
                      </a:lnTo>
                      <a:lnTo>
                        <a:pt x="357" y="362"/>
                      </a:lnTo>
                      <a:lnTo>
                        <a:pt x="382" y="445"/>
                      </a:lnTo>
                      <a:lnTo>
                        <a:pt x="439" y="554"/>
                      </a:lnTo>
                      <a:lnTo>
                        <a:pt x="413" y="599"/>
                      </a:lnTo>
                      <a:lnTo>
                        <a:pt x="397" y="656"/>
                      </a:lnTo>
                      <a:lnTo>
                        <a:pt x="369" y="717"/>
                      </a:lnTo>
                      <a:lnTo>
                        <a:pt x="314" y="778"/>
                      </a:lnTo>
                      <a:lnTo>
                        <a:pt x="245" y="848"/>
                      </a:lnTo>
                      <a:lnTo>
                        <a:pt x="179" y="970"/>
                      </a:lnTo>
                      <a:lnTo>
                        <a:pt x="80" y="1213"/>
                      </a:lnTo>
                      <a:lnTo>
                        <a:pt x="25" y="1304"/>
                      </a:lnTo>
                      <a:lnTo>
                        <a:pt x="0" y="1416"/>
                      </a:lnTo>
                      <a:lnTo>
                        <a:pt x="6" y="1451"/>
                      </a:lnTo>
                      <a:lnTo>
                        <a:pt x="66" y="1525"/>
                      </a:lnTo>
                      <a:lnTo>
                        <a:pt x="173" y="1593"/>
                      </a:lnTo>
                      <a:lnTo>
                        <a:pt x="295" y="1631"/>
                      </a:lnTo>
                      <a:lnTo>
                        <a:pt x="321" y="1607"/>
                      </a:lnTo>
                      <a:lnTo>
                        <a:pt x="156" y="1538"/>
                      </a:lnTo>
                      <a:lnTo>
                        <a:pt x="38" y="1466"/>
                      </a:lnTo>
                      <a:lnTo>
                        <a:pt x="13" y="1428"/>
                      </a:lnTo>
                      <a:lnTo>
                        <a:pt x="55" y="1293"/>
                      </a:lnTo>
                      <a:lnTo>
                        <a:pt x="125" y="1175"/>
                      </a:lnTo>
                      <a:lnTo>
                        <a:pt x="234" y="915"/>
                      </a:lnTo>
                      <a:lnTo>
                        <a:pt x="369" y="753"/>
                      </a:lnTo>
                      <a:lnTo>
                        <a:pt x="407" y="664"/>
                      </a:lnTo>
                      <a:lnTo>
                        <a:pt x="445" y="656"/>
                      </a:lnTo>
                      <a:lnTo>
                        <a:pt x="439" y="599"/>
                      </a:lnTo>
                      <a:lnTo>
                        <a:pt x="462" y="552"/>
                      </a:lnTo>
                      <a:lnTo>
                        <a:pt x="546" y="476"/>
                      </a:lnTo>
                      <a:lnTo>
                        <a:pt x="464" y="502"/>
                      </a:lnTo>
                      <a:lnTo>
                        <a:pt x="544" y="415"/>
                      </a:lnTo>
                      <a:lnTo>
                        <a:pt x="439" y="491"/>
                      </a:lnTo>
                      <a:lnTo>
                        <a:pt x="382" y="341"/>
                      </a:lnTo>
                      <a:lnTo>
                        <a:pt x="228" y="126"/>
                      </a:lnTo>
                      <a:lnTo>
                        <a:pt x="192" y="0"/>
                      </a:lnTo>
                      <a:lnTo>
                        <a:pt x="163" y="3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1" name="Freeform 134"/>
                <p:cNvSpPr>
                  <a:spLocks/>
                </p:cNvSpPr>
                <p:nvPr/>
              </p:nvSpPr>
              <p:spPr bwMode="auto">
                <a:xfrm>
                  <a:off x="471" y="2807"/>
                  <a:ext cx="497" cy="715"/>
                </a:xfrm>
                <a:custGeom>
                  <a:avLst/>
                  <a:gdLst>
                    <a:gd name="T0" fmla="*/ 175 w 995"/>
                    <a:gd name="T1" fmla="*/ 1234 h 1430"/>
                    <a:gd name="T2" fmla="*/ 211 w 995"/>
                    <a:gd name="T3" fmla="*/ 1171 h 1430"/>
                    <a:gd name="T4" fmla="*/ 264 w 995"/>
                    <a:gd name="T5" fmla="*/ 1171 h 1430"/>
                    <a:gd name="T6" fmla="*/ 329 w 995"/>
                    <a:gd name="T7" fmla="*/ 1137 h 1430"/>
                    <a:gd name="T8" fmla="*/ 361 w 995"/>
                    <a:gd name="T9" fmla="*/ 1086 h 1430"/>
                    <a:gd name="T10" fmla="*/ 297 w 995"/>
                    <a:gd name="T11" fmla="*/ 1086 h 1430"/>
                    <a:gd name="T12" fmla="*/ 407 w 995"/>
                    <a:gd name="T13" fmla="*/ 993 h 1430"/>
                    <a:gd name="T14" fmla="*/ 538 w 995"/>
                    <a:gd name="T15" fmla="*/ 803 h 1430"/>
                    <a:gd name="T16" fmla="*/ 612 w 995"/>
                    <a:gd name="T17" fmla="*/ 616 h 1430"/>
                    <a:gd name="T18" fmla="*/ 675 w 995"/>
                    <a:gd name="T19" fmla="*/ 476 h 1430"/>
                    <a:gd name="T20" fmla="*/ 749 w 995"/>
                    <a:gd name="T21" fmla="*/ 381 h 1430"/>
                    <a:gd name="T22" fmla="*/ 802 w 995"/>
                    <a:gd name="T23" fmla="*/ 276 h 1430"/>
                    <a:gd name="T24" fmla="*/ 861 w 995"/>
                    <a:gd name="T25" fmla="*/ 221 h 1430"/>
                    <a:gd name="T26" fmla="*/ 901 w 995"/>
                    <a:gd name="T27" fmla="*/ 177 h 1430"/>
                    <a:gd name="T28" fmla="*/ 960 w 995"/>
                    <a:gd name="T29" fmla="*/ 86 h 1430"/>
                    <a:gd name="T30" fmla="*/ 995 w 995"/>
                    <a:gd name="T31" fmla="*/ 0 h 1430"/>
                    <a:gd name="T32" fmla="*/ 964 w 995"/>
                    <a:gd name="T33" fmla="*/ 130 h 1430"/>
                    <a:gd name="T34" fmla="*/ 898 w 995"/>
                    <a:gd name="T35" fmla="*/ 227 h 1430"/>
                    <a:gd name="T36" fmla="*/ 880 w 995"/>
                    <a:gd name="T37" fmla="*/ 285 h 1430"/>
                    <a:gd name="T38" fmla="*/ 791 w 995"/>
                    <a:gd name="T39" fmla="*/ 377 h 1430"/>
                    <a:gd name="T40" fmla="*/ 749 w 995"/>
                    <a:gd name="T41" fmla="*/ 441 h 1430"/>
                    <a:gd name="T42" fmla="*/ 700 w 995"/>
                    <a:gd name="T43" fmla="*/ 506 h 1430"/>
                    <a:gd name="T44" fmla="*/ 538 w 995"/>
                    <a:gd name="T45" fmla="*/ 844 h 1430"/>
                    <a:gd name="T46" fmla="*/ 401 w 995"/>
                    <a:gd name="T47" fmla="*/ 1042 h 1430"/>
                    <a:gd name="T48" fmla="*/ 352 w 995"/>
                    <a:gd name="T49" fmla="*/ 1147 h 1430"/>
                    <a:gd name="T50" fmla="*/ 274 w 995"/>
                    <a:gd name="T51" fmla="*/ 1204 h 1430"/>
                    <a:gd name="T52" fmla="*/ 224 w 995"/>
                    <a:gd name="T53" fmla="*/ 1228 h 1430"/>
                    <a:gd name="T54" fmla="*/ 171 w 995"/>
                    <a:gd name="T55" fmla="*/ 1339 h 1430"/>
                    <a:gd name="T56" fmla="*/ 185 w 995"/>
                    <a:gd name="T57" fmla="*/ 1430 h 1430"/>
                    <a:gd name="T58" fmla="*/ 141 w 995"/>
                    <a:gd name="T59" fmla="*/ 1371 h 1430"/>
                    <a:gd name="T60" fmla="*/ 63 w 995"/>
                    <a:gd name="T61" fmla="*/ 1331 h 1430"/>
                    <a:gd name="T62" fmla="*/ 2 w 995"/>
                    <a:gd name="T63" fmla="*/ 1331 h 1430"/>
                    <a:gd name="T64" fmla="*/ 67 w 995"/>
                    <a:gd name="T65" fmla="*/ 1308 h 1430"/>
                    <a:gd name="T66" fmla="*/ 124 w 995"/>
                    <a:gd name="T67" fmla="*/ 1327 h 1430"/>
                    <a:gd name="T68" fmla="*/ 167 w 995"/>
                    <a:gd name="T69" fmla="*/ 1268 h 1430"/>
                    <a:gd name="T70" fmla="*/ 74 w 995"/>
                    <a:gd name="T71" fmla="*/ 1226 h 1430"/>
                    <a:gd name="T72" fmla="*/ 0 w 995"/>
                    <a:gd name="T73" fmla="*/ 1158 h 1430"/>
                    <a:gd name="T74" fmla="*/ 80 w 995"/>
                    <a:gd name="T75" fmla="*/ 1192 h 1430"/>
                    <a:gd name="T76" fmla="*/ 175 w 995"/>
                    <a:gd name="T77" fmla="*/ 1234 h 1430"/>
                    <a:gd name="T78" fmla="*/ 175 w 995"/>
                    <a:gd name="T79" fmla="*/ 1234 h 1430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995"/>
                    <a:gd name="T121" fmla="*/ 0 h 1430"/>
                    <a:gd name="T122" fmla="*/ 995 w 995"/>
                    <a:gd name="T123" fmla="*/ 1430 h 1430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995" h="1430">
                      <a:moveTo>
                        <a:pt x="175" y="1234"/>
                      </a:moveTo>
                      <a:lnTo>
                        <a:pt x="211" y="1171"/>
                      </a:lnTo>
                      <a:lnTo>
                        <a:pt x="264" y="1171"/>
                      </a:lnTo>
                      <a:lnTo>
                        <a:pt x="329" y="1137"/>
                      </a:lnTo>
                      <a:lnTo>
                        <a:pt x="361" y="1086"/>
                      </a:lnTo>
                      <a:lnTo>
                        <a:pt x="297" y="1086"/>
                      </a:lnTo>
                      <a:lnTo>
                        <a:pt x="407" y="993"/>
                      </a:lnTo>
                      <a:lnTo>
                        <a:pt x="538" y="803"/>
                      </a:lnTo>
                      <a:lnTo>
                        <a:pt x="612" y="616"/>
                      </a:lnTo>
                      <a:lnTo>
                        <a:pt x="675" y="476"/>
                      </a:lnTo>
                      <a:lnTo>
                        <a:pt x="749" y="381"/>
                      </a:lnTo>
                      <a:lnTo>
                        <a:pt x="802" y="276"/>
                      </a:lnTo>
                      <a:lnTo>
                        <a:pt x="861" y="221"/>
                      </a:lnTo>
                      <a:lnTo>
                        <a:pt x="901" y="177"/>
                      </a:lnTo>
                      <a:lnTo>
                        <a:pt x="960" y="86"/>
                      </a:lnTo>
                      <a:lnTo>
                        <a:pt x="995" y="0"/>
                      </a:lnTo>
                      <a:lnTo>
                        <a:pt x="964" y="130"/>
                      </a:lnTo>
                      <a:lnTo>
                        <a:pt x="898" y="227"/>
                      </a:lnTo>
                      <a:lnTo>
                        <a:pt x="880" y="285"/>
                      </a:lnTo>
                      <a:lnTo>
                        <a:pt x="791" y="377"/>
                      </a:lnTo>
                      <a:lnTo>
                        <a:pt x="749" y="441"/>
                      </a:lnTo>
                      <a:lnTo>
                        <a:pt x="700" y="506"/>
                      </a:lnTo>
                      <a:lnTo>
                        <a:pt x="538" y="844"/>
                      </a:lnTo>
                      <a:lnTo>
                        <a:pt x="401" y="1042"/>
                      </a:lnTo>
                      <a:lnTo>
                        <a:pt x="352" y="1147"/>
                      </a:lnTo>
                      <a:lnTo>
                        <a:pt x="274" y="1204"/>
                      </a:lnTo>
                      <a:lnTo>
                        <a:pt x="224" y="1228"/>
                      </a:lnTo>
                      <a:lnTo>
                        <a:pt x="171" y="1339"/>
                      </a:lnTo>
                      <a:lnTo>
                        <a:pt x="185" y="1430"/>
                      </a:lnTo>
                      <a:lnTo>
                        <a:pt x="141" y="1371"/>
                      </a:lnTo>
                      <a:lnTo>
                        <a:pt x="63" y="1331"/>
                      </a:lnTo>
                      <a:lnTo>
                        <a:pt x="2" y="1331"/>
                      </a:lnTo>
                      <a:lnTo>
                        <a:pt x="67" y="1308"/>
                      </a:lnTo>
                      <a:lnTo>
                        <a:pt x="124" y="1327"/>
                      </a:lnTo>
                      <a:lnTo>
                        <a:pt x="167" y="1268"/>
                      </a:lnTo>
                      <a:lnTo>
                        <a:pt x="74" y="1226"/>
                      </a:lnTo>
                      <a:lnTo>
                        <a:pt x="0" y="1158"/>
                      </a:lnTo>
                      <a:lnTo>
                        <a:pt x="80" y="1192"/>
                      </a:lnTo>
                      <a:lnTo>
                        <a:pt x="175" y="12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2" name="Freeform 135"/>
                <p:cNvSpPr>
                  <a:spLocks/>
                </p:cNvSpPr>
                <p:nvPr/>
              </p:nvSpPr>
              <p:spPr bwMode="auto">
                <a:xfrm>
                  <a:off x="437" y="3319"/>
                  <a:ext cx="24" cy="49"/>
                </a:xfrm>
                <a:custGeom>
                  <a:avLst/>
                  <a:gdLst>
                    <a:gd name="T0" fmla="*/ 24 w 47"/>
                    <a:gd name="T1" fmla="*/ 0 h 97"/>
                    <a:gd name="T2" fmla="*/ 0 w 47"/>
                    <a:gd name="T3" fmla="*/ 97 h 97"/>
                    <a:gd name="T4" fmla="*/ 47 w 47"/>
                    <a:gd name="T5" fmla="*/ 11 h 97"/>
                    <a:gd name="T6" fmla="*/ 24 w 47"/>
                    <a:gd name="T7" fmla="*/ 0 h 97"/>
                    <a:gd name="T8" fmla="*/ 24 w 47"/>
                    <a:gd name="T9" fmla="*/ 0 h 9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97"/>
                    <a:gd name="T17" fmla="*/ 47 w 47"/>
                    <a:gd name="T18" fmla="*/ 97 h 9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97">
                      <a:moveTo>
                        <a:pt x="24" y="0"/>
                      </a:moveTo>
                      <a:lnTo>
                        <a:pt x="0" y="97"/>
                      </a:lnTo>
                      <a:lnTo>
                        <a:pt x="47" y="11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3" name="Freeform 136"/>
                <p:cNvSpPr>
                  <a:spLocks/>
                </p:cNvSpPr>
                <p:nvPr/>
              </p:nvSpPr>
              <p:spPr bwMode="auto">
                <a:xfrm>
                  <a:off x="384" y="3366"/>
                  <a:ext cx="136" cy="123"/>
                </a:xfrm>
                <a:custGeom>
                  <a:avLst/>
                  <a:gdLst>
                    <a:gd name="T0" fmla="*/ 112 w 272"/>
                    <a:gd name="T1" fmla="*/ 0 h 245"/>
                    <a:gd name="T2" fmla="*/ 68 w 272"/>
                    <a:gd name="T3" fmla="*/ 99 h 245"/>
                    <a:gd name="T4" fmla="*/ 8 w 272"/>
                    <a:gd name="T5" fmla="*/ 202 h 245"/>
                    <a:gd name="T6" fmla="*/ 0 w 272"/>
                    <a:gd name="T7" fmla="*/ 245 h 245"/>
                    <a:gd name="T8" fmla="*/ 38 w 272"/>
                    <a:gd name="T9" fmla="*/ 232 h 245"/>
                    <a:gd name="T10" fmla="*/ 44 w 272"/>
                    <a:gd name="T11" fmla="*/ 164 h 245"/>
                    <a:gd name="T12" fmla="*/ 105 w 272"/>
                    <a:gd name="T13" fmla="*/ 70 h 245"/>
                    <a:gd name="T14" fmla="*/ 122 w 272"/>
                    <a:gd name="T15" fmla="*/ 29 h 245"/>
                    <a:gd name="T16" fmla="*/ 272 w 272"/>
                    <a:gd name="T17" fmla="*/ 91 h 245"/>
                    <a:gd name="T18" fmla="*/ 112 w 272"/>
                    <a:gd name="T19" fmla="*/ 0 h 245"/>
                    <a:gd name="T20" fmla="*/ 112 w 272"/>
                    <a:gd name="T21" fmla="*/ 0 h 24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72"/>
                    <a:gd name="T34" fmla="*/ 0 h 245"/>
                    <a:gd name="T35" fmla="*/ 272 w 272"/>
                    <a:gd name="T36" fmla="*/ 245 h 245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72" h="245">
                      <a:moveTo>
                        <a:pt x="112" y="0"/>
                      </a:moveTo>
                      <a:lnTo>
                        <a:pt x="68" y="99"/>
                      </a:lnTo>
                      <a:lnTo>
                        <a:pt x="8" y="202"/>
                      </a:lnTo>
                      <a:lnTo>
                        <a:pt x="0" y="245"/>
                      </a:lnTo>
                      <a:lnTo>
                        <a:pt x="38" y="232"/>
                      </a:lnTo>
                      <a:lnTo>
                        <a:pt x="44" y="164"/>
                      </a:lnTo>
                      <a:lnTo>
                        <a:pt x="105" y="70"/>
                      </a:lnTo>
                      <a:lnTo>
                        <a:pt x="122" y="29"/>
                      </a:lnTo>
                      <a:lnTo>
                        <a:pt x="272" y="91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4" name="Freeform 137"/>
                <p:cNvSpPr>
                  <a:spLocks/>
                </p:cNvSpPr>
                <p:nvPr/>
              </p:nvSpPr>
              <p:spPr bwMode="auto">
                <a:xfrm>
                  <a:off x="369" y="3464"/>
                  <a:ext cx="173" cy="179"/>
                </a:xfrm>
                <a:custGeom>
                  <a:avLst/>
                  <a:gdLst>
                    <a:gd name="T0" fmla="*/ 30 w 346"/>
                    <a:gd name="T1" fmla="*/ 66 h 357"/>
                    <a:gd name="T2" fmla="*/ 93 w 346"/>
                    <a:gd name="T3" fmla="*/ 47 h 357"/>
                    <a:gd name="T4" fmla="*/ 135 w 346"/>
                    <a:gd name="T5" fmla="*/ 19 h 357"/>
                    <a:gd name="T6" fmla="*/ 251 w 346"/>
                    <a:gd name="T7" fmla="*/ 19 h 357"/>
                    <a:gd name="T8" fmla="*/ 133 w 346"/>
                    <a:gd name="T9" fmla="*/ 47 h 357"/>
                    <a:gd name="T10" fmla="*/ 133 w 346"/>
                    <a:gd name="T11" fmla="*/ 121 h 357"/>
                    <a:gd name="T12" fmla="*/ 152 w 346"/>
                    <a:gd name="T13" fmla="*/ 179 h 357"/>
                    <a:gd name="T14" fmla="*/ 167 w 346"/>
                    <a:gd name="T15" fmla="*/ 87 h 357"/>
                    <a:gd name="T16" fmla="*/ 184 w 346"/>
                    <a:gd name="T17" fmla="*/ 51 h 357"/>
                    <a:gd name="T18" fmla="*/ 251 w 346"/>
                    <a:gd name="T19" fmla="*/ 51 h 357"/>
                    <a:gd name="T20" fmla="*/ 226 w 346"/>
                    <a:gd name="T21" fmla="*/ 85 h 357"/>
                    <a:gd name="T22" fmla="*/ 226 w 346"/>
                    <a:gd name="T23" fmla="*/ 112 h 357"/>
                    <a:gd name="T24" fmla="*/ 279 w 346"/>
                    <a:gd name="T25" fmla="*/ 116 h 357"/>
                    <a:gd name="T26" fmla="*/ 283 w 346"/>
                    <a:gd name="T27" fmla="*/ 161 h 357"/>
                    <a:gd name="T28" fmla="*/ 226 w 346"/>
                    <a:gd name="T29" fmla="*/ 165 h 357"/>
                    <a:gd name="T30" fmla="*/ 310 w 346"/>
                    <a:gd name="T31" fmla="*/ 222 h 357"/>
                    <a:gd name="T32" fmla="*/ 346 w 346"/>
                    <a:gd name="T33" fmla="*/ 302 h 357"/>
                    <a:gd name="T34" fmla="*/ 298 w 346"/>
                    <a:gd name="T35" fmla="*/ 275 h 357"/>
                    <a:gd name="T36" fmla="*/ 334 w 346"/>
                    <a:gd name="T37" fmla="*/ 329 h 357"/>
                    <a:gd name="T38" fmla="*/ 273 w 346"/>
                    <a:gd name="T39" fmla="*/ 344 h 357"/>
                    <a:gd name="T40" fmla="*/ 159 w 346"/>
                    <a:gd name="T41" fmla="*/ 357 h 357"/>
                    <a:gd name="T42" fmla="*/ 201 w 346"/>
                    <a:gd name="T43" fmla="*/ 332 h 357"/>
                    <a:gd name="T44" fmla="*/ 283 w 346"/>
                    <a:gd name="T45" fmla="*/ 308 h 357"/>
                    <a:gd name="T46" fmla="*/ 197 w 346"/>
                    <a:gd name="T47" fmla="*/ 308 h 357"/>
                    <a:gd name="T48" fmla="*/ 133 w 346"/>
                    <a:gd name="T49" fmla="*/ 308 h 357"/>
                    <a:gd name="T50" fmla="*/ 245 w 346"/>
                    <a:gd name="T51" fmla="*/ 277 h 357"/>
                    <a:gd name="T52" fmla="*/ 279 w 346"/>
                    <a:gd name="T53" fmla="*/ 277 h 357"/>
                    <a:gd name="T54" fmla="*/ 239 w 346"/>
                    <a:gd name="T55" fmla="*/ 249 h 357"/>
                    <a:gd name="T56" fmla="*/ 161 w 346"/>
                    <a:gd name="T57" fmla="*/ 249 h 357"/>
                    <a:gd name="T58" fmla="*/ 167 w 346"/>
                    <a:gd name="T59" fmla="*/ 230 h 357"/>
                    <a:gd name="T60" fmla="*/ 118 w 346"/>
                    <a:gd name="T61" fmla="*/ 220 h 357"/>
                    <a:gd name="T62" fmla="*/ 118 w 346"/>
                    <a:gd name="T63" fmla="*/ 171 h 357"/>
                    <a:gd name="T64" fmla="*/ 9 w 346"/>
                    <a:gd name="T65" fmla="*/ 154 h 357"/>
                    <a:gd name="T66" fmla="*/ 0 w 346"/>
                    <a:gd name="T67" fmla="*/ 61 h 357"/>
                    <a:gd name="T68" fmla="*/ 49 w 346"/>
                    <a:gd name="T69" fmla="*/ 0 h 357"/>
                    <a:gd name="T70" fmla="*/ 30 w 346"/>
                    <a:gd name="T71" fmla="*/ 66 h 357"/>
                    <a:gd name="T72" fmla="*/ 30 w 346"/>
                    <a:gd name="T73" fmla="*/ 66 h 357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346"/>
                    <a:gd name="T112" fmla="*/ 0 h 357"/>
                    <a:gd name="T113" fmla="*/ 346 w 346"/>
                    <a:gd name="T114" fmla="*/ 357 h 357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346" h="357">
                      <a:moveTo>
                        <a:pt x="30" y="66"/>
                      </a:moveTo>
                      <a:lnTo>
                        <a:pt x="93" y="47"/>
                      </a:lnTo>
                      <a:lnTo>
                        <a:pt x="135" y="19"/>
                      </a:lnTo>
                      <a:lnTo>
                        <a:pt x="251" y="19"/>
                      </a:lnTo>
                      <a:lnTo>
                        <a:pt x="133" y="47"/>
                      </a:lnTo>
                      <a:lnTo>
                        <a:pt x="133" y="121"/>
                      </a:lnTo>
                      <a:lnTo>
                        <a:pt x="152" y="179"/>
                      </a:lnTo>
                      <a:lnTo>
                        <a:pt x="167" y="87"/>
                      </a:lnTo>
                      <a:lnTo>
                        <a:pt x="184" y="51"/>
                      </a:lnTo>
                      <a:lnTo>
                        <a:pt x="251" y="51"/>
                      </a:lnTo>
                      <a:lnTo>
                        <a:pt x="226" y="85"/>
                      </a:lnTo>
                      <a:lnTo>
                        <a:pt x="226" y="112"/>
                      </a:lnTo>
                      <a:lnTo>
                        <a:pt x="279" y="116"/>
                      </a:lnTo>
                      <a:lnTo>
                        <a:pt x="283" y="161"/>
                      </a:lnTo>
                      <a:lnTo>
                        <a:pt x="226" y="165"/>
                      </a:lnTo>
                      <a:lnTo>
                        <a:pt x="310" y="222"/>
                      </a:lnTo>
                      <a:lnTo>
                        <a:pt x="346" y="302"/>
                      </a:lnTo>
                      <a:lnTo>
                        <a:pt x="298" y="275"/>
                      </a:lnTo>
                      <a:lnTo>
                        <a:pt x="334" y="329"/>
                      </a:lnTo>
                      <a:lnTo>
                        <a:pt x="273" y="344"/>
                      </a:lnTo>
                      <a:lnTo>
                        <a:pt x="159" y="357"/>
                      </a:lnTo>
                      <a:lnTo>
                        <a:pt x="201" y="332"/>
                      </a:lnTo>
                      <a:lnTo>
                        <a:pt x="283" y="308"/>
                      </a:lnTo>
                      <a:lnTo>
                        <a:pt x="197" y="308"/>
                      </a:lnTo>
                      <a:lnTo>
                        <a:pt x="133" y="308"/>
                      </a:lnTo>
                      <a:lnTo>
                        <a:pt x="245" y="277"/>
                      </a:lnTo>
                      <a:lnTo>
                        <a:pt x="279" y="277"/>
                      </a:lnTo>
                      <a:lnTo>
                        <a:pt x="239" y="249"/>
                      </a:lnTo>
                      <a:lnTo>
                        <a:pt x="161" y="249"/>
                      </a:lnTo>
                      <a:lnTo>
                        <a:pt x="167" y="230"/>
                      </a:lnTo>
                      <a:lnTo>
                        <a:pt x="118" y="220"/>
                      </a:lnTo>
                      <a:lnTo>
                        <a:pt x="118" y="171"/>
                      </a:lnTo>
                      <a:lnTo>
                        <a:pt x="9" y="154"/>
                      </a:lnTo>
                      <a:lnTo>
                        <a:pt x="0" y="61"/>
                      </a:lnTo>
                      <a:lnTo>
                        <a:pt x="49" y="0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5" name="Freeform 138"/>
                <p:cNvSpPr>
                  <a:spLocks/>
                </p:cNvSpPr>
                <p:nvPr/>
              </p:nvSpPr>
              <p:spPr bwMode="auto">
                <a:xfrm>
                  <a:off x="356" y="3480"/>
                  <a:ext cx="245" cy="249"/>
                </a:xfrm>
                <a:custGeom>
                  <a:avLst/>
                  <a:gdLst>
                    <a:gd name="T0" fmla="*/ 327 w 489"/>
                    <a:gd name="T1" fmla="*/ 0 h 498"/>
                    <a:gd name="T2" fmla="*/ 323 w 489"/>
                    <a:gd name="T3" fmla="*/ 91 h 498"/>
                    <a:gd name="T4" fmla="*/ 319 w 489"/>
                    <a:gd name="T5" fmla="*/ 139 h 498"/>
                    <a:gd name="T6" fmla="*/ 357 w 489"/>
                    <a:gd name="T7" fmla="*/ 171 h 498"/>
                    <a:gd name="T8" fmla="*/ 310 w 489"/>
                    <a:gd name="T9" fmla="*/ 202 h 498"/>
                    <a:gd name="T10" fmla="*/ 363 w 489"/>
                    <a:gd name="T11" fmla="*/ 234 h 498"/>
                    <a:gd name="T12" fmla="*/ 426 w 489"/>
                    <a:gd name="T13" fmla="*/ 314 h 498"/>
                    <a:gd name="T14" fmla="*/ 458 w 489"/>
                    <a:gd name="T15" fmla="*/ 371 h 498"/>
                    <a:gd name="T16" fmla="*/ 451 w 489"/>
                    <a:gd name="T17" fmla="*/ 420 h 498"/>
                    <a:gd name="T18" fmla="*/ 433 w 489"/>
                    <a:gd name="T19" fmla="*/ 454 h 498"/>
                    <a:gd name="T20" fmla="*/ 346 w 489"/>
                    <a:gd name="T21" fmla="*/ 460 h 498"/>
                    <a:gd name="T22" fmla="*/ 217 w 489"/>
                    <a:gd name="T23" fmla="*/ 466 h 498"/>
                    <a:gd name="T24" fmla="*/ 122 w 489"/>
                    <a:gd name="T25" fmla="*/ 460 h 498"/>
                    <a:gd name="T26" fmla="*/ 78 w 489"/>
                    <a:gd name="T27" fmla="*/ 432 h 498"/>
                    <a:gd name="T28" fmla="*/ 53 w 489"/>
                    <a:gd name="T29" fmla="*/ 405 h 498"/>
                    <a:gd name="T30" fmla="*/ 17 w 489"/>
                    <a:gd name="T31" fmla="*/ 399 h 498"/>
                    <a:gd name="T32" fmla="*/ 66 w 489"/>
                    <a:gd name="T33" fmla="*/ 363 h 498"/>
                    <a:gd name="T34" fmla="*/ 108 w 489"/>
                    <a:gd name="T35" fmla="*/ 295 h 498"/>
                    <a:gd name="T36" fmla="*/ 42 w 489"/>
                    <a:gd name="T37" fmla="*/ 356 h 498"/>
                    <a:gd name="T38" fmla="*/ 8 w 489"/>
                    <a:gd name="T39" fmla="*/ 382 h 498"/>
                    <a:gd name="T40" fmla="*/ 0 w 489"/>
                    <a:gd name="T41" fmla="*/ 420 h 498"/>
                    <a:gd name="T42" fmla="*/ 8 w 489"/>
                    <a:gd name="T43" fmla="*/ 462 h 498"/>
                    <a:gd name="T44" fmla="*/ 66 w 489"/>
                    <a:gd name="T45" fmla="*/ 492 h 498"/>
                    <a:gd name="T46" fmla="*/ 186 w 489"/>
                    <a:gd name="T47" fmla="*/ 498 h 498"/>
                    <a:gd name="T48" fmla="*/ 359 w 489"/>
                    <a:gd name="T49" fmla="*/ 492 h 498"/>
                    <a:gd name="T50" fmla="*/ 470 w 489"/>
                    <a:gd name="T51" fmla="*/ 492 h 498"/>
                    <a:gd name="T52" fmla="*/ 475 w 489"/>
                    <a:gd name="T53" fmla="*/ 451 h 498"/>
                    <a:gd name="T54" fmla="*/ 489 w 489"/>
                    <a:gd name="T55" fmla="*/ 396 h 498"/>
                    <a:gd name="T56" fmla="*/ 468 w 489"/>
                    <a:gd name="T57" fmla="*/ 321 h 498"/>
                    <a:gd name="T58" fmla="*/ 376 w 489"/>
                    <a:gd name="T59" fmla="*/ 202 h 498"/>
                    <a:gd name="T60" fmla="*/ 409 w 489"/>
                    <a:gd name="T61" fmla="*/ 160 h 498"/>
                    <a:gd name="T62" fmla="*/ 413 w 489"/>
                    <a:gd name="T63" fmla="*/ 93 h 498"/>
                    <a:gd name="T64" fmla="*/ 393 w 489"/>
                    <a:gd name="T65" fmla="*/ 42 h 498"/>
                    <a:gd name="T66" fmla="*/ 327 w 489"/>
                    <a:gd name="T67" fmla="*/ 0 h 498"/>
                    <a:gd name="T68" fmla="*/ 327 w 489"/>
                    <a:gd name="T69" fmla="*/ 0 h 49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489"/>
                    <a:gd name="T106" fmla="*/ 0 h 498"/>
                    <a:gd name="T107" fmla="*/ 489 w 489"/>
                    <a:gd name="T108" fmla="*/ 498 h 498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489" h="498">
                      <a:moveTo>
                        <a:pt x="327" y="0"/>
                      </a:moveTo>
                      <a:lnTo>
                        <a:pt x="323" y="91"/>
                      </a:lnTo>
                      <a:lnTo>
                        <a:pt x="319" y="139"/>
                      </a:lnTo>
                      <a:lnTo>
                        <a:pt x="357" y="171"/>
                      </a:lnTo>
                      <a:lnTo>
                        <a:pt x="310" y="202"/>
                      </a:lnTo>
                      <a:lnTo>
                        <a:pt x="363" y="234"/>
                      </a:lnTo>
                      <a:lnTo>
                        <a:pt x="426" y="314"/>
                      </a:lnTo>
                      <a:lnTo>
                        <a:pt x="458" y="371"/>
                      </a:lnTo>
                      <a:lnTo>
                        <a:pt x="451" y="420"/>
                      </a:lnTo>
                      <a:lnTo>
                        <a:pt x="433" y="454"/>
                      </a:lnTo>
                      <a:lnTo>
                        <a:pt x="346" y="460"/>
                      </a:lnTo>
                      <a:lnTo>
                        <a:pt x="217" y="466"/>
                      </a:lnTo>
                      <a:lnTo>
                        <a:pt x="122" y="460"/>
                      </a:lnTo>
                      <a:lnTo>
                        <a:pt x="78" y="432"/>
                      </a:lnTo>
                      <a:lnTo>
                        <a:pt x="53" y="405"/>
                      </a:lnTo>
                      <a:lnTo>
                        <a:pt x="17" y="399"/>
                      </a:lnTo>
                      <a:lnTo>
                        <a:pt x="66" y="363"/>
                      </a:lnTo>
                      <a:lnTo>
                        <a:pt x="108" y="295"/>
                      </a:lnTo>
                      <a:lnTo>
                        <a:pt x="42" y="356"/>
                      </a:lnTo>
                      <a:lnTo>
                        <a:pt x="8" y="382"/>
                      </a:lnTo>
                      <a:lnTo>
                        <a:pt x="0" y="420"/>
                      </a:lnTo>
                      <a:lnTo>
                        <a:pt x="8" y="462"/>
                      </a:lnTo>
                      <a:lnTo>
                        <a:pt x="66" y="492"/>
                      </a:lnTo>
                      <a:lnTo>
                        <a:pt x="186" y="498"/>
                      </a:lnTo>
                      <a:lnTo>
                        <a:pt x="359" y="492"/>
                      </a:lnTo>
                      <a:lnTo>
                        <a:pt x="470" y="492"/>
                      </a:lnTo>
                      <a:lnTo>
                        <a:pt x="475" y="451"/>
                      </a:lnTo>
                      <a:lnTo>
                        <a:pt x="489" y="396"/>
                      </a:lnTo>
                      <a:lnTo>
                        <a:pt x="468" y="321"/>
                      </a:lnTo>
                      <a:lnTo>
                        <a:pt x="376" y="202"/>
                      </a:lnTo>
                      <a:lnTo>
                        <a:pt x="409" y="160"/>
                      </a:lnTo>
                      <a:lnTo>
                        <a:pt x="413" y="93"/>
                      </a:lnTo>
                      <a:lnTo>
                        <a:pt x="393" y="42"/>
                      </a:lnTo>
                      <a:lnTo>
                        <a:pt x="32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6" name="Freeform 139"/>
                <p:cNvSpPr>
                  <a:spLocks/>
                </p:cNvSpPr>
                <p:nvPr/>
              </p:nvSpPr>
              <p:spPr bwMode="auto">
                <a:xfrm>
                  <a:off x="302" y="3501"/>
                  <a:ext cx="299" cy="249"/>
                </a:xfrm>
                <a:custGeom>
                  <a:avLst/>
                  <a:gdLst>
                    <a:gd name="T0" fmla="*/ 150 w 597"/>
                    <a:gd name="T1" fmla="*/ 51 h 498"/>
                    <a:gd name="T2" fmla="*/ 142 w 597"/>
                    <a:gd name="T3" fmla="*/ 105 h 498"/>
                    <a:gd name="T4" fmla="*/ 108 w 597"/>
                    <a:gd name="T5" fmla="*/ 116 h 498"/>
                    <a:gd name="T6" fmla="*/ 150 w 597"/>
                    <a:gd name="T7" fmla="*/ 0 h 498"/>
                    <a:gd name="T8" fmla="*/ 70 w 597"/>
                    <a:gd name="T9" fmla="*/ 129 h 498"/>
                    <a:gd name="T10" fmla="*/ 53 w 597"/>
                    <a:gd name="T11" fmla="*/ 209 h 498"/>
                    <a:gd name="T12" fmla="*/ 28 w 597"/>
                    <a:gd name="T13" fmla="*/ 241 h 498"/>
                    <a:gd name="T14" fmla="*/ 20 w 597"/>
                    <a:gd name="T15" fmla="*/ 308 h 498"/>
                    <a:gd name="T16" fmla="*/ 19 w 597"/>
                    <a:gd name="T17" fmla="*/ 359 h 498"/>
                    <a:gd name="T18" fmla="*/ 0 w 597"/>
                    <a:gd name="T19" fmla="*/ 393 h 498"/>
                    <a:gd name="T20" fmla="*/ 0 w 597"/>
                    <a:gd name="T21" fmla="*/ 458 h 498"/>
                    <a:gd name="T22" fmla="*/ 62 w 597"/>
                    <a:gd name="T23" fmla="*/ 468 h 498"/>
                    <a:gd name="T24" fmla="*/ 95 w 597"/>
                    <a:gd name="T25" fmla="*/ 469 h 498"/>
                    <a:gd name="T26" fmla="*/ 216 w 597"/>
                    <a:gd name="T27" fmla="*/ 492 h 498"/>
                    <a:gd name="T28" fmla="*/ 344 w 597"/>
                    <a:gd name="T29" fmla="*/ 498 h 498"/>
                    <a:gd name="T30" fmla="*/ 460 w 597"/>
                    <a:gd name="T31" fmla="*/ 494 h 498"/>
                    <a:gd name="T32" fmla="*/ 572 w 597"/>
                    <a:gd name="T33" fmla="*/ 494 h 498"/>
                    <a:gd name="T34" fmla="*/ 597 w 597"/>
                    <a:gd name="T35" fmla="*/ 454 h 498"/>
                    <a:gd name="T36" fmla="*/ 583 w 597"/>
                    <a:gd name="T37" fmla="*/ 403 h 498"/>
                    <a:gd name="T38" fmla="*/ 528 w 597"/>
                    <a:gd name="T39" fmla="*/ 469 h 498"/>
                    <a:gd name="T40" fmla="*/ 216 w 597"/>
                    <a:gd name="T41" fmla="*/ 475 h 498"/>
                    <a:gd name="T42" fmla="*/ 114 w 597"/>
                    <a:gd name="T43" fmla="*/ 445 h 498"/>
                    <a:gd name="T44" fmla="*/ 77 w 597"/>
                    <a:gd name="T45" fmla="*/ 426 h 498"/>
                    <a:gd name="T46" fmla="*/ 19 w 597"/>
                    <a:gd name="T47" fmla="*/ 443 h 498"/>
                    <a:gd name="T48" fmla="*/ 28 w 597"/>
                    <a:gd name="T49" fmla="*/ 365 h 498"/>
                    <a:gd name="T50" fmla="*/ 77 w 597"/>
                    <a:gd name="T51" fmla="*/ 388 h 498"/>
                    <a:gd name="T52" fmla="*/ 100 w 597"/>
                    <a:gd name="T53" fmla="*/ 316 h 498"/>
                    <a:gd name="T54" fmla="*/ 161 w 597"/>
                    <a:gd name="T55" fmla="*/ 270 h 498"/>
                    <a:gd name="T56" fmla="*/ 188 w 597"/>
                    <a:gd name="T57" fmla="*/ 211 h 498"/>
                    <a:gd name="T58" fmla="*/ 136 w 597"/>
                    <a:gd name="T59" fmla="*/ 264 h 498"/>
                    <a:gd name="T60" fmla="*/ 77 w 597"/>
                    <a:gd name="T61" fmla="*/ 283 h 498"/>
                    <a:gd name="T62" fmla="*/ 62 w 597"/>
                    <a:gd name="T63" fmla="*/ 241 h 498"/>
                    <a:gd name="T64" fmla="*/ 100 w 597"/>
                    <a:gd name="T65" fmla="*/ 220 h 498"/>
                    <a:gd name="T66" fmla="*/ 77 w 597"/>
                    <a:gd name="T67" fmla="*/ 173 h 498"/>
                    <a:gd name="T68" fmla="*/ 89 w 597"/>
                    <a:gd name="T69" fmla="*/ 148 h 498"/>
                    <a:gd name="T70" fmla="*/ 155 w 597"/>
                    <a:gd name="T71" fmla="*/ 148 h 498"/>
                    <a:gd name="T72" fmla="*/ 171 w 597"/>
                    <a:gd name="T73" fmla="*/ 110 h 498"/>
                    <a:gd name="T74" fmla="*/ 251 w 597"/>
                    <a:gd name="T75" fmla="*/ 76 h 498"/>
                    <a:gd name="T76" fmla="*/ 150 w 597"/>
                    <a:gd name="T77" fmla="*/ 51 h 498"/>
                    <a:gd name="T78" fmla="*/ 150 w 597"/>
                    <a:gd name="T79" fmla="*/ 51 h 498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97"/>
                    <a:gd name="T121" fmla="*/ 0 h 498"/>
                    <a:gd name="T122" fmla="*/ 597 w 597"/>
                    <a:gd name="T123" fmla="*/ 498 h 498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97" h="498">
                      <a:moveTo>
                        <a:pt x="150" y="51"/>
                      </a:moveTo>
                      <a:lnTo>
                        <a:pt x="142" y="105"/>
                      </a:lnTo>
                      <a:lnTo>
                        <a:pt x="108" y="116"/>
                      </a:lnTo>
                      <a:lnTo>
                        <a:pt x="150" y="0"/>
                      </a:lnTo>
                      <a:lnTo>
                        <a:pt x="70" y="129"/>
                      </a:lnTo>
                      <a:lnTo>
                        <a:pt x="53" y="209"/>
                      </a:lnTo>
                      <a:lnTo>
                        <a:pt x="28" y="241"/>
                      </a:lnTo>
                      <a:lnTo>
                        <a:pt x="20" y="308"/>
                      </a:lnTo>
                      <a:lnTo>
                        <a:pt x="19" y="359"/>
                      </a:lnTo>
                      <a:lnTo>
                        <a:pt x="0" y="393"/>
                      </a:lnTo>
                      <a:lnTo>
                        <a:pt x="0" y="458"/>
                      </a:lnTo>
                      <a:lnTo>
                        <a:pt x="62" y="468"/>
                      </a:lnTo>
                      <a:lnTo>
                        <a:pt x="95" y="469"/>
                      </a:lnTo>
                      <a:lnTo>
                        <a:pt x="216" y="492"/>
                      </a:lnTo>
                      <a:lnTo>
                        <a:pt x="344" y="498"/>
                      </a:lnTo>
                      <a:lnTo>
                        <a:pt x="460" y="494"/>
                      </a:lnTo>
                      <a:lnTo>
                        <a:pt x="572" y="494"/>
                      </a:lnTo>
                      <a:lnTo>
                        <a:pt x="597" y="454"/>
                      </a:lnTo>
                      <a:lnTo>
                        <a:pt x="583" y="403"/>
                      </a:lnTo>
                      <a:lnTo>
                        <a:pt x="528" y="469"/>
                      </a:lnTo>
                      <a:lnTo>
                        <a:pt x="216" y="475"/>
                      </a:lnTo>
                      <a:lnTo>
                        <a:pt x="114" y="445"/>
                      </a:lnTo>
                      <a:lnTo>
                        <a:pt x="77" y="426"/>
                      </a:lnTo>
                      <a:lnTo>
                        <a:pt x="19" y="443"/>
                      </a:lnTo>
                      <a:lnTo>
                        <a:pt x="28" y="365"/>
                      </a:lnTo>
                      <a:lnTo>
                        <a:pt x="77" y="388"/>
                      </a:lnTo>
                      <a:lnTo>
                        <a:pt x="100" y="316"/>
                      </a:lnTo>
                      <a:lnTo>
                        <a:pt x="161" y="270"/>
                      </a:lnTo>
                      <a:lnTo>
                        <a:pt x="188" y="211"/>
                      </a:lnTo>
                      <a:lnTo>
                        <a:pt x="136" y="264"/>
                      </a:lnTo>
                      <a:lnTo>
                        <a:pt x="77" y="283"/>
                      </a:lnTo>
                      <a:lnTo>
                        <a:pt x="62" y="241"/>
                      </a:lnTo>
                      <a:lnTo>
                        <a:pt x="100" y="220"/>
                      </a:lnTo>
                      <a:lnTo>
                        <a:pt x="77" y="173"/>
                      </a:lnTo>
                      <a:lnTo>
                        <a:pt x="89" y="148"/>
                      </a:lnTo>
                      <a:lnTo>
                        <a:pt x="155" y="148"/>
                      </a:lnTo>
                      <a:lnTo>
                        <a:pt x="171" y="110"/>
                      </a:lnTo>
                      <a:lnTo>
                        <a:pt x="251" y="76"/>
                      </a:lnTo>
                      <a:lnTo>
                        <a:pt x="15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7" name="Freeform 140"/>
                <p:cNvSpPr>
                  <a:spLocks/>
                </p:cNvSpPr>
                <p:nvPr/>
              </p:nvSpPr>
              <p:spPr bwMode="auto">
                <a:xfrm>
                  <a:off x="440" y="3648"/>
                  <a:ext cx="114" cy="17"/>
                </a:xfrm>
                <a:custGeom>
                  <a:avLst/>
                  <a:gdLst>
                    <a:gd name="T0" fmla="*/ 0 w 228"/>
                    <a:gd name="T1" fmla="*/ 26 h 34"/>
                    <a:gd name="T2" fmla="*/ 118 w 228"/>
                    <a:gd name="T3" fmla="*/ 0 h 34"/>
                    <a:gd name="T4" fmla="*/ 190 w 228"/>
                    <a:gd name="T5" fmla="*/ 1 h 34"/>
                    <a:gd name="T6" fmla="*/ 228 w 228"/>
                    <a:gd name="T7" fmla="*/ 34 h 34"/>
                    <a:gd name="T8" fmla="*/ 143 w 228"/>
                    <a:gd name="T9" fmla="*/ 19 h 34"/>
                    <a:gd name="T10" fmla="*/ 0 w 228"/>
                    <a:gd name="T11" fmla="*/ 26 h 34"/>
                    <a:gd name="T12" fmla="*/ 0 w 228"/>
                    <a:gd name="T13" fmla="*/ 26 h 3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8"/>
                    <a:gd name="T22" fmla="*/ 0 h 34"/>
                    <a:gd name="T23" fmla="*/ 228 w 228"/>
                    <a:gd name="T24" fmla="*/ 34 h 3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8" h="34">
                      <a:moveTo>
                        <a:pt x="0" y="26"/>
                      </a:moveTo>
                      <a:lnTo>
                        <a:pt x="118" y="0"/>
                      </a:lnTo>
                      <a:lnTo>
                        <a:pt x="190" y="1"/>
                      </a:lnTo>
                      <a:lnTo>
                        <a:pt x="228" y="34"/>
                      </a:lnTo>
                      <a:lnTo>
                        <a:pt x="143" y="19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8" name="Freeform 141"/>
                <p:cNvSpPr>
                  <a:spLocks/>
                </p:cNvSpPr>
                <p:nvPr/>
              </p:nvSpPr>
              <p:spPr bwMode="auto">
                <a:xfrm>
                  <a:off x="1173" y="2327"/>
                  <a:ext cx="607" cy="352"/>
                </a:xfrm>
                <a:custGeom>
                  <a:avLst/>
                  <a:gdLst>
                    <a:gd name="T0" fmla="*/ 721 w 1213"/>
                    <a:gd name="T1" fmla="*/ 253 h 704"/>
                    <a:gd name="T2" fmla="*/ 649 w 1213"/>
                    <a:gd name="T3" fmla="*/ 291 h 704"/>
                    <a:gd name="T4" fmla="*/ 552 w 1213"/>
                    <a:gd name="T5" fmla="*/ 346 h 704"/>
                    <a:gd name="T6" fmla="*/ 447 w 1213"/>
                    <a:gd name="T7" fmla="*/ 358 h 704"/>
                    <a:gd name="T8" fmla="*/ 392 w 1213"/>
                    <a:gd name="T9" fmla="*/ 440 h 704"/>
                    <a:gd name="T10" fmla="*/ 312 w 1213"/>
                    <a:gd name="T11" fmla="*/ 500 h 704"/>
                    <a:gd name="T12" fmla="*/ 0 w 1213"/>
                    <a:gd name="T13" fmla="*/ 704 h 704"/>
                    <a:gd name="T14" fmla="*/ 270 w 1213"/>
                    <a:gd name="T15" fmla="*/ 455 h 704"/>
                    <a:gd name="T16" fmla="*/ 405 w 1213"/>
                    <a:gd name="T17" fmla="*/ 371 h 704"/>
                    <a:gd name="T18" fmla="*/ 476 w 1213"/>
                    <a:gd name="T19" fmla="*/ 246 h 704"/>
                    <a:gd name="T20" fmla="*/ 586 w 1213"/>
                    <a:gd name="T21" fmla="*/ 198 h 704"/>
                    <a:gd name="T22" fmla="*/ 675 w 1213"/>
                    <a:gd name="T23" fmla="*/ 25 h 704"/>
                    <a:gd name="T24" fmla="*/ 728 w 1213"/>
                    <a:gd name="T25" fmla="*/ 0 h 704"/>
                    <a:gd name="T26" fmla="*/ 679 w 1213"/>
                    <a:gd name="T27" fmla="*/ 73 h 704"/>
                    <a:gd name="T28" fmla="*/ 662 w 1213"/>
                    <a:gd name="T29" fmla="*/ 164 h 704"/>
                    <a:gd name="T30" fmla="*/ 603 w 1213"/>
                    <a:gd name="T31" fmla="*/ 246 h 704"/>
                    <a:gd name="T32" fmla="*/ 768 w 1213"/>
                    <a:gd name="T33" fmla="*/ 111 h 704"/>
                    <a:gd name="T34" fmla="*/ 687 w 1213"/>
                    <a:gd name="T35" fmla="*/ 221 h 704"/>
                    <a:gd name="T36" fmla="*/ 806 w 1213"/>
                    <a:gd name="T37" fmla="*/ 154 h 704"/>
                    <a:gd name="T38" fmla="*/ 835 w 1213"/>
                    <a:gd name="T39" fmla="*/ 164 h 704"/>
                    <a:gd name="T40" fmla="*/ 890 w 1213"/>
                    <a:gd name="T41" fmla="*/ 114 h 704"/>
                    <a:gd name="T42" fmla="*/ 953 w 1213"/>
                    <a:gd name="T43" fmla="*/ 38 h 704"/>
                    <a:gd name="T44" fmla="*/ 888 w 1213"/>
                    <a:gd name="T45" fmla="*/ 153 h 704"/>
                    <a:gd name="T46" fmla="*/ 829 w 1213"/>
                    <a:gd name="T47" fmla="*/ 208 h 704"/>
                    <a:gd name="T48" fmla="*/ 932 w 1213"/>
                    <a:gd name="T49" fmla="*/ 202 h 704"/>
                    <a:gd name="T50" fmla="*/ 791 w 1213"/>
                    <a:gd name="T51" fmla="*/ 244 h 704"/>
                    <a:gd name="T52" fmla="*/ 829 w 1213"/>
                    <a:gd name="T53" fmla="*/ 295 h 704"/>
                    <a:gd name="T54" fmla="*/ 1004 w 1213"/>
                    <a:gd name="T55" fmla="*/ 329 h 704"/>
                    <a:gd name="T56" fmla="*/ 835 w 1213"/>
                    <a:gd name="T57" fmla="*/ 333 h 704"/>
                    <a:gd name="T58" fmla="*/ 869 w 1213"/>
                    <a:gd name="T59" fmla="*/ 375 h 704"/>
                    <a:gd name="T60" fmla="*/ 922 w 1213"/>
                    <a:gd name="T61" fmla="*/ 400 h 704"/>
                    <a:gd name="T62" fmla="*/ 936 w 1213"/>
                    <a:gd name="T63" fmla="*/ 434 h 704"/>
                    <a:gd name="T64" fmla="*/ 1029 w 1213"/>
                    <a:gd name="T65" fmla="*/ 392 h 704"/>
                    <a:gd name="T66" fmla="*/ 1147 w 1213"/>
                    <a:gd name="T67" fmla="*/ 367 h 704"/>
                    <a:gd name="T68" fmla="*/ 1213 w 1213"/>
                    <a:gd name="T69" fmla="*/ 364 h 704"/>
                    <a:gd name="T70" fmla="*/ 1082 w 1213"/>
                    <a:gd name="T71" fmla="*/ 396 h 704"/>
                    <a:gd name="T72" fmla="*/ 981 w 1213"/>
                    <a:gd name="T73" fmla="*/ 438 h 704"/>
                    <a:gd name="T74" fmla="*/ 985 w 1213"/>
                    <a:gd name="T75" fmla="*/ 476 h 704"/>
                    <a:gd name="T76" fmla="*/ 1025 w 1213"/>
                    <a:gd name="T77" fmla="*/ 538 h 704"/>
                    <a:gd name="T78" fmla="*/ 1054 w 1213"/>
                    <a:gd name="T79" fmla="*/ 690 h 704"/>
                    <a:gd name="T80" fmla="*/ 995 w 1213"/>
                    <a:gd name="T81" fmla="*/ 538 h 704"/>
                    <a:gd name="T82" fmla="*/ 922 w 1213"/>
                    <a:gd name="T83" fmla="*/ 451 h 704"/>
                    <a:gd name="T84" fmla="*/ 985 w 1213"/>
                    <a:gd name="T85" fmla="*/ 559 h 704"/>
                    <a:gd name="T86" fmla="*/ 1008 w 1213"/>
                    <a:gd name="T87" fmla="*/ 690 h 704"/>
                    <a:gd name="T88" fmla="*/ 898 w 1213"/>
                    <a:gd name="T89" fmla="*/ 455 h 704"/>
                    <a:gd name="T90" fmla="*/ 846 w 1213"/>
                    <a:gd name="T91" fmla="*/ 400 h 704"/>
                    <a:gd name="T92" fmla="*/ 801 w 1213"/>
                    <a:gd name="T93" fmla="*/ 343 h 704"/>
                    <a:gd name="T94" fmla="*/ 759 w 1213"/>
                    <a:gd name="T95" fmla="*/ 263 h 704"/>
                    <a:gd name="T96" fmla="*/ 721 w 1213"/>
                    <a:gd name="T97" fmla="*/ 253 h 704"/>
                    <a:gd name="T98" fmla="*/ 721 w 1213"/>
                    <a:gd name="T99" fmla="*/ 253 h 704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213"/>
                    <a:gd name="T151" fmla="*/ 0 h 704"/>
                    <a:gd name="T152" fmla="*/ 1213 w 1213"/>
                    <a:gd name="T153" fmla="*/ 704 h 704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213" h="704">
                      <a:moveTo>
                        <a:pt x="721" y="253"/>
                      </a:moveTo>
                      <a:lnTo>
                        <a:pt x="649" y="291"/>
                      </a:lnTo>
                      <a:lnTo>
                        <a:pt x="552" y="346"/>
                      </a:lnTo>
                      <a:lnTo>
                        <a:pt x="447" y="358"/>
                      </a:lnTo>
                      <a:lnTo>
                        <a:pt x="392" y="440"/>
                      </a:lnTo>
                      <a:lnTo>
                        <a:pt x="312" y="500"/>
                      </a:lnTo>
                      <a:lnTo>
                        <a:pt x="0" y="704"/>
                      </a:lnTo>
                      <a:lnTo>
                        <a:pt x="270" y="455"/>
                      </a:lnTo>
                      <a:lnTo>
                        <a:pt x="405" y="371"/>
                      </a:lnTo>
                      <a:lnTo>
                        <a:pt x="476" y="246"/>
                      </a:lnTo>
                      <a:lnTo>
                        <a:pt x="586" y="198"/>
                      </a:lnTo>
                      <a:lnTo>
                        <a:pt x="675" y="25"/>
                      </a:lnTo>
                      <a:lnTo>
                        <a:pt x="728" y="0"/>
                      </a:lnTo>
                      <a:lnTo>
                        <a:pt x="679" y="73"/>
                      </a:lnTo>
                      <a:lnTo>
                        <a:pt x="662" y="164"/>
                      </a:lnTo>
                      <a:lnTo>
                        <a:pt x="603" y="246"/>
                      </a:lnTo>
                      <a:lnTo>
                        <a:pt x="768" y="111"/>
                      </a:lnTo>
                      <a:lnTo>
                        <a:pt x="687" y="221"/>
                      </a:lnTo>
                      <a:lnTo>
                        <a:pt x="806" y="154"/>
                      </a:lnTo>
                      <a:lnTo>
                        <a:pt x="835" y="164"/>
                      </a:lnTo>
                      <a:lnTo>
                        <a:pt x="890" y="114"/>
                      </a:lnTo>
                      <a:lnTo>
                        <a:pt x="953" y="38"/>
                      </a:lnTo>
                      <a:lnTo>
                        <a:pt x="888" y="153"/>
                      </a:lnTo>
                      <a:lnTo>
                        <a:pt x="829" y="208"/>
                      </a:lnTo>
                      <a:lnTo>
                        <a:pt x="932" y="202"/>
                      </a:lnTo>
                      <a:lnTo>
                        <a:pt x="791" y="244"/>
                      </a:lnTo>
                      <a:lnTo>
                        <a:pt x="829" y="295"/>
                      </a:lnTo>
                      <a:lnTo>
                        <a:pt x="1004" y="329"/>
                      </a:lnTo>
                      <a:lnTo>
                        <a:pt x="835" y="333"/>
                      </a:lnTo>
                      <a:lnTo>
                        <a:pt x="869" y="375"/>
                      </a:lnTo>
                      <a:lnTo>
                        <a:pt x="922" y="400"/>
                      </a:lnTo>
                      <a:lnTo>
                        <a:pt x="936" y="434"/>
                      </a:lnTo>
                      <a:lnTo>
                        <a:pt x="1029" y="392"/>
                      </a:lnTo>
                      <a:lnTo>
                        <a:pt x="1147" y="367"/>
                      </a:lnTo>
                      <a:lnTo>
                        <a:pt x="1213" y="364"/>
                      </a:lnTo>
                      <a:lnTo>
                        <a:pt x="1082" y="396"/>
                      </a:lnTo>
                      <a:lnTo>
                        <a:pt x="981" y="438"/>
                      </a:lnTo>
                      <a:lnTo>
                        <a:pt x="985" y="476"/>
                      </a:lnTo>
                      <a:lnTo>
                        <a:pt x="1025" y="538"/>
                      </a:lnTo>
                      <a:lnTo>
                        <a:pt x="1054" y="690"/>
                      </a:lnTo>
                      <a:lnTo>
                        <a:pt x="995" y="538"/>
                      </a:lnTo>
                      <a:lnTo>
                        <a:pt x="922" y="451"/>
                      </a:lnTo>
                      <a:lnTo>
                        <a:pt x="985" y="559"/>
                      </a:lnTo>
                      <a:lnTo>
                        <a:pt x="1008" y="690"/>
                      </a:lnTo>
                      <a:lnTo>
                        <a:pt x="898" y="455"/>
                      </a:lnTo>
                      <a:lnTo>
                        <a:pt x="846" y="400"/>
                      </a:lnTo>
                      <a:lnTo>
                        <a:pt x="801" y="343"/>
                      </a:lnTo>
                      <a:lnTo>
                        <a:pt x="759" y="263"/>
                      </a:lnTo>
                      <a:lnTo>
                        <a:pt x="721" y="2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69" name="Freeform 142"/>
                <p:cNvSpPr>
                  <a:spLocks/>
                </p:cNvSpPr>
                <p:nvPr/>
              </p:nvSpPr>
              <p:spPr bwMode="auto">
                <a:xfrm>
                  <a:off x="1674" y="2667"/>
                  <a:ext cx="211" cy="346"/>
                </a:xfrm>
                <a:custGeom>
                  <a:avLst/>
                  <a:gdLst>
                    <a:gd name="T0" fmla="*/ 0 w 422"/>
                    <a:gd name="T1" fmla="*/ 0 h 694"/>
                    <a:gd name="T2" fmla="*/ 27 w 422"/>
                    <a:gd name="T3" fmla="*/ 97 h 694"/>
                    <a:gd name="T4" fmla="*/ 61 w 422"/>
                    <a:gd name="T5" fmla="*/ 164 h 694"/>
                    <a:gd name="T6" fmla="*/ 107 w 422"/>
                    <a:gd name="T7" fmla="*/ 247 h 694"/>
                    <a:gd name="T8" fmla="*/ 141 w 422"/>
                    <a:gd name="T9" fmla="*/ 354 h 694"/>
                    <a:gd name="T10" fmla="*/ 183 w 422"/>
                    <a:gd name="T11" fmla="*/ 454 h 694"/>
                    <a:gd name="T12" fmla="*/ 259 w 422"/>
                    <a:gd name="T13" fmla="*/ 534 h 694"/>
                    <a:gd name="T14" fmla="*/ 305 w 422"/>
                    <a:gd name="T15" fmla="*/ 597 h 694"/>
                    <a:gd name="T16" fmla="*/ 409 w 422"/>
                    <a:gd name="T17" fmla="*/ 694 h 694"/>
                    <a:gd name="T18" fmla="*/ 422 w 422"/>
                    <a:gd name="T19" fmla="*/ 635 h 694"/>
                    <a:gd name="T20" fmla="*/ 270 w 422"/>
                    <a:gd name="T21" fmla="*/ 513 h 694"/>
                    <a:gd name="T22" fmla="*/ 183 w 422"/>
                    <a:gd name="T23" fmla="*/ 386 h 694"/>
                    <a:gd name="T24" fmla="*/ 114 w 422"/>
                    <a:gd name="T25" fmla="*/ 213 h 694"/>
                    <a:gd name="T26" fmla="*/ 61 w 422"/>
                    <a:gd name="T27" fmla="*/ 122 h 694"/>
                    <a:gd name="T28" fmla="*/ 0 w 422"/>
                    <a:gd name="T29" fmla="*/ 0 h 694"/>
                    <a:gd name="T30" fmla="*/ 0 w 422"/>
                    <a:gd name="T31" fmla="*/ 0 h 69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422"/>
                    <a:gd name="T49" fmla="*/ 0 h 694"/>
                    <a:gd name="T50" fmla="*/ 422 w 422"/>
                    <a:gd name="T51" fmla="*/ 694 h 69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422" h="694">
                      <a:moveTo>
                        <a:pt x="0" y="0"/>
                      </a:moveTo>
                      <a:lnTo>
                        <a:pt x="27" y="97"/>
                      </a:lnTo>
                      <a:lnTo>
                        <a:pt x="61" y="164"/>
                      </a:lnTo>
                      <a:lnTo>
                        <a:pt x="107" y="247"/>
                      </a:lnTo>
                      <a:lnTo>
                        <a:pt x="141" y="354"/>
                      </a:lnTo>
                      <a:lnTo>
                        <a:pt x="183" y="454"/>
                      </a:lnTo>
                      <a:lnTo>
                        <a:pt x="259" y="534"/>
                      </a:lnTo>
                      <a:lnTo>
                        <a:pt x="305" y="597"/>
                      </a:lnTo>
                      <a:lnTo>
                        <a:pt x="409" y="694"/>
                      </a:lnTo>
                      <a:lnTo>
                        <a:pt x="422" y="635"/>
                      </a:lnTo>
                      <a:lnTo>
                        <a:pt x="270" y="513"/>
                      </a:lnTo>
                      <a:lnTo>
                        <a:pt x="183" y="386"/>
                      </a:lnTo>
                      <a:lnTo>
                        <a:pt x="114" y="213"/>
                      </a:lnTo>
                      <a:lnTo>
                        <a:pt x="61" y="1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0" name="Freeform 143"/>
                <p:cNvSpPr>
                  <a:spLocks/>
                </p:cNvSpPr>
                <p:nvPr/>
              </p:nvSpPr>
              <p:spPr bwMode="auto">
                <a:xfrm>
                  <a:off x="1734" y="2637"/>
                  <a:ext cx="78" cy="35"/>
                </a:xfrm>
                <a:custGeom>
                  <a:avLst/>
                  <a:gdLst>
                    <a:gd name="T0" fmla="*/ 63 w 156"/>
                    <a:gd name="T1" fmla="*/ 70 h 70"/>
                    <a:gd name="T2" fmla="*/ 112 w 156"/>
                    <a:gd name="T3" fmla="*/ 46 h 70"/>
                    <a:gd name="T4" fmla="*/ 156 w 156"/>
                    <a:gd name="T5" fmla="*/ 0 h 70"/>
                    <a:gd name="T6" fmla="*/ 118 w 156"/>
                    <a:gd name="T7" fmla="*/ 0 h 70"/>
                    <a:gd name="T8" fmla="*/ 70 w 156"/>
                    <a:gd name="T9" fmla="*/ 50 h 70"/>
                    <a:gd name="T10" fmla="*/ 0 w 156"/>
                    <a:gd name="T11" fmla="*/ 53 h 70"/>
                    <a:gd name="T12" fmla="*/ 63 w 156"/>
                    <a:gd name="T13" fmla="*/ 70 h 70"/>
                    <a:gd name="T14" fmla="*/ 63 w 156"/>
                    <a:gd name="T15" fmla="*/ 70 h 7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56"/>
                    <a:gd name="T25" fmla="*/ 0 h 70"/>
                    <a:gd name="T26" fmla="*/ 156 w 156"/>
                    <a:gd name="T27" fmla="*/ 70 h 7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56" h="70">
                      <a:moveTo>
                        <a:pt x="63" y="70"/>
                      </a:moveTo>
                      <a:lnTo>
                        <a:pt x="112" y="46"/>
                      </a:lnTo>
                      <a:lnTo>
                        <a:pt x="156" y="0"/>
                      </a:lnTo>
                      <a:lnTo>
                        <a:pt x="118" y="0"/>
                      </a:lnTo>
                      <a:lnTo>
                        <a:pt x="70" y="50"/>
                      </a:lnTo>
                      <a:lnTo>
                        <a:pt x="0" y="53"/>
                      </a:lnTo>
                      <a:lnTo>
                        <a:pt x="63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1" name="Freeform 144"/>
                <p:cNvSpPr>
                  <a:spLocks/>
                </p:cNvSpPr>
                <p:nvPr/>
              </p:nvSpPr>
              <p:spPr bwMode="auto">
                <a:xfrm>
                  <a:off x="1714" y="2509"/>
                  <a:ext cx="292" cy="435"/>
                </a:xfrm>
                <a:custGeom>
                  <a:avLst/>
                  <a:gdLst>
                    <a:gd name="T0" fmla="*/ 474 w 584"/>
                    <a:gd name="T1" fmla="*/ 693 h 870"/>
                    <a:gd name="T2" fmla="*/ 432 w 584"/>
                    <a:gd name="T3" fmla="*/ 475 h 870"/>
                    <a:gd name="T4" fmla="*/ 350 w 584"/>
                    <a:gd name="T5" fmla="*/ 372 h 870"/>
                    <a:gd name="T6" fmla="*/ 276 w 584"/>
                    <a:gd name="T7" fmla="*/ 285 h 870"/>
                    <a:gd name="T8" fmla="*/ 211 w 584"/>
                    <a:gd name="T9" fmla="*/ 112 h 870"/>
                    <a:gd name="T10" fmla="*/ 173 w 584"/>
                    <a:gd name="T11" fmla="*/ 38 h 870"/>
                    <a:gd name="T12" fmla="*/ 89 w 584"/>
                    <a:gd name="T13" fmla="*/ 19 h 870"/>
                    <a:gd name="T14" fmla="*/ 0 w 584"/>
                    <a:gd name="T15" fmla="*/ 19 h 870"/>
                    <a:gd name="T16" fmla="*/ 116 w 584"/>
                    <a:gd name="T17" fmla="*/ 0 h 870"/>
                    <a:gd name="T18" fmla="*/ 213 w 584"/>
                    <a:gd name="T19" fmla="*/ 32 h 870"/>
                    <a:gd name="T20" fmla="*/ 221 w 584"/>
                    <a:gd name="T21" fmla="*/ 66 h 870"/>
                    <a:gd name="T22" fmla="*/ 270 w 584"/>
                    <a:gd name="T23" fmla="*/ 191 h 870"/>
                    <a:gd name="T24" fmla="*/ 293 w 584"/>
                    <a:gd name="T25" fmla="*/ 277 h 870"/>
                    <a:gd name="T26" fmla="*/ 384 w 584"/>
                    <a:gd name="T27" fmla="*/ 364 h 870"/>
                    <a:gd name="T28" fmla="*/ 447 w 584"/>
                    <a:gd name="T29" fmla="*/ 461 h 870"/>
                    <a:gd name="T30" fmla="*/ 474 w 584"/>
                    <a:gd name="T31" fmla="*/ 566 h 870"/>
                    <a:gd name="T32" fmla="*/ 498 w 584"/>
                    <a:gd name="T33" fmla="*/ 705 h 870"/>
                    <a:gd name="T34" fmla="*/ 584 w 584"/>
                    <a:gd name="T35" fmla="*/ 870 h 870"/>
                    <a:gd name="T36" fmla="*/ 487 w 584"/>
                    <a:gd name="T37" fmla="*/ 840 h 870"/>
                    <a:gd name="T38" fmla="*/ 523 w 584"/>
                    <a:gd name="T39" fmla="*/ 840 h 870"/>
                    <a:gd name="T40" fmla="*/ 474 w 584"/>
                    <a:gd name="T41" fmla="*/ 693 h 870"/>
                    <a:gd name="T42" fmla="*/ 474 w 584"/>
                    <a:gd name="T43" fmla="*/ 693 h 87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584"/>
                    <a:gd name="T67" fmla="*/ 0 h 870"/>
                    <a:gd name="T68" fmla="*/ 584 w 584"/>
                    <a:gd name="T69" fmla="*/ 870 h 870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584" h="870">
                      <a:moveTo>
                        <a:pt x="474" y="693"/>
                      </a:moveTo>
                      <a:lnTo>
                        <a:pt x="432" y="475"/>
                      </a:lnTo>
                      <a:lnTo>
                        <a:pt x="350" y="372"/>
                      </a:lnTo>
                      <a:lnTo>
                        <a:pt x="276" y="285"/>
                      </a:lnTo>
                      <a:lnTo>
                        <a:pt x="211" y="112"/>
                      </a:lnTo>
                      <a:lnTo>
                        <a:pt x="173" y="38"/>
                      </a:lnTo>
                      <a:lnTo>
                        <a:pt x="89" y="19"/>
                      </a:lnTo>
                      <a:lnTo>
                        <a:pt x="0" y="19"/>
                      </a:lnTo>
                      <a:lnTo>
                        <a:pt x="116" y="0"/>
                      </a:lnTo>
                      <a:lnTo>
                        <a:pt x="213" y="32"/>
                      </a:lnTo>
                      <a:lnTo>
                        <a:pt x="221" y="66"/>
                      </a:lnTo>
                      <a:lnTo>
                        <a:pt x="270" y="191"/>
                      </a:lnTo>
                      <a:lnTo>
                        <a:pt x="293" y="277"/>
                      </a:lnTo>
                      <a:lnTo>
                        <a:pt x="384" y="364"/>
                      </a:lnTo>
                      <a:lnTo>
                        <a:pt x="447" y="461"/>
                      </a:lnTo>
                      <a:lnTo>
                        <a:pt x="474" y="566"/>
                      </a:lnTo>
                      <a:lnTo>
                        <a:pt x="498" y="705"/>
                      </a:lnTo>
                      <a:lnTo>
                        <a:pt x="584" y="870"/>
                      </a:lnTo>
                      <a:lnTo>
                        <a:pt x="487" y="840"/>
                      </a:lnTo>
                      <a:lnTo>
                        <a:pt x="523" y="840"/>
                      </a:lnTo>
                      <a:lnTo>
                        <a:pt x="474" y="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2" name="Freeform 145"/>
                <p:cNvSpPr>
                  <a:spLocks/>
                </p:cNvSpPr>
                <p:nvPr/>
              </p:nvSpPr>
              <p:spPr bwMode="auto">
                <a:xfrm>
                  <a:off x="1336" y="2547"/>
                  <a:ext cx="417" cy="302"/>
                </a:xfrm>
                <a:custGeom>
                  <a:avLst/>
                  <a:gdLst>
                    <a:gd name="T0" fmla="*/ 0 w 835"/>
                    <a:gd name="T1" fmla="*/ 28 h 604"/>
                    <a:gd name="T2" fmla="*/ 133 w 835"/>
                    <a:gd name="T3" fmla="*/ 77 h 604"/>
                    <a:gd name="T4" fmla="*/ 244 w 835"/>
                    <a:gd name="T5" fmla="*/ 133 h 604"/>
                    <a:gd name="T6" fmla="*/ 445 w 835"/>
                    <a:gd name="T7" fmla="*/ 275 h 604"/>
                    <a:gd name="T8" fmla="*/ 653 w 835"/>
                    <a:gd name="T9" fmla="*/ 444 h 604"/>
                    <a:gd name="T10" fmla="*/ 776 w 835"/>
                    <a:gd name="T11" fmla="*/ 532 h 604"/>
                    <a:gd name="T12" fmla="*/ 835 w 835"/>
                    <a:gd name="T13" fmla="*/ 604 h 604"/>
                    <a:gd name="T14" fmla="*/ 801 w 835"/>
                    <a:gd name="T15" fmla="*/ 517 h 604"/>
                    <a:gd name="T16" fmla="*/ 552 w 835"/>
                    <a:gd name="T17" fmla="*/ 340 h 604"/>
                    <a:gd name="T18" fmla="*/ 388 w 835"/>
                    <a:gd name="T19" fmla="*/ 209 h 604"/>
                    <a:gd name="T20" fmla="*/ 248 w 835"/>
                    <a:gd name="T21" fmla="*/ 104 h 604"/>
                    <a:gd name="T22" fmla="*/ 137 w 835"/>
                    <a:gd name="T23" fmla="*/ 45 h 604"/>
                    <a:gd name="T24" fmla="*/ 17 w 835"/>
                    <a:gd name="T25" fmla="*/ 0 h 604"/>
                    <a:gd name="T26" fmla="*/ 0 w 835"/>
                    <a:gd name="T27" fmla="*/ 28 h 604"/>
                    <a:gd name="T28" fmla="*/ 0 w 835"/>
                    <a:gd name="T29" fmla="*/ 28 h 6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835"/>
                    <a:gd name="T46" fmla="*/ 0 h 604"/>
                    <a:gd name="T47" fmla="*/ 835 w 835"/>
                    <a:gd name="T48" fmla="*/ 604 h 60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835" h="604">
                      <a:moveTo>
                        <a:pt x="0" y="28"/>
                      </a:moveTo>
                      <a:lnTo>
                        <a:pt x="133" y="77"/>
                      </a:lnTo>
                      <a:lnTo>
                        <a:pt x="244" y="133"/>
                      </a:lnTo>
                      <a:lnTo>
                        <a:pt x="445" y="275"/>
                      </a:lnTo>
                      <a:lnTo>
                        <a:pt x="653" y="444"/>
                      </a:lnTo>
                      <a:lnTo>
                        <a:pt x="776" y="532"/>
                      </a:lnTo>
                      <a:lnTo>
                        <a:pt x="835" y="604"/>
                      </a:lnTo>
                      <a:lnTo>
                        <a:pt x="801" y="517"/>
                      </a:lnTo>
                      <a:lnTo>
                        <a:pt x="552" y="340"/>
                      </a:lnTo>
                      <a:lnTo>
                        <a:pt x="388" y="209"/>
                      </a:lnTo>
                      <a:lnTo>
                        <a:pt x="248" y="104"/>
                      </a:lnTo>
                      <a:lnTo>
                        <a:pt x="137" y="45"/>
                      </a:lnTo>
                      <a:lnTo>
                        <a:pt x="17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3" name="Freeform 146"/>
                <p:cNvSpPr>
                  <a:spLocks/>
                </p:cNvSpPr>
                <p:nvPr/>
              </p:nvSpPr>
              <p:spPr bwMode="auto">
                <a:xfrm>
                  <a:off x="1413" y="2969"/>
                  <a:ext cx="388" cy="522"/>
                </a:xfrm>
                <a:custGeom>
                  <a:avLst/>
                  <a:gdLst>
                    <a:gd name="T0" fmla="*/ 204 w 776"/>
                    <a:gd name="T1" fmla="*/ 83 h 1043"/>
                    <a:gd name="T2" fmla="*/ 287 w 776"/>
                    <a:gd name="T3" fmla="*/ 144 h 1043"/>
                    <a:gd name="T4" fmla="*/ 371 w 776"/>
                    <a:gd name="T5" fmla="*/ 165 h 1043"/>
                    <a:gd name="T6" fmla="*/ 415 w 776"/>
                    <a:gd name="T7" fmla="*/ 218 h 1043"/>
                    <a:gd name="T8" fmla="*/ 411 w 776"/>
                    <a:gd name="T9" fmla="*/ 370 h 1043"/>
                    <a:gd name="T10" fmla="*/ 409 w 776"/>
                    <a:gd name="T11" fmla="*/ 446 h 1043"/>
                    <a:gd name="T12" fmla="*/ 428 w 776"/>
                    <a:gd name="T13" fmla="*/ 572 h 1043"/>
                    <a:gd name="T14" fmla="*/ 440 w 776"/>
                    <a:gd name="T15" fmla="*/ 631 h 1043"/>
                    <a:gd name="T16" fmla="*/ 436 w 776"/>
                    <a:gd name="T17" fmla="*/ 695 h 1043"/>
                    <a:gd name="T18" fmla="*/ 457 w 776"/>
                    <a:gd name="T19" fmla="*/ 745 h 1043"/>
                    <a:gd name="T20" fmla="*/ 481 w 776"/>
                    <a:gd name="T21" fmla="*/ 748 h 1043"/>
                    <a:gd name="T22" fmla="*/ 485 w 776"/>
                    <a:gd name="T23" fmla="*/ 872 h 1043"/>
                    <a:gd name="T24" fmla="*/ 506 w 776"/>
                    <a:gd name="T25" fmla="*/ 948 h 1043"/>
                    <a:gd name="T26" fmla="*/ 506 w 776"/>
                    <a:gd name="T27" fmla="*/ 1005 h 1043"/>
                    <a:gd name="T28" fmla="*/ 523 w 776"/>
                    <a:gd name="T29" fmla="*/ 1043 h 1043"/>
                    <a:gd name="T30" fmla="*/ 582 w 776"/>
                    <a:gd name="T31" fmla="*/ 1043 h 1043"/>
                    <a:gd name="T32" fmla="*/ 729 w 776"/>
                    <a:gd name="T33" fmla="*/ 959 h 1043"/>
                    <a:gd name="T34" fmla="*/ 599 w 776"/>
                    <a:gd name="T35" fmla="*/ 1011 h 1043"/>
                    <a:gd name="T36" fmla="*/ 561 w 776"/>
                    <a:gd name="T37" fmla="*/ 1011 h 1043"/>
                    <a:gd name="T38" fmla="*/ 529 w 776"/>
                    <a:gd name="T39" fmla="*/ 973 h 1043"/>
                    <a:gd name="T40" fmla="*/ 525 w 776"/>
                    <a:gd name="T41" fmla="*/ 908 h 1043"/>
                    <a:gd name="T42" fmla="*/ 502 w 776"/>
                    <a:gd name="T43" fmla="*/ 762 h 1043"/>
                    <a:gd name="T44" fmla="*/ 588 w 776"/>
                    <a:gd name="T45" fmla="*/ 783 h 1043"/>
                    <a:gd name="T46" fmla="*/ 689 w 776"/>
                    <a:gd name="T47" fmla="*/ 779 h 1043"/>
                    <a:gd name="T48" fmla="*/ 776 w 776"/>
                    <a:gd name="T49" fmla="*/ 720 h 1043"/>
                    <a:gd name="T50" fmla="*/ 685 w 776"/>
                    <a:gd name="T51" fmla="*/ 758 h 1043"/>
                    <a:gd name="T52" fmla="*/ 599 w 776"/>
                    <a:gd name="T53" fmla="*/ 748 h 1043"/>
                    <a:gd name="T54" fmla="*/ 561 w 776"/>
                    <a:gd name="T55" fmla="*/ 750 h 1043"/>
                    <a:gd name="T56" fmla="*/ 491 w 776"/>
                    <a:gd name="T57" fmla="*/ 720 h 1043"/>
                    <a:gd name="T58" fmla="*/ 525 w 776"/>
                    <a:gd name="T59" fmla="*/ 644 h 1043"/>
                    <a:gd name="T60" fmla="*/ 525 w 776"/>
                    <a:gd name="T61" fmla="*/ 574 h 1043"/>
                    <a:gd name="T62" fmla="*/ 470 w 776"/>
                    <a:gd name="T63" fmla="*/ 526 h 1043"/>
                    <a:gd name="T64" fmla="*/ 449 w 776"/>
                    <a:gd name="T65" fmla="*/ 425 h 1043"/>
                    <a:gd name="T66" fmla="*/ 478 w 776"/>
                    <a:gd name="T67" fmla="*/ 338 h 1043"/>
                    <a:gd name="T68" fmla="*/ 578 w 776"/>
                    <a:gd name="T69" fmla="*/ 224 h 1043"/>
                    <a:gd name="T70" fmla="*/ 457 w 776"/>
                    <a:gd name="T71" fmla="*/ 319 h 1043"/>
                    <a:gd name="T72" fmla="*/ 457 w 776"/>
                    <a:gd name="T73" fmla="*/ 256 h 1043"/>
                    <a:gd name="T74" fmla="*/ 584 w 776"/>
                    <a:gd name="T75" fmla="*/ 138 h 1043"/>
                    <a:gd name="T76" fmla="*/ 502 w 776"/>
                    <a:gd name="T77" fmla="*/ 123 h 1043"/>
                    <a:gd name="T78" fmla="*/ 390 w 776"/>
                    <a:gd name="T79" fmla="*/ 127 h 1043"/>
                    <a:gd name="T80" fmla="*/ 291 w 776"/>
                    <a:gd name="T81" fmla="*/ 117 h 1043"/>
                    <a:gd name="T82" fmla="*/ 232 w 776"/>
                    <a:gd name="T83" fmla="*/ 51 h 1043"/>
                    <a:gd name="T84" fmla="*/ 162 w 776"/>
                    <a:gd name="T85" fmla="*/ 22 h 1043"/>
                    <a:gd name="T86" fmla="*/ 0 w 776"/>
                    <a:gd name="T87" fmla="*/ 0 h 1043"/>
                    <a:gd name="T88" fmla="*/ 204 w 776"/>
                    <a:gd name="T89" fmla="*/ 83 h 1043"/>
                    <a:gd name="T90" fmla="*/ 204 w 776"/>
                    <a:gd name="T91" fmla="*/ 83 h 1043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776"/>
                    <a:gd name="T139" fmla="*/ 0 h 1043"/>
                    <a:gd name="T140" fmla="*/ 776 w 776"/>
                    <a:gd name="T141" fmla="*/ 1043 h 1043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776" h="1043">
                      <a:moveTo>
                        <a:pt x="204" y="83"/>
                      </a:moveTo>
                      <a:lnTo>
                        <a:pt x="287" y="144"/>
                      </a:lnTo>
                      <a:lnTo>
                        <a:pt x="371" y="165"/>
                      </a:lnTo>
                      <a:lnTo>
                        <a:pt x="415" y="218"/>
                      </a:lnTo>
                      <a:lnTo>
                        <a:pt x="411" y="370"/>
                      </a:lnTo>
                      <a:lnTo>
                        <a:pt x="409" y="446"/>
                      </a:lnTo>
                      <a:lnTo>
                        <a:pt x="428" y="572"/>
                      </a:lnTo>
                      <a:lnTo>
                        <a:pt x="440" y="631"/>
                      </a:lnTo>
                      <a:lnTo>
                        <a:pt x="436" y="695"/>
                      </a:lnTo>
                      <a:lnTo>
                        <a:pt x="457" y="745"/>
                      </a:lnTo>
                      <a:lnTo>
                        <a:pt x="481" y="748"/>
                      </a:lnTo>
                      <a:lnTo>
                        <a:pt x="485" y="872"/>
                      </a:lnTo>
                      <a:lnTo>
                        <a:pt x="506" y="948"/>
                      </a:lnTo>
                      <a:lnTo>
                        <a:pt x="506" y="1005"/>
                      </a:lnTo>
                      <a:lnTo>
                        <a:pt x="523" y="1043"/>
                      </a:lnTo>
                      <a:lnTo>
                        <a:pt x="582" y="1043"/>
                      </a:lnTo>
                      <a:lnTo>
                        <a:pt x="729" y="959"/>
                      </a:lnTo>
                      <a:lnTo>
                        <a:pt x="599" y="1011"/>
                      </a:lnTo>
                      <a:lnTo>
                        <a:pt x="561" y="1011"/>
                      </a:lnTo>
                      <a:lnTo>
                        <a:pt x="529" y="973"/>
                      </a:lnTo>
                      <a:lnTo>
                        <a:pt x="525" y="908"/>
                      </a:lnTo>
                      <a:lnTo>
                        <a:pt x="502" y="762"/>
                      </a:lnTo>
                      <a:lnTo>
                        <a:pt x="588" y="783"/>
                      </a:lnTo>
                      <a:lnTo>
                        <a:pt x="689" y="779"/>
                      </a:lnTo>
                      <a:lnTo>
                        <a:pt x="776" y="720"/>
                      </a:lnTo>
                      <a:lnTo>
                        <a:pt x="685" y="758"/>
                      </a:lnTo>
                      <a:lnTo>
                        <a:pt x="599" y="748"/>
                      </a:lnTo>
                      <a:lnTo>
                        <a:pt x="561" y="750"/>
                      </a:lnTo>
                      <a:lnTo>
                        <a:pt x="491" y="720"/>
                      </a:lnTo>
                      <a:lnTo>
                        <a:pt x="525" y="644"/>
                      </a:lnTo>
                      <a:lnTo>
                        <a:pt x="525" y="574"/>
                      </a:lnTo>
                      <a:lnTo>
                        <a:pt x="470" y="526"/>
                      </a:lnTo>
                      <a:lnTo>
                        <a:pt x="449" y="425"/>
                      </a:lnTo>
                      <a:lnTo>
                        <a:pt x="478" y="338"/>
                      </a:lnTo>
                      <a:lnTo>
                        <a:pt x="578" y="224"/>
                      </a:lnTo>
                      <a:lnTo>
                        <a:pt x="457" y="319"/>
                      </a:lnTo>
                      <a:lnTo>
                        <a:pt x="457" y="256"/>
                      </a:lnTo>
                      <a:lnTo>
                        <a:pt x="584" y="138"/>
                      </a:lnTo>
                      <a:lnTo>
                        <a:pt x="502" y="123"/>
                      </a:lnTo>
                      <a:lnTo>
                        <a:pt x="390" y="127"/>
                      </a:lnTo>
                      <a:lnTo>
                        <a:pt x="291" y="117"/>
                      </a:lnTo>
                      <a:lnTo>
                        <a:pt x="232" y="51"/>
                      </a:lnTo>
                      <a:lnTo>
                        <a:pt x="162" y="22"/>
                      </a:lnTo>
                      <a:lnTo>
                        <a:pt x="0" y="0"/>
                      </a:lnTo>
                      <a:lnTo>
                        <a:pt x="204" y="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4" name="Freeform 147"/>
                <p:cNvSpPr>
                  <a:spLocks/>
                </p:cNvSpPr>
                <p:nvPr/>
              </p:nvSpPr>
              <p:spPr bwMode="auto">
                <a:xfrm>
                  <a:off x="1778" y="2948"/>
                  <a:ext cx="72" cy="398"/>
                </a:xfrm>
                <a:custGeom>
                  <a:avLst/>
                  <a:gdLst>
                    <a:gd name="T0" fmla="*/ 85 w 144"/>
                    <a:gd name="T1" fmla="*/ 0 h 796"/>
                    <a:gd name="T2" fmla="*/ 85 w 144"/>
                    <a:gd name="T3" fmla="*/ 89 h 796"/>
                    <a:gd name="T4" fmla="*/ 117 w 144"/>
                    <a:gd name="T5" fmla="*/ 222 h 796"/>
                    <a:gd name="T6" fmla="*/ 121 w 144"/>
                    <a:gd name="T7" fmla="*/ 353 h 796"/>
                    <a:gd name="T8" fmla="*/ 121 w 144"/>
                    <a:gd name="T9" fmla="*/ 505 h 796"/>
                    <a:gd name="T10" fmla="*/ 121 w 144"/>
                    <a:gd name="T11" fmla="*/ 627 h 796"/>
                    <a:gd name="T12" fmla="*/ 97 w 144"/>
                    <a:gd name="T13" fmla="*/ 714 h 796"/>
                    <a:gd name="T14" fmla="*/ 51 w 144"/>
                    <a:gd name="T15" fmla="*/ 737 h 796"/>
                    <a:gd name="T16" fmla="*/ 66 w 144"/>
                    <a:gd name="T17" fmla="*/ 644 h 796"/>
                    <a:gd name="T18" fmla="*/ 13 w 144"/>
                    <a:gd name="T19" fmla="*/ 732 h 796"/>
                    <a:gd name="T20" fmla="*/ 0 w 144"/>
                    <a:gd name="T21" fmla="*/ 796 h 796"/>
                    <a:gd name="T22" fmla="*/ 68 w 144"/>
                    <a:gd name="T23" fmla="*/ 766 h 796"/>
                    <a:gd name="T24" fmla="*/ 114 w 144"/>
                    <a:gd name="T25" fmla="*/ 720 h 796"/>
                    <a:gd name="T26" fmla="*/ 135 w 144"/>
                    <a:gd name="T27" fmla="*/ 597 h 796"/>
                    <a:gd name="T28" fmla="*/ 144 w 144"/>
                    <a:gd name="T29" fmla="*/ 458 h 796"/>
                    <a:gd name="T30" fmla="*/ 142 w 144"/>
                    <a:gd name="T31" fmla="*/ 308 h 796"/>
                    <a:gd name="T32" fmla="*/ 138 w 144"/>
                    <a:gd name="T33" fmla="*/ 194 h 796"/>
                    <a:gd name="T34" fmla="*/ 114 w 144"/>
                    <a:gd name="T35" fmla="*/ 30 h 796"/>
                    <a:gd name="T36" fmla="*/ 85 w 144"/>
                    <a:gd name="T37" fmla="*/ 0 h 796"/>
                    <a:gd name="T38" fmla="*/ 85 w 144"/>
                    <a:gd name="T39" fmla="*/ 0 h 79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144"/>
                    <a:gd name="T61" fmla="*/ 0 h 796"/>
                    <a:gd name="T62" fmla="*/ 144 w 144"/>
                    <a:gd name="T63" fmla="*/ 796 h 79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144" h="796">
                      <a:moveTo>
                        <a:pt x="85" y="0"/>
                      </a:moveTo>
                      <a:lnTo>
                        <a:pt x="85" y="89"/>
                      </a:lnTo>
                      <a:lnTo>
                        <a:pt x="117" y="222"/>
                      </a:lnTo>
                      <a:lnTo>
                        <a:pt x="121" y="353"/>
                      </a:lnTo>
                      <a:lnTo>
                        <a:pt x="121" y="505"/>
                      </a:lnTo>
                      <a:lnTo>
                        <a:pt x="121" y="627"/>
                      </a:lnTo>
                      <a:lnTo>
                        <a:pt x="97" y="714"/>
                      </a:lnTo>
                      <a:lnTo>
                        <a:pt x="51" y="737"/>
                      </a:lnTo>
                      <a:lnTo>
                        <a:pt x="66" y="644"/>
                      </a:lnTo>
                      <a:lnTo>
                        <a:pt x="13" y="732"/>
                      </a:lnTo>
                      <a:lnTo>
                        <a:pt x="0" y="796"/>
                      </a:lnTo>
                      <a:lnTo>
                        <a:pt x="68" y="766"/>
                      </a:lnTo>
                      <a:lnTo>
                        <a:pt x="114" y="720"/>
                      </a:lnTo>
                      <a:lnTo>
                        <a:pt x="135" y="597"/>
                      </a:lnTo>
                      <a:lnTo>
                        <a:pt x="144" y="458"/>
                      </a:lnTo>
                      <a:lnTo>
                        <a:pt x="142" y="308"/>
                      </a:lnTo>
                      <a:lnTo>
                        <a:pt x="138" y="194"/>
                      </a:lnTo>
                      <a:lnTo>
                        <a:pt x="114" y="3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5" name="Freeform 148"/>
                <p:cNvSpPr>
                  <a:spLocks/>
                </p:cNvSpPr>
                <p:nvPr/>
              </p:nvSpPr>
              <p:spPr bwMode="auto">
                <a:xfrm>
                  <a:off x="368" y="2204"/>
                  <a:ext cx="267" cy="451"/>
                </a:xfrm>
                <a:custGeom>
                  <a:avLst/>
                  <a:gdLst>
                    <a:gd name="T0" fmla="*/ 534 w 534"/>
                    <a:gd name="T1" fmla="*/ 21 h 903"/>
                    <a:gd name="T2" fmla="*/ 426 w 534"/>
                    <a:gd name="T3" fmla="*/ 84 h 903"/>
                    <a:gd name="T4" fmla="*/ 357 w 534"/>
                    <a:gd name="T5" fmla="*/ 135 h 903"/>
                    <a:gd name="T6" fmla="*/ 277 w 534"/>
                    <a:gd name="T7" fmla="*/ 234 h 903"/>
                    <a:gd name="T8" fmla="*/ 218 w 534"/>
                    <a:gd name="T9" fmla="*/ 337 h 903"/>
                    <a:gd name="T10" fmla="*/ 152 w 534"/>
                    <a:gd name="T11" fmla="*/ 508 h 903"/>
                    <a:gd name="T12" fmla="*/ 38 w 534"/>
                    <a:gd name="T13" fmla="*/ 829 h 903"/>
                    <a:gd name="T14" fmla="*/ 0 w 534"/>
                    <a:gd name="T15" fmla="*/ 903 h 903"/>
                    <a:gd name="T16" fmla="*/ 93 w 534"/>
                    <a:gd name="T17" fmla="*/ 643 h 903"/>
                    <a:gd name="T18" fmla="*/ 190 w 534"/>
                    <a:gd name="T19" fmla="*/ 352 h 903"/>
                    <a:gd name="T20" fmla="*/ 281 w 534"/>
                    <a:gd name="T21" fmla="*/ 202 h 903"/>
                    <a:gd name="T22" fmla="*/ 361 w 534"/>
                    <a:gd name="T23" fmla="*/ 116 h 903"/>
                    <a:gd name="T24" fmla="*/ 441 w 534"/>
                    <a:gd name="T25" fmla="*/ 57 h 903"/>
                    <a:gd name="T26" fmla="*/ 526 w 534"/>
                    <a:gd name="T27" fmla="*/ 0 h 903"/>
                    <a:gd name="T28" fmla="*/ 534 w 534"/>
                    <a:gd name="T29" fmla="*/ 21 h 903"/>
                    <a:gd name="T30" fmla="*/ 534 w 534"/>
                    <a:gd name="T31" fmla="*/ 21 h 90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534"/>
                    <a:gd name="T49" fmla="*/ 0 h 903"/>
                    <a:gd name="T50" fmla="*/ 534 w 534"/>
                    <a:gd name="T51" fmla="*/ 903 h 90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534" h="903">
                      <a:moveTo>
                        <a:pt x="534" y="21"/>
                      </a:moveTo>
                      <a:lnTo>
                        <a:pt x="426" y="84"/>
                      </a:lnTo>
                      <a:lnTo>
                        <a:pt x="357" y="135"/>
                      </a:lnTo>
                      <a:lnTo>
                        <a:pt x="277" y="234"/>
                      </a:lnTo>
                      <a:lnTo>
                        <a:pt x="218" y="337"/>
                      </a:lnTo>
                      <a:lnTo>
                        <a:pt x="152" y="508"/>
                      </a:lnTo>
                      <a:lnTo>
                        <a:pt x="38" y="829"/>
                      </a:lnTo>
                      <a:lnTo>
                        <a:pt x="0" y="903"/>
                      </a:lnTo>
                      <a:lnTo>
                        <a:pt x="93" y="643"/>
                      </a:lnTo>
                      <a:lnTo>
                        <a:pt x="190" y="352"/>
                      </a:lnTo>
                      <a:lnTo>
                        <a:pt x="281" y="202"/>
                      </a:lnTo>
                      <a:lnTo>
                        <a:pt x="361" y="116"/>
                      </a:lnTo>
                      <a:lnTo>
                        <a:pt x="441" y="57"/>
                      </a:lnTo>
                      <a:lnTo>
                        <a:pt x="526" y="0"/>
                      </a:lnTo>
                      <a:lnTo>
                        <a:pt x="534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6" name="Freeform 149"/>
                <p:cNvSpPr>
                  <a:spLocks/>
                </p:cNvSpPr>
                <p:nvPr/>
              </p:nvSpPr>
              <p:spPr bwMode="auto">
                <a:xfrm>
                  <a:off x="448" y="2483"/>
                  <a:ext cx="158" cy="491"/>
                </a:xfrm>
                <a:custGeom>
                  <a:avLst/>
                  <a:gdLst>
                    <a:gd name="T0" fmla="*/ 105 w 318"/>
                    <a:gd name="T1" fmla="*/ 316 h 981"/>
                    <a:gd name="T2" fmla="*/ 23 w 318"/>
                    <a:gd name="T3" fmla="*/ 504 h 981"/>
                    <a:gd name="T4" fmla="*/ 46 w 318"/>
                    <a:gd name="T5" fmla="*/ 565 h 981"/>
                    <a:gd name="T6" fmla="*/ 59 w 318"/>
                    <a:gd name="T7" fmla="*/ 643 h 981"/>
                    <a:gd name="T8" fmla="*/ 59 w 318"/>
                    <a:gd name="T9" fmla="*/ 686 h 981"/>
                    <a:gd name="T10" fmla="*/ 52 w 318"/>
                    <a:gd name="T11" fmla="*/ 749 h 981"/>
                    <a:gd name="T12" fmla="*/ 40 w 318"/>
                    <a:gd name="T13" fmla="*/ 780 h 981"/>
                    <a:gd name="T14" fmla="*/ 33 w 318"/>
                    <a:gd name="T15" fmla="*/ 825 h 981"/>
                    <a:gd name="T16" fmla="*/ 40 w 318"/>
                    <a:gd name="T17" fmla="*/ 913 h 981"/>
                    <a:gd name="T18" fmla="*/ 33 w 318"/>
                    <a:gd name="T19" fmla="*/ 960 h 981"/>
                    <a:gd name="T20" fmla="*/ 0 w 318"/>
                    <a:gd name="T21" fmla="*/ 981 h 981"/>
                    <a:gd name="T22" fmla="*/ 8 w 318"/>
                    <a:gd name="T23" fmla="*/ 964 h 981"/>
                    <a:gd name="T24" fmla="*/ 14 w 318"/>
                    <a:gd name="T25" fmla="*/ 947 h 981"/>
                    <a:gd name="T26" fmla="*/ 8 w 318"/>
                    <a:gd name="T27" fmla="*/ 895 h 981"/>
                    <a:gd name="T28" fmla="*/ 10 w 318"/>
                    <a:gd name="T29" fmla="*/ 867 h 981"/>
                    <a:gd name="T30" fmla="*/ 14 w 318"/>
                    <a:gd name="T31" fmla="*/ 831 h 981"/>
                    <a:gd name="T32" fmla="*/ 14 w 318"/>
                    <a:gd name="T33" fmla="*/ 795 h 981"/>
                    <a:gd name="T34" fmla="*/ 37 w 318"/>
                    <a:gd name="T35" fmla="*/ 742 h 981"/>
                    <a:gd name="T36" fmla="*/ 48 w 318"/>
                    <a:gd name="T37" fmla="*/ 686 h 981"/>
                    <a:gd name="T38" fmla="*/ 48 w 318"/>
                    <a:gd name="T39" fmla="*/ 629 h 981"/>
                    <a:gd name="T40" fmla="*/ 33 w 318"/>
                    <a:gd name="T41" fmla="*/ 559 h 981"/>
                    <a:gd name="T42" fmla="*/ 6 w 318"/>
                    <a:gd name="T43" fmla="*/ 536 h 981"/>
                    <a:gd name="T44" fmla="*/ 0 w 318"/>
                    <a:gd name="T45" fmla="*/ 506 h 981"/>
                    <a:gd name="T46" fmla="*/ 14 w 318"/>
                    <a:gd name="T47" fmla="*/ 477 h 981"/>
                    <a:gd name="T48" fmla="*/ 92 w 318"/>
                    <a:gd name="T49" fmla="*/ 285 h 981"/>
                    <a:gd name="T50" fmla="*/ 318 w 318"/>
                    <a:gd name="T51" fmla="*/ 0 h 981"/>
                    <a:gd name="T52" fmla="*/ 105 w 318"/>
                    <a:gd name="T53" fmla="*/ 316 h 981"/>
                    <a:gd name="T54" fmla="*/ 105 w 318"/>
                    <a:gd name="T55" fmla="*/ 316 h 981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318"/>
                    <a:gd name="T85" fmla="*/ 0 h 981"/>
                    <a:gd name="T86" fmla="*/ 318 w 318"/>
                    <a:gd name="T87" fmla="*/ 981 h 981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318" h="981">
                      <a:moveTo>
                        <a:pt x="105" y="316"/>
                      </a:moveTo>
                      <a:lnTo>
                        <a:pt x="23" y="504"/>
                      </a:lnTo>
                      <a:lnTo>
                        <a:pt x="46" y="565"/>
                      </a:lnTo>
                      <a:lnTo>
                        <a:pt x="59" y="643"/>
                      </a:lnTo>
                      <a:lnTo>
                        <a:pt x="59" y="686"/>
                      </a:lnTo>
                      <a:lnTo>
                        <a:pt x="52" y="749"/>
                      </a:lnTo>
                      <a:lnTo>
                        <a:pt x="40" y="780"/>
                      </a:lnTo>
                      <a:lnTo>
                        <a:pt x="33" y="825"/>
                      </a:lnTo>
                      <a:lnTo>
                        <a:pt x="40" y="913"/>
                      </a:lnTo>
                      <a:lnTo>
                        <a:pt x="33" y="960"/>
                      </a:lnTo>
                      <a:lnTo>
                        <a:pt x="0" y="981"/>
                      </a:lnTo>
                      <a:lnTo>
                        <a:pt x="8" y="964"/>
                      </a:lnTo>
                      <a:lnTo>
                        <a:pt x="14" y="947"/>
                      </a:lnTo>
                      <a:lnTo>
                        <a:pt x="8" y="895"/>
                      </a:lnTo>
                      <a:lnTo>
                        <a:pt x="10" y="867"/>
                      </a:lnTo>
                      <a:lnTo>
                        <a:pt x="14" y="831"/>
                      </a:lnTo>
                      <a:lnTo>
                        <a:pt x="14" y="795"/>
                      </a:lnTo>
                      <a:lnTo>
                        <a:pt x="37" y="742"/>
                      </a:lnTo>
                      <a:lnTo>
                        <a:pt x="48" y="686"/>
                      </a:lnTo>
                      <a:lnTo>
                        <a:pt x="48" y="629"/>
                      </a:lnTo>
                      <a:lnTo>
                        <a:pt x="33" y="559"/>
                      </a:lnTo>
                      <a:lnTo>
                        <a:pt x="6" y="536"/>
                      </a:lnTo>
                      <a:lnTo>
                        <a:pt x="0" y="506"/>
                      </a:lnTo>
                      <a:lnTo>
                        <a:pt x="14" y="477"/>
                      </a:lnTo>
                      <a:lnTo>
                        <a:pt x="92" y="285"/>
                      </a:lnTo>
                      <a:lnTo>
                        <a:pt x="318" y="0"/>
                      </a:lnTo>
                      <a:lnTo>
                        <a:pt x="105" y="3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7" name="Freeform 150"/>
                <p:cNvSpPr>
                  <a:spLocks/>
                </p:cNvSpPr>
                <p:nvPr/>
              </p:nvSpPr>
              <p:spPr bwMode="auto">
                <a:xfrm>
                  <a:off x="288" y="2590"/>
                  <a:ext cx="109" cy="375"/>
                </a:xfrm>
                <a:custGeom>
                  <a:avLst/>
                  <a:gdLst>
                    <a:gd name="T0" fmla="*/ 179 w 219"/>
                    <a:gd name="T1" fmla="*/ 76 h 749"/>
                    <a:gd name="T2" fmla="*/ 133 w 219"/>
                    <a:gd name="T3" fmla="*/ 173 h 749"/>
                    <a:gd name="T4" fmla="*/ 133 w 219"/>
                    <a:gd name="T5" fmla="*/ 203 h 749"/>
                    <a:gd name="T6" fmla="*/ 122 w 219"/>
                    <a:gd name="T7" fmla="*/ 241 h 749"/>
                    <a:gd name="T8" fmla="*/ 55 w 219"/>
                    <a:gd name="T9" fmla="*/ 361 h 749"/>
                    <a:gd name="T10" fmla="*/ 40 w 219"/>
                    <a:gd name="T11" fmla="*/ 382 h 749"/>
                    <a:gd name="T12" fmla="*/ 15 w 219"/>
                    <a:gd name="T13" fmla="*/ 416 h 749"/>
                    <a:gd name="T14" fmla="*/ 11 w 219"/>
                    <a:gd name="T15" fmla="*/ 454 h 749"/>
                    <a:gd name="T16" fmla="*/ 0 w 219"/>
                    <a:gd name="T17" fmla="*/ 542 h 749"/>
                    <a:gd name="T18" fmla="*/ 0 w 219"/>
                    <a:gd name="T19" fmla="*/ 580 h 749"/>
                    <a:gd name="T20" fmla="*/ 23 w 219"/>
                    <a:gd name="T21" fmla="*/ 610 h 749"/>
                    <a:gd name="T22" fmla="*/ 44 w 219"/>
                    <a:gd name="T23" fmla="*/ 661 h 749"/>
                    <a:gd name="T24" fmla="*/ 44 w 219"/>
                    <a:gd name="T25" fmla="*/ 709 h 749"/>
                    <a:gd name="T26" fmla="*/ 51 w 219"/>
                    <a:gd name="T27" fmla="*/ 734 h 749"/>
                    <a:gd name="T28" fmla="*/ 101 w 219"/>
                    <a:gd name="T29" fmla="*/ 749 h 749"/>
                    <a:gd name="T30" fmla="*/ 59 w 219"/>
                    <a:gd name="T31" fmla="*/ 718 h 749"/>
                    <a:gd name="T32" fmla="*/ 55 w 219"/>
                    <a:gd name="T33" fmla="*/ 646 h 749"/>
                    <a:gd name="T34" fmla="*/ 23 w 219"/>
                    <a:gd name="T35" fmla="*/ 585 h 749"/>
                    <a:gd name="T36" fmla="*/ 48 w 219"/>
                    <a:gd name="T37" fmla="*/ 517 h 749"/>
                    <a:gd name="T38" fmla="*/ 36 w 219"/>
                    <a:gd name="T39" fmla="*/ 462 h 749"/>
                    <a:gd name="T40" fmla="*/ 29 w 219"/>
                    <a:gd name="T41" fmla="*/ 528 h 749"/>
                    <a:gd name="T42" fmla="*/ 11 w 219"/>
                    <a:gd name="T43" fmla="*/ 561 h 749"/>
                    <a:gd name="T44" fmla="*/ 23 w 219"/>
                    <a:gd name="T45" fmla="*/ 454 h 749"/>
                    <a:gd name="T46" fmla="*/ 23 w 219"/>
                    <a:gd name="T47" fmla="*/ 431 h 749"/>
                    <a:gd name="T48" fmla="*/ 51 w 219"/>
                    <a:gd name="T49" fmla="*/ 388 h 749"/>
                    <a:gd name="T50" fmla="*/ 82 w 219"/>
                    <a:gd name="T51" fmla="*/ 325 h 749"/>
                    <a:gd name="T52" fmla="*/ 139 w 219"/>
                    <a:gd name="T53" fmla="*/ 239 h 749"/>
                    <a:gd name="T54" fmla="*/ 156 w 219"/>
                    <a:gd name="T55" fmla="*/ 175 h 749"/>
                    <a:gd name="T56" fmla="*/ 219 w 219"/>
                    <a:gd name="T57" fmla="*/ 0 h 749"/>
                    <a:gd name="T58" fmla="*/ 179 w 219"/>
                    <a:gd name="T59" fmla="*/ 76 h 749"/>
                    <a:gd name="T60" fmla="*/ 179 w 219"/>
                    <a:gd name="T61" fmla="*/ 76 h 749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19"/>
                    <a:gd name="T94" fmla="*/ 0 h 749"/>
                    <a:gd name="T95" fmla="*/ 219 w 219"/>
                    <a:gd name="T96" fmla="*/ 749 h 749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19" h="749">
                      <a:moveTo>
                        <a:pt x="179" y="76"/>
                      </a:moveTo>
                      <a:lnTo>
                        <a:pt x="133" y="173"/>
                      </a:lnTo>
                      <a:lnTo>
                        <a:pt x="133" y="203"/>
                      </a:lnTo>
                      <a:lnTo>
                        <a:pt x="122" y="241"/>
                      </a:lnTo>
                      <a:lnTo>
                        <a:pt x="55" y="361"/>
                      </a:lnTo>
                      <a:lnTo>
                        <a:pt x="40" y="382"/>
                      </a:lnTo>
                      <a:lnTo>
                        <a:pt x="15" y="416"/>
                      </a:lnTo>
                      <a:lnTo>
                        <a:pt x="11" y="454"/>
                      </a:lnTo>
                      <a:lnTo>
                        <a:pt x="0" y="542"/>
                      </a:lnTo>
                      <a:lnTo>
                        <a:pt x="0" y="580"/>
                      </a:lnTo>
                      <a:lnTo>
                        <a:pt x="23" y="610"/>
                      </a:lnTo>
                      <a:lnTo>
                        <a:pt x="44" y="661"/>
                      </a:lnTo>
                      <a:lnTo>
                        <a:pt x="44" y="709"/>
                      </a:lnTo>
                      <a:lnTo>
                        <a:pt x="51" y="734"/>
                      </a:lnTo>
                      <a:lnTo>
                        <a:pt x="101" y="749"/>
                      </a:lnTo>
                      <a:lnTo>
                        <a:pt x="59" y="718"/>
                      </a:lnTo>
                      <a:lnTo>
                        <a:pt x="55" y="646"/>
                      </a:lnTo>
                      <a:lnTo>
                        <a:pt x="23" y="585"/>
                      </a:lnTo>
                      <a:lnTo>
                        <a:pt x="48" y="517"/>
                      </a:lnTo>
                      <a:lnTo>
                        <a:pt x="36" y="462"/>
                      </a:lnTo>
                      <a:lnTo>
                        <a:pt x="29" y="528"/>
                      </a:lnTo>
                      <a:lnTo>
                        <a:pt x="11" y="561"/>
                      </a:lnTo>
                      <a:lnTo>
                        <a:pt x="23" y="454"/>
                      </a:lnTo>
                      <a:lnTo>
                        <a:pt x="23" y="431"/>
                      </a:lnTo>
                      <a:lnTo>
                        <a:pt x="51" y="388"/>
                      </a:lnTo>
                      <a:lnTo>
                        <a:pt x="82" y="325"/>
                      </a:lnTo>
                      <a:lnTo>
                        <a:pt x="139" y="239"/>
                      </a:lnTo>
                      <a:lnTo>
                        <a:pt x="156" y="175"/>
                      </a:lnTo>
                      <a:lnTo>
                        <a:pt x="219" y="0"/>
                      </a:lnTo>
                      <a:lnTo>
                        <a:pt x="179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8" name="Freeform 151"/>
                <p:cNvSpPr>
                  <a:spLocks/>
                </p:cNvSpPr>
                <p:nvPr/>
              </p:nvSpPr>
              <p:spPr bwMode="auto">
                <a:xfrm>
                  <a:off x="319" y="2859"/>
                  <a:ext cx="82" cy="140"/>
                </a:xfrm>
                <a:custGeom>
                  <a:avLst/>
                  <a:gdLst>
                    <a:gd name="T0" fmla="*/ 49 w 163"/>
                    <a:gd name="T1" fmla="*/ 201 h 279"/>
                    <a:gd name="T2" fmla="*/ 74 w 163"/>
                    <a:gd name="T3" fmla="*/ 217 h 279"/>
                    <a:gd name="T4" fmla="*/ 108 w 163"/>
                    <a:gd name="T5" fmla="*/ 219 h 279"/>
                    <a:gd name="T6" fmla="*/ 129 w 163"/>
                    <a:gd name="T7" fmla="*/ 266 h 279"/>
                    <a:gd name="T8" fmla="*/ 163 w 163"/>
                    <a:gd name="T9" fmla="*/ 279 h 279"/>
                    <a:gd name="T10" fmla="*/ 114 w 163"/>
                    <a:gd name="T11" fmla="*/ 277 h 279"/>
                    <a:gd name="T12" fmla="*/ 74 w 163"/>
                    <a:gd name="T13" fmla="*/ 243 h 279"/>
                    <a:gd name="T14" fmla="*/ 34 w 163"/>
                    <a:gd name="T15" fmla="*/ 213 h 279"/>
                    <a:gd name="T16" fmla="*/ 15 w 163"/>
                    <a:gd name="T17" fmla="*/ 165 h 279"/>
                    <a:gd name="T18" fmla="*/ 23 w 163"/>
                    <a:gd name="T19" fmla="*/ 99 h 279"/>
                    <a:gd name="T20" fmla="*/ 13 w 163"/>
                    <a:gd name="T21" fmla="*/ 61 h 279"/>
                    <a:gd name="T22" fmla="*/ 15 w 163"/>
                    <a:gd name="T23" fmla="*/ 38 h 279"/>
                    <a:gd name="T24" fmla="*/ 0 w 163"/>
                    <a:gd name="T25" fmla="*/ 0 h 279"/>
                    <a:gd name="T26" fmla="*/ 21 w 163"/>
                    <a:gd name="T27" fmla="*/ 32 h 279"/>
                    <a:gd name="T28" fmla="*/ 42 w 163"/>
                    <a:gd name="T29" fmla="*/ 25 h 279"/>
                    <a:gd name="T30" fmla="*/ 34 w 163"/>
                    <a:gd name="T31" fmla="*/ 51 h 279"/>
                    <a:gd name="T32" fmla="*/ 42 w 163"/>
                    <a:gd name="T33" fmla="*/ 80 h 279"/>
                    <a:gd name="T34" fmla="*/ 42 w 163"/>
                    <a:gd name="T35" fmla="*/ 165 h 279"/>
                    <a:gd name="T36" fmla="*/ 42 w 163"/>
                    <a:gd name="T37" fmla="*/ 188 h 279"/>
                    <a:gd name="T38" fmla="*/ 49 w 163"/>
                    <a:gd name="T39" fmla="*/ 201 h 279"/>
                    <a:gd name="T40" fmla="*/ 49 w 163"/>
                    <a:gd name="T41" fmla="*/ 201 h 2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63"/>
                    <a:gd name="T64" fmla="*/ 0 h 279"/>
                    <a:gd name="T65" fmla="*/ 163 w 163"/>
                    <a:gd name="T66" fmla="*/ 279 h 279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63" h="279">
                      <a:moveTo>
                        <a:pt x="49" y="201"/>
                      </a:moveTo>
                      <a:lnTo>
                        <a:pt x="74" y="217"/>
                      </a:lnTo>
                      <a:lnTo>
                        <a:pt x="108" y="219"/>
                      </a:lnTo>
                      <a:lnTo>
                        <a:pt x="129" y="266"/>
                      </a:lnTo>
                      <a:lnTo>
                        <a:pt x="163" y="279"/>
                      </a:lnTo>
                      <a:lnTo>
                        <a:pt x="114" y="277"/>
                      </a:lnTo>
                      <a:lnTo>
                        <a:pt x="74" y="243"/>
                      </a:lnTo>
                      <a:lnTo>
                        <a:pt x="34" y="213"/>
                      </a:lnTo>
                      <a:lnTo>
                        <a:pt x="15" y="165"/>
                      </a:lnTo>
                      <a:lnTo>
                        <a:pt x="23" y="99"/>
                      </a:lnTo>
                      <a:lnTo>
                        <a:pt x="13" y="61"/>
                      </a:lnTo>
                      <a:lnTo>
                        <a:pt x="15" y="38"/>
                      </a:lnTo>
                      <a:lnTo>
                        <a:pt x="0" y="0"/>
                      </a:lnTo>
                      <a:lnTo>
                        <a:pt x="21" y="32"/>
                      </a:lnTo>
                      <a:lnTo>
                        <a:pt x="42" y="25"/>
                      </a:lnTo>
                      <a:lnTo>
                        <a:pt x="34" y="51"/>
                      </a:lnTo>
                      <a:lnTo>
                        <a:pt x="42" y="80"/>
                      </a:lnTo>
                      <a:lnTo>
                        <a:pt x="42" y="165"/>
                      </a:lnTo>
                      <a:lnTo>
                        <a:pt x="42" y="188"/>
                      </a:lnTo>
                      <a:lnTo>
                        <a:pt x="49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79" name="Freeform 152"/>
                <p:cNvSpPr>
                  <a:spLocks/>
                </p:cNvSpPr>
                <p:nvPr/>
              </p:nvSpPr>
              <p:spPr bwMode="auto">
                <a:xfrm>
                  <a:off x="380" y="2843"/>
                  <a:ext cx="67" cy="131"/>
                </a:xfrm>
                <a:custGeom>
                  <a:avLst/>
                  <a:gdLst>
                    <a:gd name="T0" fmla="*/ 0 w 134"/>
                    <a:gd name="T1" fmla="*/ 192 h 262"/>
                    <a:gd name="T2" fmla="*/ 6 w 134"/>
                    <a:gd name="T3" fmla="*/ 108 h 262"/>
                    <a:gd name="T4" fmla="*/ 8 w 134"/>
                    <a:gd name="T5" fmla="*/ 79 h 262"/>
                    <a:gd name="T6" fmla="*/ 23 w 134"/>
                    <a:gd name="T7" fmla="*/ 55 h 262"/>
                    <a:gd name="T8" fmla="*/ 56 w 134"/>
                    <a:gd name="T9" fmla="*/ 49 h 262"/>
                    <a:gd name="T10" fmla="*/ 88 w 134"/>
                    <a:gd name="T11" fmla="*/ 0 h 262"/>
                    <a:gd name="T12" fmla="*/ 107 w 134"/>
                    <a:gd name="T13" fmla="*/ 41 h 262"/>
                    <a:gd name="T14" fmla="*/ 92 w 134"/>
                    <a:gd name="T15" fmla="*/ 97 h 262"/>
                    <a:gd name="T16" fmla="*/ 92 w 134"/>
                    <a:gd name="T17" fmla="*/ 138 h 262"/>
                    <a:gd name="T18" fmla="*/ 86 w 134"/>
                    <a:gd name="T19" fmla="*/ 190 h 262"/>
                    <a:gd name="T20" fmla="*/ 105 w 134"/>
                    <a:gd name="T21" fmla="*/ 239 h 262"/>
                    <a:gd name="T22" fmla="*/ 134 w 134"/>
                    <a:gd name="T23" fmla="*/ 260 h 262"/>
                    <a:gd name="T24" fmla="*/ 99 w 134"/>
                    <a:gd name="T25" fmla="*/ 249 h 262"/>
                    <a:gd name="T26" fmla="*/ 78 w 134"/>
                    <a:gd name="T27" fmla="*/ 207 h 262"/>
                    <a:gd name="T28" fmla="*/ 71 w 134"/>
                    <a:gd name="T29" fmla="*/ 161 h 262"/>
                    <a:gd name="T30" fmla="*/ 78 w 134"/>
                    <a:gd name="T31" fmla="*/ 98 h 262"/>
                    <a:gd name="T32" fmla="*/ 78 w 134"/>
                    <a:gd name="T33" fmla="*/ 66 h 262"/>
                    <a:gd name="T34" fmla="*/ 50 w 134"/>
                    <a:gd name="T35" fmla="*/ 79 h 262"/>
                    <a:gd name="T36" fmla="*/ 31 w 134"/>
                    <a:gd name="T37" fmla="*/ 108 h 262"/>
                    <a:gd name="T38" fmla="*/ 21 w 134"/>
                    <a:gd name="T39" fmla="*/ 169 h 262"/>
                    <a:gd name="T40" fmla="*/ 14 w 134"/>
                    <a:gd name="T41" fmla="*/ 262 h 262"/>
                    <a:gd name="T42" fmla="*/ 0 w 134"/>
                    <a:gd name="T43" fmla="*/ 192 h 262"/>
                    <a:gd name="T44" fmla="*/ 0 w 134"/>
                    <a:gd name="T45" fmla="*/ 192 h 26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134"/>
                    <a:gd name="T70" fmla="*/ 0 h 262"/>
                    <a:gd name="T71" fmla="*/ 134 w 134"/>
                    <a:gd name="T72" fmla="*/ 262 h 262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134" h="262">
                      <a:moveTo>
                        <a:pt x="0" y="192"/>
                      </a:moveTo>
                      <a:lnTo>
                        <a:pt x="6" y="108"/>
                      </a:lnTo>
                      <a:lnTo>
                        <a:pt x="8" y="79"/>
                      </a:lnTo>
                      <a:lnTo>
                        <a:pt x="23" y="55"/>
                      </a:lnTo>
                      <a:lnTo>
                        <a:pt x="56" y="49"/>
                      </a:lnTo>
                      <a:lnTo>
                        <a:pt x="88" y="0"/>
                      </a:lnTo>
                      <a:lnTo>
                        <a:pt x="107" y="41"/>
                      </a:lnTo>
                      <a:lnTo>
                        <a:pt x="92" y="97"/>
                      </a:lnTo>
                      <a:lnTo>
                        <a:pt x="92" y="138"/>
                      </a:lnTo>
                      <a:lnTo>
                        <a:pt x="86" y="190"/>
                      </a:lnTo>
                      <a:lnTo>
                        <a:pt x="105" y="239"/>
                      </a:lnTo>
                      <a:lnTo>
                        <a:pt x="134" y="260"/>
                      </a:lnTo>
                      <a:lnTo>
                        <a:pt x="99" y="249"/>
                      </a:lnTo>
                      <a:lnTo>
                        <a:pt x="78" y="207"/>
                      </a:lnTo>
                      <a:lnTo>
                        <a:pt x="71" y="161"/>
                      </a:lnTo>
                      <a:lnTo>
                        <a:pt x="78" y="98"/>
                      </a:lnTo>
                      <a:lnTo>
                        <a:pt x="78" y="66"/>
                      </a:lnTo>
                      <a:lnTo>
                        <a:pt x="50" y="79"/>
                      </a:lnTo>
                      <a:lnTo>
                        <a:pt x="31" y="108"/>
                      </a:lnTo>
                      <a:lnTo>
                        <a:pt x="21" y="169"/>
                      </a:lnTo>
                      <a:lnTo>
                        <a:pt x="14" y="262"/>
                      </a:lnTo>
                      <a:lnTo>
                        <a:pt x="0" y="1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0" name="Freeform 153"/>
                <p:cNvSpPr>
                  <a:spLocks/>
                </p:cNvSpPr>
                <p:nvPr/>
              </p:nvSpPr>
              <p:spPr bwMode="auto">
                <a:xfrm>
                  <a:off x="384" y="2935"/>
                  <a:ext cx="20" cy="30"/>
                </a:xfrm>
                <a:custGeom>
                  <a:avLst/>
                  <a:gdLst>
                    <a:gd name="T0" fmla="*/ 0 w 40"/>
                    <a:gd name="T1" fmla="*/ 51 h 61"/>
                    <a:gd name="T2" fmla="*/ 0 w 40"/>
                    <a:gd name="T3" fmla="*/ 0 h 61"/>
                    <a:gd name="T4" fmla="*/ 40 w 40"/>
                    <a:gd name="T5" fmla="*/ 23 h 61"/>
                    <a:gd name="T6" fmla="*/ 40 w 40"/>
                    <a:gd name="T7" fmla="*/ 53 h 61"/>
                    <a:gd name="T8" fmla="*/ 13 w 40"/>
                    <a:gd name="T9" fmla="*/ 61 h 61"/>
                    <a:gd name="T10" fmla="*/ 0 w 40"/>
                    <a:gd name="T11" fmla="*/ 51 h 61"/>
                    <a:gd name="T12" fmla="*/ 0 w 40"/>
                    <a:gd name="T13" fmla="*/ 51 h 6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"/>
                    <a:gd name="T22" fmla="*/ 0 h 61"/>
                    <a:gd name="T23" fmla="*/ 40 w 40"/>
                    <a:gd name="T24" fmla="*/ 61 h 6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" h="61">
                      <a:moveTo>
                        <a:pt x="0" y="51"/>
                      </a:moveTo>
                      <a:lnTo>
                        <a:pt x="0" y="0"/>
                      </a:lnTo>
                      <a:lnTo>
                        <a:pt x="40" y="23"/>
                      </a:lnTo>
                      <a:lnTo>
                        <a:pt x="40" y="53"/>
                      </a:lnTo>
                      <a:lnTo>
                        <a:pt x="13" y="61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1" name="Freeform 154"/>
                <p:cNvSpPr>
                  <a:spLocks/>
                </p:cNvSpPr>
                <p:nvPr/>
              </p:nvSpPr>
              <p:spPr bwMode="auto">
                <a:xfrm>
                  <a:off x="373" y="2956"/>
                  <a:ext cx="32" cy="48"/>
                </a:xfrm>
                <a:custGeom>
                  <a:avLst/>
                  <a:gdLst>
                    <a:gd name="T0" fmla="*/ 23 w 65"/>
                    <a:gd name="T1" fmla="*/ 4 h 95"/>
                    <a:gd name="T2" fmla="*/ 50 w 65"/>
                    <a:gd name="T3" fmla="*/ 47 h 95"/>
                    <a:gd name="T4" fmla="*/ 42 w 65"/>
                    <a:gd name="T5" fmla="*/ 66 h 95"/>
                    <a:gd name="T6" fmla="*/ 0 w 65"/>
                    <a:gd name="T7" fmla="*/ 57 h 95"/>
                    <a:gd name="T8" fmla="*/ 19 w 65"/>
                    <a:gd name="T9" fmla="*/ 89 h 95"/>
                    <a:gd name="T10" fmla="*/ 50 w 65"/>
                    <a:gd name="T11" fmla="*/ 95 h 95"/>
                    <a:gd name="T12" fmla="*/ 65 w 65"/>
                    <a:gd name="T13" fmla="*/ 74 h 95"/>
                    <a:gd name="T14" fmla="*/ 44 w 65"/>
                    <a:gd name="T15" fmla="*/ 0 h 95"/>
                    <a:gd name="T16" fmla="*/ 23 w 65"/>
                    <a:gd name="T17" fmla="*/ 4 h 95"/>
                    <a:gd name="T18" fmla="*/ 23 w 65"/>
                    <a:gd name="T19" fmla="*/ 4 h 9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65"/>
                    <a:gd name="T31" fmla="*/ 0 h 95"/>
                    <a:gd name="T32" fmla="*/ 65 w 65"/>
                    <a:gd name="T33" fmla="*/ 95 h 9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65" h="95">
                      <a:moveTo>
                        <a:pt x="23" y="4"/>
                      </a:moveTo>
                      <a:lnTo>
                        <a:pt x="50" y="47"/>
                      </a:lnTo>
                      <a:lnTo>
                        <a:pt x="42" y="66"/>
                      </a:lnTo>
                      <a:lnTo>
                        <a:pt x="0" y="57"/>
                      </a:lnTo>
                      <a:lnTo>
                        <a:pt x="19" y="89"/>
                      </a:lnTo>
                      <a:lnTo>
                        <a:pt x="50" y="95"/>
                      </a:lnTo>
                      <a:lnTo>
                        <a:pt x="65" y="74"/>
                      </a:lnTo>
                      <a:lnTo>
                        <a:pt x="44" y="0"/>
                      </a:lnTo>
                      <a:lnTo>
                        <a:pt x="23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2" name="Freeform 155"/>
                <p:cNvSpPr>
                  <a:spLocks/>
                </p:cNvSpPr>
                <p:nvPr/>
              </p:nvSpPr>
              <p:spPr bwMode="auto">
                <a:xfrm>
                  <a:off x="1142" y="2077"/>
                  <a:ext cx="467" cy="523"/>
                </a:xfrm>
                <a:custGeom>
                  <a:avLst/>
                  <a:gdLst>
                    <a:gd name="T0" fmla="*/ 902 w 934"/>
                    <a:gd name="T1" fmla="*/ 15 h 1045"/>
                    <a:gd name="T2" fmla="*/ 915 w 934"/>
                    <a:gd name="T3" fmla="*/ 68 h 1045"/>
                    <a:gd name="T4" fmla="*/ 864 w 934"/>
                    <a:gd name="T5" fmla="*/ 186 h 1045"/>
                    <a:gd name="T6" fmla="*/ 810 w 934"/>
                    <a:gd name="T7" fmla="*/ 275 h 1045"/>
                    <a:gd name="T8" fmla="*/ 753 w 934"/>
                    <a:gd name="T9" fmla="*/ 342 h 1045"/>
                    <a:gd name="T10" fmla="*/ 714 w 934"/>
                    <a:gd name="T11" fmla="*/ 370 h 1045"/>
                    <a:gd name="T12" fmla="*/ 609 w 934"/>
                    <a:gd name="T13" fmla="*/ 423 h 1045"/>
                    <a:gd name="T14" fmla="*/ 632 w 934"/>
                    <a:gd name="T15" fmla="*/ 330 h 1045"/>
                    <a:gd name="T16" fmla="*/ 588 w 934"/>
                    <a:gd name="T17" fmla="*/ 414 h 1045"/>
                    <a:gd name="T18" fmla="*/ 540 w 934"/>
                    <a:gd name="T19" fmla="*/ 551 h 1045"/>
                    <a:gd name="T20" fmla="*/ 407 w 934"/>
                    <a:gd name="T21" fmla="*/ 688 h 1045"/>
                    <a:gd name="T22" fmla="*/ 337 w 934"/>
                    <a:gd name="T23" fmla="*/ 737 h 1045"/>
                    <a:gd name="T24" fmla="*/ 177 w 934"/>
                    <a:gd name="T25" fmla="*/ 853 h 1045"/>
                    <a:gd name="T26" fmla="*/ 0 w 934"/>
                    <a:gd name="T27" fmla="*/ 1045 h 1045"/>
                    <a:gd name="T28" fmla="*/ 236 w 934"/>
                    <a:gd name="T29" fmla="*/ 838 h 1045"/>
                    <a:gd name="T30" fmla="*/ 392 w 934"/>
                    <a:gd name="T31" fmla="*/ 739 h 1045"/>
                    <a:gd name="T32" fmla="*/ 485 w 934"/>
                    <a:gd name="T33" fmla="*/ 688 h 1045"/>
                    <a:gd name="T34" fmla="*/ 569 w 934"/>
                    <a:gd name="T35" fmla="*/ 555 h 1045"/>
                    <a:gd name="T36" fmla="*/ 603 w 934"/>
                    <a:gd name="T37" fmla="*/ 460 h 1045"/>
                    <a:gd name="T38" fmla="*/ 706 w 934"/>
                    <a:gd name="T39" fmla="*/ 412 h 1045"/>
                    <a:gd name="T40" fmla="*/ 744 w 934"/>
                    <a:gd name="T41" fmla="*/ 383 h 1045"/>
                    <a:gd name="T42" fmla="*/ 681 w 934"/>
                    <a:gd name="T43" fmla="*/ 537 h 1045"/>
                    <a:gd name="T44" fmla="*/ 765 w 934"/>
                    <a:gd name="T45" fmla="*/ 391 h 1045"/>
                    <a:gd name="T46" fmla="*/ 820 w 934"/>
                    <a:gd name="T47" fmla="*/ 304 h 1045"/>
                    <a:gd name="T48" fmla="*/ 883 w 934"/>
                    <a:gd name="T49" fmla="*/ 193 h 1045"/>
                    <a:gd name="T50" fmla="*/ 875 w 934"/>
                    <a:gd name="T51" fmla="*/ 275 h 1045"/>
                    <a:gd name="T52" fmla="*/ 831 w 934"/>
                    <a:gd name="T53" fmla="*/ 427 h 1045"/>
                    <a:gd name="T54" fmla="*/ 900 w 934"/>
                    <a:gd name="T55" fmla="*/ 266 h 1045"/>
                    <a:gd name="T56" fmla="*/ 921 w 934"/>
                    <a:gd name="T57" fmla="*/ 112 h 1045"/>
                    <a:gd name="T58" fmla="*/ 934 w 934"/>
                    <a:gd name="T59" fmla="*/ 55 h 1045"/>
                    <a:gd name="T60" fmla="*/ 913 w 934"/>
                    <a:gd name="T61" fmla="*/ 0 h 1045"/>
                    <a:gd name="T62" fmla="*/ 902 w 934"/>
                    <a:gd name="T63" fmla="*/ 15 h 1045"/>
                    <a:gd name="T64" fmla="*/ 902 w 934"/>
                    <a:gd name="T65" fmla="*/ 15 h 104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934"/>
                    <a:gd name="T100" fmla="*/ 0 h 1045"/>
                    <a:gd name="T101" fmla="*/ 934 w 934"/>
                    <a:gd name="T102" fmla="*/ 1045 h 104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934" h="1045">
                      <a:moveTo>
                        <a:pt x="902" y="15"/>
                      </a:moveTo>
                      <a:lnTo>
                        <a:pt x="915" y="68"/>
                      </a:lnTo>
                      <a:lnTo>
                        <a:pt x="864" y="186"/>
                      </a:lnTo>
                      <a:lnTo>
                        <a:pt x="810" y="275"/>
                      </a:lnTo>
                      <a:lnTo>
                        <a:pt x="753" y="342"/>
                      </a:lnTo>
                      <a:lnTo>
                        <a:pt x="714" y="370"/>
                      </a:lnTo>
                      <a:lnTo>
                        <a:pt x="609" y="423"/>
                      </a:lnTo>
                      <a:lnTo>
                        <a:pt x="632" y="330"/>
                      </a:lnTo>
                      <a:lnTo>
                        <a:pt x="588" y="414"/>
                      </a:lnTo>
                      <a:lnTo>
                        <a:pt x="540" y="551"/>
                      </a:lnTo>
                      <a:lnTo>
                        <a:pt x="407" y="688"/>
                      </a:lnTo>
                      <a:lnTo>
                        <a:pt x="337" y="737"/>
                      </a:lnTo>
                      <a:lnTo>
                        <a:pt x="177" y="853"/>
                      </a:lnTo>
                      <a:lnTo>
                        <a:pt x="0" y="1045"/>
                      </a:lnTo>
                      <a:lnTo>
                        <a:pt x="236" y="838"/>
                      </a:lnTo>
                      <a:lnTo>
                        <a:pt x="392" y="739"/>
                      </a:lnTo>
                      <a:lnTo>
                        <a:pt x="485" y="688"/>
                      </a:lnTo>
                      <a:lnTo>
                        <a:pt x="569" y="555"/>
                      </a:lnTo>
                      <a:lnTo>
                        <a:pt x="603" y="460"/>
                      </a:lnTo>
                      <a:lnTo>
                        <a:pt x="706" y="412"/>
                      </a:lnTo>
                      <a:lnTo>
                        <a:pt x="744" y="383"/>
                      </a:lnTo>
                      <a:lnTo>
                        <a:pt x="681" y="537"/>
                      </a:lnTo>
                      <a:lnTo>
                        <a:pt x="765" y="391"/>
                      </a:lnTo>
                      <a:lnTo>
                        <a:pt x="820" y="304"/>
                      </a:lnTo>
                      <a:lnTo>
                        <a:pt x="883" y="193"/>
                      </a:lnTo>
                      <a:lnTo>
                        <a:pt x="875" y="275"/>
                      </a:lnTo>
                      <a:lnTo>
                        <a:pt x="831" y="427"/>
                      </a:lnTo>
                      <a:lnTo>
                        <a:pt x="900" y="266"/>
                      </a:lnTo>
                      <a:lnTo>
                        <a:pt x="921" y="112"/>
                      </a:lnTo>
                      <a:lnTo>
                        <a:pt x="934" y="55"/>
                      </a:lnTo>
                      <a:lnTo>
                        <a:pt x="913" y="0"/>
                      </a:lnTo>
                      <a:lnTo>
                        <a:pt x="902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3" name="Freeform 156"/>
                <p:cNvSpPr>
                  <a:spLocks/>
                </p:cNvSpPr>
                <p:nvPr/>
              </p:nvSpPr>
              <p:spPr bwMode="auto">
                <a:xfrm>
                  <a:off x="1600" y="2072"/>
                  <a:ext cx="222" cy="461"/>
                </a:xfrm>
                <a:custGeom>
                  <a:avLst/>
                  <a:gdLst>
                    <a:gd name="T0" fmla="*/ 0 w 445"/>
                    <a:gd name="T1" fmla="*/ 21 h 924"/>
                    <a:gd name="T2" fmla="*/ 44 w 445"/>
                    <a:gd name="T3" fmla="*/ 59 h 924"/>
                    <a:gd name="T4" fmla="*/ 86 w 445"/>
                    <a:gd name="T5" fmla="*/ 86 h 924"/>
                    <a:gd name="T6" fmla="*/ 108 w 445"/>
                    <a:gd name="T7" fmla="*/ 167 h 924"/>
                    <a:gd name="T8" fmla="*/ 63 w 445"/>
                    <a:gd name="T9" fmla="*/ 270 h 924"/>
                    <a:gd name="T10" fmla="*/ 91 w 445"/>
                    <a:gd name="T11" fmla="*/ 247 h 924"/>
                    <a:gd name="T12" fmla="*/ 116 w 445"/>
                    <a:gd name="T13" fmla="*/ 196 h 924"/>
                    <a:gd name="T14" fmla="*/ 133 w 445"/>
                    <a:gd name="T15" fmla="*/ 183 h 924"/>
                    <a:gd name="T16" fmla="*/ 190 w 445"/>
                    <a:gd name="T17" fmla="*/ 259 h 924"/>
                    <a:gd name="T18" fmla="*/ 173 w 445"/>
                    <a:gd name="T19" fmla="*/ 352 h 924"/>
                    <a:gd name="T20" fmla="*/ 205 w 445"/>
                    <a:gd name="T21" fmla="*/ 280 h 924"/>
                    <a:gd name="T22" fmla="*/ 253 w 445"/>
                    <a:gd name="T23" fmla="*/ 310 h 924"/>
                    <a:gd name="T24" fmla="*/ 331 w 445"/>
                    <a:gd name="T25" fmla="*/ 405 h 924"/>
                    <a:gd name="T26" fmla="*/ 359 w 445"/>
                    <a:gd name="T27" fmla="*/ 453 h 924"/>
                    <a:gd name="T28" fmla="*/ 375 w 445"/>
                    <a:gd name="T29" fmla="*/ 494 h 924"/>
                    <a:gd name="T30" fmla="*/ 411 w 445"/>
                    <a:gd name="T31" fmla="*/ 551 h 924"/>
                    <a:gd name="T32" fmla="*/ 395 w 445"/>
                    <a:gd name="T33" fmla="*/ 603 h 924"/>
                    <a:gd name="T34" fmla="*/ 397 w 445"/>
                    <a:gd name="T35" fmla="*/ 683 h 924"/>
                    <a:gd name="T36" fmla="*/ 247 w 445"/>
                    <a:gd name="T37" fmla="*/ 711 h 924"/>
                    <a:gd name="T38" fmla="*/ 382 w 445"/>
                    <a:gd name="T39" fmla="*/ 721 h 924"/>
                    <a:gd name="T40" fmla="*/ 416 w 445"/>
                    <a:gd name="T41" fmla="*/ 757 h 924"/>
                    <a:gd name="T42" fmla="*/ 432 w 445"/>
                    <a:gd name="T43" fmla="*/ 798 h 924"/>
                    <a:gd name="T44" fmla="*/ 416 w 445"/>
                    <a:gd name="T45" fmla="*/ 838 h 924"/>
                    <a:gd name="T46" fmla="*/ 367 w 445"/>
                    <a:gd name="T47" fmla="*/ 836 h 924"/>
                    <a:gd name="T48" fmla="*/ 413 w 445"/>
                    <a:gd name="T49" fmla="*/ 861 h 924"/>
                    <a:gd name="T50" fmla="*/ 409 w 445"/>
                    <a:gd name="T51" fmla="*/ 905 h 924"/>
                    <a:gd name="T52" fmla="*/ 441 w 445"/>
                    <a:gd name="T53" fmla="*/ 924 h 924"/>
                    <a:gd name="T54" fmla="*/ 428 w 445"/>
                    <a:gd name="T55" fmla="*/ 861 h 924"/>
                    <a:gd name="T56" fmla="*/ 445 w 445"/>
                    <a:gd name="T57" fmla="*/ 798 h 924"/>
                    <a:gd name="T58" fmla="*/ 405 w 445"/>
                    <a:gd name="T59" fmla="*/ 719 h 924"/>
                    <a:gd name="T60" fmla="*/ 416 w 445"/>
                    <a:gd name="T61" fmla="*/ 681 h 924"/>
                    <a:gd name="T62" fmla="*/ 416 w 445"/>
                    <a:gd name="T63" fmla="*/ 597 h 924"/>
                    <a:gd name="T64" fmla="*/ 432 w 445"/>
                    <a:gd name="T65" fmla="*/ 546 h 924"/>
                    <a:gd name="T66" fmla="*/ 380 w 445"/>
                    <a:gd name="T67" fmla="*/ 470 h 924"/>
                    <a:gd name="T68" fmla="*/ 352 w 445"/>
                    <a:gd name="T69" fmla="*/ 397 h 924"/>
                    <a:gd name="T70" fmla="*/ 257 w 445"/>
                    <a:gd name="T71" fmla="*/ 287 h 924"/>
                    <a:gd name="T72" fmla="*/ 192 w 445"/>
                    <a:gd name="T73" fmla="*/ 240 h 924"/>
                    <a:gd name="T74" fmla="*/ 133 w 445"/>
                    <a:gd name="T75" fmla="*/ 156 h 924"/>
                    <a:gd name="T76" fmla="*/ 99 w 445"/>
                    <a:gd name="T77" fmla="*/ 67 h 924"/>
                    <a:gd name="T78" fmla="*/ 17 w 445"/>
                    <a:gd name="T79" fmla="*/ 15 h 924"/>
                    <a:gd name="T80" fmla="*/ 0 w 445"/>
                    <a:gd name="T81" fmla="*/ 0 h 924"/>
                    <a:gd name="T82" fmla="*/ 0 w 445"/>
                    <a:gd name="T83" fmla="*/ 21 h 924"/>
                    <a:gd name="T84" fmla="*/ 0 w 445"/>
                    <a:gd name="T85" fmla="*/ 21 h 924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445"/>
                    <a:gd name="T130" fmla="*/ 0 h 924"/>
                    <a:gd name="T131" fmla="*/ 445 w 445"/>
                    <a:gd name="T132" fmla="*/ 924 h 924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445" h="924">
                      <a:moveTo>
                        <a:pt x="0" y="21"/>
                      </a:moveTo>
                      <a:lnTo>
                        <a:pt x="44" y="59"/>
                      </a:lnTo>
                      <a:lnTo>
                        <a:pt x="86" y="86"/>
                      </a:lnTo>
                      <a:lnTo>
                        <a:pt x="108" y="167"/>
                      </a:lnTo>
                      <a:lnTo>
                        <a:pt x="63" y="270"/>
                      </a:lnTo>
                      <a:lnTo>
                        <a:pt x="91" y="247"/>
                      </a:lnTo>
                      <a:lnTo>
                        <a:pt x="116" y="196"/>
                      </a:lnTo>
                      <a:lnTo>
                        <a:pt x="133" y="183"/>
                      </a:lnTo>
                      <a:lnTo>
                        <a:pt x="190" y="259"/>
                      </a:lnTo>
                      <a:lnTo>
                        <a:pt x="173" y="352"/>
                      </a:lnTo>
                      <a:lnTo>
                        <a:pt x="205" y="280"/>
                      </a:lnTo>
                      <a:lnTo>
                        <a:pt x="253" y="310"/>
                      </a:lnTo>
                      <a:lnTo>
                        <a:pt x="331" y="405"/>
                      </a:lnTo>
                      <a:lnTo>
                        <a:pt x="359" y="453"/>
                      </a:lnTo>
                      <a:lnTo>
                        <a:pt x="375" y="494"/>
                      </a:lnTo>
                      <a:lnTo>
                        <a:pt x="411" y="551"/>
                      </a:lnTo>
                      <a:lnTo>
                        <a:pt x="395" y="603"/>
                      </a:lnTo>
                      <a:lnTo>
                        <a:pt x="397" y="683"/>
                      </a:lnTo>
                      <a:lnTo>
                        <a:pt x="247" y="711"/>
                      </a:lnTo>
                      <a:lnTo>
                        <a:pt x="382" y="721"/>
                      </a:lnTo>
                      <a:lnTo>
                        <a:pt x="416" y="757"/>
                      </a:lnTo>
                      <a:lnTo>
                        <a:pt x="432" y="798"/>
                      </a:lnTo>
                      <a:lnTo>
                        <a:pt x="416" y="838"/>
                      </a:lnTo>
                      <a:lnTo>
                        <a:pt x="367" y="836"/>
                      </a:lnTo>
                      <a:lnTo>
                        <a:pt x="413" y="861"/>
                      </a:lnTo>
                      <a:lnTo>
                        <a:pt x="409" y="905"/>
                      </a:lnTo>
                      <a:lnTo>
                        <a:pt x="441" y="924"/>
                      </a:lnTo>
                      <a:lnTo>
                        <a:pt x="428" y="861"/>
                      </a:lnTo>
                      <a:lnTo>
                        <a:pt x="445" y="798"/>
                      </a:lnTo>
                      <a:lnTo>
                        <a:pt x="405" y="719"/>
                      </a:lnTo>
                      <a:lnTo>
                        <a:pt x="416" y="681"/>
                      </a:lnTo>
                      <a:lnTo>
                        <a:pt x="416" y="597"/>
                      </a:lnTo>
                      <a:lnTo>
                        <a:pt x="432" y="546"/>
                      </a:lnTo>
                      <a:lnTo>
                        <a:pt x="380" y="470"/>
                      </a:lnTo>
                      <a:lnTo>
                        <a:pt x="352" y="397"/>
                      </a:lnTo>
                      <a:lnTo>
                        <a:pt x="257" y="287"/>
                      </a:lnTo>
                      <a:lnTo>
                        <a:pt x="192" y="240"/>
                      </a:lnTo>
                      <a:lnTo>
                        <a:pt x="133" y="156"/>
                      </a:lnTo>
                      <a:lnTo>
                        <a:pt x="99" y="67"/>
                      </a:lnTo>
                      <a:lnTo>
                        <a:pt x="17" y="15"/>
                      </a:lnTo>
                      <a:lnTo>
                        <a:pt x="0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4" name="Freeform 157"/>
                <p:cNvSpPr>
                  <a:spLocks/>
                </p:cNvSpPr>
                <p:nvPr/>
              </p:nvSpPr>
              <p:spPr bwMode="auto">
                <a:xfrm>
                  <a:off x="1605" y="2376"/>
                  <a:ext cx="142" cy="51"/>
                </a:xfrm>
                <a:custGeom>
                  <a:avLst/>
                  <a:gdLst>
                    <a:gd name="T0" fmla="*/ 50 w 286"/>
                    <a:gd name="T1" fmla="*/ 67 h 103"/>
                    <a:gd name="T2" fmla="*/ 107 w 286"/>
                    <a:gd name="T3" fmla="*/ 25 h 103"/>
                    <a:gd name="T4" fmla="*/ 99 w 286"/>
                    <a:gd name="T5" fmla="*/ 63 h 103"/>
                    <a:gd name="T6" fmla="*/ 183 w 286"/>
                    <a:gd name="T7" fmla="*/ 21 h 103"/>
                    <a:gd name="T8" fmla="*/ 286 w 286"/>
                    <a:gd name="T9" fmla="*/ 0 h 103"/>
                    <a:gd name="T10" fmla="*/ 225 w 286"/>
                    <a:gd name="T11" fmla="*/ 37 h 103"/>
                    <a:gd name="T12" fmla="*/ 107 w 286"/>
                    <a:gd name="T13" fmla="*/ 75 h 103"/>
                    <a:gd name="T14" fmla="*/ 67 w 286"/>
                    <a:gd name="T15" fmla="*/ 80 h 103"/>
                    <a:gd name="T16" fmla="*/ 0 w 286"/>
                    <a:gd name="T17" fmla="*/ 103 h 103"/>
                    <a:gd name="T18" fmla="*/ 50 w 286"/>
                    <a:gd name="T19" fmla="*/ 67 h 103"/>
                    <a:gd name="T20" fmla="*/ 50 w 286"/>
                    <a:gd name="T21" fmla="*/ 6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86"/>
                    <a:gd name="T34" fmla="*/ 0 h 103"/>
                    <a:gd name="T35" fmla="*/ 286 w 286"/>
                    <a:gd name="T36" fmla="*/ 103 h 10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86" h="103">
                      <a:moveTo>
                        <a:pt x="50" y="67"/>
                      </a:moveTo>
                      <a:lnTo>
                        <a:pt x="107" y="25"/>
                      </a:lnTo>
                      <a:lnTo>
                        <a:pt x="99" y="63"/>
                      </a:lnTo>
                      <a:lnTo>
                        <a:pt x="183" y="21"/>
                      </a:lnTo>
                      <a:lnTo>
                        <a:pt x="286" y="0"/>
                      </a:lnTo>
                      <a:lnTo>
                        <a:pt x="225" y="37"/>
                      </a:lnTo>
                      <a:lnTo>
                        <a:pt x="107" y="75"/>
                      </a:lnTo>
                      <a:lnTo>
                        <a:pt x="67" y="80"/>
                      </a:lnTo>
                      <a:lnTo>
                        <a:pt x="0" y="103"/>
                      </a:lnTo>
                      <a:lnTo>
                        <a:pt x="50" y="6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5" name="Freeform 158"/>
                <p:cNvSpPr>
                  <a:spLocks/>
                </p:cNvSpPr>
                <p:nvPr/>
              </p:nvSpPr>
              <p:spPr bwMode="auto">
                <a:xfrm>
                  <a:off x="1528" y="2276"/>
                  <a:ext cx="44" cy="86"/>
                </a:xfrm>
                <a:custGeom>
                  <a:avLst/>
                  <a:gdLst>
                    <a:gd name="T0" fmla="*/ 0 w 90"/>
                    <a:gd name="T1" fmla="*/ 173 h 173"/>
                    <a:gd name="T2" fmla="*/ 40 w 90"/>
                    <a:gd name="T3" fmla="*/ 76 h 173"/>
                    <a:gd name="T4" fmla="*/ 90 w 90"/>
                    <a:gd name="T5" fmla="*/ 0 h 173"/>
                    <a:gd name="T6" fmla="*/ 52 w 90"/>
                    <a:gd name="T7" fmla="*/ 120 h 173"/>
                    <a:gd name="T8" fmla="*/ 31 w 90"/>
                    <a:gd name="T9" fmla="*/ 154 h 173"/>
                    <a:gd name="T10" fmla="*/ 0 w 90"/>
                    <a:gd name="T11" fmla="*/ 173 h 173"/>
                    <a:gd name="T12" fmla="*/ 0 w 90"/>
                    <a:gd name="T13" fmla="*/ 173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90"/>
                    <a:gd name="T22" fmla="*/ 0 h 173"/>
                    <a:gd name="T23" fmla="*/ 90 w 9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90" h="173">
                      <a:moveTo>
                        <a:pt x="0" y="173"/>
                      </a:moveTo>
                      <a:lnTo>
                        <a:pt x="40" y="76"/>
                      </a:lnTo>
                      <a:lnTo>
                        <a:pt x="90" y="0"/>
                      </a:lnTo>
                      <a:lnTo>
                        <a:pt x="52" y="120"/>
                      </a:lnTo>
                      <a:lnTo>
                        <a:pt x="31" y="154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6" name="Freeform 159"/>
                <p:cNvSpPr>
                  <a:spLocks/>
                </p:cNvSpPr>
                <p:nvPr/>
              </p:nvSpPr>
              <p:spPr bwMode="auto">
                <a:xfrm>
                  <a:off x="1155" y="2305"/>
                  <a:ext cx="210" cy="258"/>
                </a:xfrm>
                <a:custGeom>
                  <a:avLst/>
                  <a:gdLst>
                    <a:gd name="T0" fmla="*/ 0 w 420"/>
                    <a:gd name="T1" fmla="*/ 515 h 515"/>
                    <a:gd name="T2" fmla="*/ 209 w 420"/>
                    <a:gd name="T3" fmla="*/ 273 h 515"/>
                    <a:gd name="T4" fmla="*/ 339 w 420"/>
                    <a:gd name="T5" fmla="*/ 154 h 515"/>
                    <a:gd name="T6" fmla="*/ 415 w 420"/>
                    <a:gd name="T7" fmla="*/ 43 h 515"/>
                    <a:gd name="T8" fmla="*/ 420 w 420"/>
                    <a:gd name="T9" fmla="*/ 0 h 515"/>
                    <a:gd name="T10" fmla="*/ 333 w 420"/>
                    <a:gd name="T11" fmla="*/ 148 h 515"/>
                    <a:gd name="T12" fmla="*/ 150 w 420"/>
                    <a:gd name="T13" fmla="*/ 296 h 515"/>
                    <a:gd name="T14" fmla="*/ 0 w 420"/>
                    <a:gd name="T15" fmla="*/ 515 h 515"/>
                    <a:gd name="T16" fmla="*/ 0 w 420"/>
                    <a:gd name="T17" fmla="*/ 515 h 51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420"/>
                    <a:gd name="T28" fmla="*/ 0 h 515"/>
                    <a:gd name="T29" fmla="*/ 420 w 420"/>
                    <a:gd name="T30" fmla="*/ 515 h 51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420" h="515">
                      <a:moveTo>
                        <a:pt x="0" y="515"/>
                      </a:moveTo>
                      <a:lnTo>
                        <a:pt x="209" y="273"/>
                      </a:lnTo>
                      <a:lnTo>
                        <a:pt x="339" y="154"/>
                      </a:lnTo>
                      <a:lnTo>
                        <a:pt x="415" y="43"/>
                      </a:lnTo>
                      <a:lnTo>
                        <a:pt x="420" y="0"/>
                      </a:lnTo>
                      <a:lnTo>
                        <a:pt x="333" y="148"/>
                      </a:lnTo>
                      <a:lnTo>
                        <a:pt x="150" y="296"/>
                      </a:lnTo>
                      <a:lnTo>
                        <a:pt x="0" y="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7" name="Freeform 160"/>
                <p:cNvSpPr>
                  <a:spLocks/>
                </p:cNvSpPr>
                <p:nvPr/>
              </p:nvSpPr>
              <p:spPr bwMode="auto">
                <a:xfrm>
                  <a:off x="977" y="2583"/>
                  <a:ext cx="191" cy="134"/>
                </a:xfrm>
                <a:custGeom>
                  <a:avLst/>
                  <a:gdLst>
                    <a:gd name="T0" fmla="*/ 135 w 382"/>
                    <a:gd name="T1" fmla="*/ 247 h 268"/>
                    <a:gd name="T2" fmla="*/ 195 w 382"/>
                    <a:gd name="T3" fmla="*/ 205 h 268"/>
                    <a:gd name="T4" fmla="*/ 270 w 382"/>
                    <a:gd name="T5" fmla="*/ 125 h 268"/>
                    <a:gd name="T6" fmla="*/ 382 w 382"/>
                    <a:gd name="T7" fmla="*/ 0 h 268"/>
                    <a:gd name="T8" fmla="*/ 249 w 382"/>
                    <a:gd name="T9" fmla="*/ 197 h 268"/>
                    <a:gd name="T10" fmla="*/ 173 w 382"/>
                    <a:gd name="T11" fmla="*/ 254 h 268"/>
                    <a:gd name="T12" fmla="*/ 133 w 382"/>
                    <a:gd name="T13" fmla="*/ 268 h 268"/>
                    <a:gd name="T14" fmla="*/ 68 w 382"/>
                    <a:gd name="T15" fmla="*/ 241 h 268"/>
                    <a:gd name="T16" fmla="*/ 0 w 382"/>
                    <a:gd name="T17" fmla="*/ 182 h 268"/>
                    <a:gd name="T18" fmla="*/ 135 w 382"/>
                    <a:gd name="T19" fmla="*/ 247 h 268"/>
                    <a:gd name="T20" fmla="*/ 135 w 382"/>
                    <a:gd name="T21" fmla="*/ 247 h 26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82"/>
                    <a:gd name="T34" fmla="*/ 0 h 268"/>
                    <a:gd name="T35" fmla="*/ 382 w 382"/>
                    <a:gd name="T36" fmla="*/ 268 h 26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82" h="268">
                      <a:moveTo>
                        <a:pt x="135" y="247"/>
                      </a:moveTo>
                      <a:lnTo>
                        <a:pt x="195" y="205"/>
                      </a:lnTo>
                      <a:lnTo>
                        <a:pt x="270" y="125"/>
                      </a:lnTo>
                      <a:lnTo>
                        <a:pt x="382" y="0"/>
                      </a:lnTo>
                      <a:lnTo>
                        <a:pt x="249" y="197"/>
                      </a:lnTo>
                      <a:lnTo>
                        <a:pt x="173" y="254"/>
                      </a:lnTo>
                      <a:lnTo>
                        <a:pt x="133" y="268"/>
                      </a:lnTo>
                      <a:lnTo>
                        <a:pt x="68" y="241"/>
                      </a:lnTo>
                      <a:lnTo>
                        <a:pt x="0" y="182"/>
                      </a:lnTo>
                      <a:lnTo>
                        <a:pt x="135" y="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8" name="Freeform 161"/>
                <p:cNvSpPr>
                  <a:spLocks/>
                </p:cNvSpPr>
                <p:nvPr/>
              </p:nvSpPr>
              <p:spPr bwMode="auto">
                <a:xfrm>
                  <a:off x="865" y="2188"/>
                  <a:ext cx="221" cy="152"/>
                </a:xfrm>
                <a:custGeom>
                  <a:avLst/>
                  <a:gdLst>
                    <a:gd name="T0" fmla="*/ 240 w 441"/>
                    <a:gd name="T1" fmla="*/ 243 h 302"/>
                    <a:gd name="T2" fmla="*/ 331 w 441"/>
                    <a:gd name="T3" fmla="*/ 236 h 302"/>
                    <a:gd name="T4" fmla="*/ 399 w 441"/>
                    <a:gd name="T5" fmla="*/ 175 h 302"/>
                    <a:gd name="T6" fmla="*/ 398 w 441"/>
                    <a:gd name="T7" fmla="*/ 108 h 302"/>
                    <a:gd name="T8" fmla="*/ 441 w 441"/>
                    <a:gd name="T9" fmla="*/ 0 h 302"/>
                    <a:gd name="T10" fmla="*/ 344 w 441"/>
                    <a:gd name="T11" fmla="*/ 125 h 302"/>
                    <a:gd name="T12" fmla="*/ 314 w 441"/>
                    <a:gd name="T13" fmla="*/ 184 h 302"/>
                    <a:gd name="T14" fmla="*/ 0 w 441"/>
                    <a:gd name="T15" fmla="*/ 302 h 302"/>
                    <a:gd name="T16" fmla="*/ 240 w 441"/>
                    <a:gd name="T17" fmla="*/ 243 h 302"/>
                    <a:gd name="T18" fmla="*/ 240 w 441"/>
                    <a:gd name="T19" fmla="*/ 243 h 30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1"/>
                    <a:gd name="T31" fmla="*/ 0 h 302"/>
                    <a:gd name="T32" fmla="*/ 441 w 441"/>
                    <a:gd name="T33" fmla="*/ 302 h 30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1" h="302">
                      <a:moveTo>
                        <a:pt x="240" y="243"/>
                      </a:moveTo>
                      <a:lnTo>
                        <a:pt x="331" y="236"/>
                      </a:lnTo>
                      <a:lnTo>
                        <a:pt x="399" y="175"/>
                      </a:lnTo>
                      <a:lnTo>
                        <a:pt x="398" y="108"/>
                      </a:lnTo>
                      <a:lnTo>
                        <a:pt x="441" y="0"/>
                      </a:lnTo>
                      <a:lnTo>
                        <a:pt x="344" y="125"/>
                      </a:lnTo>
                      <a:lnTo>
                        <a:pt x="314" y="184"/>
                      </a:lnTo>
                      <a:lnTo>
                        <a:pt x="0" y="302"/>
                      </a:lnTo>
                      <a:lnTo>
                        <a:pt x="240" y="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89" name="Freeform 162"/>
                <p:cNvSpPr>
                  <a:spLocks/>
                </p:cNvSpPr>
                <p:nvPr/>
              </p:nvSpPr>
              <p:spPr bwMode="auto">
                <a:xfrm>
                  <a:off x="1046" y="2222"/>
                  <a:ext cx="119" cy="99"/>
                </a:xfrm>
                <a:custGeom>
                  <a:avLst/>
                  <a:gdLst>
                    <a:gd name="T0" fmla="*/ 0 w 238"/>
                    <a:gd name="T1" fmla="*/ 198 h 198"/>
                    <a:gd name="T2" fmla="*/ 73 w 238"/>
                    <a:gd name="T3" fmla="*/ 126 h 198"/>
                    <a:gd name="T4" fmla="*/ 132 w 238"/>
                    <a:gd name="T5" fmla="*/ 113 h 198"/>
                    <a:gd name="T6" fmla="*/ 238 w 238"/>
                    <a:gd name="T7" fmla="*/ 0 h 198"/>
                    <a:gd name="T8" fmla="*/ 149 w 238"/>
                    <a:gd name="T9" fmla="*/ 120 h 198"/>
                    <a:gd name="T10" fmla="*/ 82 w 238"/>
                    <a:gd name="T11" fmla="*/ 156 h 198"/>
                    <a:gd name="T12" fmla="*/ 37 w 238"/>
                    <a:gd name="T13" fmla="*/ 191 h 198"/>
                    <a:gd name="T14" fmla="*/ 0 w 238"/>
                    <a:gd name="T15" fmla="*/ 198 h 198"/>
                    <a:gd name="T16" fmla="*/ 0 w 238"/>
                    <a:gd name="T17" fmla="*/ 198 h 19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38"/>
                    <a:gd name="T28" fmla="*/ 0 h 198"/>
                    <a:gd name="T29" fmla="*/ 238 w 238"/>
                    <a:gd name="T30" fmla="*/ 198 h 19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38" h="198">
                      <a:moveTo>
                        <a:pt x="0" y="198"/>
                      </a:moveTo>
                      <a:lnTo>
                        <a:pt x="73" y="126"/>
                      </a:lnTo>
                      <a:lnTo>
                        <a:pt x="132" y="113"/>
                      </a:lnTo>
                      <a:lnTo>
                        <a:pt x="238" y="0"/>
                      </a:lnTo>
                      <a:lnTo>
                        <a:pt x="149" y="120"/>
                      </a:lnTo>
                      <a:lnTo>
                        <a:pt x="82" y="156"/>
                      </a:lnTo>
                      <a:lnTo>
                        <a:pt x="37" y="191"/>
                      </a:lnTo>
                      <a:lnTo>
                        <a:pt x="0" y="1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0" name="Freeform 163"/>
                <p:cNvSpPr>
                  <a:spLocks/>
                </p:cNvSpPr>
                <p:nvPr/>
              </p:nvSpPr>
              <p:spPr bwMode="auto">
                <a:xfrm>
                  <a:off x="913" y="2321"/>
                  <a:ext cx="215" cy="51"/>
                </a:xfrm>
                <a:custGeom>
                  <a:avLst/>
                  <a:gdLst>
                    <a:gd name="T0" fmla="*/ 171 w 432"/>
                    <a:gd name="T1" fmla="*/ 48 h 103"/>
                    <a:gd name="T2" fmla="*/ 303 w 432"/>
                    <a:gd name="T3" fmla="*/ 40 h 103"/>
                    <a:gd name="T4" fmla="*/ 348 w 432"/>
                    <a:gd name="T5" fmla="*/ 2 h 103"/>
                    <a:gd name="T6" fmla="*/ 432 w 432"/>
                    <a:gd name="T7" fmla="*/ 0 h 103"/>
                    <a:gd name="T8" fmla="*/ 331 w 432"/>
                    <a:gd name="T9" fmla="*/ 51 h 103"/>
                    <a:gd name="T10" fmla="*/ 253 w 432"/>
                    <a:gd name="T11" fmla="*/ 69 h 103"/>
                    <a:gd name="T12" fmla="*/ 149 w 432"/>
                    <a:gd name="T13" fmla="*/ 99 h 103"/>
                    <a:gd name="T14" fmla="*/ 0 w 432"/>
                    <a:gd name="T15" fmla="*/ 103 h 103"/>
                    <a:gd name="T16" fmla="*/ 147 w 432"/>
                    <a:gd name="T17" fmla="*/ 76 h 103"/>
                    <a:gd name="T18" fmla="*/ 171 w 432"/>
                    <a:gd name="T19" fmla="*/ 48 h 103"/>
                    <a:gd name="T20" fmla="*/ 171 w 432"/>
                    <a:gd name="T21" fmla="*/ 48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32"/>
                    <a:gd name="T34" fmla="*/ 0 h 103"/>
                    <a:gd name="T35" fmla="*/ 432 w 432"/>
                    <a:gd name="T36" fmla="*/ 103 h 10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32" h="103">
                      <a:moveTo>
                        <a:pt x="171" y="48"/>
                      </a:moveTo>
                      <a:lnTo>
                        <a:pt x="303" y="40"/>
                      </a:lnTo>
                      <a:lnTo>
                        <a:pt x="348" y="2"/>
                      </a:lnTo>
                      <a:lnTo>
                        <a:pt x="432" y="0"/>
                      </a:lnTo>
                      <a:lnTo>
                        <a:pt x="331" y="51"/>
                      </a:lnTo>
                      <a:lnTo>
                        <a:pt x="253" y="69"/>
                      </a:lnTo>
                      <a:lnTo>
                        <a:pt x="149" y="99"/>
                      </a:lnTo>
                      <a:lnTo>
                        <a:pt x="0" y="103"/>
                      </a:lnTo>
                      <a:lnTo>
                        <a:pt x="147" y="76"/>
                      </a:lnTo>
                      <a:lnTo>
                        <a:pt x="171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1" name="Freeform 164"/>
                <p:cNvSpPr>
                  <a:spLocks/>
                </p:cNvSpPr>
                <p:nvPr/>
              </p:nvSpPr>
              <p:spPr bwMode="auto">
                <a:xfrm>
                  <a:off x="1487" y="1883"/>
                  <a:ext cx="69" cy="20"/>
                </a:xfrm>
                <a:custGeom>
                  <a:avLst/>
                  <a:gdLst>
                    <a:gd name="T0" fmla="*/ 0 w 138"/>
                    <a:gd name="T1" fmla="*/ 17 h 40"/>
                    <a:gd name="T2" fmla="*/ 26 w 138"/>
                    <a:gd name="T3" fmla="*/ 4 h 40"/>
                    <a:gd name="T4" fmla="*/ 62 w 138"/>
                    <a:gd name="T5" fmla="*/ 0 h 40"/>
                    <a:gd name="T6" fmla="*/ 138 w 138"/>
                    <a:gd name="T7" fmla="*/ 2 h 40"/>
                    <a:gd name="T8" fmla="*/ 99 w 138"/>
                    <a:gd name="T9" fmla="*/ 13 h 40"/>
                    <a:gd name="T10" fmla="*/ 81 w 138"/>
                    <a:gd name="T11" fmla="*/ 36 h 40"/>
                    <a:gd name="T12" fmla="*/ 70 w 138"/>
                    <a:gd name="T13" fmla="*/ 38 h 40"/>
                    <a:gd name="T14" fmla="*/ 57 w 138"/>
                    <a:gd name="T15" fmla="*/ 32 h 40"/>
                    <a:gd name="T16" fmla="*/ 51 w 138"/>
                    <a:gd name="T17" fmla="*/ 19 h 40"/>
                    <a:gd name="T18" fmla="*/ 28 w 138"/>
                    <a:gd name="T19" fmla="*/ 23 h 40"/>
                    <a:gd name="T20" fmla="*/ 28 w 138"/>
                    <a:gd name="T21" fmla="*/ 40 h 40"/>
                    <a:gd name="T22" fmla="*/ 0 w 138"/>
                    <a:gd name="T23" fmla="*/ 17 h 40"/>
                    <a:gd name="T24" fmla="*/ 0 w 138"/>
                    <a:gd name="T25" fmla="*/ 17 h 4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38"/>
                    <a:gd name="T40" fmla="*/ 0 h 40"/>
                    <a:gd name="T41" fmla="*/ 138 w 138"/>
                    <a:gd name="T42" fmla="*/ 40 h 4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38" h="40">
                      <a:moveTo>
                        <a:pt x="0" y="17"/>
                      </a:moveTo>
                      <a:lnTo>
                        <a:pt x="26" y="4"/>
                      </a:lnTo>
                      <a:lnTo>
                        <a:pt x="62" y="0"/>
                      </a:lnTo>
                      <a:lnTo>
                        <a:pt x="138" y="2"/>
                      </a:lnTo>
                      <a:lnTo>
                        <a:pt x="99" y="13"/>
                      </a:lnTo>
                      <a:lnTo>
                        <a:pt x="81" y="36"/>
                      </a:lnTo>
                      <a:lnTo>
                        <a:pt x="70" y="38"/>
                      </a:lnTo>
                      <a:lnTo>
                        <a:pt x="57" y="32"/>
                      </a:lnTo>
                      <a:lnTo>
                        <a:pt x="51" y="19"/>
                      </a:lnTo>
                      <a:lnTo>
                        <a:pt x="28" y="23"/>
                      </a:lnTo>
                      <a:lnTo>
                        <a:pt x="28" y="4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2" name="Freeform 165"/>
                <p:cNvSpPr>
                  <a:spLocks/>
                </p:cNvSpPr>
                <p:nvPr/>
              </p:nvSpPr>
              <p:spPr bwMode="auto">
                <a:xfrm>
                  <a:off x="1514" y="1885"/>
                  <a:ext cx="38" cy="24"/>
                </a:xfrm>
                <a:custGeom>
                  <a:avLst/>
                  <a:gdLst>
                    <a:gd name="T0" fmla="*/ 45 w 76"/>
                    <a:gd name="T1" fmla="*/ 11 h 47"/>
                    <a:gd name="T2" fmla="*/ 47 w 76"/>
                    <a:gd name="T3" fmla="*/ 34 h 47"/>
                    <a:gd name="T4" fmla="*/ 17 w 76"/>
                    <a:gd name="T5" fmla="*/ 47 h 47"/>
                    <a:gd name="T6" fmla="*/ 53 w 76"/>
                    <a:gd name="T7" fmla="*/ 41 h 47"/>
                    <a:gd name="T8" fmla="*/ 76 w 76"/>
                    <a:gd name="T9" fmla="*/ 39 h 47"/>
                    <a:gd name="T10" fmla="*/ 55 w 76"/>
                    <a:gd name="T11" fmla="*/ 0 h 47"/>
                    <a:gd name="T12" fmla="*/ 0 w 76"/>
                    <a:gd name="T13" fmla="*/ 1 h 47"/>
                    <a:gd name="T14" fmla="*/ 45 w 76"/>
                    <a:gd name="T15" fmla="*/ 11 h 47"/>
                    <a:gd name="T16" fmla="*/ 45 w 76"/>
                    <a:gd name="T17" fmla="*/ 11 h 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76"/>
                    <a:gd name="T28" fmla="*/ 0 h 47"/>
                    <a:gd name="T29" fmla="*/ 76 w 76"/>
                    <a:gd name="T30" fmla="*/ 47 h 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76" h="47">
                      <a:moveTo>
                        <a:pt x="45" y="11"/>
                      </a:moveTo>
                      <a:lnTo>
                        <a:pt x="47" y="34"/>
                      </a:lnTo>
                      <a:lnTo>
                        <a:pt x="17" y="47"/>
                      </a:lnTo>
                      <a:lnTo>
                        <a:pt x="53" y="41"/>
                      </a:lnTo>
                      <a:lnTo>
                        <a:pt x="76" y="39"/>
                      </a:lnTo>
                      <a:lnTo>
                        <a:pt x="55" y="0"/>
                      </a:lnTo>
                      <a:lnTo>
                        <a:pt x="0" y="1"/>
                      </a:lnTo>
                      <a:lnTo>
                        <a:pt x="45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3" name="Freeform 166"/>
                <p:cNvSpPr>
                  <a:spLocks/>
                </p:cNvSpPr>
                <p:nvPr/>
              </p:nvSpPr>
              <p:spPr bwMode="auto">
                <a:xfrm>
                  <a:off x="1609" y="1883"/>
                  <a:ext cx="41" cy="21"/>
                </a:xfrm>
                <a:custGeom>
                  <a:avLst/>
                  <a:gdLst>
                    <a:gd name="T0" fmla="*/ 0 w 84"/>
                    <a:gd name="T1" fmla="*/ 4 h 42"/>
                    <a:gd name="T2" fmla="*/ 15 w 84"/>
                    <a:gd name="T3" fmla="*/ 19 h 42"/>
                    <a:gd name="T4" fmla="*/ 21 w 84"/>
                    <a:gd name="T5" fmla="*/ 34 h 42"/>
                    <a:gd name="T6" fmla="*/ 38 w 84"/>
                    <a:gd name="T7" fmla="*/ 42 h 42"/>
                    <a:gd name="T8" fmla="*/ 50 w 84"/>
                    <a:gd name="T9" fmla="*/ 34 h 42"/>
                    <a:gd name="T10" fmla="*/ 55 w 84"/>
                    <a:gd name="T11" fmla="*/ 19 h 42"/>
                    <a:gd name="T12" fmla="*/ 84 w 84"/>
                    <a:gd name="T13" fmla="*/ 15 h 42"/>
                    <a:gd name="T14" fmla="*/ 50 w 84"/>
                    <a:gd name="T15" fmla="*/ 0 h 42"/>
                    <a:gd name="T16" fmla="*/ 0 w 84"/>
                    <a:gd name="T17" fmla="*/ 4 h 42"/>
                    <a:gd name="T18" fmla="*/ 0 w 84"/>
                    <a:gd name="T19" fmla="*/ 4 h 4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84"/>
                    <a:gd name="T31" fmla="*/ 0 h 42"/>
                    <a:gd name="T32" fmla="*/ 84 w 84"/>
                    <a:gd name="T33" fmla="*/ 42 h 4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84" h="42">
                      <a:moveTo>
                        <a:pt x="0" y="4"/>
                      </a:moveTo>
                      <a:lnTo>
                        <a:pt x="15" y="19"/>
                      </a:lnTo>
                      <a:lnTo>
                        <a:pt x="21" y="34"/>
                      </a:lnTo>
                      <a:lnTo>
                        <a:pt x="38" y="42"/>
                      </a:lnTo>
                      <a:lnTo>
                        <a:pt x="50" y="34"/>
                      </a:lnTo>
                      <a:lnTo>
                        <a:pt x="55" y="19"/>
                      </a:lnTo>
                      <a:lnTo>
                        <a:pt x="84" y="15"/>
                      </a:lnTo>
                      <a:lnTo>
                        <a:pt x="5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4" name="Freeform 167"/>
                <p:cNvSpPr>
                  <a:spLocks/>
                </p:cNvSpPr>
                <p:nvPr/>
              </p:nvSpPr>
              <p:spPr bwMode="auto">
                <a:xfrm>
                  <a:off x="1605" y="1871"/>
                  <a:ext cx="13" cy="61"/>
                </a:xfrm>
                <a:custGeom>
                  <a:avLst/>
                  <a:gdLst>
                    <a:gd name="T0" fmla="*/ 23 w 27"/>
                    <a:gd name="T1" fmla="*/ 0 h 122"/>
                    <a:gd name="T2" fmla="*/ 0 w 27"/>
                    <a:gd name="T3" fmla="*/ 34 h 122"/>
                    <a:gd name="T4" fmla="*/ 14 w 27"/>
                    <a:gd name="T5" fmla="*/ 122 h 122"/>
                    <a:gd name="T6" fmla="*/ 16 w 27"/>
                    <a:gd name="T7" fmla="*/ 84 h 122"/>
                    <a:gd name="T8" fmla="*/ 27 w 27"/>
                    <a:gd name="T9" fmla="*/ 70 h 122"/>
                    <a:gd name="T10" fmla="*/ 14 w 27"/>
                    <a:gd name="T11" fmla="*/ 53 h 122"/>
                    <a:gd name="T12" fmla="*/ 19 w 27"/>
                    <a:gd name="T13" fmla="*/ 34 h 122"/>
                    <a:gd name="T14" fmla="*/ 23 w 27"/>
                    <a:gd name="T15" fmla="*/ 0 h 122"/>
                    <a:gd name="T16" fmla="*/ 23 w 27"/>
                    <a:gd name="T17" fmla="*/ 0 h 12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7"/>
                    <a:gd name="T28" fmla="*/ 0 h 122"/>
                    <a:gd name="T29" fmla="*/ 27 w 27"/>
                    <a:gd name="T30" fmla="*/ 122 h 12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7" h="122">
                      <a:moveTo>
                        <a:pt x="23" y="0"/>
                      </a:moveTo>
                      <a:lnTo>
                        <a:pt x="0" y="34"/>
                      </a:lnTo>
                      <a:lnTo>
                        <a:pt x="14" y="122"/>
                      </a:lnTo>
                      <a:lnTo>
                        <a:pt x="16" y="84"/>
                      </a:lnTo>
                      <a:lnTo>
                        <a:pt x="27" y="70"/>
                      </a:lnTo>
                      <a:lnTo>
                        <a:pt x="14" y="53"/>
                      </a:lnTo>
                      <a:lnTo>
                        <a:pt x="19" y="34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5" name="Freeform 168"/>
                <p:cNvSpPr>
                  <a:spLocks/>
                </p:cNvSpPr>
                <p:nvPr/>
              </p:nvSpPr>
              <p:spPr bwMode="auto">
                <a:xfrm>
                  <a:off x="1508" y="1856"/>
                  <a:ext cx="145" cy="63"/>
                </a:xfrm>
                <a:custGeom>
                  <a:avLst/>
                  <a:gdLst>
                    <a:gd name="T0" fmla="*/ 281 w 290"/>
                    <a:gd name="T1" fmla="*/ 5 h 125"/>
                    <a:gd name="T2" fmla="*/ 290 w 290"/>
                    <a:gd name="T3" fmla="*/ 38 h 125"/>
                    <a:gd name="T4" fmla="*/ 277 w 290"/>
                    <a:gd name="T5" fmla="*/ 95 h 125"/>
                    <a:gd name="T6" fmla="*/ 270 w 290"/>
                    <a:gd name="T7" fmla="*/ 32 h 125"/>
                    <a:gd name="T8" fmla="*/ 226 w 290"/>
                    <a:gd name="T9" fmla="*/ 38 h 125"/>
                    <a:gd name="T10" fmla="*/ 193 w 290"/>
                    <a:gd name="T11" fmla="*/ 62 h 125"/>
                    <a:gd name="T12" fmla="*/ 186 w 290"/>
                    <a:gd name="T13" fmla="*/ 36 h 125"/>
                    <a:gd name="T14" fmla="*/ 155 w 290"/>
                    <a:gd name="T15" fmla="*/ 36 h 125"/>
                    <a:gd name="T16" fmla="*/ 136 w 290"/>
                    <a:gd name="T17" fmla="*/ 45 h 125"/>
                    <a:gd name="T18" fmla="*/ 116 w 290"/>
                    <a:gd name="T19" fmla="*/ 89 h 125"/>
                    <a:gd name="T20" fmla="*/ 66 w 290"/>
                    <a:gd name="T21" fmla="*/ 125 h 125"/>
                    <a:gd name="T22" fmla="*/ 98 w 290"/>
                    <a:gd name="T23" fmla="*/ 72 h 125"/>
                    <a:gd name="T24" fmla="*/ 87 w 290"/>
                    <a:gd name="T25" fmla="*/ 57 h 125"/>
                    <a:gd name="T26" fmla="*/ 0 w 290"/>
                    <a:gd name="T27" fmla="*/ 30 h 125"/>
                    <a:gd name="T28" fmla="*/ 216 w 290"/>
                    <a:gd name="T29" fmla="*/ 0 h 125"/>
                    <a:gd name="T30" fmla="*/ 281 w 290"/>
                    <a:gd name="T31" fmla="*/ 5 h 125"/>
                    <a:gd name="T32" fmla="*/ 281 w 290"/>
                    <a:gd name="T33" fmla="*/ 5 h 12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90"/>
                    <a:gd name="T52" fmla="*/ 0 h 125"/>
                    <a:gd name="T53" fmla="*/ 290 w 290"/>
                    <a:gd name="T54" fmla="*/ 125 h 12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90" h="125">
                      <a:moveTo>
                        <a:pt x="281" y="5"/>
                      </a:moveTo>
                      <a:lnTo>
                        <a:pt x="290" y="38"/>
                      </a:lnTo>
                      <a:lnTo>
                        <a:pt x="277" y="95"/>
                      </a:lnTo>
                      <a:lnTo>
                        <a:pt x="270" y="32"/>
                      </a:lnTo>
                      <a:lnTo>
                        <a:pt x="226" y="38"/>
                      </a:lnTo>
                      <a:lnTo>
                        <a:pt x="193" y="62"/>
                      </a:lnTo>
                      <a:lnTo>
                        <a:pt x="186" y="36"/>
                      </a:lnTo>
                      <a:lnTo>
                        <a:pt x="155" y="36"/>
                      </a:lnTo>
                      <a:lnTo>
                        <a:pt x="136" y="45"/>
                      </a:lnTo>
                      <a:lnTo>
                        <a:pt x="116" y="89"/>
                      </a:lnTo>
                      <a:lnTo>
                        <a:pt x="66" y="125"/>
                      </a:lnTo>
                      <a:lnTo>
                        <a:pt x="98" y="72"/>
                      </a:lnTo>
                      <a:lnTo>
                        <a:pt x="87" y="57"/>
                      </a:lnTo>
                      <a:lnTo>
                        <a:pt x="0" y="30"/>
                      </a:lnTo>
                      <a:lnTo>
                        <a:pt x="216" y="0"/>
                      </a:lnTo>
                      <a:lnTo>
                        <a:pt x="281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6" name="Freeform 169"/>
                <p:cNvSpPr>
                  <a:spLocks/>
                </p:cNvSpPr>
                <p:nvPr/>
              </p:nvSpPr>
              <p:spPr bwMode="auto">
                <a:xfrm>
                  <a:off x="1524" y="2039"/>
                  <a:ext cx="65" cy="12"/>
                </a:xfrm>
                <a:custGeom>
                  <a:avLst/>
                  <a:gdLst>
                    <a:gd name="T0" fmla="*/ 45 w 129"/>
                    <a:gd name="T1" fmla="*/ 0 h 23"/>
                    <a:gd name="T2" fmla="*/ 129 w 129"/>
                    <a:gd name="T3" fmla="*/ 23 h 23"/>
                    <a:gd name="T4" fmla="*/ 53 w 129"/>
                    <a:gd name="T5" fmla="*/ 21 h 23"/>
                    <a:gd name="T6" fmla="*/ 0 w 129"/>
                    <a:gd name="T7" fmla="*/ 10 h 23"/>
                    <a:gd name="T8" fmla="*/ 45 w 129"/>
                    <a:gd name="T9" fmla="*/ 0 h 23"/>
                    <a:gd name="T10" fmla="*/ 45 w 129"/>
                    <a:gd name="T11" fmla="*/ 0 h 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9"/>
                    <a:gd name="T19" fmla="*/ 0 h 23"/>
                    <a:gd name="T20" fmla="*/ 129 w 129"/>
                    <a:gd name="T21" fmla="*/ 23 h 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9" h="23">
                      <a:moveTo>
                        <a:pt x="45" y="0"/>
                      </a:moveTo>
                      <a:lnTo>
                        <a:pt x="129" y="23"/>
                      </a:lnTo>
                      <a:lnTo>
                        <a:pt x="53" y="21"/>
                      </a:lnTo>
                      <a:lnTo>
                        <a:pt x="0" y="10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7" name="Freeform 170"/>
                <p:cNvSpPr>
                  <a:spLocks/>
                </p:cNvSpPr>
                <p:nvPr/>
              </p:nvSpPr>
              <p:spPr bwMode="auto">
                <a:xfrm>
                  <a:off x="1643" y="3421"/>
                  <a:ext cx="424" cy="276"/>
                </a:xfrm>
                <a:custGeom>
                  <a:avLst/>
                  <a:gdLst>
                    <a:gd name="T0" fmla="*/ 22 w 848"/>
                    <a:gd name="T1" fmla="*/ 183 h 552"/>
                    <a:gd name="T2" fmla="*/ 0 w 848"/>
                    <a:gd name="T3" fmla="*/ 244 h 552"/>
                    <a:gd name="T4" fmla="*/ 0 w 848"/>
                    <a:gd name="T5" fmla="*/ 322 h 552"/>
                    <a:gd name="T6" fmla="*/ 13 w 848"/>
                    <a:gd name="T7" fmla="*/ 377 h 552"/>
                    <a:gd name="T8" fmla="*/ 3 w 848"/>
                    <a:gd name="T9" fmla="*/ 430 h 552"/>
                    <a:gd name="T10" fmla="*/ 11 w 848"/>
                    <a:gd name="T11" fmla="*/ 458 h 552"/>
                    <a:gd name="T12" fmla="*/ 131 w 848"/>
                    <a:gd name="T13" fmla="*/ 483 h 552"/>
                    <a:gd name="T14" fmla="*/ 235 w 848"/>
                    <a:gd name="T15" fmla="*/ 489 h 552"/>
                    <a:gd name="T16" fmla="*/ 334 w 848"/>
                    <a:gd name="T17" fmla="*/ 504 h 552"/>
                    <a:gd name="T18" fmla="*/ 391 w 848"/>
                    <a:gd name="T19" fmla="*/ 536 h 552"/>
                    <a:gd name="T20" fmla="*/ 528 w 848"/>
                    <a:gd name="T21" fmla="*/ 552 h 552"/>
                    <a:gd name="T22" fmla="*/ 825 w 848"/>
                    <a:gd name="T23" fmla="*/ 536 h 552"/>
                    <a:gd name="T24" fmla="*/ 840 w 848"/>
                    <a:gd name="T25" fmla="*/ 504 h 552"/>
                    <a:gd name="T26" fmla="*/ 612 w 848"/>
                    <a:gd name="T27" fmla="*/ 517 h 552"/>
                    <a:gd name="T28" fmla="*/ 479 w 848"/>
                    <a:gd name="T29" fmla="*/ 514 h 552"/>
                    <a:gd name="T30" fmla="*/ 716 w 848"/>
                    <a:gd name="T31" fmla="*/ 502 h 552"/>
                    <a:gd name="T32" fmla="*/ 832 w 848"/>
                    <a:gd name="T33" fmla="*/ 493 h 552"/>
                    <a:gd name="T34" fmla="*/ 848 w 848"/>
                    <a:gd name="T35" fmla="*/ 466 h 552"/>
                    <a:gd name="T36" fmla="*/ 844 w 848"/>
                    <a:gd name="T37" fmla="*/ 422 h 552"/>
                    <a:gd name="T38" fmla="*/ 800 w 848"/>
                    <a:gd name="T39" fmla="*/ 371 h 552"/>
                    <a:gd name="T40" fmla="*/ 726 w 848"/>
                    <a:gd name="T41" fmla="*/ 346 h 552"/>
                    <a:gd name="T42" fmla="*/ 777 w 848"/>
                    <a:gd name="T43" fmla="*/ 377 h 552"/>
                    <a:gd name="T44" fmla="*/ 825 w 848"/>
                    <a:gd name="T45" fmla="*/ 430 h 552"/>
                    <a:gd name="T46" fmla="*/ 810 w 848"/>
                    <a:gd name="T47" fmla="*/ 477 h 552"/>
                    <a:gd name="T48" fmla="*/ 553 w 848"/>
                    <a:gd name="T49" fmla="*/ 485 h 552"/>
                    <a:gd name="T50" fmla="*/ 433 w 848"/>
                    <a:gd name="T51" fmla="*/ 479 h 552"/>
                    <a:gd name="T52" fmla="*/ 363 w 848"/>
                    <a:gd name="T53" fmla="*/ 445 h 552"/>
                    <a:gd name="T54" fmla="*/ 427 w 848"/>
                    <a:gd name="T55" fmla="*/ 379 h 552"/>
                    <a:gd name="T56" fmla="*/ 353 w 848"/>
                    <a:gd name="T57" fmla="*/ 426 h 552"/>
                    <a:gd name="T58" fmla="*/ 332 w 848"/>
                    <a:gd name="T59" fmla="*/ 437 h 552"/>
                    <a:gd name="T60" fmla="*/ 294 w 848"/>
                    <a:gd name="T61" fmla="*/ 390 h 552"/>
                    <a:gd name="T62" fmla="*/ 355 w 848"/>
                    <a:gd name="T63" fmla="*/ 339 h 552"/>
                    <a:gd name="T64" fmla="*/ 330 w 848"/>
                    <a:gd name="T65" fmla="*/ 207 h 552"/>
                    <a:gd name="T66" fmla="*/ 271 w 848"/>
                    <a:gd name="T67" fmla="*/ 228 h 552"/>
                    <a:gd name="T68" fmla="*/ 192 w 848"/>
                    <a:gd name="T69" fmla="*/ 211 h 552"/>
                    <a:gd name="T70" fmla="*/ 249 w 848"/>
                    <a:gd name="T71" fmla="*/ 131 h 552"/>
                    <a:gd name="T72" fmla="*/ 133 w 848"/>
                    <a:gd name="T73" fmla="*/ 181 h 552"/>
                    <a:gd name="T74" fmla="*/ 98 w 848"/>
                    <a:gd name="T75" fmla="*/ 192 h 552"/>
                    <a:gd name="T76" fmla="*/ 60 w 848"/>
                    <a:gd name="T77" fmla="*/ 171 h 552"/>
                    <a:gd name="T78" fmla="*/ 83 w 848"/>
                    <a:gd name="T79" fmla="*/ 211 h 552"/>
                    <a:gd name="T80" fmla="*/ 146 w 848"/>
                    <a:gd name="T81" fmla="*/ 211 h 552"/>
                    <a:gd name="T82" fmla="*/ 169 w 848"/>
                    <a:gd name="T83" fmla="*/ 257 h 552"/>
                    <a:gd name="T84" fmla="*/ 96 w 848"/>
                    <a:gd name="T85" fmla="*/ 297 h 552"/>
                    <a:gd name="T86" fmla="*/ 47 w 848"/>
                    <a:gd name="T87" fmla="*/ 284 h 552"/>
                    <a:gd name="T88" fmla="*/ 26 w 848"/>
                    <a:gd name="T89" fmla="*/ 249 h 552"/>
                    <a:gd name="T90" fmla="*/ 53 w 848"/>
                    <a:gd name="T91" fmla="*/ 194 h 552"/>
                    <a:gd name="T92" fmla="*/ 30 w 848"/>
                    <a:gd name="T93" fmla="*/ 143 h 552"/>
                    <a:gd name="T94" fmla="*/ 19 w 848"/>
                    <a:gd name="T95" fmla="*/ 88 h 552"/>
                    <a:gd name="T96" fmla="*/ 45 w 848"/>
                    <a:gd name="T97" fmla="*/ 29 h 552"/>
                    <a:gd name="T98" fmla="*/ 45 w 848"/>
                    <a:gd name="T99" fmla="*/ 0 h 552"/>
                    <a:gd name="T100" fmla="*/ 3 w 848"/>
                    <a:gd name="T101" fmla="*/ 71 h 552"/>
                    <a:gd name="T102" fmla="*/ 5 w 848"/>
                    <a:gd name="T103" fmla="*/ 128 h 552"/>
                    <a:gd name="T104" fmla="*/ 22 w 848"/>
                    <a:gd name="T105" fmla="*/ 183 h 552"/>
                    <a:gd name="T106" fmla="*/ 22 w 848"/>
                    <a:gd name="T107" fmla="*/ 183 h 55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848"/>
                    <a:gd name="T163" fmla="*/ 0 h 552"/>
                    <a:gd name="T164" fmla="*/ 848 w 848"/>
                    <a:gd name="T165" fmla="*/ 552 h 552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848" h="552">
                      <a:moveTo>
                        <a:pt x="22" y="183"/>
                      </a:moveTo>
                      <a:lnTo>
                        <a:pt x="0" y="244"/>
                      </a:lnTo>
                      <a:lnTo>
                        <a:pt x="0" y="322"/>
                      </a:lnTo>
                      <a:lnTo>
                        <a:pt x="13" y="377"/>
                      </a:lnTo>
                      <a:lnTo>
                        <a:pt x="3" y="430"/>
                      </a:lnTo>
                      <a:lnTo>
                        <a:pt x="11" y="458"/>
                      </a:lnTo>
                      <a:lnTo>
                        <a:pt x="131" y="483"/>
                      </a:lnTo>
                      <a:lnTo>
                        <a:pt x="235" y="489"/>
                      </a:lnTo>
                      <a:lnTo>
                        <a:pt x="334" y="504"/>
                      </a:lnTo>
                      <a:lnTo>
                        <a:pt x="391" y="536"/>
                      </a:lnTo>
                      <a:lnTo>
                        <a:pt x="528" y="552"/>
                      </a:lnTo>
                      <a:lnTo>
                        <a:pt x="825" y="536"/>
                      </a:lnTo>
                      <a:lnTo>
                        <a:pt x="840" y="504"/>
                      </a:lnTo>
                      <a:lnTo>
                        <a:pt x="612" y="517"/>
                      </a:lnTo>
                      <a:lnTo>
                        <a:pt x="479" y="514"/>
                      </a:lnTo>
                      <a:lnTo>
                        <a:pt x="716" y="502"/>
                      </a:lnTo>
                      <a:lnTo>
                        <a:pt x="832" y="493"/>
                      </a:lnTo>
                      <a:lnTo>
                        <a:pt x="848" y="466"/>
                      </a:lnTo>
                      <a:lnTo>
                        <a:pt x="844" y="422"/>
                      </a:lnTo>
                      <a:lnTo>
                        <a:pt x="800" y="371"/>
                      </a:lnTo>
                      <a:lnTo>
                        <a:pt x="726" y="346"/>
                      </a:lnTo>
                      <a:lnTo>
                        <a:pt x="777" y="377"/>
                      </a:lnTo>
                      <a:lnTo>
                        <a:pt x="825" y="430"/>
                      </a:lnTo>
                      <a:lnTo>
                        <a:pt x="810" y="477"/>
                      </a:lnTo>
                      <a:lnTo>
                        <a:pt x="553" y="485"/>
                      </a:lnTo>
                      <a:lnTo>
                        <a:pt x="433" y="479"/>
                      </a:lnTo>
                      <a:lnTo>
                        <a:pt x="363" y="445"/>
                      </a:lnTo>
                      <a:lnTo>
                        <a:pt x="427" y="379"/>
                      </a:lnTo>
                      <a:lnTo>
                        <a:pt x="353" y="426"/>
                      </a:lnTo>
                      <a:lnTo>
                        <a:pt x="332" y="437"/>
                      </a:lnTo>
                      <a:lnTo>
                        <a:pt x="294" y="390"/>
                      </a:lnTo>
                      <a:lnTo>
                        <a:pt x="355" y="339"/>
                      </a:lnTo>
                      <a:lnTo>
                        <a:pt x="330" y="207"/>
                      </a:lnTo>
                      <a:lnTo>
                        <a:pt x="271" y="228"/>
                      </a:lnTo>
                      <a:lnTo>
                        <a:pt x="192" y="211"/>
                      </a:lnTo>
                      <a:lnTo>
                        <a:pt x="249" y="131"/>
                      </a:lnTo>
                      <a:lnTo>
                        <a:pt x="133" y="181"/>
                      </a:lnTo>
                      <a:lnTo>
                        <a:pt x="98" y="192"/>
                      </a:lnTo>
                      <a:lnTo>
                        <a:pt x="60" y="171"/>
                      </a:lnTo>
                      <a:lnTo>
                        <a:pt x="83" y="211"/>
                      </a:lnTo>
                      <a:lnTo>
                        <a:pt x="146" y="211"/>
                      </a:lnTo>
                      <a:lnTo>
                        <a:pt x="169" y="257"/>
                      </a:lnTo>
                      <a:lnTo>
                        <a:pt x="96" y="297"/>
                      </a:lnTo>
                      <a:lnTo>
                        <a:pt x="47" y="284"/>
                      </a:lnTo>
                      <a:lnTo>
                        <a:pt x="26" y="249"/>
                      </a:lnTo>
                      <a:lnTo>
                        <a:pt x="53" y="194"/>
                      </a:lnTo>
                      <a:lnTo>
                        <a:pt x="30" y="143"/>
                      </a:lnTo>
                      <a:lnTo>
                        <a:pt x="19" y="88"/>
                      </a:lnTo>
                      <a:lnTo>
                        <a:pt x="45" y="29"/>
                      </a:lnTo>
                      <a:lnTo>
                        <a:pt x="45" y="0"/>
                      </a:lnTo>
                      <a:lnTo>
                        <a:pt x="3" y="71"/>
                      </a:lnTo>
                      <a:lnTo>
                        <a:pt x="5" y="128"/>
                      </a:lnTo>
                      <a:lnTo>
                        <a:pt x="22" y="1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8" name="Freeform 171"/>
                <p:cNvSpPr>
                  <a:spLocks/>
                </p:cNvSpPr>
                <p:nvPr/>
              </p:nvSpPr>
              <p:spPr bwMode="auto">
                <a:xfrm>
                  <a:off x="1766" y="3321"/>
                  <a:ext cx="140" cy="247"/>
                </a:xfrm>
                <a:custGeom>
                  <a:avLst/>
                  <a:gdLst>
                    <a:gd name="T0" fmla="*/ 0 w 279"/>
                    <a:gd name="T1" fmla="*/ 249 h 492"/>
                    <a:gd name="T2" fmla="*/ 0 w 279"/>
                    <a:gd name="T3" fmla="*/ 342 h 492"/>
                    <a:gd name="T4" fmla="*/ 64 w 279"/>
                    <a:gd name="T5" fmla="*/ 420 h 492"/>
                    <a:gd name="T6" fmla="*/ 192 w 279"/>
                    <a:gd name="T7" fmla="*/ 492 h 492"/>
                    <a:gd name="T8" fmla="*/ 108 w 279"/>
                    <a:gd name="T9" fmla="*/ 397 h 492"/>
                    <a:gd name="T10" fmla="*/ 201 w 279"/>
                    <a:gd name="T11" fmla="*/ 387 h 492"/>
                    <a:gd name="T12" fmla="*/ 95 w 279"/>
                    <a:gd name="T13" fmla="*/ 346 h 492"/>
                    <a:gd name="T14" fmla="*/ 93 w 279"/>
                    <a:gd name="T15" fmla="*/ 239 h 492"/>
                    <a:gd name="T16" fmla="*/ 154 w 279"/>
                    <a:gd name="T17" fmla="*/ 235 h 492"/>
                    <a:gd name="T18" fmla="*/ 213 w 279"/>
                    <a:gd name="T19" fmla="*/ 237 h 492"/>
                    <a:gd name="T20" fmla="*/ 224 w 279"/>
                    <a:gd name="T21" fmla="*/ 272 h 492"/>
                    <a:gd name="T22" fmla="*/ 224 w 279"/>
                    <a:gd name="T23" fmla="*/ 330 h 492"/>
                    <a:gd name="T24" fmla="*/ 116 w 279"/>
                    <a:gd name="T25" fmla="*/ 329 h 492"/>
                    <a:gd name="T26" fmla="*/ 209 w 279"/>
                    <a:gd name="T27" fmla="*/ 367 h 492"/>
                    <a:gd name="T28" fmla="*/ 260 w 279"/>
                    <a:gd name="T29" fmla="*/ 399 h 492"/>
                    <a:gd name="T30" fmla="*/ 279 w 279"/>
                    <a:gd name="T31" fmla="*/ 313 h 492"/>
                    <a:gd name="T32" fmla="*/ 249 w 279"/>
                    <a:gd name="T33" fmla="*/ 226 h 492"/>
                    <a:gd name="T34" fmla="*/ 167 w 279"/>
                    <a:gd name="T35" fmla="*/ 216 h 492"/>
                    <a:gd name="T36" fmla="*/ 80 w 279"/>
                    <a:gd name="T37" fmla="*/ 228 h 492"/>
                    <a:gd name="T38" fmla="*/ 32 w 279"/>
                    <a:gd name="T39" fmla="*/ 249 h 492"/>
                    <a:gd name="T40" fmla="*/ 87 w 279"/>
                    <a:gd name="T41" fmla="*/ 201 h 492"/>
                    <a:gd name="T42" fmla="*/ 228 w 279"/>
                    <a:gd name="T43" fmla="*/ 201 h 492"/>
                    <a:gd name="T44" fmla="*/ 116 w 279"/>
                    <a:gd name="T45" fmla="*/ 184 h 492"/>
                    <a:gd name="T46" fmla="*/ 100 w 279"/>
                    <a:gd name="T47" fmla="*/ 0 h 492"/>
                    <a:gd name="T48" fmla="*/ 66 w 279"/>
                    <a:gd name="T49" fmla="*/ 17 h 492"/>
                    <a:gd name="T50" fmla="*/ 91 w 279"/>
                    <a:gd name="T51" fmla="*/ 38 h 492"/>
                    <a:gd name="T52" fmla="*/ 91 w 279"/>
                    <a:gd name="T53" fmla="*/ 78 h 492"/>
                    <a:gd name="T54" fmla="*/ 97 w 279"/>
                    <a:gd name="T55" fmla="*/ 156 h 492"/>
                    <a:gd name="T56" fmla="*/ 76 w 279"/>
                    <a:gd name="T57" fmla="*/ 186 h 492"/>
                    <a:gd name="T58" fmla="*/ 0 w 279"/>
                    <a:gd name="T59" fmla="*/ 249 h 492"/>
                    <a:gd name="T60" fmla="*/ 0 w 279"/>
                    <a:gd name="T61" fmla="*/ 249 h 49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279"/>
                    <a:gd name="T94" fmla="*/ 0 h 492"/>
                    <a:gd name="T95" fmla="*/ 279 w 279"/>
                    <a:gd name="T96" fmla="*/ 492 h 49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279" h="492">
                      <a:moveTo>
                        <a:pt x="0" y="249"/>
                      </a:moveTo>
                      <a:lnTo>
                        <a:pt x="0" y="342"/>
                      </a:lnTo>
                      <a:lnTo>
                        <a:pt x="64" y="420"/>
                      </a:lnTo>
                      <a:lnTo>
                        <a:pt x="192" y="492"/>
                      </a:lnTo>
                      <a:lnTo>
                        <a:pt x="108" y="397"/>
                      </a:lnTo>
                      <a:lnTo>
                        <a:pt x="201" y="387"/>
                      </a:lnTo>
                      <a:lnTo>
                        <a:pt x="95" y="346"/>
                      </a:lnTo>
                      <a:lnTo>
                        <a:pt x="93" y="239"/>
                      </a:lnTo>
                      <a:lnTo>
                        <a:pt x="154" y="235"/>
                      </a:lnTo>
                      <a:lnTo>
                        <a:pt x="213" y="237"/>
                      </a:lnTo>
                      <a:lnTo>
                        <a:pt x="224" y="272"/>
                      </a:lnTo>
                      <a:lnTo>
                        <a:pt x="224" y="330"/>
                      </a:lnTo>
                      <a:lnTo>
                        <a:pt x="116" y="329"/>
                      </a:lnTo>
                      <a:lnTo>
                        <a:pt x="209" y="367"/>
                      </a:lnTo>
                      <a:lnTo>
                        <a:pt x="260" y="399"/>
                      </a:lnTo>
                      <a:lnTo>
                        <a:pt x="279" y="313"/>
                      </a:lnTo>
                      <a:lnTo>
                        <a:pt x="249" y="226"/>
                      </a:lnTo>
                      <a:lnTo>
                        <a:pt x="167" y="216"/>
                      </a:lnTo>
                      <a:lnTo>
                        <a:pt x="80" y="228"/>
                      </a:lnTo>
                      <a:lnTo>
                        <a:pt x="32" y="249"/>
                      </a:lnTo>
                      <a:lnTo>
                        <a:pt x="87" y="201"/>
                      </a:lnTo>
                      <a:lnTo>
                        <a:pt x="228" y="201"/>
                      </a:lnTo>
                      <a:lnTo>
                        <a:pt x="116" y="184"/>
                      </a:lnTo>
                      <a:lnTo>
                        <a:pt x="100" y="0"/>
                      </a:lnTo>
                      <a:lnTo>
                        <a:pt x="66" y="17"/>
                      </a:lnTo>
                      <a:lnTo>
                        <a:pt x="91" y="38"/>
                      </a:lnTo>
                      <a:lnTo>
                        <a:pt x="91" y="78"/>
                      </a:lnTo>
                      <a:lnTo>
                        <a:pt x="97" y="156"/>
                      </a:lnTo>
                      <a:lnTo>
                        <a:pt x="76" y="186"/>
                      </a:lnTo>
                      <a:lnTo>
                        <a:pt x="0" y="2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999" name="Freeform 172"/>
                <p:cNvSpPr>
                  <a:spLocks/>
                </p:cNvSpPr>
                <p:nvPr/>
              </p:nvSpPr>
              <p:spPr bwMode="auto">
                <a:xfrm>
                  <a:off x="1825" y="3533"/>
                  <a:ext cx="182" cy="92"/>
                </a:xfrm>
                <a:custGeom>
                  <a:avLst/>
                  <a:gdLst>
                    <a:gd name="T0" fmla="*/ 43 w 363"/>
                    <a:gd name="T1" fmla="*/ 53 h 182"/>
                    <a:gd name="T2" fmla="*/ 66 w 363"/>
                    <a:gd name="T3" fmla="*/ 125 h 182"/>
                    <a:gd name="T4" fmla="*/ 125 w 363"/>
                    <a:gd name="T5" fmla="*/ 152 h 182"/>
                    <a:gd name="T6" fmla="*/ 186 w 363"/>
                    <a:gd name="T7" fmla="*/ 182 h 182"/>
                    <a:gd name="T8" fmla="*/ 237 w 363"/>
                    <a:gd name="T9" fmla="*/ 154 h 182"/>
                    <a:gd name="T10" fmla="*/ 363 w 363"/>
                    <a:gd name="T11" fmla="*/ 152 h 182"/>
                    <a:gd name="T12" fmla="*/ 281 w 363"/>
                    <a:gd name="T13" fmla="*/ 121 h 182"/>
                    <a:gd name="T14" fmla="*/ 180 w 363"/>
                    <a:gd name="T15" fmla="*/ 119 h 182"/>
                    <a:gd name="T16" fmla="*/ 138 w 363"/>
                    <a:gd name="T17" fmla="*/ 114 h 182"/>
                    <a:gd name="T18" fmla="*/ 0 w 363"/>
                    <a:gd name="T19" fmla="*/ 0 h 182"/>
                    <a:gd name="T20" fmla="*/ 43 w 363"/>
                    <a:gd name="T21" fmla="*/ 53 h 182"/>
                    <a:gd name="T22" fmla="*/ 43 w 363"/>
                    <a:gd name="T23" fmla="*/ 53 h 18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63"/>
                    <a:gd name="T37" fmla="*/ 0 h 182"/>
                    <a:gd name="T38" fmla="*/ 363 w 363"/>
                    <a:gd name="T39" fmla="*/ 182 h 18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63" h="182">
                      <a:moveTo>
                        <a:pt x="43" y="53"/>
                      </a:moveTo>
                      <a:lnTo>
                        <a:pt x="66" y="125"/>
                      </a:lnTo>
                      <a:lnTo>
                        <a:pt x="125" y="152"/>
                      </a:lnTo>
                      <a:lnTo>
                        <a:pt x="186" y="182"/>
                      </a:lnTo>
                      <a:lnTo>
                        <a:pt x="237" y="154"/>
                      </a:lnTo>
                      <a:lnTo>
                        <a:pt x="363" y="152"/>
                      </a:lnTo>
                      <a:lnTo>
                        <a:pt x="281" y="121"/>
                      </a:lnTo>
                      <a:lnTo>
                        <a:pt x="180" y="119"/>
                      </a:lnTo>
                      <a:lnTo>
                        <a:pt x="138" y="114"/>
                      </a:lnTo>
                      <a:lnTo>
                        <a:pt x="0" y="0"/>
                      </a:lnTo>
                      <a:lnTo>
                        <a:pt x="43" y="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0" name="Freeform 173"/>
                <p:cNvSpPr>
                  <a:spLocks/>
                </p:cNvSpPr>
                <p:nvPr/>
              </p:nvSpPr>
              <p:spPr bwMode="auto">
                <a:xfrm>
                  <a:off x="1856" y="3482"/>
                  <a:ext cx="170" cy="121"/>
                </a:xfrm>
                <a:custGeom>
                  <a:avLst/>
                  <a:gdLst>
                    <a:gd name="T0" fmla="*/ 50 w 341"/>
                    <a:gd name="T1" fmla="*/ 63 h 241"/>
                    <a:gd name="T2" fmla="*/ 0 w 341"/>
                    <a:gd name="T3" fmla="*/ 82 h 241"/>
                    <a:gd name="T4" fmla="*/ 48 w 341"/>
                    <a:gd name="T5" fmla="*/ 104 h 241"/>
                    <a:gd name="T6" fmla="*/ 75 w 341"/>
                    <a:gd name="T7" fmla="*/ 129 h 241"/>
                    <a:gd name="T8" fmla="*/ 75 w 341"/>
                    <a:gd name="T9" fmla="*/ 160 h 241"/>
                    <a:gd name="T10" fmla="*/ 113 w 341"/>
                    <a:gd name="T11" fmla="*/ 162 h 241"/>
                    <a:gd name="T12" fmla="*/ 115 w 341"/>
                    <a:gd name="T13" fmla="*/ 194 h 241"/>
                    <a:gd name="T14" fmla="*/ 198 w 341"/>
                    <a:gd name="T15" fmla="*/ 228 h 241"/>
                    <a:gd name="T16" fmla="*/ 257 w 341"/>
                    <a:gd name="T17" fmla="*/ 234 h 241"/>
                    <a:gd name="T18" fmla="*/ 341 w 341"/>
                    <a:gd name="T19" fmla="*/ 241 h 241"/>
                    <a:gd name="T20" fmla="*/ 217 w 341"/>
                    <a:gd name="T21" fmla="*/ 188 h 241"/>
                    <a:gd name="T22" fmla="*/ 162 w 341"/>
                    <a:gd name="T23" fmla="*/ 154 h 241"/>
                    <a:gd name="T24" fmla="*/ 107 w 341"/>
                    <a:gd name="T25" fmla="*/ 97 h 241"/>
                    <a:gd name="T26" fmla="*/ 86 w 341"/>
                    <a:gd name="T27" fmla="*/ 0 h 241"/>
                    <a:gd name="T28" fmla="*/ 50 w 341"/>
                    <a:gd name="T29" fmla="*/ 63 h 241"/>
                    <a:gd name="T30" fmla="*/ 50 w 341"/>
                    <a:gd name="T31" fmla="*/ 63 h 24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341"/>
                    <a:gd name="T49" fmla="*/ 0 h 241"/>
                    <a:gd name="T50" fmla="*/ 341 w 341"/>
                    <a:gd name="T51" fmla="*/ 241 h 24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341" h="241">
                      <a:moveTo>
                        <a:pt x="50" y="63"/>
                      </a:moveTo>
                      <a:lnTo>
                        <a:pt x="0" y="82"/>
                      </a:lnTo>
                      <a:lnTo>
                        <a:pt x="48" y="104"/>
                      </a:lnTo>
                      <a:lnTo>
                        <a:pt x="75" y="129"/>
                      </a:lnTo>
                      <a:lnTo>
                        <a:pt x="75" y="160"/>
                      </a:lnTo>
                      <a:lnTo>
                        <a:pt x="113" y="162"/>
                      </a:lnTo>
                      <a:lnTo>
                        <a:pt x="115" y="194"/>
                      </a:lnTo>
                      <a:lnTo>
                        <a:pt x="198" y="228"/>
                      </a:lnTo>
                      <a:lnTo>
                        <a:pt x="257" y="234"/>
                      </a:lnTo>
                      <a:lnTo>
                        <a:pt x="341" y="241"/>
                      </a:lnTo>
                      <a:lnTo>
                        <a:pt x="217" y="188"/>
                      </a:lnTo>
                      <a:lnTo>
                        <a:pt x="162" y="154"/>
                      </a:lnTo>
                      <a:lnTo>
                        <a:pt x="107" y="97"/>
                      </a:lnTo>
                      <a:lnTo>
                        <a:pt x="86" y="0"/>
                      </a:lnTo>
                      <a:lnTo>
                        <a:pt x="50" y="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1" name="Freeform 174"/>
                <p:cNvSpPr>
                  <a:spLocks/>
                </p:cNvSpPr>
                <p:nvPr/>
              </p:nvSpPr>
              <p:spPr bwMode="auto">
                <a:xfrm>
                  <a:off x="1856" y="3588"/>
                  <a:ext cx="137" cy="80"/>
                </a:xfrm>
                <a:custGeom>
                  <a:avLst/>
                  <a:gdLst>
                    <a:gd name="T0" fmla="*/ 105 w 274"/>
                    <a:gd name="T1" fmla="*/ 51 h 160"/>
                    <a:gd name="T2" fmla="*/ 38 w 274"/>
                    <a:gd name="T3" fmla="*/ 74 h 160"/>
                    <a:gd name="T4" fmla="*/ 0 w 274"/>
                    <a:gd name="T5" fmla="*/ 110 h 160"/>
                    <a:gd name="T6" fmla="*/ 92 w 274"/>
                    <a:gd name="T7" fmla="*/ 106 h 160"/>
                    <a:gd name="T8" fmla="*/ 156 w 274"/>
                    <a:gd name="T9" fmla="*/ 160 h 160"/>
                    <a:gd name="T10" fmla="*/ 269 w 274"/>
                    <a:gd name="T11" fmla="*/ 152 h 160"/>
                    <a:gd name="T12" fmla="*/ 248 w 274"/>
                    <a:gd name="T13" fmla="*/ 91 h 160"/>
                    <a:gd name="T14" fmla="*/ 274 w 274"/>
                    <a:gd name="T15" fmla="*/ 64 h 160"/>
                    <a:gd name="T16" fmla="*/ 149 w 274"/>
                    <a:gd name="T17" fmla="*/ 64 h 160"/>
                    <a:gd name="T18" fmla="*/ 189 w 274"/>
                    <a:gd name="T19" fmla="*/ 32 h 160"/>
                    <a:gd name="T20" fmla="*/ 54 w 274"/>
                    <a:gd name="T21" fmla="*/ 0 h 160"/>
                    <a:gd name="T22" fmla="*/ 105 w 274"/>
                    <a:gd name="T23" fmla="*/ 51 h 160"/>
                    <a:gd name="T24" fmla="*/ 105 w 274"/>
                    <a:gd name="T25" fmla="*/ 51 h 16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4"/>
                    <a:gd name="T40" fmla="*/ 0 h 160"/>
                    <a:gd name="T41" fmla="*/ 274 w 274"/>
                    <a:gd name="T42" fmla="*/ 160 h 16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4" h="160">
                      <a:moveTo>
                        <a:pt x="105" y="51"/>
                      </a:moveTo>
                      <a:lnTo>
                        <a:pt x="38" y="74"/>
                      </a:lnTo>
                      <a:lnTo>
                        <a:pt x="0" y="110"/>
                      </a:lnTo>
                      <a:lnTo>
                        <a:pt x="92" y="106"/>
                      </a:lnTo>
                      <a:lnTo>
                        <a:pt x="156" y="160"/>
                      </a:lnTo>
                      <a:lnTo>
                        <a:pt x="269" y="152"/>
                      </a:lnTo>
                      <a:lnTo>
                        <a:pt x="248" y="91"/>
                      </a:lnTo>
                      <a:lnTo>
                        <a:pt x="274" y="64"/>
                      </a:lnTo>
                      <a:lnTo>
                        <a:pt x="149" y="64"/>
                      </a:lnTo>
                      <a:lnTo>
                        <a:pt x="189" y="32"/>
                      </a:lnTo>
                      <a:lnTo>
                        <a:pt x="54" y="0"/>
                      </a:lnTo>
                      <a:lnTo>
                        <a:pt x="105" y="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2" name="Freeform 175"/>
                <p:cNvSpPr>
                  <a:spLocks/>
                </p:cNvSpPr>
                <p:nvPr/>
              </p:nvSpPr>
              <p:spPr bwMode="auto">
                <a:xfrm>
                  <a:off x="1892" y="3484"/>
                  <a:ext cx="107" cy="92"/>
                </a:xfrm>
                <a:custGeom>
                  <a:avLst/>
                  <a:gdLst>
                    <a:gd name="T0" fmla="*/ 15 w 215"/>
                    <a:gd name="T1" fmla="*/ 0 h 184"/>
                    <a:gd name="T2" fmla="*/ 146 w 215"/>
                    <a:gd name="T3" fmla="*/ 72 h 184"/>
                    <a:gd name="T4" fmla="*/ 205 w 215"/>
                    <a:gd name="T5" fmla="*/ 118 h 184"/>
                    <a:gd name="T6" fmla="*/ 215 w 215"/>
                    <a:gd name="T7" fmla="*/ 156 h 184"/>
                    <a:gd name="T8" fmla="*/ 196 w 215"/>
                    <a:gd name="T9" fmla="*/ 184 h 184"/>
                    <a:gd name="T10" fmla="*/ 139 w 215"/>
                    <a:gd name="T11" fmla="*/ 159 h 184"/>
                    <a:gd name="T12" fmla="*/ 0 w 215"/>
                    <a:gd name="T13" fmla="*/ 61 h 184"/>
                    <a:gd name="T14" fmla="*/ 13 w 215"/>
                    <a:gd name="T15" fmla="*/ 49 h 184"/>
                    <a:gd name="T16" fmla="*/ 116 w 215"/>
                    <a:gd name="T17" fmla="*/ 116 h 184"/>
                    <a:gd name="T18" fmla="*/ 163 w 215"/>
                    <a:gd name="T19" fmla="*/ 152 h 184"/>
                    <a:gd name="T20" fmla="*/ 184 w 215"/>
                    <a:gd name="T21" fmla="*/ 152 h 184"/>
                    <a:gd name="T22" fmla="*/ 184 w 215"/>
                    <a:gd name="T23" fmla="*/ 133 h 184"/>
                    <a:gd name="T24" fmla="*/ 121 w 215"/>
                    <a:gd name="T25" fmla="*/ 83 h 184"/>
                    <a:gd name="T26" fmla="*/ 2 w 215"/>
                    <a:gd name="T27" fmla="*/ 17 h 184"/>
                    <a:gd name="T28" fmla="*/ 15 w 215"/>
                    <a:gd name="T29" fmla="*/ 0 h 184"/>
                    <a:gd name="T30" fmla="*/ 15 w 215"/>
                    <a:gd name="T31" fmla="*/ 0 h 18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15"/>
                    <a:gd name="T49" fmla="*/ 0 h 184"/>
                    <a:gd name="T50" fmla="*/ 215 w 215"/>
                    <a:gd name="T51" fmla="*/ 184 h 184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15" h="184">
                      <a:moveTo>
                        <a:pt x="15" y="0"/>
                      </a:moveTo>
                      <a:lnTo>
                        <a:pt x="146" y="72"/>
                      </a:lnTo>
                      <a:lnTo>
                        <a:pt x="205" y="118"/>
                      </a:lnTo>
                      <a:lnTo>
                        <a:pt x="215" y="156"/>
                      </a:lnTo>
                      <a:lnTo>
                        <a:pt x="196" y="184"/>
                      </a:lnTo>
                      <a:lnTo>
                        <a:pt x="139" y="159"/>
                      </a:lnTo>
                      <a:lnTo>
                        <a:pt x="0" y="61"/>
                      </a:lnTo>
                      <a:lnTo>
                        <a:pt x="13" y="49"/>
                      </a:lnTo>
                      <a:lnTo>
                        <a:pt x="116" y="116"/>
                      </a:lnTo>
                      <a:lnTo>
                        <a:pt x="163" y="152"/>
                      </a:lnTo>
                      <a:lnTo>
                        <a:pt x="184" y="152"/>
                      </a:lnTo>
                      <a:lnTo>
                        <a:pt x="184" y="133"/>
                      </a:lnTo>
                      <a:lnTo>
                        <a:pt x="121" y="83"/>
                      </a:lnTo>
                      <a:lnTo>
                        <a:pt x="2" y="17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3" name="Freeform 176"/>
                <p:cNvSpPr>
                  <a:spLocks/>
                </p:cNvSpPr>
                <p:nvPr/>
              </p:nvSpPr>
              <p:spPr bwMode="auto">
                <a:xfrm>
                  <a:off x="1882" y="3420"/>
                  <a:ext cx="83" cy="29"/>
                </a:xfrm>
                <a:custGeom>
                  <a:avLst/>
                  <a:gdLst>
                    <a:gd name="T0" fmla="*/ 0 w 165"/>
                    <a:gd name="T1" fmla="*/ 31 h 57"/>
                    <a:gd name="T2" fmla="*/ 80 w 165"/>
                    <a:gd name="T3" fmla="*/ 16 h 57"/>
                    <a:gd name="T4" fmla="*/ 165 w 165"/>
                    <a:gd name="T5" fmla="*/ 0 h 57"/>
                    <a:gd name="T6" fmla="*/ 165 w 165"/>
                    <a:gd name="T7" fmla="*/ 23 h 57"/>
                    <a:gd name="T8" fmla="*/ 15 w 165"/>
                    <a:gd name="T9" fmla="*/ 57 h 57"/>
                    <a:gd name="T10" fmla="*/ 0 w 165"/>
                    <a:gd name="T11" fmla="*/ 31 h 57"/>
                    <a:gd name="T12" fmla="*/ 0 w 165"/>
                    <a:gd name="T13" fmla="*/ 31 h 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65"/>
                    <a:gd name="T22" fmla="*/ 0 h 57"/>
                    <a:gd name="T23" fmla="*/ 165 w 165"/>
                    <a:gd name="T24" fmla="*/ 57 h 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65" h="57">
                      <a:moveTo>
                        <a:pt x="0" y="31"/>
                      </a:moveTo>
                      <a:lnTo>
                        <a:pt x="80" y="16"/>
                      </a:lnTo>
                      <a:lnTo>
                        <a:pt x="165" y="0"/>
                      </a:lnTo>
                      <a:lnTo>
                        <a:pt x="165" y="23"/>
                      </a:lnTo>
                      <a:lnTo>
                        <a:pt x="15" y="57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4" name="Freeform 177"/>
                <p:cNvSpPr>
                  <a:spLocks/>
                </p:cNvSpPr>
                <p:nvPr/>
              </p:nvSpPr>
              <p:spPr bwMode="auto">
                <a:xfrm>
                  <a:off x="1305" y="1603"/>
                  <a:ext cx="345" cy="274"/>
                </a:xfrm>
                <a:custGeom>
                  <a:avLst/>
                  <a:gdLst>
                    <a:gd name="T0" fmla="*/ 26 w 690"/>
                    <a:gd name="T1" fmla="*/ 468 h 547"/>
                    <a:gd name="T2" fmla="*/ 24 w 690"/>
                    <a:gd name="T3" fmla="*/ 395 h 547"/>
                    <a:gd name="T4" fmla="*/ 0 w 690"/>
                    <a:gd name="T5" fmla="*/ 336 h 547"/>
                    <a:gd name="T6" fmla="*/ 19 w 690"/>
                    <a:gd name="T7" fmla="*/ 232 h 547"/>
                    <a:gd name="T8" fmla="*/ 45 w 690"/>
                    <a:gd name="T9" fmla="*/ 125 h 547"/>
                    <a:gd name="T10" fmla="*/ 116 w 690"/>
                    <a:gd name="T11" fmla="*/ 61 h 547"/>
                    <a:gd name="T12" fmla="*/ 155 w 690"/>
                    <a:gd name="T13" fmla="*/ 19 h 547"/>
                    <a:gd name="T14" fmla="*/ 245 w 690"/>
                    <a:gd name="T15" fmla="*/ 0 h 547"/>
                    <a:gd name="T16" fmla="*/ 165 w 690"/>
                    <a:gd name="T17" fmla="*/ 36 h 547"/>
                    <a:gd name="T18" fmla="*/ 136 w 690"/>
                    <a:gd name="T19" fmla="*/ 78 h 547"/>
                    <a:gd name="T20" fmla="*/ 195 w 690"/>
                    <a:gd name="T21" fmla="*/ 80 h 547"/>
                    <a:gd name="T22" fmla="*/ 157 w 690"/>
                    <a:gd name="T23" fmla="*/ 118 h 547"/>
                    <a:gd name="T24" fmla="*/ 102 w 690"/>
                    <a:gd name="T25" fmla="*/ 173 h 547"/>
                    <a:gd name="T26" fmla="*/ 77 w 690"/>
                    <a:gd name="T27" fmla="*/ 232 h 547"/>
                    <a:gd name="T28" fmla="*/ 150 w 690"/>
                    <a:gd name="T29" fmla="*/ 184 h 547"/>
                    <a:gd name="T30" fmla="*/ 203 w 690"/>
                    <a:gd name="T31" fmla="*/ 156 h 547"/>
                    <a:gd name="T32" fmla="*/ 235 w 690"/>
                    <a:gd name="T33" fmla="*/ 144 h 547"/>
                    <a:gd name="T34" fmla="*/ 292 w 690"/>
                    <a:gd name="T35" fmla="*/ 150 h 547"/>
                    <a:gd name="T36" fmla="*/ 304 w 690"/>
                    <a:gd name="T37" fmla="*/ 200 h 547"/>
                    <a:gd name="T38" fmla="*/ 260 w 690"/>
                    <a:gd name="T39" fmla="*/ 221 h 547"/>
                    <a:gd name="T40" fmla="*/ 190 w 690"/>
                    <a:gd name="T41" fmla="*/ 226 h 547"/>
                    <a:gd name="T42" fmla="*/ 95 w 690"/>
                    <a:gd name="T43" fmla="*/ 255 h 547"/>
                    <a:gd name="T44" fmla="*/ 62 w 690"/>
                    <a:gd name="T45" fmla="*/ 285 h 547"/>
                    <a:gd name="T46" fmla="*/ 148 w 690"/>
                    <a:gd name="T47" fmla="*/ 281 h 547"/>
                    <a:gd name="T48" fmla="*/ 192 w 690"/>
                    <a:gd name="T49" fmla="*/ 283 h 547"/>
                    <a:gd name="T50" fmla="*/ 252 w 690"/>
                    <a:gd name="T51" fmla="*/ 317 h 547"/>
                    <a:gd name="T52" fmla="*/ 319 w 690"/>
                    <a:gd name="T53" fmla="*/ 346 h 547"/>
                    <a:gd name="T54" fmla="*/ 357 w 690"/>
                    <a:gd name="T55" fmla="*/ 321 h 547"/>
                    <a:gd name="T56" fmla="*/ 351 w 690"/>
                    <a:gd name="T57" fmla="*/ 278 h 547"/>
                    <a:gd name="T58" fmla="*/ 355 w 690"/>
                    <a:gd name="T59" fmla="*/ 232 h 547"/>
                    <a:gd name="T60" fmla="*/ 397 w 690"/>
                    <a:gd name="T61" fmla="*/ 297 h 547"/>
                    <a:gd name="T62" fmla="*/ 435 w 690"/>
                    <a:gd name="T63" fmla="*/ 346 h 547"/>
                    <a:gd name="T64" fmla="*/ 524 w 690"/>
                    <a:gd name="T65" fmla="*/ 354 h 547"/>
                    <a:gd name="T66" fmla="*/ 602 w 690"/>
                    <a:gd name="T67" fmla="*/ 363 h 547"/>
                    <a:gd name="T68" fmla="*/ 690 w 690"/>
                    <a:gd name="T69" fmla="*/ 392 h 547"/>
                    <a:gd name="T70" fmla="*/ 579 w 690"/>
                    <a:gd name="T71" fmla="*/ 371 h 547"/>
                    <a:gd name="T72" fmla="*/ 454 w 690"/>
                    <a:gd name="T73" fmla="*/ 374 h 547"/>
                    <a:gd name="T74" fmla="*/ 319 w 690"/>
                    <a:gd name="T75" fmla="*/ 395 h 547"/>
                    <a:gd name="T76" fmla="*/ 233 w 690"/>
                    <a:gd name="T77" fmla="*/ 411 h 547"/>
                    <a:gd name="T78" fmla="*/ 180 w 690"/>
                    <a:gd name="T79" fmla="*/ 426 h 547"/>
                    <a:gd name="T80" fmla="*/ 235 w 690"/>
                    <a:gd name="T81" fmla="*/ 473 h 547"/>
                    <a:gd name="T82" fmla="*/ 321 w 690"/>
                    <a:gd name="T83" fmla="*/ 519 h 547"/>
                    <a:gd name="T84" fmla="*/ 395 w 690"/>
                    <a:gd name="T85" fmla="*/ 528 h 547"/>
                    <a:gd name="T86" fmla="*/ 481 w 690"/>
                    <a:gd name="T87" fmla="*/ 528 h 547"/>
                    <a:gd name="T88" fmla="*/ 378 w 690"/>
                    <a:gd name="T89" fmla="*/ 547 h 547"/>
                    <a:gd name="T90" fmla="*/ 315 w 690"/>
                    <a:gd name="T91" fmla="*/ 534 h 547"/>
                    <a:gd name="T92" fmla="*/ 247 w 690"/>
                    <a:gd name="T93" fmla="*/ 506 h 547"/>
                    <a:gd name="T94" fmla="*/ 192 w 690"/>
                    <a:gd name="T95" fmla="*/ 470 h 547"/>
                    <a:gd name="T96" fmla="*/ 140 w 690"/>
                    <a:gd name="T97" fmla="*/ 447 h 547"/>
                    <a:gd name="T98" fmla="*/ 26 w 690"/>
                    <a:gd name="T99" fmla="*/ 468 h 547"/>
                    <a:gd name="T100" fmla="*/ 26 w 690"/>
                    <a:gd name="T101" fmla="*/ 468 h 547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690"/>
                    <a:gd name="T154" fmla="*/ 0 h 547"/>
                    <a:gd name="T155" fmla="*/ 690 w 690"/>
                    <a:gd name="T156" fmla="*/ 547 h 547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690" h="547">
                      <a:moveTo>
                        <a:pt x="26" y="468"/>
                      </a:moveTo>
                      <a:lnTo>
                        <a:pt x="24" y="395"/>
                      </a:lnTo>
                      <a:lnTo>
                        <a:pt x="0" y="336"/>
                      </a:lnTo>
                      <a:lnTo>
                        <a:pt x="19" y="232"/>
                      </a:lnTo>
                      <a:lnTo>
                        <a:pt x="45" y="125"/>
                      </a:lnTo>
                      <a:lnTo>
                        <a:pt x="116" y="61"/>
                      </a:lnTo>
                      <a:lnTo>
                        <a:pt x="155" y="19"/>
                      </a:lnTo>
                      <a:lnTo>
                        <a:pt x="245" y="0"/>
                      </a:lnTo>
                      <a:lnTo>
                        <a:pt x="165" y="36"/>
                      </a:lnTo>
                      <a:lnTo>
                        <a:pt x="136" y="78"/>
                      </a:lnTo>
                      <a:lnTo>
                        <a:pt x="195" y="80"/>
                      </a:lnTo>
                      <a:lnTo>
                        <a:pt x="157" y="118"/>
                      </a:lnTo>
                      <a:lnTo>
                        <a:pt x="102" y="173"/>
                      </a:lnTo>
                      <a:lnTo>
                        <a:pt x="77" y="232"/>
                      </a:lnTo>
                      <a:lnTo>
                        <a:pt x="150" y="184"/>
                      </a:lnTo>
                      <a:lnTo>
                        <a:pt x="203" y="156"/>
                      </a:lnTo>
                      <a:lnTo>
                        <a:pt x="235" y="144"/>
                      </a:lnTo>
                      <a:lnTo>
                        <a:pt x="292" y="150"/>
                      </a:lnTo>
                      <a:lnTo>
                        <a:pt x="304" y="200"/>
                      </a:lnTo>
                      <a:lnTo>
                        <a:pt x="260" y="221"/>
                      </a:lnTo>
                      <a:lnTo>
                        <a:pt x="190" y="226"/>
                      </a:lnTo>
                      <a:lnTo>
                        <a:pt x="95" y="255"/>
                      </a:lnTo>
                      <a:lnTo>
                        <a:pt x="62" y="285"/>
                      </a:lnTo>
                      <a:lnTo>
                        <a:pt x="148" y="281"/>
                      </a:lnTo>
                      <a:lnTo>
                        <a:pt x="192" y="283"/>
                      </a:lnTo>
                      <a:lnTo>
                        <a:pt x="252" y="317"/>
                      </a:lnTo>
                      <a:lnTo>
                        <a:pt x="319" y="346"/>
                      </a:lnTo>
                      <a:lnTo>
                        <a:pt x="357" y="321"/>
                      </a:lnTo>
                      <a:lnTo>
                        <a:pt x="351" y="278"/>
                      </a:lnTo>
                      <a:lnTo>
                        <a:pt x="355" y="232"/>
                      </a:lnTo>
                      <a:lnTo>
                        <a:pt x="397" y="297"/>
                      </a:lnTo>
                      <a:lnTo>
                        <a:pt x="435" y="346"/>
                      </a:lnTo>
                      <a:lnTo>
                        <a:pt x="524" y="354"/>
                      </a:lnTo>
                      <a:lnTo>
                        <a:pt x="602" y="363"/>
                      </a:lnTo>
                      <a:lnTo>
                        <a:pt x="690" y="392"/>
                      </a:lnTo>
                      <a:lnTo>
                        <a:pt x="579" y="371"/>
                      </a:lnTo>
                      <a:lnTo>
                        <a:pt x="454" y="374"/>
                      </a:lnTo>
                      <a:lnTo>
                        <a:pt x="319" y="395"/>
                      </a:lnTo>
                      <a:lnTo>
                        <a:pt x="233" y="411"/>
                      </a:lnTo>
                      <a:lnTo>
                        <a:pt x="180" y="426"/>
                      </a:lnTo>
                      <a:lnTo>
                        <a:pt x="235" y="473"/>
                      </a:lnTo>
                      <a:lnTo>
                        <a:pt x="321" y="519"/>
                      </a:lnTo>
                      <a:lnTo>
                        <a:pt x="395" y="528"/>
                      </a:lnTo>
                      <a:lnTo>
                        <a:pt x="481" y="528"/>
                      </a:lnTo>
                      <a:lnTo>
                        <a:pt x="378" y="547"/>
                      </a:lnTo>
                      <a:lnTo>
                        <a:pt x="315" y="534"/>
                      </a:lnTo>
                      <a:lnTo>
                        <a:pt x="247" y="506"/>
                      </a:lnTo>
                      <a:lnTo>
                        <a:pt x="192" y="470"/>
                      </a:lnTo>
                      <a:lnTo>
                        <a:pt x="140" y="447"/>
                      </a:lnTo>
                      <a:lnTo>
                        <a:pt x="26" y="4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5" name="Freeform 178"/>
                <p:cNvSpPr>
                  <a:spLocks/>
                </p:cNvSpPr>
                <p:nvPr/>
              </p:nvSpPr>
              <p:spPr bwMode="auto">
                <a:xfrm>
                  <a:off x="1407" y="1627"/>
                  <a:ext cx="197" cy="30"/>
                </a:xfrm>
                <a:custGeom>
                  <a:avLst/>
                  <a:gdLst>
                    <a:gd name="T0" fmla="*/ 51 w 394"/>
                    <a:gd name="T1" fmla="*/ 11 h 60"/>
                    <a:gd name="T2" fmla="*/ 150 w 394"/>
                    <a:gd name="T3" fmla="*/ 28 h 60"/>
                    <a:gd name="T4" fmla="*/ 257 w 394"/>
                    <a:gd name="T5" fmla="*/ 0 h 60"/>
                    <a:gd name="T6" fmla="*/ 394 w 394"/>
                    <a:gd name="T7" fmla="*/ 30 h 60"/>
                    <a:gd name="T8" fmla="*/ 266 w 394"/>
                    <a:gd name="T9" fmla="*/ 30 h 60"/>
                    <a:gd name="T10" fmla="*/ 173 w 394"/>
                    <a:gd name="T11" fmla="*/ 60 h 60"/>
                    <a:gd name="T12" fmla="*/ 74 w 394"/>
                    <a:gd name="T13" fmla="*/ 30 h 60"/>
                    <a:gd name="T14" fmla="*/ 0 w 394"/>
                    <a:gd name="T15" fmla="*/ 17 h 60"/>
                    <a:gd name="T16" fmla="*/ 51 w 394"/>
                    <a:gd name="T17" fmla="*/ 11 h 60"/>
                    <a:gd name="T18" fmla="*/ 51 w 394"/>
                    <a:gd name="T19" fmla="*/ 11 h 6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4"/>
                    <a:gd name="T31" fmla="*/ 0 h 60"/>
                    <a:gd name="T32" fmla="*/ 394 w 394"/>
                    <a:gd name="T33" fmla="*/ 60 h 6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4" h="60">
                      <a:moveTo>
                        <a:pt x="51" y="11"/>
                      </a:moveTo>
                      <a:lnTo>
                        <a:pt x="150" y="28"/>
                      </a:lnTo>
                      <a:lnTo>
                        <a:pt x="257" y="0"/>
                      </a:lnTo>
                      <a:lnTo>
                        <a:pt x="394" y="30"/>
                      </a:lnTo>
                      <a:lnTo>
                        <a:pt x="266" y="30"/>
                      </a:lnTo>
                      <a:lnTo>
                        <a:pt x="173" y="60"/>
                      </a:lnTo>
                      <a:lnTo>
                        <a:pt x="74" y="30"/>
                      </a:lnTo>
                      <a:lnTo>
                        <a:pt x="0" y="17"/>
                      </a:lnTo>
                      <a:lnTo>
                        <a:pt x="51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6" name="Freeform 179"/>
                <p:cNvSpPr>
                  <a:spLocks/>
                </p:cNvSpPr>
                <p:nvPr/>
              </p:nvSpPr>
              <p:spPr bwMode="auto">
                <a:xfrm>
                  <a:off x="1457" y="1613"/>
                  <a:ext cx="48" cy="10"/>
                </a:xfrm>
                <a:custGeom>
                  <a:avLst/>
                  <a:gdLst>
                    <a:gd name="T0" fmla="*/ 0 w 95"/>
                    <a:gd name="T1" fmla="*/ 6 h 19"/>
                    <a:gd name="T2" fmla="*/ 55 w 95"/>
                    <a:gd name="T3" fmla="*/ 19 h 19"/>
                    <a:gd name="T4" fmla="*/ 95 w 95"/>
                    <a:gd name="T5" fmla="*/ 4 h 19"/>
                    <a:gd name="T6" fmla="*/ 51 w 95"/>
                    <a:gd name="T7" fmla="*/ 0 h 19"/>
                    <a:gd name="T8" fmla="*/ 0 w 95"/>
                    <a:gd name="T9" fmla="*/ 6 h 19"/>
                    <a:gd name="T10" fmla="*/ 0 w 95"/>
                    <a:gd name="T11" fmla="*/ 6 h 1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5"/>
                    <a:gd name="T19" fmla="*/ 0 h 19"/>
                    <a:gd name="T20" fmla="*/ 95 w 95"/>
                    <a:gd name="T21" fmla="*/ 19 h 1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5" h="19">
                      <a:moveTo>
                        <a:pt x="0" y="6"/>
                      </a:moveTo>
                      <a:lnTo>
                        <a:pt x="55" y="19"/>
                      </a:lnTo>
                      <a:lnTo>
                        <a:pt x="95" y="4"/>
                      </a:lnTo>
                      <a:lnTo>
                        <a:pt x="51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7" name="Freeform 180"/>
                <p:cNvSpPr>
                  <a:spLocks/>
                </p:cNvSpPr>
                <p:nvPr/>
              </p:nvSpPr>
              <p:spPr bwMode="auto">
                <a:xfrm>
                  <a:off x="1446" y="1600"/>
                  <a:ext cx="290" cy="271"/>
                </a:xfrm>
                <a:custGeom>
                  <a:avLst/>
                  <a:gdLst>
                    <a:gd name="T0" fmla="*/ 0 w 580"/>
                    <a:gd name="T1" fmla="*/ 8 h 542"/>
                    <a:gd name="T2" fmla="*/ 158 w 580"/>
                    <a:gd name="T3" fmla="*/ 23 h 542"/>
                    <a:gd name="T4" fmla="*/ 241 w 580"/>
                    <a:gd name="T5" fmla="*/ 23 h 542"/>
                    <a:gd name="T6" fmla="*/ 363 w 580"/>
                    <a:gd name="T7" fmla="*/ 63 h 542"/>
                    <a:gd name="T8" fmla="*/ 249 w 580"/>
                    <a:gd name="T9" fmla="*/ 78 h 542"/>
                    <a:gd name="T10" fmla="*/ 308 w 580"/>
                    <a:gd name="T11" fmla="*/ 95 h 542"/>
                    <a:gd name="T12" fmla="*/ 352 w 580"/>
                    <a:gd name="T13" fmla="*/ 97 h 542"/>
                    <a:gd name="T14" fmla="*/ 384 w 580"/>
                    <a:gd name="T15" fmla="*/ 206 h 542"/>
                    <a:gd name="T16" fmla="*/ 405 w 580"/>
                    <a:gd name="T17" fmla="*/ 329 h 542"/>
                    <a:gd name="T18" fmla="*/ 253 w 580"/>
                    <a:gd name="T19" fmla="*/ 369 h 542"/>
                    <a:gd name="T20" fmla="*/ 403 w 580"/>
                    <a:gd name="T21" fmla="*/ 396 h 542"/>
                    <a:gd name="T22" fmla="*/ 510 w 580"/>
                    <a:gd name="T23" fmla="*/ 457 h 542"/>
                    <a:gd name="T24" fmla="*/ 567 w 580"/>
                    <a:gd name="T25" fmla="*/ 510 h 542"/>
                    <a:gd name="T26" fmla="*/ 549 w 580"/>
                    <a:gd name="T27" fmla="*/ 517 h 542"/>
                    <a:gd name="T28" fmla="*/ 445 w 580"/>
                    <a:gd name="T29" fmla="*/ 504 h 542"/>
                    <a:gd name="T30" fmla="*/ 363 w 580"/>
                    <a:gd name="T31" fmla="*/ 508 h 542"/>
                    <a:gd name="T32" fmla="*/ 325 w 580"/>
                    <a:gd name="T33" fmla="*/ 523 h 542"/>
                    <a:gd name="T34" fmla="*/ 420 w 580"/>
                    <a:gd name="T35" fmla="*/ 517 h 542"/>
                    <a:gd name="T36" fmla="*/ 521 w 580"/>
                    <a:gd name="T37" fmla="*/ 533 h 542"/>
                    <a:gd name="T38" fmla="*/ 568 w 580"/>
                    <a:gd name="T39" fmla="*/ 542 h 542"/>
                    <a:gd name="T40" fmla="*/ 580 w 580"/>
                    <a:gd name="T41" fmla="*/ 514 h 542"/>
                    <a:gd name="T42" fmla="*/ 553 w 580"/>
                    <a:gd name="T43" fmla="*/ 479 h 542"/>
                    <a:gd name="T44" fmla="*/ 477 w 580"/>
                    <a:gd name="T45" fmla="*/ 420 h 542"/>
                    <a:gd name="T46" fmla="*/ 424 w 580"/>
                    <a:gd name="T47" fmla="*/ 380 h 542"/>
                    <a:gd name="T48" fmla="*/ 418 w 580"/>
                    <a:gd name="T49" fmla="*/ 272 h 542"/>
                    <a:gd name="T50" fmla="*/ 378 w 580"/>
                    <a:gd name="T51" fmla="*/ 59 h 542"/>
                    <a:gd name="T52" fmla="*/ 240 w 580"/>
                    <a:gd name="T53" fmla="*/ 6 h 542"/>
                    <a:gd name="T54" fmla="*/ 125 w 580"/>
                    <a:gd name="T55" fmla="*/ 8 h 542"/>
                    <a:gd name="T56" fmla="*/ 61 w 580"/>
                    <a:gd name="T57" fmla="*/ 0 h 542"/>
                    <a:gd name="T58" fmla="*/ 0 w 580"/>
                    <a:gd name="T59" fmla="*/ 8 h 542"/>
                    <a:gd name="T60" fmla="*/ 0 w 580"/>
                    <a:gd name="T61" fmla="*/ 8 h 542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580"/>
                    <a:gd name="T94" fmla="*/ 0 h 542"/>
                    <a:gd name="T95" fmla="*/ 580 w 580"/>
                    <a:gd name="T96" fmla="*/ 542 h 542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580" h="542">
                      <a:moveTo>
                        <a:pt x="0" y="8"/>
                      </a:moveTo>
                      <a:lnTo>
                        <a:pt x="158" y="23"/>
                      </a:lnTo>
                      <a:lnTo>
                        <a:pt x="241" y="23"/>
                      </a:lnTo>
                      <a:lnTo>
                        <a:pt x="363" y="63"/>
                      </a:lnTo>
                      <a:lnTo>
                        <a:pt x="249" y="78"/>
                      </a:lnTo>
                      <a:lnTo>
                        <a:pt x="308" y="95"/>
                      </a:lnTo>
                      <a:lnTo>
                        <a:pt x="352" y="97"/>
                      </a:lnTo>
                      <a:lnTo>
                        <a:pt x="384" y="206"/>
                      </a:lnTo>
                      <a:lnTo>
                        <a:pt x="405" y="329"/>
                      </a:lnTo>
                      <a:lnTo>
                        <a:pt x="253" y="369"/>
                      </a:lnTo>
                      <a:lnTo>
                        <a:pt x="403" y="396"/>
                      </a:lnTo>
                      <a:lnTo>
                        <a:pt x="510" y="457"/>
                      </a:lnTo>
                      <a:lnTo>
                        <a:pt x="567" y="510"/>
                      </a:lnTo>
                      <a:lnTo>
                        <a:pt x="549" y="517"/>
                      </a:lnTo>
                      <a:lnTo>
                        <a:pt x="445" y="504"/>
                      </a:lnTo>
                      <a:lnTo>
                        <a:pt x="363" y="508"/>
                      </a:lnTo>
                      <a:lnTo>
                        <a:pt x="325" y="523"/>
                      </a:lnTo>
                      <a:lnTo>
                        <a:pt x="420" y="517"/>
                      </a:lnTo>
                      <a:lnTo>
                        <a:pt x="521" y="533"/>
                      </a:lnTo>
                      <a:lnTo>
                        <a:pt x="568" y="542"/>
                      </a:lnTo>
                      <a:lnTo>
                        <a:pt x="580" y="514"/>
                      </a:lnTo>
                      <a:lnTo>
                        <a:pt x="553" y="479"/>
                      </a:lnTo>
                      <a:lnTo>
                        <a:pt x="477" y="420"/>
                      </a:lnTo>
                      <a:lnTo>
                        <a:pt x="424" y="380"/>
                      </a:lnTo>
                      <a:lnTo>
                        <a:pt x="418" y="272"/>
                      </a:lnTo>
                      <a:lnTo>
                        <a:pt x="378" y="59"/>
                      </a:lnTo>
                      <a:lnTo>
                        <a:pt x="240" y="6"/>
                      </a:lnTo>
                      <a:lnTo>
                        <a:pt x="125" y="8"/>
                      </a:lnTo>
                      <a:lnTo>
                        <a:pt x="61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8" name="Freeform 181"/>
                <p:cNvSpPr>
                  <a:spLocks/>
                </p:cNvSpPr>
                <p:nvPr/>
              </p:nvSpPr>
              <p:spPr bwMode="auto">
                <a:xfrm>
                  <a:off x="1519" y="1968"/>
                  <a:ext cx="40" cy="31"/>
                </a:xfrm>
                <a:custGeom>
                  <a:avLst/>
                  <a:gdLst>
                    <a:gd name="T0" fmla="*/ 80 w 80"/>
                    <a:gd name="T1" fmla="*/ 25 h 63"/>
                    <a:gd name="T2" fmla="*/ 0 w 80"/>
                    <a:gd name="T3" fmla="*/ 63 h 63"/>
                    <a:gd name="T4" fmla="*/ 48 w 80"/>
                    <a:gd name="T5" fmla="*/ 28 h 63"/>
                    <a:gd name="T6" fmla="*/ 78 w 80"/>
                    <a:gd name="T7" fmla="*/ 0 h 63"/>
                    <a:gd name="T8" fmla="*/ 80 w 80"/>
                    <a:gd name="T9" fmla="*/ 25 h 63"/>
                    <a:gd name="T10" fmla="*/ 80 w 80"/>
                    <a:gd name="T11" fmla="*/ 25 h 6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0"/>
                    <a:gd name="T19" fmla="*/ 0 h 63"/>
                    <a:gd name="T20" fmla="*/ 80 w 80"/>
                    <a:gd name="T21" fmla="*/ 63 h 6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0" h="63">
                      <a:moveTo>
                        <a:pt x="80" y="25"/>
                      </a:moveTo>
                      <a:lnTo>
                        <a:pt x="0" y="63"/>
                      </a:lnTo>
                      <a:lnTo>
                        <a:pt x="48" y="28"/>
                      </a:lnTo>
                      <a:lnTo>
                        <a:pt x="78" y="0"/>
                      </a:lnTo>
                      <a:lnTo>
                        <a:pt x="80" y="2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09" name="Freeform 182"/>
                <p:cNvSpPr>
                  <a:spLocks/>
                </p:cNvSpPr>
                <p:nvPr/>
              </p:nvSpPr>
              <p:spPr bwMode="auto">
                <a:xfrm>
                  <a:off x="1655" y="3449"/>
                  <a:ext cx="106" cy="59"/>
                </a:xfrm>
                <a:custGeom>
                  <a:avLst/>
                  <a:gdLst>
                    <a:gd name="T0" fmla="*/ 6 w 211"/>
                    <a:gd name="T1" fmla="*/ 10 h 118"/>
                    <a:gd name="T2" fmla="*/ 0 w 211"/>
                    <a:gd name="T3" fmla="*/ 40 h 118"/>
                    <a:gd name="T4" fmla="*/ 12 w 211"/>
                    <a:gd name="T5" fmla="*/ 90 h 118"/>
                    <a:gd name="T6" fmla="*/ 55 w 211"/>
                    <a:gd name="T7" fmla="*/ 118 h 118"/>
                    <a:gd name="T8" fmla="*/ 86 w 211"/>
                    <a:gd name="T9" fmla="*/ 118 h 118"/>
                    <a:gd name="T10" fmla="*/ 211 w 211"/>
                    <a:gd name="T11" fmla="*/ 37 h 118"/>
                    <a:gd name="T12" fmla="*/ 76 w 211"/>
                    <a:gd name="T13" fmla="*/ 99 h 118"/>
                    <a:gd name="T14" fmla="*/ 29 w 211"/>
                    <a:gd name="T15" fmla="*/ 88 h 118"/>
                    <a:gd name="T16" fmla="*/ 10 w 211"/>
                    <a:gd name="T17" fmla="*/ 44 h 118"/>
                    <a:gd name="T18" fmla="*/ 14 w 211"/>
                    <a:gd name="T19" fmla="*/ 0 h 118"/>
                    <a:gd name="T20" fmla="*/ 6 w 211"/>
                    <a:gd name="T21" fmla="*/ 10 h 118"/>
                    <a:gd name="T22" fmla="*/ 6 w 211"/>
                    <a:gd name="T23" fmla="*/ 10 h 11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11"/>
                    <a:gd name="T37" fmla="*/ 0 h 118"/>
                    <a:gd name="T38" fmla="*/ 211 w 211"/>
                    <a:gd name="T39" fmla="*/ 118 h 11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11" h="118">
                      <a:moveTo>
                        <a:pt x="6" y="10"/>
                      </a:moveTo>
                      <a:lnTo>
                        <a:pt x="0" y="40"/>
                      </a:lnTo>
                      <a:lnTo>
                        <a:pt x="12" y="90"/>
                      </a:lnTo>
                      <a:lnTo>
                        <a:pt x="55" y="118"/>
                      </a:lnTo>
                      <a:lnTo>
                        <a:pt x="86" y="118"/>
                      </a:lnTo>
                      <a:lnTo>
                        <a:pt x="211" y="37"/>
                      </a:lnTo>
                      <a:lnTo>
                        <a:pt x="76" y="99"/>
                      </a:lnTo>
                      <a:lnTo>
                        <a:pt x="29" y="88"/>
                      </a:lnTo>
                      <a:lnTo>
                        <a:pt x="10" y="44"/>
                      </a:lnTo>
                      <a:lnTo>
                        <a:pt x="14" y="0"/>
                      </a:lnTo>
                      <a:lnTo>
                        <a:pt x="6" y="10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0" name="Freeform 183"/>
                <p:cNvSpPr>
                  <a:spLocks/>
                </p:cNvSpPr>
                <p:nvPr/>
              </p:nvSpPr>
              <p:spPr bwMode="auto">
                <a:xfrm>
                  <a:off x="1798" y="3549"/>
                  <a:ext cx="56" cy="84"/>
                </a:xfrm>
                <a:custGeom>
                  <a:avLst/>
                  <a:gdLst>
                    <a:gd name="T0" fmla="*/ 0 w 113"/>
                    <a:gd name="T1" fmla="*/ 135 h 167"/>
                    <a:gd name="T2" fmla="*/ 58 w 113"/>
                    <a:gd name="T3" fmla="*/ 84 h 167"/>
                    <a:gd name="T4" fmla="*/ 44 w 113"/>
                    <a:gd name="T5" fmla="*/ 0 h 167"/>
                    <a:gd name="T6" fmla="*/ 96 w 113"/>
                    <a:gd name="T7" fmla="*/ 32 h 167"/>
                    <a:gd name="T8" fmla="*/ 113 w 113"/>
                    <a:gd name="T9" fmla="*/ 103 h 167"/>
                    <a:gd name="T10" fmla="*/ 27 w 113"/>
                    <a:gd name="T11" fmla="*/ 167 h 167"/>
                    <a:gd name="T12" fmla="*/ 0 w 113"/>
                    <a:gd name="T13" fmla="*/ 135 h 167"/>
                    <a:gd name="T14" fmla="*/ 0 w 113"/>
                    <a:gd name="T15" fmla="*/ 135 h 16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13"/>
                    <a:gd name="T25" fmla="*/ 0 h 167"/>
                    <a:gd name="T26" fmla="*/ 113 w 113"/>
                    <a:gd name="T27" fmla="*/ 167 h 16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13" h="167">
                      <a:moveTo>
                        <a:pt x="0" y="135"/>
                      </a:moveTo>
                      <a:lnTo>
                        <a:pt x="58" y="84"/>
                      </a:lnTo>
                      <a:lnTo>
                        <a:pt x="44" y="0"/>
                      </a:lnTo>
                      <a:lnTo>
                        <a:pt x="96" y="32"/>
                      </a:lnTo>
                      <a:lnTo>
                        <a:pt x="113" y="103"/>
                      </a:lnTo>
                      <a:lnTo>
                        <a:pt x="27" y="167"/>
                      </a:lnTo>
                      <a:lnTo>
                        <a:pt x="0" y="135"/>
                      </a:lnTo>
                      <a:close/>
                    </a:path>
                  </a:pathLst>
                </a:custGeom>
                <a:solidFill>
                  <a:srgbClr val="CBE5C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1" name="Freeform 184"/>
                <p:cNvSpPr>
                  <a:spLocks/>
                </p:cNvSpPr>
                <p:nvPr/>
              </p:nvSpPr>
              <p:spPr bwMode="auto">
                <a:xfrm>
                  <a:off x="1992" y="3603"/>
                  <a:ext cx="61" cy="43"/>
                </a:xfrm>
                <a:custGeom>
                  <a:avLst/>
                  <a:gdLst>
                    <a:gd name="T0" fmla="*/ 42 w 124"/>
                    <a:gd name="T1" fmla="*/ 2 h 88"/>
                    <a:gd name="T2" fmla="*/ 76 w 124"/>
                    <a:gd name="T3" fmla="*/ 23 h 88"/>
                    <a:gd name="T4" fmla="*/ 124 w 124"/>
                    <a:gd name="T5" fmla="*/ 71 h 88"/>
                    <a:gd name="T6" fmla="*/ 101 w 124"/>
                    <a:gd name="T7" fmla="*/ 88 h 88"/>
                    <a:gd name="T8" fmla="*/ 38 w 124"/>
                    <a:gd name="T9" fmla="*/ 80 h 88"/>
                    <a:gd name="T10" fmla="*/ 52 w 124"/>
                    <a:gd name="T11" fmla="*/ 40 h 88"/>
                    <a:gd name="T12" fmla="*/ 0 w 124"/>
                    <a:gd name="T13" fmla="*/ 21 h 88"/>
                    <a:gd name="T14" fmla="*/ 42 w 124"/>
                    <a:gd name="T15" fmla="*/ 17 h 88"/>
                    <a:gd name="T16" fmla="*/ 14 w 124"/>
                    <a:gd name="T17" fmla="*/ 0 h 88"/>
                    <a:gd name="T18" fmla="*/ 42 w 124"/>
                    <a:gd name="T19" fmla="*/ 2 h 88"/>
                    <a:gd name="T20" fmla="*/ 42 w 124"/>
                    <a:gd name="T21" fmla="*/ 2 h 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4"/>
                    <a:gd name="T34" fmla="*/ 0 h 88"/>
                    <a:gd name="T35" fmla="*/ 124 w 124"/>
                    <a:gd name="T36" fmla="*/ 88 h 8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4" h="88">
                      <a:moveTo>
                        <a:pt x="42" y="2"/>
                      </a:moveTo>
                      <a:lnTo>
                        <a:pt x="76" y="23"/>
                      </a:lnTo>
                      <a:lnTo>
                        <a:pt x="124" y="71"/>
                      </a:lnTo>
                      <a:lnTo>
                        <a:pt x="101" y="88"/>
                      </a:lnTo>
                      <a:lnTo>
                        <a:pt x="38" y="80"/>
                      </a:lnTo>
                      <a:lnTo>
                        <a:pt x="52" y="40"/>
                      </a:lnTo>
                      <a:lnTo>
                        <a:pt x="0" y="21"/>
                      </a:lnTo>
                      <a:lnTo>
                        <a:pt x="42" y="17"/>
                      </a:lnTo>
                      <a:lnTo>
                        <a:pt x="14" y="0"/>
                      </a:lnTo>
                      <a:lnTo>
                        <a:pt x="42" y="2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2" name="Freeform 185"/>
                <p:cNvSpPr>
                  <a:spLocks/>
                </p:cNvSpPr>
                <p:nvPr/>
              </p:nvSpPr>
              <p:spPr bwMode="auto">
                <a:xfrm>
                  <a:off x="1803" y="3422"/>
                  <a:ext cx="68" cy="11"/>
                </a:xfrm>
                <a:custGeom>
                  <a:avLst/>
                  <a:gdLst>
                    <a:gd name="T0" fmla="*/ 17 w 135"/>
                    <a:gd name="T1" fmla="*/ 0 h 21"/>
                    <a:gd name="T2" fmla="*/ 135 w 135"/>
                    <a:gd name="T3" fmla="*/ 4 h 21"/>
                    <a:gd name="T4" fmla="*/ 23 w 135"/>
                    <a:gd name="T5" fmla="*/ 19 h 21"/>
                    <a:gd name="T6" fmla="*/ 0 w 135"/>
                    <a:gd name="T7" fmla="*/ 21 h 21"/>
                    <a:gd name="T8" fmla="*/ 17 w 135"/>
                    <a:gd name="T9" fmla="*/ 0 h 21"/>
                    <a:gd name="T10" fmla="*/ 17 w 135"/>
                    <a:gd name="T11" fmla="*/ 0 h 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35"/>
                    <a:gd name="T19" fmla="*/ 0 h 21"/>
                    <a:gd name="T20" fmla="*/ 135 w 135"/>
                    <a:gd name="T21" fmla="*/ 21 h 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35" h="21">
                      <a:moveTo>
                        <a:pt x="17" y="0"/>
                      </a:moveTo>
                      <a:lnTo>
                        <a:pt x="135" y="4"/>
                      </a:lnTo>
                      <a:lnTo>
                        <a:pt x="23" y="19"/>
                      </a:lnTo>
                      <a:lnTo>
                        <a:pt x="0" y="21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B8CC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3" name="Freeform 186"/>
                <p:cNvSpPr>
                  <a:spLocks/>
                </p:cNvSpPr>
                <p:nvPr/>
              </p:nvSpPr>
              <p:spPr bwMode="auto">
                <a:xfrm>
                  <a:off x="1915" y="2931"/>
                  <a:ext cx="78" cy="41"/>
                </a:xfrm>
                <a:custGeom>
                  <a:avLst/>
                  <a:gdLst>
                    <a:gd name="T0" fmla="*/ 156 w 156"/>
                    <a:gd name="T1" fmla="*/ 69 h 82"/>
                    <a:gd name="T2" fmla="*/ 141 w 156"/>
                    <a:gd name="T3" fmla="*/ 33 h 82"/>
                    <a:gd name="T4" fmla="*/ 88 w 156"/>
                    <a:gd name="T5" fmla="*/ 8 h 82"/>
                    <a:gd name="T6" fmla="*/ 57 w 156"/>
                    <a:gd name="T7" fmla="*/ 0 h 82"/>
                    <a:gd name="T8" fmla="*/ 25 w 156"/>
                    <a:gd name="T9" fmla="*/ 14 h 82"/>
                    <a:gd name="T10" fmla="*/ 0 w 156"/>
                    <a:gd name="T11" fmla="*/ 44 h 82"/>
                    <a:gd name="T12" fmla="*/ 12 w 156"/>
                    <a:gd name="T13" fmla="*/ 67 h 82"/>
                    <a:gd name="T14" fmla="*/ 46 w 156"/>
                    <a:gd name="T15" fmla="*/ 63 h 82"/>
                    <a:gd name="T16" fmla="*/ 78 w 156"/>
                    <a:gd name="T17" fmla="*/ 40 h 82"/>
                    <a:gd name="T18" fmla="*/ 101 w 156"/>
                    <a:gd name="T19" fmla="*/ 42 h 82"/>
                    <a:gd name="T20" fmla="*/ 116 w 156"/>
                    <a:gd name="T21" fmla="*/ 75 h 82"/>
                    <a:gd name="T22" fmla="*/ 152 w 156"/>
                    <a:gd name="T23" fmla="*/ 82 h 82"/>
                    <a:gd name="T24" fmla="*/ 156 w 156"/>
                    <a:gd name="T25" fmla="*/ 69 h 82"/>
                    <a:gd name="T26" fmla="*/ 156 w 156"/>
                    <a:gd name="T27" fmla="*/ 69 h 8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56"/>
                    <a:gd name="T43" fmla="*/ 0 h 82"/>
                    <a:gd name="T44" fmla="*/ 156 w 156"/>
                    <a:gd name="T45" fmla="*/ 82 h 8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56" h="82">
                      <a:moveTo>
                        <a:pt x="156" y="69"/>
                      </a:moveTo>
                      <a:lnTo>
                        <a:pt x="141" y="33"/>
                      </a:lnTo>
                      <a:lnTo>
                        <a:pt x="88" y="8"/>
                      </a:lnTo>
                      <a:lnTo>
                        <a:pt x="57" y="0"/>
                      </a:lnTo>
                      <a:lnTo>
                        <a:pt x="25" y="14"/>
                      </a:lnTo>
                      <a:lnTo>
                        <a:pt x="0" y="44"/>
                      </a:lnTo>
                      <a:lnTo>
                        <a:pt x="12" y="67"/>
                      </a:lnTo>
                      <a:lnTo>
                        <a:pt x="46" y="63"/>
                      </a:lnTo>
                      <a:lnTo>
                        <a:pt x="78" y="40"/>
                      </a:lnTo>
                      <a:lnTo>
                        <a:pt x="101" y="42"/>
                      </a:lnTo>
                      <a:lnTo>
                        <a:pt x="116" y="75"/>
                      </a:lnTo>
                      <a:lnTo>
                        <a:pt x="152" y="82"/>
                      </a:lnTo>
                      <a:lnTo>
                        <a:pt x="156" y="6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4" name="Freeform 187"/>
                <p:cNvSpPr>
                  <a:spLocks/>
                </p:cNvSpPr>
                <p:nvPr/>
              </p:nvSpPr>
              <p:spPr bwMode="auto">
                <a:xfrm>
                  <a:off x="1988" y="2976"/>
                  <a:ext cx="15" cy="28"/>
                </a:xfrm>
                <a:custGeom>
                  <a:avLst/>
                  <a:gdLst>
                    <a:gd name="T0" fmla="*/ 0 w 30"/>
                    <a:gd name="T1" fmla="*/ 7 h 55"/>
                    <a:gd name="T2" fmla="*/ 0 w 30"/>
                    <a:gd name="T3" fmla="*/ 40 h 55"/>
                    <a:gd name="T4" fmla="*/ 17 w 30"/>
                    <a:gd name="T5" fmla="*/ 55 h 55"/>
                    <a:gd name="T6" fmla="*/ 30 w 30"/>
                    <a:gd name="T7" fmla="*/ 47 h 55"/>
                    <a:gd name="T8" fmla="*/ 24 w 30"/>
                    <a:gd name="T9" fmla="*/ 15 h 55"/>
                    <a:gd name="T10" fmla="*/ 17 w 30"/>
                    <a:gd name="T11" fmla="*/ 0 h 55"/>
                    <a:gd name="T12" fmla="*/ 0 w 30"/>
                    <a:gd name="T13" fmla="*/ 7 h 55"/>
                    <a:gd name="T14" fmla="*/ 0 w 30"/>
                    <a:gd name="T15" fmla="*/ 7 h 5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30"/>
                    <a:gd name="T25" fmla="*/ 0 h 55"/>
                    <a:gd name="T26" fmla="*/ 30 w 30"/>
                    <a:gd name="T27" fmla="*/ 55 h 5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30" h="55">
                      <a:moveTo>
                        <a:pt x="0" y="7"/>
                      </a:moveTo>
                      <a:lnTo>
                        <a:pt x="0" y="40"/>
                      </a:lnTo>
                      <a:lnTo>
                        <a:pt x="17" y="55"/>
                      </a:lnTo>
                      <a:lnTo>
                        <a:pt x="30" y="47"/>
                      </a:lnTo>
                      <a:lnTo>
                        <a:pt x="24" y="15"/>
                      </a:lnTo>
                      <a:lnTo>
                        <a:pt x="17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5" name="Freeform 188"/>
                <p:cNvSpPr>
                  <a:spLocks/>
                </p:cNvSpPr>
                <p:nvPr/>
              </p:nvSpPr>
              <p:spPr bwMode="auto">
                <a:xfrm>
                  <a:off x="2015" y="3032"/>
                  <a:ext cx="41" cy="42"/>
                </a:xfrm>
                <a:custGeom>
                  <a:avLst/>
                  <a:gdLst>
                    <a:gd name="T0" fmla="*/ 0 w 82"/>
                    <a:gd name="T1" fmla="*/ 17 h 83"/>
                    <a:gd name="T2" fmla="*/ 7 w 82"/>
                    <a:gd name="T3" fmla="*/ 42 h 83"/>
                    <a:gd name="T4" fmla="*/ 38 w 82"/>
                    <a:gd name="T5" fmla="*/ 53 h 83"/>
                    <a:gd name="T6" fmla="*/ 63 w 82"/>
                    <a:gd name="T7" fmla="*/ 83 h 83"/>
                    <a:gd name="T8" fmla="*/ 80 w 82"/>
                    <a:gd name="T9" fmla="*/ 82 h 83"/>
                    <a:gd name="T10" fmla="*/ 82 w 82"/>
                    <a:gd name="T11" fmla="*/ 30 h 83"/>
                    <a:gd name="T12" fmla="*/ 49 w 82"/>
                    <a:gd name="T13" fmla="*/ 9 h 83"/>
                    <a:gd name="T14" fmla="*/ 19 w 82"/>
                    <a:gd name="T15" fmla="*/ 0 h 83"/>
                    <a:gd name="T16" fmla="*/ 2 w 82"/>
                    <a:gd name="T17" fmla="*/ 2 h 83"/>
                    <a:gd name="T18" fmla="*/ 0 w 82"/>
                    <a:gd name="T19" fmla="*/ 17 h 83"/>
                    <a:gd name="T20" fmla="*/ 0 w 82"/>
                    <a:gd name="T21" fmla="*/ 17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82"/>
                    <a:gd name="T34" fmla="*/ 0 h 83"/>
                    <a:gd name="T35" fmla="*/ 82 w 82"/>
                    <a:gd name="T36" fmla="*/ 83 h 8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82" h="83">
                      <a:moveTo>
                        <a:pt x="0" y="17"/>
                      </a:moveTo>
                      <a:lnTo>
                        <a:pt x="7" y="42"/>
                      </a:lnTo>
                      <a:lnTo>
                        <a:pt x="38" y="53"/>
                      </a:lnTo>
                      <a:lnTo>
                        <a:pt x="63" y="83"/>
                      </a:lnTo>
                      <a:lnTo>
                        <a:pt x="80" y="82"/>
                      </a:lnTo>
                      <a:lnTo>
                        <a:pt x="82" y="30"/>
                      </a:lnTo>
                      <a:lnTo>
                        <a:pt x="49" y="9"/>
                      </a:lnTo>
                      <a:lnTo>
                        <a:pt x="19" y="0"/>
                      </a:lnTo>
                      <a:lnTo>
                        <a:pt x="2" y="2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6" name="Freeform 189"/>
                <p:cNvSpPr>
                  <a:spLocks/>
                </p:cNvSpPr>
                <p:nvPr/>
              </p:nvSpPr>
              <p:spPr bwMode="auto">
                <a:xfrm>
                  <a:off x="1928" y="2930"/>
                  <a:ext cx="58" cy="25"/>
                </a:xfrm>
                <a:custGeom>
                  <a:avLst/>
                  <a:gdLst>
                    <a:gd name="T0" fmla="*/ 0 w 116"/>
                    <a:gd name="T1" fmla="*/ 32 h 51"/>
                    <a:gd name="T2" fmla="*/ 17 w 116"/>
                    <a:gd name="T3" fmla="*/ 1 h 51"/>
                    <a:gd name="T4" fmla="*/ 53 w 116"/>
                    <a:gd name="T5" fmla="*/ 0 h 51"/>
                    <a:gd name="T6" fmla="*/ 67 w 116"/>
                    <a:gd name="T7" fmla="*/ 19 h 51"/>
                    <a:gd name="T8" fmla="*/ 99 w 116"/>
                    <a:gd name="T9" fmla="*/ 22 h 51"/>
                    <a:gd name="T10" fmla="*/ 116 w 116"/>
                    <a:gd name="T11" fmla="*/ 51 h 51"/>
                    <a:gd name="T12" fmla="*/ 91 w 116"/>
                    <a:gd name="T13" fmla="*/ 51 h 51"/>
                    <a:gd name="T14" fmla="*/ 65 w 116"/>
                    <a:gd name="T15" fmla="*/ 32 h 51"/>
                    <a:gd name="T16" fmla="*/ 34 w 116"/>
                    <a:gd name="T17" fmla="*/ 20 h 51"/>
                    <a:gd name="T18" fmla="*/ 17 w 116"/>
                    <a:gd name="T19" fmla="*/ 38 h 51"/>
                    <a:gd name="T20" fmla="*/ 0 w 116"/>
                    <a:gd name="T21" fmla="*/ 32 h 51"/>
                    <a:gd name="T22" fmla="*/ 0 w 116"/>
                    <a:gd name="T23" fmla="*/ 32 h 5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16"/>
                    <a:gd name="T37" fmla="*/ 0 h 51"/>
                    <a:gd name="T38" fmla="*/ 116 w 116"/>
                    <a:gd name="T39" fmla="*/ 51 h 51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16" h="51">
                      <a:moveTo>
                        <a:pt x="0" y="32"/>
                      </a:moveTo>
                      <a:lnTo>
                        <a:pt x="17" y="1"/>
                      </a:lnTo>
                      <a:lnTo>
                        <a:pt x="53" y="0"/>
                      </a:lnTo>
                      <a:lnTo>
                        <a:pt x="67" y="19"/>
                      </a:lnTo>
                      <a:lnTo>
                        <a:pt x="99" y="22"/>
                      </a:lnTo>
                      <a:lnTo>
                        <a:pt x="116" y="51"/>
                      </a:lnTo>
                      <a:lnTo>
                        <a:pt x="91" y="51"/>
                      </a:lnTo>
                      <a:lnTo>
                        <a:pt x="65" y="32"/>
                      </a:lnTo>
                      <a:lnTo>
                        <a:pt x="34" y="20"/>
                      </a:lnTo>
                      <a:lnTo>
                        <a:pt x="17" y="38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017" name="Freeform 190"/>
                <p:cNvSpPr>
                  <a:spLocks/>
                </p:cNvSpPr>
                <p:nvPr/>
              </p:nvSpPr>
              <p:spPr bwMode="auto">
                <a:xfrm>
                  <a:off x="2043" y="2926"/>
                  <a:ext cx="63" cy="28"/>
                </a:xfrm>
                <a:custGeom>
                  <a:avLst/>
                  <a:gdLst>
                    <a:gd name="T0" fmla="*/ 0 w 126"/>
                    <a:gd name="T1" fmla="*/ 55 h 55"/>
                    <a:gd name="T2" fmla="*/ 53 w 126"/>
                    <a:gd name="T3" fmla="*/ 51 h 55"/>
                    <a:gd name="T4" fmla="*/ 126 w 126"/>
                    <a:gd name="T5" fmla="*/ 0 h 55"/>
                    <a:gd name="T6" fmla="*/ 0 w 126"/>
                    <a:gd name="T7" fmla="*/ 55 h 55"/>
                    <a:gd name="T8" fmla="*/ 0 w 126"/>
                    <a:gd name="T9" fmla="*/ 55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"/>
                    <a:gd name="T16" fmla="*/ 0 h 55"/>
                    <a:gd name="T17" fmla="*/ 126 w 126"/>
                    <a:gd name="T18" fmla="*/ 55 h 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" h="55">
                      <a:moveTo>
                        <a:pt x="0" y="55"/>
                      </a:moveTo>
                      <a:lnTo>
                        <a:pt x="53" y="51"/>
                      </a:lnTo>
                      <a:lnTo>
                        <a:pt x="126" y="0"/>
                      </a:lnTo>
                      <a:lnTo>
                        <a:pt x="0" y="55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pic>
            <p:nvPicPr>
              <p:cNvPr id="77834" name="Picture 191" descr="PE02043_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" y="2256"/>
                <a:ext cx="1134" cy="16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74624" name="Text Box 192"/>
          <p:cNvSpPr txBox="1">
            <a:spLocks noChangeArrowheads="1"/>
          </p:cNvSpPr>
          <p:nvPr/>
        </p:nvSpPr>
        <p:spPr bwMode="auto">
          <a:xfrm>
            <a:off x="179512" y="5229200"/>
            <a:ext cx="871378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dirty="0"/>
              <a:t>    有机械运动量转换时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同时考虑质量与速度两个因素</a:t>
            </a:r>
            <a:r>
              <a:rPr kumimoji="1" lang="en-US" altLang="zh-CN" dirty="0"/>
              <a:t>, </a:t>
            </a:r>
            <a:r>
              <a:rPr kumimoji="1" lang="zh-CN" altLang="en-US" dirty="0"/>
              <a:t>才能全面地表达物体的运动状态</a:t>
            </a:r>
            <a:r>
              <a:rPr kumimoji="1" lang="en-US" altLang="zh-CN" dirty="0"/>
              <a:t>.</a:t>
            </a:r>
            <a:endParaRPr kumimoji="1" lang="en-US" altLang="zh-CN" dirty="0">
              <a:solidFill>
                <a:srgbClr val="FFFF00"/>
              </a:solidFill>
            </a:endParaRPr>
          </a:p>
        </p:txBody>
      </p:sp>
      <p:sp>
        <p:nvSpPr>
          <p:cNvPr id="77829" name="Rectangle 193"/>
          <p:cNvSpPr>
            <a:spLocks noChangeArrowheads="1"/>
          </p:cNvSpPr>
          <p:nvPr/>
        </p:nvSpPr>
        <p:spPr bwMode="auto">
          <a:xfrm>
            <a:off x="250825" y="981075"/>
            <a:ext cx="67691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15000"/>
              </a:spcAft>
              <a:buFont typeface="Arial" charset="0"/>
              <a:buNone/>
            </a:pPr>
            <a:r>
              <a:rPr lang="en-US" altLang="zh-CN" dirty="0">
                <a:solidFill>
                  <a:srgbClr val="0033CC"/>
                </a:solidFill>
                <a:sym typeface="Calibri" pitchFamily="34" charset="0"/>
              </a:rPr>
              <a:t>2.1.1 </a:t>
            </a:r>
            <a:r>
              <a:rPr lang="zh-CN" altLang="en-US" dirty="0">
                <a:solidFill>
                  <a:srgbClr val="0033CC"/>
                </a:solidFill>
                <a:sym typeface="Calibri" pitchFamily="34" charset="0"/>
              </a:rPr>
              <a:t>动量 质量</a:t>
            </a:r>
          </a:p>
          <a:p>
            <a:pPr eaLnBrk="1" hangingPunct="1">
              <a:lnSpc>
                <a:spcPct val="105000"/>
              </a:lnSpc>
              <a:spcAft>
                <a:spcPct val="15000"/>
              </a:spcAft>
              <a:buFont typeface="Arial" charset="0"/>
              <a:buNone/>
            </a:pPr>
            <a:r>
              <a:rPr lang="en-US" altLang="zh-CN" dirty="0">
                <a:solidFill>
                  <a:srgbClr val="0033CC"/>
                </a:solidFill>
                <a:sym typeface="Calibri" pitchFamily="34" charset="0"/>
              </a:rPr>
              <a:t>1. </a:t>
            </a:r>
            <a:r>
              <a:rPr lang="zh-CN" altLang="en-US" dirty="0">
                <a:solidFill>
                  <a:srgbClr val="0033CC"/>
                </a:solidFill>
                <a:sym typeface="Calibri" pitchFamily="34" charset="0"/>
              </a:rPr>
              <a:t>动量</a:t>
            </a:r>
            <a:r>
              <a:rPr lang="en-US" altLang="zh-CN" dirty="0">
                <a:solidFill>
                  <a:srgbClr val="0033CC"/>
                </a:solidFill>
                <a:sym typeface="Calibri" pitchFamily="34" charset="0"/>
              </a:rPr>
              <a:t>(</a:t>
            </a:r>
            <a:r>
              <a:rPr kumimoji="1" lang="en-US" altLang="zh-CN" dirty="0">
                <a:solidFill>
                  <a:srgbClr val="0000CC"/>
                </a:solidFill>
                <a:ea typeface="宋体" pitchFamily="2" charset="-122"/>
                <a:sym typeface="Calibri" pitchFamily="34" charset="0"/>
              </a:rPr>
              <a:t>momentum</a:t>
            </a:r>
            <a:r>
              <a:rPr lang="en-US" altLang="zh-CN" dirty="0">
                <a:solidFill>
                  <a:srgbClr val="0033CC"/>
                </a:solidFill>
                <a:sym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359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4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62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962" name="Object 2"/>
          <p:cNvGraphicFramePr>
            <a:graphicFrameLocks noChangeAspect="1"/>
          </p:cNvGraphicFramePr>
          <p:nvPr/>
        </p:nvGraphicFramePr>
        <p:xfrm>
          <a:off x="3203575" y="5373688"/>
          <a:ext cx="2324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公式" r:id="rId3" imgW="812520" imgH="241200" progId="Equation.3">
                  <p:embed/>
                </p:oleObj>
              </mc:Choice>
              <mc:Fallback>
                <p:oleObj name="公式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73688"/>
                        <a:ext cx="2324100" cy="685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63" name="Group 3"/>
          <p:cNvGrpSpPr>
            <a:grpSpLocks/>
          </p:cNvGrpSpPr>
          <p:nvPr/>
        </p:nvGrpSpPr>
        <p:grpSpPr bwMode="auto">
          <a:xfrm>
            <a:off x="539750" y="476250"/>
            <a:ext cx="4953000" cy="750888"/>
            <a:chOff x="336" y="192"/>
            <a:chExt cx="3120" cy="473"/>
          </a:xfrm>
        </p:grpSpPr>
        <p:graphicFrame>
          <p:nvGraphicFramePr>
            <p:cNvPr id="424964" name="Object 4"/>
            <p:cNvGraphicFramePr>
              <a:graphicFrameLocks noChangeAspect="1"/>
            </p:cNvGraphicFramePr>
            <p:nvPr/>
          </p:nvGraphicFramePr>
          <p:xfrm>
            <a:off x="1728" y="192"/>
            <a:ext cx="1728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4" name="公式" r:id="rId5" imgW="927000" imgH="253800" progId="Equation.3">
                    <p:embed/>
                  </p:oleObj>
                </mc:Choice>
                <mc:Fallback>
                  <p:oleObj name="公式" r:id="rId5" imgW="9270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92"/>
                          <a:ext cx="1728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4965" name="Text Box 5"/>
            <p:cNvSpPr txBox="1">
              <a:spLocks noChangeArrowheads="1"/>
            </p:cNvSpPr>
            <p:nvPr/>
          </p:nvSpPr>
          <p:spPr bwMode="auto">
            <a:xfrm>
              <a:off x="336" y="192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5050"/>
                  </a:solidFill>
                  <a:latin typeface="Times New Roman" pitchFamily="18" charset="0"/>
                  <a:ea typeface="楷体_GB2312" pitchFamily="49" charset="-122"/>
                </a:rPr>
                <a:t>分析：</a:t>
              </a:r>
            </a:p>
          </p:txBody>
        </p:sp>
      </p:grpSp>
      <p:sp>
        <p:nvSpPr>
          <p:cNvPr id="424966" name="Text Box 6"/>
          <p:cNvSpPr txBox="1">
            <a:spLocks noChangeArrowheads="1"/>
          </p:cNvSpPr>
          <p:nvPr/>
        </p:nvSpPr>
        <p:spPr bwMode="auto">
          <a:xfrm>
            <a:off x="250825" y="1341438"/>
            <a:ext cx="845820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1.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我们认识的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牛顿第二定律形式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左边是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合力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 右边是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质量乘加速度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合力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是相互作用力之和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非惯性系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</a:t>
            </a:r>
          </a:p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  “合力”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相互作用力之和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+</a:t>
            </a:r>
          </a:p>
        </p:txBody>
      </p:sp>
      <p:graphicFrame>
        <p:nvGraphicFramePr>
          <p:cNvPr id="424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945435"/>
              </p:ext>
            </p:extLst>
          </p:nvPr>
        </p:nvGraphicFramePr>
        <p:xfrm>
          <a:off x="5940152" y="3899148"/>
          <a:ext cx="129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7" imgW="495000" imgH="228600" progId="Equation.3">
                  <p:embed/>
                </p:oleObj>
              </mc:Choice>
              <mc:Fallback>
                <p:oleObj name="Equation" r:id="rId7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899148"/>
                        <a:ext cx="129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8" name="Text Box 8"/>
          <p:cNvSpPr txBox="1">
            <a:spLocks noChangeArrowheads="1"/>
          </p:cNvSpPr>
          <p:nvPr/>
        </p:nvSpPr>
        <p:spPr bwMode="auto">
          <a:xfrm>
            <a:off x="0" y="4652963"/>
            <a:ext cx="739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3.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非惯性系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中牛顿第二定律的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形</a:t>
            </a:r>
            <a:r>
              <a:rPr kumimoji="1" lang="zh-CN" altLang="en-US" sz="32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式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为</a:t>
            </a:r>
          </a:p>
        </p:txBody>
      </p:sp>
    </p:spTree>
    <p:extLst>
      <p:ext uri="{BB962C8B-B14F-4D97-AF65-F5344CB8AC3E}">
        <p14:creationId xmlns:p14="http://schemas.microsoft.com/office/powerpoint/2010/main" val="428991194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4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4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4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6" grpId="0" build="p" autoUpdateAnimBg="0"/>
      <p:bldP spid="42496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Text Box 2"/>
          <p:cNvSpPr txBox="1">
            <a:spLocks noChangeArrowheads="1"/>
          </p:cNvSpPr>
          <p:nvPr/>
        </p:nvSpPr>
        <p:spPr bwMode="auto">
          <a:xfrm>
            <a:off x="3419475" y="2205038"/>
            <a:ext cx="2459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就是惯性力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468313" y="2924175"/>
            <a:ext cx="7848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因为是在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平移非惯性系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中引进的惯性力，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所以叫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平移惯性力</a:t>
            </a:r>
          </a:p>
        </p:txBody>
      </p:sp>
      <p:grpSp>
        <p:nvGrpSpPr>
          <p:cNvPr id="425988" name="Group 4"/>
          <p:cNvGrpSpPr>
            <a:grpSpLocks/>
          </p:cNvGrpSpPr>
          <p:nvPr/>
        </p:nvGrpSpPr>
        <p:grpSpPr bwMode="auto">
          <a:xfrm>
            <a:off x="323850" y="604838"/>
            <a:ext cx="7772400" cy="1600200"/>
            <a:chOff x="288" y="144"/>
            <a:chExt cx="4896" cy="1008"/>
          </a:xfrm>
        </p:grpSpPr>
        <p:graphicFrame>
          <p:nvGraphicFramePr>
            <p:cNvPr id="425989" name="Object 5"/>
            <p:cNvGraphicFramePr>
              <a:graphicFrameLocks noChangeAspect="1"/>
            </p:cNvGraphicFramePr>
            <p:nvPr/>
          </p:nvGraphicFramePr>
          <p:xfrm>
            <a:off x="1872" y="624"/>
            <a:ext cx="146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0" name="公式" r:id="rId3" imgW="812520" imgH="241200" progId="Equation.3">
                    <p:embed/>
                  </p:oleObj>
                </mc:Choice>
                <mc:Fallback>
                  <p:oleObj name="公式" r:id="rId3" imgW="8125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24"/>
                          <a:ext cx="146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0" name="Text Box 6"/>
            <p:cNvSpPr txBox="1">
              <a:spLocks noChangeArrowheads="1"/>
            </p:cNvSpPr>
            <p:nvPr/>
          </p:nvSpPr>
          <p:spPr bwMode="auto">
            <a:xfrm>
              <a:off x="288" y="144"/>
              <a:ext cx="4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1">
                  <a:latin typeface="Times New Roman" pitchFamily="18" charset="0"/>
                  <a:ea typeface="楷体_GB2312" pitchFamily="49" charset="-122"/>
                </a:rPr>
                <a:t>3.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在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非惯性系</a:t>
              </a: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中牛顿第二定律的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形</a:t>
              </a:r>
              <a:r>
                <a:rPr kumimoji="1" lang="zh-CN" altLang="en-US" sz="32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式</a:t>
              </a:r>
              <a:r>
                <a:rPr kumimoji="1" lang="zh-CN" altLang="en-US" sz="3200" b="1">
                  <a:latin typeface="楷体_GB2312" pitchFamily="49" charset="-122"/>
                  <a:ea typeface="楷体_GB2312" pitchFamily="49" charset="-122"/>
                </a:rPr>
                <a:t>为</a:t>
              </a:r>
            </a:p>
          </p:txBody>
        </p:sp>
        <p:sp>
          <p:nvSpPr>
            <p:cNvPr id="425991" name="Line 7"/>
            <p:cNvSpPr>
              <a:spLocks noChangeShapeType="1"/>
            </p:cNvSpPr>
            <p:nvPr/>
          </p:nvSpPr>
          <p:spPr bwMode="auto">
            <a:xfrm>
              <a:off x="528" y="1152"/>
              <a:ext cx="465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5992" name="Group 8"/>
          <p:cNvGrpSpPr>
            <a:grpSpLocks/>
          </p:cNvGrpSpPr>
          <p:nvPr/>
        </p:nvGrpSpPr>
        <p:grpSpPr bwMode="auto">
          <a:xfrm>
            <a:off x="468313" y="2133600"/>
            <a:ext cx="2667000" cy="700088"/>
            <a:chOff x="336" y="1296"/>
            <a:chExt cx="1680" cy="441"/>
          </a:xfrm>
        </p:grpSpPr>
        <p:graphicFrame>
          <p:nvGraphicFramePr>
            <p:cNvPr id="42599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918761"/>
                </p:ext>
              </p:extLst>
            </p:nvPr>
          </p:nvGraphicFramePr>
          <p:xfrm>
            <a:off x="1008" y="1344"/>
            <a:ext cx="100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1" name="Equation" r:id="rId5" imgW="647640" imgH="241200" progId="Equation.3">
                    <p:embed/>
                  </p:oleObj>
                </mc:Choice>
                <mc:Fallback>
                  <p:oleObj name="Equation" r:id="rId5" imgW="647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008" cy="393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4" name="Text Box 10"/>
            <p:cNvSpPr txBox="1">
              <a:spLocks noChangeArrowheads="1"/>
            </p:cNvSpPr>
            <p:nvPr/>
          </p:nvSpPr>
          <p:spPr bwMode="auto">
            <a:xfrm>
              <a:off x="336" y="1296"/>
              <a:ext cx="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8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3200" b="1">
                  <a:latin typeface="Times New Roman" pitchFamily="18" charset="0"/>
                  <a:ea typeface="楷体_GB2312" pitchFamily="49" charset="-122"/>
                </a:rPr>
                <a:t>式中</a:t>
              </a:r>
            </a:p>
          </p:txBody>
        </p:sp>
      </p:grp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609600" y="5791200"/>
            <a:ext cx="239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相互作用，</a:t>
            </a:r>
            <a:endParaRPr kumimoji="1" lang="zh-CN" altLang="en-US" sz="32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09600" y="4267200"/>
            <a:ext cx="7527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惯性力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是参考系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加速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运动引起的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附加力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09600" y="50292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本质上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是物体惯性的体现。</a:t>
            </a:r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5334000" y="50292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它不是物体间的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2514600" y="5791200"/>
            <a:ext cx="3040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没有反作用力，</a:t>
            </a:r>
          </a:p>
        </p:txBody>
      </p:sp>
      <p:sp>
        <p:nvSpPr>
          <p:cNvPr id="426000" name="Text Box 16"/>
          <p:cNvSpPr txBox="1">
            <a:spLocks noChangeArrowheads="1"/>
          </p:cNvSpPr>
          <p:nvPr/>
        </p:nvSpPr>
        <p:spPr bwMode="auto">
          <a:xfrm>
            <a:off x="5257800" y="579120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但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有真实的效果。</a:t>
            </a:r>
            <a:endParaRPr kumimoji="1" lang="zh-CN" altLang="en-US" sz="32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126569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5987" grpId="0" build="p" autoUpdateAnimBg="0"/>
      <p:bldP spid="425995" grpId="0" autoUpdateAnimBg="0"/>
      <p:bldP spid="425996" grpId="0" autoUpdateAnimBg="0"/>
      <p:bldP spid="425997" grpId="0" autoUpdateAnimBg="0"/>
      <p:bldP spid="425998" grpId="0" autoUpdateAnimBg="0"/>
      <p:bldP spid="425999" grpId="0" autoUpdateAnimBg="0"/>
      <p:bldP spid="42600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/>
          <p:cNvSpPr txBox="1">
            <a:spLocks noChangeArrowheads="1"/>
          </p:cNvSpPr>
          <p:nvPr/>
        </p:nvSpPr>
        <p:spPr bwMode="auto">
          <a:xfrm>
            <a:off x="252413" y="2111375"/>
            <a:ext cx="56880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rPr>
              <a:t>                                         以电梯为参考系对两物作受力分析如图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198093" y="476672"/>
            <a:ext cx="8532812" cy="125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2-3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升降电梯相对于地面以加速度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a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铅直向上运动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电梯中有一轻滑轮绕一轻绳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绳两端悬挂质量分别为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的重物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&gt;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)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: (1)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物体相对于电梯的加速度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; (2)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绳子的张力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.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52413" y="2111375"/>
            <a:ext cx="4464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解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设所求加速度为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a</a:t>
            </a:r>
            <a:r>
              <a:rPr kumimoji="1" lang="en-US" altLang="zh-CN" sz="24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r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,</a:t>
            </a:r>
          </a:p>
        </p:txBody>
      </p:sp>
      <p:graphicFrame>
        <p:nvGraphicFramePr>
          <p:cNvPr id="301061" name="Object 5"/>
          <p:cNvGraphicFramePr>
            <a:graphicFrameLocks noChangeAspect="1"/>
          </p:cNvGraphicFramePr>
          <p:nvPr/>
        </p:nvGraphicFramePr>
        <p:xfrm>
          <a:off x="935038" y="3068638"/>
          <a:ext cx="39608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公式" r:id="rId3" imgW="1600200" imgH="215640" progId="Equation.3">
                  <p:embed/>
                </p:oleObj>
              </mc:Choice>
              <mc:Fallback>
                <p:oleObj name="公式" r:id="rId3" imgW="1600200" imgH="215640" progId="Equation.3">
                  <p:embed/>
                  <p:pic>
                    <p:nvPicPr>
                      <p:cNvPr id="301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068638"/>
                        <a:ext cx="39608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/>
        </p:nvGraphicFramePr>
        <p:xfrm>
          <a:off x="971550" y="3681413"/>
          <a:ext cx="38877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3" name="公式" r:id="rId5" imgW="1676160" imgH="215640" progId="Equation.3">
                  <p:embed/>
                </p:oleObj>
              </mc:Choice>
              <mc:Fallback>
                <p:oleObj name="公式" r:id="rId5" imgW="1676160" imgH="215640" progId="Equation.3">
                  <p:embed/>
                  <p:pic>
                    <p:nvPicPr>
                      <p:cNvPr id="301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81413"/>
                        <a:ext cx="38877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/>
        </p:nvGraphicFramePr>
        <p:xfrm>
          <a:off x="1331913" y="4414838"/>
          <a:ext cx="28448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4" name="公式" r:id="rId7" imgW="1409400" imgH="431640" progId="Equation.3">
                  <p:embed/>
                </p:oleObj>
              </mc:Choice>
              <mc:Fallback>
                <p:oleObj name="公式" r:id="rId7" imgW="1409400" imgH="431640" progId="Equation.3">
                  <p:embed/>
                  <p:pic>
                    <p:nvPicPr>
                      <p:cNvPr id="301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14838"/>
                        <a:ext cx="28448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/>
        </p:nvGraphicFramePr>
        <p:xfrm>
          <a:off x="1439863" y="5532438"/>
          <a:ext cx="25558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5" name="公式" r:id="rId9" imgW="1218960" imgH="431640" progId="Equation.3">
                  <p:embed/>
                </p:oleObj>
              </mc:Choice>
              <mc:Fallback>
                <p:oleObj name="公式" r:id="rId9" imgW="1218960" imgH="431640" progId="Equation.3">
                  <p:embed/>
                  <p:pic>
                    <p:nvPicPr>
                      <p:cNvPr id="301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532438"/>
                        <a:ext cx="25558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56325" y="2852738"/>
            <a:ext cx="487363" cy="1327150"/>
            <a:chOff x="3696" y="1968"/>
            <a:chExt cx="307" cy="836"/>
          </a:xfrm>
        </p:grpSpPr>
        <p:sp>
          <p:nvSpPr>
            <p:cNvPr id="19494" name="Line 10"/>
            <p:cNvSpPr>
              <a:spLocks noChangeShapeType="1"/>
            </p:cNvSpPr>
            <p:nvPr/>
          </p:nvSpPr>
          <p:spPr bwMode="auto">
            <a:xfrm>
              <a:off x="3888" y="1968"/>
              <a:ext cx="0" cy="432"/>
            </a:xfrm>
            <a:prstGeom prst="line">
              <a:avLst/>
            </a:prstGeom>
            <a:noFill/>
            <a:ln w="28575">
              <a:solidFill>
                <a:srgbClr val="080808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graphicFrame>
          <p:nvGraphicFramePr>
            <p:cNvPr id="19469" name="Object 11"/>
            <p:cNvGraphicFramePr>
              <a:graphicFrameLocks noChangeAspect="1"/>
            </p:cNvGraphicFramePr>
            <p:nvPr/>
          </p:nvGraphicFramePr>
          <p:xfrm>
            <a:off x="3696" y="2400"/>
            <a:ext cx="307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6" name="公式" r:id="rId11" imgW="164880" imgH="215640" progId="Equation.3">
                    <p:embed/>
                  </p:oleObj>
                </mc:Choice>
                <mc:Fallback>
                  <p:oleObj name="公式" r:id="rId11" imgW="164880" imgH="215640" progId="Equation.3">
                    <p:embed/>
                    <p:pic>
                      <p:nvPicPr>
                        <p:cNvPr id="1946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00"/>
                          <a:ext cx="307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4" name="Group 12"/>
          <p:cNvGrpSpPr>
            <a:grpSpLocks/>
          </p:cNvGrpSpPr>
          <p:nvPr/>
        </p:nvGrpSpPr>
        <p:grpSpPr bwMode="auto">
          <a:xfrm>
            <a:off x="6011863" y="1773238"/>
            <a:ext cx="2514600" cy="3887787"/>
            <a:chOff x="3878" y="1207"/>
            <a:chExt cx="1584" cy="2486"/>
          </a:xfrm>
        </p:grpSpPr>
        <p:graphicFrame>
          <p:nvGraphicFramePr>
            <p:cNvPr id="19466" name="Object 13"/>
            <p:cNvGraphicFramePr>
              <a:graphicFrameLocks noChangeAspect="1"/>
            </p:cNvGraphicFramePr>
            <p:nvPr/>
          </p:nvGraphicFramePr>
          <p:xfrm>
            <a:off x="4694" y="1207"/>
            <a:ext cx="22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7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194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207"/>
                          <a:ext cx="22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CC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6" name="Rectangle 14"/>
            <p:cNvSpPr>
              <a:spLocks noChangeArrowheads="1"/>
            </p:cNvSpPr>
            <p:nvPr/>
          </p:nvSpPr>
          <p:spPr bwMode="auto">
            <a:xfrm>
              <a:off x="3878" y="1525"/>
              <a:ext cx="1584" cy="2168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9487" name="Oval 15"/>
            <p:cNvSpPr>
              <a:spLocks noChangeArrowheads="1"/>
            </p:cNvSpPr>
            <p:nvPr/>
          </p:nvSpPr>
          <p:spPr bwMode="auto">
            <a:xfrm>
              <a:off x="4358" y="1677"/>
              <a:ext cx="624" cy="624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765E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9488" name="AutoShape 16"/>
            <p:cNvSpPr>
              <a:spLocks noChangeArrowheads="1"/>
            </p:cNvSpPr>
            <p:nvPr/>
          </p:nvSpPr>
          <p:spPr bwMode="auto">
            <a:xfrm>
              <a:off x="4598" y="1525"/>
              <a:ext cx="142" cy="488"/>
            </a:xfrm>
            <a:custGeom>
              <a:avLst/>
              <a:gdLst>
                <a:gd name="T0" fmla="*/ 124 w 21600"/>
                <a:gd name="T1" fmla="*/ 244 h 21600"/>
                <a:gd name="T2" fmla="*/ 71 w 21600"/>
                <a:gd name="T3" fmla="*/ 488 h 21600"/>
                <a:gd name="T4" fmla="*/ 18 w 21600"/>
                <a:gd name="T5" fmla="*/ 244 h 21600"/>
                <a:gd name="T6" fmla="*/ 7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63 w 21600"/>
                <a:gd name="T13" fmla="*/ 4515 h 21600"/>
                <a:gd name="T14" fmla="*/ 17037 w 21600"/>
                <a:gd name="T15" fmla="*/ 1708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CCCC00"/>
                </a:gs>
                <a:gs pos="100000">
                  <a:srgbClr val="5E5E00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9489" name="Line 17"/>
            <p:cNvSpPr>
              <a:spLocks noChangeShapeType="1"/>
            </p:cNvSpPr>
            <p:nvPr/>
          </p:nvSpPr>
          <p:spPr bwMode="auto">
            <a:xfrm>
              <a:off x="4358" y="2013"/>
              <a:ext cx="0" cy="864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490" name="Line 18"/>
            <p:cNvSpPr>
              <a:spLocks noChangeShapeType="1"/>
            </p:cNvSpPr>
            <p:nvPr/>
          </p:nvSpPr>
          <p:spPr bwMode="auto">
            <a:xfrm>
              <a:off x="4982" y="2013"/>
              <a:ext cx="0" cy="76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1075" name="Rectangle 19"/>
            <p:cNvSpPr>
              <a:spLocks noChangeArrowheads="1"/>
            </p:cNvSpPr>
            <p:nvPr/>
          </p:nvSpPr>
          <p:spPr bwMode="auto">
            <a:xfrm>
              <a:off x="4262" y="2877"/>
              <a:ext cx="192" cy="24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宋体" pitchFamily="2" charset="-122"/>
                <a:cs typeface="+mn-cs"/>
              </a:endParaRPr>
            </a:p>
          </p:txBody>
        </p:sp>
        <p:sp>
          <p:nvSpPr>
            <p:cNvPr id="301076" name="Rectangle 20"/>
            <p:cNvSpPr>
              <a:spLocks noChangeArrowheads="1"/>
            </p:cNvSpPr>
            <p:nvPr/>
          </p:nvSpPr>
          <p:spPr bwMode="auto">
            <a:xfrm>
              <a:off x="4886" y="2781"/>
              <a:ext cx="192" cy="24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19467" name="Object 21"/>
            <p:cNvGraphicFramePr>
              <a:graphicFrameLocks noChangeAspect="1"/>
            </p:cNvGraphicFramePr>
            <p:nvPr/>
          </p:nvGraphicFramePr>
          <p:xfrm>
            <a:off x="4014" y="2750"/>
            <a:ext cx="28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8" name="公式" r:id="rId15" imgW="190440" imgH="215640" progId="Equation.3">
                    <p:embed/>
                  </p:oleObj>
                </mc:Choice>
                <mc:Fallback>
                  <p:oleObj name="公式" r:id="rId15" imgW="190440" imgH="215640" progId="Equation.3">
                    <p:embed/>
                    <p:pic>
                      <p:nvPicPr>
                        <p:cNvPr id="1946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750"/>
                          <a:ext cx="28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22"/>
            <p:cNvGraphicFramePr>
              <a:graphicFrameLocks noChangeAspect="1"/>
            </p:cNvGraphicFramePr>
            <p:nvPr/>
          </p:nvGraphicFramePr>
          <p:xfrm>
            <a:off x="5057" y="2750"/>
            <a:ext cx="29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29" name="公式" r:id="rId17" imgW="203040" imgH="215640" progId="Equation.3">
                    <p:embed/>
                  </p:oleObj>
                </mc:Choice>
                <mc:Fallback>
                  <p:oleObj name="公式" r:id="rId17" imgW="203040" imgH="215640" progId="Equation.3">
                    <p:embed/>
                    <p:pic>
                      <p:nvPicPr>
                        <p:cNvPr id="1946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750"/>
                          <a:ext cx="29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3" name="AutoShape 23"/>
            <p:cNvSpPr>
              <a:spLocks noChangeArrowheads="1"/>
            </p:cNvSpPr>
            <p:nvPr/>
          </p:nvSpPr>
          <p:spPr bwMode="auto">
            <a:xfrm>
              <a:off x="4624" y="1246"/>
              <a:ext cx="91" cy="272"/>
            </a:xfrm>
            <a:prstGeom prst="upArrow">
              <a:avLst>
                <a:gd name="adj1" fmla="val 50000"/>
                <a:gd name="adj2" fmla="val 74725"/>
              </a:avLst>
            </a:prstGeom>
            <a:solidFill>
              <a:schemeClr val="accent1"/>
            </a:solidFill>
            <a:ln w="19050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769100" y="3732213"/>
            <a:ext cx="1428750" cy="838200"/>
            <a:chOff x="288" y="3120"/>
            <a:chExt cx="900" cy="528"/>
          </a:xfrm>
        </p:grpSpPr>
        <p:sp>
          <p:nvSpPr>
            <p:cNvPr id="19482" name="Line 25"/>
            <p:cNvSpPr>
              <a:spLocks noChangeShapeType="1"/>
            </p:cNvSpPr>
            <p:nvPr/>
          </p:nvSpPr>
          <p:spPr bwMode="auto">
            <a:xfrm flipV="1">
              <a:off x="288" y="3216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483" name="Line 26"/>
            <p:cNvSpPr>
              <a:spLocks noChangeShapeType="1"/>
            </p:cNvSpPr>
            <p:nvPr/>
          </p:nvSpPr>
          <p:spPr bwMode="auto">
            <a:xfrm flipV="1">
              <a:off x="912" y="3120"/>
              <a:ext cx="0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01083" name="Text Box 27"/>
            <p:cNvSpPr txBox="1">
              <a:spLocks noChangeArrowheads="1"/>
            </p:cNvSpPr>
            <p:nvPr/>
          </p:nvSpPr>
          <p:spPr bwMode="auto">
            <a:xfrm>
              <a:off x="288" y="3312"/>
              <a:ext cx="3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/>
                  <a:ea typeface="宋体" pitchFamily="2" charset="-122"/>
                  <a:cs typeface="+mn-cs"/>
                </a:rPr>
                <a:t>T</a:t>
              </a:r>
            </a:p>
          </p:txBody>
        </p:sp>
        <p:sp>
          <p:nvSpPr>
            <p:cNvPr id="301084" name="Rectangle 28"/>
            <p:cNvSpPr>
              <a:spLocks noChangeArrowheads="1"/>
            </p:cNvSpPr>
            <p:nvPr/>
          </p:nvSpPr>
          <p:spPr bwMode="auto">
            <a:xfrm>
              <a:off x="954" y="316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itchFamily="2" charset="-122"/>
                  <a:cs typeface="+mn-cs"/>
                </a:rPr>
                <a:t>T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078538" y="4452938"/>
            <a:ext cx="1920875" cy="1038225"/>
            <a:chOff x="3552" y="3072"/>
            <a:chExt cx="1210" cy="654"/>
          </a:xfrm>
        </p:grpSpPr>
        <p:sp>
          <p:nvSpPr>
            <p:cNvPr id="19480" name="Line 30"/>
            <p:cNvSpPr>
              <a:spLocks noChangeShapeType="1"/>
            </p:cNvSpPr>
            <p:nvPr/>
          </p:nvSpPr>
          <p:spPr bwMode="auto">
            <a:xfrm>
              <a:off x="3984" y="3168"/>
              <a:ext cx="0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481" name="Line 31"/>
            <p:cNvSpPr>
              <a:spLocks noChangeShapeType="1"/>
            </p:cNvSpPr>
            <p:nvPr/>
          </p:nvSpPr>
          <p:spPr bwMode="auto">
            <a:xfrm>
              <a:off x="4608" y="3072"/>
              <a:ext cx="0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graphicFrame>
          <p:nvGraphicFramePr>
            <p:cNvPr id="19464" name="Object 32"/>
            <p:cNvGraphicFramePr>
              <a:graphicFrameLocks noChangeAspect="1"/>
            </p:cNvGraphicFramePr>
            <p:nvPr/>
          </p:nvGraphicFramePr>
          <p:xfrm>
            <a:off x="3552" y="3360"/>
            <a:ext cx="43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0" name="公式" r:id="rId19" imgW="291960" imgH="215640" progId="Equation.3">
                    <p:embed/>
                  </p:oleObj>
                </mc:Choice>
                <mc:Fallback>
                  <p:oleObj name="公式" r:id="rId19" imgW="291960" imgH="215640" progId="Equation.3">
                    <p:embed/>
                    <p:pic>
                      <p:nvPicPr>
                        <p:cNvPr id="1946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60"/>
                          <a:ext cx="43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rgbClr val="FFFF99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33"/>
            <p:cNvGraphicFramePr>
              <a:graphicFrameLocks noChangeAspect="1"/>
            </p:cNvGraphicFramePr>
            <p:nvPr/>
          </p:nvGraphicFramePr>
          <p:xfrm>
            <a:off x="4311" y="3408"/>
            <a:ext cx="45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1" name="公式" r:id="rId21" imgW="304560" imgH="215640" progId="Equation.3">
                    <p:embed/>
                  </p:oleObj>
                </mc:Choice>
                <mc:Fallback>
                  <p:oleObj name="公式" r:id="rId21" imgW="304560" imgH="215640" progId="Equation.3">
                    <p:embed/>
                    <p:pic>
                      <p:nvPicPr>
                        <p:cNvPr id="1946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408"/>
                          <a:ext cx="45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99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rgbClr val="FFFF99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780213" y="4395788"/>
            <a:ext cx="1679575" cy="762000"/>
            <a:chOff x="4032" y="3072"/>
            <a:chExt cx="1104" cy="480"/>
          </a:xfrm>
        </p:grpSpPr>
        <p:sp>
          <p:nvSpPr>
            <p:cNvPr id="19478" name="Line 35"/>
            <p:cNvSpPr>
              <a:spLocks noChangeShapeType="1"/>
            </p:cNvSpPr>
            <p:nvPr/>
          </p:nvSpPr>
          <p:spPr bwMode="auto">
            <a:xfrm>
              <a:off x="4032" y="3179"/>
              <a:ext cx="0" cy="37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19479" name="Line 36"/>
            <p:cNvSpPr>
              <a:spLocks noChangeShapeType="1"/>
            </p:cNvSpPr>
            <p:nvPr/>
          </p:nvSpPr>
          <p:spPr bwMode="auto">
            <a:xfrm>
              <a:off x="4683" y="3072"/>
              <a:ext cx="0" cy="42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graphicFrame>
          <p:nvGraphicFramePr>
            <p:cNvPr id="19462" name="Object 37"/>
            <p:cNvGraphicFramePr>
              <a:graphicFrameLocks noChangeAspect="1"/>
            </p:cNvGraphicFramePr>
            <p:nvPr/>
          </p:nvGraphicFramePr>
          <p:xfrm>
            <a:off x="4082" y="3179"/>
            <a:ext cx="38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2" name="公式" r:id="rId23" imgW="266400" imgH="215640" progId="Equation.3">
                    <p:embed/>
                  </p:oleObj>
                </mc:Choice>
                <mc:Fallback>
                  <p:oleObj name="公式" r:id="rId23" imgW="266400" imgH="215640" progId="Equation.3">
                    <p:embed/>
                    <p:pic>
                      <p:nvPicPr>
                        <p:cNvPr id="19462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3179"/>
                          <a:ext cx="38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38"/>
            <p:cNvGraphicFramePr>
              <a:graphicFrameLocks noChangeAspect="1"/>
            </p:cNvGraphicFramePr>
            <p:nvPr/>
          </p:nvGraphicFramePr>
          <p:xfrm>
            <a:off x="4704" y="3168"/>
            <a:ext cx="43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3" name="公式" r:id="rId25" imgW="291960" imgH="215640" progId="Equation.3">
                    <p:embed/>
                  </p:oleObj>
                </mc:Choice>
                <mc:Fallback>
                  <p:oleObj name="公式" r:id="rId25" imgW="291960" imgH="215640" progId="Equation.3">
                    <p:embed/>
                    <p:pic>
                      <p:nvPicPr>
                        <p:cNvPr id="19463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168"/>
                          <a:ext cx="43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57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utoUpdateAnimBg="0"/>
      <p:bldP spid="30106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29" name="Text Box 21"/>
          <p:cNvSpPr txBox="1">
            <a:spLocks noChangeArrowheads="1"/>
          </p:cNvSpPr>
          <p:nvPr/>
        </p:nvSpPr>
        <p:spPr bwMode="auto">
          <a:xfrm>
            <a:off x="323850" y="47244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则物体的惯性离心力为 </a:t>
            </a:r>
          </a:p>
        </p:txBody>
      </p:sp>
      <p:graphicFrame>
        <p:nvGraphicFramePr>
          <p:cNvPr id="427030" name="Object 22"/>
          <p:cNvGraphicFramePr>
            <a:graphicFrameLocks noChangeAspect="1"/>
          </p:cNvGraphicFramePr>
          <p:nvPr/>
        </p:nvGraphicFramePr>
        <p:xfrm>
          <a:off x="900113" y="5516563"/>
          <a:ext cx="339566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公式" r:id="rId3" imgW="1180800" imgH="241200" progId="Equation.3">
                  <p:embed/>
                </p:oleObj>
              </mc:Choice>
              <mc:Fallback>
                <p:oleObj name="公式" r:id="rId3" imgW="1180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3395662" cy="63023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39" name="Text Box 31"/>
          <p:cNvSpPr txBox="1">
            <a:spLocks noChangeArrowheads="1"/>
          </p:cNvSpPr>
          <p:nvPr/>
        </p:nvSpPr>
        <p:spPr bwMode="auto">
          <a:xfrm>
            <a:off x="250825" y="1109662"/>
            <a:ext cx="6062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7FFF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惯性离心力</a:t>
            </a:r>
            <a:r>
              <a:rPr kumimoji="1"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相对圆盘静止）</a:t>
            </a:r>
          </a:p>
        </p:txBody>
      </p:sp>
      <p:grpSp>
        <p:nvGrpSpPr>
          <p:cNvPr id="427040" name="Group 32"/>
          <p:cNvGrpSpPr>
            <a:grpSpLocks/>
          </p:cNvGrpSpPr>
          <p:nvPr/>
        </p:nvGrpSpPr>
        <p:grpSpPr bwMode="auto">
          <a:xfrm>
            <a:off x="5975350" y="2636838"/>
            <a:ext cx="3168650" cy="2470150"/>
            <a:chOff x="3515" y="603"/>
            <a:chExt cx="1996" cy="1556"/>
          </a:xfrm>
        </p:grpSpPr>
        <p:sp>
          <p:nvSpPr>
            <p:cNvPr id="427041" name="Oval 33"/>
            <p:cNvSpPr>
              <a:spLocks noChangeArrowheads="1"/>
            </p:cNvSpPr>
            <p:nvPr/>
          </p:nvSpPr>
          <p:spPr bwMode="auto">
            <a:xfrm>
              <a:off x="3516" y="1299"/>
              <a:ext cx="1724" cy="8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2" name="Line 34"/>
            <p:cNvSpPr>
              <a:spLocks noChangeShapeType="1"/>
            </p:cNvSpPr>
            <p:nvPr/>
          </p:nvSpPr>
          <p:spPr bwMode="auto">
            <a:xfrm flipV="1">
              <a:off x="4378" y="845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3" name="Line 35"/>
            <p:cNvSpPr>
              <a:spLocks noChangeShapeType="1"/>
            </p:cNvSpPr>
            <p:nvPr/>
          </p:nvSpPr>
          <p:spPr bwMode="auto">
            <a:xfrm>
              <a:off x="4378" y="1707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4" name="Line 36"/>
            <p:cNvSpPr>
              <a:spLocks noChangeShapeType="1"/>
            </p:cNvSpPr>
            <p:nvPr/>
          </p:nvSpPr>
          <p:spPr bwMode="auto">
            <a:xfrm flipH="1">
              <a:off x="4604" y="1680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5" name="Line 37"/>
            <p:cNvSpPr>
              <a:spLocks noChangeShapeType="1"/>
            </p:cNvSpPr>
            <p:nvPr/>
          </p:nvSpPr>
          <p:spPr bwMode="auto">
            <a:xfrm>
              <a:off x="4967" y="1680"/>
              <a:ext cx="2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6" name="AutoShape 38"/>
            <p:cNvSpPr>
              <a:spLocks noChangeArrowheads="1"/>
            </p:cNvSpPr>
            <p:nvPr/>
          </p:nvSpPr>
          <p:spPr bwMode="auto">
            <a:xfrm>
              <a:off x="4876" y="1616"/>
              <a:ext cx="136" cy="136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008080"/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7" name="Arc 39"/>
            <p:cNvSpPr>
              <a:spLocks/>
            </p:cNvSpPr>
            <p:nvPr/>
          </p:nvSpPr>
          <p:spPr bwMode="auto">
            <a:xfrm rot="16200000" flipH="1">
              <a:off x="4293" y="1020"/>
              <a:ext cx="136" cy="239"/>
            </a:xfrm>
            <a:custGeom>
              <a:avLst/>
              <a:gdLst>
                <a:gd name="G0" fmla="+- 17054 0 0"/>
                <a:gd name="G1" fmla="+- 21600 0 0"/>
                <a:gd name="G2" fmla="+- 21600 0 0"/>
                <a:gd name="T0" fmla="*/ 17054 w 38654"/>
                <a:gd name="T1" fmla="*/ 0 h 43200"/>
                <a:gd name="T2" fmla="*/ 0 w 38654"/>
                <a:gd name="T3" fmla="*/ 34856 h 43200"/>
                <a:gd name="T4" fmla="*/ 17054 w 3865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654" h="43200" fill="none" extrusionOk="0">
                  <a:moveTo>
                    <a:pt x="17054" y="0"/>
                  </a:moveTo>
                  <a:cubicBezTo>
                    <a:pt x="28983" y="0"/>
                    <a:pt x="38654" y="9670"/>
                    <a:pt x="38654" y="21600"/>
                  </a:cubicBezTo>
                  <a:cubicBezTo>
                    <a:pt x="38654" y="33529"/>
                    <a:pt x="28983" y="43200"/>
                    <a:pt x="17054" y="43200"/>
                  </a:cubicBezTo>
                  <a:cubicBezTo>
                    <a:pt x="10386" y="43200"/>
                    <a:pt x="4092" y="40120"/>
                    <a:pt x="0" y="34855"/>
                  </a:cubicBezTo>
                </a:path>
                <a:path w="38654" h="43200" stroke="0" extrusionOk="0">
                  <a:moveTo>
                    <a:pt x="17054" y="0"/>
                  </a:moveTo>
                  <a:cubicBezTo>
                    <a:pt x="28983" y="0"/>
                    <a:pt x="38654" y="9670"/>
                    <a:pt x="38654" y="21600"/>
                  </a:cubicBezTo>
                  <a:cubicBezTo>
                    <a:pt x="38654" y="33529"/>
                    <a:pt x="28983" y="43200"/>
                    <a:pt x="17054" y="43200"/>
                  </a:cubicBezTo>
                  <a:cubicBezTo>
                    <a:pt x="10386" y="43200"/>
                    <a:pt x="4092" y="40120"/>
                    <a:pt x="0" y="34855"/>
                  </a:cubicBezTo>
                  <a:lnTo>
                    <a:pt x="17054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48" name="Text Box 40"/>
            <p:cNvSpPr txBox="1">
              <a:spLocks noChangeArrowheads="1"/>
            </p:cNvSpPr>
            <p:nvPr/>
          </p:nvSpPr>
          <p:spPr bwMode="auto">
            <a:xfrm>
              <a:off x="4468" y="92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</a:t>
              </a:r>
            </a:p>
          </p:txBody>
        </p:sp>
        <p:sp>
          <p:nvSpPr>
            <p:cNvPr id="427049" name="Text Box 41"/>
            <p:cNvSpPr txBox="1">
              <a:spLocks noChangeArrowheads="1"/>
            </p:cNvSpPr>
            <p:nvPr/>
          </p:nvSpPr>
          <p:spPr bwMode="auto">
            <a:xfrm>
              <a:off x="4151" y="16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O</a:t>
              </a:r>
            </a:p>
          </p:txBody>
        </p:sp>
        <p:sp>
          <p:nvSpPr>
            <p:cNvPr id="427050" name="Text Box 42"/>
            <p:cNvSpPr txBox="1">
              <a:spLocks noChangeArrowheads="1"/>
            </p:cNvSpPr>
            <p:nvPr/>
          </p:nvSpPr>
          <p:spPr bwMode="auto">
            <a:xfrm>
              <a:off x="4287" y="603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z</a:t>
              </a:r>
            </a:p>
          </p:txBody>
        </p:sp>
        <p:sp>
          <p:nvSpPr>
            <p:cNvPr id="427051" name="Text Box 43"/>
            <p:cNvSpPr txBox="1">
              <a:spLocks noChangeArrowheads="1"/>
            </p:cNvSpPr>
            <p:nvPr/>
          </p:nvSpPr>
          <p:spPr bwMode="auto">
            <a:xfrm>
              <a:off x="4831" y="1344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m</a:t>
              </a:r>
            </a:p>
          </p:txBody>
        </p: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4514" y="139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sz="2800" i="1" baseline="-25000">
                  <a:latin typeface="楷体_GB2312" pitchFamily="49" charset="-122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5193" y="143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sz="2800" baseline="-25000">
                  <a:latin typeface="楷体_GB2312" pitchFamily="49" charset="-122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427054" name="Arc 46"/>
            <p:cNvSpPr>
              <a:spLocks/>
            </p:cNvSpPr>
            <p:nvPr/>
          </p:nvSpPr>
          <p:spPr bwMode="auto">
            <a:xfrm rot="10800000">
              <a:off x="3515" y="1736"/>
              <a:ext cx="1724" cy="4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5 w 43200"/>
                <a:gd name="T1" fmla="*/ 22413 h 22413"/>
                <a:gd name="T2" fmla="*/ 43200 w 43200"/>
                <a:gd name="T3" fmla="*/ 21600 h 22413"/>
                <a:gd name="T4" fmla="*/ 21600 w 43200"/>
                <a:gd name="T5" fmla="*/ 21600 h 22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13" fill="none" extrusionOk="0">
                  <a:moveTo>
                    <a:pt x="15" y="22412"/>
                  </a:moveTo>
                  <a:cubicBezTo>
                    <a:pt x="5" y="22142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413" stroke="0" extrusionOk="0">
                  <a:moveTo>
                    <a:pt x="15" y="22412"/>
                  </a:moveTo>
                  <a:cubicBezTo>
                    <a:pt x="5" y="22142"/>
                    <a:pt x="0" y="2187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7055" name="Text Box 47"/>
            <p:cNvSpPr txBox="1">
              <a:spLocks noChangeArrowheads="1"/>
            </p:cNvSpPr>
            <p:nvPr/>
          </p:nvSpPr>
          <p:spPr bwMode="auto">
            <a:xfrm>
              <a:off x="4558" y="1645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9992" tIns="46796" rIns="89992" bIns="4679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370013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427063" name="Text Box 55"/>
          <p:cNvSpPr txBox="1">
            <a:spLocks noChangeArrowheads="1"/>
          </p:cNvSpPr>
          <p:nvPr/>
        </p:nvSpPr>
        <p:spPr bwMode="auto">
          <a:xfrm>
            <a:off x="1042988" y="1700213"/>
            <a:ext cx="3309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66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92" tIns="46796" rIns="89992" bIns="4679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以地面为参照系：</a:t>
            </a:r>
          </a:p>
        </p:txBody>
      </p:sp>
      <p:graphicFrame>
        <p:nvGraphicFramePr>
          <p:cNvPr id="427064" name="Object 56"/>
          <p:cNvGraphicFramePr>
            <a:graphicFrameLocks noChangeAspect="1"/>
          </p:cNvGraphicFramePr>
          <p:nvPr/>
        </p:nvGraphicFramePr>
        <p:xfrm>
          <a:off x="1258888" y="2133600"/>
          <a:ext cx="30289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5" imgW="1066680" imgH="241200" progId="Equation.DSMT4">
                  <p:embed/>
                </p:oleObj>
              </mc:Choice>
              <mc:Fallback>
                <p:oleObj name="Equation" r:id="rId5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30289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65" name="Object 57"/>
          <p:cNvGraphicFramePr>
            <a:graphicFrameLocks noChangeAspect="1"/>
          </p:cNvGraphicFramePr>
          <p:nvPr/>
        </p:nvGraphicFramePr>
        <p:xfrm>
          <a:off x="1265238" y="2819400"/>
          <a:ext cx="21986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2819400"/>
                        <a:ext cx="21986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66" name="Text Box 58"/>
          <p:cNvSpPr txBox="1">
            <a:spLocks noChangeArrowheads="1"/>
          </p:cNvSpPr>
          <p:nvPr/>
        </p:nvSpPr>
        <p:spPr bwMode="auto">
          <a:xfrm>
            <a:off x="611188" y="3427413"/>
            <a:ext cx="33115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66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9992" tIns="46796" rIns="89992" bIns="46796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370013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以转盘为参照系：</a:t>
            </a:r>
          </a:p>
        </p:txBody>
      </p:sp>
      <p:graphicFrame>
        <p:nvGraphicFramePr>
          <p:cNvPr id="427068" name="Object 60"/>
          <p:cNvGraphicFramePr>
            <a:graphicFrameLocks noChangeAspect="1"/>
          </p:cNvGraphicFramePr>
          <p:nvPr/>
        </p:nvGraphicFramePr>
        <p:xfrm>
          <a:off x="1187450" y="3933825"/>
          <a:ext cx="191293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9" imgW="672840" imgH="253800" progId="Equation.DSMT4">
                  <p:embed/>
                </p:oleObj>
              </mc:Choice>
              <mc:Fallback>
                <p:oleObj name="Equation" r:id="rId9" imgW="672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191293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70" name="AutoShape 6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443663" y="1412875"/>
            <a:ext cx="792162" cy="431800"/>
          </a:xfrm>
          <a:prstGeom prst="actionButtonForwardNex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71" name="AutoShape 6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148263" y="5661025"/>
            <a:ext cx="792162" cy="431800"/>
          </a:xfrm>
          <a:prstGeom prst="actionButtonForwardNex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323034" y="476672"/>
            <a:ext cx="66960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CC"/>
                </a:solidFill>
              </a:rPr>
              <a:t>(2) </a:t>
            </a:r>
            <a:r>
              <a:rPr kumimoji="1" lang="zh-CN" altLang="en-US" dirty="0">
                <a:solidFill>
                  <a:srgbClr val="0000CC"/>
                </a:solidFill>
              </a:rPr>
              <a:t>转动动加速参考系中的惯性力</a:t>
            </a:r>
            <a:endParaRPr kumimoji="1" lang="en-US" altLang="zh-C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637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2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7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29" grpId="0" build="p" autoUpdateAnimBg="0"/>
      <p:bldP spid="427039" grpId="0"/>
      <p:bldP spid="427063" grpId="0"/>
      <p:bldP spid="427066" grpId="0"/>
      <p:bldP spid="427070" grpId="0" animBg="1"/>
      <p:bldP spid="4270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287338" y="331788"/>
            <a:ext cx="6697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dirty="0">
                <a:solidFill>
                  <a:srgbClr val="0033CC"/>
                </a:solidFill>
                <a:sym typeface="Calibri" pitchFamily="34" charset="0"/>
              </a:rPr>
              <a:t>1. </a:t>
            </a:r>
            <a:r>
              <a:rPr lang="zh-CN" altLang="en-US" dirty="0">
                <a:solidFill>
                  <a:srgbClr val="0033CC"/>
                </a:solidFill>
                <a:sym typeface="Calibri" pitchFamily="34" charset="0"/>
              </a:rPr>
              <a:t>动量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484438" y="908050"/>
          <a:ext cx="11509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公式" r:id="rId4" imgW="495000" imgH="203040" progId="Equation.3">
                  <p:embed/>
                </p:oleObj>
              </mc:Choice>
              <mc:Fallback>
                <p:oleObj name="公式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908050"/>
                        <a:ext cx="1150937" cy="4683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468313" y="908050"/>
            <a:ext cx="2952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/>
              <a:t>质点的动量</a:t>
            </a:r>
            <a:r>
              <a:rPr kumimoji="1" lang="en-US" altLang="zh-CN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057" name="Text Box 5"/>
          <p:cNvSpPr txBox="1">
            <a:spLocks noChangeArrowheads="1"/>
          </p:cNvSpPr>
          <p:nvPr/>
        </p:nvSpPr>
        <p:spPr bwMode="auto">
          <a:xfrm>
            <a:off x="3708400" y="892175"/>
            <a:ext cx="2305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单位</a:t>
            </a:r>
            <a:r>
              <a:rPr kumimoji="1" lang="en-US" altLang="zh-CN"/>
              <a:t>: kg</a:t>
            </a:r>
            <a:r>
              <a:rPr kumimoji="1" lang="en-US" altLang="zh-CN">
                <a:sym typeface="Symbol" pitchFamily="18" charset="2"/>
              </a:rPr>
              <a:t></a:t>
            </a:r>
            <a:r>
              <a:rPr kumimoji="1" lang="en-US" altLang="zh-CN"/>
              <a:t>m</a:t>
            </a:r>
            <a:r>
              <a:rPr kumimoji="1" lang="en-US" altLang="zh-CN">
                <a:sym typeface="Symbol" pitchFamily="18" charset="2"/>
              </a:rPr>
              <a:t></a:t>
            </a:r>
            <a:r>
              <a:rPr kumimoji="1" lang="en-US" altLang="zh-CN"/>
              <a:t>s</a:t>
            </a:r>
            <a:r>
              <a:rPr kumimoji="1" lang="en-US" altLang="zh-CN" baseline="30000"/>
              <a:t>-1</a:t>
            </a: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468313" y="1771650"/>
            <a:ext cx="30241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/>
              <a:t>质点系的动量</a:t>
            </a:r>
            <a:r>
              <a:rPr kumimoji="1" lang="en-US" altLang="zh-CN"/>
              <a:t>: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56325" y="765175"/>
            <a:ext cx="2374900" cy="1800225"/>
            <a:chOff x="3969" y="709"/>
            <a:chExt cx="1496" cy="1134"/>
          </a:xfrm>
        </p:grpSpPr>
        <p:sp>
          <p:nvSpPr>
            <p:cNvPr id="275464" name="Oval 8"/>
            <p:cNvSpPr>
              <a:spLocks noChangeArrowheads="1"/>
            </p:cNvSpPr>
            <p:nvPr/>
          </p:nvSpPr>
          <p:spPr bwMode="auto">
            <a:xfrm>
              <a:off x="4863" y="1680"/>
              <a:ext cx="86" cy="8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65" name="Oval 9"/>
            <p:cNvSpPr>
              <a:spLocks noChangeArrowheads="1"/>
            </p:cNvSpPr>
            <p:nvPr/>
          </p:nvSpPr>
          <p:spPr bwMode="auto">
            <a:xfrm>
              <a:off x="4562" y="1063"/>
              <a:ext cx="86" cy="8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66" name="Oval 10"/>
            <p:cNvSpPr>
              <a:spLocks noChangeArrowheads="1"/>
            </p:cNvSpPr>
            <p:nvPr/>
          </p:nvSpPr>
          <p:spPr bwMode="auto">
            <a:xfrm>
              <a:off x="4240" y="1434"/>
              <a:ext cx="86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67" name="Oval 11"/>
            <p:cNvSpPr>
              <a:spLocks noChangeArrowheads="1"/>
            </p:cNvSpPr>
            <p:nvPr/>
          </p:nvSpPr>
          <p:spPr bwMode="auto">
            <a:xfrm>
              <a:off x="4348" y="1151"/>
              <a:ext cx="86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68" name="Oval 12"/>
            <p:cNvSpPr>
              <a:spLocks noChangeArrowheads="1"/>
            </p:cNvSpPr>
            <p:nvPr/>
          </p:nvSpPr>
          <p:spPr bwMode="auto">
            <a:xfrm>
              <a:off x="4691" y="843"/>
              <a:ext cx="86" cy="8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69" name="Oval 13"/>
            <p:cNvSpPr>
              <a:spLocks noChangeArrowheads="1"/>
            </p:cNvSpPr>
            <p:nvPr/>
          </p:nvSpPr>
          <p:spPr bwMode="auto">
            <a:xfrm>
              <a:off x="4820" y="1416"/>
              <a:ext cx="86" cy="88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0" name="Oval 14"/>
            <p:cNvSpPr>
              <a:spLocks noChangeArrowheads="1"/>
            </p:cNvSpPr>
            <p:nvPr/>
          </p:nvSpPr>
          <p:spPr bwMode="auto">
            <a:xfrm>
              <a:off x="5077" y="1591"/>
              <a:ext cx="85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1" name="Oval 15"/>
            <p:cNvSpPr>
              <a:spLocks noChangeArrowheads="1"/>
            </p:cNvSpPr>
            <p:nvPr/>
          </p:nvSpPr>
          <p:spPr bwMode="auto">
            <a:xfrm>
              <a:off x="4477" y="1591"/>
              <a:ext cx="85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2" name="Oval 16"/>
            <p:cNvSpPr>
              <a:spLocks noChangeArrowheads="1"/>
            </p:cNvSpPr>
            <p:nvPr/>
          </p:nvSpPr>
          <p:spPr bwMode="auto">
            <a:xfrm>
              <a:off x="5119" y="1240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3" name="Oval 17"/>
            <p:cNvSpPr>
              <a:spLocks noChangeArrowheads="1"/>
            </p:cNvSpPr>
            <p:nvPr/>
          </p:nvSpPr>
          <p:spPr bwMode="auto">
            <a:xfrm>
              <a:off x="4348" y="976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4" name="Oval 18"/>
            <p:cNvSpPr>
              <a:spLocks noChangeArrowheads="1"/>
            </p:cNvSpPr>
            <p:nvPr/>
          </p:nvSpPr>
          <p:spPr bwMode="auto">
            <a:xfrm>
              <a:off x="4906" y="976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5" name="Oval 19"/>
            <p:cNvSpPr>
              <a:spLocks noChangeArrowheads="1"/>
            </p:cNvSpPr>
            <p:nvPr/>
          </p:nvSpPr>
          <p:spPr bwMode="auto">
            <a:xfrm>
              <a:off x="4090" y="1196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6" name="Oval 20"/>
            <p:cNvSpPr>
              <a:spLocks noChangeArrowheads="1"/>
            </p:cNvSpPr>
            <p:nvPr/>
          </p:nvSpPr>
          <p:spPr bwMode="auto">
            <a:xfrm>
              <a:off x="5248" y="1107"/>
              <a:ext cx="86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5477" name="Oval 21"/>
            <p:cNvSpPr>
              <a:spLocks noChangeArrowheads="1"/>
            </p:cNvSpPr>
            <p:nvPr/>
          </p:nvSpPr>
          <p:spPr bwMode="auto">
            <a:xfrm>
              <a:off x="4519" y="1327"/>
              <a:ext cx="86" cy="8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l="100000" t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052" name="Object 22"/>
            <p:cNvGraphicFramePr>
              <a:graphicFrameLocks noChangeAspect="1"/>
            </p:cNvGraphicFramePr>
            <p:nvPr/>
          </p:nvGraphicFramePr>
          <p:xfrm>
            <a:off x="4603" y="1298"/>
            <a:ext cx="207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公式" r:id="rId6" imgW="190440" imgH="215640" progId="Equation.3">
                    <p:embed/>
                  </p:oleObj>
                </mc:Choice>
                <mc:Fallback>
                  <p:oleObj name="公式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3" y="1298"/>
                          <a:ext cx="207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23"/>
            <p:cNvGraphicFramePr>
              <a:graphicFrameLocks noChangeAspect="1"/>
            </p:cNvGraphicFramePr>
            <p:nvPr/>
          </p:nvGraphicFramePr>
          <p:xfrm>
            <a:off x="4649" y="981"/>
            <a:ext cx="21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981"/>
                          <a:ext cx="21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24"/>
            <p:cNvGraphicFramePr>
              <a:graphicFrameLocks noChangeAspect="1"/>
            </p:cNvGraphicFramePr>
            <p:nvPr/>
          </p:nvGraphicFramePr>
          <p:xfrm>
            <a:off x="4921" y="1344"/>
            <a:ext cx="1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公式" r:id="rId10" imgW="177480" imgH="228600" progId="Equation.3">
                    <p:embed/>
                  </p:oleObj>
                </mc:Choice>
                <mc:Fallback>
                  <p:oleObj name="公式" r:id="rId10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44"/>
                          <a:ext cx="1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5481" name="Oval 25"/>
            <p:cNvSpPr>
              <a:spLocks noChangeArrowheads="1"/>
            </p:cNvSpPr>
            <p:nvPr/>
          </p:nvSpPr>
          <p:spPr bwMode="auto">
            <a:xfrm>
              <a:off x="4830" y="1208"/>
              <a:ext cx="86" cy="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t="100000" r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95" name="Oval 26"/>
            <p:cNvSpPr>
              <a:spLocks noChangeArrowheads="1"/>
            </p:cNvSpPr>
            <p:nvPr/>
          </p:nvSpPr>
          <p:spPr bwMode="auto">
            <a:xfrm>
              <a:off x="3969" y="709"/>
              <a:ext cx="1496" cy="1134"/>
            </a:xfrm>
            <a:prstGeom prst="ellips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75483" name="Object 27"/>
          <p:cNvGraphicFramePr>
            <a:graphicFrameLocks noChangeAspect="1"/>
          </p:cNvGraphicFramePr>
          <p:nvPr/>
        </p:nvGraphicFramePr>
        <p:xfrm>
          <a:off x="2700338" y="1484313"/>
          <a:ext cx="28082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公式" r:id="rId12" imgW="1206360" imgH="431640" progId="Equation.3">
                  <p:embed/>
                </p:oleObj>
              </mc:Choice>
              <mc:Fallback>
                <p:oleObj name="公式" r:id="rId12" imgW="120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484313"/>
                        <a:ext cx="2808287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84" name="Rectangle 28"/>
          <p:cNvSpPr>
            <a:spLocks noChangeArrowheads="1"/>
          </p:cNvSpPr>
          <p:nvPr/>
        </p:nvSpPr>
        <p:spPr bwMode="auto">
          <a:xfrm>
            <a:off x="250825" y="2492375"/>
            <a:ext cx="66976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>
                <a:solidFill>
                  <a:srgbClr val="0033CC"/>
                </a:solidFill>
                <a:sym typeface="Calibri" pitchFamily="34" charset="0"/>
              </a:rPr>
              <a:t>2. </a:t>
            </a:r>
            <a:r>
              <a:rPr lang="zh-CN" altLang="en-US">
                <a:solidFill>
                  <a:srgbClr val="0033CC"/>
                </a:solidFill>
                <a:sym typeface="Calibri" pitchFamily="34" charset="0"/>
              </a:rPr>
              <a:t>质量</a:t>
            </a:r>
            <a:r>
              <a:rPr lang="en-US" altLang="zh-CN">
                <a:solidFill>
                  <a:srgbClr val="0033CC"/>
                </a:solidFill>
                <a:sym typeface="Calibri" pitchFamily="34" charset="0"/>
              </a:rPr>
              <a:t>(</a:t>
            </a:r>
            <a:r>
              <a:rPr lang="en-US" altLang="zh-CN">
                <a:solidFill>
                  <a:srgbClr val="0000CC"/>
                </a:solidFill>
                <a:sym typeface="Calibri" pitchFamily="34" charset="0"/>
              </a:rPr>
              <a:t>mass</a:t>
            </a:r>
            <a:r>
              <a:rPr lang="en-US" altLang="zh-CN">
                <a:solidFill>
                  <a:srgbClr val="0033CC"/>
                </a:solidFill>
                <a:sym typeface="Calibri" pitchFamily="34" charset="0"/>
              </a:rPr>
              <a:t>)</a:t>
            </a:r>
          </a:p>
        </p:txBody>
      </p:sp>
      <p:sp>
        <p:nvSpPr>
          <p:cNvPr id="275485" name="Text Box 29"/>
          <p:cNvSpPr txBox="1">
            <a:spLocks noChangeArrowheads="1"/>
          </p:cNvSpPr>
          <p:nvPr/>
        </p:nvSpPr>
        <p:spPr bwMode="auto">
          <a:xfrm>
            <a:off x="250825" y="3068638"/>
            <a:ext cx="8497888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kumimoji="1" lang="en-US" altLang="zh-CN">
                <a:solidFill>
                  <a:srgbClr val="0033CC"/>
                </a:solidFill>
              </a:rPr>
              <a:t>(1) </a:t>
            </a:r>
            <a:r>
              <a:rPr kumimoji="1" lang="zh-CN" altLang="en-US">
                <a:solidFill>
                  <a:srgbClr val="0033CC"/>
                </a:solidFill>
              </a:rPr>
              <a:t>惯性</a:t>
            </a:r>
            <a:r>
              <a:rPr kumimoji="1" lang="en-US" altLang="zh-CN">
                <a:solidFill>
                  <a:srgbClr val="0033CC"/>
                </a:solidFill>
              </a:rPr>
              <a:t>(inertia)</a:t>
            </a:r>
            <a:r>
              <a:rPr kumimoji="1" lang="en-US" altLang="zh-CN"/>
              <a:t>: </a:t>
            </a:r>
            <a:r>
              <a:rPr kumimoji="1" lang="zh-CN" altLang="en-US"/>
              <a:t>物体保持其运动状态不</a:t>
            </a:r>
          </a:p>
          <a:p>
            <a:pPr eaLnBrk="1" hangingPunct="1">
              <a:spcBef>
                <a:spcPct val="5000"/>
              </a:spcBef>
            </a:pPr>
            <a:r>
              <a:rPr kumimoji="1" lang="zh-CN" altLang="en-US"/>
              <a:t>                              变的特性</a:t>
            </a:r>
            <a:r>
              <a:rPr kumimoji="1" lang="en-US" altLang="zh-CN"/>
              <a:t>(</a:t>
            </a:r>
            <a:r>
              <a:rPr kumimoji="1" lang="zh-CN" altLang="en-US"/>
              <a:t>固有特性</a:t>
            </a:r>
            <a:r>
              <a:rPr kumimoji="1" lang="en-US" altLang="zh-CN"/>
              <a:t>)</a:t>
            </a:r>
          </a:p>
        </p:txBody>
      </p:sp>
      <p:sp>
        <p:nvSpPr>
          <p:cNvPr id="275486" name="Text Box 30"/>
          <p:cNvSpPr txBox="1">
            <a:spLocks noChangeArrowheads="1"/>
          </p:cNvSpPr>
          <p:nvPr/>
        </p:nvSpPr>
        <p:spPr bwMode="auto">
          <a:xfrm>
            <a:off x="250825" y="4076700"/>
            <a:ext cx="76342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kumimoji="1" lang="en-US" altLang="zh-CN">
                <a:solidFill>
                  <a:srgbClr val="0033CC"/>
                </a:solidFill>
              </a:rPr>
              <a:t>(2) </a:t>
            </a:r>
            <a:r>
              <a:rPr kumimoji="1" lang="zh-CN" altLang="en-US">
                <a:solidFill>
                  <a:srgbClr val="0033CC"/>
                </a:solidFill>
              </a:rPr>
              <a:t>惯性质量</a:t>
            </a:r>
            <a:r>
              <a:rPr kumimoji="1" lang="en-US" altLang="zh-CN">
                <a:solidFill>
                  <a:srgbClr val="0033CC"/>
                </a:solidFill>
              </a:rPr>
              <a:t>(inertial mass)</a:t>
            </a:r>
            <a:r>
              <a:rPr kumimoji="1" lang="en-US" altLang="zh-CN"/>
              <a:t>: </a:t>
            </a:r>
            <a:r>
              <a:rPr kumimoji="1" lang="zh-CN" altLang="en-US"/>
              <a:t>物体惯性大小的量度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804025" y="2781300"/>
            <a:ext cx="1657350" cy="1225550"/>
            <a:chOff x="4056" y="811"/>
            <a:chExt cx="1326" cy="1153"/>
          </a:xfrm>
        </p:grpSpPr>
        <p:sp>
          <p:nvSpPr>
            <p:cNvPr id="2066" name="Freeform 33"/>
            <p:cNvSpPr>
              <a:spLocks/>
            </p:cNvSpPr>
            <p:nvPr/>
          </p:nvSpPr>
          <p:spPr bwMode="auto">
            <a:xfrm>
              <a:off x="4896" y="1248"/>
              <a:ext cx="486" cy="716"/>
            </a:xfrm>
            <a:custGeom>
              <a:avLst/>
              <a:gdLst>
                <a:gd name="T0" fmla="*/ 497 w 1458"/>
                <a:gd name="T1" fmla="*/ 573 h 2149"/>
                <a:gd name="T2" fmla="*/ 418 w 1458"/>
                <a:gd name="T3" fmla="*/ 410 h 2149"/>
                <a:gd name="T4" fmla="*/ 441 w 1458"/>
                <a:gd name="T5" fmla="*/ 124 h 2149"/>
                <a:gd name="T6" fmla="*/ 630 w 1458"/>
                <a:gd name="T7" fmla="*/ 0 h 2149"/>
                <a:gd name="T8" fmla="*/ 820 w 1458"/>
                <a:gd name="T9" fmla="*/ 21 h 2149"/>
                <a:gd name="T10" fmla="*/ 969 w 1458"/>
                <a:gd name="T11" fmla="*/ 211 h 2149"/>
                <a:gd name="T12" fmla="*/ 983 w 1458"/>
                <a:gd name="T13" fmla="*/ 435 h 2149"/>
                <a:gd name="T14" fmla="*/ 849 w 1458"/>
                <a:gd name="T15" fmla="*/ 590 h 2149"/>
                <a:gd name="T16" fmla="*/ 828 w 1458"/>
                <a:gd name="T17" fmla="*/ 826 h 2149"/>
                <a:gd name="T18" fmla="*/ 961 w 1458"/>
                <a:gd name="T19" fmla="*/ 1323 h 2149"/>
                <a:gd name="T20" fmla="*/ 1077 w 1458"/>
                <a:gd name="T21" fmla="*/ 1495 h 2149"/>
                <a:gd name="T22" fmla="*/ 1344 w 1458"/>
                <a:gd name="T23" fmla="*/ 1580 h 2149"/>
                <a:gd name="T24" fmla="*/ 1458 w 1458"/>
                <a:gd name="T25" fmla="*/ 1778 h 2149"/>
                <a:gd name="T26" fmla="*/ 1388 w 1458"/>
                <a:gd name="T27" fmla="*/ 1985 h 2149"/>
                <a:gd name="T28" fmla="*/ 1031 w 1458"/>
                <a:gd name="T29" fmla="*/ 2128 h 2149"/>
                <a:gd name="T30" fmla="*/ 513 w 1458"/>
                <a:gd name="T31" fmla="*/ 2149 h 2149"/>
                <a:gd name="T32" fmla="*/ 95 w 1458"/>
                <a:gd name="T33" fmla="*/ 1990 h 2149"/>
                <a:gd name="T34" fmla="*/ 0 w 1458"/>
                <a:gd name="T35" fmla="*/ 1749 h 2149"/>
                <a:gd name="T36" fmla="*/ 113 w 1458"/>
                <a:gd name="T37" fmla="*/ 1607 h 2149"/>
                <a:gd name="T38" fmla="*/ 277 w 1458"/>
                <a:gd name="T39" fmla="*/ 1520 h 2149"/>
                <a:gd name="T40" fmla="*/ 441 w 1458"/>
                <a:gd name="T41" fmla="*/ 1379 h 2149"/>
                <a:gd name="T42" fmla="*/ 561 w 1458"/>
                <a:gd name="T43" fmla="*/ 1141 h 2149"/>
                <a:gd name="T44" fmla="*/ 466 w 1458"/>
                <a:gd name="T45" fmla="*/ 1426 h 2149"/>
                <a:gd name="T46" fmla="*/ 259 w 1458"/>
                <a:gd name="T47" fmla="*/ 1607 h 2149"/>
                <a:gd name="T48" fmla="*/ 165 w 1458"/>
                <a:gd name="T49" fmla="*/ 1758 h 2149"/>
                <a:gd name="T50" fmla="*/ 277 w 1458"/>
                <a:gd name="T51" fmla="*/ 1990 h 2149"/>
                <a:gd name="T52" fmla="*/ 582 w 1458"/>
                <a:gd name="T53" fmla="*/ 2080 h 2149"/>
                <a:gd name="T54" fmla="*/ 1160 w 1458"/>
                <a:gd name="T55" fmla="*/ 2054 h 2149"/>
                <a:gd name="T56" fmla="*/ 1344 w 1458"/>
                <a:gd name="T57" fmla="*/ 1913 h 2149"/>
                <a:gd name="T58" fmla="*/ 1371 w 1458"/>
                <a:gd name="T59" fmla="*/ 1723 h 2149"/>
                <a:gd name="T60" fmla="*/ 1267 w 1458"/>
                <a:gd name="T61" fmla="*/ 1770 h 2149"/>
                <a:gd name="T62" fmla="*/ 992 w 1458"/>
                <a:gd name="T63" fmla="*/ 1853 h 2149"/>
                <a:gd name="T64" fmla="*/ 686 w 1458"/>
                <a:gd name="T65" fmla="*/ 1818 h 2149"/>
                <a:gd name="T66" fmla="*/ 1181 w 1458"/>
                <a:gd name="T67" fmla="*/ 1758 h 2149"/>
                <a:gd name="T68" fmla="*/ 1251 w 1458"/>
                <a:gd name="T69" fmla="*/ 1627 h 2149"/>
                <a:gd name="T70" fmla="*/ 992 w 1458"/>
                <a:gd name="T71" fmla="*/ 1511 h 2149"/>
                <a:gd name="T72" fmla="*/ 849 w 1458"/>
                <a:gd name="T73" fmla="*/ 1168 h 2149"/>
                <a:gd name="T74" fmla="*/ 754 w 1458"/>
                <a:gd name="T75" fmla="*/ 780 h 2149"/>
                <a:gd name="T76" fmla="*/ 656 w 1458"/>
                <a:gd name="T77" fmla="*/ 621 h 2149"/>
                <a:gd name="T78" fmla="*/ 733 w 1458"/>
                <a:gd name="T79" fmla="*/ 503 h 2149"/>
                <a:gd name="T80" fmla="*/ 849 w 1458"/>
                <a:gd name="T81" fmla="*/ 354 h 2149"/>
                <a:gd name="T82" fmla="*/ 820 w 1458"/>
                <a:gd name="T83" fmla="*/ 164 h 2149"/>
                <a:gd name="T84" fmla="*/ 708 w 1458"/>
                <a:gd name="T85" fmla="*/ 69 h 2149"/>
                <a:gd name="T86" fmla="*/ 544 w 1458"/>
                <a:gd name="T87" fmla="*/ 95 h 2149"/>
                <a:gd name="T88" fmla="*/ 466 w 1458"/>
                <a:gd name="T89" fmla="*/ 246 h 2149"/>
                <a:gd name="T90" fmla="*/ 513 w 1458"/>
                <a:gd name="T91" fmla="*/ 457 h 2149"/>
                <a:gd name="T92" fmla="*/ 638 w 1458"/>
                <a:gd name="T93" fmla="*/ 503 h 2149"/>
                <a:gd name="T94" fmla="*/ 660 w 1458"/>
                <a:gd name="T95" fmla="*/ 638 h 2149"/>
                <a:gd name="T96" fmla="*/ 686 w 1458"/>
                <a:gd name="T97" fmla="*/ 1228 h 2149"/>
                <a:gd name="T98" fmla="*/ 590 w 1458"/>
                <a:gd name="T99" fmla="*/ 1580 h 2149"/>
                <a:gd name="T100" fmla="*/ 418 w 1458"/>
                <a:gd name="T101" fmla="*/ 1662 h 2149"/>
                <a:gd name="T102" fmla="*/ 513 w 1458"/>
                <a:gd name="T103" fmla="*/ 1426 h 2149"/>
                <a:gd name="T104" fmla="*/ 561 w 1458"/>
                <a:gd name="T105" fmla="*/ 1120 h 214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58"/>
                <a:gd name="T160" fmla="*/ 0 h 2149"/>
                <a:gd name="T161" fmla="*/ 1458 w 1458"/>
                <a:gd name="T162" fmla="*/ 2149 h 214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58" h="2149">
                  <a:moveTo>
                    <a:pt x="561" y="617"/>
                  </a:moveTo>
                  <a:lnTo>
                    <a:pt x="497" y="573"/>
                  </a:lnTo>
                  <a:lnTo>
                    <a:pt x="449" y="495"/>
                  </a:lnTo>
                  <a:lnTo>
                    <a:pt x="418" y="410"/>
                  </a:lnTo>
                  <a:lnTo>
                    <a:pt x="402" y="284"/>
                  </a:lnTo>
                  <a:lnTo>
                    <a:pt x="441" y="124"/>
                  </a:lnTo>
                  <a:lnTo>
                    <a:pt x="522" y="48"/>
                  </a:lnTo>
                  <a:lnTo>
                    <a:pt x="630" y="0"/>
                  </a:lnTo>
                  <a:lnTo>
                    <a:pt x="733" y="0"/>
                  </a:lnTo>
                  <a:lnTo>
                    <a:pt x="820" y="21"/>
                  </a:lnTo>
                  <a:lnTo>
                    <a:pt x="923" y="77"/>
                  </a:lnTo>
                  <a:lnTo>
                    <a:pt x="969" y="211"/>
                  </a:lnTo>
                  <a:lnTo>
                    <a:pt x="992" y="306"/>
                  </a:lnTo>
                  <a:lnTo>
                    <a:pt x="983" y="435"/>
                  </a:lnTo>
                  <a:lnTo>
                    <a:pt x="944" y="522"/>
                  </a:lnTo>
                  <a:lnTo>
                    <a:pt x="849" y="590"/>
                  </a:lnTo>
                  <a:lnTo>
                    <a:pt x="820" y="617"/>
                  </a:lnTo>
                  <a:lnTo>
                    <a:pt x="828" y="826"/>
                  </a:lnTo>
                  <a:lnTo>
                    <a:pt x="876" y="1072"/>
                  </a:lnTo>
                  <a:lnTo>
                    <a:pt x="961" y="1323"/>
                  </a:lnTo>
                  <a:lnTo>
                    <a:pt x="1017" y="1426"/>
                  </a:lnTo>
                  <a:lnTo>
                    <a:pt x="1077" y="1495"/>
                  </a:lnTo>
                  <a:lnTo>
                    <a:pt x="1228" y="1534"/>
                  </a:lnTo>
                  <a:lnTo>
                    <a:pt x="1344" y="1580"/>
                  </a:lnTo>
                  <a:lnTo>
                    <a:pt x="1435" y="1662"/>
                  </a:lnTo>
                  <a:lnTo>
                    <a:pt x="1458" y="1778"/>
                  </a:lnTo>
                  <a:lnTo>
                    <a:pt x="1439" y="1890"/>
                  </a:lnTo>
                  <a:lnTo>
                    <a:pt x="1388" y="1985"/>
                  </a:lnTo>
                  <a:lnTo>
                    <a:pt x="1228" y="2080"/>
                  </a:lnTo>
                  <a:lnTo>
                    <a:pt x="1031" y="2128"/>
                  </a:lnTo>
                  <a:lnTo>
                    <a:pt x="828" y="2149"/>
                  </a:lnTo>
                  <a:lnTo>
                    <a:pt x="513" y="2149"/>
                  </a:lnTo>
                  <a:lnTo>
                    <a:pt x="285" y="2101"/>
                  </a:lnTo>
                  <a:lnTo>
                    <a:pt x="95" y="1990"/>
                  </a:lnTo>
                  <a:lnTo>
                    <a:pt x="0" y="1865"/>
                  </a:lnTo>
                  <a:lnTo>
                    <a:pt x="0" y="1749"/>
                  </a:lnTo>
                  <a:lnTo>
                    <a:pt x="48" y="1662"/>
                  </a:lnTo>
                  <a:lnTo>
                    <a:pt x="113" y="1607"/>
                  </a:lnTo>
                  <a:lnTo>
                    <a:pt x="182" y="1567"/>
                  </a:lnTo>
                  <a:lnTo>
                    <a:pt x="277" y="1520"/>
                  </a:lnTo>
                  <a:lnTo>
                    <a:pt x="381" y="1472"/>
                  </a:lnTo>
                  <a:lnTo>
                    <a:pt x="441" y="1379"/>
                  </a:lnTo>
                  <a:lnTo>
                    <a:pt x="497" y="1257"/>
                  </a:lnTo>
                  <a:lnTo>
                    <a:pt x="561" y="1141"/>
                  </a:lnTo>
                  <a:lnTo>
                    <a:pt x="544" y="1305"/>
                  </a:lnTo>
                  <a:lnTo>
                    <a:pt x="466" y="1426"/>
                  </a:lnTo>
                  <a:lnTo>
                    <a:pt x="371" y="1559"/>
                  </a:lnTo>
                  <a:lnTo>
                    <a:pt x="259" y="1607"/>
                  </a:lnTo>
                  <a:lnTo>
                    <a:pt x="190" y="1662"/>
                  </a:lnTo>
                  <a:lnTo>
                    <a:pt x="165" y="1758"/>
                  </a:lnTo>
                  <a:lnTo>
                    <a:pt x="190" y="1899"/>
                  </a:lnTo>
                  <a:lnTo>
                    <a:pt x="277" y="1990"/>
                  </a:lnTo>
                  <a:lnTo>
                    <a:pt x="371" y="2037"/>
                  </a:lnTo>
                  <a:lnTo>
                    <a:pt x="582" y="2080"/>
                  </a:lnTo>
                  <a:lnTo>
                    <a:pt x="867" y="2080"/>
                  </a:lnTo>
                  <a:lnTo>
                    <a:pt x="1160" y="2054"/>
                  </a:lnTo>
                  <a:lnTo>
                    <a:pt x="1293" y="1969"/>
                  </a:lnTo>
                  <a:lnTo>
                    <a:pt x="1344" y="1913"/>
                  </a:lnTo>
                  <a:lnTo>
                    <a:pt x="1371" y="1826"/>
                  </a:lnTo>
                  <a:lnTo>
                    <a:pt x="1371" y="1723"/>
                  </a:lnTo>
                  <a:lnTo>
                    <a:pt x="1344" y="1702"/>
                  </a:lnTo>
                  <a:lnTo>
                    <a:pt x="1267" y="1770"/>
                  </a:lnTo>
                  <a:lnTo>
                    <a:pt x="1151" y="1843"/>
                  </a:lnTo>
                  <a:lnTo>
                    <a:pt x="992" y="1853"/>
                  </a:lnTo>
                  <a:lnTo>
                    <a:pt x="733" y="1853"/>
                  </a:lnTo>
                  <a:lnTo>
                    <a:pt x="686" y="1818"/>
                  </a:lnTo>
                  <a:lnTo>
                    <a:pt x="1056" y="1818"/>
                  </a:lnTo>
                  <a:lnTo>
                    <a:pt x="1181" y="1758"/>
                  </a:lnTo>
                  <a:lnTo>
                    <a:pt x="1251" y="1675"/>
                  </a:lnTo>
                  <a:lnTo>
                    <a:pt x="1251" y="1627"/>
                  </a:lnTo>
                  <a:lnTo>
                    <a:pt x="1087" y="1590"/>
                  </a:lnTo>
                  <a:lnTo>
                    <a:pt x="992" y="1511"/>
                  </a:lnTo>
                  <a:lnTo>
                    <a:pt x="913" y="1348"/>
                  </a:lnTo>
                  <a:lnTo>
                    <a:pt x="849" y="1168"/>
                  </a:lnTo>
                  <a:lnTo>
                    <a:pt x="797" y="952"/>
                  </a:lnTo>
                  <a:lnTo>
                    <a:pt x="754" y="780"/>
                  </a:lnTo>
                  <a:lnTo>
                    <a:pt x="750" y="621"/>
                  </a:lnTo>
                  <a:lnTo>
                    <a:pt x="656" y="621"/>
                  </a:lnTo>
                  <a:lnTo>
                    <a:pt x="660" y="522"/>
                  </a:lnTo>
                  <a:lnTo>
                    <a:pt x="733" y="503"/>
                  </a:lnTo>
                  <a:lnTo>
                    <a:pt x="820" y="447"/>
                  </a:lnTo>
                  <a:lnTo>
                    <a:pt x="849" y="354"/>
                  </a:lnTo>
                  <a:lnTo>
                    <a:pt x="841" y="267"/>
                  </a:lnTo>
                  <a:lnTo>
                    <a:pt x="820" y="164"/>
                  </a:lnTo>
                  <a:lnTo>
                    <a:pt x="781" y="116"/>
                  </a:lnTo>
                  <a:lnTo>
                    <a:pt x="708" y="69"/>
                  </a:lnTo>
                  <a:lnTo>
                    <a:pt x="630" y="48"/>
                  </a:lnTo>
                  <a:lnTo>
                    <a:pt x="544" y="95"/>
                  </a:lnTo>
                  <a:lnTo>
                    <a:pt x="497" y="164"/>
                  </a:lnTo>
                  <a:lnTo>
                    <a:pt x="466" y="246"/>
                  </a:lnTo>
                  <a:lnTo>
                    <a:pt x="474" y="340"/>
                  </a:lnTo>
                  <a:lnTo>
                    <a:pt x="513" y="457"/>
                  </a:lnTo>
                  <a:lnTo>
                    <a:pt x="590" y="503"/>
                  </a:lnTo>
                  <a:lnTo>
                    <a:pt x="638" y="503"/>
                  </a:lnTo>
                  <a:lnTo>
                    <a:pt x="677" y="526"/>
                  </a:lnTo>
                  <a:lnTo>
                    <a:pt x="660" y="638"/>
                  </a:lnTo>
                  <a:lnTo>
                    <a:pt x="677" y="1047"/>
                  </a:lnTo>
                  <a:lnTo>
                    <a:pt x="686" y="1228"/>
                  </a:lnTo>
                  <a:lnTo>
                    <a:pt x="660" y="1416"/>
                  </a:lnTo>
                  <a:lnTo>
                    <a:pt x="590" y="1580"/>
                  </a:lnTo>
                  <a:lnTo>
                    <a:pt x="488" y="1675"/>
                  </a:lnTo>
                  <a:lnTo>
                    <a:pt x="418" y="1662"/>
                  </a:lnTo>
                  <a:lnTo>
                    <a:pt x="474" y="1534"/>
                  </a:lnTo>
                  <a:lnTo>
                    <a:pt x="513" y="1426"/>
                  </a:lnTo>
                  <a:lnTo>
                    <a:pt x="544" y="1370"/>
                  </a:lnTo>
                  <a:lnTo>
                    <a:pt x="561" y="1120"/>
                  </a:lnTo>
                  <a:lnTo>
                    <a:pt x="561" y="61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67" name="Group 34"/>
            <p:cNvGrpSpPr>
              <a:grpSpLocks/>
            </p:cNvGrpSpPr>
            <p:nvPr/>
          </p:nvGrpSpPr>
          <p:grpSpPr bwMode="auto">
            <a:xfrm>
              <a:off x="4056" y="811"/>
              <a:ext cx="1050" cy="1139"/>
              <a:chOff x="1920" y="1248"/>
              <a:chExt cx="1050" cy="1139"/>
            </a:xfrm>
          </p:grpSpPr>
          <p:grpSp>
            <p:nvGrpSpPr>
              <p:cNvPr id="2068" name="Group 35"/>
              <p:cNvGrpSpPr>
                <a:grpSpLocks/>
              </p:cNvGrpSpPr>
              <p:nvPr/>
            </p:nvGrpSpPr>
            <p:grpSpPr bwMode="auto">
              <a:xfrm>
                <a:off x="1920" y="1269"/>
                <a:ext cx="1050" cy="1118"/>
                <a:chOff x="1920" y="1269"/>
                <a:chExt cx="1050" cy="1118"/>
              </a:xfrm>
            </p:grpSpPr>
            <p:sp>
              <p:nvSpPr>
                <p:cNvPr id="2074" name="Freeform 36"/>
                <p:cNvSpPr>
                  <a:spLocks/>
                </p:cNvSpPr>
                <p:nvPr/>
              </p:nvSpPr>
              <p:spPr bwMode="auto">
                <a:xfrm>
                  <a:off x="2558" y="1269"/>
                  <a:ext cx="189" cy="205"/>
                </a:xfrm>
                <a:custGeom>
                  <a:avLst/>
                  <a:gdLst>
                    <a:gd name="T0" fmla="*/ 452 w 568"/>
                    <a:gd name="T1" fmla="*/ 423 h 613"/>
                    <a:gd name="T2" fmla="*/ 504 w 568"/>
                    <a:gd name="T3" fmla="*/ 327 h 613"/>
                    <a:gd name="T4" fmla="*/ 529 w 568"/>
                    <a:gd name="T5" fmla="*/ 238 h 613"/>
                    <a:gd name="T6" fmla="*/ 521 w 568"/>
                    <a:gd name="T7" fmla="*/ 135 h 613"/>
                    <a:gd name="T8" fmla="*/ 456 w 568"/>
                    <a:gd name="T9" fmla="*/ 39 h 613"/>
                    <a:gd name="T10" fmla="*/ 380 w 568"/>
                    <a:gd name="T11" fmla="*/ 0 h 613"/>
                    <a:gd name="T12" fmla="*/ 263 w 568"/>
                    <a:gd name="T13" fmla="*/ 17 h 613"/>
                    <a:gd name="T14" fmla="*/ 125 w 568"/>
                    <a:gd name="T15" fmla="*/ 95 h 613"/>
                    <a:gd name="T16" fmla="*/ 48 w 568"/>
                    <a:gd name="T17" fmla="*/ 190 h 613"/>
                    <a:gd name="T18" fmla="*/ 0 w 568"/>
                    <a:gd name="T19" fmla="*/ 371 h 613"/>
                    <a:gd name="T20" fmla="*/ 9 w 568"/>
                    <a:gd name="T21" fmla="*/ 488 h 613"/>
                    <a:gd name="T22" fmla="*/ 56 w 568"/>
                    <a:gd name="T23" fmla="*/ 582 h 613"/>
                    <a:gd name="T24" fmla="*/ 125 w 568"/>
                    <a:gd name="T25" fmla="*/ 604 h 613"/>
                    <a:gd name="T26" fmla="*/ 216 w 568"/>
                    <a:gd name="T27" fmla="*/ 604 h 613"/>
                    <a:gd name="T28" fmla="*/ 315 w 568"/>
                    <a:gd name="T29" fmla="*/ 557 h 613"/>
                    <a:gd name="T30" fmla="*/ 357 w 568"/>
                    <a:gd name="T31" fmla="*/ 534 h 613"/>
                    <a:gd name="T32" fmla="*/ 388 w 568"/>
                    <a:gd name="T33" fmla="*/ 497 h 613"/>
                    <a:gd name="T34" fmla="*/ 529 w 568"/>
                    <a:gd name="T35" fmla="*/ 613 h 613"/>
                    <a:gd name="T36" fmla="*/ 568 w 568"/>
                    <a:gd name="T37" fmla="*/ 604 h 613"/>
                    <a:gd name="T38" fmla="*/ 552 w 568"/>
                    <a:gd name="T39" fmla="*/ 565 h 613"/>
                    <a:gd name="T40" fmla="*/ 452 w 568"/>
                    <a:gd name="T41" fmla="*/ 423 h 61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568"/>
                    <a:gd name="T64" fmla="*/ 0 h 613"/>
                    <a:gd name="T65" fmla="*/ 568 w 568"/>
                    <a:gd name="T66" fmla="*/ 613 h 613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568" h="613">
                      <a:moveTo>
                        <a:pt x="452" y="423"/>
                      </a:moveTo>
                      <a:lnTo>
                        <a:pt x="504" y="327"/>
                      </a:lnTo>
                      <a:lnTo>
                        <a:pt x="529" y="238"/>
                      </a:lnTo>
                      <a:lnTo>
                        <a:pt x="521" y="135"/>
                      </a:lnTo>
                      <a:lnTo>
                        <a:pt x="456" y="39"/>
                      </a:lnTo>
                      <a:lnTo>
                        <a:pt x="380" y="0"/>
                      </a:lnTo>
                      <a:lnTo>
                        <a:pt x="263" y="17"/>
                      </a:lnTo>
                      <a:lnTo>
                        <a:pt x="125" y="95"/>
                      </a:lnTo>
                      <a:lnTo>
                        <a:pt x="48" y="190"/>
                      </a:lnTo>
                      <a:lnTo>
                        <a:pt x="0" y="371"/>
                      </a:lnTo>
                      <a:lnTo>
                        <a:pt x="9" y="488"/>
                      </a:lnTo>
                      <a:lnTo>
                        <a:pt x="56" y="582"/>
                      </a:lnTo>
                      <a:lnTo>
                        <a:pt x="125" y="604"/>
                      </a:lnTo>
                      <a:lnTo>
                        <a:pt x="216" y="604"/>
                      </a:lnTo>
                      <a:lnTo>
                        <a:pt x="315" y="557"/>
                      </a:lnTo>
                      <a:lnTo>
                        <a:pt x="357" y="534"/>
                      </a:lnTo>
                      <a:lnTo>
                        <a:pt x="388" y="497"/>
                      </a:lnTo>
                      <a:lnTo>
                        <a:pt x="529" y="613"/>
                      </a:lnTo>
                      <a:lnTo>
                        <a:pt x="568" y="604"/>
                      </a:lnTo>
                      <a:lnTo>
                        <a:pt x="552" y="565"/>
                      </a:lnTo>
                      <a:lnTo>
                        <a:pt x="452" y="4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5" name="Freeform 37"/>
                <p:cNvSpPr>
                  <a:spLocks/>
                </p:cNvSpPr>
                <p:nvPr/>
              </p:nvSpPr>
              <p:spPr bwMode="auto">
                <a:xfrm>
                  <a:off x="2294" y="1457"/>
                  <a:ext cx="289" cy="432"/>
                </a:xfrm>
                <a:custGeom>
                  <a:avLst/>
                  <a:gdLst>
                    <a:gd name="T0" fmla="*/ 447 w 866"/>
                    <a:gd name="T1" fmla="*/ 383 h 1296"/>
                    <a:gd name="T2" fmla="*/ 466 w 866"/>
                    <a:gd name="T3" fmla="*/ 237 h 1296"/>
                    <a:gd name="T4" fmla="*/ 487 w 866"/>
                    <a:gd name="T5" fmla="*/ 56 h 1296"/>
                    <a:gd name="T6" fmla="*/ 569 w 866"/>
                    <a:gd name="T7" fmla="*/ 0 h 1296"/>
                    <a:gd name="T8" fmla="*/ 654 w 866"/>
                    <a:gd name="T9" fmla="*/ 0 h 1296"/>
                    <a:gd name="T10" fmla="*/ 754 w 866"/>
                    <a:gd name="T11" fmla="*/ 77 h 1296"/>
                    <a:gd name="T12" fmla="*/ 826 w 866"/>
                    <a:gd name="T13" fmla="*/ 259 h 1296"/>
                    <a:gd name="T14" fmla="*/ 866 w 866"/>
                    <a:gd name="T15" fmla="*/ 504 h 1296"/>
                    <a:gd name="T16" fmla="*/ 826 w 866"/>
                    <a:gd name="T17" fmla="*/ 779 h 1296"/>
                    <a:gd name="T18" fmla="*/ 754 w 866"/>
                    <a:gd name="T19" fmla="*/ 944 h 1296"/>
                    <a:gd name="T20" fmla="*/ 615 w 866"/>
                    <a:gd name="T21" fmla="*/ 1133 h 1296"/>
                    <a:gd name="T22" fmla="*/ 466 w 866"/>
                    <a:gd name="T23" fmla="*/ 1249 h 1296"/>
                    <a:gd name="T24" fmla="*/ 284 w 866"/>
                    <a:gd name="T25" fmla="*/ 1296 h 1296"/>
                    <a:gd name="T26" fmla="*/ 134 w 866"/>
                    <a:gd name="T27" fmla="*/ 1257 h 1296"/>
                    <a:gd name="T28" fmla="*/ 39 w 866"/>
                    <a:gd name="T29" fmla="*/ 1185 h 1296"/>
                    <a:gd name="T30" fmla="*/ 0 w 866"/>
                    <a:gd name="T31" fmla="*/ 1069 h 1296"/>
                    <a:gd name="T32" fmla="*/ 21 w 866"/>
                    <a:gd name="T33" fmla="*/ 965 h 1296"/>
                    <a:gd name="T34" fmla="*/ 68 w 866"/>
                    <a:gd name="T35" fmla="*/ 870 h 1296"/>
                    <a:gd name="T36" fmla="*/ 142 w 866"/>
                    <a:gd name="T37" fmla="*/ 827 h 1296"/>
                    <a:gd name="T38" fmla="*/ 250 w 866"/>
                    <a:gd name="T39" fmla="*/ 802 h 1296"/>
                    <a:gd name="T40" fmla="*/ 344 w 866"/>
                    <a:gd name="T41" fmla="*/ 733 h 1296"/>
                    <a:gd name="T42" fmla="*/ 418 w 866"/>
                    <a:gd name="T43" fmla="*/ 590 h 1296"/>
                    <a:gd name="T44" fmla="*/ 447 w 866"/>
                    <a:gd name="T45" fmla="*/ 383 h 129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866"/>
                    <a:gd name="T70" fmla="*/ 0 h 1296"/>
                    <a:gd name="T71" fmla="*/ 866 w 866"/>
                    <a:gd name="T72" fmla="*/ 1296 h 129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866" h="1296">
                      <a:moveTo>
                        <a:pt x="447" y="383"/>
                      </a:moveTo>
                      <a:lnTo>
                        <a:pt x="466" y="237"/>
                      </a:lnTo>
                      <a:lnTo>
                        <a:pt x="487" y="56"/>
                      </a:lnTo>
                      <a:lnTo>
                        <a:pt x="569" y="0"/>
                      </a:lnTo>
                      <a:lnTo>
                        <a:pt x="654" y="0"/>
                      </a:lnTo>
                      <a:lnTo>
                        <a:pt x="754" y="77"/>
                      </a:lnTo>
                      <a:lnTo>
                        <a:pt x="826" y="259"/>
                      </a:lnTo>
                      <a:lnTo>
                        <a:pt x="866" y="504"/>
                      </a:lnTo>
                      <a:lnTo>
                        <a:pt x="826" y="779"/>
                      </a:lnTo>
                      <a:lnTo>
                        <a:pt x="754" y="944"/>
                      </a:lnTo>
                      <a:lnTo>
                        <a:pt x="615" y="1133"/>
                      </a:lnTo>
                      <a:lnTo>
                        <a:pt x="466" y="1249"/>
                      </a:lnTo>
                      <a:lnTo>
                        <a:pt x="284" y="1296"/>
                      </a:lnTo>
                      <a:lnTo>
                        <a:pt x="134" y="1257"/>
                      </a:lnTo>
                      <a:lnTo>
                        <a:pt x="39" y="1185"/>
                      </a:lnTo>
                      <a:lnTo>
                        <a:pt x="0" y="1069"/>
                      </a:lnTo>
                      <a:lnTo>
                        <a:pt x="21" y="965"/>
                      </a:lnTo>
                      <a:lnTo>
                        <a:pt x="68" y="870"/>
                      </a:lnTo>
                      <a:lnTo>
                        <a:pt x="142" y="827"/>
                      </a:lnTo>
                      <a:lnTo>
                        <a:pt x="250" y="802"/>
                      </a:lnTo>
                      <a:lnTo>
                        <a:pt x="344" y="733"/>
                      </a:lnTo>
                      <a:lnTo>
                        <a:pt x="418" y="590"/>
                      </a:lnTo>
                      <a:lnTo>
                        <a:pt x="447" y="3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6" name="Freeform 38"/>
                <p:cNvSpPr>
                  <a:spLocks/>
                </p:cNvSpPr>
                <p:nvPr/>
              </p:nvSpPr>
              <p:spPr bwMode="auto">
                <a:xfrm>
                  <a:off x="2227" y="1793"/>
                  <a:ext cx="371" cy="594"/>
                </a:xfrm>
                <a:custGeom>
                  <a:avLst/>
                  <a:gdLst>
                    <a:gd name="T0" fmla="*/ 361 w 1112"/>
                    <a:gd name="T1" fmla="*/ 58 h 1783"/>
                    <a:gd name="T2" fmla="*/ 408 w 1112"/>
                    <a:gd name="T3" fmla="*/ 0 h 1783"/>
                    <a:gd name="T4" fmla="*/ 503 w 1112"/>
                    <a:gd name="T5" fmla="*/ 0 h 1783"/>
                    <a:gd name="T6" fmla="*/ 551 w 1112"/>
                    <a:gd name="T7" fmla="*/ 79 h 1783"/>
                    <a:gd name="T8" fmla="*/ 638 w 1112"/>
                    <a:gd name="T9" fmla="*/ 267 h 1783"/>
                    <a:gd name="T10" fmla="*/ 758 w 1112"/>
                    <a:gd name="T11" fmla="*/ 474 h 1783"/>
                    <a:gd name="T12" fmla="*/ 947 w 1112"/>
                    <a:gd name="T13" fmla="*/ 638 h 1783"/>
                    <a:gd name="T14" fmla="*/ 1094 w 1112"/>
                    <a:gd name="T15" fmla="*/ 760 h 1783"/>
                    <a:gd name="T16" fmla="*/ 1112 w 1112"/>
                    <a:gd name="T17" fmla="*/ 816 h 1783"/>
                    <a:gd name="T18" fmla="*/ 1112 w 1112"/>
                    <a:gd name="T19" fmla="*/ 876 h 1783"/>
                    <a:gd name="T20" fmla="*/ 905 w 1112"/>
                    <a:gd name="T21" fmla="*/ 1052 h 1783"/>
                    <a:gd name="T22" fmla="*/ 671 w 1112"/>
                    <a:gd name="T23" fmla="*/ 1232 h 1783"/>
                    <a:gd name="T24" fmla="*/ 495 w 1112"/>
                    <a:gd name="T25" fmla="*/ 1310 h 1783"/>
                    <a:gd name="T26" fmla="*/ 305 w 1112"/>
                    <a:gd name="T27" fmla="*/ 1327 h 1783"/>
                    <a:gd name="T28" fmla="*/ 210 w 1112"/>
                    <a:gd name="T29" fmla="*/ 1336 h 1783"/>
                    <a:gd name="T30" fmla="*/ 163 w 1112"/>
                    <a:gd name="T31" fmla="*/ 1431 h 1783"/>
                    <a:gd name="T32" fmla="*/ 124 w 1112"/>
                    <a:gd name="T33" fmla="*/ 1538 h 1783"/>
                    <a:gd name="T34" fmla="*/ 149 w 1112"/>
                    <a:gd name="T35" fmla="*/ 1659 h 1783"/>
                    <a:gd name="T36" fmla="*/ 210 w 1112"/>
                    <a:gd name="T37" fmla="*/ 1681 h 1783"/>
                    <a:gd name="T38" fmla="*/ 210 w 1112"/>
                    <a:gd name="T39" fmla="*/ 1727 h 1783"/>
                    <a:gd name="T40" fmla="*/ 68 w 1112"/>
                    <a:gd name="T41" fmla="*/ 1783 h 1783"/>
                    <a:gd name="T42" fmla="*/ 21 w 1112"/>
                    <a:gd name="T43" fmla="*/ 1715 h 1783"/>
                    <a:gd name="T44" fmla="*/ 0 w 1112"/>
                    <a:gd name="T45" fmla="*/ 1594 h 1783"/>
                    <a:gd name="T46" fmla="*/ 46 w 1112"/>
                    <a:gd name="T47" fmla="*/ 1452 h 1783"/>
                    <a:gd name="T48" fmla="*/ 116 w 1112"/>
                    <a:gd name="T49" fmla="*/ 1327 h 1783"/>
                    <a:gd name="T50" fmla="*/ 210 w 1112"/>
                    <a:gd name="T51" fmla="*/ 1215 h 1783"/>
                    <a:gd name="T52" fmla="*/ 305 w 1112"/>
                    <a:gd name="T53" fmla="*/ 1185 h 1783"/>
                    <a:gd name="T54" fmla="*/ 400 w 1112"/>
                    <a:gd name="T55" fmla="*/ 1232 h 1783"/>
                    <a:gd name="T56" fmla="*/ 568 w 1112"/>
                    <a:gd name="T57" fmla="*/ 1159 h 1783"/>
                    <a:gd name="T58" fmla="*/ 710 w 1112"/>
                    <a:gd name="T59" fmla="*/ 1043 h 1783"/>
                    <a:gd name="T60" fmla="*/ 874 w 1112"/>
                    <a:gd name="T61" fmla="*/ 901 h 1783"/>
                    <a:gd name="T62" fmla="*/ 930 w 1112"/>
                    <a:gd name="T63" fmla="*/ 837 h 1783"/>
                    <a:gd name="T64" fmla="*/ 922 w 1112"/>
                    <a:gd name="T65" fmla="*/ 781 h 1783"/>
                    <a:gd name="T66" fmla="*/ 731 w 1112"/>
                    <a:gd name="T67" fmla="*/ 673 h 1783"/>
                    <a:gd name="T68" fmla="*/ 568 w 1112"/>
                    <a:gd name="T69" fmla="*/ 530 h 1783"/>
                    <a:gd name="T70" fmla="*/ 379 w 1112"/>
                    <a:gd name="T71" fmla="*/ 342 h 1783"/>
                    <a:gd name="T72" fmla="*/ 313 w 1112"/>
                    <a:gd name="T73" fmla="*/ 174 h 1783"/>
                    <a:gd name="T74" fmla="*/ 361 w 1112"/>
                    <a:gd name="T75" fmla="*/ 58 h 1783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112"/>
                    <a:gd name="T115" fmla="*/ 0 h 1783"/>
                    <a:gd name="T116" fmla="*/ 1112 w 1112"/>
                    <a:gd name="T117" fmla="*/ 1783 h 1783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112" h="1783">
                      <a:moveTo>
                        <a:pt x="361" y="58"/>
                      </a:moveTo>
                      <a:lnTo>
                        <a:pt x="408" y="0"/>
                      </a:lnTo>
                      <a:lnTo>
                        <a:pt x="503" y="0"/>
                      </a:lnTo>
                      <a:lnTo>
                        <a:pt x="551" y="79"/>
                      </a:lnTo>
                      <a:lnTo>
                        <a:pt x="638" y="267"/>
                      </a:lnTo>
                      <a:lnTo>
                        <a:pt x="758" y="474"/>
                      </a:lnTo>
                      <a:lnTo>
                        <a:pt x="947" y="638"/>
                      </a:lnTo>
                      <a:lnTo>
                        <a:pt x="1094" y="760"/>
                      </a:lnTo>
                      <a:lnTo>
                        <a:pt x="1112" y="816"/>
                      </a:lnTo>
                      <a:lnTo>
                        <a:pt x="1112" y="876"/>
                      </a:lnTo>
                      <a:lnTo>
                        <a:pt x="905" y="1052"/>
                      </a:lnTo>
                      <a:lnTo>
                        <a:pt x="671" y="1232"/>
                      </a:lnTo>
                      <a:lnTo>
                        <a:pt x="495" y="1310"/>
                      </a:lnTo>
                      <a:lnTo>
                        <a:pt x="305" y="1327"/>
                      </a:lnTo>
                      <a:lnTo>
                        <a:pt x="210" y="1336"/>
                      </a:lnTo>
                      <a:lnTo>
                        <a:pt x="163" y="1431"/>
                      </a:lnTo>
                      <a:lnTo>
                        <a:pt x="124" y="1538"/>
                      </a:lnTo>
                      <a:lnTo>
                        <a:pt x="149" y="1659"/>
                      </a:lnTo>
                      <a:lnTo>
                        <a:pt x="210" y="1681"/>
                      </a:lnTo>
                      <a:lnTo>
                        <a:pt x="210" y="1727"/>
                      </a:lnTo>
                      <a:lnTo>
                        <a:pt x="68" y="1783"/>
                      </a:lnTo>
                      <a:lnTo>
                        <a:pt x="21" y="1715"/>
                      </a:lnTo>
                      <a:lnTo>
                        <a:pt x="0" y="1594"/>
                      </a:lnTo>
                      <a:lnTo>
                        <a:pt x="46" y="1452"/>
                      </a:lnTo>
                      <a:lnTo>
                        <a:pt x="116" y="1327"/>
                      </a:lnTo>
                      <a:lnTo>
                        <a:pt x="210" y="1215"/>
                      </a:lnTo>
                      <a:lnTo>
                        <a:pt x="305" y="1185"/>
                      </a:lnTo>
                      <a:lnTo>
                        <a:pt x="400" y="1232"/>
                      </a:lnTo>
                      <a:lnTo>
                        <a:pt x="568" y="1159"/>
                      </a:lnTo>
                      <a:lnTo>
                        <a:pt x="710" y="1043"/>
                      </a:lnTo>
                      <a:lnTo>
                        <a:pt x="874" y="901"/>
                      </a:lnTo>
                      <a:lnTo>
                        <a:pt x="930" y="837"/>
                      </a:lnTo>
                      <a:lnTo>
                        <a:pt x="922" y="781"/>
                      </a:lnTo>
                      <a:lnTo>
                        <a:pt x="731" y="673"/>
                      </a:lnTo>
                      <a:lnTo>
                        <a:pt x="568" y="530"/>
                      </a:lnTo>
                      <a:lnTo>
                        <a:pt x="379" y="342"/>
                      </a:lnTo>
                      <a:lnTo>
                        <a:pt x="313" y="174"/>
                      </a:lnTo>
                      <a:lnTo>
                        <a:pt x="361" y="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7" name="Freeform 39"/>
                <p:cNvSpPr>
                  <a:spLocks/>
                </p:cNvSpPr>
                <p:nvPr/>
              </p:nvSpPr>
              <p:spPr bwMode="auto">
                <a:xfrm>
                  <a:off x="1920" y="1794"/>
                  <a:ext cx="488" cy="547"/>
                </a:xfrm>
                <a:custGeom>
                  <a:avLst/>
                  <a:gdLst>
                    <a:gd name="T0" fmla="*/ 1000 w 1464"/>
                    <a:gd name="T1" fmla="*/ 408 h 1641"/>
                    <a:gd name="T2" fmla="*/ 1168 w 1464"/>
                    <a:gd name="T3" fmla="*/ 124 h 1641"/>
                    <a:gd name="T4" fmla="*/ 1306 w 1464"/>
                    <a:gd name="T5" fmla="*/ 0 h 1641"/>
                    <a:gd name="T6" fmla="*/ 1426 w 1464"/>
                    <a:gd name="T7" fmla="*/ 21 h 1641"/>
                    <a:gd name="T8" fmla="*/ 1464 w 1464"/>
                    <a:gd name="T9" fmla="*/ 149 h 1641"/>
                    <a:gd name="T10" fmla="*/ 1284 w 1464"/>
                    <a:gd name="T11" fmla="*/ 434 h 1641"/>
                    <a:gd name="T12" fmla="*/ 1072 w 1464"/>
                    <a:gd name="T13" fmla="*/ 718 h 1641"/>
                    <a:gd name="T14" fmla="*/ 849 w 1464"/>
                    <a:gd name="T15" fmla="*/ 969 h 1641"/>
                    <a:gd name="T16" fmla="*/ 637 w 1464"/>
                    <a:gd name="T17" fmla="*/ 1120 h 1641"/>
                    <a:gd name="T18" fmla="*/ 496 w 1464"/>
                    <a:gd name="T19" fmla="*/ 1231 h 1641"/>
                    <a:gd name="T20" fmla="*/ 362 w 1464"/>
                    <a:gd name="T21" fmla="*/ 1231 h 1641"/>
                    <a:gd name="T22" fmla="*/ 306 w 1464"/>
                    <a:gd name="T23" fmla="*/ 1213 h 1641"/>
                    <a:gd name="T24" fmla="*/ 306 w 1464"/>
                    <a:gd name="T25" fmla="*/ 1347 h 1641"/>
                    <a:gd name="T26" fmla="*/ 190 w 1464"/>
                    <a:gd name="T27" fmla="*/ 1498 h 1641"/>
                    <a:gd name="T28" fmla="*/ 95 w 1464"/>
                    <a:gd name="T29" fmla="*/ 1546 h 1641"/>
                    <a:gd name="T30" fmla="*/ 103 w 1464"/>
                    <a:gd name="T31" fmla="*/ 1631 h 1641"/>
                    <a:gd name="T32" fmla="*/ 9 w 1464"/>
                    <a:gd name="T33" fmla="*/ 1641 h 1641"/>
                    <a:gd name="T34" fmla="*/ 0 w 1464"/>
                    <a:gd name="T35" fmla="*/ 1515 h 1641"/>
                    <a:gd name="T36" fmla="*/ 78 w 1464"/>
                    <a:gd name="T37" fmla="*/ 1420 h 1641"/>
                    <a:gd name="T38" fmla="*/ 190 w 1464"/>
                    <a:gd name="T39" fmla="*/ 1335 h 1641"/>
                    <a:gd name="T40" fmla="*/ 237 w 1464"/>
                    <a:gd name="T41" fmla="*/ 1240 h 1641"/>
                    <a:gd name="T42" fmla="*/ 246 w 1464"/>
                    <a:gd name="T43" fmla="*/ 1120 h 1641"/>
                    <a:gd name="T44" fmla="*/ 237 w 1464"/>
                    <a:gd name="T45" fmla="*/ 1089 h 1641"/>
                    <a:gd name="T46" fmla="*/ 293 w 1464"/>
                    <a:gd name="T47" fmla="*/ 1050 h 1641"/>
                    <a:gd name="T48" fmla="*/ 341 w 1464"/>
                    <a:gd name="T49" fmla="*/ 1050 h 1641"/>
                    <a:gd name="T50" fmla="*/ 379 w 1464"/>
                    <a:gd name="T51" fmla="*/ 1120 h 1641"/>
                    <a:gd name="T52" fmla="*/ 449 w 1464"/>
                    <a:gd name="T53" fmla="*/ 1145 h 1641"/>
                    <a:gd name="T54" fmla="*/ 521 w 1464"/>
                    <a:gd name="T55" fmla="*/ 1120 h 1641"/>
                    <a:gd name="T56" fmla="*/ 616 w 1464"/>
                    <a:gd name="T57" fmla="*/ 1024 h 1641"/>
                    <a:gd name="T58" fmla="*/ 763 w 1464"/>
                    <a:gd name="T59" fmla="*/ 873 h 1641"/>
                    <a:gd name="T60" fmla="*/ 884 w 1464"/>
                    <a:gd name="T61" fmla="*/ 693 h 1641"/>
                    <a:gd name="T62" fmla="*/ 952 w 1464"/>
                    <a:gd name="T63" fmla="*/ 542 h 1641"/>
                    <a:gd name="T64" fmla="*/ 1000 w 1464"/>
                    <a:gd name="T65" fmla="*/ 408 h 16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464"/>
                    <a:gd name="T100" fmla="*/ 0 h 1641"/>
                    <a:gd name="T101" fmla="*/ 1464 w 1464"/>
                    <a:gd name="T102" fmla="*/ 1641 h 164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464" h="1641">
                      <a:moveTo>
                        <a:pt x="1000" y="408"/>
                      </a:moveTo>
                      <a:lnTo>
                        <a:pt x="1168" y="124"/>
                      </a:lnTo>
                      <a:lnTo>
                        <a:pt x="1306" y="0"/>
                      </a:lnTo>
                      <a:lnTo>
                        <a:pt x="1426" y="21"/>
                      </a:lnTo>
                      <a:lnTo>
                        <a:pt x="1464" y="149"/>
                      </a:lnTo>
                      <a:lnTo>
                        <a:pt x="1284" y="434"/>
                      </a:lnTo>
                      <a:lnTo>
                        <a:pt x="1072" y="718"/>
                      </a:lnTo>
                      <a:lnTo>
                        <a:pt x="849" y="969"/>
                      </a:lnTo>
                      <a:lnTo>
                        <a:pt x="637" y="1120"/>
                      </a:lnTo>
                      <a:lnTo>
                        <a:pt x="496" y="1231"/>
                      </a:lnTo>
                      <a:lnTo>
                        <a:pt x="362" y="1231"/>
                      </a:lnTo>
                      <a:lnTo>
                        <a:pt x="306" y="1213"/>
                      </a:lnTo>
                      <a:lnTo>
                        <a:pt x="306" y="1347"/>
                      </a:lnTo>
                      <a:lnTo>
                        <a:pt x="190" y="1498"/>
                      </a:lnTo>
                      <a:lnTo>
                        <a:pt x="95" y="1546"/>
                      </a:lnTo>
                      <a:lnTo>
                        <a:pt x="103" y="1631"/>
                      </a:lnTo>
                      <a:lnTo>
                        <a:pt x="9" y="1641"/>
                      </a:lnTo>
                      <a:lnTo>
                        <a:pt x="0" y="1515"/>
                      </a:lnTo>
                      <a:lnTo>
                        <a:pt x="78" y="1420"/>
                      </a:lnTo>
                      <a:lnTo>
                        <a:pt x="190" y="1335"/>
                      </a:lnTo>
                      <a:lnTo>
                        <a:pt x="237" y="1240"/>
                      </a:lnTo>
                      <a:lnTo>
                        <a:pt x="246" y="1120"/>
                      </a:lnTo>
                      <a:lnTo>
                        <a:pt x="237" y="1089"/>
                      </a:lnTo>
                      <a:lnTo>
                        <a:pt x="293" y="1050"/>
                      </a:lnTo>
                      <a:lnTo>
                        <a:pt x="341" y="1050"/>
                      </a:lnTo>
                      <a:lnTo>
                        <a:pt x="379" y="1120"/>
                      </a:lnTo>
                      <a:lnTo>
                        <a:pt x="449" y="1145"/>
                      </a:lnTo>
                      <a:lnTo>
                        <a:pt x="521" y="1120"/>
                      </a:lnTo>
                      <a:lnTo>
                        <a:pt x="616" y="1024"/>
                      </a:lnTo>
                      <a:lnTo>
                        <a:pt x="763" y="873"/>
                      </a:lnTo>
                      <a:lnTo>
                        <a:pt x="884" y="693"/>
                      </a:lnTo>
                      <a:lnTo>
                        <a:pt x="952" y="542"/>
                      </a:lnTo>
                      <a:lnTo>
                        <a:pt x="1000" y="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8" name="Freeform 40"/>
                <p:cNvSpPr>
                  <a:spLocks/>
                </p:cNvSpPr>
                <p:nvPr/>
              </p:nvSpPr>
              <p:spPr bwMode="auto">
                <a:xfrm>
                  <a:off x="2490" y="1488"/>
                  <a:ext cx="480" cy="305"/>
                </a:xfrm>
                <a:custGeom>
                  <a:avLst/>
                  <a:gdLst>
                    <a:gd name="T0" fmla="*/ 18 w 1440"/>
                    <a:gd name="T1" fmla="*/ 160 h 913"/>
                    <a:gd name="T2" fmla="*/ 0 w 1440"/>
                    <a:gd name="T3" fmla="*/ 40 h 913"/>
                    <a:gd name="T4" fmla="*/ 70 w 1440"/>
                    <a:gd name="T5" fmla="*/ 0 h 913"/>
                    <a:gd name="T6" fmla="*/ 190 w 1440"/>
                    <a:gd name="T7" fmla="*/ 23 h 913"/>
                    <a:gd name="T8" fmla="*/ 354 w 1440"/>
                    <a:gd name="T9" fmla="*/ 182 h 913"/>
                    <a:gd name="T10" fmla="*/ 514 w 1440"/>
                    <a:gd name="T11" fmla="*/ 371 h 913"/>
                    <a:gd name="T12" fmla="*/ 686 w 1440"/>
                    <a:gd name="T13" fmla="*/ 535 h 913"/>
                    <a:gd name="T14" fmla="*/ 897 w 1440"/>
                    <a:gd name="T15" fmla="*/ 617 h 913"/>
                    <a:gd name="T16" fmla="*/ 1104 w 1440"/>
                    <a:gd name="T17" fmla="*/ 638 h 913"/>
                    <a:gd name="T18" fmla="*/ 1195 w 1440"/>
                    <a:gd name="T19" fmla="*/ 617 h 913"/>
                    <a:gd name="T20" fmla="*/ 1323 w 1440"/>
                    <a:gd name="T21" fmla="*/ 544 h 913"/>
                    <a:gd name="T22" fmla="*/ 1440 w 1440"/>
                    <a:gd name="T23" fmla="*/ 561 h 913"/>
                    <a:gd name="T24" fmla="*/ 1393 w 1440"/>
                    <a:gd name="T25" fmla="*/ 617 h 913"/>
                    <a:gd name="T26" fmla="*/ 1298 w 1440"/>
                    <a:gd name="T27" fmla="*/ 656 h 913"/>
                    <a:gd name="T28" fmla="*/ 1230 w 1440"/>
                    <a:gd name="T29" fmla="*/ 704 h 913"/>
                    <a:gd name="T30" fmla="*/ 1195 w 1440"/>
                    <a:gd name="T31" fmla="*/ 772 h 913"/>
                    <a:gd name="T32" fmla="*/ 1195 w 1440"/>
                    <a:gd name="T33" fmla="*/ 876 h 913"/>
                    <a:gd name="T34" fmla="*/ 1135 w 1440"/>
                    <a:gd name="T35" fmla="*/ 913 h 913"/>
                    <a:gd name="T36" fmla="*/ 1104 w 1440"/>
                    <a:gd name="T37" fmla="*/ 828 h 913"/>
                    <a:gd name="T38" fmla="*/ 1040 w 1440"/>
                    <a:gd name="T39" fmla="*/ 750 h 913"/>
                    <a:gd name="T40" fmla="*/ 936 w 1440"/>
                    <a:gd name="T41" fmla="*/ 725 h 913"/>
                    <a:gd name="T42" fmla="*/ 772 w 1440"/>
                    <a:gd name="T43" fmla="*/ 665 h 913"/>
                    <a:gd name="T44" fmla="*/ 582 w 1440"/>
                    <a:gd name="T45" fmla="*/ 582 h 913"/>
                    <a:gd name="T46" fmla="*/ 418 w 1440"/>
                    <a:gd name="T47" fmla="*/ 466 h 913"/>
                    <a:gd name="T48" fmla="*/ 251 w 1440"/>
                    <a:gd name="T49" fmla="*/ 333 h 913"/>
                    <a:gd name="T50" fmla="*/ 87 w 1440"/>
                    <a:gd name="T51" fmla="*/ 251 h 913"/>
                    <a:gd name="T52" fmla="*/ 18 w 1440"/>
                    <a:gd name="T53" fmla="*/ 160 h 913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440"/>
                    <a:gd name="T82" fmla="*/ 0 h 913"/>
                    <a:gd name="T83" fmla="*/ 1440 w 1440"/>
                    <a:gd name="T84" fmla="*/ 913 h 913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440" h="913">
                      <a:moveTo>
                        <a:pt x="18" y="160"/>
                      </a:moveTo>
                      <a:lnTo>
                        <a:pt x="0" y="40"/>
                      </a:lnTo>
                      <a:lnTo>
                        <a:pt x="70" y="0"/>
                      </a:lnTo>
                      <a:lnTo>
                        <a:pt x="190" y="23"/>
                      </a:lnTo>
                      <a:lnTo>
                        <a:pt x="354" y="182"/>
                      </a:lnTo>
                      <a:lnTo>
                        <a:pt x="514" y="371"/>
                      </a:lnTo>
                      <a:lnTo>
                        <a:pt x="686" y="535"/>
                      </a:lnTo>
                      <a:lnTo>
                        <a:pt x="897" y="617"/>
                      </a:lnTo>
                      <a:lnTo>
                        <a:pt x="1104" y="638"/>
                      </a:lnTo>
                      <a:lnTo>
                        <a:pt x="1195" y="617"/>
                      </a:lnTo>
                      <a:lnTo>
                        <a:pt x="1323" y="544"/>
                      </a:lnTo>
                      <a:lnTo>
                        <a:pt x="1440" y="561"/>
                      </a:lnTo>
                      <a:lnTo>
                        <a:pt x="1393" y="617"/>
                      </a:lnTo>
                      <a:lnTo>
                        <a:pt x="1298" y="656"/>
                      </a:lnTo>
                      <a:lnTo>
                        <a:pt x="1230" y="704"/>
                      </a:lnTo>
                      <a:lnTo>
                        <a:pt x="1195" y="772"/>
                      </a:lnTo>
                      <a:lnTo>
                        <a:pt x="1195" y="876"/>
                      </a:lnTo>
                      <a:lnTo>
                        <a:pt x="1135" y="913"/>
                      </a:lnTo>
                      <a:lnTo>
                        <a:pt x="1104" y="828"/>
                      </a:lnTo>
                      <a:lnTo>
                        <a:pt x="1040" y="750"/>
                      </a:lnTo>
                      <a:lnTo>
                        <a:pt x="936" y="725"/>
                      </a:lnTo>
                      <a:lnTo>
                        <a:pt x="772" y="665"/>
                      </a:lnTo>
                      <a:lnTo>
                        <a:pt x="582" y="582"/>
                      </a:lnTo>
                      <a:lnTo>
                        <a:pt x="418" y="466"/>
                      </a:lnTo>
                      <a:lnTo>
                        <a:pt x="251" y="333"/>
                      </a:lnTo>
                      <a:lnTo>
                        <a:pt x="87" y="251"/>
                      </a:lnTo>
                      <a:lnTo>
                        <a:pt x="18" y="1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9" name="Freeform 41"/>
                <p:cNvSpPr>
                  <a:spLocks/>
                </p:cNvSpPr>
                <p:nvPr/>
              </p:nvSpPr>
              <p:spPr bwMode="auto">
                <a:xfrm>
                  <a:off x="2487" y="1514"/>
                  <a:ext cx="428" cy="320"/>
                </a:xfrm>
                <a:custGeom>
                  <a:avLst/>
                  <a:gdLst>
                    <a:gd name="T0" fmla="*/ 0 w 1284"/>
                    <a:gd name="T1" fmla="*/ 181 h 961"/>
                    <a:gd name="T2" fmla="*/ 21 w 1284"/>
                    <a:gd name="T3" fmla="*/ 17 h 961"/>
                    <a:gd name="T4" fmla="*/ 125 w 1284"/>
                    <a:gd name="T5" fmla="*/ 0 h 961"/>
                    <a:gd name="T6" fmla="*/ 190 w 1284"/>
                    <a:gd name="T7" fmla="*/ 69 h 961"/>
                    <a:gd name="T8" fmla="*/ 211 w 1284"/>
                    <a:gd name="T9" fmla="*/ 228 h 961"/>
                    <a:gd name="T10" fmla="*/ 315 w 1284"/>
                    <a:gd name="T11" fmla="*/ 474 h 961"/>
                    <a:gd name="T12" fmla="*/ 495 w 1284"/>
                    <a:gd name="T13" fmla="*/ 663 h 961"/>
                    <a:gd name="T14" fmla="*/ 646 w 1284"/>
                    <a:gd name="T15" fmla="*/ 771 h 961"/>
                    <a:gd name="T16" fmla="*/ 1000 w 1284"/>
                    <a:gd name="T17" fmla="*/ 781 h 961"/>
                    <a:gd name="T18" fmla="*/ 1160 w 1284"/>
                    <a:gd name="T19" fmla="*/ 711 h 961"/>
                    <a:gd name="T20" fmla="*/ 1228 w 1284"/>
                    <a:gd name="T21" fmla="*/ 630 h 961"/>
                    <a:gd name="T22" fmla="*/ 1284 w 1284"/>
                    <a:gd name="T23" fmla="*/ 638 h 961"/>
                    <a:gd name="T24" fmla="*/ 1276 w 1284"/>
                    <a:gd name="T25" fmla="*/ 733 h 961"/>
                    <a:gd name="T26" fmla="*/ 1228 w 1284"/>
                    <a:gd name="T27" fmla="*/ 913 h 961"/>
                    <a:gd name="T28" fmla="*/ 1276 w 1284"/>
                    <a:gd name="T29" fmla="*/ 961 h 961"/>
                    <a:gd name="T30" fmla="*/ 1142 w 1284"/>
                    <a:gd name="T31" fmla="*/ 940 h 961"/>
                    <a:gd name="T32" fmla="*/ 1112 w 1284"/>
                    <a:gd name="T33" fmla="*/ 892 h 961"/>
                    <a:gd name="T34" fmla="*/ 897 w 1284"/>
                    <a:gd name="T35" fmla="*/ 874 h 961"/>
                    <a:gd name="T36" fmla="*/ 646 w 1284"/>
                    <a:gd name="T37" fmla="*/ 866 h 961"/>
                    <a:gd name="T38" fmla="*/ 495 w 1284"/>
                    <a:gd name="T39" fmla="*/ 797 h 961"/>
                    <a:gd name="T40" fmla="*/ 400 w 1284"/>
                    <a:gd name="T41" fmla="*/ 725 h 961"/>
                    <a:gd name="T42" fmla="*/ 293 w 1284"/>
                    <a:gd name="T43" fmla="*/ 590 h 961"/>
                    <a:gd name="T44" fmla="*/ 125 w 1284"/>
                    <a:gd name="T45" fmla="*/ 427 h 961"/>
                    <a:gd name="T46" fmla="*/ 21 w 1284"/>
                    <a:gd name="T47" fmla="*/ 284 h 961"/>
                    <a:gd name="T48" fmla="*/ 0 w 1284"/>
                    <a:gd name="T49" fmla="*/ 181 h 961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284"/>
                    <a:gd name="T76" fmla="*/ 0 h 961"/>
                    <a:gd name="T77" fmla="*/ 1284 w 1284"/>
                    <a:gd name="T78" fmla="*/ 961 h 961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284" h="961">
                      <a:moveTo>
                        <a:pt x="0" y="181"/>
                      </a:moveTo>
                      <a:lnTo>
                        <a:pt x="21" y="17"/>
                      </a:lnTo>
                      <a:lnTo>
                        <a:pt x="125" y="0"/>
                      </a:lnTo>
                      <a:lnTo>
                        <a:pt x="190" y="69"/>
                      </a:lnTo>
                      <a:lnTo>
                        <a:pt x="211" y="228"/>
                      </a:lnTo>
                      <a:lnTo>
                        <a:pt x="315" y="474"/>
                      </a:lnTo>
                      <a:lnTo>
                        <a:pt x="495" y="663"/>
                      </a:lnTo>
                      <a:lnTo>
                        <a:pt x="646" y="771"/>
                      </a:lnTo>
                      <a:lnTo>
                        <a:pt x="1000" y="781"/>
                      </a:lnTo>
                      <a:lnTo>
                        <a:pt x="1160" y="711"/>
                      </a:lnTo>
                      <a:lnTo>
                        <a:pt x="1228" y="630"/>
                      </a:lnTo>
                      <a:lnTo>
                        <a:pt x="1284" y="638"/>
                      </a:lnTo>
                      <a:lnTo>
                        <a:pt x="1276" y="733"/>
                      </a:lnTo>
                      <a:lnTo>
                        <a:pt x="1228" y="913"/>
                      </a:lnTo>
                      <a:lnTo>
                        <a:pt x="1276" y="961"/>
                      </a:lnTo>
                      <a:lnTo>
                        <a:pt x="1142" y="940"/>
                      </a:lnTo>
                      <a:lnTo>
                        <a:pt x="1112" y="892"/>
                      </a:lnTo>
                      <a:lnTo>
                        <a:pt x="897" y="874"/>
                      </a:lnTo>
                      <a:lnTo>
                        <a:pt x="646" y="866"/>
                      </a:lnTo>
                      <a:lnTo>
                        <a:pt x="495" y="797"/>
                      </a:lnTo>
                      <a:lnTo>
                        <a:pt x="400" y="725"/>
                      </a:lnTo>
                      <a:lnTo>
                        <a:pt x="293" y="590"/>
                      </a:lnTo>
                      <a:lnTo>
                        <a:pt x="125" y="427"/>
                      </a:lnTo>
                      <a:lnTo>
                        <a:pt x="21" y="284"/>
                      </a:lnTo>
                      <a:lnTo>
                        <a:pt x="0" y="18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2069" name="Group 42"/>
              <p:cNvGrpSpPr>
                <a:grpSpLocks/>
              </p:cNvGrpSpPr>
              <p:nvPr/>
            </p:nvGrpSpPr>
            <p:grpSpPr bwMode="auto">
              <a:xfrm>
                <a:off x="2085" y="1248"/>
                <a:ext cx="347" cy="476"/>
                <a:chOff x="2085" y="1248"/>
                <a:chExt cx="347" cy="476"/>
              </a:xfrm>
            </p:grpSpPr>
            <p:sp>
              <p:nvSpPr>
                <p:cNvPr id="2070" name="Freeform 43"/>
                <p:cNvSpPr>
                  <a:spLocks/>
                </p:cNvSpPr>
                <p:nvPr/>
              </p:nvSpPr>
              <p:spPr bwMode="auto">
                <a:xfrm>
                  <a:off x="2159" y="1625"/>
                  <a:ext cx="77" cy="99"/>
                </a:xfrm>
                <a:custGeom>
                  <a:avLst/>
                  <a:gdLst>
                    <a:gd name="T0" fmla="*/ 0 w 229"/>
                    <a:gd name="T1" fmla="*/ 162 h 297"/>
                    <a:gd name="T2" fmla="*/ 37 w 229"/>
                    <a:gd name="T3" fmla="*/ 64 h 297"/>
                    <a:gd name="T4" fmla="*/ 116 w 229"/>
                    <a:gd name="T5" fmla="*/ 0 h 297"/>
                    <a:gd name="T6" fmla="*/ 190 w 229"/>
                    <a:gd name="T7" fmla="*/ 0 h 297"/>
                    <a:gd name="T8" fmla="*/ 229 w 229"/>
                    <a:gd name="T9" fmla="*/ 46 h 297"/>
                    <a:gd name="T10" fmla="*/ 211 w 229"/>
                    <a:gd name="T11" fmla="*/ 94 h 297"/>
                    <a:gd name="T12" fmla="*/ 142 w 229"/>
                    <a:gd name="T13" fmla="*/ 94 h 297"/>
                    <a:gd name="T14" fmla="*/ 95 w 229"/>
                    <a:gd name="T15" fmla="*/ 133 h 297"/>
                    <a:gd name="T16" fmla="*/ 68 w 229"/>
                    <a:gd name="T17" fmla="*/ 201 h 297"/>
                    <a:gd name="T18" fmla="*/ 68 w 229"/>
                    <a:gd name="T19" fmla="*/ 257 h 297"/>
                    <a:gd name="T20" fmla="*/ 47 w 229"/>
                    <a:gd name="T21" fmla="*/ 297 h 297"/>
                    <a:gd name="T22" fmla="*/ 16 w 229"/>
                    <a:gd name="T23" fmla="*/ 257 h 297"/>
                    <a:gd name="T24" fmla="*/ 0 w 229"/>
                    <a:gd name="T25" fmla="*/ 162 h 29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9"/>
                    <a:gd name="T40" fmla="*/ 0 h 297"/>
                    <a:gd name="T41" fmla="*/ 229 w 229"/>
                    <a:gd name="T42" fmla="*/ 297 h 29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9" h="297">
                      <a:moveTo>
                        <a:pt x="0" y="162"/>
                      </a:moveTo>
                      <a:lnTo>
                        <a:pt x="37" y="64"/>
                      </a:lnTo>
                      <a:lnTo>
                        <a:pt x="116" y="0"/>
                      </a:lnTo>
                      <a:lnTo>
                        <a:pt x="190" y="0"/>
                      </a:lnTo>
                      <a:lnTo>
                        <a:pt x="229" y="46"/>
                      </a:lnTo>
                      <a:lnTo>
                        <a:pt x="211" y="94"/>
                      </a:lnTo>
                      <a:lnTo>
                        <a:pt x="142" y="94"/>
                      </a:lnTo>
                      <a:lnTo>
                        <a:pt x="95" y="133"/>
                      </a:lnTo>
                      <a:lnTo>
                        <a:pt x="68" y="201"/>
                      </a:lnTo>
                      <a:lnTo>
                        <a:pt x="68" y="257"/>
                      </a:lnTo>
                      <a:lnTo>
                        <a:pt x="47" y="297"/>
                      </a:lnTo>
                      <a:lnTo>
                        <a:pt x="16" y="257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1" name="Freeform 44"/>
                <p:cNvSpPr>
                  <a:spLocks/>
                </p:cNvSpPr>
                <p:nvPr/>
              </p:nvSpPr>
              <p:spPr bwMode="auto">
                <a:xfrm>
                  <a:off x="2085" y="1571"/>
                  <a:ext cx="86" cy="79"/>
                </a:xfrm>
                <a:custGeom>
                  <a:avLst/>
                  <a:gdLst>
                    <a:gd name="T0" fmla="*/ 22 w 259"/>
                    <a:gd name="T1" fmla="*/ 86 h 237"/>
                    <a:gd name="T2" fmla="*/ 109 w 259"/>
                    <a:gd name="T3" fmla="*/ 17 h 237"/>
                    <a:gd name="T4" fmla="*/ 190 w 259"/>
                    <a:gd name="T5" fmla="*/ 0 h 237"/>
                    <a:gd name="T6" fmla="*/ 259 w 259"/>
                    <a:gd name="T7" fmla="*/ 25 h 237"/>
                    <a:gd name="T8" fmla="*/ 250 w 259"/>
                    <a:gd name="T9" fmla="*/ 65 h 237"/>
                    <a:gd name="T10" fmla="*/ 190 w 259"/>
                    <a:gd name="T11" fmla="*/ 73 h 237"/>
                    <a:gd name="T12" fmla="*/ 109 w 259"/>
                    <a:gd name="T13" fmla="*/ 95 h 237"/>
                    <a:gd name="T14" fmla="*/ 70 w 259"/>
                    <a:gd name="T15" fmla="*/ 160 h 237"/>
                    <a:gd name="T16" fmla="*/ 47 w 259"/>
                    <a:gd name="T17" fmla="*/ 216 h 237"/>
                    <a:gd name="T18" fmla="*/ 39 w 259"/>
                    <a:gd name="T19" fmla="*/ 237 h 237"/>
                    <a:gd name="T20" fmla="*/ 0 w 259"/>
                    <a:gd name="T21" fmla="*/ 168 h 237"/>
                    <a:gd name="T22" fmla="*/ 22 w 259"/>
                    <a:gd name="T23" fmla="*/ 86 h 2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59"/>
                    <a:gd name="T37" fmla="*/ 0 h 237"/>
                    <a:gd name="T38" fmla="*/ 259 w 259"/>
                    <a:gd name="T39" fmla="*/ 237 h 2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59" h="237">
                      <a:moveTo>
                        <a:pt x="22" y="86"/>
                      </a:moveTo>
                      <a:lnTo>
                        <a:pt x="109" y="17"/>
                      </a:lnTo>
                      <a:lnTo>
                        <a:pt x="190" y="0"/>
                      </a:lnTo>
                      <a:lnTo>
                        <a:pt x="259" y="25"/>
                      </a:lnTo>
                      <a:lnTo>
                        <a:pt x="250" y="65"/>
                      </a:lnTo>
                      <a:lnTo>
                        <a:pt x="190" y="73"/>
                      </a:lnTo>
                      <a:lnTo>
                        <a:pt x="109" y="95"/>
                      </a:lnTo>
                      <a:lnTo>
                        <a:pt x="70" y="160"/>
                      </a:lnTo>
                      <a:lnTo>
                        <a:pt x="47" y="216"/>
                      </a:lnTo>
                      <a:lnTo>
                        <a:pt x="39" y="237"/>
                      </a:lnTo>
                      <a:lnTo>
                        <a:pt x="0" y="168"/>
                      </a:lnTo>
                      <a:lnTo>
                        <a:pt x="22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2" name="Freeform 45"/>
                <p:cNvSpPr>
                  <a:spLocks/>
                </p:cNvSpPr>
                <p:nvPr/>
              </p:nvSpPr>
              <p:spPr bwMode="auto">
                <a:xfrm>
                  <a:off x="2356" y="1302"/>
                  <a:ext cx="76" cy="99"/>
                </a:xfrm>
                <a:custGeom>
                  <a:avLst/>
                  <a:gdLst>
                    <a:gd name="T0" fmla="*/ 0 w 229"/>
                    <a:gd name="T1" fmla="*/ 162 h 297"/>
                    <a:gd name="T2" fmla="*/ 38 w 229"/>
                    <a:gd name="T3" fmla="*/ 64 h 297"/>
                    <a:gd name="T4" fmla="*/ 116 w 229"/>
                    <a:gd name="T5" fmla="*/ 0 h 297"/>
                    <a:gd name="T6" fmla="*/ 190 w 229"/>
                    <a:gd name="T7" fmla="*/ 0 h 297"/>
                    <a:gd name="T8" fmla="*/ 229 w 229"/>
                    <a:gd name="T9" fmla="*/ 46 h 297"/>
                    <a:gd name="T10" fmla="*/ 211 w 229"/>
                    <a:gd name="T11" fmla="*/ 94 h 297"/>
                    <a:gd name="T12" fmla="*/ 142 w 229"/>
                    <a:gd name="T13" fmla="*/ 94 h 297"/>
                    <a:gd name="T14" fmla="*/ 95 w 229"/>
                    <a:gd name="T15" fmla="*/ 133 h 297"/>
                    <a:gd name="T16" fmla="*/ 68 w 229"/>
                    <a:gd name="T17" fmla="*/ 202 h 297"/>
                    <a:gd name="T18" fmla="*/ 68 w 229"/>
                    <a:gd name="T19" fmla="*/ 257 h 297"/>
                    <a:gd name="T20" fmla="*/ 47 w 229"/>
                    <a:gd name="T21" fmla="*/ 297 h 297"/>
                    <a:gd name="T22" fmla="*/ 17 w 229"/>
                    <a:gd name="T23" fmla="*/ 257 h 297"/>
                    <a:gd name="T24" fmla="*/ 0 w 229"/>
                    <a:gd name="T25" fmla="*/ 162 h 29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9"/>
                    <a:gd name="T40" fmla="*/ 0 h 297"/>
                    <a:gd name="T41" fmla="*/ 229 w 229"/>
                    <a:gd name="T42" fmla="*/ 297 h 29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9" h="297">
                      <a:moveTo>
                        <a:pt x="0" y="162"/>
                      </a:moveTo>
                      <a:lnTo>
                        <a:pt x="38" y="64"/>
                      </a:lnTo>
                      <a:lnTo>
                        <a:pt x="116" y="0"/>
                      </a:lnTo>
                      <a:lnTo>
                        <a:pt x="190" y="0"/>
                      </a:lnTo>
                      <a:lnTo>
                        <a:pt x="229" y="46"/>
                      </a:lnTo>
                      <a:lnTo>
                        <a:pt x="211" y="94"/>
                      </a:lnTo>
                      <a:lnTo>
                        <a:pt x="142" y="94"/>
                      </a:lnTo>
                      <a:lnTo>
                        <a:pt x="95" y="133"/>
                      </a:lnTo>
                      <a:lnTo>
                        <a:pt x="68" y="202"/>
                      </a:lnTo>
                      <a:lnTo>
                        <a:pt x="68" y="257"/>
                      </a:lnTo>
                      <a:lnTo>
                        <a:pt x="47" y="297"/>
                      </a:lnTo>
                      <a:lnTo>
                        <a:pt x="17" y="257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3" name="Freeform 46"/>
                <p:cNvSpPr>
                  <a:spLocks/>
                </p:cNvSpPr>
                <p:nvPr/>
              </p:nvSpPr>
              <p:spPr bwMode="auto">
                <a:xfrm>
                  <a:off x="2283" y="1248"/>
                  <a:ext cx="87" cy="79"/>
                </a:xfrm>
                <a:custGeom>
                  <a:avLst/>
                  <a:gdLst>
                    <a:gd name="T0" fmla="*/ 25 w 263"/>
                    <a:gd name="T1" fmla="*/ 86 h 237"/>
                    <a:gd name="T2" fmla="*/ 112 w 263"/>
                    <a:gd name="T3" fmla="*/ 17 h 237"/>
                    <a:gd name="T4" fmla="*/ 189 w 263"/>
                    <a:gd name="T5" fmla="*/ 0 h 237"/>
                    <a:gd name="T6" fmla="*/ 263 w 263"/>
                    <a:gd name="T7" fmla="*/ 26 h 237"/>
                    <a:gd name="T8" fmla="*/ 253 w 263"/>
                    <a:gd name="T9" fmla="*/ 65 h 237"/>
                    <a:gd name="T10" fmla="*/ 189 w 263"/>
                    <a:gd name="T11" fmla="*/ 73 h 237"/>
                    <a:gd name="T12" fmla="*/ 112 w 263"/>
                    <a:gd name="T13" fmla="*/ 95 h 237"/>
                    <a:gd name="T14" fmla="*/ 73 w 263"/>
                    <a:gd name="T15" fmla="*/ 160 h 237"/>
                    <a:gd name="T16" fmla="*/ 46 w 263"/>
                    <a:gd name="T17" fmla="*/ 216 h 237"/>
                    <a:gd name="T18" fmla="*/ 38 w 263"/>
                    <a:gd name="T19" fmla="*/ 237 h 237"/>
                    <a:gd name="T20" fmla="*/ 0 w 263"/>
                    <a:gd name="T21" fmla="*/ 168 h 237"/>
                    <a:gd name="T22" fmla="*/ 25 w 263"/>
                    <a:gd name="T23" fmla="*/ 86 h 2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63"/>
                    <a:gd name="T37" fmla="*/ 0 h 237"/>
                    <a:gd name="T38" fmla="*/ 263 w 263"/>
                    <a:gd name="T39" fmla="*/ 237 h 2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63" h="237">
                      <a:moveTo>
                        <a:pt x="25" y="86"/>
                      </a:moveTo>
                      <a:lnTo>
                        <a:pt x="112" y="17"/>
                      </a:lnTo>
                      <a:lnTo>
                        <a:pt x="189" y="0"/>
                      </a:lnTo>
                      <a:lnTo>
                        <a:pt x="263" y="26"/>
                      </a:lnTo>
                      <a:lnTo>
                        <a:pt x="253" y="65"/>
                      </a:lnTo>
                      <a:lnTo>
                        <a:pt x="189" y="73"/>
                      </a:lnTo>
                      <a:lnTo>
                        <a:pt x="112" y="95"/>
                      </a:lnTo>
                      <a:lnTo>
                        <a:pt x="73" y="160"/>
                      </a:lnTo>
                      <a:lnTo>
                        <a:pt x="46" y="216"/>
                      </a:lnTo>
                      <a:lnTo>
                        <a:pt x="38" y="237"/>
                      </a:lnTo>
                      <a:lnTo>
                        <a:pt x="0" y="168"/>
                      </a:lnTo>
                      <a:lnTo>
                        <a:pt x="25" y="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1pPr>
                  <a:lvl2pPr marL="742950" indent="-28575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2pPr>
                  <a:lvl3pPr marL="11430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3pPr>
                  <a:lvl4pPr marL="16002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4pPr>
                  <a:lvl5pPr marL="2057400" indent="-228600" eaLnBrk="0" hangingPunct="0"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 b="1">
                      <a:solidFill>
                        <a:schemeClr val="tx1"/>
                      </a:solidFill>
                      <a:latin typeface="Times New Roman" pitchFamily="18" charset="0"/>
                      <a:ea typeface="黑体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143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2" grpId="0"/>
      <p:bldP spid="275484" grpId="0"/>
      <p:bldP spid="275485" grpId="0" autoUpdateAnimBg="0"/>
      <p:bldP spid="27548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250825" y="333375"/>
            <a:ext cx="67691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Aft>
                <a:spcPct val="25000"/>
              </a:spcAft>
              <a:buFont typeface="Arial" charset="0"/>
              <a:buNone/>
            </a:pPr>
            <a:r>
              <a:rPr lang="en-US" altLang="zh-CN">
                <a:solidFill>
                  <a:srgbClr val="0033CC"/>
                </a:solidFill>
                <a:sym typeface="Calibri" pitchFamily="34" charset="0"/>
              </a:rPr>
              <a:t>2.1.2 </a:t>
            </a:r>
            <a:r>
              <a:rPr lang="zh-CN" altLang="en-US">
                <a:solidFill>
                  <a:srgbClr val="0033CC"/>
                </a:solidFill>
                <a:sym typeface="Calibri" pitchFamily="34" charset="0"/>
              </a:rPr>
              <a:t>动量的时间变化率 力</a:t>
            </a:r>
          </a:p>
          <a:p>
            <a:pPr eaLnBrk="1" hangingPunct="1">
              <a:spcAft>
                <a:spcPct val="25000"/>
              </a:spcAft>
              <a:buFont typeface="Arial" charset="0"/>
              <a:buNone/>
            </a:pPr>
            <a:r>
              <a:rPr lang="en-US" altLang="zh-CN">
                <a:solidFill>
                  <a:srgbClr val="0033CC"/>
                </a:solidFill>
                <a:sym typeface="Calibri" pitchFamily="34" charset="0"/>
              </a:rPr>
              <a:t>1. </a:t>
            </a:r>
            <a:r>
              <a:rPr lang="zh-CN" altLang="en-US">
                <a:solidFill>
                  <a:srgbClr val="0033CC"/>
                </a:solidFill>
                <a:sym typeface="Calibri" pitchFamily="34" charset="0"/>
              </a:rPr>
              <a:t>质点动量的时间变化率 </a:t>
            </a:r>
          </a:p>
        </p:txBody>
      </p:sp>
      <p:graphicFrame>
        <p:nvGraphicFramePr>
          <p:cNvPr id="276483" name="Object 3"/>
          <p:cNvGraphicFramePr>
            <a:graphicFrameLocks noChangeAspect="1"/>
          </p:cNvGraphicFramePr>
          <p:nvPr/>
        </p:nvGraphicFramePr>
        <p:xfrm>
          <a:off x="1979613" y="1412875"/>
          <a:ext cx="3600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公式" r:id="rId4" imgW="1701720" imgH="393480" progId="Equation.3">
                  <p:embed/>
                </p:oleObj>
              </mc:Choice>
              <mc:Fallback>
                <p:oleObj name="公式" r:id="rId4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12875"/>
                        <a:ext cx="3600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4" name="Object 4"/>
          <p:cNvGraphicFramePr>
            <a:graphicFrameLocks noChangeAspect="1"/>
          </p:cNvGraphicFramePr>
          <p:nvPr/>
        </p:nvGraphicFramePr>
        <p:xfrm>
          <a:off x="3167063" y="2420938"/>
          <a:ext cx="24479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2420938"/>
                        <a:ext cx="24479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67400" y="1628775"/>
            <a:ext cx="2316163" cy="1152525"/>
            <a:chOff x="3833" y="1071"/>
            <a:chExt cx="1459" cy="726"/>
          </a:xfrm>
        </p:grpSpPr>
        <p:sp>
          <p:nvSpPr>
            <p:cNvPr id="3089" name="Rectangle 6"/>
            <p:cNvSpPr>
              <a:spLocks noChangeArrowheads="1"/>
            </p:cNvSpPr>
            <p:nvPr/>
          </p:nvSpPr>
          <p:spPr bwMode="auto">
            <a:xfrm>
              <a:off x="4150" y="1434"/>
              <a:ext cx="114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质量</a:t>
              </a:r>
              <a:r>
                <a:rPr lang="en-US" altLang="zh-CN"/>
                <a:t>--</a:t>
              </a:r>
              <a:r>
                <a:rPr lang="zh-CN" altLang="en-US"/>
                <a:t>恒量 </a:t>
              </a:r>
            </a:p>
          </p:txBody>
        </p:sp>
        <p:sp>
          <p:nvSpPr>
            <p:cNvPr id="3090" name="Rectangle 7"/>
            <p:cNvSpPr>
              <a:spLocks noChangeArrowheads="1"/>
            </p:cNvSpPr>
            <p:nvPr/>
          </p:nvSpPr>
          <p:spPr bwMode="auto">
            <a:xfrm>
              <a:off x="4241" y="1071"/>
              <a:ext cx="61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fontAlgn="ctr" hangingPunct="1">
                <a:spcBef>
                  <a:spcPct val="20000"/>
                </a:spcBef>
              </a:pPr>
              <a:r>
                <a:rPr lang="en-US" altLang="zh-CN" i="1">
                  <a:latin typeface="Book Antiqua" pitchFamily="18" charset="0"/>
                </a:rPr>
                <a:t>v</a:t>
              </a:r>
              <a:r>
                <a:rPr lang="en-US" altLang="zh-CN" sz="1200" i="1"/>
                <a:t> </a:t>
              </a:r>
              <a:r>
                <a:rPr lang="en-US" altLang="zh-CN"/>
                <a:t>&lt;&lt;</a:t>
              </a:r>
              <a:r>
                <a:rPr lang="en-US" altLang="zh-CN" sz="1200"/>
                <a:t> </a:t>
              </a:r>
              <a:r>
                <a:rPr lang="en-US" altLang="zh-CN" i="1"/>
                <a:t>c</a:t>
              </a:r>
            </a:p>
          </p:txBody>
        </p:sp>
        <p:sp>
          <p:nvSpPr>
            <p:cNvPr id="3091" name="AutoShape 8"/>
            <p:cNvSpPr>
              <a:spLocks noChangeArrowheads="1"/>
            </p:cNvSpPr>
            <p:nvPr/>
          </p:nvSpPr>
          <p:spPr bwMode="auto">
            <a:xfrm>
              <a:off x="3833" y="1207"/>
              <a:ext cx="227" cy="590"/>
            </a:xfrm>
            <a:prstGeom prst="curvedLeftArrow">
              <a:avLst>
                <a:gd name="adj1" fmla="val 58143"/>
                <a:gd name="adj2" fmla="val 103965"/>
                <a:gd name="adj3" fmla="val 56389"/>
              </a:avLst>
            </a:prstGeom>
            <a:solidFill>
              <a:schemeClr val="hlink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250825" y="3392488"/>
            <a:ext cx="58324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2. </a:t>
            </a:r>
            <a:r>
              <a:rPr kumimoji="1" lang="zh-CN" altLang="en-US">
                <a:solidFill>
                  <a:srgbClr val="0000CC"/>
                </a:solidFill>
              </a:rPr>
              <a:t>力</a:t>
            </a:r>
            <a:r>
              <a:rPr kumimoji="1" lang="en-US" altLang="zh-CN">
                <a:solidFill>
                  <a:srgbClr val="0000CC"/>
                </a:solidFill>
              </a:rPr>
              <a:t>(force)</a:t>
            </a:r>
            <a:r>
              <a:rPr kumimoji="1" lang="en-US" altLang="zh-CN"/>
              <a:t> —— </a:t>
            </a:r>
            <a:r>
              <a:rPr kumimoji="1" lang="zh-CN" altLang="en-US"/>
              <a:t>物体间的相互作用</a:t>
            </a:r>
          </a:p>
        </p:txBody>
      </p:sp>
      <p:graphicFrame>
        <p:nvGraphicFramePr>
          <p:cNvPr id="276490" name="Object 10"/>
          <p:cNvGraphicFramePr>
            <a:graphicFrameLocks noChangeAspect="1"/>
          </p:cNvGraphicFramePr>
          <p:nvPr/>
        </p:nvGraphicFramePr>
        <p:xfrm>
          <a:off x="3419475" y="4005263"/>
          <a:ext cx="10080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公式" r:id="rId8" imgW="495000" imgH="393480" progId="Equation.3">
                  <p:embed/>
                </p:oleObj>
              </mc:Choice>
              <mc:Fallback>
                <p:oleObj name="公式" r:id="rId8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1008063" cy="8064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250825" y="4868863"/>
            <a:ext cx="3887788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>
                <a:solidFill>
                  <a:schemeClr val="accent2"/>
                </a:solidFill>
              </a:rPr>
              <a:t>     </a:t>
            </a:r>
            <a:r>
              <a:rPr lang="zh-CN" altLang="en-US">
                <a:solidFill>
                  <a:schemeClr val="hlink"/>
                </a:solidFill>
              </a:rPr>
              <a:t>维持运动状态无需力</a:t>
            </a:r>
            <a:r>
              <a:rPr lang="en-US" altLang="zh-CN">
                <a:solidFill>
                  <a:schemeClr val="hlink"/>
                </a:solidFill>
              </a:rPr>
              <a:t>,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kumimoji="1" lang="zh-CN" altLang="en-US"/>
              <a:t>只有“改变”物体运动状态的时候才需要力</a:t>
            </a:r>
            <a:r>
              <a:rPr kumimoji="1" lang="en-US" altLang="zh-CN"/>
              <a:t>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140200" y="5013325"/>
            <a:ext cx="4679950" cy="1368425"/>
            <a:chOff x="1791" y="2704"/>
            <a:chExt cx="3765" cy="953"/>
          </a:xfrm>
        </p:grpSpPr>
        <p:sp>
          <p:nvSpPr>
            <p:cNvPr id="3082" name="Rectangle 13"/>
            <p:cNvSpPr>
              <a:spLocks noChangeArrowheads="1"/>
            </p:cNvSpPr>
            <p:nvPr/>
          </p:nvSpPr>
          <p:spPr bwMode="auto">
            <a:xfrm>
              <a:off x="1791" y="2704"/>
              <a:ext cx="3765" cy="953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 w="28575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3" name="Rectangle 14" descr="栎木"/>
            <p:cNvSpPr>
              <a:spLocks noChangeArrowheads="1"/>
            </p:cNvSpPr>
            <p:nvPr/>
          </p:nvSpPr>
          <p:spPr bwMode="auto">
            <a:xfrm rot="-3471019">
              <a:off x="2191" y="2803"/>
              <a:ext cx="91" cy="892"/>
            </a:xfrm>
            <a:prstGeom prst="rect">
              <a:avLst/>
            </a:prstGeom>
            <a:blipFill dpi="0" rotWithShape="0">
              <a:blip r:embed="rId10">
                <a:alphaModFix amt="66000"/>
              </a:blip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4" name="Oval 15"/>
            <p:cNvSpPr>
              <a:spLocks noChangeArrowheads="1"/>
            </p:cNvSpPr>
            <p:nvPr/>
          </p:nvSpPr>
          <p:spPr bwMode="auto">
            <a:xfrm>
              <a:off x="2245" y="3021"/>
              <a:ext cx="181" cy="181"/>
            </a:xfrm>
            <a:prstGeom prst="ellipse">
              <a:avLst/>
            </a:prstGeom>
            <a:gradFill rotWithShape="0">
              <a:gsLst>
                <a:gs pos="0">
                  <a:srgbClr val="4BADB5">
                    <a:alpha val="65999"/>
                  </a:srgbClr>
                </a:gs>
                <a:gs pos="100000">
                  <a:srgbClr val="235054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5" name="Line 16"/>
            <p:cNvSpPr>
              <a:spLocks noChangeShapeType="1"/>
            </p:cNvSpPr>
            <p:nvPr/>
          </p:nvSpPr>
          <p:spPr bwMode="auto">
            <a:xfrm>
              <a:off x="5239" y="3203"/>
              <a:ext cx="79" cy="1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AutoShape 17" descr="栎木"/>
            <p:cNvSpPr>
              <a:spLocks noChangeArrowheads="1"/>
            </p:cNvSpPr>
            <p:nvPr/>
          </p:nvSpPr>
          <p:spPr bwMode="auto">
            <a:xfrm>
              <a:off x="2608" y="3339"/>
              <a:ext cx="1860" cy="181"/>
            </a:xfrm>
            <a:prstGeom prst="cube">
              <a:avLst>
                <a:gd name="adj" fmla="val 46667"/>
              </a:avLst>
            </a:prstGeom>
            <a:blipFill dpi="0" rotWithShape="1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7" name="Rectangle 18" descr="栎木"/>
            <p:cNvSpPr>
              <a:spLocks noChangeArrowheads="1"/>
            </p:cNvSpPr>
            <p:nvPr/>
          </p:nvSpPr>
          <p:spPr bwMode="auto">
            <a:xfrm rot="-6528074">
              <a:off x="4807" y="2772"/>
              <a:ext cx="91" cy="1043"/>
            </a:xfrm>
            <a:prstGeom prst="rect">
              <a:avLst/>
            </a:prstGeom>
            <a:blipFill dpi="0" rotWithShape="0">
              <a:blip r:embed="rId10">
                <a:alphaModFix amt="66000"/>
              </a:blip>
              <a:srcRect/>
              <a:tile tx="0" ty="0" sx="100000" sy="100000" flip="none" algn="tl"/>
            </a:blip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Line 19"/>
            <p:cNvSpPr>
              <a:spLocks noChangeShapeType="1"/>
            </p:cNvSpPr>
            <p:nvPr/>
          </p:nvSpPr>
          <p:spPr bwMode="auto">
            <a:xfrm flipV="1">
              <a:off x="2426" y="3112"/>
              <a:ext cx="26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7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  <p:bldP spid="2764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ChangeArrowheads="1"/>
          </p:cNvSpPr>
          <p:nvPr/>
        </p:nvSpPr>
        <p:spPr bwMode="auto">
          <a:xfrm>
            <a:off x="179388" y="348882"/>
            <a:ext cx="7345362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zh-CN" altLang="en-US" sz="2400" dirty="0">
                <a:solidFill>
                  <a:srgbClr val="0000CC"/>
                </a:solidFill>
                <a:latin typeface="+mn-ea"/>
                <a:ea typeface="+mn-ea"/>
              </a:rPr>
              <a:t>力学中常见的几种力</a:t>
            </a:r>
            <a:r>
              <a:rPr kumimoji="1" lang="en-US" altLang="zh-CN" sz="2400" dirty="0">
                <a:solidFill>
                  <a:srgbClr val="0000CC"/>
                </a:solidFill>
                <a:latin typeface="+mn-ea"/>
                <a:ea typeface="+mn-ea"/>
              </a:rPr>
              <a:t>: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>
                <a:latin typeface="+mn-ea"/>
                <a:ea typeface="+mn-ea"/>
              </a:rPr>
              <a:t>1) </a:t>
            </a:r>
            <a:r>
              <a:rPr kumimoji="1" lang="zh-CN" altLang="en-US" sz="2400" dirty="0">
                <a:latin typeface="+mn-ea"/>
                <a:ea typeface="+mn-ea"/>
              </a:rPr>
              <a:t>万有引力</a:t>
            </a:r>
            <a:r>
              <a:rPr kumimoji="1" lang="en-US" altLang="zh-CN" sz="2400" dirty="0">
                <a:latin typeface="+mn-ea"/>
                <a:ea typeface="+mn-ea"/>
              </a:rPr>
              <a:t>(gravitational force)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sz="2400" dirty="0">
                <a:solidFill>
                  <a:srgbClr val="800000"/>
                </a:solidFill>
                <a:latin typeface="+mn-ea"/>
                <a:ea typeface="+mn-ea"/>
              </a:rPr>
              <a:t> </a:t>
            </a:r>
            <a:r>
              <a:rPr kumimoji="1" lang="en-US" altLang="zh-CN" sz="2400" dirty="0">
                <a:latin typeface="+mn-ea"/>
                <a:ea typeface="+mn-ea"/>
              </a:rPr>
              <a:t>    </a:t>
            </a:r>
            <a:r>
              <a:rPr kumimoji="1" lang="zh-CN" altLang="en-US" sz="2400" dirty="0">
                <a:latin typeface="+mn-ea"/>
                <a:ea typeface="+mn-ea"/>
              </a:rPr>
              <a:t>重力</a:t>
            </a:r>
            <a:r>
              <a:rPr kumimoji="1" lang="en-US" altLang="zh-CN" sz="2400" dirty="0">
                <a:latin typeface="+mn-ea"/>
                <a:ea typeface="+mn-ea"/>
              </a:rPr>
              <a:t>(gravity)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96426"/>
              </p:ext>
            </p:extLst>
          </p:nvPr>
        </p:nvGraphicFramePr>
        <p:xfrm>
          <a:off x="5508104" y="479475"/>
          <a:ext cx="1657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7" r:id="rId4" imgW="812447" imgH="406224" progId="Equation.3">
                  <p:embed/>
                </p:oleObj>
              </mc:Choice>
              <mc:Fallback>
                <p:oleObj r:id="rId4" imgW="81244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79475"/>
                        <a:ext cx="16573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915808"/>
              </p:ext>
            </p:extLst>
          </p:nvPr>
        </p:nvGraphicFramePr>
        <p:xfrm>
          <a:off x="3275806" y="1406598"/>
          <a:ext cx="11525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8" name="公式" r:id="rId6" imgW="507960" imgH="228600" progId="Equation.3">
                  <p:embed/>
                </p:oleObj>
              </mc:Choice>
              <mc:Fallback>
                <p:oleObj name="公式" r:id="rId6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06" y="1406598"/>
                        <a:ext cx="11525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2" name="Group 5"/>
          <p:cNvGrpSpPr>
            <a:grpSpLocks/>
          </p:cNvGrpSpPr>
          <p:nvPr/>
        </p:nvGrpSpPr>
        <p:grpSpPr bwMode="auto">
          <a:xfrm>
            <a:off x="6948488" y="260350"/>
            <a:ext cx="1800225" cy="2376488"/>
            <a:chOff x="3696" y="1008"/>
            <a:chExt cx="1761" cy="2304"/>
          </a:xfrm>
        </p:grpSpPr>
        <p:pic>
          <p:nvPicPr>
            <p:cNvPr id="5146" name="Picture 6" descr="erth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776"/>
              <a:ext cx="1536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559" name="Oval 7"/>
            <p:cNvSpPr>
              <a:spLocks noChangeArrowheads="1"/>
            </p:cNvSpPr>
            <p:nvPr/>
          </p:nvSpPr>
          <p:spPr bwMode="auto">
            <a:xfrm>
              <a:off x="4993" y="1344"/>
              <a:ext cx="191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>
                <a:latin typeface="+mn-ea"/>
              </a:endParaRPr>
            </a:p>
          </p:txBody>
        </p:sp>
        <p:graphicFrame>
          <p:nvGraphicFramePr>
            <p:cNvPr id="5127" name="Object 8"/>
            <p:cNvGraphicFramePr>
              <a:graphicFrameLocks noChangeAspect="1"/>
            </p:cNvGraphicFramePr>
            <p:nvPr/>
          </p:nvGraphicFramePr>
          <p:xfrm>
            <a:off x="4621" y="1486"/>
            <a:ext cx="30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9" name="公式" r:id="rId9" imgW="164880" imgH="190440" progId="Equation.3">
                    <p:embed/>
                  </p:oleObj>
                </mc:Choice>
                <mc:Fallback>
                  <p:oleObj name="公式" r:id="rId9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1" y="1486"/>
                          <a:ext cx="30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9"/>
            <p:cNvGraphicFramePr>
              <a:graphicFrameLocks noChangeAspect="1"/>
            </p:cNvGraphicFramePr>
            <p:nvPr/>
          </p:nvGraphicFramePr>
          <p:xfrm>
            <a:off x="5076" y="2821"/>
            <a:ext cx="381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" name="Equation" r:id="rId11" imgW="203040" imgH="228600" progId="Equation.3">
                    <p:embed/>
                  </p:oleObj>
                </mc:Choice>
                <mc:Fallback>
                  <p:oleObj name="Equation" r:id="rId11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" y="2821"/>
                          <a:ext cx="381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0"/>
            <p:cNvGraphicFramePr>
              <a:graphicFrameLocks noChangeAspect="1"/>
            </p:cNvGraphicFramePr>
            <p:nvPr/>
          </p:nvGraphicFramePr>
          <p:xfrm>
            <a:off x="4848" y="1008"/>
            <a:ext cx="38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Equation" r:id="rId13" imgW="203040" imgH="241200" progId="Equation.3">
                    <p:embed/>
                  </p:oleObj>
                </mc:Choice>
                <mc:Fallback>
                  <p:oleObj name="Equation" r:id="rId13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008"/>
                          <a:ext cx="380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Line 11"/>
            <p:cNvSpPr>
              <a:spLocks noChangeShapeType="1"/>
            </p:cNvSpPr>
            <p:nvPr/>
          </p:nvSpPr>
          <p:spPr bwMode="auto">
            <a:xfrm>
              <a:off x="5136" y="1488"/>
              <a:ext cx="192" cy="9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5149" name="Line 12"/>
            <p:cNvSpPr>
              <a:spLocks noChangeShapeType="1"/>
            </p:cNvSpPr>
            <p:nvPr/>
          </p:nvSpPr>
          <p:spPr bwMode="auto">
            <a:xfrm>
              <a:off x="4560" y="2544"/>
              <a:ext cx="240" cy="14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5150" name="Line 13"/>
            <p:cNvSpPr>
              <a:spLocks noChangeShapeType="1"/>
            </p:cNvSpPr>
            <p:nvPr/>
          </p:nvSpPr>
          <p:spPr bwMode="auto">
            <a:xfrm flipV="1">
              <a:off x="4704" y="1584"/>
              <a:ext cx="528" cy="10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5151" name="Line 14"/>
            <p:cNvSpPr>
              <a:spLocks noChangeShapeType="1"/>
            </p:cNvSpPr>
            <p:nvPr/>
          </p:nvSpPr>
          <p:spPr bwMode="auto">
            <a:xfrm flipH="1">
              <a:off x="4512" y="1440"/>
              <a:ext cx="576" cy="110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ea"/>
              </a:endParaRPr>
            </a:p>
          </p:txBody>
        </p:sp>
        <p:sp>
          <p:nvSpPr>
            <p:cNvPr id="5152" name="Line 15"/>
            <p:cNvSpPr>
              <a:spLocks noChangeShapeType="1"/>
            </p:cNvSpPr>
            <p:nvPr/>
          </p:nvSpPr>
          <p:spPr bwMode="auto">
            <a:xfrm flipH="1">
              <a:off x="4848" y="1440"/>
              <a:ext cx="24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latin typeface="+mn-ea"/>
              </a:endParaRPr>
            </a:p>
          </p:txBody>
        </p:sp>
        <p:graphicFrame>
          <p:nvGraphicFramePr>
            <p:cNvPr id="5130" name="Object 16"/>
            <p:cNvGraphicFramePr>
              <a:graphicFrameLocks noChangeAspect="1"/>
            </p:cNvGraphicFramePr>
            <p:nvPr/>
          </p:nvGraphicFramePr>
          <p:xfrm>
            <a:off x="5040" y="1680"/>
            <a:ext cx="30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2" name="Equation" r:id="rId15" imgW="139680" imgH="228600" progId="Equation.3">
                    <p:embed/>
                  </p:oleObj>
                </mc:Choice>
                <mc:Fallback>
                  <p:oleObj name="Equation" r:id="rId1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80"/>
                          <a:ext cx="308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2349501"/>
            <a:ext cx="7380312" cy="1668463"/>
            <a:chOff x="158" y="1480"/>
            <a:chExt cx="4219" cy="1051"/>
          </a:xfrm>
        </p:grpSpPr>
        <p:sp>
          <p:nvSpPr>
            <p:cNvPr id="5141" name="Rectangle 18"/>
            <p:cNvSpPr>
              <a:spLocks noChangeArrowheads="1"/>
            </p:cNvSpPr>
            <p:nvPr/>
          </p:nvSpPr>
          <p:spPr bwMode="auto">
            <a:xfrm>
              <a:off x="158" y="1860"/>
              <a:ext cx="25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+mn-ea"/>
                  <a:ea typeface="+mn-ea"/>
                </a:rPr>
                <a:t>2) </a:t>
              </a:r>
              <a:r>
                <a:rPr kumimoji="1" lang="zh-CN" altLang="en-US" sz="2400" dirty="0">
                  <a:latin typeface="+mn-ea"/>
                  <a:ea typeface="+mn-ea"/>
                </a:rPr>
                <a:t>弹性力</a:t>
              </a:r>
              <a:r>
                <a:rPr kumimoji="1" lang="en-US" altLang="zh-CN" sz="2400" dirty="0">
                  <a:latin typeface="+mn-ea"/>
                  <a:ea typeface="+mn-ea"/>
                </a:rPr>
                <a:t>(elastic force)</a:t>
              </a:r>
            </a:p>
          </p:txBody>
        </p:sp>
        <p:sp>
          <p:nvSpPr>
            <p:cNvPr id="5142" name="AutoShape 19"/>
            <p:cNvSpPr>
              <a:spLocks/>
            </p:cNvSpPr>
            <p:nvPr/>
          </p:nvSpPr>
          <p:spPr bwMode="auto">
            <a:xfrm>
              <a:off x="2326" y="1671"/>
              <a:ext cx="93" cy="807"/>
            </a:xfrm>
            <a:prstGeom prst="leftBrace">
              <a:avLst>
                <a:gd name="adj1" fmla="val 72312"/>
                <a:gd name="adj2" fmla="val 50000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algn="ctr" eaLnBrk="1" hangingPunct="1"/>
              <a:endParaRPr lang="zh-CN" altLang="en-US" sz="240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5143" name="Rectangle 20"/>
            <p:cNvSpPr>
              <a:spLocks noChangeArrowheads="1"/>
            </p:cNvSpPr>
            <p:nvPr/>
          </p:nvSpPr>
          <p:spPr bwMode="auto">
            <a:xfrm>
              <a:off x="2372" y="1480"/>
              <a:ext cx="12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+mn-ea"/>
                  <a:ea typeface="+mn-ea"/>
                </a:rPr>
                <a:t>弹簧的弹性力</a:t>
              </a:r>
            </a:p>
          </p:txBody>
        </p:sp>
        <p:sp>
          <p:nvSpPr>
            <p:cNvPr id="5144" name="Rectangle 21"/>
            <p:cNvSpPr>
              <a:spLocks noChangeArrowheads="1"/>
            </p:cNvSpPr>
            <p:nvPr/>
          </p:nvSpPr>
          <p:spPr bwMode="auto">
            <a:xfrm>
              <a:off x="2373" y="1860"/>
              <a:ext cx="16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+mn-ea"/>
                  <a:ea typeface="+mn-ea"/>
                </a:rPr>
                <a:t>挤压引起的弹性力</a:t>
              </a:r>
            </a:p>
          </p:txBody>
        </p:sp>
        <p:sp>
          <p:nvSpPr>
            <p:cNvPr id="5145" name="Rectangle 22">
              <a:hlinkClick r:id="rId17" action="ppaction://hlinkfile"/>
            </p:cNvPr>
            <p:cNvSpPr>
              <a:spLocks noChangeArrowheads="1"/>
            </p:cNvSpPr>
            <p:nvPr/>
          </p:nvSpPr>
          <p:spPr bwMode="auto">
            <a:xfrm>
              <a:off x="2373" y="2240"/>
              <a:ext cx="17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+mn-ea"/>
                  <a:ea typeface="+mn-ea"/>
                </a:rPr>
                <a:t>绳子的拉力</a:t>
              </a:r>
              <a:r>
                <a:rPr kumimoji="1" lang="en-US" altLang="zh-CN" sz="2400" dirty="0">
                  <a:latin typeface="+mn-ea"/>
                  <a:ea typeface="+mn-ea"/>
                </a:rPr>
                <a:t>(L)</a:t>
              </a:r>
            </a:p>
          </p:txBody>
        </p:sp>
        <p:graphicFrame>
          <p:nvGraphicFramePr>
            <p:cNvPr id="5126" name="Object 23"/>
            <p:cNvGraphicFramePr>
              <a:graphicFrameLocks noChangeAspect="1"/>
            </p:cNvGraphicFramePr>
            <p:nvPr/>
          </p:nvGraphicFramePr>
          <p:xfrm>
            <a:off x="3696" y="1525"/>
            <a:ext cx="68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3" name="公式" r:id="rId18" imgW="545760" imgH="177480" progId="Equation.3">
                    <p:embed/>
                  </p:oleObj>
                </mc:Choice>
                <mc:Fallback>
                  <p:oleObj name="公式" r:id="rId18" imgW="545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525"/>
                          <a:ext cx="681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79576" name="Picture 24" descr="MEelfopd01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708275"/>
            <a:ext cx="20526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50825" y="4292600"/>
            <a:ext cx="6778625" cy="1171575"/>
            <a:chOff x="158" y="2341"/>
            <a:chExt cx="4270" cy="738"/>
          </a:xfrm>
        </p:grpSpPr>
        <p:sp>
          <p:nvSpPr>
            <p:cNvPr id="5137" name="Rectangle 26"/>
            <p:cNvSpPr>
              <a:spLocks noChangeArrowheads="1"/>
            </p:cNvSpPr>
            <p:nvPr/>
          </p:nvSpPr>
          <p:spPr bwMode="auto">
            <a:xfrm>
              <a:off x="158" y="2532"/>
              <a:ext cx="230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dirty="0">
                  <a:latin typeface="+mn-ea"/>
                  <a:ea typeface="+mn-ea"/>
                </a:rPr>
                <a:t>3) </a:t>
              </a:r>
              <a:r>
                <a:rPr kumimoji="1" lang="zh-CN" altLang="en-US" sz="2400" dirty="0">
                  <a:latin typeface="+mn-ea"/>
                  <a:ea typeface="+mn-ea"/>
                </a:rPr>
                <a:t>摩擦力</a:t>
              </a:r>
              <a:r>
                <a:rPr kumimoji="1" lang="en-US" altLang="zh-CN" sz="2000" dirty="0">
                  <a:latin typeface="+mn-ea"/>
                  <a:ea typeface="+mn-ea"/>
                </a:rPr>
                <a:t>(friction force)</a:t>
              </a:r>
            </a:p>
          </p:txBody>
        </p:sp>
        <p:sp>
          <p:nvSpPr>
            <p:cNvPr id="5138" name="Rectangle 27"/>
            <p:cNvSpPr>
              <a:spLocks noChangeArrowheads="1"/>
            </p:cNvSpPr>
            <p:nvPr/>
          </p:nvSpPr>
          <p:spPr bwMode="auto">
            <a:xfrm>
              <a:off x="2485" y="2341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latin typeface="+mn-ea"/>
                  <a:ea typeface="+mn-ea"/>
                </a:rPr>
                <a:t>静摩擦力</a:t>
              </a:r>
            </a:p>
          </p:txBody>
        </p:sp>
        <p:sp>
          <p:nvSpPr>
            <p:cNvPr id="5139" name="AutoShape 28"/>
            <p:cNvSpPr>
              <a:spLocks/>
            </p:cNvSpPr>
            <p:nvPr/>
          </p:nvSpPr>
          <p:spPr bwMode="auto">
            <a:xfrm>
              <a:off x="2402" y="2463"/>
              <a:ext cx="83" cy="545"/>
            </a:xfrm>
            <a:prstGeom prst="leftBrace">
              <a:avLst>
                <a:gd name="adj1" fmla="val 54719"/>
                <a:gd name="adj2" fmla="val 50000"/>
              </a:avLst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2400">
                <a:latin typeface="+mn-ea"/>
                <a:ea typeface="+mn-ea"/>
              </a:endParaRPr>
            </a:p>
          </p:txBody>
        </p:sp>
        <p:graphicFrame>
          <p:nvGraphicFramePr>
            <p:cNvPr id="5124" name="Object 29"/>
            <p:cNvGraphicFramePr>
              <a:graphicFrameLocks noChangeAspect="1"/>
            </p:cNvGraphicFramePr>
            <p:nvPr/>
          </p:nvGraphicFramePr>
          <p:xfrm>
            <a:off x="3424" y="2356"/>
            <a:ext cx="100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4" name="公式" r:id="rId21" imgW="787320" imgH="228600" progId="Equation.3">
                    <p:embed/>
                  </p:oleObj>
                </mc:Choice>
                <mc:Fallback>
                  <p:oleObj name="公式" r:id="rId21" imgW="787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356"/>
                          <a:ext cx="100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2426" y="2749"/>
              <a:ext cx="10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+mn-ea"/>
                  <a:ea typeface="+mn-ea"/>
                </a:rPr>
                <a:t>滑动摩擦力</a:t>
              </a:r>
            </a:p>
          </p:txBody>
        </p:sp>
        <p:graphicFrame>
          <p:nvGraphicFramePr>
            <p:cNvPr id="5125" name="Object 31"/>
            <p:cNvGraphicFramePr>
              <a:graphicFrameLocks noChangeAspect="1"/>
            </p:cNvGraphicFramePr>
            <p:nvPr/>
          </p:nvGraphicFramePr>
          <p:xfrm>
            <a:off x="3606" y="2750"/>
            <a:ext cx="7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5" name="公式" r:id="rId23" imgW="583920" imgH="228600" progId="Equation.3">
                    <p:embed/>
                  </p:oleObj>
                </mc:Choice>
                <mc:Fallback>
                  <p:oleObj name="公式" r:id="rId23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750"/>
                          <a:ext cx="7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539750" y="5734050"/>
            <a:ext cx="799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+mn-ea"/>
                <a:ea typeface="+mn-ea"/>
              </a:rPr>
              <a:t>粘滞阻力</a:t>
            </a:r>
            <a:r>
              <a:rPr kumimoji="1" lang="en-US" altLang="zh-CN" sz="2400">
                <a:latin typeface="+mn-ea"/>
                <a:ea typeface="+mn-ea"/>
              </a:rPr>
              <a:t>: </a:t>
            </a:r>
            <a:r>
              <a:rPr kumimoji="1" lang="zh-CN" altLang="en-US" sz="2400">
                <a:latin typeface="+mn-ea"/>
                <a:ea typeface="+mn-ea"/>
              </a:rPr>
              <a:t>流体之间存在相对运动时受到的摩擦力</a:t>
            </a:r>
          </a:p>
        </p:txBody>
      </p:sp>
    </p:spTree>
    <p:extLst>
      <p:ext uri="{BB962C8B-B14F-4D97-AF65-F5344CB8AC3E}">
        <p14:creationId xmlns:p14="http://schemas.microsoft.com/office/powerpoint/2010/main" val="16284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2625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</a:rPr>
              <a:t>内力和外力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23850" y="836613"/>
            <a:ext cx="4679950" cy="2032000"/>
            <a:chOff x="158" y="527"/>
            <a:chExt cx="2948" cy="1280"/>
          </a:xfrm>
        </p:grpSpPr>
        <p:graphicFrame>
          <p:nvGraphicFramePr>
            <p:cNvPr id="6164" name="Object 4"/>
            <p:cNvGraphicFramePr>
              <a:graphicFrameLocks noChangeAspect="1"/>
            </p:cNvGraphicFramePr>
            <p:nvPr/>
          </p:nvGraphicFramePr>
          <p:xfrm>
            <a:off x="1247" y="1441"/>
            <a:ext cx="1361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" name="公式" r:id="rId4" imgW="1002960" imgH="266400" progId="Equation.3">
                    <p:embed/>
                  </p:oleObj>
                </mc:Choice>
                <mc:Fallback>
                  <p:oleObj name="公式" r:id="rId4" imgW="100296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441"/>
                          <a:ext cx="1361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0" name="Text Box 5"/>
            <p:cNvSpPr txBox="1">
              <a:spLocks noChangeArrowheads="1"/>
            </p:cNvSpPr>
            <p:nvPr/>
          </p:nvSpPr>
          <p:spPr bwMode="auto">
            <a:xfrm>
              <a:off x="158" y="527"/>
              <a:ext cx="2948" cy="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105000"/>
                </a:lnSpc>
              </a:pPr>
              <a:r>
                <a:rPr kumimoji="1" lang="zh-CN" altLang="en-US">
                  <a:solidFill>
                    <a:schemeClr val="accent2"/>
                  </a:solidFill>
                </a:rPr>
                <a:t>    </a:t>
              </a:r>
              <a:r>
                <a:rPr kumimoji="1" lang="zh-CN" altLang="en-US">
                  <a:solidFill>
                    <a:srgbClr val="0000CC"/>
                  </a:solidFill>
                </a:rPr>
                <a:t>内力</a:t>
              </a:r>
              <a:r>
                <a:rPr kumimoji="1" lang="en-US" altLang="zh-CN">
                  <a:solidFill>
                    <a:srgbClr val="0000CC"/>
                  </a:solidFill>
                </a:rPr>
                <a:t>:</a:t>
              </a:r>
              <a:r>
                <a:rPr kumimoji="1" lang="en-US" altLang="zh-CN"/>
                <a:t> </a:t>
              </a:r>
              <a:r>
                <a:rPr kumimoji="1" lang="zh-CN" altLang="en-US"/>
                <a:t>系统内质点间的相互作用力</a:t>
              </a:r>
              <a:r>
                <a:rPr kumimoji="1" lang="en-US" altLang="zh-CN"/>
                <a:t>, </a:t>
              </a:r>
              <a:r>
                <a:rPr kumimoji="1" lang="zh-CN" altLang="en-US"/>
                <a:t>质点系内质点间的内力总是成对出现</a:t>
              </a:r>
              <a:r>
                <a:rPr kumimoji="1" lang="en-US" altLang="zh-CN"/>
                <a:t>, </a:t>
              </a:r>
              <a:r>
                <a:rPr kumimoji="1" lang="zh-CN" altLang="en-US"/>
                <a:t>必有</a:t>
              </a:r>
            </a:p>
          </p:txBody>
        </p:sp>
      </p:grpSp>
      <p:grpSp>
        <p:nvGrpSpPr>
          <p:cNvPr id="6167" name="Group 6"/>
          <p:cNvGrpSpPr>
            <a:grpSpLocks/>
          </p:cNvGrpSpPr>
          <p:nvPr/>
        </p:nvGrpSpPr>
        <p:grpSpPr bwMode="auto">
          <a:xfrm>
            <a:off x="5292725" y="441325"/>
            <a:ext cx="3384550" cy="2447925"/>
            <a:chOff x="3168" y="528"/>
            <a:chExt cx="2352" cy="1680"/>
          </a:xfrm>
        </p:grpSpPr>
        <p:sp>
          <p:nvSpPr>
            <p:cNvPr id="6174" name="Oval 7"/>
            <p:cNvSpPr>
              <a:spLocks noChangeArrowheads="1"/>
            </p:cNvSpPr>
            <p:nvPr/>
          </p:nvSpPr>
          <p:spPr bwMode="auto">
            <a:xfrm>
              <a:off x="3168" y="528"/>
              <a:ext cx="2352" cy="16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Oval 8"/>
            <p:cNvSpPr>
              <a:spLocks noChangeArrowheads="1"/>
            </p:cNvSpPr>
            <p:nvPr/>
          </p:nvSpPr>
          <p:spPr bwMode="auto">
            <a:xfrm>
              <a:off x="3474" y="1521"/>
              <a:ext cx="45" cy="53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6" name="Oval 9"/>
            <p:cNvSpPr>
              <a:spLocks noChangeArrowheads="1"/>
            </p:cNvSpPr>
            <p:nvPr/>
          </p:nvSpPr>
          <p:spPr bwMode="auto">
            <a:xfrm>
              <a:off x="4800" y="1824"/>
              <a:ext cx="45" cy="5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7" name="Oval 10"/>
            <p:cNvSpPr>
              <a:spLocks noChangeArrowheads="1"/>
            </p:cNvSpPr>
            <p:nvPr/>
          </p:nvSpPr>
          <p:spPr bwMode="auto">
            <a:xfrm>
              <a:off x="4857" y="839"/>
              <a:ext cx="44" cy="5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52" name="Object 11"/>
            <p:cNvGraphicFramePr>
              <a:graphicFrameLocks noChangeAspect="1"/>
            </p:cNvGraphicFramePr>
            <p:nvPr/>
          </p:nvGraphicFramePr>
          <p:xfrm>
            <a:off x="3264" y="1419"/>
            <a:ext cx="234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" name="公式" r:id="rId6" imgW="190440" imgH="215640" progId="Equation.3">
                    <p:embed/>
                  </p:oleObj>
                </mc:Choice>
                <mc:Fallback>
                  <p:oleObj name="公式" r:id="rId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419"/>
                          <a:ext cx="234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12"/>
            <p:cNvGraphicFramePr>
              <a:graphicFrameLocks noChangeAspect="1"/>
            </p:cNvGraphicFramePr>
            <p:nvPr/>
          </p:nvGraphicFramePr>
          <p:xfrm>
            <a:off x="4944" y="672"/>
            <a:ext cx="23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5" name="公式" r:id="rId8" imgW="203040" imgH="215640" progId="Equation.3">
                    <p:embed/>
                  </p:oleObj>
                </mc:Choice>
                <mc:Fallback>
                  <p:oleObj name="公式" r:id="rId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672"/>
                          <a:ext cx="23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3"/>
            <p:cNvGraphicFramePr>
              <a:graphicFrameLocks noChangeAspect="1"/>
            </p:cNvGraphicFramePr>
            <p:nvPr/>
          </p:nvGraphicFramePr>
          <p:xfrm>
            <a:off x="4896" y="1728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6" name="公式" r:id="rId10" imgW="203040" imgH="228600" progId="Equation.3">
                    <p:embed/>
                  </p:oleObj>
                </mc:Choice>
                <mc:Fallback>
                  <p:oleObj name="公式" r:id="rId10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28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8" name="Line 14"/>
            <p:cNvSpPr>
              <a:spLocks noChangeShapeType="1"/>
            </p:cNvSpPr>
            <p:nvPr/>
          </p:nvSpPr>
          <p:spPr bwMode="auto">
            <a:xfrm flipV="1">
              <a:off x="3504" y="1344"/>
              <a:ext cx="357" cy="21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9" name="Line 15"/>
            <p:cNvSpPr>
              <a:spLocks noChangeShapeType="1"/>
            </p:cNvSpPr>
            <p:nvPr/>
          </p:nvSpPr>
          <p:spPr bwMode="auto">
            <a:xfrm>
              <a:off x="3504" y="1548"/>
              <a:ext cx="401" cy="1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0" name="Line 16"/>
            <p:cNvSpPr>
              <a:spLocks noChangeShapeType="1"/>
            </p:cNvSpPr>
            <p:nvPr/>
          </p:nvSpPr>
          <p:spPr bwMode="auto">
            <a:xfrm flipH="1">
              <a:off x="4896" y="864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1" name="Line 17"/>
            <p:cNvSpPr>
              <a:spLocks noChangeShapeType="1"/>
            </p:cNvSpPr>
            <p:nvPr/>
          </p:nvSpPr>
          <p:spPr bwMode="auto">
            <a:xfrm flipV="1">
              <a:off x="4848" y="1536"/>
              <a:ext cx="0" cy="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2" name="Line 18"/>
            <p:cNvSpPr>
              <a:spLocks noChangeShapeType="1"/>
            </p:cNvSpPr>
            <p:nvPr/>
          </p:nvSpPr>
          <p:spPr bwMode="auto">
            <a:xfrm flipH="1">
              <a:off x="4560" y="864"/>
              <a:ext cx="312" cy="21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Line 19"/>
            <p:cNvSpPr>
              <a:spLocks noChangeShapeType="1"/>
            </p:cNvSpPr>
            <p:nvPr/>
          </p:nvSpPr>
          <p:spPr bwMode="auto">
            <a:xfrm flipH="1" flipV="1">
              <a:off x="4464" y="1776"/>
              <a:ext cx="353" cy="1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5" name="Object 20"/>
            <p:cNvGraphicFramePr>
              <a:graphicFrameLocks noChangeAspect="1"/>
            </p:cNvGraphicFramePr>
            <p:nvPr/>
          </p:nvGraphicFramePr>
          <p:xfrm>
            <a:off x="3792" y="1056"/>
            <a:ext cx="25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7" name="公式" r:id="rId12" imgW="228600" imgH="241200" progId="Equation.3">
                    <p:embed/>
                  </p:oleObj>
                </mc:Choice>
                <mc:Fallback>
                  <p:oleObj name="公式" r:id="rId12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056"/>
                          <a:ext cx="25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1"/>
            <p:cNvGraphicFramePr>
              <a:graphicFrameLocks noChangeAspect="1"/>
            </p:cNvGraphicFramePr>
            <p:nvPr/>
          </p:nvGraphicFramePr>
          <p:xfrm>
            <a:off x="4326" y="872"/>
            <a:ext cx="24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8" name="公式" r:id="rId14" imgW="215640" imgH="228600" progId="Equation.3">
                    <p:embed/>
                  </p:oleObj>
                </mc:Choice>
                <mc:Fallback>
                  <p:oleObj name="公式" r:id="rId14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872"/>
                          <a:ext cx="24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2"/>
            <p:cNvGraphicFramePr>
              <a:graphicFrameLocks noChangeAspect="1"/>
            </p:cNvGraphicFramePr>
            <p:nvPr/>
          </p:nvGraphicFramePr>
          <p:xfrm>
            <a:off x="3751" y="1687"/>
            <a:ext cx="2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" name="公式" r:id="rId16" imgW="215640" imgH="241200" progId="Equation.3">
                    <p:embed/>
                  </p:oleObj>
                </mc:Choice>
                <mc:Fallback>
                  <p:oleObj name="公式" r:id="rId16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1687"/>
                          <a:ext cx="2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23"/>
            <p:cNvGraphicFramePr>
              <a:graphicFrameLocks noChangeAspect="1"/>
            </p:cNvGraphicFramePr>
            <p:nvPr/>
          </p:nvGraphicFramePr>
          <p:xfrm>
            <a:off x="4375" y="1785"/>
            <a:ext cx="24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0" name="公式" r:id="rId18" imgW="215640" imgH="241200" progId="Equation.3">
                    <p:embed/>
                  </p:oleObj>
                </mc:Choice>
                <mc:Fallback>
                  <p:oleObj name="公式" r:id="rId1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1785"/>
                          <a:ext cx="24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4"/>
            <p:cNvGraphicFramePr>
              <a:graphicFrameLocks noChangeAspect="1"/>
            </p:cNvGraphicFramePr>
            <p:nvPr/>
          </p:nvGraphicFramePr>
          <p:xfrm>
            <a:off x="4947" y="1417"/>
            <a:ext cx="25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1" name="公式" r:id="rId20" imgW="228600" imgH="241200" progId="Equation.3">
                    <p:embed/>
                  </p:oleObj>
                </mc:Choice>
                <mc:Fallback>
                  <p:oleObj name="公式" r:id="rId20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1417"/>
                          <a:ext cx="25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25"/>
            <p:cNvGraphicFramePr>
              <a:graphicFrameLocks noChangeAspect="1"/>
            </p:cNvGraphicFramePr>
            <p:nvPr/>
          </p:nvGraphicFramePr>
          <p:xfrm>
            <a:off x="4960" y="1057"/>
            <a:ext cx="23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2" name="公式" r:id="rId22" imgW="215640" imgH="241200" progId="Equation.3">
                    <p:embed/>
                  </p:oleObj>
                </mc:Choice>
                <mc:Fallback>
                  <p:oleObj name="公式" r:id="rId22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1057"/>
                          <a:ext cx="23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4" name="Line 26"/>
            <p:cNvSpPr>
              <a:spLocks noChangeShapeType="1"/>
            </p:cNvSpPr>
            <p:nvPr/>
          </p:nvSpPr>
          <p:spPr bwMode="auto">
            <a:xfrm flipV="1">
              <a:off x="3504" y="1200"/>
              <a:ext cx="89" cy="3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27"/>
            <p:cNvSpPr>
              <a:spLocks noChangeShapeType="1"/>
            </p:cNvSpPr>
            <p:nvPr/>
          </p:nvSpPr>
          <p:spPr bwMode="auto">
            <a:xfrm flipH="1" flipV="1">
              <a:off x="4608" y="720"/>
              <a:ext cx="271" cy="1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Line 28"/>
            <p:cNvSpPr>
              <a:spLocks noChangeShapeType="1"/>
            </p:cNvSpPr>
            <p:nvPr/>
          </p:nvSpPr>
          <p:spPr bwMode="auto">
            <a:xfrm flipH="1" flipV="1">
              <a:off x="4512" y="1536"/>
              <a:ext cx="312" cy="31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1" name="Object 29"/>
            <p:cNvGraphicFramePr>
              <a:graphicFrameLocks noChangeAspect="1"/>
            </p:cNvGraphicFramePr>
            <p:nvPr/>
          </p:nvGraphicFramePr>
          <p:xfrm>
            <a:off x="3354" y="927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3" name="公式" r:id="rId24" imgW="266400" imgH="241200" progId="Equation.3">
                    <p:embed/>
                  </p:oleObj>
                </mc:Choice>
                <mc:Fallback>
                  <p:oleObj name="公式" r:id="rId24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4" y="927"/>
                          <a:ext cx="28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30"/>
            <p:cNvGraphicFramePr>
              <a:graphicFrameLocks noChangeAspect="1"/>
            </p:cNvGraphicFramePr>
            <p:nvPr/>
          </p:nvGraphicFramePr>
          <p:xfrm>
            <a:off x="4224" y="1360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4" name="公式" r:id="rId26" imgW="266400" imgH="241200" progId="Equation.3">
                    <p:embed/>
                  </p:oleObj>
                </mc:Choice>
                <mc:Fallback>
                  <p:oleObj name="公式" r:id="rId26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60"/>
                          <a:ext cx="28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31"/>
            <p:cNvGraphicFramePr>
              <a:graphicFrameLocks noChangeAspect="1"/>
            </p:cNvGraphicFramePr>
            <p:nvPr/>
          </p:nvGraphicFramePr>
          <p:xfrm>
            <a:off x="4362" y="592"/>
            <a:ext cx="29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" name="公式" r:id="rId28" imgW="279360" imgH="241200" progId="Equation.3">
                    <p:embed/>
                  </p:oleObj>
                </mc:Choice>
                <mc:Fallback>
                  <p:oleObj name="公式" r:id="rId28" imgW="279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" y="592"/>
                          <a:ext cx="29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7" name="Oval 32"/>
            <p:cNvSpPr>
              <a:spLocks noChangeArrowheads="1"/>
            </p:cNvSpPr>
            <p:nvPr/>
          </p:nvSpPr>
          <p:spPr bwMode="auto">
            <a:xfrm>
              <a:off x="3456" y="1509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8" name="Oval 33"/>
            <p:cNvSpPr>
              <a:spLocks noChangeArrowheads="1"/>
            </p:cNvSpPr>
            <p:nvPr/>
          </p:nvSpPr>
          <p:spPr bwMode="auto">
            <a:xfrm>
              <a:off x="4796" y="1824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9" name="Oval 34"/>
            <p:cNvSpPr>
              <a:spLocks noChangeArrowheads="1"/>
            </p:cNvSpPr>
            <p:nvPr/>
          </p:nvSpPr>
          <p:spPr bwMode="auto">
            <a:xfrm>
              <a:off x="4837" y="816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333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50825" y="2924175"/>
            <a:ext cx="8280400" cy="1120775"/>
            <a:chOff x="295" y="2024"/>
            <a:chExt cx="5216" cy="706"/>
          </a:xfrm>
        </p:grpSpPr>
        <p:graphicFrame>
          <p:nvGraphicFramePr>
            <p:cNvPr id="6151" name="Object 36"/>
            <p:cNvGraphicFramePr>
              <a:graphicFrameLocks noChangeAspect="1"/>
            </p:cNvGraphicFramePr>
            <p:nvPr/>
          </p:nvGraphicFramePr>
          <p:xfrm>
            <a:off x="2145" y="2358"/>
            <a:ext cx="110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6" name="公式" r:id="rId30" imgW="787320" imgH="266400" progId="Equation.3">
                    <p:embed/>
                  </p:oleObj>
                </mc:Choice>
                <mc:Fallback>
                  <p:oleObj name="公式" r:id="rId30" imgW="7873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5" y="2358"/>
                          <a:ext cx="1107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3" name="Text Box 37"/>
            <p:cNvSpPr txBox="1">
              <a:spLocks noChangeArrowheads="1"/>
            </p:cNvSpPr>
            <p:nvPr/>
          </p:nvSpPr>
          <p:spPr bwMode="auto">
            <a:xfrm>
              <a:off x="295" y="2024"/>
              <a:ext cx="5216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kumimoji="1" lang="zh-CN" altLang="en-US">
                  <a:solidFill>
                    <a:srgbClr val="0000CC"/>
                  </a:solidFill>
                </a:rPr>
                <a:t>外力</a:t>
              </a:r>
              <a:r>
                <a:rPr kumimoji="1" lang="en-US" altLang="zh-CN">
                  <a:solidFill>
                    <a:srgbClr val="0000CC"/>
                  </a:solidFill>
                </a:rPr>
                <a:t>:</a:t>
              </a:r>
              <a:r>
                <a:rPr kumimoji="1" lang="en-US" altLang="zh-CN"/>
                <a:t> </a:t>
              </a:r>
              <a:r>
                <a:rPr kumimoji="1" lang="zh-CN" altLang="en-US"/>
                <a:t>系统外的物体对系统内任一质点的作用力</a:t>
              </a:r>
            </a:p>
          </p:txBody>
        </p:sp>
      </p:grpSp>
      <p:sp>
        <p:nvSpPr>
          <p:cNvPr id="281638" name="Rectangle 38"/>
          <p:cNvSpPr>
            <a:spLocks noChangeArrowheads="1"/>
          </p:cNvSpPr>
          <p:nvPr/>
        </p:nvSpPr>
        <p:spPr bwMode="auto">
          <a:xfrm>
            <a:off x="250825" y="4076700"/>
            <a:ext cx="4246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3. </a:t>
            </a:r>
            <a:r>
              <a:rPr lang="zh-CN" altLang="en-US">
                <a:solidFill>
                  <a:srgbClr val="0000CC"/>
                </a:solidFill>
              </a:rPr>
              <a:t>质点系动量的时间变化率 </a:t>
            </a:r>
          </a:p>
        </p:txBody>
      </p:sp>
      <p:sp>
        <p:nvSpPr>
          <p:cNvPr id="281639" name="Rectangle 39"/>
          <p:cNvSpPr>
            <a:spLocks noChangeArrowheads="1"/>
          </p:cNvSpPr>
          <p:nvPr/>
        </p:nvSpPr>
        <p:spPr bwMode="auto">
          <a:xfrm>
            <a:off x="539750" y="4797425"/>
            <a:ext cx="2017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对第</a:t>
            </a:r>
            <a:r>
              <a:rPr lang="en-US" altLang="zh-CN" i="1"/>
              <a:t>i</a:t>
            </a:r>
            <a:r>
              <a:rPr lang="zh-CN" altLang="en-US"/>
              <a:t>个质点 </a:t>
            </a:r>
          </a:p>
        </p:txBody>
      </p:sp>
      <p:graphicFrame>
        <p:nvGraphicFramePr>
          <p:cNvPr id="281640" name="Object 40"/>
          <p:cNvGraphicFramePr>
            <a:graphicFrameLocks noChangeAspect="1"/>
          </p:cNvGraphicFramePr>
          <p:nvPr/>
        </p:nvGraphicFramePr>
        <p:xfrm>
          <a:off x="2484438" y="4652963"/>
          <a:ext cx="16557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" name="公式" r:id="rId32" imgW="812520" imgH="393480" progId="Equation.3">
                  <p:embed/>
                </p:oleObj>
              </mc:Choice>
              <mc:Fallback>
                <p:oleObj name="公式" r:id="rId32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1655762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41" name="Object 41"/>
          <p:cNvGraphicFramePr>
            <a:graphicFrameLocks noChangeAspect="1"/>
          </p:cNvGraphicFramePr>
          <p:nvPr/>
        </p:nvGraphicFramePr>
        <p:xfrm>
          <a:off x="4356100" y="4652963"/>
          <a:ext cx="79216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8" name="公式" r:id="rId34" imgW="571320" imgH="266400" progId="Equation.3">
                  <p:embed/>
                </p:oleObj>
              </mc:Choice>
              <mc:Fallback>
                <p:oleObj name="公式" r:id="rId34" imgW="5713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52963"/>
                        <a:ext cx="792163" cy="37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42" name="AutoShape 42"/>
          <p:cNvSpPr>
            <a:spLocks noChangeArrowheads="1"/>
          </p:cNvSpPr>
          <p:nvPr/>
        </p:nvSpPr>
        <p:spPr bwMode="auto">
          <a:xfrm>
            <a:off x="4284663" y="5013325"/>
            <a:ext cx="1081087" cy="142875"/>
          </a:xfrm>
          <a:prstGeom prst="rightArrow">
            <a:avLst>
              <a:gd name="adj1" fmla="val 50000"/>
              <a:gd name="adj2" fmla="val 189167"/>
            </a:avLst>
          </a:prstGeom>
          <a:solidFill>
            <a:schemeClr val="hlink"/>
          </a:solidFill>
          <a:ln w="9525" algn="ctr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1644" name="Object 44"/>
          <p:cNvGraphicFramePr>
            <a:graphicFrameLocks noChangeAspect="1"/>
          </p:cNvGraphicFramePr>
          <p:nvPr/>
        </p:nvGraphicFramePr>
        <p:xfrm>
          <a:off x="5508625" y="4581525"/>
          <a:ext cx="31670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" name="公式" r:id="rId36" imgW="1536480" imgH="393480" progId="Equation.3">
                  <p:embed/>
                </p:oleObj>
              </mc:Choice>
              <mc:Fallback>
                <p:oleObj name="公式" r:id="rId36" imgW="1536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581525"/>
                        <a:ext cx="31670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46" name="Object 46"/>
          <p:cNvGraphicFramePr>
            <a:graphicFrameLocks noChangeAspect="1"/>
          </p:cNvGraphicFramePr>
          <p:nvPr/>
        </p:nvGraphicFramePr>
        <p:xfrm>
          <a:off x="4859338" y="5661025"/>
          <a:ext cx="19939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" name="公式" r:id="rId38" imgW="1028520" imgH="393480" progId="Equation.3">
                  <p:embed/>
                </p:oleObj>
              </mc:Choice>
              <mc:Fallback>
                <p:oleObj name="公式" r:id="rId38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61025"/>
                        <a:ext cx="1993900" cy="7715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47" name="Object 47"/>
          <p:cNvGraphicFramePr>
            <a:graphicFrameLocks noChangeAspect="1"/>
          </p:cNvGraphicFramePr>
          <p:nvPr/>
        </p:nvGraphicFramePr>
        <p:xfrm>
          <a:off x="2484438" y="5768975"/>
          <a:ext cx="13684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1" name="公式" r:id="rId40" imgW="609480" imgH="266400" progId="Equation.3">
                  <p:embed/>
                </p:oleObj>
              </mc:Choice>
              <mc:Fallback>
                <p:oleObj name="公式" r:id="rId40" imgW="609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68975"/>
                        <a:ext cx="13684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48" name="Rectangle 48"/>
          <p:cNvSpPr>
            <a:spLocks noChangeArrowheads="1"/>
          </p:cNvSpPr>
          <p:nvPr/>
        </p:nvSpPr>
        <p:spPr bwMode="auto">
          <a:xfrm>
            <a:off x="539750" y="5768975"/>
            <a:ext cx="19177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/>
              <a:t>质点系动量 </a:t>
            </a:r>
          </a:p>
        </p:txBody>
      </p:sp>
    </p:spTree>
    <p:extLst>
      <p:ext uri="{BB962C8B-B14F-4D97-AF65-F5344CB8AC3E}">
        <p14:creationId xmlns:p14="http://schemas.microsoft.com/office/powerpoint/2010/main" val="328030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8" grpId="0"/>
      <p:bldP spid="281639" grpId="0"/>
      <p:bldP spid="281642" grpId="0" animBg="1"/>
      <p:bldP spid="2816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250825" y="333375"/>
            <a:ext cx="67691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en-US" altLang="zh-CN" sz="2400">
                <a:solidFill>
                  <a:srgbClr val="0000CC"/>
                </a:solidFill>
                <a:sym typeface="Calibri" pitchFamily="34" charset="0"/>
              </a:rPr>
              <a:t>4. </a:t>
            </a:r>
            <a:r>
              <a:rPr lang="zh-CN" altLang="en-US" sz="2400">
                <a:solidFill>
                  <a:srgbClr val="0000CC"/>
                </a:solidFill>
                <a:sym typeface="Calibri" pitchFamily="34" charset="0"/>
              </a:rPr>
              <a:t>惯性系中的牛顿运动定律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5900" y="800100"/>
            <a:ext cx="7596188" cy="504825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牛顿第一定律</a:t>
            </a: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惯性定律</a:t>
            </a: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) 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(Newton’s First Law)</a:t>
            </a:r>
          </a:p>
        </p:txBody>
      </p:sp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8785225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2400" b="0"/>
              <a:t>    </a:t>
            </a:r>
            <a:r>
              <a:rPr kumimoji="1" lang="zh-CN" altLang="en-US" sz="2400"/>
              <a:t>任何物体都保持静止或匀速直线运动状态</a:t>
            </a:r>
            <a:r>
              <a:rPr kumimoji="1" lang="en-US" altLang="zh-CN" sz="2400"/>
              <a:t>, </a:t>
            </a:r>
            <a:r>
              <a:rPr kumimoji="1" lang="zh-CN" altLang="en-US" sz="2400"/>
              <a:t>直至其它物体所作用的力迫使它改变这种状态为止</a:t>
            </a:r>
            <a:r>
              <a:rPr kumimoji="1" lang="en-US" altLang="zh-CN" sz="2400"/>
              <a:t>.</a:t>
            </a:r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775126"/>
              </p:ext>
            </p:extLst>
          </p:nvPr>
        </p:nvGraphicFramePr>
        <p:xfrm>
          <a:off x="3203575" y="2168525"/>
          <a:ext cx="25558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公式" r:id="rId3" imgW="1193760" imgH="228600" progId="Equation.3">
                  <p:embed/>
                </p:oleObj>
              </mc:Choice>
              <mc:Fallback>
                <p:oleObj name="公式" r:id="rId3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168525"/>
                        <a:ext cx="25558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250825" y="2636838"/>
            <a:ext cx="61928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Calibri" pitchFamily="34" charset="0"/>
              </a:rPr>
              <a:t>2) 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sym typeface="Calibri" pitchFamily="34" charset="0"/>
              </a:rPr>
              <a:t>牛顿第二定律 </a:t>
            </a:r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  <a:sym typeface="Calibri" pitchFamily="34" charset="0"/>
              </a:rPr>
              <a:t>(</a:t>
            </a:r>
            <a:r>
              <a:rPr lang="en-US" altLang="zh-CN" sz="2400" dirty="0" err="1">
                <a:solidFill>
                  <a:srgbClr val="0000CC"/>
                </a:solidFill>
                <a:ea typeface="宋体" pitchFamily="2" charset="-122"/>
                <a:sym typeface="Calibri" pitchFamily="34" charset="0"/>
              </a:rPr>
              <a:t>Newton</a:t>
            </a:r>
            <a:r>
              <a:rPr lang="en-US" altLang="zh-CN" sz="2400" dirty="0" err="1">
                <a:solidFill>
                  <a:srgbClr val="0000CC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400" dirty="0" err="1">
                <a:solidFill>
                  <a:srgbClr val="0000CC"/>
                </a:solidFill>
                <a:ea typeface="宋体" pitchFamily="2" charset="-122"/>
                <a:sym typeface="Calibri" pitchFamily="34" charset="0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  <a:sym typeface="Calibri" pitchFamily="34" charset="0"/>
              </a:rPr>
              <a:t> Second Law)</a:t>
            </a:r>
          </a:p>
        </p:txBody>
      </p:sp>
      <p:graphicFrame>
        <p:nvGraphicFramePr>
          <p:cNvPr id="283655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5518847"/>
              </p:ext>
            </p:extLst>
          </p:nvPr>
        </p:nvGraphicFramePr>
        <p:xfrm>
          <a:off x="3095625" y="3176588"/>
          <a:ext cx="3060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公式" r:id="rId5" imgW="1409400" imgH="393480" progId="Equation.3">
                  <p:embed/>
                </p:oleObj>
              </mc:Choice>
              <mc:Fallback>
                <p:oleObj name="公式" r:id="rId5" imgW="1409400" imgH="393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176588"/>
                        <a:ext cx="3060700" cy="8572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6" name="Text Box 8"/>
          <p:cNvSpPr txBox="1">
            <a:spLocks noChangeArrowheads="1"/>
          </p:cNvSpPr>
          <p:nvPr/>
        </p:nvSpPr>
        <p:spPr bwMode="auto">
          <a:xfrm>
            <a:off x="215900" y="5553075"/>
            <a:ext cx="87122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2400">
                <a:solidFill>
                  <a:srgbClr val="0000CC"/>
                </a:solidFill>
                <a:cs typeface="Times New Roman" pitchFamily="18" charset="0"/>
              </a:rPr>
              <a:t>    力的叠加原理</a:t>
            </a:r>
            <a:r>
              <a:rPr kumimoji="1" lang="en-US" altLang="zh-CN" sz="2400">
                <a:solidFill>
                  <a:srgbClr val="0000CC"/>
                </a:solidFill>
                <a:cs typeface="Times New Roman" pitchFamily="18" charset="0"/>
              </a:rPr>
              <a:t>:</a:t>
            </a:r>
            <a:r>
              <a:rPr kumimoji="1" lang="en-US" altLang="zh-CN" sz="2400">
                <a:cs typeface="Times New Roman" pitchFamily="18" charset="0"/>
              </a:rPr>
              <a:t> </a:t>
            </a:r>
            <a:r>
              <a:rPr kumimoji="1" lang="zh-CN" altLang="en-US" sz="2400">
                <a:cs typeface="Times New Roman" pitchFamily="18" charset="0"/>
              </a:rPr>
              <a:t>几个力同时作用在一个物体上所产生的加速度</a:t>
            </a:r>
            <a:r>
              <a:rPr kumimoji="1" lang="en-US" altLang="zh-CN" sz="2400" i="1">
                <a:cs typeface="Times New Roman" pitchFamily="18" charset="0"/>
              </a:rPr>
              <a:t>a</a:t>
            </a:r>
            <a:r>
              <a:rPr kumimoji="1" lang="en-US" altLang="zh-CN" sz="2400">
                <a:latin typeface="宋体" pitchFamily="2" charset="-122"/>
                <a:cs typeface="Times New Roman" pitchFamily="18" charset="0"/>
              </a:rPr>
              <a:t>,</a:t>
            </a:r>
            <a:r>
              <a:rPr kumimoji="1" lang="zh-CN" altLang="en-US" sz="2400">
                <a:cs typeface="Times New Roman" pitchFamily="18" charset="0"/>
              </a:rPr>
              <a:t>等于各个力单独作用时所产生加速度的矢量和</a:t>
            </a:r>
            <a:r>
              <a:rPr kumimoji="1" lang="en-US" altLang="zh-CN" sz="2400">
                <a:latin typeface="宋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0825" y="4113213"/>
            <a:ext cx="5184775" cy="1311275"/>
            <a:chOff x="295" y="2205"/>
            <a:chExt cx="3266" cy="826"/>
          </a:xfrm>
        </p:grpSpPr>
        <p:sp>
          <p:nvSpPr>
            <p:cNvPr id="283658" name="Rectangle 10"/>
            <p:cNvSpPr>
              <a:spLocks noChangeArrowheads="1"/>
            </p:cNvSpPr>
            <p:nvPr/>
          </p:nvSpPr>
          <p:spPr bwMode="auto">
            <a:xfrm>
              <a:off x="295" y="2287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rIns="18000">
              <a:spAutoFit/>
            </a:bodyPr>
            <a:lstStyle/>
            <a:p>
              <a:pPr algn="ctr">
                <a:defRPr/>
              </a:pPr>
              <a:r>
                <a:rPr kumimoji="1" lang="zh-CN" altLang="en-US" sz="2400" dirty="0">
                  <a:solidFill>
                    <a:srgbClr val="CC0000"/>
                  </a:solidFill>
                </a:rPr>
                <a:t>说明</a:t>
              </a:r>
            </a:p>
          </p:txBody>
        </p:sp>
        <p:sp>
          <p:nvSpPr>
            <p:cNvPr id="7181" name="Text Box 11"/>
            <p:cNvSpPr txBox="1">
              <a:spLocks noChangeArrowheads="1"/>
            </p:cNvSpPr>
            <p:nvPr/>
          </p:nvSpPr>
          <p:spPr bwMode="auto">
            <a:xfrm>
              <a:off x="976" y="2205"/>
              <a:ext cx="258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kumimoji="1" lang="en-US" altLang="zh-CN" sz="2400" dirty="0"/>
                <a:t>1) </a:t>
              </a:r>
              <a:r>
                <a:rPr kumimoji="1" lang="zh-CN" altLang="en-US" sz="2400" dirty="0"/>
                <a:t>质点动力学基本方程</a:t>
              </a:r>
            </a:p>
            <a:p>
              <a:pPr eaLnBrk="1" hangingPunct="1">
                <a:spcBef>
                  <a:spcPct val="15000"/>
                </a:spcBef>
              </a:pPr>
              <a:r>
                <a:rPr kumimoji="1" lang="en-US" altLang="zh-CN" sz="2400" dirty="0"/>
                <a:t>2) </a:t>
              </a:r>
              <a:r>
                <a:rPr kumimoji="1" lang="en-US" altLang="zh-CN" sz="2400" i="1" dirty="0"/>
                <a:t>    </a:t>
              </a:r>
              <a:r>
                <a:rPr kumimoji="1" lang="zh-CN" altLang="en-US" sz="2400" dirty="0"/>
                <a:t>是合外力</a:t>
              </a:r>
            </a:p>
            <a:p>
              <a:pPr eaLnBrk="1" hangingPunct="1">
                <a:spcBef>
                  <a:spcPct val="15000"/>
                </a:spcBef>
              </a:pPr>
              <a:r>
                <a:rPr kumimoji="1" lang="en-US" altLang="zh-CN" sz="2400" dirty="0"/>
                <a:t>3) </a:t>
              </a:r>
              <a:r>
                <a:rPr kumimoji="1" lang="zh-CN" altLang="en-US" sz="2400" dirty="0"/>
                <a:t>加速度与合外力同向</a:t>
              </a:r>
            </a:p>
          </p:txBody>
        </p:sp>
        <p:graphicFrame>
          <p:nvGraphicFramePr>
            <p:cNvPr id="717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3940730"/>
                </p:ext>
              </p:extLst>
            </p:nvPr>
          </p:nvGraphicFramePr>
          <p:xfrm>
            <a:off x="1203" y="2454"/>
            <a:ext cx="22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公式" r:id="rId7" imgW="164880" imgH="190440" progId="Equation.3">
                    <p:embed/>
                  </p:oleObj>
                </mc:Choice>
                <mc:Fallback>
                  <p:oleObj name="公式" r:id="rId7" imgW="16488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2454"/>
                          <a:ext cx="22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3661" name="Text Box 13"/>
          <p:cNvSpPr txBox="1">
            <a:spLocks noChangeArrowheads="1"/>
          </p:cNvSpPr>
          <p:nvPr/>
        </p:nvSpPr>
        <p:spPr bwMode="auto">
          <a:xfrm>
            <a:off x="5327650" y="4149725"/>
            <a:ext cx="341947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kumimoji="1" lang="en-US" altLang="zh-CN" sz="2400"/>
              <a:t>4) </a:t>
            </a:r>
            <a:r>
              <a:rPr kumimoji="1" lang="zh-CN" altLang="en-US" sz="2400"/>
              <a:t>反映瞬时关系</a:t>
            </a:r>
          </a:p>
          <a:p>
            <a:pPr eaLnBrk="1" hangingPunct="1">
              <a:spcBef>
                <a:spcPct val="15000"/>
              </a:spcBef>
            </a:pPr>
            <a:r>
              <a:rPr kumimoji="1" lang="en-US" altLang="zh-CN" sz="2400"/>
              <a:t>5) </a:t>
            </a:r>
            <a:r>
              <a:rPr kumimoji="1" lang="zh-CN" altLang="en-US" sz="2400"/>
              <a:t>适用于惯性参考系</a:t>
            </a:r>
          </a:p>
        </p:txBody>
      </p:sp>
    </p:spTree>
    <p:extLst>
      <p:ext uri="{BB962C8B-B14F-4D97-AF65-F5344CB8AC3E}">
        <p14:creationId xmlns:p14="http://schemas.microsoft.com/office/powerpoint/2010/main" val="1897985757"/>
      </p:ext>
    </p:extLst>
  </p:cSld>
  <p:clrMapOvr>
    <a:masterClrMapping/>
  </p:clrMapOvr>
  <p:transition spd="med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  <p:bldP spid="283652" grpId="0"/>
      <p:bldP spid="283654" grpId="0"/>
      <p:bldP spid="283656" grpId="0"/>
      <p:bldP spid="283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ChangeArrowheads="1"/>
          </p:cNvSpPr>
          <p:nvPr/>
        </p:nvSpPr>
        <p:spPr bwMode="auto">
          <a:xfrm>
            <a:off x="250825" y="2060575"/>
            <a:ext cx="604837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3) </a:t>
            </a: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牛顿第三定律 </a:t>
            </a:r>
            <a:r>
              <a:rPr lang="en-US" altLang="zh-CN" sz="2400" b="1" dirty="0">
                <a:solidFill>
                  <a:srgbClr val="0000CC"/>
                </a:solidFill>
              </a:rPr>
              <a:t>(Newton’s Third Law)</a:t>
            </a: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611188" y="2600325"/>
            <a:ext cx="7704137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注</a:t>
            </a:r>
            <a:r>
              <a:rPr kumimoji="1" lang="en-US" altLang="zh-CN">
                <a:solidFill>
                  <a:srgbClr val="0000CC"/>
                </a:solidFill>
              </a:rPr>
              <a:t>:</a:t>
            </a:r>
            <a:r>
              <a:rPr kumimoji="1" lang="en-US" altLang="zh-CN" sz="1800">
                <a:solidFill>
                  <a:srgbClr val="0000FF"/>
                </a:solidFill>
              </a:rPr>
              <a:t>  </a:t>
            </a:r>
            <a:r>
              <a:rPr kumimoji="1" lang="en-US" altLang="zh-CN"/>
              <a:t>1) </a:t>
            </a:r>
            <a:r>
              <a:rPr kumimoji="1" lang="zh-CN" altLang="en-US"/>
              <a:t>作用力和反作用力成对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/>
              <a:t>同时存在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/>
              <a:t>       2) </a:t>
            </a:r>
            <a:r>
              <a:rPr kumimoji="1" lang="zh-CN" altLang="en-US"/>
              <a:t>分别作用于两个物体上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/>
              <a:t>不能抵消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/>
              <a:t>       3) </a:t>
            </a:r>
            <a:r>
              <a:rPr kumimoji="1" lang="zh-CN" altLang="en-US"/>
              <a:t>属于同一种性质的力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</a:pPr>
            <a:r>
              <a:rPr kumimoji="1" lang="en-US" altLang="zh-CN"/>
              <a:t>       4) </a:t>
            </a:r>
            <a:r>
              <a:rPr kumimoji="1" lang="zh-CN" altLang="en-US"/>
              <a:t>物体静止或运动均适用</a:t>
            </a:r>
            <a:r>
              <a:rPr kumimoji="1" lang="en-US" altLang="zh-CN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5976938" y="2060575"/>
          <a:ext cx="12588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公式" r:id="rId3" imgW="558720" imgH="228600" progId="Equation.3">
                  <p:embed/>
                </p:oleObj>
              </mc:Choice>
              <mc:Fallback>
                <p:oleObj name="公式" r:id="rId3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060575"/>
                        <a:ext cx="12588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215900" y="4329113"/>
            <a:ext cx="8208963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kumimoji="1" lang="zh-CN" altLang="en-US">
                <a:solidFill>
                  <a:srgbClr val="0000FF"/>
                </a:solidFill>
              </a:rPr>
              <a:t>解题步骤</a:t>
            </a:r>
            <a:r>
              <a:rPr kumimoji="1" lang="en-US" altLang="zh-CN">
                <a:solidFill>
                  <a:srgbClr val="0000FF"/>
                </a:solidFill>
              </a:rPr>
              <a:t>: </a:t>
            </a:r>
            <a:r>
              <a:rPr kumimoji="1" lang="en-US" altLang="zh-CN"/>
              <a:t>1) </a:t>
            </a:r>
            <a:r>
              <a:rPr kumimoji="1" lang="zh-CN" altLang="en-US"/>
              <a:t>确定研究对象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/>
              <a:t>对于物体系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/>
              <a:t>画出隔离图</a:t>
            </a:r>
            <a:r>
              <a:rPr kumimoji="1" lang="en-US" altLang="zh-CN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kumimoji="1" lang="en-US" altLang="zh-CN"/>
              <a:t>                   2) </a:t>
            </a:r>
            <a:r>
              <a:rPr kumimoji="1" lang="zh-CN" altLang="en-US"/>
              <a:t>进行受力分析</a:t>
            </a:r>
            <a:r>
              <a:rPr kumimoji="1" lang="en-US" altLang="zh-CN">
                <a:ea typeface="宋体" pitchFamily="2" charset="-122"/>
              </a:rPr>
              <a:t>, </a:t>
            </a:r>
            <a:r>
              <a:rPr kumimoji="1" lang="zh-CN" altLang="en-US"/>
              <a:t>画出示力图</a:t>
            </a:r>
            <a:r>
              <a:rPr kumimoji="1" lang="en-US" altLang="zh-CN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kumimoji="1" lang="en-US" altLang="zh-CN"/>
              <a:t>                   3) </a:t>
            </a:r>
            <a:r>
              <a:rPr kumimoji="1" lang="zh-CN" altLang="en-US"/>
              <a:t>建立坐标系</a:t>
            </a:r>
            <a:r>
              <a:rPr kumimoji="1" lang="en-US" altLang="zh-CN">
                <a:ea typeface="宋体" pitchFamily="2" charset="-122"/>
              </a:rPr>
              <a:t>.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kumimoji="1" lang="en-US" altLang="zh-CN"/>
              <a:t>                   4) </a:t>
            </a:r>
            <a:r>
              <a:rPr kumimoji="1" lang="zh-CN" altLang="en-US"/>
              <a:t>对各隔离体建立牛顿运动方程</a:t>
            </a:r>
            <a:r>
              <a:rPr kumimoji="1" lang="en-US" altLang="zh-CN"/>
              <a:t>(</a:t>
            </a:r>
            <a:r>
              <a:rPr kumimoji="1" lang="zh-CN" altLang="en-US"/>
              <a:t>分量式</a:t>
            </a:r>
            <a:r>
              <a:rPr kumimoji="1" lang="en-US" altLang="zh-CN"/>
              <a:t>)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kumimoji="1" lang="en-US" altLang="zh-CN"/>
              <a:t>                   5) </a:t>
            </a:r>
            <a:r>
              <a:rPr kumimoji="1" lang="zh-CN" altLang="en-US"/>
              <a:t>解方程</a:t>
            </a:r>
            <a:r>
              <a:rPr kumimoji="1" lang="en-US" altLang="zh-CN">
                <a:ea typeface="宋体" pitchFamily="2" charset="-122"/>
              </a:rPr>
              <a:t>,</a:t>
            </a:r>
            <a:r>
              <a:rPr kumimoji="1" lang="zh-CN" altLang="en-US"/>
              <a:t>进行文字运算</a:t>
            </a:r>
            <a:r>
              <a:rPr kumimoji="1" lang="en-US" altLang="zh-CN">
                <a:ea typeface="宋体" pitchFamily="2" charset="-122"/>
              </a:rPr>
              <a:t>,</a:t>
            </a:r>
            <a:r>
              <a:rPr kumimoji="1" lang="zh-CN" altLang="en-US"/>
              <a:t>然后代入数据</a:t>
            </a:r>
            <a:r>
              <a:rPr kumimoji="1" lang="en-US" altLang="zh-CN">
                <a:ea typeface="宋体" pitchFamily="2" charset="-122"/>
              </a:rPr>
              <a:t>.</a:t>
            </a:r>
          </a:p>
        </p:txBody>
      </p:sp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935038" y="90805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公式" r:id="rId5" imgW="761760" imgH="215640" progId="Equation.3">
                  <p:embed/>
                </p:oleObj>
              </mc:Choice>
              <mc:Fallback>
                <p:oleObj name="公式" r:id="rId5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908050"/>
                        <a:ext cx="1727200" cy="4699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6408738" y="368300"/>
          <a:ext cx="15017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公式" r:id="rId7" imgW="698400" imgH="736560" progId="Equation.3">
                  <p:embed/>
                </p:oleObj>
              </mc:Choice>
              <mc:Fallback>
                <p:oleObj name="公式" r:id="rId7" imgW="69840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368300"/>
                        <a:ext cx="15017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D6009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3311525" y="260350"/>
          <a:ext cx="244792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公式" r:id="rId9" imgW="1143000" imgH="838080" progId="Equation.3">
                  <p:embed/>
                </p:oleObj>
              </mc:Choice>
              <mc:Fallback>
                <p:oleObj name="公式" r:id="rId9" imgW="1143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60350"/>
                        <a:ext cx="244792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AutoShape 9"/>
          <p:cNvSpPr>
            <a:spLocks noChangeArrowheads="1"/>
          </p:cNvSpPr>
          <p:nvPr/>
        </p:nvSpPr>
        <p:spPr bwMode="auto">
          <a:xfrm>
            <a:off x="2806700" y="1066800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4682" name="AutoShape 10"/>
          <p:cNvSpPr>
            <a:spLocks noChangeArrowheads="1"/>
          </p:cNvSpPr>
          <p:nvPr/>
        </p:nvSpPr>
        <p:spPr bwMode="auto">
          <a:xfrm>
            <a:off x="5867400" y="1066800"/>
            <a:ext cx="468313" cy="142875"/>
          </a:xfrm>
          <a:prstGeom prst="rightArrow">
            <a:avLst>
              <a:gd name="adj1" fmla="val 50000"/>
              <a:gd name="adj2" fmla="val 81945"/>
            </a:avLst>
          </a:prstGeom>
          <a:solidFill>
            <a:schemeClr val="accent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5" grpId="0" autoUpdateAnimBg="0"/>
      <p:bldP spid="284677" grpId="0" autoUpdateAnimBg="0"/>
      <p:bldP spid="284681" grpId="0" animBg="1"/>
      <p:bldP spid="2846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24888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  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牛顿运动定律应用</a:t>
            </a:r>
            <a:endParaRPr kumimoji="1" lang="en-US" altLang="zh-CN" sz="2400" b="1" dirty="0">
              <a:solidFill>
                <a:srgbClr val="CC0000"/>
              </a:solidFill>
            </a:endParaRPr>
          </a:p>
          <a:p>
            <a:pPr>
              <a:lnSpc>
                <a:spcPct val="105000"/>
              </a:lnSpc>
              <a:spcAft>
                <a:spcPct val="20000"/>
              </a:spcAft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2-1 </a:t>
            </a:r>
            <a:r>
              <a:rPr kumimoji="1" lang="zh-CN" altLang="en-US" sz="2400" b="1" dirty="0"/>
              <a:t>一艘质量为</a:t>
            </a:r>
            <a:r>
              <a:rPr kumimoji="1" lang="en-US" altLang="zh-CN" sz="2400" b="1" i="1" dirty="0"/>
              <a:t>m</a:t>
            </a:r>
            <a:r>
              <a:rPr kumimoji="1" lang="zh-CN" altLang="en-US" sz="2400" b="1" dirty="0"/>
              <a:t>的潜水艇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全部浸没水中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并由静止开始下沉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设浮力为</a:t>
            </a:r>
            <a:r>
              <a:rPr kumimoji="1" lang="en-US" altLang="zh-CN" sz="2400" b="1" i="1" dirty="0"/>
              <a:t>F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水的阻力 </a:t>
            </a:r>
            <a:r>
              <a:rPr kumimoji="1" lang="en-US" altLang="zh-CN" sz="2400" b="1" i="1" dirty="0"/>
              <a:t>f </a:t>
            </a:r>
            <a:r>
              <a:rPr kumimoji="1" lang="en-US" altLang="zh-CN" sz="2400" b="1" dirty="0"/>
              <a:t>= </a:t>
            </a:r>
            <a:r>
              <a:rPr kumimoji="1" lang="en-US" altLang="zh-CN" sz="2400" b="1" i="1" dirty="0" err="1"/>
              <a:t>kA</a:t>
            </a:r>
            <a:r>
              <a:rPr kumimoji="1" lang="en-US" altLang="zh-CN" sz="2400" b="1" i="1" dirty="0" err="1">
                <a:latin typeface="Book Antiqua" pitchFamily="18" charset="0"/>
              </a:rPr>
              <a:t>v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2400" b="1" dirty="0"/>
              <a:t>式中</a:t>
            </a:r>
            <a:r>
              <a:rPr kumimoji="1" lang="en-US" altLang="zh-CN" sz="2400" b="1" i="1" dirty="0"/>
              <a:t>A</a:t>
            </a:r>
            <a:r>
              <a:rPr kumimoji="1" lang="zh-CN" altLang="en-US" sz="2400" b="1" dirty="0"/>
              <a:t>为潜水艇水平投影面积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,</a:t>
            </a:r>
            <a:r>
              <a:rPr kumimoji="1" lang="en-US" altLang="zh-CN" sz="2400" b="1" i="1" dirty="0"/>
              <a:t>k</a:t>
            </a:r>
            <a:r>
              <a:rPr kumimoji="1" lang="zh-CN" altLang="en-US" sz="2400" b="1" dirty="0"/>
              <a:t>为常数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  <a:r>
              <a:rPr kumimoji="1" lang="zh-CN" altLang="en-US" sz="2400" b="1" dirty="0"/>
              <a:t>求潜水艇下沉速度与时间的关系</a:t>
            </a:r>
            <a:r>
              <a:rPr kumimoji="1" lang="en-US" altLang="zh-CN" sz="2400" b="1" dirty="0">
                <a:latin typeface="宋体" pitchFamily="2" charset="-122"/>
                <a:ea typeface="宋体" pitchFamily="2" charset="-122"/>
              </a:rPr>
              <a:t>.</a:t>
            </a: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758825" y="3429000"/>
            <a:ext cx="36687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由牛顿第二定律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1187450" y="3956050"/>
          <a:ext cx="3406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公式" r:id="rId3" imgW="1346040" imgH="393480" progId="Equation.3">
                  <p:embed/>
                </p:oleObj>
              </mc:Choice>
              <mc:Fallback>
                <p:oleObj name="公式" r:id="rId3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56050"/>
                        <a:ext cx="3406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7338" y="2312988"/>
            <a:ext cx="8229600" cy="3624262"/>
            <a:chOff x="144" y="1461"/>
            <a:chExt cx="5184" cy="2283"/>
          </a:xfrm>
        </p:grpSpPr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44" y="1461"/>
              <a:ext cx="3792" cy="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CC"/>
                  </a:solidFill>
                </a:rPr>
                <a:t>解</a:t>
              </a:r>
              <a:r>
                <a:rPr kumimoji="1" lang="en-US" altLang="zh-CN">
                  <a:solidFill>
                    <a:srgbClr val="0000CC"/>
                  </a:solidFill>
                </a:rPr>
                <a:t> </a:t>
              </a:r>
              <a:r>
                <a:rPr kumimoji="1" lang="en-US" altLang="zh-CN">
                  <a:solidFill>
                    <a:schemeClr val="accent2"/>
                  </a:solidFill>
                </a:rPr>
                <a:t> </a:t>
              </a:r>
              <a:r>
                <a:rPr kumimoji="1" lang="zh-CN" altLang="en-US"/>
                <a:t>以潜艇为研究对象</a:t>
              </a:r>
              <a:r>
                <a:rPr kumimoji="1" lang="en-US" altLang="zh-CN">
                  <a:latin typeface="宋体" pitchFamily="2" charset="-122"/>
                  <a:ea typeface="宋体" pitchFamily="2" charset="-122"/>
                </a:rPr>
                <a:t>,</a:t>
              </a:r>
              <a:r>
                <a:rPr kumimoji="1" lang="zh-CN" altLang="en-US"/>
                <a:t>受力如图</a:t>
              </a:r>
              <a:r>
                <a:rPr kumimoji="1" lang="en-US" altLang="zh-CN"/>
                <a:t>,</a:t>
              </a:r>
            </a:p>
            <a:p>
              <a:pPr eaLnBrk="1" hangingPunct="1">
                <a:lnSpc>
                  <a:spcPct val="85000"/>
                </a:lnSpc>
                <a:spcBef>
                  <a:spcPct val="50000"/>
                </a:spcBef>
              </a:pPr>
              <a:r>
                <a:rPr kumimoji="1" lang="en-US" altLang="zh-CN"/>
                <a:t>      </a:t>
              </a:r>
              <a:r>
                <a:rPr kumimoji="1" lang="zh-CN" altLang="en-US"/>
                <a:t>在地球系中建立如图坐标</a:t>
              </a:r>
            </a:p>
          </p:txBody>
        </p:sp>
        <p:grpSp>
          <p:nvGrpSpPr>
            <p:cNvPr id="9225" name="Group 7"/>
            <p:cNvGrpSpPr>
              <a:grpSpLocks/>
            </p:cNvGrpSpPr>
            <p:nvPr/>
          </p:nvGrpSpPr>
          <p:grpSpPr bwMode="auto">
            <a:xfrm>
              <a:off x="3840" y="1824"/>
              <a:ext cx="1488" cy="1920"/>
              <a:chOff x="3840" y="1824"/>
              <a:chExt cx="1488" cy="1920"/>
            </a:xfrm>
          </p:grpSpPr>
          <p:sp>
            <p:nvSpPr>
              <p:cNvPr id="9226" name="Rectangle 8"/>
              <p:cNvSpPr>
                <a:spLocks noChangeArrowheads="1"/>
              </p:cNvSpPr>
              <p:nvPr/>
            </p:nvSpPr>
            <p:spPr bwMode="auto">
              <a:xfrm>
                <a:off x="3840" y="1824"/>
                <a:ext cx="1488" cy="1920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C9ED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7" name="Line 9"/>
              <p:cNvSpPr>
                <a:spLocks noChangeShapeType="1"/>
              </p:cNvSpPr>
              <p:nvPr/>
            </p:nvSpPr>
            <p:spPr bwMode="auto">
              <a:xfrm>
                <a:off x="3984" y="2256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8" name="Rectangle 10"/>
              <p:cNvSpPr>
                <a:spLocks noChangeArrowheads="1"/>
              </p:cNvSpPr>
              <p:nvPr/>
            </p:nvSpPr>
            <p:spPr bwMode="auto">
              <a:xfrm>
                <a:off x="4224" y="2544"/>
                <a:ext cx="576" cy="28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189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29" name="Line 11"/>
              <p:cNvSpPr>
                <a:spLocks noChangeShapeType="1"/>
              </p:cNvSpPr>
              <p:nvPr/>
            </p:nvSpPr>
            <p:spPr bwMode="auto">
              <a:xfrm>
                <a:off x="5040" y="2256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0" name="Line 12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1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1" name="Text Box 13"/>
              <p:cNvSpPr txBox="1">
                <a:spLocks noChangeArrowheads="1"/>
              </p:cNvSpPr>
              <p:nvPr/>
            </p:nvSpPr>
            <p:spPr bwMode="auto">
              <a:xfrm>
                <a:off x="4896" y="1968"/>
                <a:ext cx="2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/>
                  <a:t>O</a:t>
                </a:r>
              </a:p>
            </p:txBody>
          </p:sp>
          <p:sp>
            <p:nvSpPr>
              <p:cNvPr id="9232" name="Text Box 14"/>
              <p:cNvSpPr txBox="1">
                <a:spLocks noChangeArrowheads="1"/>
              </p:cNvSpPr>
              <p:nvPr/>
            </p:nvSpPr>
            <p:spPr bwMode="auto">
              <a:xfrm>
                <a:off x="4272" y="3120"/>
                <a:ext cx="52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/>
                  <a:t>mg</a:t>
                </a:r>
                <a:endParaRPr kumimoji="1" lang="en-US" altLang="zh-CN"/>
              </a:p>
            </p:txBody>
          </p:sp>
          <p:sp>
            <p:nvSpPr>
              <p:cNvPr id="9233" name="Text Box 15"/>
              <p:cNvSpPr txBox="1">
                <a:spLocks noChangeArrowheads="1"/>
              </p:cNvSpPr>
              <p:nvPr/>
            </p:nvSpPr>
            <p:spPr bwMode="auto">
              <a:xfrm>
                <a:off x="4320" y="1920"/>
                <a:ext cx="384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FF0000"/>
                    </a:solidFill>
                  </a:rPr>
                  <a:t>F</a:t>
                </a:r>
                <a:endParaRPr kumimoji="1"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9234" name="Text Box 16"/>
              <p:cNvSpPr txBox="1">
                <a:spLocks noChangeArrowheads="1"/>
              </p:cNvSpPr>
              <p:nvPr/>
            </p:nvSpPr>
            <p:spPr bwMode="auto">
              <a:xfrm>
                <a:off x="4320" y="2496"/>
                <a:ext cx="28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9235" name="Text Box 17"/>
              <p:cNvSpPr txBox="1">
                <a:spLocks noChangeArrowheads="1"/>
              </p:cNvSpPr>
              <p:nvPr/>
            </p:nvSpPr>
            <p:spPr bwMode="auto">
              <a:xfrm>
                <a:off x="4944" y="3360"/>
                <a:ext cx="2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/>
                  <a:t>+</a:t>
                </a:r>
              </a:p>
            </p:txBody>
          </p:sp>
          <p:sp>
            <p:nvSpPr>
              <p:cNvPr id="9236" name="Line 18"/>
              <p:cNvSpPr>
                <a:spLocks noChangeShapeType="1"/>
              </p:cNvSpPr>
              <p:nvPr/>
            </p:nvSpPr>
            <p:spPr bwMode="auto">
              <a:xfrm flipV="1">
                <a:off x="4512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7" name="Line 19"/>
              <p:cNvSpPr>
                <a:spLocks noChangeShapeType="1"/>
              </p:cNvSpPr>
              <p:nvPr/>
            </p:nvSpPr>
            <p:spPr bwMode="auto">
              <a:xfrm flipV="1">
                <a:off x="4512" y="24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Oval 20"/>
              <p:cNvSpPr>
                <a:spLocks noChangeArrowheads="1"/>
              </p:cNvSpPr>
              <p:nvPr/>
            </p:nvSpPr>
            <p:spPr bwMode="auto">
              <a:xfrm>
                <a:off x="4488" y="269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9" name="Text Box 21"/>
              <p:cNvSpPr txBox="1">
                <a:spLocks noChangeArrowheads="1"/>
              </p:cNvSpPr>
              <p:nvPr/>
            </p:nvSpPr>
            <p:spPr bwMode="auto">
              <a:xfrm>
                <a:off x="4560" y="2304"/>
                <a:ext cx="28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accent2"/>
                    </a:solidFill>
                  </a:rPr>
                  <a:t>f</a:t>
                </a:r>
                <a:endParaRPr kumimoji="1" lang="en-US" altLang="zh-CN">
                  <a:solidFill>
                    <a:schemeClr val="accent2"/>
                  </a:solidFill>
                </a:endParaRPr>
              </a:p>
            </p:txBody>
          </p:sp>
        </p:grpSp>
      </p:grpSp>
      <p:graphicFrame>
        <p:nvGraphicFramePr>
          <p:cNvPr id="285718" name="Object 22"/>
          <p:cNvGraphicFramePr>
            <a:graphicFrameLocks noChangeAspect="1"/>
          </p:cNvGraphicFramePr>
          <p:nvPr/>
        </p:nvGraphicFramePr>
        <p:xfrm>
          <a:off x="1187450" y="4929188"/>
          <a:ext cx="31178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7" name="公式" r:id="rId5" imgW="1231560" imgH="419040" progId="Equation.3">
                  <p:embed/>
                </p:oleObj>
              </mc:Choice>
              <mc:Fallback>
                <p:oleObj name="公式" r:id="rId5" imgW="1231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929188"/>
                        <a:ext cx="31178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19" name="Object 23"/>
          <p:cNvGraphicFramePr>
            <a:graphicFrameLocks noChangeAspect="1"/>
          </p:cNvGraphicFramePr>
          <p:nvPr/>
        </p:nvGraphicFramePr>
        <p:xfrm>
          <a:off x="998538" y="4856163"/>
          <a:ext cx="32131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公式" r:id="rId7" imgW="1269720" imgH="482400" progId="Equation.3">
                  <p:embed/>
                </p:oleObj>
              </mc:Choice>
              <mc:Fallback>
                <p:oleObj name="公式" r:id="rId7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856163"/>
                        <a:ext cx="32131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6429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0033CC"/>
      </a:accent1>
      <a:accent2>
        <a:srgbClr val="003399"/>
      </a:accent2>
      <a:accent3>
        <a:srgbClr val="FFFFE9"/>
      </a:accent3>
      <a:accent4>
        <a:srgbClr val="000000"/>
      </a:accent4>
      <a:accent5>
        <a:srgbClr val="AAADE2"/>
      </a:accent5>
      <a:accent6>
        <a:srgbClr val="002D8A"/>
      </a:accent6>
      <a:hlink>
        <a:srgbClr val="0000FF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1684</Words>
  <Application>Microsoft Office PowerPoint</Application>
  <PresentationFormat>全屏显示(4:3)</PresentationFormat>
  <Paragraphs>178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楷体_GB2312</vt:lpstr>
      <vt:lpstr>隶书</vt:lpstr>
      <vt:lpstr>宋体</vt:lpstr>
      <vt:lpstr>Arial</vt:lpstr>
      <vt:lpstr>Book Antiqua</vt:lpstr>
      <vt:lpstr>Calibri</vt:lpstr>
      <vt:lpstr>Times New Roman</vt:lpstr>
      <vt:lpstr>默认设计模板</vt:lpstr>
      <vt:lpstr>公式</vt:lpstr>
      <vt:lpstr>Equation.3</vt:lpstr>
      <vt:lpstr>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lenovo</cp:lastModifiedBy>
  <cp:revision>40</cp:revision>
  <dcterms:created xsi:type="dcterms:W3CDTF">2017-02-04T02:36:05Z</dcterms:created>
  <dcterms:modified xsi:type="dcterms:W3CDTF">2020-03-02T08:04:20Z</dcterms:modified>
</cp:coreProperties>
</file>