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7" r:id="rId10"/>
    <p:sldId id="318" r:id="rId11"/>
    <p:sldId id="319" r:id="rId12"/>
    <p:sldId id="32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5" autoAdjust="0"/>
    <p:restoredTop sz="94530" autoAdjust="0"/>
  </p:normalViewPr>
  <p:slideViewPr>
    <p:cSldViewPr>
      <p:cViewPr>
        <p:scale>
          <a:sx n="74" d="100"/>
          <a:sy n="74" d="100"/>
        </p:scale>
        <p:origin x="1180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4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5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4AA2F-E19E-4EC2-BEFA-DA2E71F2786E}" type="datetimeFigureOut">
              <a:rPr lang="zh-CN" altLang="en-US" smtClean="0"/>
              <a:t>2020/3/7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1E47A-C9A9-4959-8A38-C889BC5637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7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1E47A-C9A9-4959-8A38-C889BC5637F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425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887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978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3430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479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347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20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758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042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984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7485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343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271865"/>
          </a:xfrm>
          <a:prstGeom prst="rect">
            <a:avLst/>
          </a:prstGeom>
          <a:gradFill rotWithShape="1">
            <a:gsLst>
              <a:gs pos="0">
                <a:srgbClr val="9E9538"/>
              </a:gs>
              <a:gs pos="50000">
                <a:srgbClr val="49451A"/>
              </a:gs>
              <a:gs pos="100000">
                <a:srgbClr val="9E953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051" name="Picture 8" descr="农大logo1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0"/>
            <a:ext cx="4095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Box 9"/>
          <p:cNvSpPr txBox="1">
            <a:spLocks noChangeArrowheads="1"/>
          </p:cNvSpPr>
          <p:nvPr userDrawn="1"/>
        </p:nvSpPr>
        <p:spPr bwMode="auto">
          <a:xfrm>
            <a:off x="6982618" y="-94848"/>
            <a:ext cx="212588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2</a:t>
            </a: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章 质点动力学</a:t>
            </a:r>
          </a:p>
        </p:txBody>
      </p:sp>
      <p:sp>
        <p:nvSpPr>
          <p:cNvPr id="2053" name="Rectangle 10"/>
          <p:cNvSpPr>
            <a:spLocks noChangeArrowheads="1"/>
          </p:cNvSpPr>
          <p:nvPr userDrawn="1"/>
        </p:nvSpPr>
        <p:spPr bwMode="auto">
          <a:xfrm>
            <a:off x="0" y="6597352"/>
            <a:ext cx="9144000" cy="260648"/>
          </a:xfrm>
          <a:prstGeom prst="rect">
            <a:avLst/>
          </a:prstGeom>
          <a:gradFill rotWithShape="1">
            <a:gsLst>
              <a:gs pos="0">
                <a:srgbClr val="9E9538"/>
              </a:gs>
              <a:gs pos="100000">
                <a:srgbClr val="49451A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4" name="Text Box 11"/>
          <p:cNvSpPr txBox="1">
            <a:spLocks noChangeArrowheads="1"/>
          </p:cNvSpPr>
          <p:nvPr userDrawn="1"/>
        </p:nvSpPr>
        <p:spPr bwMode="auto">
          <a:xfrm>
            <a:off x="0" y="6491288"/>
            <a:ext cx="2016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大学物理学</a:t>
            </a:r>
            <a:r>
              <a:rPr lang="en-US" altLang="zh-CN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A</a:t>
            </a:r>
          </a:p>
        </p:txBody>
      </p:sp>
      <p:sp>
        <p:nvSpPr>
          <p:cNvPr id="2055" name="Rectangle 12"/>
          <p:cNvSpPr>
            <a:spLocks noChangeArrowheads="1"/>
          </p:cNvSpPr>
          <p:nvPr userDrawn="1"/>
        </p:nvSpPr>
        <p:spPr bwMode="auto">
          <a:xfrm>
            <a:off x="7680138" y="6470928"/>
            <a:ext cx="1463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CC9900"/>
                </a:solidFill>
                <a:latin typeface="隶书" pitchFamily="49" charset="-122"/>
                <a:ea typeface="隶书" pitchFamily="49" charset="-122"/>
              </a:rPr>
              <a:t>第一篇 力学</a:t>
            </a:r>
          </a:p>
        </p:txBody>
      </p:sp>
    </p:spTree>
    <p:extLst>
      <p:ext uri="{BB962C8B-B14F-4D97-AF65-F5344CB8AC3E}">
        <p14:creationId xmlns:p14="http://schemas.microsoft.com/office/powerpoint/2010/main" val="37610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hyperlink" Target="&#21018;&#20307;&#30340;&#24179;&#38754;&#36816;&#21160;.swf" TargetMode="External"/><Relationship Id="rId4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Text Box 2"/>
          <p:cNvSpPr txBox="1">
            <a:spLocks noChangeArrowheads="1"/>
          </p:cNvSpPr>
          <p:nvPr/>
        </p:nvSpPr>
        <p:spPr bwMode="blackWhite">
          <a:xfrm>
            <a:off x="457200" y="2024063"/>
            <a:ext cx="42592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个粒子系统，可定义质量中心位置</a:t>
            </a:r>
          </a:p>
        </p:txBody>
      </p:sp>
      <p:graphicFrame>
        <p:nvGraphicFramePr>
          <p:cNvPr id="413699" name="Object 3"/>
          <p:cNvGraphicFramePr>
            <a:graphicFrameLocks noChangeAspect="1"/>
          </p:cNvGraphicFramePr>
          <p:nvPr/>
        </p:nvGraphicFramePr>
        <p:xfrm>
          <a:off x="5076825" y="2060575"/>
          <a:ext cx="3308350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3" imgW="1619177" imgH="952560" progId="Equation.3">
                  <p:embed/>
                </p:oleObj>
              </mc:Choice>
              <mc:Fallback>
                <p:oleObj name="Equation" r:id="rId3" imgW="1619177" imgH="952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076825" y="2060575"/>
                        <a:ext cx="3308350" cy="19637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00" name="Object 4"/>
          <p:cNvGraphicFramePr>
            <a:graphicFrameLocks noChangeAspect="1"/>
          </p:cNvGraphicFramePr>
          <p:nvPr/>
        </p:nvGraphicFramePr>
        <p:xfrm>
          <a:off x="5292725" y="4221163"/>
          <a:ext cx="247332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5" imgW="977476" imgH="723586" progId="Equation.3">
                  <p:embed/>
                </p:oleObj>
              </mc:Choice>
              <mc:Fallback>
                <p:oleObj name="Equation" r:id="rId5" imgW="977476" imgH="723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292725" y="4221163"/>
                        <a:ext cx="2473325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3701" name="Group 5"/>
          <p:cNvGrpSpPr>
            <a:grpSpLocks/>
          </p:cNvGrpSpPr>
          <p:nvPr/>
        </p:nvGrpSpPr>
        <p:grpSpPr bwMode="auto">
          <a:xfrm>
            <a:off x="381000" y="2938463"/>
            <a:ext cx="4481513" cy="3576637"/>
            <a:chOff x="240" y="1810"/>
            <a:chExt cx="2822" cy="2576"/>
          </a:xfrm>
        </p:grpSpPr>
        <p:sp>
          <p:nvSpPr>
            <p:cNvPr id="80904" name="Text Box 6"/>
            <p:cNvSpPr txBox="1">
              <a:spLocks noChangeArrowheads="1"/>
            </p:cNvSpPr>
            <p:nvPr/>
          </p:nvSpPr>
          <p:spPr bwMode="blackWhite">
            <a:xfrm>
              <a:off x="288" y="3969"/>
              <a:ext cx="244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itchFamily="18" charset="0"/>
                </a:rPr>
                <a:t>x</a:t>
              </a:r>
            </a:p>
          </p:txBody>
        </p:sp>
        <p:grpSp>
          <p:nvGrpSpPr>
            <p:cNvPr id="80905" name="Group 7"/>
            <p:cNvGrpSpPr>
              <a:grpSpLocks/>
            </p:cNvGrpSpPr>
            <p:nvPr/>
          </p:nvGrpSpPr>
          <p:grpSpPr bwMode="auto">
            <a:xfrm>
              <a:off x="240" y="1810"/>
              <a:ext cx="2822" cy="2222"/>
              <a:chOff x="240" y="1810"/>
              <a:chExt cx="2822" cy="2222"/>
            </a:xfrm>
          </p:grpSpPr>
          <p:sp>
            <p:nvSpPr>
              <p:cNvPr id="80906" name="Line 8"/>
              <p:cNvSpPr>
                <a:spLocks noChangeShapeType="1"/>
              </p:cNvSpPr>
              <p:nvPr/>
            </p:nvSpPr>
            <p:spPr bwMode="blackWhite">
              <a:xfrm flipH="1">
                <a:off x="240" y="3312"/>
                <a:ext cx="672" cy="72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7" name="Line 9"/>
              <p:cNvSpPr>
                <a:spLocks noChangeShapeType="1"/>
              </p:cNvSpPr>
              <p:nvPr/>
            </p:nvSpPr>
            <p:spPr bwMode="blackWhite">
              <a:xfrm>
                <a:off x="912" y="1872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8" name="Line 10"/>
              <p:cNvSpPr>
                <a:spLocks noChangeShapeType="1"/>
              </p:cNvSpPr>
              <p:nvPr/>
            </p:nvSpPr>
            <p:spPr bwMode="blackWhite">
              <a:xfrm>
                <a:off x="912" y="3312"/>
                <a:ext cx="1968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09" name="Freeform 11"/>
              <p:cNvSpPr>
                <a:spLocks/>
              </p:cNvSpPr>
              <p:nvPr/>
            </p:nvSpPr>
            <p:spPr bwMode="blackWhite">
              <a:xfrm>
                <a:off x="1104" y="1968"/>
                <a:ext cx="1216" cy="1016"/>
              </a:xfrm>
              <a:custGeom>
                <a:avLst/>
                <a:gdLst>
                  <a:gd name="T0" fmla="*/ 528 w 1216"/>
                  <a:gd name="T1" fmla="*/ 96 h 1016"/>
                  <a:gd name="T2" fmla="*/ 864 w 1216"/>
                  <a:gd name="T3" fmla="*/ 0 h 1016"/>
                  <a:gd name="T4" fmla="*/ 960 w 1216"/>
                  <a:gd name="T5" fmla="*/ 96 h 1016"/>
                  <a:gd name="T6" fmla="*/ 1104 w 1216"/>
                  <a:gd name="T7" fmla="*/ 144 h 1016"/>
                  <a:gd name="T8" fmla="*/ 1152 w 1216"/>
                  <a:gd name="T9" fmla="*/ 336 h 1016"/>
                  <a:gd name="T10" fmla="*/ 1200 w 1216"/>
                  <a:gd name="T11" fmla="*/ 528 h 1016"/>
                  <a:gd name="T12" fmla="*/ 1200 w 1216"/>
                  <a:gd name="T13" fmla="*/ 720 h 1016"/>
                  <a:gd name="T14" fmla="*/ 1104 w 1216"/>
                  <a:gd name="T15" fmla="*/ 816 h 1016"/>
                  <a:gd name="T16" fmla="*/ 1008 w 1216"/>
                  <a:gd name="T17" fmla="*/ 912 h 1016"/>
                  <a:gd name="T18" fmla="*/ 864 w 1216"/>
                  <a:gd name="T19" fmla="*/ 960 h 1016"/>
                  <a:gd name="T20" fmla="*/ 624 w 1216"/>
                  <a:gd name="T21" fmla="*/ 960 h 1016"/>
                  <a:gd name="T22" fmla="*/ 480 w 1216"/>
                  <a:gd name="T23" fmla="*/ 1008 h 1016"/>
                  <a:gd name="T24" fmla="*/ 144 w 1216"/>
                  <a:gd name="T25" fmla="*/ 912 h 1016"/>
                  <a:gd name="T26" fmla="*/ 48 w 1216"/>
                  <a:gd name="T27" fmla="*/ 768 h 1016"/>
                  <a:gd name="T28" fmla="*/ 0 w 1216"/>
                  <a:gd name="T29" fmla="*/ 576 h 1016"/>
                  <a:gd name="T30" fmla="*/ 48 w 1216"/>
                  <a:gd name="T31" fmla="*/ 240 h 1016"/>
                  <a:gd name="T32" fmla="*/ 96 w 1216"/>
                  <a:gd name="T33" fmla="*/ 48 h 1016"/>
                  <a:gd name="T34" fmla="*/ 240 w 1216"/>
                  <a:gd name="T35" fmla="*/ 0 h 1016"/>
                  <a:gd name="T36" fmla="*/ 432 w 1216"/>
                  <a:gd name="T37" fmla="*/ 48 h 1016"/>
                  <a:gd name="T38" fmla="*/ 528 w 1216"/>
                  <a:gd name="T39" fmla="*/ 96 h 101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216" h="1016">
                    <a:moveTo>
                      <a:pt x="528" y="96"/>
                    </a:moveTo>
                    <a:cubicBezTo>
                      <a:pt x="600" y="88"/>
                      <a:pt x="792" y="0"/>
                      <a:pt x="864" y="0"/>
                    </a:cubicBezTo>
                    <a:cubicBezTo>
                      <a:pt x="936" y="0"/>
                      <a:pt x="920" y="72"/>
                      <a:pt x="960" y="96"/>
                    </a:cubicBezTo>
                    <a:cubicBezTo>
                      <a:pt x="1000" y="120"/>
                      <a:pt x="1072" y="104"/>
                      <a:pt x="1104" y="144"/>
                    </a:cubicBezTo>
                    <a:cubicBezTo>
                      <a:pt x="1136" y="184"/>
                      <a:pt x="1136" y="272"/>
                      <a:pt x="1152" y="336"/>
                    </a:cubicBezTo>
                    <a:cubicBezTo>
                      <a:pt x="1168" y="400"/>
                      <a:pt x="1192" y="464"/>
                      <a:pt x="1200" y="528"/>
                    </a:cubicBezTo>
                    <a:cubicBezTo>
                      <a:pt x="1208" y="592"/>
                      <a:pt x="1216" y="672"/>
                      <a:pt x="1200" y="720"/>
                    </a:cubicBezTo>
                    <a:cubicBezTo>
                      <a:pt x="1184" y="768"/>
                      <a:pt x="1136" y="784"/>
                      <a:pt x="1104" y="816"/>
                    </a:cubicBezTo>
                    <a:cubicBezTo>
                      <a:pt x="1072" y="848"/>
                      <a:pt x="1048" y="888"/>
                      <a:pt x="1008" y="912"/>
                    </a:cubicBezTo>
                    <a:cubicBezTo>
                      <a:pt x="968" y="936"/>
                      <a:pt x="928" y="952"/>
                      <a:pt x="864" y="960"/>
                    </a:cubicBezTo>
                    <a:cubicBezTo>
                      <a:pt x="800" y="968"/>
                      <a:pt x="688" y="952"/>
                      <a:pt x="624" y="960"/>
                    </a:cubicBezTo>
                    <a:cubicBezTo>
                      <a:pt x="560" y="968"/>
                      <a:pt x="560" y="1016"/>
                      <a:pt x="480" y="1008"/>
                    </a:cubicBezTo>
                    <a:cubicBezTo>
                      <a:pt x="400" y="1000"/>
                      <a:pt x="216" y="952"/>
                      <a:pt x="144" y="912"/>
                    </a:cubicBezTo>
                    <a:cubicBezTo>
                      <a:pt x="72" y="872"/>
                      <a:pt x="72" y="824"/>
                      <a:pt x="48" y="768"/>
                    </a:cubicBezTo>
                    <a:cubicBezTo>
                      <a:pt x="24" y="712"/>
                      <a:pt x="0" y="664"/>
                      <a:pt x="0" y="576"/>
                    </a:cubicBezTo>
                    <a:cubicBezTo>
                      <a:pt x="0" y="488"/>
                      <a:pt x="32" y="328"/>
                      <a:pt x="48" y="240"/>
                    </a:cubicBezTo>
                    <a:cubicBezTo>
                      <a:pt x="64" y="152"/>
                      <a:pt x="64" y="88"/>
                      <a:pt x="96" y="48"/>
                    </a:cubicBezTo>
                    <a:cubicBezTo>
                      <a:pt x="128" y="8"/>
                      <a:pt x="184" y="0"/>
                      <a:pt x="240" y="0"/>
                    </a:cubicBezTo>
                    <a:cubicBezTo>
                      <a:pt x="296" y="0"/>
                      <a:pt x="384" y="40"/>
                      <a:pt x="432" y="48"/>
                    </a:cubicBezTo>
                    <a:cubicBezTo>
                      <a:pt x="480" y="56"/>
                      <a:pt x="456" y="104"/>
                      <a:pt x="528" y="96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000066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0" name="Line 12"/>
              <p:cNvSpPr>
                <a:spLocks noChangeShapeType="1"/>
              </p:cNvSpPr>
              <p:nvPr/>
            </p:nvSpPr>
            <p:spPr bwMode="blackWhite">
              <a:xfrm flipV="1">
                <a:off x="912" y="2256"/>
                <a:ext cx="1152" cy="1056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1" name="Oval 13"/>
              <p:cNvSpPr>
                <a:spLocks noChangeArrowheads="1"/>
              </p:cNvSpPr>
              <p:nvPr/>
            </p:nvSpPr>
            <p:spPr bwMode="blackWhite">
              <a:xfrm>
                <a:off x="1728" y="2832"/>
                <a:ext cx="48" cy="48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2" name="Oval 14"/>
              <p:cNvSpPr>
                <a:spLocks noChangeArrowheads="1"/>
              </p:cNvSpPr>
              <p:nvPr/>
            </p:nvSpPr>
            <p:spPr bwMode="blackWhite">
              <a:xfrm>
                <a:off x="1278" y="2256"/>
                <a:ext cx="48" cy="48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3" name="Oval 15"/>
              <p:cNvSpPr>
                <a:spLocks noChangeArrowheads="1"/>
              </p:cNvSpPr>
              <p:nvPr/>
            </p:nvSpPr>
            <p:spPr bwMode="blackWhite">
              <a:xfrm>
                <a:off x="1920" y="2736"/>
                <a:ext cx="48" cy="48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4" name="Oval 16"/>
              <p:cNvSpPr>
                <a:spLocks noChangeArrowheads="1"/>
              </p:cNvSpPr>
              <p:nvPr/>
            </p:nvSpPr>
            <p:spPr bwMode="blackWhite">
              <a:xfrm>
                <a:off x="2064" y="2208"/>
                <a:ext cx="48" cy="48"/>
              </a:xfrm>
              <a:prstGeom prst="ellips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0915" name="Text Box 17"/>
              <p:cNvSpPr txBox="1">
                <a:spLocks noChangeArrowheads="1"/>
              </p:cNvSpPr>
              <p:nvPr/>
            </p:nvSpPr>
            <p:spPr bwMode="blackWhite">
              <a:xfrm>
                <a:off x="2832" y="3394"/>
                <a:ext cx="230" cy="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2" tIns="45715" rIns="91432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1" i="1"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80916" name="Text Box 18"/>
              <p:cNvSpPr txBox="1">
                <a:spLocks noChangeArrowheads="1"/>
              </p:cNvSpPr>
              <p:nvPr/>
            </p:nvSpPr>
            <p:spPr bwMode="blackWhite">
              <a:xfrm>
                <a:off x="575" y="1810"/>
                <a:ext cx="216" cy="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2" tIns="45715" rIns="91432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1" i="1"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80917" name="Text Box 19"/>
              <p:cNvSpPr txBox="1">
                <a:spLocks noChangeArrowheads="1"/>
              </p:cNvSpPr>
              <p:nvPr/>
            </p:nvSpPr>
            <p:spPr bwMode="blackWhite">
              <a:xfrm>
                <a:off x="2112" y="2051"/>
                <a:ext cx="362" cy="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2" tIns="45715" rIns="91432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1" i="1">
                    <a:latin typeface="Times New Roman" pitchFamily="18" charset="0"/>
                  </a:rPr>
                  <a:t>m</a:t>
                </a:r>
                <a:r>
                  <a:rPr kumimoji="1" lang="en-US" altLang="zh-CN" sz="3200" b="1" i="1" baseline="-25000">
                    <a:latin typeface="Times New Roman" pitchFamily="18" charset="0"/>
                  </a:rPr>
                  <a:t>i</a:t>
                </a:r>
                <a:endParaRPr kumimoji="1" lang="en-US" altLang="zh-CN" sz="3200" b="1" i="1">
                  <a:latin typeface="Times New Roman" pitchFamily="18" charset="0"/>
                </a:endParaRPr>
              </a:p>
            </p:txBody>
          </p:sp>
          <p:sp>
            <p:nvSpPr>
              <p:cNvPr id="80918" name="Line 20"/>
              <p:cNvSpPr>
                <a:spLocks noChangeShapeType="1"/>
              </p:cNvSpPr>
              <p:nvPr/>
            </p:nvSpPr>
            <p:spPr bwMode="blackWhite">
              <a:xfrm flipV="1">
                <a:off x="912" y="2544"/>
                <a:ext cx="480" cy="768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9" name="Text Box 21"/>
              <p:cNvSpPr txBox="1">
                <a:spLocks noChangeArrowheads="1"/>
              </p:cNvSpPr>
              <p:nvPr/>
            </p:nvSpPr>
            <p:spPr bwMode="blackWhite">
              <a:xfrm>
                <a:off x="1056" y="2322"/>
                <a:ext cx="291" cy="4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2" tIns="45715" rIns="91432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1" i="1">
                    <a:latin typeface="Times New Roman" pitchFamily="18" charset="0"/>
                  </a:rPr>
                  <a:t>r</a:t>
                </a:r>
                <a:r>
                  <a:rPr kumimoji="1" lang="en-US" altLang="zh-CN" sz="3200" b="1" i="1" baseline="-25000">
                    <a:latin typeface="Times New Roman" pitchFamily="18" charset="0"/>
                  </a:rPr>
                  <a:t>c</a:t>
                </a:r>
                <a:endParaRPr kumimoji="1" lang="en-US" altLang="zh-CN" sz="3200" b="1" i="1">
                  <a:latin typeface="Times New Roman" pitchFamily="18" charset="0"/>
                </a:endParaRPr>
              </a:p>
            </p:txBody>
          </p:sp>
          <p:sp>
            <p:nvSpPr>
              <p:cNvPr id="80920" name="Line 22"/>
              <p:cNvSpPr>
                <a:spLocks noChangeShapeType="1"/>
              </p:cNvSpPr>
              <p:nvPr/>
            </p:nvSpPr>
            <p:spPr bwMode="blackWhite">
              <a:xfrm>
                <a:off x="1086" y="240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21" name="Text Box 23"/>
              <p:cNvSpPr txBox="1">
                <a:spLocks noChangeArrowheads="1"/>
              </p:cNvSpPr>
              <p:nvPr/>
            </p:nvSpPr>
            <p:spPr bwMode="blackWhite">
              <a:xfrm>
                <a:off x="1440" y="2898"/>
                <a:ext cx="262" cy="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1432" tIns="45715" rIns="91432" bIns="45715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3200" b="1" i="1">
                    <a:latin typeface="Times New Roman" pitchFamily="18" charset="0"/>
                  </a:rPr>
                  <a:t>r</a:t>
                </a:r>
                <a:r>
                  <a:rPr kumimoji="1" lang="en-US" altLang="zh-CN" sz="3200" b="1" i="1" baseline="-25000">
                    <a:latin typeface="Times New Roman" pitchFamily="18" charset="0"/>
                  </a:rPr>
                  <a:t>i</a:t>
                </a:r>
                <a:endParaRPr kumimoji="1" lang="en-US" altLang="zh-CN" sz="3200" b="1" i="1">
                  <a:latin typeface="Times New Roman" pitchFamily="18" charset="0"/>
                </a:endParaRPr>
              </a:p>
            </p:txBody>
          </p:sp>
          <p:sp>
            <p:nvSpPr>
              <p:cNvPr id="80922" name="Line 24"/>
              <p:cNvSpPr>
                <a:spLocks noChangeShapeType="1"/>
              </p:cNvSpPr>
              <p:nvPr/>
            </p:nvSpPr>
            <p:spPr bwMode="blackWhite">
              <a:xfrm>
                <a:off x="1470" y="2976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3721" name="Rectangle 25"/>
          <p:cNvSpPr>
            <a:spLocks noChangeArrowheads="1"/>
          </p:cNvSpPr>
          <p:nvPr/>
        </p:nvSpPr>
        <p:spPr bwMode="blackWhite">
          <a:xfrm>
            <a:off x="457200" y="1124883"/>
            <a:ext cx="617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033CC"/>
                </a:solidFill>
                <a:latin typeface="金长城黑宋体" pitchFamily="49" charset="-122"/>
                <a:ea typeface="金长城黑宋体" pitchFamily="49" charset="-122"/>
              </a:rPr>
              <a:t>1</a:t>
            </a:r>
            <a:r>
              <a:rPr kumimoji="1" lang="zh-CN" altLang="en-US" sz="2800" b="1" dirty="0">
                <a:solidFill>
                  <a:srgbClr val="0033CC"/>
                </a:solidFill>
                <a:latin typeface="金长城黑宋体" pitchFamily="49" charset="-122"/>
                <a:ea typeface="金长城黑宋体" pitchFamily="49" charset="-122"/>
              </a:rPr>
              <a:t>、质心</a:t>
            </a:r>
            <a:r>
              <a:rPr kumimoji="1" lang="en-US" altLang="zh-CN" sz="2800" b="1" dirty="0">
                <a:solidFill>
                  <a:srgbClr val="0033CC"/>
                </a:solidFill>
                <a:latin typeface="金长城黑宋体" pitchFamily="49" charset="-122"/>
                <a:ea typeface="金长城黑宋体" pitchFamily="49" charset="-122"/>
              </a:rPr>
              <a:t>(</a:t>
            </a:r>
            <a:r>
              <a:rPr kumimoji="1" lang="zh-CN" altLang="en-US" sz="2800" b="1" dirty="0">
                <a:solidFill>
                  <a:srgbClr val="0033CC"/>
                </a:solidFill>
                <a:latin typeface="金长城黑宋体" pitchFamily="49" charset="-122"/>
                <a:ea typeface="金长城黑宋体" pitchFamily="49" charset="-122"/>
              </a:rPr>
              <a:t>质量中心</a:t>
            </a:r>
            <a:r>
              <a:rPr kumimoji="1" lang="en-US" altLang="zh-CN" sz="2800" b="1" dirty="0">
                <a:solidFill>
                  <a:srgbClr val="0033CC"/>
                </a:solidFill>
                <a:latin typeface="金长城黑宋体" pitchFamily="49" charset="-122"/>
                <a:ea typeface="金长城黑宋体" pitchFamily="49" charset="-122"/>
              </a:rPr>
              <a:t>)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264928" y="578494"/>
            <a:ext cx="46815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</a:t>
            </a:r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2.1.4</a:t>
            </a:r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质心 质心运动定理</a:t>
            </a:r>
            <a:endParaRPr lang="en-US" altLang="zh-CN" sz="2400" b="1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815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8" grpId="0" autoUpdateAnimBg="0"/>
      <p:bldP spid="41372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ChangeArrowheads="1"/>
          </p:cNvSpPr>
          <p:nvPr/>
        </p:nvSpPr>
        <p:spPr bwMode="blackWhite">
          <a:xfrm>
            <a:off x="179388" y="332656"/>
            <a:ext cx="8964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例：质量</a:t>
            </a:r>
            <a:r>
              <a:rPr kumimoji="1" lang="en-US" altLang="en-US" sz="2400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en-US" altLang="en-US" sz="2400" b="1" baseline="-25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en-US" sz="2400" b="1" dirty="0">
                <a:latin typeface="楷体_GB2312" pitchFamily="49" charset="-122"/>
                <a:ea typeface="楷体_GB2312" pitchFamily="49" charset="-122"/>
              </a:rPr>
              <a:t>=50Kg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的人，站在一条质量</a:t>
            </a:r>
            <a:r>
              <a:rPr kumimoji="1" lang="en-US" altLang="en-US" sz="2400" b="1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en-US" altLang="en-US" sz="2400" b="1" baseline="-25000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en-US" sz="2400" b="1" dirty="0">
                <a:latin typeface="楷体_GB2312" pitchFamily="49" charset="-122"/>
                <a:ea typeface="楷体_GB2312" pitchFamily="49" charset="-122"/>
              </a:rPr>
              <a:t>=200Kg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，长度</a:t>
            </a:r>
            <a:r>
              <a:rPr kumimoji="1" lang="en-US" altLang="en-US" sz="2400" b="1" i="1" dirty="0">
                <a:latin typeface="楷体_GB2312" pitchFamily="49" charset="-122"/>
                <a:ea typeface="楷体_GB2312" pitchFamily="49" charset="-122"/>
              </a:rPr>
              <a:t>l</a:t>
            </a:r>
            <a:r>
              <a:rPr kumimoji="1" lang="en-US" altLang="en-US" sz="2400" b="1" dirty="0">
                <a:latin typeface="楷体_GB2312" pitchFamily="49" charset="-122"/>
                <a:ea typeface="楷体_GB2312" pitchFamily="49" charset="-122"/>
              </a:rPr>
              <a:t>=4m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的船的船头上，开始时船静止。求当人走到船尾时，船移动的距离。</a:t>
            </a:r>
          </a:p>
        </p:txBody>
      </p:sp>
      <p:sp>
        <p:nvSpPr>
          <p:cNvPr id="423939" name="Rectangle 3"/>
          <p:cNvSpPr>
            <a:spLocks noChangeArrowheads="1"/>
          </p:cNvSpPr>
          <p:nvPr/>
        </p:nvSpPr>
        <p:spPr bwMode="blackWhite">
          <a:xfrm>
            <a:off x="323850" y="1485181"/>
            <a:ext cx="4679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解：方法一      质心系</a:t>
            </a:r>
          </a:p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选船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人这一系统，水平方向不受外力，</a:t>
            </a:r>
            <a:r>
              <a:rPr kumimoji="1" lang="en-US" altLang="en-US" sz="2400" b="1"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en-US" altLang="en-US" sz="2400" b="1" baseline="-25000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en-US" altLang="en-US" sz="2400" b="1">
                <a:latin typeface="楷体_GB2312" pitchFamily="49" charset="-122"/>
                <a:ea typeface="楷体_GB2312" pitchFamily="49" charset="-122"/>
              </a:rPr>
              <a:t>=0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，质心始终静止。</a:t>
            </a:r>
          </a:p>
        </p:txBody>
      </p:sp>
      <p:graphicFrame>
        <p:nvGraphicFramePr>
          <p:cNvPr id="423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5508389"/>
              </p:ext>
            </p:extLst>
          </p:nvPr>
        </p:nvGraphicFramePr>
        <p:xfrm>
          <a:off x="1835150" y="2925044"/>
          <a:ext cx="2592834" cy="104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8" name="公式" r:id="rId3" imgW="1057300" imgH="419040" progId="Equation.3">
                  <p:embed/>
                </p:oleObj>
              </mc:Choice>
              <mc:Fallback>
                <p:oleObj name="公式" r:id="rId3" imgW="10573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35150" y="2925044"/>
                        <a:ext cx="2592834" cy="104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88208"/>
              </p:ext>
            </p:extLst>
          </p:nvPr>
        </p:nvGraphicFramePr>
        <p:xfrm>
          <a:off x="1825819" y="3970847"/>
          <a:ext cx="2674173" cy="104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9" name="公式" r:id="rId5" imgW="1206360" imgH="444240" progId="Equation.3">
                  <p:embed/>
                </p:oleObj>
              </mc:Choice>
              <mc:Fallback>
                <p:oleObj name="公式" r:id="rId5" imgW="1206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25819" y="3970847"/>
                        <a:ext cx="2674173" cy="1045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79098"/>
              </p:ext>
            </p:extLst>
          </p:nvPr>
        </p:nvGraphicFramePr>
        <p:xfrm>
          <a:off x="339725" y="5180163"/>
          <a:ext cx="13700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0" name="公式" r:id="rId7" imgW="485699" imgH="218970" progId="Equation.3">
                  <p:embed/>
                </p:oleObj>
              </mc:Choice>
              <mc:Fallback>
                <p:oleObj name="公式" r:id="rId7" imgW="485699" imgH="2189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339725" y="5180163"/>
                        <a:ext cx="1370012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49904"/>
              </p:ext>
            </p:extLst>
          </p:nvPr>
        </p:nvGraphicFramePr>
        <p:xfrm>
          <a:off x="1948718" y="5223744"/>
          <a:ext cx="4487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公式" r:id="rId9" imgW="1790711" imgH="209520" progId="Equation.3">
                  <p:embed/>
                </p:oleObj>
              </mc:Choice>
              <mc:Fallback>
                <p:oleObj name="公式" r:id="rId9" imgW="1790711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948718" y="5223744"/>
                        <a:ext cx="44878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3944" name="Group 8"/>
          <p:cNvGrpSpPr>
            <a:grpSpLocks/>
          </p:cNvGrpSpPr>
          <p:nvPr/>
        </p:nvGrpSpPr>
        <p:grpSpPr bwMode="auto">
          <a:xfrm>
            <a:off x="5410200" y="3547344"/>
            <a:ext cx="2927350" cy="2216150"/>
            <a:chOff x="3408" y="2256"/>
            <a:chExt cx="1844" cy="1396"/>
          </a:xfrm>
        </p:grpSpPr>
        <p:sp>
          <p:nvSpPr>
            <p:cNvPr id="89118" name="Line 9"/>
            <p:cNvSpPr>
              <a:spLocks noChangeShapeType="1"/>
            </p:cNvSpPr>
            <p:nvPr/>
          </p:nvSpPr>
          <p:spPr bwMode="blackWhite">
            <a:xfrm flipV="1">
              <a:off x="3408" y="225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9" name="Line 10"/>
            <p:cNvSpPr>
              <a:spLocks noChangeShapeType="1"/>
            </p:cNvSpPr>
            <p:nvPr/>
          </p:nvSpPr>
          <p:spPr bwMode="blackWhite">
            <a:xfrm>
              <a:off x="3408" y="302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0" name="Rectangle 11"/>
            <p:cNvSpPr>
              <a:spLocks noChangeArrowheads="1"/>
            </p:cNvSpPr>
            <p:nvPr/>
          </p:nvSpPr>
          <p:spPr bwMode="blackWhite">
            <a:xfrm>
              <a:off x="3888" y="2880"/>
              <a:ext cx="81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21" name="Oval 12"/>
            <p:cNvSpPr>
              <a:spLocks noChangeArrowheads="1"/>
            </p:cNvSpPr>
            <p:nvPr/>
          </p:nvSpPr>
          <p:spPr bwMode="blackWhite">
            <a:xfrm>
              <a:off x="4608" y="2736"/>
              <a:ext cx="96" cy="144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22" name="Rectangle 13"/>
            <p:cNvSpPr>
              <a:spLocks noChangeArrowheads="1"/>
            </p:cNvSpPr>
            <p:nvPr/>
          </p:nvSpPr>
          <p:spPr bwMode="blackWhite">
            <a:xfrm>
              <a:off x="3696" y="2513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’</a:t>
              </a:r>
              <a:r>
                <a:rPr kumimoji="1" lang="en-US" altLang="zh-CN" sz="2400" b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89123" name="Rectangle 14"/>
            <p:cNvSpPr>
              <a:spLocks noChangeArrowheads="1"/>
            </p:cNvSpPr>
            <p:nvPr/>
          </p:nvSpPr>
          <p:spPr bwMode="blackWhite">
            <a:xfrm>
              <a:off x="3696" y="3088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’</a:t>
              </a:r>
              <a:r>
                <a:rPr kumimoji="1" lang="en-US" altLang="zh-CN" sz="2400" b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89124" name="Rectangle 15"/>
            <p:cNvSpPr>
              <a:spLocks noChangeArrowheads="1"/>
            </p:cNvSpPr>
            <p:nvPr/>
          </p:nvSpPr>
          <p:spPr bwMode="blackWhite">
            <a:xfrm>
              <a:off x="5039" y="259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89125" name="Line 16"/>
            <p:cNvSpPr>
              <a:spLocks noChangeShapeType="1"/>
            </p:cNvSpPr>
            <p:nvPr/>
          </p:nvSpPr>
          <p:spPr bwMode="blackWhite">
            <a:xfrm>
              <a:off x="403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6" name="Line 17"/>
            <p:cNvSpPr>
              <a:spLocks noChangeShapeType="1"/>
            </p:cNvSpPr>
            <p:nvPr/>
          </p:nvSpPr>
          <p:spPr bwMode="blackWhite">
            <a:xfrm flipH="1">
              <a:off x="3408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7" name="Line 18"/>
            <p:cNvSpPr>
              <a:spLocks noChangeShapeType="1"/>
            </p:cNvSpPr>
            <p:nvPr/>
          </p:nvSpPr>
          <p:spPr bwMode="blackWhite">
            <a:xfrm>
              <a:off x="4224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8" name="Line 19"/>
            <p:cNvSpPr>
              <a:spLocks noChangeShapeType="1"/>
            </p:cNvSpPr>
            <p:nvPr/>
          </p:nvSpPr>
          <p:spPr bwMode="blackWhite">
            <a:xfrm>
              <a:off x="3408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9" name="Rectangle 20"/>
            <p:cNvSpPr>
              <a:spLocks noChangeArrowheads="1"/>
            </p:cNvSpPr>
            <p:nvPr/>
          </p:nvSpPr>
          <p:spPr bwMode="blackWhite">
            <a:xfrm>
              <a:off x="4224" y="336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en-US" sz="2400" b="1">
                  <a:latin typeface="楷体_GB2312" pitchFamily="49" charset="-122"/>
                  <a:ea typeface="楷体_GB2312" pitchFamily="49" charset="-122"/>
                </a:rPr>
                <a:t>d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9130" name="Line 21"/>
            <p:cNvSpPr>
              <a:spLocks noChangeShapeType="1"/>
            </p:cNvSpPr>
            <p:nvPr/>
          </p:nvSpPr>
          <p:spPr bwMode="blackWhite">
            <a:xfrm>
              <a:off x="4416" y="3120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31" name="Rectangle 22"/>
            <p:cNvSpPr>
              <a:spLocks noChangeArrowheads="1"/>
            </p:cNvSpPr>
            <p:nvPr/>
          </p:nvSpPr>
          <p:spPr bwMode="blackWhite">
            <a:xfrm>
              <a:off x="4224" y="2452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en-US" sz="2400" b="1">
                  <a:latin typeface="楷体_GB2312" pitchFamily="49" charset="-122"/>
                  <a:ea typeface="楷体_GB2312" pitchFamily="49" charset="-122"/>
                </a:rPr>
                <a:t>l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9132" name="Rectangle 23"/>
            <p:cNvSpPr>
              <a:spLocks noChangeArrowheads="1"/>
            </p:cNvSpPr>
            <p:nvPr/>
          </p:nvSpPr>
          <p:spPr bwMode="blackWhite">
            <a:xfrm>
              <a:off x="4511" y="2400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人</a:t>
              </a:r>
            </a:p>
          </p:txBody>
        </p:sp>
      </p:grpSp>
      <p:grpSp>
        <p:nvGrpSpPr>
          <p:cNvPr id="423960" name="Group 24"/>
          <p:cNvGrpSpPr>
            <a:grpSpLocks/>
          </p:cNvGrpSpPr>
          <p:nvPr/>
        </p:nvGrpSpPr>
        <p:grpSpPr bwMode="auto">
          <a:xfrm>
            <a:off x="5410200" y="1191494"/>
            <a:ext cx="3155950" cy="2514600"/>
            <a:chOff x="3408" y="772"/>
            <a:chExt cx="1988" cy="1584"/>
          </a:xfrm>
        </p:grpSpPr>
        <p:sp>
          <p:nvSpPr>
            <p:cNvPr id="89099" name="Line 25"/>
            <p:cNvSpPr>
              <a:spLocks noChangeShapeType="1"/>
            </p:cNvSpPr>
            <p:nvPr/>
          </p:nvSpPr>
          <p:spPr bwMode="blackWhite">
            <a:xfrm flipV="1">
              <a:off x="3408" y="100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0" name="Line 26"/>
            <p:cNvSpPr>
              <a:spLocks noChangeShapeType="1"/>
            </p:cNvSpPr>
            <p:nvPr/>
          </p:nvSpPr>
          <p:spPr bwMode="blackWhite">
            <a:xfrm>
              <a:off x="3408" y="177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1" name="Rectangle 27"/>
            <p:cNvSpPr>
              <a:spLocks noChangeArrowheads="1"/>
            </p:cNvSpPr>
            <p:nvPr/>
          </p:nvSpPr>
          <p:spPr bwMode="blackWhite">
            <a:xfrm>
              <a:off x="4032" y="1632"/>
              <a:ext cx="81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2" name="Oval 28"/>
            <p:cNvSpPr>
              <a:spLocks noChangeArrowheads="1"/>
            </p:cNvSpPr>
            <p:nvPr/>
          </p:nvSpPr>
          <p:spPr bwMode="blackWhite">
            <a:xfrm>
              <a:off x="4032" y="1488"/>
              <a:ext cx="96" cy="144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9103" name="Rectangle 29"/>
            <p:cNvSpPr>
              <a:spLocks noChangeArrowheads="1"/>
            </p:cNvSpPr>
            <p:nvPr/>
          </p:nvSpPr>
          <p:spPr bwMode="blackWhite">
            <a:xfrm>
              <a:off x="3552" y="1396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9104" name="Rectangle 30"/>
            <p:cNvSpPr>
              <a:spLocks noChangeArrowheads="1"/>
            </p:cNvSpPr>
            <p:nvPr/>
          </p:nvSpPr>
          <p:spPr bwMode="blackWhite">
            <a:xfrm>
              <a:off x="3792" y="1780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89105" name="Rectangle 31"/>
            <p:cNvSpPr>
              <a:spLocks noChangeArrowheads="1"/>
            </p:cNvSpPr>
            <p:nvPr/>
          </p:nvSpPr>
          <p:spPr bwMode="blackWhite">
            <a:xfrm>
              <a:off x="5183" y="139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endParaRPr kumimoji="1" lang="en-US" altLang="zh-CN" sz="2400" b="1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9106" name="Rectangle 32"/>
            <p:cNvSpPr>
              <a:spLocks noChangeArrowheads="1"/>
            </p:cNvSpPr>
            <p:nvPr/>
          </p:nvSpPr>
          <p:spPr bwMode="blackWhite">
            <a:xfrm>
              <a:off x="3504" y="772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89107" name="Line 33"/>
            <p:cNvSpPr>
              <a:spLocks noChangeShapeType="1"/>
            </p:cNvSpPr>
            <p:nvPr/>
          </p:nvSpPr>
          <p:spPr bwMode="blackWhite">
            <a:xfrm>
              <a:off x="4080" y="19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8" name="Line 34"/>
            <p:cNvSpPr>
              <a:spLocks noChangeShapeType="1"/>
            </p:cNvSpPr>
            <p:nvPr/>
          </p:nvSpPr>
          <p:spPr bwMode="blackWhite">
            <a:xfrm flipH="1">
              <a:off x="3408" y="19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09" name="Line 35"/>
            <p:cNvSpPr>
              <a:spLocks noChangeShapeType="1"/>
            </p:cNvSpPr>
            <p:nvPr/>
          </p:nvSpPr>
          <p:spPr bwMode="blackWhite">
            <a:xfrm>
              <a:off x="4368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0" name="Line 36"/>
            <p:cNvSpPr>
              <a:spLocks noChangeShapeType="1"/>
            </p:cNvSpPr>
            <p:nvPr/>
          </p:nvSpPr>
          <p:spPr bwMode="blackWhite">
            <a:xfrm>
              <a:off x="3408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1" name="Rectangle 37"/>
            <p:cNvSpPr>
              <a:spLocks noChangeArrowheads="1"/>
            </p:cNvSpPr>
            <p:nvPr/>
          </p:nvSpPr>
          <p:spPr bwMode="blackWhite">
            <a:xfrm>
              <a:off x="4320" y="115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en-US" sz="2400" b="1">
                  <a:latin typeface="楷体_GB2312" pitchFamily="49" charset="-122"/>
                  <a:ea typeface="楷体_GB2312" pitchFamily="49" charset="-122"/>
                </a:rPr>
                <a:t>l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89112" name="Rectangle 38"/>
            <p:cNvSpPr>
              <a:spLocks noChangeArrowheads="1"/>
            </p:cNvSpPr>
            <p:nvPr/>
          </p:nvSpPr>
          <p:spPr bwMode="blackWhite">
            <a:xfrm>
              <a:off x="3504" y="2068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89113" name="Rectangle 39"/>
            <p:cNvSpPr>
              <a:spLocks noChangeArrowheads="1"/>
            </p:cNvSpPr>
            <p:nvPr/>
          </p:nvSpPr>
          <p:spPr bwMode="blackWhite">
            <a:xfrm>
              <a:off x="3743" y="1344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人</a:t>
              </a:r>
            </a:p>
          </p:txBody>
        </p:sp>
        <p:sp>
          <p:nvSpPr>
            <p:cNvPr id="89114" name="Line 40"/>
            <p:cNvSpPr>
              <a:spLocks noChangeShapeType="1"/>
            </p:cNvSpPr>
            <p:nvPr/>
          </p:nvSpPr>
          <p:spPr bwMode="blackWhite">
            <a:xfrm>
              <a:off x="4032" y="120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5" name="Line 41"/>
            <p:cNvSpPr>
              <a:spLocks noChangeShapeType="1"/>
            </p:cNvSpPr>
            <p:nvPr/>
          </p:nvSpPr>
          <p:spPr bwMode="blackWhite">
            <a:xfrm>
              <a:off x="4800" y="120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6" name="Line 42"/>
            <p:cNvSpPr>
              <a:spLocks noChangeShapeType="1"/>
            </p:cNvSpPr>
            <p:nvPr/>
          </p:nvSpPr>
          <p:spPr bwMode="blackWhite">
            <a:xfrm>
              <a:off x="4512" y="12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17" name="Line 43"/>
            <p:cNvSpPr>
              <a:spLocks noChangeShapeType="1"/>
            </p:cNvSpPr>
            <p:nvPr/>
          </p:nvSpPr>
          <p:spPr bwMode="blackWhite">
            <a:xfrm flipH="1">
              <a:off x="4032" y="12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3980" name="Rectangle 44"/>
          <p:cNvSpPr>
            <a:spLocks noChangeArrowheads="1"/>
          </p:cNvSpPr>
          <p:nvPr/>
        </p:nvSpPr>
        <p:spPr bwMode="blackWhite">
          <a:xfrm>
            <a:off x="250825" y="2998069"/>
            <a:ext cx="154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质心位置</a:t>
            </a:r>
          </a:p>
        </p:txBody>
      </p:sp>
    </p:spTree>
    <p:extLst>
      <p:ext uri="{BB962C8B-B14F-4D97-AF65-F5344CB8AC3E}">
        <p14:creationId xmlns:p14="http://schemas.microsoft.com/office/powerpoint/2010/main" val="19997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8" grpId="0" autoUpdateAnimBg="0"/>
      <p:bldP spid="423939" grpId="0" autoUpdateAnimBg="0"/>
      <p:bldP spid="4239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67722"/>
              </p:ext>
            </p:extLst>
          </p:nvPr>
        </p:nvGraphicFramePr>
        <p:xfrm>
          <a:off x="1258888" y="404664"/>
          <a:ext cx="43576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6" name="公式" r:id="rId3" imgW="1562179" imgH="209520" progId="Equation.3">
                  <p:embed/>
                </p:oleObj>
              </mc:Choice>
              <mc:Fallback>
                <p:oleObj name="公式" r:id="rId3" imgW="1562179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4664"/>
                        <a:ext cx="43576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3" name="Rectangle 3"/>
          <p:cNvSpPr>
            <a:spLocks noChangeArrowheads="1"/>
          </p:cNvSpPr>
          <p:nvPr/>
        </p:nvSpPr>
        <p:spPr bwMode="auto">
          <a:xfrm>
            <a:off x="306388" y="1214289"/>
            <a:ext cx="2863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设船移动的距离</a:t>
            </a:r>
            <a:r>
              <a:rPr kumimoji="1" lang="en-US" altLang="en-US" sz="2800" b="1">
                <a:latin typeface="楷体_GB2312" pitchFamily="49" charset="-122"/>
                <a:ea typeface="楷体_GB2312" pitchFamily="49" charset="-122"/>
              </a:rPr>
              <a:t>d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24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043609"/>
              </p:ext>
            </p:extLst>
          </p:nvPr>
        </p:nvGraphicFramePr>
        <p:xfrm>
          <a:off x="3733800" y="1217464"/>
          <a:ext cx="2384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7" name="公式" r:id="rId5" imgW="857132" imgH="209520" progId="Equation.3">
                  <p:embed/>
                </p:oleObj>
              </mc:Choice>
              <mc:Fallback>
                <p:oleObj name="公式" r:id="rId5" imgW="857132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7464"/>
                        <a:ext cx="23844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8786414"/>
              </p:ext>
            </p:extLst>
          </p:nvPr>
        </p:nvGraphicFramePr>
        <p:xfrm>
          <a:off x="1144588" y="2052489"/>
          <a:ext cx="23828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8" name="公式" r:id="rId7" imgW="857132" imgH="209520" progId="Equation.3">
                  <p:embed/>
                </p:oleObj>
              </mc:Choice>
              <mc:Fallback>
                <p:oleObj name="公式" r:id="rId7" imgW="857132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2052489"/>
                        <a:ext cx="23828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984003"/>
              </p:ext>
            </p:extLst>
          </p:nvPr>
        </p:nvGraphicFramePr>
        <p:xfrm>
          <a:off x="990600" y="3120877"/>
          <a:ext cx="27717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9" name="公式" r:id="rId9" imgW="990577" imgH="209520" progId="Equation.3">
                  <p:embed/>
                </p:oleObj>
              </mc:Choice>
              <mc:Fallback>
                <p:oleObj name="公式" r:id="rId9" imgW="990577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0877"/>
                        <a:ext cx="2771775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4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34183"/>
              </p:ext>
            </p:extLst>
          </p:nvPr>
        </p:nvGraphicFramePr>
        <p:xfrm>
          <a:off x="306388" y="4113064"/>
          <a:ext cx="53435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0" name="公式" r:id="rId11" imgW="1924157" imgH="419040" progId="Equation.3">
                  <p:embed/>
                </p:oleObj>
              </mc:Choice>
              <mc:Fallback>
                <p:oleObj name="公式" r:id="rId11" imgW="1924157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8" y="4113064"/>
                        <a:ext cx="53435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20" name="Group 44"/>
          <p:cNvGrpSpPr>
            <a:grpSpLocks/>
          </p:cNvGrpSpPr>
          <p:nvPr/>
        </p:nvGrpSpPr>
        <p:grpSpPr bwMode="auto">
          <a:xfrm>
            <a:off x="6011863" y="3789214"/>
            <a:ext cx="2927350" cy="2216150"/>
            <a:chOff x="3408" y="2256"/>
            <a:chExt cx="1844" cy="1396"/>
          </a:xfrm>
        </p:grpSpPr>
        <p:sp>
          <p:nvSpPr>
            <p:cNvPr id="90141" name="Line 45"/>
            <p:cNvSpPr>
              <a:spLocks noChangeShapeType="1"/>
            </p:cNvSpPr>
            <p:nvPr/>
          </p:nvSpPr>
          <p:spPr bwMode="ltGray">
            <a:xfrm flipV="1">
              <a:off x="3408" y="225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2" name="Line 46"/>
            <p:cNvSpPr>
              <a:spLocks noChangeShapeType="1"/>
            </p:cNvSpPr>
            <p:nvPr/>
          </p:nvSpPr>
          <p:spPr bwMode="ltGray">
            <a:xfrm>
              <a:off x="3408" y="302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3" name="Rectangle 47"/>
            <p:cNvSpPr>
              <a:spLocks noChangeArrowheads="1"/>
            </p:cNvSpPr>
            <p:nvPr/>
          </p:nvSpPr>
          <p:spPr bwMode="ltGray">
            <a:xfrm>
              <a:off x="3888" y="2880"/>
              <a:ext cx="81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44" name="Oval 48"/>
            <p:cNvSpPr>
              <a:spLocks noChangeArrowheads="1"/>
            </p:cNvSpPr>
            <p:nvPr/>
          </p:nvSpPr>
          <p:spPr bwMode="ltGray">
            <a:xfrm>
              <a:off x="4608" y="2736"/>
              <a:ext cx="96" cy="144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45" name="Rectangle 49"/>
            <p:cNvSpPr>
              <a:spLocks noChangeArrowheads="1"/>
            </p:cNvSpPr>
            <p:nvPr/>
          </p:nvSpPr>
          <p:spPr bwMode="ltGray">
            <a:xfrm>
              <a:off x="3696" y="2513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’</a:t>
              </a:r>
              <a:r>
                <a:rPr kumimoji="1" lang="en-US" altLang="zh-CN" sz="2400" b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0146" name="Rectangle 50"/>
            <p:cNvSpPr>
              <a:spLocks noChangeArrowheads="1"/>
            </p:cNvSpPr>
            <p:nvPr/>
          </p:nvSpPr>
          <p:spPr bwMode="ltGray">
            <a:xfrm>
              <a:off x="3696" y="3088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’</a:t>
              </a:r>
              <a:r>
                <a:rPr kumimoji="1" lang="en-US" altLang="zh-CN" sz="2400" b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90147" name="Rectangle 51"/>
            <p:cNvSpPr>
              <a:spLocks noChangeArrowheads="1"/>
            </p:cNvSpPr>
            <p:nvPr/>
          </p:nvSpPr>
          <p:spPr bwMode="ltGray">
            <a:xfrm>
              <a:off x="5039" y="259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90148" name="Line 52"/>
            <p:cNvSpPr>
              <a:spLocks noChangeShapeType="1"/>
            </p:cNvSpPr>
            <p:nvPr/>
          </p:nvSpPr>
          <p:spPr bwMode="ltGray">
            <a:xfrm>
              <a:off x="4032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49" name="Line 53"/>
            <p:cNvSpPr>
              <a:spLocks noChangeShapeType="1"/>
            </p:cNvSpPr>
            <p:nvPr/>
          </p:nvSpPr>
          <p:spPr bwMode="ltGray">
            <a:xfrm flipH="1">
              <a:off x="3408" y="326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0" name="Line 54"/>
            <p:cNvSpPr>
              <a:spLocks noChangeShapeType="1"/>
            </p:cNvSpPr>
            <p:nvPr/>
          </p:nvSpPr>
          <p:spPr bwMode="ltGray">
            <a:xfrm>
              <a:off x="4224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1" name="Line 55"/>
            <p:cNvSpPr>
              <a:spLocks noChangeShapeType="1"/>
            </p:cNvSpPr>
            <p:nvPr/>
          </p:nvSpPr>
          <p:spPr bwMode="ltGray">
            <a:xfrm>
              <a:off x="3408" y="31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2" name="Rectangle 56"/>
            <p:cNvSpPr>
              <a:spLocks noChangeArrowheads="1"/>
            </p:cNvSpPr>
            <p:nvPr/>
          </p:nvSpPr>
          <p:spPr bwMode="ltGray">
            <a:xfrm>
              <a:off x="4224" y="3364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en-US" sz="2400" b="1">
                  <a:latin typeface="楷体_GB2312" pitchFamily="49" charset="-122"/>
                  <a:ea typeface="楷体_GB2312" pitchFamily="49" charset="-122"/>
                </a:rPr>
                <a:t>d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0153" name="Line 57"/>
            <p:cNvSpPr>
              <a:spLocks noChangeShapeType="1"/>
            </p:cNvSpPr>
            <p:nvPr/>
          </p:nvSpPr>
          <p:spPr bwMode="ltGray">
            <a:xfrm>
              <a:off x="4416" y="3120"/>
              <a:ext cx="0" cy="19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54" name="Rectangle 58"/>
            <p:cNvSpPr>
              <a:spLocks noChangeArrowheads="1"/>
            </p:cNvSpPr>
            <p:nvPr/>
          </p:nvSpPr>
          <p:spPr bwMode="ltGray">
            <a:xfrm>
              <a:off x="4224" y="2452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en-US" sz="2400" b="1">
                  <a:latin typeface="楷体_GB2312" pitchFamily="49" charset="-122"/>
                  <a:ea typeface="楷体_GB2312" pitchFamily="49" charset="-122"/>
                </a:rPr>
                <a:t>l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0155" name="Rectangle 59"/>
            <p:cNvSpPr>
              <a:spLocks noChangeArrowheads="1"/>
            </p:cNvSpPr>
            <p:nvPr/>
          </p:nvSpPr>
          <p:spPr bwMode="ltGray">
            <a:xfrm>
              <a:off x="4511" y="2400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人</a:t>
              </a:r>
            </a:p>
          </p:txBody>
        </p:sp>
      </p:grpSp>
      <p:grpSp>
        <p:nvGrpSpPr>
          <p:cNvPr id="90121" name="Group 60"/>
          <p:cNvGrpSpPr>
            <a:grpSpLocks/>
          </p:cNvGrpSpPr>
          <p:nvPr/>
        </p:nvGrpSpPr>
        <p:grpSpPr bwMode="auto">
          <a:xfrm>
            <a:off x="5988050" y="1485752"/>
            <a:ext cx="3155950" cy="2514600"/>
            <a:chOff x="3408" y="772"/>
            <a:chExt cx="1988" cy="1584"/>
          </a:xfrm>
        </p:grpSpPr>
        <p:sp>
          <p:nvSpPr>
            <p:cNvPr id="90122" name="Line 61"/>
            <p:cNvSpPr>
              <a:spLocks noChangeShapeType="1"/>
            </p:cNvSpPr>
            <p:nvPr/>
          </p:nvSpPr>
          <p:spPr bwMode="ltGray">
            <a:xfrm flipV="1">
              <a:off x="3408" y="100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3" name="Line 62"/>
            <p:cNvSpPr>
              <a:spLocks noChangeShapeType="1"/>
            </p:cNvSpPr>
            <p:nvPr/>
          </p:nvSpPr>
          <p:spPr bwMode="ltGray">
            <a:xfrm>
              <a:off x="3408" y="177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24" name="Rectangle 63"/>
            <p:cNvSpPr>
              <a:spLocks noChangeArrowheads="1"/>
            </p:cNvSpPr>
            <p:nvPr/>
          </p:nvSpPr>
          <p:spPr bwMode="ltGray">
            <a:xfrm>
              <a:off x="4032" y="1632"/>
              <a:ext cx="816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5" name="Oval 64"/>
            <p:cNvSpPr>
              <a:spLocks noChangeArrowheads="1"/>
            </p:cNvSpPr>
            <p:nvPr/>
          </p:nvSpPr>
          <p:spPr bwMode="ltGray">
            <a:xfrm>
              <a:off x="4032" y="1488"/>
              <a:ext cx="96" cy="144"/>
            </a:xfrm>
            <a:prstGeom prst="ellipse">
              <a:avLst/>
            </a:prstGeom>
            <a:solidFill>
              <a:srgbClr val="FF0033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0126" name="Rectangle 65"/>
            <p:cNvSpPr>
              <a:spLocks noChangeArrowheads="1"/>
            </p:cNvSpPr>
            <p:nvPr/>
          </p:nvSpPr>
          <p:spPr bwMode="ltGray">
            <a:xfrm>
              <a:off x="3552" y="1396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0127" name="Rectangle 66"/>
            <p:cNvSpPr>
              <a:spLocks noChangeArrowheads="1"/>
            </p:cNvSpPr>
            <p:nvPr/>
          </p:nvSpPr>
          <p:spPr bwMode="ltGray">
            <a:xfrm>
              <a:off x="3792" y="1780"/>
              <a:ext cx="2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90128" name="Rectangle 67"/>
            <p:cNvSpPr>
              <a:spLocks noChangeArrowheads="1"/>
            </p:cNvSpPr>
            <p:nvPr/>
          </p:nvSpPr>
          <p:spPr bwMode="ltGray">
            <a:xfrm>
              <a:off x="5183" y="139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x</a:t>
              </a:r>
              <a:endParaRPr kumimoji="1" lang="en-US" altLang="zh-CN" sz="2400" b="1" baseline="-2500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0129" name="Rectangle 68"/>
            <p:cNvSpPr>
              <a:spLocks noChangeArrowheads="1"/>
            </p:cNvSpPr>
            <p:nvPr/>
          </p:nvSpPr>
          <p:spPr bwMode="ltGray">
            <a:xfrm>
              <a:off x="3504" y="772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90130" name="Line 69"/>
            <p:cNvSpPr>
              <a:spLocks noChangeShapeType="1"/>
            </p:cNvSpPr>
            <p:nvPr/>
          </p:nvSpPr>
          <p:spPr bwMode="ltGray">
            <a:xfrm>
              <a:off x="4080" y="19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1" name="Line 70"/>
            <p:cNvSpPr>
              <a:spLocks noChangeShapeType="1"/>
            </p:cNvSpPr>
            <p:nvPr/>
          </p:nvSpPr>
          <p:spPr bwMode="ltGray">
            <a:xfrm flipH="1">
              <a:off x="3408" y="1968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2" name="Line 71"/>
            <p:cNvSpPr>
              <a:spLocks noChangeShapeType="1"/>
            </p:cNvSpPr>
            <p:nvPr/>
          </p:nvSpPr>
          <p:spPr bwMode="ltGray">
            <a:xfrm>
              <a:off x="4368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3" name="Line 72"/>
            <p:cNvSpPr>
              <a:spLocks noChangeShapeType="1"/>
            </p:cNvSpPr>
            <p:nvPr/>
          </p:nvSpPr>
          <p:spPr bwMode="ltGray">
            <a:xfrm>
              <a:off x="3408" y="18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34" name="Rectangle 73"/>
            <p:cNvSpPr>
              <a:spLocks noChangeArrowheads="1"/>
            </p:cNvSpPr>
            <p:nvPr/>
          </p:nvSpPr>
          <p:spPr bwMode="ltGray">
            <a:xfrm>
              <a:off x="4320" y="1156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en-US" sz="2400" b="1">
                  <a:latin typeface="楷体_GB2312" pitchFamily="49" charset="-122"/>
                  <a:ea typeface="楷体_GB2312" pitchFamily="49" charset="-122"/>
                </a:rPr>
                <a:t>l</a:t>
              </a:r>
              <a:endParaRPr kumimoji="1" lang="en-US" altLang="zh-CN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90135" name="Rectangle 74"/>
            <p:cNvSpPr>
              <a:spLocks noChangeArrowheads="1"/>
            </p:cNvSpPr>
            <p:nvPr/>
          </p:nvSpPr>
          <p:spPr bwMode="ltGray">
            <a:xfrm>
              <a:off x="3504" y="2068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90136" name="Rectangle 75"/>
            <p:cNvSpPr>
              <a:spLocks noChangeArrowheads="1"/>
            </p:cNvSpPr>
            <p:nvPr/>
          </p:nvSpPr>
          <p:spPr bwMode="ltGray">
            <a:xfrm>
              <a:off x="3743" y="1344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人</a:t>
              </a:r>
            </a:p>
          </p:txBody>
        </p:sp>
        <p:sp>
          <p:nvSpPr>
            <p:cNvPr id="90137" name="Line 76"/>
            <p:cNvSpPr>
              <a:spLocks noChangeShapeType="1"/>
            </p:cNvSpPr>
            <p:nvPr/>
          </p:nvSpPr>
          <p:spPr bwMode="ltGray">
            <a:xfrm>
              <a:off x="4032" y="120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8" name="Line 77"/>
            <p:cNvSpPr>
              <a:spLocks noChangeShapeType="1"/>
            </p:cNvSpPr>
            <p:nvPr/>
          </p:nvSpPr>
          <p:spPr bwMode="ltGray">
            <a:xfrm>
              <a:off x="4800" y="120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39" name="Line 78"/>
            <p:cNvSpPr>
              <a:spLocks noChangeShapeType="1"/>
            </p:cNvSpPr>
            <p:nvPr/>
          </p:nvSpPr>
          <p:spPr bwMode="ltGray">
            <a:xfrm>
              <a:off x="4512" y="1296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40" name="Line 79"/>
            <p:cNvSpPr>
              <a:spLocks noChangeShapeType="1"/>
            </p:cNvSpPr>
            <p:nvPr/>
          </p:nvSpPr>
          <p:spPr bwMode="ltGray">
            <a:xfrm flipH="1">
              <a:off x="4032" y="12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9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ChangeArrowheads="1"/>
          </p:cNvSpPr>
          <p:nvPr/>
        </p:nvSpPr>
        <p:spPr bwMode="auto">
          <a:xfrm>
            <a:off x="0" y="260648"/>
            <a:ext cx="82438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又法：仍选船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+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人系统，设船相对地速度</a:t>
            </a:r>
            <a:r>
              <a:rPr kumimoji="1" lang="en-US" altLang="en-US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en-US" sz="2400" b="1" baseline="-250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en-US" sz="2400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人对地速度</a:t>
            </a:r>
            <a:r>
              <a:rPr kumimoji="1" lang="en-US" altLang="en-US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en-US" sz="2400" b="1" baseline="-250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人相对船速为</a:t>
            </a:r>
            <a:r>
              <a:rPr kumimoji="1" lang="en-US" altLang="en-US" sz="2400" b="1">
                <a:latin typeface="楷体_GB2312" pitchFamily="49" charset="-122"/>
                <a:ea typeface="楷体_GB2312" pitchFamily="49" charset="-122"/>
              </a:rPr>
              <a:t>v</a:t>
            </a:r>
            <a:r>
              <a:rPr kumimoji="1" lang="en-US" altLang="en-US" sz="2400" b="1" baseline="-25000">
                <a:latin typeface="楷体_GB2312" pitchFamily="49" charset="-122"/>
                <a:ea typeface="楷体_GB2312" pitchFamily="49" charset="-122"/>
              </a:rPr>
              <a:t>r</a:t>
            </a:r>
            <a:r>
              <a:rPr kumimoji="1" lang="en-US" altLang="en-US" sz="2400" b="1"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47625" y="1268711"/>
            <a:ext cx="909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因水平方向不受外力，所以系统水平方向动量守恒。设向右为正。</a:t>
            </a:r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483346"/>
              </p:ext>
            </p:extLst>
          </p:nvPr>
        </p:nvGraphicFramePr>
        <p:xfrm>
          <a:off x="2735263" y="1744961"/>
          <a:ext cx="2413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4" name="公式" r:id="rId3" imgW="933579" imgH="209520" progId="Equation.3">
                  <p:embed/>
                </p:oleObj>
              </mc:Choice>
              <mc:Fallback>
                <p:oleObj name="公式" r:id="rId3" imgW="933579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1744961"/>
                        <a:ext cx="24130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202135"/>
              </p:ext>
            </p:extLst>
          </p:nvPr>
        </p:nvGraphicFramePr>
        <p:xfrm>
          <a:off x="457200" y="2451398"/>
          <a:ext cx="189706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5" name="公式" r:id="rId5" imgW="676143" imgH="209520" progId="Equation.3">
                  <p:embed/>
                </p:oleObj>
              </mc:Choice>
              <mc:Fallback>
                <p:oleObj name="公式" r:id="rId5" imgW="676143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51398"/>
                        <a:ext cx="189706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985356"/>
              </p:ext>
            </p:extLst>
          </p:nvPr>
        </p:nvGraphicFramePr>
        <p:xfrm>
          <a:off x="3924300" y="2492673"/>
          <a:ext cx="3311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6" name="公式" r:id="rId7" imgW="1323922" imgH="209520" progId="Equation.3">
                  <p:embed/>
                </p:oleObj>
              </mc:Choice>
              <mc:Fallback>
                <p:oleObj name="公式" r:id="rId7" imgW="1323922" imgH="209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492673"/>
                        <a:ext cx="33115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07964"/>
              </p:ext>
            </p:extLst>
          </p:nvPr>
        </p:nvGraphicFramePr>
        <p:xfrm>
          <a:off x="1403350" y="3068936"/>
          <a:ext cx="22018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公式" r:id="rId9" imgW="933579" imgH="419040" progId="Equation.3">
                  <p:embed/>
                </p:oleObj>
              </mc:Choice>
              <mc:Fallback>
                <p:oleObj name="公式" r:id="rId9" imgW="933579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68936"/>
                        <a:ext cx="220186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306457"/>
              </p:ext>
            </p:extLst>
          </p:nvPr>
        </p:nvGraphicFramePr>
        <p:xfrm>
          <a:off x="1476375" y="4005561"/>
          <a:ext cx="499586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公式" r:id="rId11" imgW="2076512" imgH="476280" progId="Equation.3">
                  <p:embed/>
                </p:oleObj>
              </mc:Choice>
              <mc:Fallback>
                <p:oleObj name="公式" r:id="rId11" imgW="2076512" imgH="47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05561"/>
                        <a:ext cx="499586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5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18816"/>
              </p:ext>
            </p:extLst>
          </p:nvPr>
        </p:nvGraphicFramePr>
        <p:xfrm>
          <a:off x="1403350" y="5158086"/>
          <a:ext cx="32004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9" name="公式" r:id="rId13" imgW="1295287" imgH="419040" progId="Equation.3">
                  <p:embed/>
                </p:oleObj>
              </mc:Choice>
              <mc:Fallback>
                <p:oleObj name="公式" r:id="rId13" imgW="1295287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58086"/>
                        <a:ext cx="32004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42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autoUpdateAnimBg="0"/>
      <p:bldP spid="4259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4722" name="Object 2"/>
          <p:cNvGraphicFramePr>
            <a:graphicFrameLocks noChangeAspect="1"/>
          </p:cNvGraphicFramePr>
          <p:nvPr/>
        </p:nvGraphicFramePr>
        <p:xfrm>
          <a:off x="5106988" y="1630363"/>
          <a:ext cx="199072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7" name="Equation" r:id="rId3" imgW="787400" imgH="609600" progId="Equation.3">
                  <p:embed/>
                </p:oleObj>
              </mc:Choice>
              <mc:Fallback>
                <p:oleObj name="Equation" r:id="rId3" imgW="7874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106988" y="1630363"/>
                        <a:ext cx="199072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4723" name="Object 3"/>
          <p:cNvGraphicFramePr>
            <a:graphicFrameLocks noChangeAspect="1"/>
          </p:cNvGraphicFramePr>
          <p:nvPr/>
        </p:nvGraphicFramePr>
        <p:xfrm>
          <a:off x="1370013" y="1552575"/>
          <a:ext cx="2055812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8" name="Equation" r:id="rId5" imgW="812447" imgH="609336" progId="Equation.3">
                  <p:embed/>
                </p:oleObj>
              </mc:Choice>
              <mc:Fallback>
                <p:oleObj name="Equation" r:id="rId5" imgW="812447" imgH="6093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370013" y="1552575"/>
                        <a:ext cx="2055812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4724" name="Rectangle 4"/>
          <p:cNvSpPr>
            <a:spLocks noChangeArrowheads="1"/>
          </p:cNvSpPr>
          <p:nvPr/>
        </p:nvSpPr>
        <p:spPr bwMode="blackWhite">
          <a:xfrm>
            <a:off x="381000" y="769938"/>
            <a:ext cx="426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同理对 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y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z="2800" b="1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z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分量</a:t>
            </a:r>
          </a:p>
        </p:txBody>
      </p:sp>
      <p:sp>
        <p:nvSpPr>
          <p:cNvPr id="414725" name="Rectangle 5"/>
          <p:cNvSpPr>
            <a:spLocks noChangeArrowheads="1"/>
          </p:cNvSpPr>
          <p:nvPr/>
        </p:nvSpPr>
        <p:spPr bwMode="blackWhite">
          <a:xfrm>
            <a:off x="915988" y="343535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对连续分布的物质，可以将其分为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个小质元</a:t>
            </a:r>
          </a:p>
        </p:txBody>
      </p:sp>
      <p:graphicFrame>
        <p:nvGraphicFramePr>
          <p:cNvPr id="414726" name="Object 6"/>
          <p:cNvGraphicFramePr>
            <a:graphicFrameLocks noChangeAspect="1"/>
          </p:cNvGraphicFramePr>
          <p:nvPr/>
        </p:nvGraphicFramePr>
        <p:xfrm>
          <a:off x="1828800" y="4141788"/>
          <a:ext cx="46037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9" name="Equation" r:id="rId7" imgW="1777229" imgH="723586" progId="Equation.3">
                  <p:embed/>
                </p:oleObj>
              </mc:Choice>
              <mc:Fallback>
                <p:oleObj name="Equation" r:id="rId7" imgW="1777229" imgH="723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1828800" y="4141788"/>
                        <a:ext cx="46037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53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4" grpId="0" autoUpdateAnimBg="0"/>
      <p:bldP spid="4147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blackWhite">
          <a:xfrm>
            <a:off x="685800" y="893763"/>
            <a:ext cx="8278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：任意三角形的每个顶点有一质量</a:t>
            </a:r>
            <a:r>
              <a:rPr kumimoji="1" lang="en-US" altLang="zh-CN" sz="2800" b="1" i="1">
                <a:latin typeface="楷体_GB2312" pitchFamily="49" charset="-122"/>
                <a:ea typeface="楷体_GB2312" pitchFamily="49" charset="-122"/>
              </a:rPr>
              <a:t>m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，求质心。</a:t>
            </a:r>
          </a:p>
        </p:txBody>
      </p:sp>
      <p:grpSp>
        <p:nvGrpSpPr>
          <p:cNvPr id="415747" name="Group 3"/>
          <p:cNvGrpSpPr>
            <a:grpSpLocks/>
          </p:cNvGrpSpPr>
          <p:nvPr/>
        </p:nvGrpSpPr>
        <p:grpSpPr bwMode="auto">
          <a:xfrm>
            <a:off x="306388" y="1603375"/>
            <a:ext cx="4625975" cy="2187575"/>
            <a:chOff x="192" y="2736"/>
            <a:chExt cx="2688" cy="1379"/>
          </a:xfrm>
        </p:grpSpPr>
        <p:sp>
          <p:nvSpPr>
            <p:cNvPr id="82951" name="Line 4"/>
            <p:cNvSpPr>
              <a:spLocks noChangeShapeType="1"/>
            </p:cNvSpPr>
            <p:nvPr/>
          </p:nvSpPr>
          <p:spPr bwMode="blackWhite">
            <a:xfrm rot="21353315" flipH="1">
              <a:off x="480" y="3120"/>
              <a:ext cx="72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2" name="Line 5"/>
            <p:cNvSpPr>
              <a:spLocks noChangeShapeType="1"/>
            </p:cNvSpPr>
            <p:nvPr/>
          </p:nvSpPr>
          <p:spPr bwMode="blackWhite">
            <a:xfrm rot="-247063">
              <a:off x="1200" y="3072"/>
              <a:ext cx="96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3" name="Line 6"/>
            <p:cNvSpPr>
              <a:spLocks noChangeShapeType="1"/>
            </p:cNvSpPr>
            <p:nvPr/>
          </p:nvSpPr>
          <p:spPr bwMode="blackWhite">
            <a:xfrm>
              <a:off x="528" y="379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4" name="Oval 7"/>
            <p:cNvSpPr>
              <a:spLocks noChangeArrowheads="1"/>
            </p:cNvSpPr>
            <p:nvPr/>
          </p:nvSpPr>
          <p:spPr bwMode="blackWhite">
            <a:xfrm>
              <a:off x="1152" y="30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5" name="Oval 8"/>
            <p:cNvSpPr>
              <a:spLocks noChangeArrowheads="1"/>
            </p:cNvSpPr>
            <p:nvPr/>
          </p:nvSpPr>
          <p:spPr bwMode="blackWhite">
            <a:xfrm>
              <a:off x="2112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6" name="Oval 9"/>
            <p:cNvSpPr>
              <a:spLocks noChangeArrowheads="1"/>
            </p:cNvSpPr>
            <p:nvPr/>
          </p:nvSpPr>
          <p:spPr bwMode="blackWhite">
            <a:xfrm>
              <a:off x="480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957" name="Line 10"/>
            <p:cNvSpPr>
              <a:spLocks noChangeShapeType="1"/>
            </p:cNvSpPr>
            <p:nvPr/>
          </p:nvSpPr>
          <p:spPr bwMode="blackWhite">
            <a:xfrm flipV="1">
              <a:off x="528" y="273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8" name="Line 11"/>
            <p:cNvSpPr>
              <a:spLocks noChangeShapeType="1"/>
            </p:cNvSpPr>
            <p:nvPr/>
          </p:nvSpPr>
          <p:spPr bwMode="blackWhite">
            <a:xfrm>
              <a:off x="2160" y="379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blackWhite">
            <a:xfrm>
              <a:off x="2581" y="3805"/>
              <a:ext cx="1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82960" name="Text Box 13"/>
            <p:cNvSpPr txBox="1">
              <a:spLocks noChangeArrowheads="1"/>
            </p:cNvSpPr>
            <p:nvPr/>
          </p:nvSpPr>
          <p:spPr bwMode="blackWhite">
            <a:xfrm>
              <a:off x="192" y="2771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82961" name="Text Box 14"/>
            <p:cNvSpPr txBox="1">
              <a:spLocks noChangeArrowheads="1"/>
            </p:cNvSpPr>
            <p:nvPr/>
          </p:nvSpPr>
          <p:spPr bwMode="blackWhite">
            <a:xfrm>
              <a:off x="336" y="3827"/>
              <a:ext cx="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82962" name="Text Box 15"/>
            <p:cNvSpPr txBox="1">
              <a:spLocks noChangeArrowheads="1"/>
            </p:cNvSpPr>
            <p:nvPr/>
          </p:nvSpPr>
          <p:spPr bwMode="blackWhite">
            <a:xfrm>
              <a:off x="1238" y="2893"/>
              <a:ext cx="10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zh-CN" altLang="en-US" sz="2400" b="1" i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 i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400" b="1" i="1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y</a:t>
              </a:r>
              <a:r>
                <a:rPr kumimoji="1" lang="en-US" altLang="zh-CN" sz="2400" b="1" i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400" b="1" i="1"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82963" name="Text Box 16"/>
            <p:cNvSpPr txBox="1">
              <a:spLocks noChangeArrowheads="1"/>
            </p:cNvSpPr>
            <p:nvPr/>
          </p:nvSpPr>
          <p:spPr bwMode="blackWhite">
            <a:xfrm>
              <a:off x="2055" y="3805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kumimoji="1" lang="en-US" altLang="zh-CN" sz="2400" b="1" i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  <a:endParaRPr kumimoji="1" lang="en-US" altLang="zh-CN" sz="2400" b="1" i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415761" name="Object 17"/>
          <p:cNvGraphicFramePr>
            <a:graphicFrameLocks noChangeAspect="1"/>
          </p:cNvGraphicFramePr>
          <p:nvPr/>
        </p:nvGraphicFramePr>
        <p:xfrm>
          <a:off x="898525" y="4575175"/>
          <a:ext cx="418941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公式" r:id="rId3" imgW="1764534" imgH="406224" progId="Equation.3">
                  <p:embed/>
                </p:oleObj>
              </mc:Choice>
              <mc:Fallback>
                <p:oleObj name="公式" r:id="rId3" imgW="176453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898525" y="4575175"/>
                        <a:ext cx="4189413" cy="958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2" name="Object 18"/>
          <p:cNvGraphicFramePr>
            <a:graphicFrameLocks noChangeAspect="1"/>
          </p:cNvGraphicFramePr>
          <p:nvPr/>
        </p:nvGraphicFramePr>
        <p:xfrm>
          <a:off x="5767388" y="4575175"/>
          <a:ext cx="25034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公式" r:id="rId5" imgW="1002865" imgH="406224" progId="Equation.3">
                  <p:embed/>
                </p:oleObj>
              </mc:Choice>
              <mc:Fallback>
                <p:oleObj name="公式" r:id="rId5" imgW="100286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767388" y="4575175"/>
                        <a:ext cx="250348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5763" name="Object 19"/>
          <p:cNvGraphicFramePr>
            <a:graphicFrameLocks noChangeAspect="1"/>
          </p:cNvGraphicFramePr>
          <p:nvPr/>
        </p:nvGraphicFramePr>
        <p:xfrm>
          <a:off x="5307013" y="1728788"/>
          <a:ext cx="3614737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7" imgW="1777229" imgH="723586" progId="Equation.3">
                  <p:embed/>
                </p:oleObj>
              </mc:Choice>
              <mc:Fallback>
                <p:oleObj name="Equation" r:id="rId7" imgW="1777229" imgH="7235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307013" y="1728788"/>
                        <a:ext cx="3614737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6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ext Box 2"/>
          <p:cNvSpPr txBox="1">
            <a:spLocks noChangeArrowheads="1"/>
          </p:cNvSpPr>
          <p:nvPr/>
        </p:nvSpPr>
        <p:spPr bwMode="blackWhite">
          <a:xfrm>
            <a:off x="242888" y="641350"/>
            <a:ext cx="605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已知一半圆环半径为</a:t>
            </a:r>
            <a:r>
              <a:rPr lang="zh-CN" altLang="en-US" sz="2400" b="1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，质量为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</a:rPr>
              <a:t>M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blackWhite">
          <a:xfrm>
            <a:off x="261938" y="174783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解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blackWhite">
          <a:xfrm>
            <a:off x="739775" y="1747838"/>
            <a:ext cx="224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建坐标系如图</a:t>
            </a:r>
          </a:p>
        </p:txBody>
      </p:sp>
      <p:sp>
        <p:nvSpPr>
          <p:cNvPr id="416773" name="Line 5"/>
          <p:cNvSpPr>
            <a:spLocks noChangeShapeType="1"/>
          </p:cNvSpPr>
          <p:nvPr/>
        </p:nvSpPr>
        <p:spPr bwMode="blackWhite">
          <a:xfrm>
            <a:off x="5918200" y="3160713"/>
            <a:ext cx="2667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74" name="Line 6"/>
          <p:cNvSpPr>
            <a:spLocks noChangeShapeType="1"/>
          </p:cNvSpPr>
          <p:nvPr/>
        </p:nvSpPr>
        <p:spPr bwMode="blackWhite">
          <a:xfrm flipV="1">
            <a:off x="7289800" y="1417638"/>
            <a:ext cx="0" cy="198120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75" name="Text Box 7"/>
          <p:cNvSpPr txBox="1">
            <a:spLocks noChangeArrowheads="1"/>
          </p:cNvSpPr>
          <p:nvPr/>
        </p:nvSpPr>
        <p:spPr bwMode="blackWhite">
          <a:xfrm>
            <a:off x="6926263" y="1223963"/>
            <a:ext cx="363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y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6776" name="Text Box 8"/>
          <p:cNvSpPr txBox="1">
            <a:spLocks noChangeArrowheads="1"/>
          </p:cNvSpPr>
          <p:nvPr/>
        </p:nvSpPr>
        <p:spPr bwMode="blackWhite">
          <a:xfrm>
            <a:off x="8310563" y="3041650"/>
            <a:ext cx="363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x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6777" name="Text Box 9"/>
          <p:cNvSpPr txBox="1">
            <a:spLocks noChangeArrowheads="1"/>
          </p:cNvSpPr>
          <p:nvPr/>
        </p:nvSpPr>
        <p:spPr bwMode="blackWhite">
          <a:xfrm>
            <a:off x="6896100" y="3086100"/>
            <a:ext cx="363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 b="1" i="1">
                <a:latin typeface="楷体_GB2312" pitchFamily="49" charset="-122"/>
                <a:ea typeface="楷体_GB2312" pitchFamily="49" charset="-122"/>
              </a:rPr>
              <a:t>O</a:t>
            </a:r>
            <a:endParaRPr lang="en-US" altLang="zh-CN" sz="2800" i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6778" name="Arc 10"/>
          <p:cNvSpPr>
            <a:spLocks/>
          </p:cNvSpPr>
          <p:nvPr/>
        </p:nvSpPr>
        <p:spPr bwMode="blackWhite">
          <a:xfrm rot="125594">
            <a:off x="6375400" y="2197100"/>
            <a:ext cx="1827213" cy="984250"/>
          </a:xfrm>
          <a:custGeom>
            <a:avLst/>
            <a:gdLst>
              <a:gd name="T0" fmla="*/ 2707 w 43200"/>
              <a:gd name="T1" fmla="*/ 984250 h 23258"/>
              <a:gd name="T2" fmla="*/ 1827213 w 43200"/>
              <a:gd name="T3" fmla="*/ 914085 h 23258"/>
              <a:gd name="T4" fmla="*/ 913607 w 43200"/>
              <a:gd name="T5" fmla="*/ 914085 h 232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3258" fill="none" extrusionOk="0">
                <a:moveTo>
                  <a:pt x="63" y="23258"/>
                </a:moveTo>
                <a:cubicBezTo>
                  <a:pt x="21" y="22706"/>
                  <a:pt x="0" y="2215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3258" stroke="0" extrusionOk="0">
                <a:moveTo>
                  <a:pt x="63" y="23258"/>
                </a:moveTo>
                <a:cubicBezTo>
                  <a:pt x="21" y="22706"/>
                  <a:pt x="0" y="2215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63" y="23258"/>
                </a:lnTo>
                <a:close/>
              </a:path>
            </a:pathLst>
          </a:custGeom>
          <a:noFill/>
          <a:ln w="762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79" name="Line 11"/>
          <p:cNvSpPr>
            <a:spLocks noChangeShapeType="1"/>
          </p:cNvSpPr>
          <p:nvPr/>
        </p:nvSpPr>
        <p:spPr bwMode="blackWhite">
          <a:xfrm flipV="1">
            <a:off x="7289800" y="2713038"/>
            <a:ext cx="763588" cy="4572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0" name="Text Box 12"/>
          <p:cNvSpPr txBox="1">
            <a:spLocks noChangeArrowheads="1"/>
          </p:cNvSpPr>
          <p:nvPr/>
        </p:nvSpPr>
        <p:spPr bwMode="blackWhite">
          <a:xfrm>
            <a:off x="7669213" y="2789238"/>
            <a:ext cx="342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/>
            <a:r>
              <a:rPr lang="en-US" altLang="zh-CN" sz="24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endParaRPr lang="en-US" altLang="zh-CN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6781" name="Object 13"/>
          <p:cNvGraphicFramePr>
            <a:graphicFrameLocks/>
          </p:cNvGraphicFramePr>
          <p:nvPr/>
        </p:nvGraphicFramePr>
        <p:xfrm>
          <a:off x="7997825" y="2281238"/>
          <a:ext cx="4683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7" name="公式" r:id="rId3" imgW="457335" imgH="304830" progId="Equation.3">
                  <p:embed/>
                </p:oleObj>
              </mc:Choice>
              <mc:Fallback>
                <p:oleObj name="公式" r:id="rId3" imgW="457335" imgH="30483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997825" y="2281238"/>
                        <a:ext cx="4683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2" name="Line 14"/>
          <p:cNvSpPr>
            <a:spLocks noChangeShapeType="1"/>
          </p:cNvSpPr>
          <p:nvPr/>
        </p:nvSpPr>
        <p:spPr bwMode="blackWhite">
          <a:xfrm flipV="1">
            <a:off x="7289800" y="2484438"/>
            <a:ext cx="533400" cy="685800"/>
          </a:xfrm>
          <a:prstGeom prst="line">
            <a:avLst/>
          </a:prstGeom>
          <a:noFill/>
          <a:ln w="38100">
            <a:solidFill>
              <a:srgbClr val="0033CC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3" name="AutoShape 15"/>
          <p:cNvSpPr>
            <a:spLocks noChangeArrowheads="1"/>
          </p:cNvSpPr>
          <p:nvPr/>
        </p:nvSpPr>
        <p:spPr bwMode="blackWhite">
          <a:xfrm>
            <a:off x="7380288" y="1503363"/>
            <a:ext cx="576262" cy="612775"/>
          </a:xfrm>
          <a:prstGeom prst="wedgeRectCallout">
            <a:avLst>
              <a:gd name="adj1" fmla="val 3444"/>
              <a:gd name="adj2" fmla="val 157255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400" b="1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</a:t>
            </a:r>
            <a:endParaRPr lang="en-US" altLang="zh-CN" sz="2400" i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16784" name="Object 16"/>
          <p:cNvGraphicFramePr>
            <a:graphicFrameLocks/>
          </p:cNvGraphicFramePr>
          <p:nvPr/>
        </p:nvGraphicFramePr>
        <p:xfrm>
          <a:off x="900113" y="2492375"/>
          <a:ext cx="13335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8" name="Equation" r:id="rId5" imgW="1323922" imgH="304830" progId="Equation.3">
                  <p:embed/>
                </p:oleObj>
              </mc:Choice>
              <mc:Fallback>
                <p:oleObj name="Equation" r:id="rId5" imgW="1323922" imgH="30483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00113" y="2492375"/>
                        <a:ext cx="13335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5" name="Object 17"/>
          <p:cNvGraphicFramePr>
            <a:graphicFrameLocks/>
          </p:cNvGraphicFramePr>
          <p:nvPr/>
        </p:nvGraphicFramePr>
        <p:xfrm>
          <a:off x="2843213" y="2276475"/>
          <a:ext cx="198596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69" name="公式" r:id="rId7" imgW="1981155" imgH="819180" progId="Equation.3">
                  <p:embed/>
                </p:oleObj>
              </mc:Choice>
              <mc:Fallback>
                <p:oleObj name="公式" r:id="rId7" imgW="1981155" imgH="8191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843213" y="2276475"/>
                        <a:ext cx="198596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6" name="Object 18"/>
          <p:cNvGraphicFramePr>
            <a:graphicFrameLocks/>
          </p:cNvGraphicFramePr>
          <p:nvPr/>
        </p:nvGraphicFramePr>
        <p:xfrm>
          <a:off x="900113" y="3357563"/>
          <a:ext cx="32353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0" name="公式" r:id="rId9" imgW="3219444" imgH="380970" progId="Equation.3">
                  <p:embed/>
                </p:oleObj>
              </mc:Choice>
              <mc:Fallback>
                <p:oleObj name="公式" r:id="rId9" imgW="3219444" imgH="38097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900113" y="3357563"/>
                        <a:ext cx="32353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7" name="Object 19"/>
          <p:cNvGraphicFramePr>
            <a:graphicFrameLocks/>
          </p:cNvGraphicFramePr>
          <p:nvPr/>
        </p:nvGraphicFramePr>
        <p:xfrm>
          <a:off x="6800850" y="4000500"/>
          <a:ext cx="874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1" name="Equation" r:id="rId11" imgW="866857" imgH="419040" progId="Equation.3">
                  <p:embed/>
                </p:oleObj>
              </mc:Choice>
              <mc:Fallback>
                <p:oleObj name="Equation" r:id="rId11" imgW="866857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800850" y="4000500"/>
                        <a:ext cx="874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8" name="Object 20"/>
          <p:cNvGraphicFramePr>
            <a:graphicFrameLocks/>
          </p:cNvGraphicFramePr>
          <p:nvPr/>
        </p:nvGraphicFramePr>
        <p:xfrm>
          <a:off x="684213" y="3933825"/>
          <a:ext cx="528478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2" name="公式" r:id="rId13" imgW="5286502" imgH="1209600" progId="Equation.3">
                  <p:embed/>
                </p:oleObj>
              </mc:Choice>
              <mc:Fallback>
                <p:oleObj name="公式" r:id="rId13" imgW="5286502" imgH="1209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684213" y="3933825"/>
                        <a:ext cx="5284787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9" name="Text Box 21"/>
          <p:cNvSpPr txBox="1">
            <a:spLocks noChangeArrowheads="1"/>
          </p:cNvSpPr>
          <p:nvPr/>
        </p:nvSpPr>
        <p:spPr bwMode="blackWhite">
          <a:xfrm>
            <a:off x="3000375" y="1571625"/>
            <a:ext cx="1447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取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l</a:t>
            </a:r>
          </a:p>
        </p:txBody>
      </p:sp>
      <p:sp>
        <p:nvSpPr>
          <p:cNvPr id="416790" name="AutoShape 22"/>
          <p:cNvSpPr>
            <a:spLocks noChangeArrowheads="1"/>
          </p:cNvSpPr>
          <p:nvPr/>
        </p:nvSpPr>
        <p:spPr bwMode="blackWhite">
          <a:xfrm>
            <a:off x="4089400" y="1689100"/>
            <a:ext cx="609600" cy="303213"/>
          </a:xfrm>
          <a:prstGeom prst="rightArrow">
            <a:avLst>
              <a:gd name="adj1" fmla="val 50000"/>
              <a:gd name="adj2" fmla="val 50262"/>
            </a:avLst>
          </a:prstGeom>
          <a:solidFill>
            <a:srgbClr val="FFCC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6791" name="Text Box 23"/>
          <p:cNvSpPr txBox="1">
            <a:spLocks noChangeArrowheads="1"/>
          </p:cNvSpPr>
          <p:nvPr/>
        </p:nvSpPr>
        <p:spPr bwMode="blackWhite">
          <a:xfrm>
            <a:off x="4997450" y="1528763"/>
            <a:ext cx="18288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m = 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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800" i="1">
                <a:latin typeface="楷体_GB2312" pitchFamily="49" charset="-122"/>
                <a:ea typeface="楷体_GB2312" pitchFamily="49" charset="-122"/>
              </a:rPr>
              <a:t>l</a:t>
            </a:r>
            <a:endParaRPr lang="en-US" altLang="zh-CN" sz="2400" i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6792" name="AutoShape 24"/>
          <p:cNvSpPr>
            <a:spLocks noChangeArrowheads="1"/>
          </p:cNvSpPr>
          <p:nvPr/>
        </p:nvSpPr>
        <p:spPr bwMode="blackWhite">
          <a:xfrm>
            <a:off x="6708775" y="4673600"/>
            <a:ext cx="1463675" cy="431800"/>
          </a:xfrm>
          <a:prstGeom prst="wedgeRoundRectCallout">
            <a:avLst>
              <a:gd name="adj1" fmla="val -23208"/>
              <a:gd name="adj2" fmla="val -109926"/>
              <a:gd name="adj3" fmla="val 16667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2" tIns="45715" rIns="91432" bIns="45715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几何对称性</a:t>
            </a:r>
          </a:p>
        </p:txBody>
      </p:sp>
      <p:sp>
        <p:nvSpPr>
          <p:cNvPr id="416793" name="Text Box 25"/>
          <p:cNvSpPr txBox="1">
            <a:spLocks noChangeArrowheads="1"/>
          </p:cNvSpPr>
          <p:nvPr/>
        </p:nvSpPr>
        <p:spPr bwMode="blackWhite">
          <a:xfrm>
            <a:off x="684213" y="5516563"/>
            <a:ext cx="515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CC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弯曲铁丝的质心并不在铁丝上</a:t>
            </a:r>
          </a:p>
        </p:txBody>
      </p:sp>
      <p:sp>
        <p:nvSpPr>
          <p:cNvPr id="416796" name="Text Box 28"/>
          <p:cNvSpPr txBox="1">
            <a:spLocks noChangeArrowheads="1"/>
          </p:cNvSpPr>
          <p:nvPr/>
        </p:nvSpPr>
        <p:spPr bwMode="blackWhite">
          <a:xfrm>
            <a:off x="250825" y="981075"/>
            <a:ext cx="4897438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82793" rIns="91432" bIns="8279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求  它的质心位置</a:t>
            </a:r>
          </a:p>
        </p:txBody>
      </p:sp>
      <p:sp>
        <p:nvSpPr>
          <p:cNvPr id="416798" name="Arc 30"/>
          <p:cNvSpPr>
            <a:spLocks/>
          </p:cNvSpPr>
          <p:nvPr/>
        </p:nvSpPr>
        <p:spPr bwMode="blackWhite">
          <a:xfrm rot="-2806069">
            <a:off x="7115969" y="2899569"/>
            <a:ext cx="622300" cy="474662"/>
          </a:xfrm>
          <a:custGeom>
            <a:avLst/>
            <a:gdLst>
              <a:gd name="T0" fmla="*/ 622300 w 19584"/>
              <a:gd name="T1" fmla="*/ 288926 h 14968"/>
              <a:gd name="T2" fmla="*/ 494847 w 19584"/>
              <a:gd name="T3" fmla="*/ 474662 h 14968"/>
              <a:gd name="T4" fmla="*/ 0 w 19584"/>
              <a:gd name="T5" fmla="*/ 0 h 149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584" h="14968" fill="none" extrusionOk="0">
                <a:moveTo>
                  <a:pt x="19584" y="9111"/>
                </a:moveTo>
                <a:cubicBezTo>
                  <a:pt x="18579" y="11271"/>
                  <a:pt x="17223" y="13250"/>
                  <a:pt x="15573" y="14968"/>
                </a:cubicBezTo>
              </a:path>
              <a:path w="19584" h="14968" stroke="0" extrusionOk="0">
                <a:moveTo>
                  <a:pt x="19584" y="9111"/>
                </a:moveTo>
                <a:cubicBezTo>
                  <a:pt x="18579" y="11271"/>
                  <a:pt x="17223" y="13250"/>
                  <a:pt x="15573" y="14968"/>
                </a:cubicBezTo>
                <a:lnTo>
                  <a:pt x="0" y="0"/>
                </a:lnTo>
                <a:lnTo>
                  <a:pt x="19584" y="9111"/>
                </a:lnTo>
                <a:close/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99" name="Arc 31"/>
          <p:cNvSpPr>
            <a:spLocks/>
          </p:cNvSpPr>
          <p:nvPr/>
        </p:nvSpPr>
        <p:spPr bwMode="blackWhite">
          <a:xfrm rot="-4553798">
            <a:off x="7155657" y="2766219"/>
            <a:ext cx="595312" cy="495300"/>
          </a:xfrm>
          <a:custGeom>
            <a:avLst/>
            <a:gdLst>
              <a:gd name="T0" fmla="*/ 595312 w 18811"/>
              <a:gd name="T1" fmla="*/ 338817 h 15519"/>
              <a:gd name="T2" fmla="*/ 475465 w 18811"/>
              <a:gd name="T3" fmla="*/ 495300 h 15519"/>
              <a:gd name="T4" fmla="*/ 0 w 18811"/>
              <a:gd name="T5" fmla="*/ 0 h 155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811" h="15519" fill="none" extrusionOk="0">
                <a:moveTo>
                  <a:pt x="18811" y="10616"/>
                </a:moveTo>
                <a:cubicBezTo>
                  <a:pt x="17790" y="12423"/>
                  <a:pt x="16515" y="14075"/>
                  <a:pt x="15024" y="15519"/>
                </a:cubicBezTo>
              </a:path>
              <a:path w="18811" h="15519" stroke="0" extrusionOk="0">
                <a:moveTo>
                  <a:pt x="18811" y="10616"/>
                </a:moveTo>
                <a:cubicBezTo>
                  <a:pt x="17790" y="12423"/>
                  <a:pt x="16515" y="14075"/>
                  <a:pt x="15024" y="15519"/>
                </a:cubicBezTo>
                <a:lnTo>
                  <a:pt x="0" y="0"/>
                </a:lnTo>
                <a:lnTo>
                  <a:pt x="18811" y="10616"/>
                </a:lnTo>
                <a:close/>
              </a:path>
            </a:pathLst>
          </a:cu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800" name="Arc 32"/>
          <p:cNvSpPr>
            <a:spLocks/>
          </p:cNvSpPr>
          <p:nvPr/>
        </p:nvSpPr>
        <p:spPr bwMode="blackWhite">
          <a:xfrm rot="-5400000">
            <a:off x="7494588" y="2370138"/>
            <a:ext cx="542925" cy="638175"/>
          </a:xfrm>
          <a:custGeom>
            <a:avLst/>
            <a:gdLst>
              <a:gd name="T0" fmla="*/ 542925 w 17043"/>
              <a:gd name="T1" fmla="*/ 420726 h 20130"/>
              <a:gd name="T2" fmla="*/ 249530 w 17043"/>
              <a:gd name="T3" fmla="*/ 638175 h 20130"/>
              <a:gd name="T4" fmla="*/ 0 w 17043"/>
              <a:gd name="T5" fmla="*/ 0 h 2013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043" h="20130" fill="none" extrusionOk="0">
                <a:moveTo>
                  <a:pt x="17042" y="13270"/>
                </a:moveTo>
                <a:cubicBezTo>
                  <a:pt x="14647" y="16346"/>
                  <a:pt x="11465" y="18716"/>
                  <a:pt x="7832" y="20129"/>
                </a:cubicBezTo>
              </a:path>
              <a:path w="17043" h="20130" stroke="0" extrusionOk="0">
                <a:moveTo>
                  <a:pt x="17042" y="13270"/>
                </a:moveTo>
                <a:cubicBezTo>
                  <a:pt x="14647" y="16346"/>
                  <a:pt x="11465" y="18716"/>
                  <a:pt x="7832" y="20129"/>
                </a:cubicBezTo>
                <a:lnTo>
                  <a:pt x="0" y="0"/>
                </a:lnTo>
                <a:lnTo>
                  <a:pt x="17042" y="13270"/>
                </a:lnTo>
                <a:close/>
              </a:path>
            </a:pathLst>
          </a:cu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6801" name="Object 33"/>
          <p:cNvGraphicFramePr>
            <a:graphicFrameLocks noChangeAspect="1"/>
          </p:cNvGraphicFramePr>
          <p:nvPr/>
        </p:nvGraphicFramePr>
        <p:xfrm>
          <a:off x="7235825" y="549275"/>
          <a:ext cx="16668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73" name="公式" r:id="rId15" imgW="774364" imgH="469696" progId="Equation.3">
                  <p:embed/>
                </p:oleObj>
              </mc:Choice>
              <mc:Fallback>
                <p:oleObj name="公式" r:id="rId15" imgW="774364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7235825" y="549275"/>
                        <a:ext cx="1666875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3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6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1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autoUpdateAnimBg="0"/>
      <p:bldP spid="416771" grpId="0" autoUpdateAnimBg="0"/>
      <p:bldP spid="416772" grpId="0" autoUpdateAnimBg="0"/>
      <p:bldP spid="416773" grpId="0" animBg="1"/>
      <p:bldP spid="416774" grpId="0" animBg="1"/>
      <p:bldP spid="416775" grpId="0" autoUpdateAnimBg="0"/>
      <p:bldP spid="416776" grpId="0" autoUpdateAnimBg="0"/>
      <p:bldP spid="416777" grpId="0" autoUpdateAnimBg="0"/>
      <p:bldP spid="416778" grpId="0" animBg="1"/>
      <p:bldP spid="416779" grpId="0" animBg="1"/>
      <p:bldP spid="416780" grpId="0" autoUpdateAnimBg="0"/>
      <p:bldP spid="416782" grpId="0" animBg="1"/>
      <p:bldP spid="416783" grpId="0" animBg="1" autoUpdateAnimBg="0"/>
      <p:bldP spid="416789" grpId="0" autoUpdateAnimBg="0"/>
      <p:bldP spid="416790" grpId="0" animBg="1"/>
      <p:bldP spid="416791" grpId="0" autoUpdateAnimBg="0"/>
      <p:bldP spid="416792" grpId="0" animBg="1" autoUpdateAnimBg="0"/>
      <p:bldP spid="416793" grpId="0" autoUpdateAnimBg="0"/>
      <p:bldP spid="416796" grpId="0" autoUpdateAnimBg="0"/>
      <p:bldP spid="416798" grpId="0" animBg="1"/>
      <p:bldP spid="416799" grpId="0" animBg="1"/>
      <p:bldP spid="4168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ChangeArrowheads="1"/>
          </p:cNvSpPr>
          <p:nvPr/>
        </p:nvSpPr>
        <p:spPr bwMode="auto">
          <a:xfrm>
            <a:off x="380999" y="515938"/>
            <a:ext cx="411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、质心运动定理</a:t>
            </a:r>
          </a:p>
        </p:txBody>
      </p:sp>
      <p:graphicFrame>
        <p:nvGraphicFramePr>
          <p:cNvPr id="417795" name="Object 3"/>
          <p:cNvGraphicFramePr>
            <a:graphicFrameLocks noChangeAspect="1"/>
          </p:cNvGraphicFramePr>
          <p:nvPr/>
        </p:nvGraphicFramePr>
        <p:xfrm>
          <a:off x="395288" y="1757363"/>
          <a:ext cx="2286000" cy="137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3" imgW="895221" imgH="714420" progId="Equation.3">
                  <p:embed/>
                </p:oleObj>
              </mc:Choice>
              <mc:Fallback>
                <p:oleObj name="Equation" r:id="rId3" imgW="895221" imgH="7144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57363"/>
                        <a:ext cx="2286000" cy="137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796" name="Object 4"/>
          <p:cNvGraphicFramePr>
            <a:graphicFrameLocks noChangeAspect="1"/>
          </p:cNvGraphicFramePr>
          <p:nvPr/>
        </p:nvGraphicFramePr>
        <p:xfrm>
          <a:off x="3962400" y="1797050"/>
          <a:ext cx="3886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5" imgW="1362010" imgH="495180" progId="Equation.3">
                  <p:embed/>
                </p:oleObj>
              </mc:Choice>
              <mc:Fallback>
                <p:oleObj name="Equation" r:id="rId5" imgW="1362010" imgH="4951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797050"/>
                        <a:ext cx="3886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381000" y="1189038"/>
            <a:ext cx="2103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质心位置</a:t>
            </a:r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4343400" y="1035050"/>
            <a:ext cx="2676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两端同时求导</a:t>
            </a:r>
          </a:p>
        </p:txBody>
      </p:sp>
      <p:graphicFrame>
        <p:nvGraphicFramePr>
          <p:cNvPr id="417799" name="Object 7"/>
          <p:cNvGraphicFramePr>
            <a:graphicFrameLocks noChangeAspect="1"/>
          </p:cNvGraphicFramePr>
          <p:nvPr/>
        </p:nvGraphicFramePr>
        <p:xfrm>
          <a:off x="2628900" y="3343275"/>
          <a:ext cx="546893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7" imgW="1695354" imgH="476280" progId="Equation.3">
                  <p:embed/>
                </p:oleObj>
              </mc:Choice>
              <mc:Fallback>
                <p:oleObj name="Equation" r:id="rId7" imgW="1695354" imgH="47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343275"/>
                        <a:ext cx="546893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0" name="Rectangle 8"/>
          <p:cNvSpPr>
            <a:spLocks noChangeArrowheads="1"/>
          </p:cNvSpPr>
          <p:nvPr/>
        </p:nvSpPr>
        <p:spPr bwMode="auto">
          <a:xfrm>
            <a:off x="457200" y="4538663"/>
            <a:ext cx="83058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结论：系统内各质点动量的矢量和等于系统质心的速度乘以系统的总质量。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-----</a:t>
            </a:r>
            <a:r>
              <a:rPr kumimoji="1" lang="zh-CN" altLang="en-US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即可以用质心一点的动量代替质点系的动量</a:t>
            </a:r>
            <a:r>
              <a:rPr kumimoji="1" lang="en-US" altLang="zh-CN" sz="32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4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utoUpdateAnimBg="0"/>
      <p:bldP spid="417797" grpId="0" autoUpdateAnimBg="0"/>
      <p:bldP spid="417798" grpId="0" autoUpdateAnimBg="0"/>
      <p:bldP spid="41780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8818" name="Object 2"/>
          <p:cNvGraphicFramePr>
            <a:graphicFrameLocks noChangeAspect="1"/>
          </p:cNvGraphicFramePr>
          <p:nvPr/>
        </p:nvGraphicFramePr>
        <p:xfrm>
          <a:off x="255588" y="1809750"/>
          <a:ext cx="6248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3" name="公式" r:id="rId4" imgW="2400401" imgH="495180" progId="Equation.3">
                  <p:embed/>
                </p:oleObj>
              </mc:Choice>
              <mc:Fallback>
                <p:oleObj name="公式" r:id="rId4" imgW="2400401" imgH="4951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55588" y="1809750"/>
                        <a:ext cx="62484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/>
          <p:cNvSpPr>
            <a:spLocks noChangeArrowheads="1"/>
          </p:cNvSpPr>
          <p:nvPr/>
        </p:nvSpPr>
        <p:spPr bwMode="blackWhite">
          <a:xfrm>
            <a:off x="228600" y="722313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两端同时再求导</a:t>
            </a:r>
          </a:p>
        </p:txBody>
      </p:sp>
      <p:graphicFrame>
        <p:nvGraphicFramePr>
          <p:cNvPr id="418820" name="Object 4"/>
          <p:cNvGraphicFramePr>
            <a:graphicFrameLocks noChangeAspect="1"/>
          </p:cNvGraphicFramePr>
          <p:nvPr/>
        </p:nvGraphicFramePr>
        <p:xfrm>
          <a:off x="4191000" y="722313"/>
          <a:ext cx="449580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4" name="Equation" r:id="rId6" imgW="1695354" imgH="476280" progId="Equation.3">
                  <p:embed/>
                </p:oleObj>
              </mc:Choice>
              <mc:Fallback>
                <p:oleObj name="Equation" r:id="rId6" imgW="1695354" imgH="476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191000" y="722313"/>
                        <a:ext cx="4495800" cy="915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1" name="Object 5"/>
          <p:cNvGraphicFramePr>
            <a:graphicFrameLocks noChangeAspect="1"/>
          </p:cNvGraphicFramePr>
          <p:nvPr/>
        </p:nvGraphicFramePr>
        <p:xfrm>
          <a:off x="2276475" y="3005138"/>
          <a:ext cx="3455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25" name="公式" r:id="rId8" imgW="1040948" imgH="406224" progId="Equation.3">
                  <p:embed/>
                </p:oleObj>
              </mc:Choice>
              <mc:Fallback>
                <p:oleObj name="公式" r:id="rId8" imgW="104094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276475" y="3005138"/>
                        <a:ext cx="3455988" cy="91440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2" name="Rectangle 6"/>
          <p:cNvSpPr>
            <a:spLocks noChangeArrowheads="1"/>
          </p:cNvSpPr>
          <p:nvPr/>
        </p:nvSpPr>
        <p:spPr bwMode="blackWhite">
          <a:xfrm>
            <a:off x="684213" y="4149725"/>
            <a:ext cx="6781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系统所受合外力等于系统的总质量乘以质心的加速度</a:t>
            </a:r>
            <a:r>
              <a:rPr kumimoji="1" lang="en-US" altLang="zh-CN" sz="3200" b="1">
                <a:latin typeface="楷体_GB2312" pitchFamily="49" charset="-122"/>
                <a:ea typeface="楷体_GB2312" pitchFamily="49" charset="-122"/>
              </a:rPr>
              <a:t>---</a:t>
            </a:r>
            <a:r>
              <a:rPr kumimoji="1" lang="zh-CN" altLang="en-US" sz="32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质心运动定律</a:t>
            </a:r>
          </a:p>
        </p:txBody>
      </p:sp>
      <p:sp>
        <p:nvSpPr>
          <p:cNvPr id="418823" name="Rectangle 7"/>
          <p:cNvSpPr>
            <a:spLocks noChangeArrowheads="1"/>
          </p:cNvSpPr>
          <p:nvPr/>
        </p:nvSpPr>
        <p:spPr bwMode="blackWhite">
          <a:xfrm>
            <a:off x="684213" y="5445125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实际在质心位置处可能既无质量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又未受力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771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2" grpId="0" autoUpdateAnimBg="0"/>
      <p:bldP spid="41882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/>
          <p:cNvSpPr txBox="1">
            <a:spLocks noChangeArrowheads="1"/>
          </p:cNvSpPr>
          <p:nvPr/>
        </p:nvSpPr>
        <p:spPr bwMode="auto">
          <a:xfrm>
            <a:off x="0" y="549275"/>
            <a:ext cx="6992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系统内力不会影响质心的运动，</a:t>
            </a:r>
            <a:endParaRPr kumimoji="1" lang="zh-CN" altLang="en-US" sz="240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19843" name="Picture 3" descr="扳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4067175" y="1052513"/>
            <a:ext cx="47371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44" name="Text Box 4"/>
          <p:cNvSpPr txBox="1">
            <a:spLocks noChangeArrowheads="1"/>
          </p:cNvSpPr>
          <p:nvPr/>
        </p:nvSpPr>
        <p:spPr bwMode="auto">
          <a:xfrm>
            <a:off x="228600" y="1171575"/>
            <a:ext cx="443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▲ 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在光滑水平面上滑动</a:t>
            </a:r>
          </a:p>
        </p:txBody>
      </p:sp>
      <p:pic>
        <p:nvPicPr>
          <p:cNvPr id="419845" name="Picture 5" descr="质心运动定理-运动员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9"/>
          <a:stretch>
            <a:fillRect/>
          </a:stretch>
        </p:blipFill>
        <p:spPr bwMode="auto">
          <a:xfrm>
            <a:off x="4643438" y="2636838"/>
            <a:ext cx="4211637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46" name="Text Box 6"/>
          <p:cNvSpPr txBox="1">
            <a:spLocks noChangeArrowheads="1"/>
          </p:cNvSpPr>
          <p:nvPr/>
        </p:nvSpPr>
        <p:spPr bwMode="auto">
          <a:xfrm>
            <a:off x="552450" y="1720850"/>
            <a:ext cx="2039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的扳手，</a:t>
            </a:r>
          </a:p>
        </p:txBody>
      </p:sp>
      <p:sp>
        <p:nvSpPr>
          <p:cNvPr id="419847" name="Text Box 7"/>
          <p:cNvSpPr txBox="1">
            <a:spLocks noChangeArrowheads="1"/>
          </p:cNvSpPr>
          <p:nvPr/>
        </p:nvSpPr>
        <p:spPr bwMode="auto">
          <a:xfrm>
            <a:off x="179388" y="2781300"/>
            <a:ext cx="421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▲ 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做跳马落地动作的运</a:t>
            </a:r>
          </a:p>
        </p:txBody>
      </p:sp>
      <p:sp>
        <p:nvSpPr>
          <p:cNvPr id="419848" name="Rectangle 8"/>
          <p:cNvSpPr>
            <a:spLocks noChangeArrowheads="1"/>
          </p:cNvSpPr>
          <p:nvPr/>
        </p:nvSpPr>
        <p:spPr bwMode="auto">
          <a:xfrm>
            <a:off x="611188" y="3357563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动员尽管在翻转，但</a:t>
            </a:r>
          </a:p>
        </p:txBody>
      </p:sp>
      <p:pic>
        <p:nvPicPr>
          <p:cNvPr id="419849" name="Picture 9" descr="打炮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581525"/>
            <a:ext cx="3084512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50" name="Rectangle 10"/>
          <p:cNvSpPr>
            <a:spLocks noChangeArrowheads="1"/>
          </p:cNvSpPr>
          <p:nvPr/>
        </p:nvSpPr>
        <p:spPr bwMode="auto">
          <a:xfrm>
            <a:off x="0" y="4797425"/>
            <a:ext cx="633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▲ </a:t>
            </a: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爆炸的焰火弹虽然碎片四散，</a:t>
            </a:r>
          </a:p>
        </p:txBody>
      </p:sp>
      <p:sp>
        <p:nvSpPr>
          <p:cNvPr id="419851" name="Rectangle 11"/>
          <p:cNvSpPr>
            <a:spLocks noChangeArrowheads="1"/>
          </p:cNvSpPr>
          <p:nvPr/>
        </p:nvSpPr>
        <p:spPr bwMode="auto">
          <a:xfrm>
            <a:off x="539750" y="5589588"/>
            <a:ext cx="4773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但其质心仍在做抛物线运动</a:t>
            </a:r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68313" y="3933825"/>
            <a:ext cx="3903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其质心仍做抛物线运动</a:t>
            </a:r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6253163" y="476250"/>
            <a:ext cx="1811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例如：</a:t>
            </a:r>
          </a:p>
        </p:txBody>
      </p:sp>
      <p:sp>
        <p:nvSpPr>
          <p:cNvPr id="419854" name="Rectangle 14"/>
          <p:cNvSpPr>
            <a:spLocks noChangeArrowheads="1"/>
          </p:cNvSpPr>
          <p:nvPr/>
        </p:nvSpPr>
        <p:spPr bwMode="auto">
          <a:xfrm>
            <a:off x="1763713" y="1700213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其质心做匀</a:t>
            </a:r>
          </a:p>
        </p:txBody>
      </p:sp>
      <p:sp>
        <p:nvSpPr>
          <p:cNvPr id="419855" name="Rectangle 15"/>
          <p:cNvSpPr>
            <a:spLocks noChangeArrowheads="1"/>
          </p:cNvSpPr>
          <p:nvPr/>
        </p:nvSpPr>
        <p:spPr bwMode="auto">
          <a:xfrm>
            <a:off x="539750" y="2205038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速直线运动</a:t>
            </a:r>
          </a:p>
        </p:txBody>
      </p:sp>
    </p:spTree>
    <p:extLst>
      <p:ext uri="{BB962C8B-B14F-4D97-AF65-F5344CB8AC3E}">
        <p14:creationId xmlns:p14="http://schemas.microsoft.com/office/powerpoint/2010/main" val="348085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utoUpdateAnimBg="0"/>
      <p:bldP spid="419844" grpId="0" autoUpdateAnimBg="0"/>
      <p:bldP spid="419846" grpId="0" autoUpdateAnimBg="0"/>
      <p:bldP spid="419847" grpId="0" autoUpdateAnimBg="0"/>
      <p:bldP spid="419848" grpId="0" autoUpdateAnimBg="0"/>
      <p:bldP spid="419850" grpId="0" autoUpdateAnimBg="0"/>
      <p:bldP spid="419851" grpId="0" autoUpdateAnimBg="0"/>
      <p:bldP spid="419852" grpId="0" autoUpdateAnimBg="0"/>
      <p:bldP spid="419853" grpId="0" autoUpdateAnimBg="0"/>
      <p:bldP spid="419854" grpId="0" autoUpdateAnimBg="0"/>
      <p:bldP spid="41985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41997" r:id="rId2" imgW="7921714" imgH="5161905"/>
        </mc:Choice>
        <mc:Fallback>
          <p:control r:id="rId2" imgW="7921714" imgH="5161905">
            <p:pic>
              <p:nvPicPr>
                <p:cNvPr id="2" name="obj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5650" y="858838"/>
                  <a:ext cx="7920038" cy="5162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518216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/>
          </p:cNvSpPr>
          <p:nvPr/>
        </p:nvSpPr>
        <p:spPr bwMode="blackWhite">
          <a:xfrm>
            <a:off x="1754188" y="332656"/>
            <a:ext cx="69326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质点系的运动情况可能很复杂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但此质点系的质心的运动却相当简单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blackWhite">
          <a:xfrm>
            <a:off x="685800" y="408856"/>
            <a:ext cx="609600" cy="946150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00FFFF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意义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30225" y="1424966"/>
            <a:ext cx="8218488" cy="1639887"/>
            <a:chOff x="530225" y="2220913"/>
            <a:chExt cx="8218488" cy="1639887"/>
          </a:xfrm>
        </p:grpSpPr>
        <p:sp>
          <p:nvSpPr>
            <p:cNvPr id="422917" name="Rectangle 5"/>
            <p:cNvSpPr>
              <a:spLocks noChangeArrowheads="1"/>
            </p:cNvSpPr>
            <p:nvPr/>
          </p:nvSpPr>
          <p:spPr bwMode="blackWhite">
            <a:xfrm>
              <a:off x="530225" y="2220913"/>
              <a:ext cx="8218488" cy="1373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32" tIns="45715" rIns="91432" bIns="45715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当质点系所受合外力为零时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该质点系总动量保</a:t>
              </a:r>
            </a:p>
            <a:p>
              <a:endParaRPr kumimoji="1"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  <a:p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持不变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由            知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1" lang="zh-CN" altLang="en-US" sz="2800" b="1" dirty="0">
                  <a:latin typeface="楷体_GB2312" pitchFamily="49" charset="-122"/>
                  <a:ea typeface="楷体_GB2312" pitchFamily="49" charset="-122"/>
                </a:rPr>
                <a:t>质心速度保持不变</a:t>
              </a:r>
              <a:r>
                <a:rPr kumimoji="1" lang="en-US" altLang="zh-CN" sz="2800" b="1" dirty="0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88069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1194212"/>
                </p:ext>
              </p:extLst>
            </p:nvPr>
          </p:nvGraphicFramePr>
          <p:xfrm>
            <a:off x="2484438" y="2797175"/>
            <a:ext cx="1584325" cy="1063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2" name="Equation" r:id="rId3" imgW="895221" imgH="419040" progId="Equation.3">
                    <p:embed/>
                  </p:oleObj>
                </mc:Choice>
                <mc:Fallback>
                  <p:oleObj name="Equation" r:id="rId3" imgW="895221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blackWhite">
                        <a:xfrm>
                          <a:off x="2484438" y="2797175"/>
                          <a:ext cx="1584325" cy="1063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2919" name="Rectangle 7"/>
          <p:cNvSpPr>
            <a:spLocks noChangeArrowheads="1"/>
          </p:cNvSpPr>
          <p:nvPr/>
        </p:nvSpPr>
        <p:spPr bwMode="blackWhite">
          <a:xfrm>
            <a:off x="451477" y="3068960"/>
            <a:ext cx="8001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动量守恒定律又可表述为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当一质点系所受合外力为零时</a:t>
            </a: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楷体_GB2312" pitchFamily="49" charset="-122"/>
                <a:ea typeface="楷体_GB2312" pitchFamily="49" charset="-122"/>
              </a:rPr>
              <a:t>其质心速度保持不变。</a:t>
            </a:r>
          </a:p>
        </p:txBody>
      </p:sp>
      <p:sp>
        <p:nvSpPr>
          <p:cNvPr id="8" name="Text Box 10">
            <a:hlinkClick r:id="rId5" action="ppaction://hlinkfile"/>
          </p:cNvPr>
          <p:cNvSpPr txBox="1">
            <a:spLocks noChangeArrowheads="1"/>
          </p:cNvSpPr>
          <p:nvPr/>
        </p:nvSpPr>
        <p:spPr bwMode="auto">
          <a:xfrm>
            <a:off x="215900" y="4275375"/>
            <a:ext cx="8785225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Aft>
                <a:spcPct val="25000"/>
              </a:spcAft>
              <a:defRPr/>
            </a:pPr>
            <a:r>
              <a:rPr kumimoji="1"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质心的两个重要性质</a:t>
            </a: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Wingdings" pitchFamily="2" charset="2"/>
              </a:rPr>
              <a:t>: </a:t>
            </a:r>
            <a:r>
              <a:rPr kumimoji="1" lang="en-US" altLang="zh-CN" sz="2400" b="1" dirty="0">
                <a:solidFill>
                  <a:srgbClr val="DDDDDD"/>
                </a:solidFill>
                <a:cs typeface="Times New Roman" pitchFamily="18" charset="0"/>
                <a:sym typeface="Wingdings" pitchFamily="2" charset="2"/>
              </a:rPr>
              <a:t>(L)</a:t>
            </a:r>
            <a:endParaRPr kumimoji="1" lang="en-US" altLang="zh-CN" sz="2400" b="1" dirty="0">
              <a:solidFill>
                <a:srgbClr val="DDDDDD"/>
              </a:solidFill>
              <a:cs typeface="Times New Roman" pitchFamily="18" charset="0"/>
            </a:endParaRPr>
          </a:p>
          <a:p>
            <a:pPr>
              <a:lnSpc>
                <a:spcPct val="105000"/>
              </a:lnSpc>
              <a:spcAft>
                <a:spcPct val="25000"/>
              </a:spcAft>
              <a:defRPr/>
            </a:pPr>
            <a:r>
              <a:rPr kumimoji="1"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   </a:t>
            </a:r>
            <a:r>
              <a:rPr kumimoji="1" lang="en-US" altLang="zh-CN" sz="2400" b="1" dirty="0">
                <a:cs typeface="Times New Roman" pitchFamily="18" charset="0"/>
              </a:rPr>
              <a:t>(1) </a:t>
            </a:r>
            <a:r>
              <a:rPr kumimoji="1" lang="zh-CN" altLang="en-US" sz="2400" b="1" dirty="0">
                <a:cs typeface="Times New Roman" pitchFamily="18" charset="0"/>
              </a:rPr>
              <a:t>系统</a:t>
            </a:r>
            <a:r>
              <a:rPr kumimoji="1" lang="zh-CN" altLang="en-US" sz="2400" b="1" dirty="0">
                <a:cs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400" b="1" i="1" dirty="0"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sz="2400" b="1" dirty="0">
                <a:cs typeface="Times New Roman" pitchFamily="18" charset="0"/>
                <a:sym typeface="Symbol" pitchFamily="18" charset="2"/>
              </a:rPr>
              <a:t>=0</a:t>
            </a:r>
            <a:r>
              <a:rPr kumimoji="1" lang="zh-CN" altLang="en-US" sz="2400" b="1" dirty="0">
                <a:cs typeface="Times New Roman" pitchFamily="18" charset="0"/>
              </a:rPr>
              <a:t>时</a:t>
            </a:r>
            <a:r>
              <a:rPr kumimoji="1" lang="en-US" altLang="zh-CN" sz="2400" b="1" dirty="0">
                <a:cs typeface="Times New Roman" pitchFamily="18" charset="0"/>
              </a:rPr>
              <a:t>, </a:t>
            </a:r>
            <a:r>
              <a:rPr kumimoji="1" lang="zh-CN" altLang="en-US" sz="2400" b="1" dirty="0">
                <a:cs typeface="Times New Roman" pitchFamily="18" charset="0"/>
              </a:rPr>
              <a:t>质心的速度为一恒矢量</a:t>
            </a:r>
            <a:r>
              <a:rPr kumimoji="1" lang="en-US" altLang="zh-CN" sz="2400" b="1" dirty="0">
                <a:cs typeface="Times New Roman" pitchFamily="18" charset="0"/>
              </a:rPr>
              <a:t>. </a:t>
            </a:r>
            <a:r>
              <a:rPr kumimoji="1" lang="zh-CN" altLang="en-US" sz="2400" b="1" dirty="0">
                <a:cs typeface="Times New Roman" pitchFamily="18" charset="0"/>
              </a:rPr>
              <a:t>内力既不能改变质点系的总动量</a:t>
            </a:r>
            <a:r>
              <a:rPr kumimoji="1" lang="en-US" altLang="zh-CN" sz="2400" b="1" dirty="0">
                <a:cs typeface="Times New Roman" pitchFamily="18" charset="0"/>
              </a:rPr>
              <a:t>,</a:t>
            </a:r>
            <a:r>
              <a:rPr kumimoji="1" lang="zh-CN" altLang="en-US" sz="2400" b="1" dirty="0">
                <a:cs typeface="Times New Roman" pitchFamily="18" charset="0"/>
              </a:rPr>
              <a:t>也不能改变质心的运动状态</a:t>
            </a:r>
            <a:r>
              <a:rPr kumimoji="1" lang="en-US" altLang="zh-CN" sz="2400" b="1" dirty="0">
                <a:cs typeface="Times New Roman" pitchFamily="18" charset="0"/>
              </a:rPr>
              <a:t>.</a:t>
            </a:r>
          </a:p>
          <a:p>
            <a:pPr>
              <a:lnSpc>
                <a:spcPct val="105000"/>
              </a:lnSpc>
              <a:spcAft>
                <a:spcPct val="25000"/>
              </a:spcAft>
              <a:defRPr/>
            </a:pPr>
            <a:r>
              <a:rPr kumimoji="1" lang="en-US" altLang="zh-CN" sz="2400" b="1" dirty="0">
                <a:cs typeface="Times New Roman" pitchFamily="18" charset="0"/>
              </a:rPr>
              <a:t>    (2) </a:t>
            </a:r>
            <a:r>
              <a:rPr kumimoji="1" lang="zh-CN" altLang="en-US" sz="2400" b="1" dirty="0">
                <a:cs typeface="Times New Roman" pitchFamily="18" charset="0"/>
              </a:rPr>
              <a:t>系统在外力作用下</a:t>
            </a:r>
            <a:r>
              <a:rPr kumimoji="1" lang="en-US" altLang="zh-CN" sz="2400" b="1" dirty="0">
                <a:cs typeface="Times New Roman" pitchFamily="18" charset="0"/>
              </a:rPr>
              <a:t>, </a:t>
            </a:r>
            <a:r>
              <a:rPr kumimoji="1" lang="zh-CN" altLang="en-US" sz="2400" b="1" dirty="0">
                <a:cs typeface="Times New Roman" pitchFamily="18" charset="0"/>
              </a:rPr>
              <a:t>质心</a:t>
            </a:r>
            <a:r>
              <a:rPr kumimoji="1" lang="en-US" altLang="zh-CN" sz="2400" b="1" i="1" dirty="0">
                <a:cs typeface="Times New Roman" pitchFamily="18" charset="0"/>
              </a:rPr>
              <a:t>a</a:t>
            </a:r>
            <a:r>
              <a:rPr kumimoji="1" lang="en-US" altLang="zh-CN" sz="2400" b="1" i="1" baseline="-25000" dirty="0">
                <a:cs typeface="Times New Roman" pitchFamily="18" charset="0"/>
              </a:rPr>
              <a:t>c</a:t>
            </a:r>
            <a:r>
              <a:rPr kumimoji="1" lang="en-US" altLang="zh-CN" sz="2400" b="1" dirty="0">
                <a:cs typeface="Times New Roman" pitchFamily="18" charset="0"/>
              </a:rPr>
              <a:t>= </a:t>
            </a:r>
            <a:r>
              <a:rPr kumimoji="1" lang="en-US" altLang="zh-CN" sz="2400" b="1" dirty="0">
                <a:cs typeface="Times New Roman" pitchFamily="18" charset="0"/>
                <a:sym typeface="Symbol" pitchFamily="18" charset="2"/>
              </a:rPr>
              <a:t></a:t>
            </a:r>
            <a:r>
              <a:rPr kumimoji="1" lang="en-US" altLang="zh-CN" sz="2400" b="1" i="1" dirty="0">
                <a:cs typeface="Times New Roman" pitchFamily="18" charset="0"/>
                <a:sym typeface="Symbol" pitchFamily="18" charset="2"/>
              </a:rPr>
              <a:t>F / </a:t>
            </a:r>
            <a:r>
              <a:rPr kumimoji="1" lang="en-US" altLang="zh-CN" sz="2400" b="1" i="1" dirty="0">
                <a:cs typeface="Times New Roman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8765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9" grpId="0" autoUpdateAnimBg="0"/>
      <p:bldP spid="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5">
      <a:dk1>
        <a:srgbClr val="000000"/>
      </a:dk1>
      <a:lt1>
        <a:srgbClr val="FFFFD9"/>
      </a:lt1>
      <a:dk2>
        <a:srgbClr val="000000"/>
      </a:dk2>
      <a:lt2>
        <a:srgbClr val="777777"/>
      </a:lt2>
      <a:accent1>
        <a:srgbClr val="0033CC"/>
      </a:accent1>
      <a:accent2>
        <a:srgbClr val="003399"/>
      </a:accent2>
      <a:accent3>
        <a:srgbClr val="FFFFE9"/>
      </a:accent3>
      <a:accent4>
        <a:srgbClr val="000000"/>
      </a:accent4>
      <a:accent5>
        <a:srgbClr val="AAADE2"/>
      </a:accent5>
      <a:accent6>
        <a:srgbClr val="002D8A"/>
      </a:accent6>
      <a:hlink>
        <a:srgbClr val="0000FF"/>
      </a:hlink>
      <a:folHlink>
        <a:srgbClr val="FF99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003399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002D8A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0033CC"/>
        </a:accent1>
        <a:accent2>
          <a:srgbClr val="003399"/>
        </a:accent2>
        <a:accent3>
          <a:srgbClr val="FFFFE9"/>
        </a:accent3>
        <a:accent4>
          <a:srgbClr val="000000"/>
        </a:accent4>
        <a:accent5>
          <a:srgbClr val="AAADE2"/>
        </a:accent5>
        <a:accent6>
          <a:srgbClr val="002D8A"/>
        </a:accent6>
        <a:hlink>
          <a:srgbClr val="0000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541</Words>
  <Application>Microsoft Office PowerPoint</Application>
  <PresentationFormat>全屏显示(4:3)</PresentationFormat>
  <Paragraphs>91</Paragraphs>
  <Slides>12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金长城黑宋体</vt:lpstr>
      <vt:lpstr>楷体_GB2312</vt:lpstr>
      <vt:lpstr>隶书</vt:lpstr>
      <vt:lpstr>Arial</vt:lpstr>
      <vt:lpstr>Calibri</vt:lpstr>
      <vt:lpstr>Times New Roman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Kermit edward</cp:lastModifiedBy>
  <cp:revision>40</cp:revision>
  <dcterms:created xsi:type="dcterms:W3CDTF">2017-02-04T02:36:05Z</dcterms:created>
  <dcterms:modified xsi:type="dcterms:W3CDTF">2020-03-07T05:23:21Z</dcterms:modified>
</cp:coreProperties>
</file>